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19" r:id="rId5"/>
    <p:sldMasterId id="2147483743" r:id="rId6"/>
  </p:sldMasterIdLst>
  <p:notesMasterIdLst>
    <p:notesMasterId r:id="rId27"/>
  </p:notesMasterIdLst>
  <p:sldIdLst>
    <p:sldId id="259" r:id="rId7"/>
    <p:sldId id="364" r:id="rId8"/>
    <p:sldId id="324" r:id="rId9"/>
    <p:sldId id="325" r:id="rId10"/>
    <p:sldId id="342" r:id="rId11"/>
    <p:sldId id="352" r:id="rId12"/>
    <p:sldId id="353" r:id="rId13"/>
    <p:sldId id="340" r:id="rId14"/>
    <p:sldId id="354" r:id="rId15"/>
    <p:sldId id="355" r:id="rId16"/>
    <p:sldId id="356" r:id="rId17"/>
    <p:sldId id="357" r:id="rId18"/>
    <p:sldId id="358" r:id="rId19"/>
    <p:sldId id="360" r:id="rId20"/>
    <p:sldId id="361" r:id="rId21"/>
    <p:sldId id="347" r:id="rId22"/>
    <p:sldId id="362" r:id="rId23"/>
    <p:sldId id="363" r:id="rId24"/>
    <p:sldId id="350" r:id="rId25"/>
    <p:sldId id="339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SHI HEBBALKAR" initials="SH" lastIdx="1" clrIdx="0">
    <p:extLst>
      <p:ext uri="{19B8F6BF-5375-455C-9EA6-DF929625EA0E}">
        <p15:presenceInfo xmlns:p15="http://schemas.microsoft.com/office/powerpoint/2012/main" userId="S::1908054@ritindia.edu::60bc4eff-f100-41bd-a2d0-0eec00e300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2415" autoAdjust="0"/>
  </p:normalViewPr>
  <p:slideViewPr>
    <p:cSldViewPr>
      <p:cViewPr>
        <p:scale>
          <a:sx n="75" d="100"/>
          <a:sy n="75" d="100"/>
        </p:scale>
        <p:origin x="782" y="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81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DC7A1-CF6E-2A4B-B219-5A8D27BFD3F9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514D8-FD4D-6140-ACC7-D21B19E217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69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D9193-0A9A-4D7F-97A2-FC92A846E48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514D8-FD4D-6140-ACC7-D21B19E217E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5B7CC2-2053-4424-8B8D-C3AD0D1AE660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6D2647-29DF-475C-A989-D7E1DA088727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55F4FE9-E1C7-4084-B55D-2DC9DBB3B97C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5CC-BB86-FE4D-97AC-7A7F759BE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B5C9-3CD2-5F4B-8AD5-BAAC8140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5AED-BFE4-B740-8030-2F363C9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7D89-D559-46E7-99BA-57724D87EAB9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4606-324B-B449-A480-CE2E5430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25E4-F8D3-2240-A114-FDB685DE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79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AD4D-161F-984E-9F1F-667318AA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70217"/>
            <a:ext cx="11476703" cy="522410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7063-99FC-2D4A-B43F-4FC331BA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6370894"/>
            <a:ext cx="27432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E4643761-A340-4760-B1EF-53C2CCD0D32F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DDA1-2CB0-F24B-865D-BAADE9AE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5642"/>
            <a:ext cx="41148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A69C-FC6B-2E4A-872C-151100D6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502" y="6385642"/>
            <a:ext cx="27432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3F2BE9-9300-C84C-A3EA-B904991564D2}"/>
              </a:ext>
            </a:extLst>
          </p:cNvPr>
          <p:cNvGrpSpPr/>
          <p:nvPr userDrawn="1"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216ED6-FF4B-F844-88B6-BFF48678577C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pic>
          <p:nvPicPr>
            <p:cNvPr id="9" name="Picture 8" descr="Copy of INCONRIT 2016 (1).jpg">
              <a:extLst>
                <a:ext uri="{FF2B5EF4-FFF2-40B4-BE49-F238E27FC236}">
                  <a16:creationId xmlns:a16="http://schemas.microsoft.com/office/drawing/2014/main" id="{1058BB30-99B3-3147-86CA-10695B84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542B6F-AC38-4942-875B-3E160458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143"/>
          </a:xfrm>
        </p:spPr>
        <p:txBody>
          <a:bodyPr>
            <a:norm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919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3974-D895-4B41-82A0-BF877957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FBFD-EF64-7345-804C-E97D191B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940A-6FCF-A74F-881D-FD05534D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4453-0B74-4F9B-B102-5FC4A721B176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09BA-1A0B-F147-9B8B-EBC1F3AB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2D7B-D759-7046-B996-FE3DEC8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136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1CEC-7FA4-3F4E-BE60-1451613F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9392-65A4-7348-B9BC-27449D68D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0E789-208A-6A48-9135-752DA88BD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0F2E-079B-AC4F-8F69-0C505800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70F0-6CB4-462F-8D47-12A21AECB87A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E5AE-8CF7-5A4C-9994-A738C76C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0967-947C-3F46-AF0A-56F58AA8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131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7432-2BC7-9E49-8FD1-4A847CF3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9CBD-55FA-5447-B79B-72FCBE7D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EF87-AF5F-3F4D-B7BE-8AD3D314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6233-FF70-9D45-828E-87F45412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AF2DD-F30E-1D46-BD7D-F1DDFF2E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60CB4-D573-464E-A7CE-669D410A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CCB2-37B0-4E95-9EEB-ADE02400F243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9A88A-48D9-9649-B0C7-B4617705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52368-8E20-1B49-B993-1688CCE6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70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CA4-0C98-5D41-B0C6-5E9092FB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43685-CA7B-5F4D-AA18-DBA336A7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3B91-184E-4871-893C-0CAB62B72FF1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70F78-7C5F-3949-8FCF-D28DBFE5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11C8C-5F82-5D49-B60D-FB24C93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331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AA21-92D5-EE4C-877A-BC6F2CD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BA69-9C2C-47B3-B6B9-1DE585B84F0D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64F3B-0713-3548-A619-56ABA68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C0382-6E42-9548-9BB9-07A8D6C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70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EE45-6B40-0247-978B-7B4BCD3D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9C5-820B-474A-9605-B57F4DFA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8206-E893-CD4C-B0D7-4BF6C890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F99D-074F-6847-BFBA-1565D112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7B3B8-5005-4C07-B529-16CE6E0389A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7A69-F0DF-2D45-AF77-C131E996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81F81-E5A5-654E-A0D0-057812DE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60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C62EF9-8A9F-4E9F-808D-456816FEF36E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3D5B-28F7-C142-8FBF-E4A5F210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D72B2-1598-C24F-AB20-ED60E473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97EB-B7FB-864E-A58B-B1C91AFA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1F377-4780-464C-BA7D-289549F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F788-1925-4A54-813E-DD5619D113E6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5D4A4-C42F-FF44-A201-D2A82D2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DD3B6-68EF-2444-AE47-31BF2530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746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DC1-3822-ED45-90A9-D981D77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DE22-0390-3749-8754-710F2FBB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CB51-85AC-4C49-BDBB-3A0CB56C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DBD2-02CE-493F-83D2-701454944932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088F-410A-2745-9555-3BDEDD90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9C138-77D2-5744-82E9-4C9114C2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279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C7693-F1F3-7140-AAED-6EADD1EA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16FB-29CB-C14D-95CB-9DB6C6703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DE86-6D12-BB42-A897-3E9BFCCF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E315-CA97-4CE4-BF05-288CFBD7D659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9E7F-8B4B-2E4A-8FC9-3086338B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30A8-CFD5-304F-A040-A7EB8862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551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5CC-BB86-FE4D-97AC-7A7F759BE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B5C9-3CD2-5F4B-8AD5-BAAC8140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5AED-BFE4-B740-8030-2F363C9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1C13-C489-4833-99DA-A7CDD3B9D9C9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4606-324B-B449-A480-CE2E5430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25E4-F8D3-2240-A114-FDB685DE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792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AD4D-161F-984E-9F1F-667318AA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70217"/>
            <a:ext cx="11476703" cy="522410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7063-99FC-2D4A-B43F-4FC331BA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6370894"/>
            <a:ext cx="27432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DDA1-2CB0-F24B-865D-BAADE9AE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5642"/>
            <a:ext cx="41148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A69C-FC6B-2E4A-872C-151100D6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502" y="6385642"/>
            <a:ext cx="27432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3F2BE9-9300-C84C-A3EA-B904991564D2}"/>
              </a:ext>
            </a:extLst>
          </p:cNvPr>
          <p:cNvGrpSpPr/>
          <p:nvPr userDrawn="1"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216ED6-FF4B-F844-88B6-BFF48678577C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pic>
          <p:nvPicPr>
            <p:cNvPr id="9" name="Picture 8" descr="Copy of INCONRIT 2016 (1).jpg">
              <a:extLst>
                <a:ext uri="{FF2B5EF4-FFF2-40B4-BE49-F238E27FC236}">
                  <a16:creationId xmlns:a16="http://schemas.microsoft.com/office/drawing/2014/main" id="{1058BB30-99B3-3147-86CA-10695B84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542B6F-AC38-4942-875B-3E160458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143"/>
          </a:xfrm>
        </p:spPr>
        <p:txBody>
          <a:bodyPr>
            <a:norm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919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3974-D895-4B41-82A0-BF877957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FBFD-EF64-7345-804C-E97D191B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940A-6FCF-A74F-881D-FD05534D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F030-F83D-4A4C-B384-3C1E8D0188FB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09BA-1A0B-F147-9B8B-EBC1F3AB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2D7B-D759-7046-B996-FE3DEC8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13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1CEC-7FA4-3F4E-BE60-1451613F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9392-65A4-7348-B9BC-27449D68D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0E789-208A-6A48-9135-752DA88BD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0F2E-079B-AC4F-8F69-0C505800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2B06-97AE-4B85-A697-79CF7544BB8D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E5AE-8CF7-5A4C-9994-A738C76C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0967-947C-3F46-AF0A-56F58AA8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131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7432-2BC7-9E49-8FD1-4A847CF3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9CBD-55FA-5447-B79B-72FCBE7D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EF87-AF5F-3F4D-B7BE-8AD3D314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6233-FF70-9D45-828E-87F45412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AF2DD-F30E-1D46-BD7D-F1DDFF2E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60CB4-D573-464E-A7CE-669D410A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FD28-F7AE-450F-82AA-5494106C0B7B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9A88A-48D9-9649-B0C7-B4617705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52368-8E20-1B49-B993-1688CCE6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70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CA4-0C98-5D41-B0C6-5E9092FB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43685-CA7B-5F4D-AA18-DBA336A7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6C3C-36F6-414F-A863-C108E83B2667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70F78-7C5F-3949-8FCF-D28DBFE5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11C8C-5F82-5D49-B60D-FB24C93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331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AA21-92D5-EE4C-877A-BC6F2CD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EC52-4E84-44BD-BDEB-A4E01B702993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64F3B-0713-3548-A619-56ABA68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C0382-6E42-9548-9BB9-07A8D6C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70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63553F-529C-4918-8F7F-F0581C693580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EE45-6B40-0247-978B-7B4BCD3D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9C5-820B-474A-9605-B57F4DFA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8206-E893-CD4C-B0D7-4BF6C890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F99D-074F-6847-BFBA-1565D112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3C4D-4F94-48D5-B338-3AC64AA9AE09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7A69-F0DF-2D45-AF77-C131E996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81F81-E5A5-654E-A0D0-057812DE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600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3D5B-28F7-C142-8FBF-E4A5F210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D72B2-1598-C24F-AB20-ED60E473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97EB-B7FB-864E-A58B-B1C91AFA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1F377-4780-464C-BA7D-289549F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9D3F-5C59-4170-9553-B18B8F89F741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5D4A4-C42F-FF44-A201-D2A82D2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DD3B6-68EF-2444-AE47-31BF2530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746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DC1-3822-ED45-90A9-D981D77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DE22-0390-3749-8754-710F2FBB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CB51-85AC-4C49-BDBB-3A0CB56C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1332-A8BD-4261-BDE4-67FD0BDC17E0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088F-410A-2745-9555-3BDEDD90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9C138-77D2-5744-82E9-4C9114C2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279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C7693-F1F3-7140-AAED-6EADD1EA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16FB-29CB-C14D-95CB-9DB6C6703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DE86-6D12-BB42-A897-3E9BFCCF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C9FA-3825-4A0D-BB4D-61537C408AD6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9E7F-8B4B-2E4A-8FC9-3086338B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30A8-CFD5-304F-A040-A7EB8862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551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5CC-BB86-FE4D-97AC-7A7F759BE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B5C9-3CD2-5F4B-8AD5-BAAC8140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5AED-BFE4-B740-8030-2F363C9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1C99-D9E5-4765-9AD8-4874C40A4F0A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4606-324B-B449-A480-CE2E5430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25E4-F8D3-2240-A114-FDB685DE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792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AD4D-161F-984E-9F1F-667318AA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70217"/>
            <a:ext cx="11476703" cy="522410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7063-99FC-2D4A-B43F-4FC331BA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6370894"/>
            <a:ext cx="27432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75386F6E-677A-460E-9C80-22EF086FE17C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DDA1-2CB0-F24B-865D-BAADE9AE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5642"/>
            <a:ext cx="41148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A69C-FC6B-2E4A-872C-151100D6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502" y="6385642"/>
            <a:ext cx="27432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3F2BE9-9300-C84C-A3EA-B904991564D2}"/>
              </a:ext>
            </a:extLst>
          </p:cNvPr>
          <p:cNvGrpSpPr/>
          <p:nvPr userDrawn="1"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216ED6-FF4B-F844-88B6-BFF48678577C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pic>
          <p:nvPicPr>
            <p:cNvPr id="9" name="Picture 8" descr="Copy of INCONRIT 2016 (1).jpg">
              <a:extLst>
                <a:ext uri="{FF2B5EF4-FFF2-40B4-BE49-F238E27FC236}">
                  <a16:creationId xmlns:a16="http://schemas.microsoft.com/office/drawing/2014/main" id="{1058BB30-99B3-3147-86CA-10695B84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542B6F-AC38-4942-875B-3E160458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143"/>
          </a:xfrm>
        </p:spPr>
        <p:txBody>
          <a:bodyPr>
            <a:norm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919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3974-D895-4B41-82A0-BF877957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FBFD-EF64-7345-804C-E97D191B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940A-6FCF-A74F-881D-FD05534D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E3B1-9BD4-49CE-891D-747CEFAD4967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09BA-1A0B-F147-9B8B-EBC1F3AB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2D7B-D759-7046-B996-FE3DEC8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136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1CEC-7FA4-3F4E-BE60-1451613F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9392-65A4-7348-B9BC-27449D68D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0E789-208A-6A48-9135-752DA88BD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0F2E-079B-AC4F-8F69-0C505800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0687-86D4-4C6C-84B4-64B2A809A8DE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E5AE-8CF7-5A4C-9994-A738C76C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0967-947C-3F46-AF0A-56F58AA8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131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7432-2BC7-9E49-8FD1-4A847CF3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9CBD-55FA-5447-B79B-72FCBE7D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EF87-AF5F-3F4D-B7BE-8AD3D314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6233-FF70-9D45-828E-87F45412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AF2DD-F30E-1D46-BD7D-F1DDFF2E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60CB4-D573-464E-A7CE-669D410A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B46D-1384-4C52-9C6A-D305BE9F52AE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9A88A-48D9-9649-B0C7-B4617705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52368-8E20-1B49-B993-1688CCE6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70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CA4-0C98-5D41-B0C6-5E9092FB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43685-CA7B-5F4D-AA18-DBA336A7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E84C-EC45-4357-B6EE-323440363733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70F78-7C5F-3949-8FCF-D28DBFE5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11C8C-5F82-5D49-B60D-FB24C93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33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BC32BC-6F07-4336-BBD9-901799F32A0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AA21-92D5-EE4C-877A-BC6F2CD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6E64-C5C4-46A1-86A4-0ECA995A21B8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64F3B-0713-3548-A619-56ABA68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C0382-6E42-9548-9BB9-07A8D6C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70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EE45-6B40-0247-978B-7B4BCD3D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9C5-820B-474A-9605-B57F4DFA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8206-E893-CD4C-B0D7-4BF6C890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F99D-074F-6847-BFBA-1565D112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8B6C-313E-4818-8E74-49EBB8A6E08F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7A69-F0DF-2D45-AF77-C131E996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81F81-E5A5-654E-A0D0-057812DE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600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3D5B-28F7-C142-8FBF-E4A5F210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D72B2-1598-C24F-AB20-ED60E473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97EB-B7FB-864E-A58B-B1C91AFA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1F377-4780-464C-BA7D-289549F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9778-FF1B-4DE8-88E4-331213463AA1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5D4A4-C42F-FF44-A201-D2A82D2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DD3B6-68EF-2444-AE47-31BF2530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746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DC1-3822-ED45-90A9-D981D77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DE22-0390-3749-8754-710F2FBB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CB51-85AC-4C49-BDBB-3A0CB56C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1CB5-6173-4F6E-AB4B-B49C1E068CC9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088F-410A-2745-9555-3BDEDD90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9C138-77D2-5744-82E9-4C9114C2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279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C7693-F1F3-7140-AAED-6EADD1EA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16FB-29CB-C14D-95CB-9DB6C6703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DE86-6D12-BB42-A897-3E9BFCCF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CA90-1850-4723-AD96-25DDCF02BF63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9E7F-8B4B-2E4A-8FC9-3086338B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30A8-CFD5-304F-A040-A7EB8862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551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92E4-1CF5-4CCA-BB07-D9537D3DB705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256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136A-91BD-46A5-82BD-0921E522AA86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4192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2EA9-5B06-4C8F-ABED-98026EF1AE38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185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A598-E50C-420D-9602-8164FB31888A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0832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DA75-EBCE-4579-9D64-154314AD85BB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768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FBA60BB-B0E4-4917-ADD3-CD15F296EBE0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DD72-71B1-4C2F-897D-806968177C11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31382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763E-8422-45BF-BBE7-85ECE922DCDF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9156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0BE6-D21D-4CD8-9C93-671EC56A57C5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896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4849-B2B4-457E-B020-BAD0D3F43163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4909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24E7-2C73-4498-A947-47CB3D49651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7536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4A8A-C31C-47DB-9A87-9713E6EC6439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348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B5CC-BB86-FE4D-97AC-7A7F759BE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B5C9-3CD2-5F4B-8AD5-BAAC8140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5AED-BFE4-B740-8030-2F363C9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E0CD-8561-443B-8C63-E3A846BCF8ED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4606-324B-B449-A480-CE2E5430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25E4-F8D3-2240-A114-FDB685DE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87921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AD4D-161F-984E-9F1F-667318AA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970217"/>
            <a:ext cx="11476703" cy="522410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7063-99FC-2D4A-B43F-4FC331BA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6370894"/>
            <a:ext cx="27432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663082B1-8F99-44E0-8D99-7F15CEC8A6A8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DDA1-2CB0-F24B-865D-BAADE9AE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5642"/>
            <a:ext cx="41148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7A69C-FC6B-2E4A-872C-151100D6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502" y="6385642"/>
            <a:ext cx="2743200" cy="365125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3F2BE9-9300-C84C-A3EA-B904991564D2}"/>
              </a:ext>
            </a:extLst>
          </p:cNvPr>
          <p:cNvGrpSpPr/>
          <p:nvPr userDrawn="1"/>
        </p:nvGrpSpPr>
        <p:grpSpPr>
          <a:xfrm>
            <a:off x="0" y="0"/>
            <a:ext cx="12192000" cy="653143"/>
            <a:chOff x="0" y="-56757"/>
            <a:chExt cx="12192000" cy="8391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216ED6-FF4B-F844-88B6-BFF48678577C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pic>
          <p:nvPicPr>
            <p:cNvPr id="9" name="Picture 8" descr="Copy of INCONRIT 2016 (1).jpg">
              <a:extLst>
                <a:ext uri="{FF2B5EF4-FFF2-40B4-BE49-F238E27FC236}">
                  <a16:creationId xmlns:a16="http://schemas.microsoft.com/office/drawing/2014/main" id="{1058BB30-99B3-3147-86CA-10695B842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542B6F-AC38-4942-875B-3E160458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143"/>
          </a:xfrm>
        </p:spPr>
        <p:txBody>
          <a:bodyPr>
            <a:normAutofit/>
          </a:bodyPr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9198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3974-D895-4B41-82A0-BF877957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FBFD-EF64-7345-804C-E97D191B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940A-6FCF-A74F-881D-FD05534D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4CEA-31AA-4C1A-9889-9626962976EB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09BA-1A0B-F147-9B8B-EBC1F3AB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2D7B-D759-7046-B996-FE3DEC8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1361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1CEC-7FA4-3F4E-BE60-1451613F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9392-65A4-7348-B9BC-27449D68D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0E789-208A-6A48-9135-752DA88BD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0F2E-079B-AC4F-8F69-0C505800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3608-C71D-4645-AD61-5ED99F33EBD0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E5AE-8CF7-5A4C-9994-A738C76C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0967-947C-3F46-AF0A-56F58AA8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13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387857F-3BC7-44AC-8BC5-11C534B37833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7432-2BC7-9E49-8FD1-4A847CF3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F9CBD-55FA-5447-B79B-72FCBE7D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EF87-AF5F-3F4D-B7BE-8AD3D314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B6233-FF70-9D45-828E-87F45412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AF2DD-F30E-1D46-BD7D-F1DDFF2E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60CB4-D573-464E-A7CE-669D410A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D80E-2107-4C2F-B6CB-8362AA3184F8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9A88A-48D9-9649-B0C7-B4617705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52368-8E20-1B49-B993-1688CCE6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701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3CA4-0C98-5D41-B0C6-5E9092FB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43685-CA7B-5F4D-AA18-DBA336A7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A943-60A6-4529-B0D3-CAD031E78DE6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70F78-7C5F-3949-8FCF-D28DBFE5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11C8C-5F82-5D49-B60D-FB24C93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3315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AA21-92D5-EE4C-877A-BC6F2CDE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7715-55F4-4654-9A42-D3A7001B5D55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64F3B-0713-3548-A619-56ABA68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C0382-6E42-9548-9BB9-07A8D6C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470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EE45-6B40-0247-978B-7B4BCD3D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9C5-820B-474A-9605-B57F4DFA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8206-E893-CD4C-B0D7-4BF6C8908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1F99D-074F-6847-BFBA-1565D112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DF12-3969-45EF-B0B8-B9F66214A66F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7A69-F0DF-2D45-AF77-C131E996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81F81-E5A5-654E-A0D0-057812DE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1600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3D5B-28F7-C142-8FBF-E4A5F210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D72B2-1598-C24F-AB20-ED60E4733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97EB-B7FB-864E-A58B-B1C91AFA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1F377-4780-464C-BA7D-289549F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7D8C-B456-4590-9D26-373AAA7DE8B2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5D4A4-C42F-FF44-A201-D2A82D2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DD3B6-68EF-2444-AE47-31BF2530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746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8DC1-3822-ED45-90A9-D981D77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DE22-0390-3749-8754-710F2FBB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CB51-85AC-4C49-BDBB-3A0CB56C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0347-EB69-4FF4-BCB3-F15356015917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088F-410A-2745-9555-3BDEDD90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9C138-77D2-5744-82E9-4C9114C2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279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C7693-F1F3-7140-AAED-6EADD1EAF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616FB-29CB-C14D-95CB-9DB6C6703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DE86-6D12-BB42-A897-3E9BFCCF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BA37E-C02E-43CC-B419-84A636E2E05C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9E7F-8B4B-2E4A-8FC9-3086338B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30A8-CFD5-304F-A040-A7EB8862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5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663FA50-A415-4EC2-8462-1ADC24E3826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8BF1FA7-8589-4B2D-A561-E6DEFE00EA4E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D900A6-CEF6-4B9A-A436-AFC88A4B2E2C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83C4A-7C1C-443C-B539-3429C1CF91CC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C7584-4EB9-3D4B-9AAC-1915618E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7AB2-CC28-794F-95C9-6F5310B3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02BB-6709-C34D-99B6-3BC3CDB2C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907D1A-66F7-422D-88D0-02C0B7343F13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829E-4089-0341-9E6E-BD1E17CA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6E3A-7DD6-2E4A-8DCE-9CEAA0C8E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C7584-4EB9-3D4B-9AAC-1915618E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7AB2-CC28-794F-95C9-6F5310B3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02BB-6709-C34D-99B6-3BC3CDB2C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A3325A-E80B-4F26-9D19-FC11946CB0F9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829E-4089-0341-9E6E-BD1E17CA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6E3A-7DD6-2E4A-8DCE-9CEAA0C8E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C7584-4EB9-3D4B-9AAC-1915618E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7AB2-CC28-794F-95C9-6F5310B3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02BB-6709-C34D-99B6-3BC3CDB2C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1E7DA7-5D18-4CBA-8C03-87DAFE9BFD0F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829E-4089-0341-9E6E-BD1E17CA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6E3A-7DD6-2E4A-8DCE-9CEAA0C8E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CB10D5-A358-4091-96A1-35139ECDF989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3E2A11-1D4A-4FD9-AB9B-7DE5BFCC8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C7584-4EB9-3D4B-9AAC-1915618E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7AB2-CC28-794F-95C9-6F5310B3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02BB-6709-C34D-99B6-3BC3CDB2C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C3AA88-8E01-4D37-8A6D-83727CABEF9D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829E-4089-0341-9E6E-BD1E17CA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6E3A-7DD6-2E4A-8DCE-9CEAA0C8E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ABD411-A326-504C-A941-9EFCFA893D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80A579-7D7B-4A35-B589-48C6C5B8D0E2}"/>
              </a:ext>
            </a:extLst>
          </p:cNvPr>
          <p:cNvGrpSpPr/>
          <p:nvPr/>
        </p:nvGrpSpPr>
        <p:grpSpPr>
          <a:xfrm>
            <a:off x="0" y="-27384"/>
            <a:ext cx="12192000" cy="653143"/>
            <a:chOff x="0" y="-56757"/>
            <a:chExt cx="12192000" cy="8391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57718C-794E-4445-AC4A-412A5AA01D7F}"/>
                </a:ext>
              </a:extLst>
            </p:cNvPr>
            <p:cNvSpPr/>
            <p:nvPr/>
          </p:nvSpPr>
          <p:spPr>
            <a:xfrm>
              <a:off x="0" y="-56757"/>
              <a:ext cx="12192000" cy="8391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68589" tIns="34295" rIns="68589" bIns="34295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  <a:ea typeface="+mn-ea"/>
                  <a:cs typeface="+mn-cs"/>
                </a:defRPr>
              </a:lvl9pPr>
            </a:lstStyle>
            <a:p>
              <a:r>
                <a:rPr lang="en-US" sz="2000"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pic>
          <p:nvPicPr>
            <p:cNvPr id="6" name="Picture 5" descr="Copy of INCONRIT 2016 (1).jpg">
              <a:extLst>
                <a:ext uri="{FF2B5EF4-FFF2-40B4-BE49-F238E27FC236}">
                  <a16:creationId xmlns:a16="http://schemas.microsoft.com/office/drawing/2014/main" id="{D7EBF2B6-5F16-4A5A-BC84-8AF9C972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contrast="30000"/>
            </a:blip>
            <a:stretch>
              <a:fillRect/>
            </a:stretch>
          </p:blipFill>
          <p:spPr>
            <a:xfrm>
              <a:off x="10584729" y="0"/>
              <a:ext cx="1537756" cy="72586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8F6CD1-6A1A-401A-A406-7574BDFD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63" y="2638430"/>
            <a:ext cx="11602720" cy="792087"/>
          </a:xfrm>
        </p:spPr>
        <p:txBody>
          <a:bodyPr anchor="ctr">
            <a:no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IIP Presentation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E8396F-040C-EC4E-9A70-25A020C46B24}"/>
              </a:ext>
            </a:extLst>
          </p:cNvPr>
          <p:cNvSpPr txBox="1"/>
          <p:nvPr/>
        </p:nvSpPr>
        <p:spPr>
          <a:xfrm>
            <a:off x="911424" y="548680"/>
            <a:ext cx="10513168" cy="15998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charset="0"/>
                <a:cs typeface="Times New Roman" panose="02020603050405020304" pitchFamily="18" charset="0"/>
              </a:rPr>
              <a:t>Kasegaon Education Society’s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Rajarambapu Institute of Technology, Rajaramnagar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Autonomous Institute)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(Approved by AICTE, affiliated to Shivaji University Kolhapur)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D481-1693-0148-AA4C-E79C88F1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CED5-633B-4EB5-85E5-888DDA3CB00E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155B8-0E21-404A-99C8-0D7DE9118718}"/>
              </a:ext>
            </a:extLst>
          </p:cNvPr>
          <p:cNvSpPr txBox="1"/>
          <p:nvPr/>
        </p:nvSpPr>
        <p:spPr>
          <a:xfrm>
            <a:off x="8742201" y="4512165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Y.N. Bhosale</a:t>
            </a:r>
            <a:endParaRPr lang="en-US" sz="2000" dirty="0">
              <a:latin typeface="Times New Roman" panose="02020603050405020304" pitchFamily="18" charset="0"/>
              <a:ea typeface="Cambria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RIT SANGLI - 2023 Admission Process, Ranking, Reviews, Affiliat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356" y="796623"/>
            <a:ext cx="1224136" cy="1330583"/>
          </a:xfrm>
          <a:prstGeom prst="rect">
            <a:avLst/>
          </a:prstGeom>
          <a:noFill/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02388"/>
              </p:ext>
            </p:extLst>
          </p:nvPr>
        </p:nvGraphicFramePr>
        <p:xfrm>
          <a:off x="434319" y="3361744"/>
          <a:ext cx="11757682" cy="194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0653">
                <a:tc>
                  <a:txBody>
                    <a:bodyPr/>
                    <a:lstStyle/>
                    <a:p>
                      <a:pPr algn="ctr"/>
                      <a:r>
                        <a:rPr lang="en-GB" sz="2400" b="1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Name: </a:t>
                      </a:r>
                      <a:r>
                        <a:rPr lang="en-US" sz="2400" b="1" i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“Face Mask Detection Using Machine Learning” </a:t>
                      </a:r>
                      <a:endParaRPr lang="en-GB" sz="2400" b="1" i="1" u="sng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56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Aditya Arvind Desai.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No.- 1908058.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Class- Final Year B. Tech.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Name- </a:t>
                      </a:r>
                      <a:r>
                        <a:rPr lang="en-GB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Softron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09053"/>
              </p:ext>
            </p:extLst>
          </p:nvPr>
        </p:nvGraphicFramePr>
        <p:xfrm>
          <a:off x="434319" y="5675193"/>
          <a:ext cx="784887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Industry</a:t>
                      </a:r>
                      <a:r>
                        <a:rPr lang="en-GB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Supervisor-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Rohan </a:t>
                      </a:r>
                      <a:r>
                        <a:rPr lang="en-GB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Suryawanshi</a:t>
                      </a:r>
                      <a:r>
                        <a:rPr lang="en-GB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073C-5F49-4ADC-8F24-2A75CC68EEB3}" type="datetime1">
              <a:rPr lang="en-IN" smtClean="0"/>
              <a:pPr/>
              <a:t>16-06-2023</a:t>
            </a:fld>
            <a:endParaRPr lang="en-US"/>
          </a:p>
        </p:txBody>
      </p:sp>
      <p:pic>
        <p:nvPicPr>
          <p:cNvPr id="3" name="Picture 2" descr="Photo">
            <a:extLst>
              <a:ext uri="{FF2B5EF4-FFF2-40B4-BE49-F238E27FC236}">
                <a16:creationId xmlns:a16="http://schemas.microsoft.com/office/drawing/2014/main" id="{19DEC35C-2D7D-C510-59E8-CB7F69FF47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456" y="751436"/>
            <a:ext cx="2016224" cy="1147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17698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4EF32E-FC53-2CA4-DCC1-1EC9AD9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training dataset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3C97D-5E92-248B-B925-85FE739014DC}"/>
              </a:ext>
            </a:extLst>
          </p:cNvPr>
          <p:cNvSpPr txBox="1"/>
          <p:nvPr/>
        </p:nvSpPr>
        <p:spPr>
          <a:xfrm>
            <a:off x="7584773" y="1187460"/>
            <a:ext cx="3059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Fetching image filenames: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6DC91-82DF-399B-1509-BCF13D752B16}"/>
              </a:ext>
            </a:extLst>
          </p:cNvPr>
          <p:cNvSpPr txBox="1"/>
          <p:nvPr/>
        </p:nvSpPr>
        <p:spPr>
          <a:xfrm>
            <a:off x="7752184" y="2996952"/>
            <a:ext cx="3059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code retrieves the filenames of the corresponding images from the respective folder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F6566A-430F-E5A1-7F22-86B4AF323828}"/>
              </a:ext>
            </a:extLst>
          </p:cNvPr>
          <p:cNvCxnSpPr/>
          <p:nvPr/>
        </p:nvCxnSpPr>
        <p:spPr>
          <a:xfrm>
            <a:off x="7248128" y="945589"/>
            <a:ext cx="0" cy="553418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6BAE53-85FB-B958-5453-A5C4C08EF64B}"/>
              </a:ext>
            </a:extLst>
          </p:cNvPr>
          <p:cNvSpPr txBox="1"/>
          <p:nvPr/>
        </p:nvSpPr>
        <p:spPr>
          <a:xfrm>
            <a:off x="551384" y="1187460"/>
            <a:ext cx="362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Exploring the labels distribution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01E541-6D5F-2CBC-AE87-57AC0EF1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1" y="2085175"/>
            <a:ext cx="4835915" cy="3146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925E7-2F45-A2E8-8216-37A3A6CFFDF5}"/>
              </a:ext>
            </a:extLst>
          </p:cNvPr>
          <p:cNvSpPr txBox="1"/>
          <p:nvPr/>
        </p:nvSpPr>
        <p:spPr>
          <a:xfrm>
            <a:off x="1269477" y="5436730"/>
            <a:ext cx="3709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bar plot is created to visualize the distribution of the selected class labels </a:t>
            </a:r>
          </a:p>
        </p:txBody>
      </p:sp>
    </p:spTree>
    <p:extLst>
      <p:ext uri="{BB962C8B-B14F-4D97-AF65-F5344CB8AC3E}">
        <p14:creationId xmlns:p14="http://schemas.microsoft.com/office/powerpoint/2010/main" val="10255686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4EF32E-FC53-2CA4-DCC1-1EC9AD9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training dataset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3C97D-5E92-248B-B925-85FE739014DC}"/>
              </a:ext>
            </a:extLst>
          </p:cNvPr>
          <p:cNvSpPr txBox="1"/>
          <p:nvPr/>
        </p:nvSpPr>
        <p:spPr>
          <a:xfrm>
            <a:off x="7584773" y="1318813"/>
            <a:ext cx="3059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Preparing the training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6DC91-82DF-399B-1509-BCF13D752B16}"/>
              </a:ext>
            </a:extLst>
          </p:cNvPr>
          <p:cNvSpPr txBox="1"/>
          <p:nvPr/>
        </p:nvSpPr>
        <p:spPr>
          <a:xfrm>
            <a:off x="7583684" y="2130745"/>
            <a:ext cx="38164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images in the dataset are processed to make them suitable for training a machine learning model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Whose steps are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converting the images to grayscale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cropping them based on the bounding box coordinates to focus on the faces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resizing them to a fixed size 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processed images, along with their corresponding class labels, are stored in a list called "data."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F6566A-430F-E5A1-7F22-86B4AF323828}"/>
              </a:ext>
            </a:extLst>
          </p:cNvPr>
          <p:cNvCxnSpPr/>
          <p:nvPr/>
        </p:nvCxnSpPr>
        <p:spPr>
          <a:xfrm>
            <a:off x="6456040" y="1034022"/>
            <a:ext cx="0" cy="553418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6BAE53-85FB-B958-5453-A5C4C08EF64B}"/>
              </a:ext>
            </a:extLst>
          </p:cNvPr>
          <p:cNvSpPr txBox="1"/>
          <p:nvPr/>
        </p:nvSpPr>
        <p:spPr>
          <a:xfrm>
            <a:off x="551384" y="1187460"/>
            <a:ext cx="424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Visualizing an image with bounding boxes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925E7-2F45-A2E8-8216-37A3A6CFFDF5}"/>
              </a:ext>
            </a:extLst>
          </p:cNvPr>
          <p:cNvSpPr txBox="1"/>
          <p:nvPr/>
        </p:nvSpPr>
        <p:spPr>
          <a:xfrm>
            <a:off x="763256" y="5566004"/>
            <a:ext cx="4945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 verify if the bounding box coordinates in the dataset align with the actual faces in the images.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7617A-789F-F5BB-2D1E-6AF4BE7D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92" y="1817660"/>
            <a:ext cx="4046571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034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4EF32E-FC53-2CA4-DCC1-1EC9AD9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BAE53-85FB-B958-5453-A5C4C08EF64B}"/>
              </a:ext>
            </a:extLst>
          </p:cNvPr>
          <p:cNvSpPr txBox="1"/>
          <p:nvPr/>
        </p:nvSpPr>
        <p:spPr>
          <a:xfrm>
            <a:off x="551384" y="1187460"/>
            <a:ext cx="424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 Train an image classification model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925E7-2F45-A2E8-8216-37A3A6CFFDF5}"/>
              </a:ext>
            </a:extLst>
          </p:cNvPr>
          <p:cNvSpPr txBox="1"/>
          <p:nvPr/>
        </p:nvSpPr>
        <p:spPr>
          <a:xfrm>
            <a:off x="2987448" y="1716854"/>
            <a:ext cx="6217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 of Computational neural network we Created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9891C-A896-1A31-AA1F-5C3F3131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60" y="2350859"/>
            <a:ext cx="6533880" cy="36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0430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4EF32E-FC53-2CA4-DCC1-1EC9AD9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 : 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 an image classification model…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925E7-2F45-A2E8-8216-37A3A6CFFDF5}"/>
              </a:ext>
            </a:extLst>
          </p:cNvPr>
          <p:cNvSpPr txBox="1"/>
          <p:nvPr/>
        </p:nvSpPr>
        <p:spPr>
          <a:xfrm>
            <a:off x="5091050" y="1124744"/>
            <a:ext cx="5904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 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Defining the input shape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input shape of the images (height, width, and 	color depth) is extracted from the processed image 	data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information is necessary for 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defining the architecture of the convolutional neural 	network (CNN) model.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30E65-000D-C341-0B60-380ADD7CE861}"/>
              </a:ext>
            </a:extLst>
          </p:cNvPr>
          <p:cNvSpPr txBox="1"/>
          <p:nvPr/>
        </p:nvSpPr>
        <p:spPr>
          <a:xfrm>
            <a:off x="5091050" y="4089502"/>
            <a:ext cx="5904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 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the CNN architecture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Sequential model from TensorFlow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several layers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layers work together to extract meaningful features 	from the input images and classify them into the 	two 	target classes: "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face_with_mask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and 	"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face_no_mask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CE53A3-4480-B852-DBFE-4BBCA5A87636}"/>
              </a:ext>
            </a:extLst>
          </p:cNvPr>
          <p:cNvSpPr/>
          <p:nvPr/>
        </p:nvSpPr>
        <p:spPr>
          <a:xfrm>
            <a:off x="0" y="620688"/>
            <a:ext cx="5015880" cy="620485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 descr="TensorFlow Keras Model | TensorFlow Keras Model and Method">
            <a:extLst>
              <a:ext uri="{FF2B5EF4-FFF2-40B4-BE49-F238E27FC236}">
                <a16:creationId xmlns:a16="http://schemas.microsoft.com/office/drawing/2014/main" id="{39962D41-B91B-31A8-7C15-1A5CA38AD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400" b="86600" l="46222" r="94111">
                        <a14:foregroundMark x1="71556" y1="36600" x2="71556" y2="36600"/>
                        <a14:foregroundMark x1="59667" y1="85800" x2="59667" y2="85800"/>
                        <a14:foregroundMark x1="56778" y1="86600" x2="56778" y2="86600"/>
                        <a14:foregroundMark x1="73556" y1="85800" x2="46222" y2="86200"/>
                        <a14:foregroundMark x1="92889" y1="86400" x2="84444" y2="8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80" t="30344" b="7664"/>
          <a:stretch/>
        </p:blipFill>
        <p:spPr bwMode="auto">
          <a:xfrm>
            <a:off x="263352" y="2114854"/>
            <a:ext cx="4328645" cy="26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4C905-E8D5-3082-1B36-A9979724FE68}"/>
              </a:ext>
            </a:extLst>
          </p:cNvPr>
          <p:cNvSpPr txBox="1"/>
          <p:nvPr/>
        </p:nvSpPr>
        <p:spPr>
          <a:xfrm>
            <a:off x="2137141" y="1791688"/>
            <a:ext cx="1078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09AEA3-5573-FB3D-862A-A3434466CCE0}"/>
              </a:ext>
            </a:extLst>
          </p:cNvPr>
          <p:cNvCxnSpPr/>
          <p:nvPr/>
        </p:nvCxnSpPr>
        <p:spPr>
          <a:xfrm>
            <a:off x="5951984" y="3573016"/>
            <a:ext cx="468052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610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4EF32E-FC53-2CA4-DCC1-1EC9AD9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 : </a:t>
            </a:r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 an image classification model…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925E7-2F45-A2E8-8216-37A3A6CFFDF5}"/>
              </a:ext>
            </a:extLst>
          </p:cNvPr>
          <p:cNvSpPr txBox="1"/>
          <p:nvPr/>
        </p:nvSpPr>
        <p:spPr>
          <a:xfrm>
            <a:off x="4151784" y="2348880"/>
            <a:ext cx="66967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:Compiling the model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Adam optimizer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performance evaluation – considering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as the metric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 :Training the model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The model is trained on the preprocessed image data (stored 	in variable "x") and the corresponding class labels (stored in 	variable "y"). Training occurs over a specified number of 	epochs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742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4EF32E-FC53-2CA4-DCC1-1EC9AD9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925E7-2F45-A2E8-8216-37A3A6CFFDF5}"/>
              </a:ext>
            </a:extLst>
          </p:cNvPr>
          <p:cNvSpPr txBox="1"/>
          <p:nvPr/>
        </p:nvSpPr>
        <p:spPr>
          <a:xfrm>
            <a:off x="479376" y="1124744"/>
            <a:ext cx="11064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3 :  Make predictions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9A00F-4031-4A0A-4325-73A7FE522A63}"/>
              </a:ext>
            </a:extLst>
          </p:cNvPr>
          <p:cNvSpPr txBox="1"/>
          <p:nvPr/>
        </p:nvSpPr>
        <p:spPr>
          <a:xfrm>
            <a:off x="1123347" y="1771075"/>
            <a:ext cx="11064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 a sample image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 detection using MTCNN: The MTCNN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Pre-processing the image:</a:t>
            </a:r>
          </a:p>
        </p:txBody>
      </p:sp>
    </p:spTree>
    <p:extLst>
      <p:ext uri="{BB962C8B-B14F-4D97-AF65-F5344CB8AC3E}">
        <p14:creationId xmlns:p14="http://schemas.microsoft.com/office/powerpoint/2010/main" val="38031245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68A68-499E-027A-15D8-C86B667EEBEE}"/>
              </a:ext>
            </a:extLst>
          </p:cNvPr>
          <p:cNvSpPr txBox="1"/>
          <p:nvPr/>
        </p:nvSpPr>
        <p:spPr>
          <a:xfrm>
            <a:off x="1153344" y="1213029"/>
            <a:ext cx="8208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:</a:t>
            </a:r>
          </a:p>
          <a:p>
            <a:r>
              <a:rPr lang="en-US" dirty="0"/>
              <a:t>	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The developed face mask detection system achieved impressive results in terms of accuracy and efficiency. 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During testing, the model consistently detected and classified individuals' mask-wearing status with high precision and recall rates. The F1-score, which combines precision and recall, </a:t>
            </a:r>
            <a:r>
              <a:rPr lang="en-US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exceeded 0.98, indicating excellent overall performance.</a:t>
            </a:r>
            <a:endParaRPr lang="en-US" sz="1800" dirty="0">
              <a:solidFill>
                <a:srgbClr val="FF0000"/>
              </a:solidFill>
              <a:effectLst/>
              <a:latin typeface="Adobe Devanagari" panose="02040503050201020203" pitchFamily="18" charset="0"/>
              <a:ea typeface="Times New Roman" panose="02020603050405020304" pitchFamily="18" charset="0"/>
              <a:cs typeface="Adobe Devanagari" panose="020405030502010202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ED455-1018-BACF-FCF0-7D91F975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97" y="3525540"/>
            <a:ext cx="10230006" cy="206527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: Input 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D38B7-2591-6BF8-D43C-567B098A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940999"/>
            <a:ext cx="3261643" cy="2095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566DC4-BEB2-EE41-A00C-CC33421E4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71" y="3366361"/>
            <a:ext cx="2918713" cy="2674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DD205C-625C-91F7-90D5-C93194843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1556321"/>
            <a:ext cx="5563082" cy="39093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83B1B8-ACA9-AF12-75A3-0B88BD3AED3E}"/>
              </a:ext>
            </a:extLst>
          </p:cNvPr>
          <p:cNvSpPr txBox="1"/>
          <p:nvPr/>
        </p:nvSpPr>
        <p:spPr>
          <a:xfrm>
            <a:off x="1428856" y="30596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04A6D-55D6-CD21-CBB8-5F3C5DC198C2}"/>
              </a:ext>
            </a:extLst>
          </p:cNvPr>
          <p:cNvSpPr txBox="1"/>
          <p:nvPr/>
        </p:nvSpPr>
        <p:spPr>
          <a:xfrm>
            <a:off x="1299909" y="60227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Image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D1BE9-5E5D-40AB-44E9-3839CEF22DC5}"/>
              </a:ext>
            </a:extLst>
          </p:cNvPr>
          <p:cNvSpPr txBox="1"/>
          <p:nvPr/>
        </p:nvSpPr>
        <p:spPr>
          <a:xfrm>
            <a:off x="7464152" y="5556349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235BDA-6CFD-D69D-673F-37CC8E67EA75}"/>
              </a:ext>
            </a:extLst>
          </p:cNvPr>
          <p:cNvCxnSpPr/>
          <p:nvPr/>
        </p:nvCxnSpPr>
        <p:spPr>
          <a:xfrm>
            <a:off x="4583832" y="1052736"/>
            <a:ext cx="0" cy="460851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4944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: Input 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83B1B8-ACA9-AF12-75A3-0B88BD3AED3E}"/>
              </a:ext>
            </a:extLst>
          </p:cNvPr>
          <p:cNvSpPr txBox="1"/>
          <p:nvPr/>
        </p:nvSpPr>
        <p:spPr>
          <a:xfrm>
            <a:off x="1991544" y="294554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04A6D-55D6-CD21-CBB8-5F3C5DC198C2}"/>
              </a:ext>
            </a:extLst>
          </p:cNvPr>
          <p:cNvSpPr txBox="1"/>
          <p:nvPr/>
        </p:nvSpPr>
        <p:spPr>
          <a:xfrm>
            <a:off x="2169348" y="627960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Image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D1BE9-5E5D-40AB-44E9-3839CEF22DC5}"/>
              </a:ext>
            </a:extLst>
          </p:cNvPr>
          <p:cNvSpPr txBox="1"/>
          <p:nvPr/>
        </p:nvSpPr>
        <p:spPr>
          <a:xfrm>
            <a:off x="7464152" y="555634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Image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AA304-9D02-58F8-BB36-E85C8AFB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967574"/>
            <a:ext cx="4601033" cy="18752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96BCEA-3631-2B16-5822-DDB142E3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3617869"/>
            <a:ext cx="2876224" cy="2753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788D7D-58A2-3672-8E29-FC9CEA332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1875071"/>
            <a:ext cx="5530483" cy="33030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AC3B53-6E9B-0412-C25C-C7E84479B758}"/>
              </a:ext>
            </a:extLst>
          </p:cNvPr>
          <p:cNvCxnSpPr/>
          <p:nvPr/>
        </p:nvCxnSpPr>
        <p:spPr>
          <a:xfrm>
            <a:off x="5303912" y="967574"/>
            <a:ext cx="0" cy="5125722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632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41E105-9D86-C425-E3F7-17D293CF2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295" y="1484784"/>
            <a:ext cx="9387409" cy="339488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face mask detection project has successfully developed a system that accurately detects the presence or absence of face masks in images. By utilizing computer vision techniques, the system identifies individuals wearing masks and those without.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tested system achieved high accuracy rates, indicating its practicality and potential for real-world implementation. Overall, the project offers a valuable solution for promoting public health and safety in various settings.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96F00-9B39-B327-D713-88B989D6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ABC01-33B4-0E57-C4D4-C7FD82EE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12B2C6-7ED6-8758-B684-D3E4096F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545111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D4AE0-DEBD-E515-BA89-B56208A0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50DF1B-6DDC-4BA4-5443-3EEF0034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Introduction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F0EC-43CA-418D-88DB-2EB6F1A5DBE9}" type="datetime1">
              <a:rPr lang="en-IN" smtClean="0"/>
              <a:pPr/>
              <a:t>16-06-2023</a:t>
            </a:fld>
            <a:endParaRPr 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12E70416-E705-D281-45F5-63A6EC246F85}"/>
              </a:ext>
            </a:extLst>
          </p:cNvPr>
          <p:cNvGrpSpPr/>
          <p:nvPr/>
        </p:nvGrpSpPr>
        <p:grpSpPr>
          <a:xfrm rot="1882608">
            <a:off x="3722063" y="2100832"/>
            <a:ext cx="1319528" cy="257804"/>
            <a:chOff x="0" y="0"/>
            <a:chExt cx="1913890" cy="6604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48C9EF1-ED8F-ED97-471A-70338527B227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AF9A7992-8127-E21E-C4C4-372E9DA70EFE}"/>
              </a:ext>
            </a:extLst>
          </p:cNvPr>
          <p:cNvGrpSpPr/>
          <p:nvPr/>
        </p:nvGrpSpPr>
        <p:grpSpPr>
          <a:xfrm rot="12682609">
            <a:off x="6960879" y="4150431"/>
            <a:ext cx="1319528" cy="273874"/>
            <a:chOff x="0" y="0"/>
            <a:chExt cx="1913890" cy="660400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C9747CB2-C655-E844-A165-7A543B020999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CB05E937-CCD6-3424-D508-75DF80008B60}"/>
              </a:ext>
            </a:extLst>
          </p:cNvPr>
          <p:cNvGrpSpPr/>
          <p:nvPr/>
        </p:nvGrpSpPr>
        <p:grpSpPr>
          <a:xfrm rot="8936898">
            <a:off x="6946471" y="2071425"/>
            <a:ext cx="1319528" cy="331083"/>
            <a:chOff x="0" y="0"/>
            <a:chExt cx="1913890" cy="660400"/>
          </a:xfrm>
        </p:grpSpPr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54834A51-5A47-6F02-DE86-A8140BC1192D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093DE306-E64C-CC6D-CE50-06E35B516170}"/>
              </a:ext>
            </a:extLst>
          </p:cNvPr>
          <p:cNvGrpSpPr/>
          <p:nvPr/>
        </p:nvGrpSpPr>
        <p:grpSpPr>
          <a:xfrm rot="19736899">
            <a:off x="3700351" y="4134509"/>
            <a:ext cx="1319528" cy="300276"/>
            <a:chOff x="0" y="0"/>
            <a:chExt cx="1913890" cy="660400"/>
          </a:xfrm>
        </p:grpSpPr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645F3D8-871B-CE2A-AB91-53895AA4D52E}"/>
                </a:ext>
              </a:extLst>
            </p:cNvPr>
            <p:cNvSpPr/>
            <p:nvPr/>
          </p:nvSpPr>
          <p:spPr>
            <a:xfrm>
              <a:off x="0" y="0"/>
              <a:ext cx="1913890" cy="660400"/>
            </a:xfrm>
            <a:custGeom>
              <a:avLst/>
              <a:gdLst/>
              <a:ahLst/>
              <a:cxnLst/>
              <a:rect l="l" t="t" r="r" b="b"/>
              <a:pathLst>
                <a:path w="1913890" h="660400">
                  <a:moveTo>
                    <a:pt x="1789430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535940"/>
                  </a:lnTo>
                  <a:cubicBezTo>
                    <a:pt x="1913890" y="604520"/>
                    <a:pt x="1858010" y="660400"/>
                    <a:pt x="1789430" y="66040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4E6C871F-8C49-E396-9B3C-7685D9DA6475}"/>
              </a:ext>
            </a:extLst>
          </p:cNvPr>
          <p:cNvGrpSpPr/>
          <p:nvPr/>
        </p:nvGrpSpPr>
        <p:grpSpPr>
          <a:xfrm>
            <a:off x="990217" y="4107293"/>
            <a:ext cx="2560187" cy="1383865"/>
            <a:chOff x="0" y="0"/>
            <a:chExt cx="2884636" cy="945374"/>
          </a:xfrm>
        </p:grpSpPr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32B7E56-2ECF-ED85-D90E-5BD2269E8B3F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AutoShape 26">
            <a:extLst>
              <a:ext uri="{FF2B5EF4-FFF2-40B4-BE49-F238E27FC236}">
                <a16:creationId xmlns:a16="http://schemas.microsoft.com/office/drawing/2014/main" id="{34A7C32C-D55C-DA0D-FDC9-6EBDBD1DA9FF}"/>
              </a:ext>
            </a:extLst>
          </p:cNvPr>
          <p:cNvSpPr/>
          <p:nvPr/>
        </p:nvSpPr>
        <p:spPr>
          <a:xfrm rot="1869158">
            <a:off x="3360638" y="2320899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27">
            <a:extLst>
              <a:ext uri="{FF2B5EF4-FFF2-40B4-BE49-F238E27FC236}">
                <a16:creationId xmlns:a16="http://schemas.microsoft.com/office/drawing/2014/main" id="{F01EAD1F-1C1A-4E06-18CA-1AB8A58FC4E2}"/>
              </a:ext>
            </a:extLst>
          </p:cNvPr>
          <p:cNvSpPr/>
          <p:nvPr/>
        </p:nvSpPr>
        <p:spPr>
          <a:xfrm rot="8901208">
            <a:off x="3355539" y="4185383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8">
            <a:extLst>
              <a:ext uri="{FF2B5EF4-FFF2-40B4-BE49-F238E27FC236}">
                <a16:creationId xmlns:a16="http://schemas.microsoft.com/office/drawing/2014/main" id="{D200F20E-4287-3855-3151-F08D9D509D93}"/>
              </a:ext>
            </a:extLst>
          </p:cNvPr>
          <p:cNvSpPr/>
          <p:nvPr/>
        </p:nvSpPr>
        <p:spPr>
          <a:xfrm rot="12669159" flipV="1">
            <a:off x="6311403" y="4189611"/>
            <a:ext cx="2413876" cy="23919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9">
            <a:extLst>
              <a:ext uri="{FF2B5EF4-FFF2-40B4-BE49-F238E27FC236}">
                <a16:creationId xmlns:a16="http://schemas.microsoft.com/office/drawing/2014/main" id="{7ED82D2F-C227-81F5-B8B9-A67602C719B1}"/>
              </a:ext>
            </a:extLst>
          </p:cNvPr>
          <p:cNvSpPr/>
          <p:nvPr/>
        </p:nvSpPr>
        <p:spPr>
          <a:xfrm rot="19701209">
            <a:off x="6310366" y="2328845"/>
            <a:ext cx="2342444" cy="0"/>
          </a:xfrm>
          <a:prstGeom prst="line">
            <a:avLst/>
          </a:prstGeom>
          <a:ln w="666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33">
            <a:extLst>
              <a:ext uri="{FF2B5EF4-FFF2-40B4-BE49-F238E27FC236}">
                <a16:creationId xmlns:a16="http://schemas.microsoft.com/office/drawing/2014/main" id="{635ECF6C-2C3F-C296-FC0F-918438D7A9F6}"/>
              </a:ext>
            </a:extLst>
          </p:cNvPr>
          <p:cNvGrpSpPr/>
          <p:nvPr/>
        </p:nvGrpSpPr>
        <p:grpSpPr>
          <a:xfrm>
            <a:off x="8466454" y="1001416"/>
            <a:ext cx="2742113" cy="1305153"/>
            <a:chOff x="0" y="0"/>
            <a:chExt cx="2884636" cy="945374"/>
          </a:xfrm>
        </p:grpSpPr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B2FE1FE0-C3DD-E02F-061B-46C0C864EEA5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8" name="Group 17">
            <a:extLst>
              <a:ext uri="{FF2B5EF4-FFF2-40B4-BE49-F238E27FC236}">
                <a16:creationId xmlns:a16="http://schemas.microsoft.com/office/drawing/2014/main" id="{66345F13-5717-B128-FF63-2D7EEB7F9379}"/>
              </a:ext>
            </a:extLst>
          </p:cNvPr>
          <p:cNvGrpSpPr>
            <a:grpSpLocks noChangeAspect="1"/>
          </p:cNvGrpSpPr>
          <p:nvPr/>
        </p:nvGrpSpPr>
        <p:grpSpPr>
          <a:xfrm>
            <a:off x="4484321" y="1888402"/>
            <a:ext cx="2952602" cy="2753987"/>
            <a:chOff x="0" y="0"/>
            <a:chExt cx="6355080" cy="6355080"/>
          </a:xfrm>
        </p:grpSpPr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D5692F0-9CF2-D898-E2C7-88EFA9A12BE6}"/>
                </a:ext>
              </a:extLst>
            </p:cNvPr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1B7264FA-E317-60B0-A489-ED48251DDC41}"/>
              </a:ext>
            </a:extLst>
          </p:cNvPr>
          <p:cNvGrpSpPr/>
          <p:nvPr/>
        </p:nvGrpSpPr>
        <p:grpSpPr>
          <a:xfrm>
            <a:off x="4760152" y="2145678"/>
            <a:ext cx="2400940" cy="2239435"/>
            <a:chOff x="0" y="0"/>
            <a:chExt cx="812800" cy="812800"/>
          </a:xfrm>
        </p:grpSpPr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7C70AE0-FC9B-6065-D2F1-F622F73FDF79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0A276F2A-8534-4CB3-51D6-F50A61E5B50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2"/>
                </a:lnSpc>
              </a:pPr>
              <a:endParaRPr sz="1200"/>
            </a:p>
          </p:txBody>
        </p:sp>
      </p:grpSp>
      <p:grpSp>
        <p:nvGrpSpPr>
          <p:cNvPr id="33" name="Group 30">
            <a:extLst>
              <a:ext uri="{FF2B5EF4-FFF2-40B4-BE49-F238E27FC236}">
                <a16:creationId xmlns:a16="http://schemas.microsoft.com/office/drawing/2014/main" id="{42A0051D-B2D3-AC41-BD70-1ED7819FFC0D}"/>
              </a:ext>
            </a:extLst>
          </p:cNvPr>
          <p:cNvGrpSpPr/>
          <p:nvPr/>
        </p:nvGrpSpPr>
        <p:grpSpPr>
          <a:xfrm>
            <a:off x="5000152" y="2369533"/>
            <a:ext cx="1920941" cy="1791724"/>
            <a:chOff x="0" y="0"/>
            <a:chExt cx="812800" cy="812800"/>
          </a:xfrm>
        </p:grpSpPr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F91DF6A-E7FC-7E61-D9C0-8F7CA2F4DC20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5" name="TextBox 32">
              <a:extLst>
                <a:ext uri="{FF2B5EF4-FFF2-40B4-BE49-F238E27FC236}">
                  <a16:creationId xmlns:a16="http://schemas.microsoft.com/office/drawing/2014/main" id="{1B6B4B65-24FC-0ECD-2327-AB7B689277F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2"/>
                </a:lnSpc>
              </a:pPr>
              <a:endParaRPr sz="1200"/>
            </a:p>
          </p:txBody>
        </p:sp>
      </p:grpSp>
      <p:sp>
        <p:nvSpPr>
          <p:cNvPr id="36" name="TextBox 41">
            <a:extLst>
              <a:ext uri="{FF2B5EF4-FFF2-40B4-BE49-F238E27FC236}">
                <a16:creationId xmlns:a16="http://schemas.microsoft.com/office/drawing/2014/main" id="{30F6E6CD-25B1-44B8-6356-3E81CA169955}"/>
              </a:ext>
            </a:extLst>
          </p:cNvPr>
          <p:cNvSpPr txBox="1"/>
          <p:nvPr/>
        </p:nvSpPr>
        <p:spPr>
          <a:xfrm>
            <a:off x="1433396" y="1180286"/>
            <a:ext cx="1951590" cy="965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000" b="1" dirty="0">
                <a:solidFill>
                  <a:srgbClr val="000000"/>
                </a:solidFill>
                <a:latin typeface="Tex Gyre Termes Bold"/>
              </a:rPr>
              <a:t>IMPORTANCE OF WEARING MASK</a:t>
            </a:r>
          </a:p>
        </p:txBody>
      </p:sp>
      <p:sp>
        <p:nvSpPr>
          <p:cNvPr id="37" name="TextBox 42">
            <a:extLst>
              <a:ext uri="{FF2B5EF4-FFF2-40B4-BE49-F238E27FC236}">
                <a16:creationId xmlns:a16="http://schemas.microsoft.com/office/drawing/2014/main" id="{89AFA19F-4103-1A8F-835A-22073B4A16B1}"/>
              </a:ext>
            </a:extLst>
          </p:cNvPr>
          <p:cNvSpPr txBox="1"/>
          <p:nvPr/>
        </p:nvSpPr>
        <p:spPr>
          <a:xfrm>
            <a:off x="8478651" y="1105870"/>
            <a:ext cx="2640930" cy="964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23"/>
              </a:lnSpc>
            </a:pPr>
            <a:r>
              <a:rPr lang="en-US" sz="2000" b="1" dirty="0">
                <a:solidFill>
                  <a:srgbClr val="000000"/>
                </a:solidFill>
                <a:latin typeface="Tex Gyre Termes Bold"/>
              </a:rPr>
              <a:t>CHALLENGES IN </a:t>
            </a:r>
          </a:p>
          <a:p>
            <a:pPr algn="ctr">
              <a:lnSpc>
                <a:spcPts val="4023"/>
              </a:lnSpc>
            </a:pPr>
            <a:r>
              <a:rPr lang="en-US" sz="2000" b="1" dirty="0">
                <a:solidFill>
                  <a:srgbClr val="000000"/>
                </a:solidFill>
                <a:latin typeface="Tex Gyre Termes Bold"/>
              </a:rPr>
              <a:t>MANUAL MONITORING</a:t>
            </a: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4D3A5F6B-8603-6849-E2CF-B548FB5ECE19}"/>
              </a:ext>
            </a:extLst>
          </p:cNvPr>
          <p:cNvSpPr txBox="1"/>
          <p:nvPr/>
        </p:nvSpPr>
        <p:spPr>
          <a:xfrm>
            <a:off x="1460573" y="4506392"/>
            <a:ext cx="1786852" cy="479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800" dirty="0">
                <a:solidFill>
                  <a:srgbClr val="000000"/>
                </a:solidFill>
                <a:latin typeface="Tex Gyre Termes Bold"/>
              </a:rPr>
              <a:t>NEED</a:t>
            </a:r>
          </a:p>
        </p:txBody>
      </p:sp>
      <p:sp>
        <p:nvSpPr>
          <p:cNvPr id="39" name="TextBox 44">
            <a:extLst>
              <a:ext uri="{FF2B5EF4-FFF2-40B4-BE49-F238E27FC236}">
                <a16:creationId xmlns:a16="http://schemas.microsoft.com/office/drawing/2014/main" id="{62FC6DFB-F6DD-E26A-1145-ECD7EF6E25C6}"/>
              </a:ext>
            </a:extLst>
          </p:cNvPr>
          <p:cNvSpPr txBox="1"/>
          <p:nvPr/>
        </p:nvSpPr>
        <p:spPr>
          <a:xfrm>
            <a:off x="8607475" y="4385113"/>
            <a:ext cx="2455317" cy="465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400" b="1" dirty="0">
                <a:solidFill>
                  <a:srgbClr val="000000"/>
                </a:solidFill>
                <a:latin typeface="Tex Gyre Termes Bold"/>
              </a:rPr>
              <a:t>PROBLEM ?</a:t>
            </a:r>
          </a:p>
        </p:txBody>
      </p:sp>
      <p:sp>
        <p:nvSpPr>
          <p:cNvPr id="44" name="Freeform 31">
            <a:extLst>
              <a:ext uri="{FF2B5EF4-FFF2-40B4-BE49-F238E27FC236}">
                <a16:creationId xmlns:a16="http://schemas.microsoft.com/office/drawing/2014/main" id="{8551D691-C65A-41DD-FD68-E23437CDD07A}"/>
              </a:ext>
            </a:extLst>
          </p:cNvPr>
          <p:cNvSpPr>
            <a:spLocks noChangeAspect="1"/>
          </p:cNvSpPr>
          <p:nvPr/>
        </p:nvSpPr>
        <p:spPr>
          <a:xfrm>
            <a:off x="5203603" y="2551626"/>
            <a:ext cx="1496533" cy="1402122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8C0203"/>
          </a:solidFill>
        </p:spPr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21AEDE05-78F8-3B7C-EAF2-372513D13497}"/>
              </a:ext>
            </a:extLst>
          </p:cNvPr>
          <p:cNvSpPr>
            <a:spLocks noChangeAspect="1"/>
          </p:cNvSpPr>
          <p:nvPr/>
        </p:nvSpPr>
        <p:spPr>
          <a:xfrm>
            <a:off x="5404028" y="2724947"/>
            <a:ext cx="1126550" cy="1055479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chemeClr val="tx1"/>
          </a:solidFill>
        </p:spPr>
      </p:sp>
      <p:sp>
        <p:nvSpPr>
          <p:cNvPr id="46" name="Freeform 31">
            <a:extLst>
              <a:ext uri="{FF2B5EF4-FFF2-40B4-BE49-F238E27FC236}">
                <a16:creationId xmlns:a16="http://schemas.microsoft.com/office/drawing/2014/main" id="{925E7EEF-141A-CD43-9138-852BD3B5A567}"/>
              </a:ext>
            </a:extLst>
          </p:cNvPr>
          <p:cNvSpPr>
            <a:spLocks noChangeAspect="1"/>
          </p:cNvSpPr>
          <p:nvPr/>
        </p:nvSpPr>
        <p:spPr>
          <a:xfrm>
            <a:off x="5640402" y="2943359"/>
            <a:ext cx="604003" cy="565898"/>
          </a:xfrm>
          <a:custGeom>
            <a:avLst/>
            <a:gdLst/>
            <a:ahLst/>
            <a:cxnLst/>
            <a:rect l="l" t="t" r="r" b="b"/>
            <a:pathLst>
              <a:path w="809173" h="812800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8C0203"/>
          </a:solidFill>
        </p:spPr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7CE5775-D9AB-DDC6-E360-41A862E8A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000" l="4020" r="89950">
                        <a14:foregroundMark x1="58291" y1="76786" x2="76131" y2="88571"/>
                        <a14:foregroundMark x1="61307" y1="79286" x2="70603" y2="87143"/>
                        <a14:foregroundMark x1="76633" y1="90000" x2="83920" y2="95714"/>
                        <a14:foregroundMark x1="7035" y1="39643" x2="8543" y2="54643"/>
                        <a14:foregroundMark x1="4020" y1="45357" x2="4020" y2="48571"/>
                        <a14:foregroundMark x1="3769" y1="39286" x2="4271" y2="39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5358" y="2360597"/>
            <a:ext cx="1349047" cy="949078"/>
          </a:xfrm>
          <a:prstGeom prst="rect">
            <a:avLst/>
          </a:prstGeom>
        </p:spPr>
      </p:pic>
      <p:grpSp>
        <p:nvGrpSpPr>
          <p:cNvPr id="48" name="Group 24">
            <a:extLst>
              <a:ext uri="{FF2B5EF4-FFF2-40B4-BE49-F238E27FC236}">
                <a16:creationId xmlns:a16="http://schemas.microsoft.com/office/drawing/2014/main" id="{563BA5D6-0FE8-B290-A45A-16922645506C}"/>
              </a:ext>
            </a:extLst>
          </p:cNvPr>
          <p:cNvGrpSpPr/>
          <p:nvPr/>
        </p:nvGrpSpPr>
        <p:grpSpPr>
          <a:xfrm>
            <a:off x="1015533" y="1129132"/>
            <a:ext cx="2560187" cy="1383865"/>
            <a:chOff x="0" y="0"/>
            <a:chExt cx="2884636" cy="945374"/>
          </a:xfrm>
        </p:grpSpPr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CE9FEC92-D426-C0AD-A9B1-8E09DE3A6CF8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0" name="Group 24">
            <a:extLst>
              <a:ext uri="{FF2B5EF4-FFF2-40B4-BE49-F238E27FC236}">
                <a16:creationId xmlns:a16="http://schemas.microsoft.com/office/drawing/2014/main" id="{E3841BCE-CB32-1397-FFC3-FD3A0647510A}"/>
              </a:ext>
            </a:extLst>
          </p:cNvPr>
          <p:cNvGrpSpPr/>
          <p:nvPr/>
        </p:nvGrpSpPr>
        <p:grpSpPr>
          <a:xfrm>
            <a:off x="8557416" y="3971195"/>
            <a:ext cx="2560187" cy="1383865"/>
            <a:chOff x="0" y="0"/>
            <a:chExt cx="2884636" cy="945374"/>
          </a:xfrm>
        </p:grpSpPr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09A33A57-3E9F-49F9-8F5D-0C6B020A09C1}"/>
                </a:ext>
              </a:extLst>
            </p:cNvPr>
            <p:cNvSpPr/>
            <p:nvPr/>
          </p:nvSpPr>
          <p:spPr>
            <a:xfrm>
              <a:off x="0" y="0"/>
              <a:ext cx="2884636" cy="945374"/>
            </a:xfrm>
            <a:custGeom>
              <a:avLst/>
              <a:gdLst/>
              <a:ahLst/>
              <a:cxnLst/>
              <a:rect l="l" t="t" r="r" b="b"/>
              <a:pathLst>
                <a:path w="2884636" h="945374">
                  <a:moveTo>
                    <a:pt x="2760176" y="59690"/>
                  </a:moveTo>
                  <a:cubicBezTo>
                    <a:pt x="2795736" y="59690"/>
                    <a:pt x="2824946" y="88900"/>
                    <a:pt x="2824946" y="124460"/>
                  </a:cubicBezTo>
                  <a:lnTo>
                    <a:pt x="2824946" y="820914"/>
                  </a:lnTo>
                  <a:cubicBezTo>
                    <a:pt x="2824946" y="856474"/>
                    <a:pt x="2795736" y="885684"/>
                    <a:pt x="2760176" y="885684"/>
                  </a:cubicBezTo>
                  <a:lnTo>
                    <a:pt x="124460" y="885684"/>
                  </a:lnTo>
                  <a:cubicBezTo>
                    <a:pt x="88900" y="885684"/>
                    <a:pt x="59690" y="856474"/>
                    <a:pt x="59690" y="8209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760176" y="59690"/>
                  </a:lnTo>
                  <a:moveTo>
                    <a:pt x="276017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0914"/>
                  </a:lnTo>
                  <a:cubicBezTo>
                    <a:pt x="0" y="889494"/>
                    <a:pt x="55880" y="945374"/>
                    <a:pt x="124460" y="945374"/>
                  </a:cubicBezTo>
                  <a:lnTo>
                    <a:pt x="2760176" y="945374"/>
                  </a:lnTo>
                  <a:cubicBezTo>
                    <a:pt x="2828756" y="945374"/>
                    <a:pt x="2884636" y="889494"/>
                    <a:pt x="2884636" y="820914"/>
                  </a:cubicBezTo>
                  <a:lnTo>
                    <a:pt x="2884636" y="124460"/>
                  </a:lnTo>
                  <a:cubicBezTo>
                    <a:pt x="2884636" y="55880"/>
                    <a:pt x="2828756" y="0"/>
                    <a:pt x="276017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22178265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71464" y="2564904"/>
            <a:ext cx="8955361" cy="14506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Algerian" panose="04020705040A02060702" pitchFamily="82" charset="0"/>
              </a:rPr>
              <a:t>THANK YOU…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317B4B-46C5-B7E0-7A37-AC37DC53C83C}"/>
              </a:ext>
            </a:extLst>
          </p:cNvPr>
          <p:cNvSpPr/>
          <p:nvPr/>
        </p:nvSpPr>
        <p:spPr>
          <a:xfrm>
            <a:off x="-24680" y="620688"/>
            <a:ext cx="12191998" cy="633670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156382-24E0-E411-D25B-56EF5B64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2348880"/>
            <a:ext cx="2088232" cy="5760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public safety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97FE3-C388-2C45-7BA3-24FFF766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CABF77-E33B-9455-841F-79CBA379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Objectives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81B7-2ACF-4469-B195-3B285E02A98C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5265A-6D72-8DAE-F532-5E20D193012B}"/>
              </a:ext>
            </a:extLst>
          </p:cNvPr>
          <p:cNvSpPr txBox="1"/>
          <p:nvPr/>
        </p:nvSpPr>
        <p:spPr>
          <a:xfrm>
            <a:off x="3718199" y="3140968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monitoring process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BEB65-F844-CB8F-C288-A67D2C5428AA}"/>
              </a:ext>
            </a:extLst>
          </p:cNvPr>
          <p:cNvSpPr txBox="1"/>
          <p:nvPr/>
        </p:nvSpPr>
        <p:spPr>
          <a:xfrm>
            <a:off x="6508853" y="4221088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reliability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0D0D2-B0CC-2ED8-2D94-EB8ADF85890E}"/>
              </a:ext>
            </a:extLst>
          </p:cNvPr>
          <p:cNvSpPr txBox="1"/>
          <p:nvPr/>
        </p:nvSpPr>
        <p:spPr>
          <a:xfrm>
            <a:off x="9034683" y="5255281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adaptability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3F2F9B-A1D4-1BCB-66B9-76502A292D6E}"/>
              </a:ext>
            </a:extLst>
          </p:cNvPr>
          <p:cNvSpPr/>
          <p:nvPr/>
        </p:nvSpPr>
        <p:spPr>
          <a:xfrm>
            <a:off x="1127448" y="2083462"/>
            <a:ext cx="2376264" cy="98549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2BC4D9-5282-BE7F-41F2-F25FDA814A67}"/>
              </a:ext>
            </a:extLst>
          </p:cNvPr>
          <p:cNvSpPr/>
          <p:nvPr/>
        </p:nvSpPr>
        <p:spPr>
          <a:xfrm>
            <a:off x="3538179" y="3068960"/>
            <a:ext cx="2376264" cy="98549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5F5634-7E3D-2400-EC40-3CB8FB765E9C}"/>
              </a:ext>
            </a:extLst>
          </p:cNvPr>
          <p:cNvSpPr/>
          <p:nvPr/>
        </p:nvSpPr>
        <p:spPr>
          <a:xfrm>
            <a:off x="6096000" y="4064489"/>
            <a:ext cx="2376264" cy="98549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EA77B6-D632-BAC1-4DD3-3CC70F5E17D3}"/>
              </a:ext>
            </a:extLst>
          </p:cNvPr>
          <p:cNvSpPr/>
          <p:nvPr/>
        </p:nvSpPr>
        <p:spPr>
          <a:xfrm>
            <a:off x="8757883" y="5089800"/>
            <a:ext cx="2376264" cy="98549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D1954E6-2391-54DA-34C2-8894A2346A57}"/>
              </a:ext>
            </a:extLst>
          </p:cNvPr>
          <p:cNvSpPr txBox="1">
            <a:spLocks/>
          </p:cNvSpPr>
          <p:nvPr/>
        </p:nvSpPr>
        <p:spPr>
          <a:xfrm>
            <a:off x="1199456" y="1242999"/>
            <a:ext cx="208823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097AA683-52EB-DE8D-15AB-CC84A8AFD80F}"/>
              </a:ext>
            </a:extLst>
          </p:cNvPr>
          <p:cNvSpPr txBox="1">
            <a:spLocks/>
          </p:cNvSpPr>
          <p:nvPr/>
        </p:nvSpPr>
        <p:spPr>
          <a:xfrm>
            <a:off x="3635327" y="2254560"/>
            <a:ext cx="208823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B15730FC-BAA7-D3EE-C708-2F8784AA8967}"/>
              </a:ext>
            </a:extLst>
          </p:cNvPr>
          <p:cNvSpPr txBox="1">
            <a:spLocks/>
          </p:cNvSpPr>
          <p:nvPr/>
        </p:nvSpPr>
        <p:spPr>
          <a:xfrm>
            <a:off x="6231839" y="3223986"/>
            <a:ext cx="208823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2F12B28F-964D-9ACF-A891-492405A64D58}"/>
              </a:ext>
            </a:extLst>
          </p:cNvPr>
          <p:cNvSpPr txBox="1">
            <a:spLocks/>
          </p:cNvSpPr>
          <p:nvPr/>
        </p:nvSpPr>
        <p:spPr>
          <a:xfrm>
            <a:off x="8901899" y="4311019"/>
            <a:ext cx="2088232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61488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511029-0C1C-F03C-1167-EAFAEDD0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655" y="1445899"/>
            <a:ext cx="8637433" cy="3967260"/>
          </a:xfrm>
        </p:spPr>
        <p:txBody>
          <a:bodyPr>
            <a:normAutofit/>
          </a:bodyPr>
          <a:lstStyle/>
          <a:p>
            <a:endParaRPr lang="en-IN" dirty="0"/>
          </a:p>
          <a:p>
            <a:pPr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Traditional methods of manual monitoring are resource-intensive, time-consuming, and prone to human error. Ensuring compliance with mask-wearing guidelines is crucial to prevent the spread of infectious diseases, such as COVID-19, and protect public health.</a:t>
            </a:r>
          </a:p>
          <a:p>
            <a:pPr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Therefore, there is a pressing need for a robust and accurate face mask detection system that can automate the process, provide monitoring, and contribute to creating safer environments for individuals and communities.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A8B1C-9FBD-C92C-6971-46B253DC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AF9087-C72E-5C81-FFCA-F03908E3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Problem Statement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02075"/>
              </p:ext>
            </p:extLst>
          </p:nvPr>
        </p:nvGraphicFramePr>
        <p:xfrm>
          <a:off x="7104112" y="4437112"/>
          <a:ext cx="481563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AD7A-91A6-4DDB-B204-9394B851A445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7D6F9-E3BB-3093-5D0E-A9D153BDC6DA}"/>
              </a:ext>
            </a:extLst>
          </p:cNvPr>
          <p:cNvSpPr txBox="1"/>
          <p:nvPr/>
        </p:nvSpPr>
        <p:spPr>
          <a:xfrm>
            <a:off x="3118992" y="983176"/>
            <a:ext cx="9073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“Face Mask Detection Using Machine Learning” </a:t>
            </a:r>
            <a:endParaRPr lang="en-GB" sz="2400" b="1" u="sng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3FE2B-BBB8-32D0-A4AB-F8C68D6CAABA}"/>
              </a:ext>
            </a:extLst>
          </p:cNvPr>
          <p:cNvSpPr/>
          <p:nvPr/>
        </p:nvSpPr>
        <p:spPr>
          <a:xfrm>
            <a:off x="-6485" y="653143"/>
            <a:ext cx="3024335" cy="633670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18B3A5-1C8C-194A-303F-C21D792A5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5778" r="92000">
                        <a14:foregroundMark x1="6222" y1="29333" x2="6222" y2="29333"/>
                        <a14:foregroundMark x1="92000" y1="33778" x2="92000" y2="3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0" y="2420888"/>
            <a:ext cx="2564171" cy="25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551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317D2E-9246-4007-2B6F-E35BF55008E2}"/>
              </a:ext>
            </a:extLst>
          </p:cNvPr>
          <p:cNvSpPr/>
          <p:nvPr/>
        </p:nvSpPr>
        <p:spPr>
          <a:xfrm>
            <a:off x="10635" y="548680"/>
            <a:ext cx="12191998" cy="6336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Placeholder 10" descr="young person wearing safety goggles">
            <a:extLst>
              <a:ext uri="{FF2B5EF4-FFF2-40B4-BE49-F238E27FC236}">
                <a16:creationId xmlns:a16="http://schemas.microsoft.com/office/drawing/2014/main" id="{BC79B38E-3BA6-0D01-0290-9AE142123A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2279576" y="-1755576"/>
            <a:ext cx="3456384" cy="522410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CB771-5626-4F2D-5303-52A9CE8D43BF}"/>
              </a:ext>
            </a:extLst>
          </p:cNvPr>
          <p:cNvSpPr txBox="1"/>
          <p:nvPr/>
        </p:nvSpPr>
        <p:spPr>
          <a:xfrm>
            <a:off x="6647167" y="1271567"/>
            <a:ext cx="67344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training dataset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pre-processing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7B50-908C-7F11-FAFA-BD53CEA9FE25}"/>
              </a:ext>
            </a:extLst>
          </p:cNvPr>
          <p:cNvSpPr/>
          <p:nvPr/>
        </p:nvSpPr>
        <p:spPr>
          <a:xfrm>
            <a:off x="0" y="-27384"/>
            <a:ext cx="10416480" cy="65314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 Methodology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4C306-BEBB-3214-6823-0D6154F2751C}"/>
              </a:ext>
            </a:extLst>
          </p:cNvPr>
          <p:cNvSpPr txBox="1"/>
          <p:nvPr/>
        </p:nvSpPr>
        <p:spPr>
          <a:xfrm>
            <a:off x="5482566" y="3075728"/>
            <a:ext cx="481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an image classification model</a:t>
            </a:r>
          </a:p>
          <a:p>
            <a:pPr lvl="1" algn="just"/>
            <a:r>
              <a:rPr lang="en-I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CNN architecture</a:t>
            </a:r>
          </a:p>
          <a:p>
            <a:pPr lvl="1" algn="just"/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</a:p>
          <a:p>
            <a:pPr marL="342900" indent="-342900" algn="just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25702C-C7F1-D1F5-E6E4-5B6FFFB893C0}"/>
              </a:ext>
            </a:extLst>
          </p:cNvPr>
          <p:cNvSpPr txBox="1"/>
          <p:nvPr/>
        </p:nvSpPr>
        <p:spPr>
          <a:xfrm>
            <a:off x="4223792" y="4592185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</a:t>
            </a:r>
          </a:p>
          <a:p>
            <a:pPr lvl="1" algn="just"/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reading in a sample image</a:t>
            </a:r>
            <a:endParaRPr lang="en-IN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it</a:t>
            </a:r>
          </a:p>
          <a:p>
            <a:pPr lvl="1"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 output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A58244-AF66-569C-6150-69636EC68DA3}"/>
              </a:ext>
            </a:extLst>
          </p:cNvPr>
          <p:cNvCxnSpPr/>
          <p:nvPr/>
        </p:nvCxnSpPr>
        <p:spPr>
          <a:xfrm>
            <a:off x="6106634" y="2735344"/>
            <a:ext cx="4453862" cy="242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83A4DF-5E51-860A-8C3D-36B2A063539A}"/>
              </a:ext>
            </a:extLst>
          </p:cNvPr>
          <p:cNvCxnSpPr/>
          <p:nvPr/>
        </p:nvCxnSpPr>
        <p:spPr>
          <a:xfrm>
            <a:off x="5208240" y="4331237"/>
            <a:ext cx="4453862" cy="242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64168B-AC7C-76F0-7B67-45C5117B5DF4}"/>
              </a:ext>
            </a:extLst>
          </p:cNvPr>
          <p:cNvSpPr txBox="1"/>
          <p:nvPr/>
        </p:nvSpPr>
        <p:spPr>
          <a:xfrm>
            <a:off x="5735960" y="1093701"/>
            <a:ext cx="3004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Create a training dataset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 Methodology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BD429-A2B5-66C8-89ED-579A2B1FF1C9}"/>
              </a:ext>
            </a:extLst>
          </p:cNvPr>
          <p:cNvSpPr txBox="1"/>
          <p:nvPr/>
        </p:nvSpPr>
        <p:spPr>
          <a:xfrm>
            <a:off x="3575720" y="1735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E07313-17E4-F198-470F-19A0BADC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5049"/>
              </p:ext>
            </p:extLst>
          </p:nvPr>
        </p:nvGraphicFramePr>
        <p:xfrm>
          <a:off x="2999656" y="2116491"/>
          <a:ext cx="8658417" cy="397821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513277">
                  <a:extLst>
                    <a:ext uri="{9D8B030D-6E8A-4147-A177-3AD203B41FA5}">
                      <a16:colId xmlns:a16="http://schemas.microsoft.com/office/drawing/2014/main" val="3056681082"/>
                    </a:ext>
                  </a:extLst>
                </a:gridCol>
                <a:gridCol w="4259001">
                  <a:extLst>
                    <a:ext uri="{9D8B030D-6E8A-4147-A177-3AD203B41FA5}">
                      <a16:colId xmlns:a16="http://schemas.microsoft.com/office/drawing/2014/main" val="459300903"/>
                    </a:ext>
                  </a:extLst>
                </a:gridCol>
                <a:gridCol w="2886139">
                  <a:extLst>
                    <a:ext uri="{9D8B030D-6E8A-4147-A177-3AD203B41FA5}">
                      <a16:colId xmlns:a16="http://schemas.microsoft.com/office/drawing/2014/main" val="1173033345"/>
                    </a:ext>
                  </a:extLst>
                </a:gridCol>
              </a:tblGrid>
              <a:tr h="3511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</a:rPr>
                        <a:t>Usercase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Command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8062486"/>
                  </a:ext>
                </a:extLst>
              </a:tr>
              <a:tr h="472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numpy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numerical computing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import numpy as np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7728262"/>
                  </a:ext>
                </a:extLst>
              </a:tr>
              <a:tr h="472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pandas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data manipulation and analysis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import pandas as pd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969065"/>
                  </a:ext>
                </a:extLst>
              </a:tr>
              <a:tr h="472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matplotlib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data visualization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import matplotlib.pyplot as plt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4620025"/>
                  </a:ext>
                </a:extLst>
              </a:tr>
              <a:tr h="498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cv2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provides a wide range of functions and algorithms for image and video processing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import cv2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748996"/>
                  </a:ext>
                </a:extLst>
              </a:tr>
              <a:tr h="472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scikit-learn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encoding categorical variables into numerical labels.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from sklearn.preprocessing import LabelEncoder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5960583"/>
                  </a:ext>
                </a:extLst>
              </a:tr>
              <a:tr h="498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tensorflow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752600" algn="l"/>
                        </a:tabLst>
                      </a:pPr>
                      <a:r>
                        <a:rPr lang="en-IN" sz="1200">
                          <a:effectLst/>
                        </a:rPr>
                        <a:t>provides a comprehensive set of tools and libraries for building and deploying machine learning models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</a:rPr>
                        <a:t>from tensorflow.keras.utils import to_categorical, normalize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630765"/>
                  </a:ext>
                </a:extLst>
              </a:tr>
              <a:tr h="4724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mtcnn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face detection algorithm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</a:rPr>
                        <a:t>from </a:t>
                      </a:r>
                      <a:r>
                        <a:rPr lang="en-IN" sz="900" dirty="0" err="1">
                          <a:effectLst/>
                        </a:rPr>
                        <a:t>mtcnn.mtcnn</a:t>
                      </a:r>
                      <a:r>
                        <a:rPr lang="en-IN" sz="900" dirty="0">
                          <a:effectLst/>
                        </a:rPr>
                        <a:t> import MTCNN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31175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B017A9E-725D-382F-3B69-8946F0F76014}"/>
              </a:ext>
            </a:extLst>
          </p:cNvPr>
          <p:cNvSpPr/>
          <p:nvPr/>
        </p:nvSpPr>
        <p:spPr>
          <a:xfrm>
            <a:off x="1" y="653143"/>
            <a:ext cx="2423592" cy="62322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Writing Modules in Python 3: A Tutorial • CloudSigma">
            <a:extLst>
              <a:ext uri="{FF2B5EF4-FFF2-40B4-BE49-F238E27FC236}">
                <a16:creationId xmlns:a16="http://schemas.microsoft.com/office/drawing/2014/main" id="{5A9DA66F-7BD8-05F0-CF6F-1BEDCB50F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2792" y="2104394"/>
            <a:ext cx="4319110" cy="254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6912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 Methodology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4168B-AC7C-76F0-7B67-45C5117B5DF4}"/>
              </a:ext>
            </a:extLst>
          </p:cNvPr>
          <p:cNvSpPr txBox="1"/>
          <p:nvPr/>
        </p:nvSpPr>
        <p:spPr>
          <a:xfrm>
            <a:off x="45095" y="2928352"/>
            <a:ext cx="1710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Create a training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BD429-A2B5-66C8-89ED-579A2B1FF1C9}"/>
              </a:ext>
            </a:extLst>
          </p:cNvPr>
          <p:cNvSpPr txBox="1"/>
          <p:nvPr/>
        </p:nvSpPr>
        <p:spPr>
          <a:xfrm>
            <a:off x="5135816" y="1181112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001A8-8F98-58B5-91C3-E06E8C2AB558}"/>
              </a:ext>
            </a:extLst>
          </p:cNvPr>
          <p:cNvSpPr txBox="1"/>
          <p:nvPr/>
        </p:nvSpPr>
        <p:spPr>
          <a:xfrm>
            <a:off x="7032104" y="501317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Preparing the training data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503E29-160F-FD6F-1F9C-8ACF3F35C9B9}"/>
              </a:ext>
            </a:extLst>
          </p:cNvPr>
          <p:cNvSpPr/>
          <p:nvPr/>
        </p:nvSpPr>
        <p:spPr>
          <a:xfrm>
            <a:off x="0" y="620688"/>
            <a:ext cx="2495600" cy="623731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6" name="Picture 4" descr="Data processing - Free miscellaneous icons">
            <a:extLst>
              <a:ext uri="{FF2B5EF4-FFF2-40B4-BE49-F238E27FC236}">
                <a16:creationId xmlns:a16="http://schemas.microsoft.com/office/drawing/2014/main" id="{7615DE3F-E3A7-39C5-118C-53F873D3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0" y="2551837"/>
            <a:ext cx="2302506" cy="23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FB580D-8A66-DB7B-92A9-214F6AF79F91}"/>
              </a:ext>
            </a:extLst>
          </p:cNvPr>
          <p:cNvCxnSpPr>
            <a:cxnSpLocks/>
          </p:cNvCxnSpPr>
          <p:nvPr/>
        </p:nvCxnSpPr>
        <p:spPr>
          <a:xfrm>
            <a:off x="4951653" y="2870671"/>
            <a:ext cx="2168209" cy="2762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2A0452-138C-912E-0F50-FB74979A528B}"/>
              </a:ext>
            </a:extLst>
          </p:cNvPr>
          <p:cNvSpPr txBox="1"/>
          <p:nvPr/>
        </p:nvSpPr>
        <p:spPr>
          <a:xfrm>
            <a:off x="5243959" y="2777434"/>
            <a:ext cx="288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Reading the CSV file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ECD39D-A109-E086-DC0C-757EDC583FBC}"/>
              </a:ext>
            </a:extLst>
          </p:cNvPr>
          <p:cNvSpPr txBox="1"/>
          <p:nvPr/>
        </p:nvSpPr>
        <p:spPr>
          <a:xfrm>
            <a:off x="5676138" y="3202949"/>
            <a:ext cx="28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Filtering the dataset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C3C776-B694-6F8E-7D9C-46A83661E233}"/>
              </a:ext>
            </a:extLst>
          </p:cNvPr>
          <p:cNvSpPr txBox="1"/>
          <p:nvPr/>
        </p:nvSpPr>
        <p:spPr>
          <a:xfrm>
            <a:off x="6035758" y="3588822"/>
            <a:ext cx="331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Exploring the labels distribution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4BD142-ABB9-6599-96D9-A169186F9C25}"/>
              </a:ext>
            </a:extLst>
          </p:cNvPr>
          <p:cNvSpPr txBox="1"/>
          <p:nvPr/>
        </p:nvSpPr>
        <p:spPr>
          <a:xfrm>
            <a:off x="6248557" y="4011989"/>
            <a:ext cx="331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Fetching image filenames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69F7-EC27-5748-69C0-004ED1232261}"/>
              </a:ext>
            </a:extLst>
          </p:cNvPr>
          <p:cNvSpPr txBox="1"/>
          <p:nvPr/>
        </p:nvSpPr>
        <p:spPr>
          <a:xfrm>
            <a:off x="6589334" y="4465520"/>
            <a:ext cx="422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Visualizing an image with bounding boxes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791ED5-4859-8282-F926-936F27BA026E}"/>
              </a:ext>
            </a:extLst>
          </p:cNvPr>
          <p:cNvSpPr/>
          <p:nvPr/>
        </p:nvSpPr>
        <p:spPr>
          <a:xfrm>
            <a:off x="5023141" y="2963850"/>
            <a:ext cx="91714" cy="1202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57F0A4-DE99-0544-E820-03B96331B3C4}"/>
              </a:ext>
            </a:extLst>
          </p:cNvPr>
          <p:cNvSpPr/>
          <p:nvPr/>
        </p:nvSpPr>
        <p:spPr>
          <a:xfrm>
            <a:off x="5347031" y="3327510"/>
            <a:ext cx="91714" cy="1202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FAFE72-B60F-CBE6-B4EF-C592FA023E22}"/>
              </a:ext>
            </a:extLst>
          </p:cNvPr>
          <p:cNvSpPr/>
          <p:nvPr/>
        </p:nvSpPr>
        <p:spPr>
          <a:xfrm>
            <a:off x="5692150" y="3729071"/>
            <a:ext cx="91714" cy="1202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740CD7-D4E1-9D1D-B776-879784D9B932}"/>
              </a:ext>
            </a:extLst>
          </p:cNvPr>
          <p:cNvSpPr/>
          <p:nvPr/>
        </p:nvSpPr>
        <p:spPr>
          <a:xfrm>
            <a:off x="6035757" y="4145251"/>
            <a:ext cx="91714" cy="1202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BD47EE-1F16-886D-50E2-98B0CC719CA2}"/>
              </a:ext>
            </a:extLst>
          </p:cNvPr>
          <p:cNvSpPr/>
          <p:nvPr/>
        </p:nvSpPr>
        <p:spPr>
          <a:xfrm>
            <a:off x="6375086" y="4615281"/>
            <a:ext cx="91714" cy="1202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EBEE71B-EF37-086C-502C-323E48B9EE1D}"/>
              </a:ext>
            </a:extLst>
          </p:cNvPr>
          <p:cNvSpPr/>
          <p:nvPr/>
        </p:nvSpPr>
        <p:spPr>
          <a:xfrm>
            <a:off x="6807134" y="5173839"/>
            <a:ext cx="91714" cy="12020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6899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4EF32E-FC53-2CA4-DCC1-1EC9AD9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Methodology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training dataset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3C97D-5E92-248B-B925-85FE739014DC}"/>
              </a:ext>
            </a:extLst>
          </p:cNvPr>
          <p:cNvSpPr txBox="1"/>
          <p:nvPr/>
        </p:nvSpPr>
        <p:spPr>
          <a:xfrm>
            <a:off x="1455175" y="849697"/>
            <a:ext cx="3059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Reading the CSV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0E29-9AE4-0BBC-B7B2-28D1D9B93CA2}"/>
              </a:ext>
            </a:extLst>
          </p:cNvPr>
          <p:cNvSpPr txBox="1"/>
          <p:nvPr/>
        </p:nvSpPr>
        <p:spPr>
          <a:xfrm>
            <a:off x="6921284" y="937921"/>
            <a:ext cx="4026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Filtering the dataset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D2927-4451-2AAE-C83D-7C4D1167C6DD}"/>
              </a:ext>
            </a:extLst>
          </p:cNvPr>
          <p:cNvCxnSpPr/>
          <p:nvPr/>
        </p:nvCxnSpPr>
        <p:spPr>
          <a:xfrm>
            <a:off x="5807968" y="851460"/>
            <a:ext cx="0" cy="553418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CB118DE-5C22-5C9C-D222-9D05AF291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24"/>
          <a:stretch/>
        </p:blipFill>
        <p:spPr>
          <a:xfrm>
            <a:off x="367062" y="1834340"/>
            <a:ext cx="5174456" cy="10081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00B0FA-BEB8-6F80-04A5-3D184F78B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9" r="56042"/>
          <a:stretch/>
        </p:blipFill>
        <p:spPr>
          <a:xfrm>
            <a:off x="1217822" y="3150095"/>
            <a:ext cx="3323959" cy="2062979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F1DB73-7F26-EE1F-681E-5CA811BB81E5}"/>
              </a:ext>
            </a:extLst>
          </p:cNvPr>
          <p:cNvSpPr/>
          <p:nvPr/>
        </p:nvSpPr>
        <p:spPr>
          <a:xfrm>
            <a:off x="6744072" y="2708920"/>
            <a:ext cx="1584175" cy="50405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0381E1-B74C-DDB1-4684-296C6A7CAD42}"/>
              </a:ext>
            </a:extLst>
          </p:cNvPr>
          <p:cNvSpPr/>
          <p:nvPr/>
        </p:nvSpPr>
        <p:spPr>
          <a:xfrm>
            <a:off x="9543525" y="2708920"/>
            <a:ext cx="1584175" cy="50405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911BE4-86AB-4411-DBC7-A84F686C0EE7}"/>
              </a:ext>
            </a:extLst>
          </p:cNvPr>
          <p:cNvSpPr txBox="1"/>
          <p:nvPr/>
        </p:nvSpPr>
        <p:spPr>
          <a:xfrm>
            <a:off x="6853028" y="2805161"/>
            <a:ext cx="1372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with mask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8FF371-9B5F-D47C-AB99-260F5172CAB6}"/>
              </a:ext>
            </a:extLst>
          </p:cNvPr>
          <p:cNvSpPr txBox="1"/>
          <p:nvPr/>
        </p:nvSpPr>
        <p:spPr>
          <a:xfrm>
            <a:off x="9723544" y="277478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no mask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C62A-AA2D-4298-92F1-CDBC144A6DE4}" type="datetime1">
              <a:rPr lang="en-IN" smtClean="0"/>
              <a:pPr/>
              <a:t>16-06-2023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D411-A326-504C-A941-9EFCFA893D1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D4EF32E-FC53-2CA4-DCC1-1EC9AD93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Methodology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training dataset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3C97D-5E92-248B-B925-85FE739014DC}"/>
              </a:ext>
            </a:extLst>
          </p:cNvPr>
          <p:cNvSpPr txBox="1"/>
          <p:nvPr/>
        </p:nvSpPr>
        <p:spPr>
          <a:xfrm>
            <a:off x="7584773" y="1187460"/>
            <a:ext cx="3059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Fetching image filenames: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6DC91-82DF-399B-1509-BCF13D752B16}"/>
              </a:ext>
            </a:extLst>
          </p:cNvPr>
          <p:cNvSpPr txBox="1"/>
          <p:nvPr/>
        </p:nvSpPr>
        <p:spPr>
          <a:xfrm>
            <a:off x="7752184" y="2996952"/>
            <a:ext cx="3059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code retrieves the filenames of the corresponding images from the respective folder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F6566A-430F-E5A1-7F22-86B4AF323828}"/>
              </a:ext>
            </a:extLst>
          </p:cNvPr>
          <p:cNvCxnSpPr/>
          <p:nvPr/>
        </p:nvCxnSpPr>
        <p:spPr>
          <a:xfrm>
            <a:off x="7248128" y="945589"/>
            <a:ext cx="0" cy="553418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6BAE53-85FB-B958-5453-A5C4C08EF64B}"/>
              </a:ext>
            </a:extLst>
          </p:cNvPr>
          <p:cNvSpPr txBox="1"/>
          <p:nvPr/>
        </p:nvSpPr>
        <p:spPr>
          <a:xfrm>
            <a:off x="370837" y="1187460"/>
            <a:ext cx="3626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Exploring the labels distribution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01E541-6D5F-2CBC-AE87-57AC0EF1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1" y="2091109"/>
            <a:ext cx="4835915" cy="314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437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4.0.1084"/>
  <p:tag name="AS_RELEASE_DATE" val="2022.08.14"/>
  <p:tag name="AS_TITLE" val="Aspose.Slides for .NET5"/>
  <p:tag name="AS_VERSION" val="2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T1" id="{5AB9C603-A1A4-604E-8CD6-DF4B727201D6}" vid="{98B72D25-9954-2F40-872F-7B9C99222EC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T1" id="{5AB9C603-A1A4-604E-8CD6-DF4B727201D6}" vid="{98B72D25-9954-2F40-872F-7B9C99222EC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T1" id="{5AB9C603-A1A4-604E-8CD6-DF4B727201D6}" vid="{98B72D25-9954-2F40-872F-7B9C99222EC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T1" id="{5AB9C603-A1A4-604E-8CD6-DF4B727201D6}" vid="{98B72D25-9954-2F40-872F-7B9C99222EC3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10524</TotalTime>
  <Words>993</Words>
  <Application>Microsoft Office PowerPoint</Application>
  <PresentationFormat>Widescreen</PresentationFormat>
  <Paragraphs>203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Adobe Devanagari</vt:lpstr>
      <vt:lpstr>Algerian</vt:lpstr>
      <vt:lpstr>Amazon Ember</vt:lpstr>
      <vt:lpstr>Arial</vt:lpstr>
      <vt:lpstr>Calibri</vt:lpstr>
      <vt:lpstr>Calibri Light</vt:lpstr>
      <vt:lpstr>Cambria</vt:lpstr>
      <vt:lpstr>Tex Gyre Termes Bold</vt:lpstr>
      <vt:lpstr>Times New Roman</vt:lpstr>
      <vt:lpstr>Office Theme</vt:lpstr>
      <vt:lpstr>Office Theme</vt:lpstr>
      <vt:lpstr>Office Theme</vt:lpstr>
      <vt:lpstr>Office Theme</vt:lpstr>
      <vt:lpstr>Office Theme</vt:lpstr>
      <vt:lpstr>Office Theme</vt:lpstr>
      <vt:lpstr>IIP Presentation</vt:lpstr>
      <vt:lpstr>     Introduction</vt:lpstr>
      <vt:lpstr>     Objectives</vt:lpstr>
      <vt:lpstr>    Problem Statement</vt:lpstr>
      <vt:lpstr>  Methodology</vt:lpstr>
      <vt:lpstr>  Methodology</vt:lpstr>
      <vt:lpstr>  Methodology</vt:lpstr>
      <vt:lpstr>Methodology : Creating a training dataset</vt:lpstr>
      <vt:lpstr>Methodology : Creating a training dataset</vt:lpstr>
      <vt:lpstr>Methodology : Creating a training dataset</vt:lpstr>
      <vt:lpstr>Methodology : Creating a training dataset</vt:lpstr>
      <vt:lpstr>Methodology </vt:lpstr>
      <vt:lpstr>Methodology : Train an image classification model…</vt:lpstr>
      <vt:lpstr>Methodology : Train an image classification model…</vt:lpstr>
      <vt:lpstr>Methodology</vt:lpstr>
      <vt:lpstr>Results</vt:lpstr>
      <vt:lpstr>Results : Input 1</vt:lpstr>
      <vt:lpstr>Results : Input 1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Management System</dc:title>
  <dc:creator>Amar Kshirsagar</dc:creator>
  <cp:lastModifiedBy>Aditya Desai</cp:lastModifiedBy>
  <cp:revision>73</cp:revision>
  <cp:lastPrinted>2022-10-11T03:46:39Z</cp:lastPrinted>
  <dcterms:created xsi:type="dcterms:W3CDTF">2022-10-11T03:46:39Z</dcterms:created>
  <dcterms:modified xsi:type="dcterms:W3CDTF">2023-06-16T10:35:19Z</dcterms:modified>
</cp:coreProperties>
</file>