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308" r:id="rId3"/>
    <p:sldId id="303" r:id="rId4"/>
    <p:sldId id="304" r:id="rId5"/>
    <p:sldId id="305" r:id="rId6"/>
    <p:sldId id="306" r:id="rId7"/>
    <p:sldId id="307" r:id="rId8"/>
    <p:sldId id="310" r:id="rId9"/>
    <p:sldId id="301" r:id="rId10"/>
    <p:sldId id="311" r:id="rId11"/>
    <p:sldId id="312" r:id="rId12"/>
    <p:sldId id="313" r:id="rId13"/>
    <p:sldId id="315" r:id="rId14"/>
    <p:sldId id="314" r:id="rId15"/>
    <p:sldId id="316" r:id="rId16"/>
    <p:sldId id="317" r:id="rId17"/>
    <p:sldId id="320" r:id="rId18"/>
    <p:sldId id="321" r:id="rId19"/>
    <p:sldId id="322" r:id="rId20"/>
    <p:sldId id="323" r:id="rId21"/>
    <p:sldId id="324" r:id="rId22"/>
    <p:sldId id="29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8C0203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444" autoAdjust="0"/>
    <p:restoredTop sz="95377"/>
  </p:normalViewPr>
  <p:slideViewPr>
    <p:cSldViewPr snapToGrid="0" snapToObjects="1">
      <p:cViewPr>
        <p:scale>
          <a:sx n="25" d="100"/>
          <a:sy n="25" d="100"/>
        </p:scale>
        <p:origin x="1742" y="15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DC7A1-CF6E-2A4B-B219-5A8D27BFD3F9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514D8-FD4D-6140-ACC7-D21B19E2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69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D9193-0A9A-4D7F-97A2-FC92A846E4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86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D9193-0A9A-4D7F-97A2-FC92A846E4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73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D9193-0A9A-4D7F-97A2-FC92A846E4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7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D9193-0A9A-4D7F-97A2-FC92A846E4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20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D9193-0A9A-4D7F-97A2-FC92A846E4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94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D9193-0A9A-4D7F-97A2-FC92A846E4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D9193-0A9A-4D7F-97A2-FC92A846E4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88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D9193-0A9A-4D7F-97A2-FC92A846E4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96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DB5CC-BB86-FE4D-97AC-7A7F759BE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3B5C9-3CD2-5F4B-8AD5-BAAC81406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25AED-BFE4-B740-8030-2F363C912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ook Antiqua" panose="02040602050305030304" pitchFamily="18" charset="0"/>
              </a:defRPr>
            </a:lvl1pPr>
          </a:lstStyle>
          <a:p>
            <a:r>
              <a:rPr lang="en-IN"/>
              <a:t>20/04/23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34606-324B-B449-A480-CE2E54300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24600" y="6356350"/>
            <a:ext cx="2057399" cy="365125"/>
          </a:xfrm>
        </p:spPr>
        <p:txBody>
          <a:bodyPr/>
          <a:lstStyle>
            <a:lvl1pPr>
              <a:defRPr>
                <a:latin typeface="Book Antiqua" panose="02040602050305030304" pitchFamily="18" charset="0"/>
              </a:defRPr>
            </a:lvl1pPr>
          </a:lstStyle>
          <a:p>
            <a:r>
              <a:rPr lang="en-US"/>
              <a:t>PICC 2023 (PID121)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325E4-F8D3-2240-A114-FDB685DE4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ook Antiqua" panose="02040602050305030304" pitchFamily="18" charset="0"/>
              </a:defRPr>
            </a:lvl1pPr>
          </a:lstStyle>
          <a:p>
            <a:fld id="{0FABD411-A326-504C-A941-9EFCFA893D1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09917C-32FD-344C-8497-9C523DD777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76091" y="6345533"/>
            <a:ext cx="2819908" cy="40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98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8DC1-3822-ED45-90A9-D981D773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4DE22-0390-3749-8754-710F2FBB6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ECB51-85AC-4C49-BDBB-3A0CB56C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20/04/23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3088F-410A-2745-9555-3BDEDD906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PICC 2023 (PID121)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9C138-77D2-5744-82E9-4C9114C2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52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0C7693-F1F3-7140-AAED-6EADD1EAF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616FB-29CB-C14D-95CB-9DB6C6703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ADE86-6D12-BB42-A897-3E9BFCCF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20/04/23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59E7F-8B4B-2E4A-8FC9-3086338B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PICC 2023 (PID121)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E30A8-CFD5-304F-A040-A7EB8862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05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8AD4D-161F-984E-9F1F-667318AAD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970217"/>
            <a:ext cx="11476703" cy="5224105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E7063-99FC-2D4A-B43F-4FC331BAFC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6370894"/>
            <a:ext cx="2743200" cy="365125"/>
          </a:xfrm>
        </p:spPr>
        <p:txBody>
          <a:bodyPr/>
          <a:lstStyle>
            <a:lvl1pPr>
              <a:defRPr>
                <a:latin typeface="Book Antiqua" panose="02040602050305030304" pitchFamily="18" charset="0"/>
              </a:defRPr>
            </a:lvl1pPr>
          </a:lstStyle>
          <a:p>
            <a:r>
              <a:rPr lang="en-IN"/>
              <a:t>20/04/23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6DDA1-2CB0-F24B-865D-BAADE9AE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7893" y="6400730"/>
            <a:ext cx="2743200" cy="350377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  <a:effectLst/>
                <a:latin typeface="Book Antiqua" panose="02040602050305030304" pitchFamily="18" charset="0"/>
              </a:defRPr>
            </a:lvl1pPr>
          </a:lstStyle>
          <a:p>
            <a:r>
              <a:rPr lang="en-US"/>
              <a:t>PICC 2023 (PID121)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7A69C-FC6B-2E4A-872C-151100D6E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4502" y="6385642"/>
            <a:ext cx="2743200" cy="365125"/>
          </a:xfrm>
        </p:spPr>
        <p:txBody>
          <a:bodyPr/>
          <a:lstStyle>
            <a:lvl1pPr>
              <a:defRPr>
                <a:latin typeface="Book Antiqua" panose="02040602050305030304" pitchFamily="18" charset="0"/>
              </a:defRPr>
            </a:lvl1pPr>
          </a:lstStyle>
          <a:p>
            <a:fld id="{0FABD411-A326-504C-A941-9EFCFA893D1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3F2BE9-9300-C84C-A3EA-B904991564D2}"/>
              </a:ext>
            </a:extLst>
          </p:cNvPr>
          <p:cNvGrpSpPr/>
          <p:nvPr userDrawn="1"/>
        </p:nvGrpSpPr>
        <p:grpSpPr>
          <a:xfrm>
            <a:off x="0" y="0"/>
            <a:ext cx="12192000" cy="653143"/>
            <a:chOff x="0" y="-56757"/>
            <a:chExt cx="12192000" cy="83918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F216ED6-FF4B-F844-88B6-BFF48678577C}"/>
                </a:ext>
              </a:extLst>
            </p:cNvPr>
            <p:cNvSpPr/>
            <p:nvPr/>
          </p:nvSpPr>
          <p:spPr>
            <a:xfrm>
              <a:off x="0" y="-56757"/>
              <a:ext cx="12192000" cy="83918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68589" tIns="34295" rIns="68589" bIns="34295" rtlCol="0" anchor="ctr"/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pic>
          <p:nvPicPr>
            <p:cNvPr id="9" name="Picture 8" descr="Copy of INCONRIT 2016 (1).jpg">
              <a:extLst>
                <a:ext uri="{FF2B5EF4-FFF2-40B4-BE49-F238E27FC236}">
                  <a16:creationId xmlns:a16="http://schemas.microsoft.com/office/drawing/2014/main" id="{1058BB30-99B3-3147-86CA-10695B842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contrast="30000"/>
            </a:blip>
            <a:stretch>
              <a:fillRect/>
            </a:stretch>
          </p:blipFill>
          <p:spPr>
            <a:xfrm>
              <a:off x="10584729" y="0"/>
              <a:ext cx="1537756" cy="725864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E542B6F-AC38-4942-875B-3E1604588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53143"/>
          </a:xfrm>
        </p:spPr>
        <p:txBody>
          <a:bodyPr>
            <a:normAutofit/>
          </a:bodyPr>
          <a:lstStyle>
            <a:lvl1pPr>
              <a:defRPr sz="3200">
                <a:latin typeface="Cambria" panose="02040503050406030204" pitchFamily="18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A56510-9B97-B248-A6F6-55B8BAC90AA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76092" y="6334238"/>
            <a:ext cx="2819908" cy="40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08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73974-D895-4B41-82A0-BF877957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9FBFD-EF64-7345-804C-E97D191BE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E940A-6FCF-A74F-881D-FD05534D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ook Antiqua" panose="02040602050305030304" pitchFamily="18" charset="0"/>
              </a:defRPr>
            </a:lvl1pPr>
          </a:lstStyle>
          <a:p>
            <a:r>
              <a:rPr lang="en-IN"/>
              <a:t>20/04/23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109BA-1A0B-F147-9B8B-EBC1F3AB0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/>
              <a:t>PICC 2023 (PID121)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D2D7B-D759-7046-B996-FE3DEC81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ook Antiqua" panose="02040602050305030304" pitchFamily="18" charset="0"/>
              </a:defRPr>
            </a:lvl1pPr>
          </a:lstStyle>
          <a:p>
            <a:fld id="{0FABD411-A326-504C-A941-9EFCFA893D1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33279C-A03F-074D-B8F8-35DD4F58F4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76054" y="5436507"/>
            <a:ext cx="4584096" cy="65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91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21CEC-7FA4-3F4E-BE60-1451613FD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79392-65A4-7348-B9BC-27449D68D2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0E789-208A-6A48-9135-752DA88BD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50F2E-079B-AC4F-8F69-0C5058003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ook Antiqua" panose="02040602050305030304" pitchFamily="18" charset="0"/>
              </a:defRPr>
            </a:lvl1pPr>
          </a:lstStyle>
          <a:p>
            <a:r>
              <a:rPr lang="en-IN"/>
              <a:t>20/04/23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FE5AE-8CF7-5A4C-9994-A738C76CB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ook Antiqua" panose="02040602050305030304" pitchFamily="18" charset="0"/>
              </a:defRPr>
            </a:lvl1pPr>
          </a:lstStyle>
          <a:p>
            <a:r>
              <a:rPr lang="en-US"/>
              <a:t>PICC 2023 (PID121)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40967-947C-3F46-AF0A-56F58AA83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ook Antiqua" panose="02040602050305030304" pitchFamily="18" charset="0"/>
              </a:defRPr>
            </a:lvl1pPr>
          </a:lstStyle>
          <a:p>
            <a:fld id="{0FABD411-A326-504C-A941-9EFCFA893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31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F7432-2BC7-9E49-8FD1-4A847CF3A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F9CBD-55FA-5447-B79B-72FCBE7DA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7EF87-AF5F-3F4D-B7BE-8AD3D314C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0B6233-FF70-9D45-828E-87F454121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AF2DD-F30E-1D46-BD7D-F1DDFF2EF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60CB4-D573-464E-A7CE-669D410AE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20/04/23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99A88A-48D9-9649-B0C7-B4617705E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PICC 2023 (PID121)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752368-8E20-1B49-B993-1688CCE64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6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63CA4-0C98-5D41-B0C6-5E9092FBA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343685-CA7B-5F4D-AA18-DBA336A7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20/04/23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70F78-7C5F-3949-8FCF-D28DBFE54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PICC 2023 (PID121)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B11C8C-5F82-5D49-B60D-FB24C933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6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FAA21-92D5-EE4C-877A-BC6F2CDE1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20/04/23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264F3B-0713-3548-A619-56ABA68A2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PICC 2023 (PID121)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C0382-6E42-9548-9BB9-07A8D6CB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AEE45-6B40-0247-978B-7B4BCD3DD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BA9C5-820B-474A-9605-B57F4DFA7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E8206-E893-CD4C-B0D7-4BF6C8908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1F99D-074F-6847-BFBA-1565D1122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20/04/23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D7A69-F0DF-2D45-AF77-C131E996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PICC 2023 (PID121)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81F81-E5A5-654E-A0D0-057812DE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16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3D5B-28F7-C142-8FBF-E4A5F210A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D72B2-1598-C24F-AB20-ED60E4733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A97EB-B7FB-864E-A58B-B1C91AFA1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1F377-4780-464C-BA7D-289549FE4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20/04/23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5D4A4-C42F-FF44-A201-D2A82D20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PICC 2023 (PID121)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DD3B6-68EF-2444-AE47-31BF2530C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2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C7584-4EB9-3D4B-9AAC-1915618EC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C7AB2-CC28-794F-95C9-6F5310B30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202BB-6709-C34D-99B6-3BC3CDB2C4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20/04/23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E829E-4089-0341-9E6E-BD1E17CAE9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PICC 2023 (PID121)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C6E3A-7DD6-2E4A-8DCE-9CEAA0C8E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D411-A326-504C-A941-9EFCFA89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6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9.png"/><Relationship Id="rId7" Type="http://schemas.openxmlformats.org/officeDocument/2006/relationships/image" Target="../media/image16.sv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0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0.svg"/><Relationship Id="rId7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2.jpg"/><Relationship Id="rId9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0.svg"/><Relationship Id="rId7" Type="http://schemas.openxmlformats.org/officeDocument/2006/relationships/image" Target="../media/image18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jpg"/><Relationship Id="rId4" Type="http://schemas.openxmlformats.org/officeDocument/2006/relationships/image" Target="../media/image12.jpg"/><Relationship Id="rId9" Type="http://schemas.openxmlformats.org/officeDocument/2006/relationships/image" Target="../media/image1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20.jpg"/><Relationship Id="rId4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2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F80A579-7D7B-4A35-B589-48C6C5B8D0E2}"/>
              </a:ext>
            </a:extLst>
          </p:cNvPr>
          <p:cNvGrpSpPr/>
          <p:nvPr/>
        </p:nvGrpSpPr>
        <p:grpSpPr>
          <a:xfrm>
            <a:off x="0" y="0"/>
            <a:ext cx="12192000" cy="653143"/>
            <a:chOff x="0" y="-56757"/>
            <a:chExt cx="12192000" cy="8391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57718C-794E-4445-AC4A-412A5AA01D7F}"/>
                </a:ext>
              </a:extLst>
            </p:cNvPr>
            <p:cNvSpPr/>
            <p:nvPr/>
          </p:nvSpPr>
          <p:spPr>
            <a:xfrm>
              <a:off x="0" y="-56757"/>
              <a:ext cx="12192000" cy="83918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68589" tIns="34295" rIns="68589" bIns="34295" rtlCol="0" anchor="ctr"/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pic>
          <p:nvPicPr>
            <p:cNvPr id="6" name="Picture 5" descr="Copy of INCONRIT 2016 (1).jpg">
              <a:extLst>
                <a:ext uri="{FF2B5EF4-FFF2-40B4-BE49-F238E27FC236}">
                  <a16:creationId xmlns:a16="http://schemas.microsoft.com/office/drawing/2014/main" id="{D7EBF2B6-5F16-4A5A-BC84-8AF9C972A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contrast="30000"/>
            </a:blip>
            <a:stretch>
              <a:fillRect/>
            </a:stretch>
          </p:blipFill>
          <p:spPr>
            <a:xfrm>
              <a:off x="10584729" y="0"/>
              <a:ext cx="1537756" cy="725864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8F6CD1-6A1A-401A-A406-7574BDFDB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775" y="-4314531"/>
            <a:ext cx="11602720" cy="1872847"/>
          </a:xfrm>
        </p:spPr>
        <p:txBody>
          <a:bodyPr>
            <a:noAutofit/>
          </a:bodyPr>
          <a:lstStyle/>
          <a:p>
            <a:pPr algn="ctr"/>
            <a:r>
              <a:rPr lang="en-GB" sz="4000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Automated Irrigation System for Efficient and Portable Farming</a:t>
            </a:r>
            <a:br>
              <a:rPr lang="en-GB" sz="4000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 ID: 121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1ED481-1693-0148-AA4C-E79C88F16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CED5-633B-4EB5-85E5-888DDA3CB00E}" type="slidenum">
              <a:rPr lang="en-IN" smtClean="0"/>
              <a:t>1</a:t>
            </a:fld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CB1EF2-3C45-AB4A-B1FD-D3BCC991642C}"/>
              </a:ext>
            </a:extLst>
          </p:cNvPr>
          <p:cNvSpPr txBox="1"/>
          <p:nvPr/>
        </p:nvSpPr>
        <p:spPr>
          <a:xfrm>
            <a:off x="568892" y="12468395"/>
            <a:ext cx="11602720" cy="5060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>
                <a:latin typeface="Athelas" panose="02000503000000020003" pitchFamily="2" charset="77"/>
                <a:cs typeface="Times New Roman" panose="02020603050405020304" pitchFamily="18" charset="0"/>
              </a:rPr>
              <a:t>Authors: </a:t>
            </a:r>
            <a:r>
              <a:rPr lang="en-GB" sz="2000" dirty="0">
                <a:latin typeface="Athelas" panose="02000503000000020003" pitchFamily="2" charset="77"/>
                <a:cs typeface="Times New Roman" panose="02020603050405020304" pitchFamily="18" charset="0"/>
              </a:rPr>
              <a:t>Aditya A. Desai; Rajanikant A. Metri; Shreyas R. Patil; Aishwarya A. Nagargoje; Devika S. Desai </a:t>
            </a:r>
            <a:endParaRPr lang="en-GB" sz="2200" dirty="0">
              <a:latin typeface="Athelas" panose="02000503000000020003" pitchFamily="2" charset="77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11C0A8-CAF3-B64B-96F1-52F63DE51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20/04/23</a:t>
            </a:r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C69FA31-E80C-974B-A953-10F22CA96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PICC 2023 (PID121)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5B3F373-04A9-8A4E-A350-0C06BFA37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75" y="-2128190"/>
            <a:ext cx="12059832" cy="109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1BD545-6B75-F241-A915-DFA020449ECA}"/>
              </a:ext>
            </a:extLst>
          </p:cNvPr>
          <p:cNvSpPr txBox="1"/>
          <p:nvPr/>
        </p:nvSpPr>
        <p:spPr>
          <a:xfrm>
            <a:off x="4042031" y="14675641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Presented by</a:t>
            </a:r>
          </a:p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Aditya A. Desai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ECA6CB-6F03-0243-A648-696F44E79657}"/>
              </a:ext>
            </a:extLst>
          </p:cNvPr>
          <p:cNvSpPr txBox="1"/>
          <p:nvPr/>
        </p:nvSpPr>
        <p:spPr>
          <a:xfrm>
            <a:off x="3241082" y="-923178"/>
            <a:ext cx="51409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rgbClr val="C00000"/>
                </a:solidFill>
                <a:latin typeface="Cambria" panose="02040503050406030204" pitchFamily="18" charset="0"/>
              </a:rPr>
              <a:t>Track Name: PICC 2023</a:t>
            </a:r>
            <a:endParaRPr lang="en-US" sz="36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5CBAC6-CC63-DA4E-902E-8EC87780449E}"/>
              </a:ext>
            </a:extLst>
          </p:cNvPr>
          <p:cNvSpPr txBox="1"/>
          <p:nvPr/>
        </p:nvSpPr>
        <p:spPr>
          <a:xfrm>
            <a:off x="464839" y="13018042"/>
            <a:ext cx="110625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dirty="0" err="1">
                <a:latin typeface="Times New Roman" panose="02020603050405020304" pitchFamily="18" charset="0"/>
                <a:ea typeface="Cambria" charset="0"/>
                <a:cs typeface="Times New Roman" panose="02020603050405020304" pitchFamily="18" charset="0"/>
              </a:rPr>
              <a:t>Kasegaon</a:t>
            </a:r>
            <a:r>
              <a:rPr lang="en-US" sz="1200" dirty="0">
                <a:latin typeface="Times New Roman" panose="02020603050405020304" pitchFamily="18" charset="0"/>
                <a:ea typeface="Cambria" charset="0"/>
                <a:cs typeface="Times New Roman" panose="02020603050405020304" pitchFamily="18" charset="0"/>
              </a:rPr>
              <a:t> Education Society’s</a:t>
            </a:r>
          </a:p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Rajarambapu Institute of Technology, Rajaramnagar</a:t>
            </a:r>
          </a:p>
          <a:p>
            <a:pPr algn="ctr">
              <a:lnSpc>
                <a:spcPct val="100000"/>
              </a:lnSpc>
            </a:pP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 Autonomous Institute)</a:t>
            </a:r>
          </a:p>
          <a:p>
            <a:pPr algn="ctr">
              <a:lnSpc>
                <a:spcPct val="100000"/>
              </a:lnSpc>
            </a:pP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(Approved by AICTE, affiliated to Shivaji University Kolhapur)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8364CC56-F6F7-AADA-6D4F-4B21F348548D}"/>
              </a:ext>
            </a:extLst>
          </p:cNvPr>
          <p:cNvSpPr txBox="1">
            <a:spLocks/>
          </p:cNvSpPr>
          <p:nvPr/>
        </p:nvSpPr>
        <p:spPr>
          <a:xfrm>
            <a:off x="-4484677" y="111267"/>
            <a:ext cx="3525541" cy="6531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Outline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BA0A35D-F7F6-DB28-6DFE-C4EC83B2AB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10110" y="740964"/>
            <a:ext cx="67056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769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DD0D292-3C3C-A33F-5E5D-6AF51A6F3DBC}"/>
              </a:ext>
            </a:extLst>
          </p:cNvPr>
          <p:cNvSpPr/>
          <p:nvPr/>
        </p:nvSpPr>
        <p:spPr>
          <a:xfrm>
            <a:off x="9114502" y="653143"/>
            <a:ext cx="3077498" cy="62048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92BC0E-AC65-B74E-AD03-B3059A6D0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20/04/23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B160C-0A0A-5347-ADDB-28508602C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PICC 2023 (PID121)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D0A42A-442E-594D-B3DB-CEB8B627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452293F-2D4F-584D-88FC-F133B8DE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SYSTEM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CA6114-5237-34B3-ABF5-1E8896AAC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16200000">
            <a:off x="10123379" y="1105849"/>
            <a:ext cx="985530" cy="104038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1091710-AFA7-0783-5BBA-DD4D7B4B06FE}"/>
              </a:ext>
            </a:extLst>
          </p:cNvPr>
          <p:cNvGrpSpPr/>
          <p:nvPr/>
        </p:nvGrpSpPr>
        <p:grpSpPr>
          <a:xfrm>
            <a:off x="7650349" y="8803798"/>
            <a:ext cx="3695592" cy="3639114"/>
            <a:chOff x="7772984" y="1624891"/>
            <a:chExt cx="3695592" cy="363911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B010D5A-A6DB-2A12-8577-B17F42036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8859189" y="1624891"/>
              <a:ext cx="1359397" cy="726660"/>
            </a:xfrm>
            <a:prstGeom prst="rect">
              <a:avLst/>
            </a:prstGeom>
          </p:spPr>
        </p:pic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32ACBA46-1D50-5D02-3603-770D2AE54942}"/>
                </a:ext>
              </a:extLst>
            </p:cNvPr>
            <p:cNvSpPr txBox="1"/>
            <p:nvPr/>
          </p:nvSpPr>
          <p:spPr>
            <a:xfrm>
              <a:off x="7772984" y="2950372"/>
              <a:ext cx="3695592" cy="13648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12"/>
                </a:lnSpc>
                <a:spcBef>
                  <a:spcPct val="0"/>
                </a:spcBef>
              </a:pPr>
              <a:r>
                <a:rPr lang="en-US" sz="2779" dirty="0">
                  <a:solidFill>
                    <a:srgbClr val="000000"/>
                  </a:solidFill>
                  <a:latin typeface="Hammersmith One"/>
                </a:rPr>
                <a:t>Provide full life cycle irrigation plan for particular plant</a:t>
              </a:r>
            </a:p>
          </p:txBody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4C99D5D4-567D-5440-999E-00BA5E74D7E5}"/>
                </a:ext>
              </a:extLst>
            </p:cNvPr>
            <p:cNvSpPr txBox="1"/>
            <p:nvPr/>
          </p:nvSpPr>
          <p:spPr>
            <a:xfrm>
              <a:off x="7776940" y="4659117"/>
              <a:ext cx="3180066" cy="6048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445"/>
                </a:lnSpc>
                <a:spcBef>
                  <a:spcPct val="0"/>
                </a:spcBef>
              </a:pPr>
              <a:r>
                <a:rPr lang="en-US" sz="1746" dirty="0">
                  <a:solidFill>
                    <a:srgbClr val="000000"/>
                  </a:solidFill>
                  <a:latin typeface="Clear Sans Regular"/>
                </a:rPr>
                <a:t>Optimum Preset will be given to particular kind of plant 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8647A2D-A494-DA17-515A-86A122F28B1C}"/>
              </a:ext>
            </a:extLst>
          </p:cNvPr>
          <p:cNvSpPr txBox="1"/>
          <p:nvPr/>
        </p:nvSpPr>
        <p:spPr>
          <a:xfrm>
            <a:off x="9862532" y="2785859"/>
            <a:ext cx="15814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mmersmith One"/>
              </a:rPr>
              <a:t>INTEGRATION OF TIMER AND MOISTURE SENSOR</a:t>
            </a:r>
          </a:p>
          <a:p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4082D45-02A8-37A9-39C9-C89E7AC0DA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2599" y="906780"/>
            <a:ext cx="4122420" cy="50444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B190904-FC02-5C50-FDF0-E67CB0CA86E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664" r="7901" b="5649"/>
          <a:stretch/>
        </p:blipFill>
        <p:spPr>
          <a:xfrm>
            <a:off x="12883068" y="1661532"/>
            <a:ext cx="3165856" cy="38137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B436490-12EC-7854-A60B-B19D8FE24E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739992" y="755931"/>
            <a:ext cx="4081203" cy="534613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741766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FB070B24-FCBB-7C53-7C33-B0643C74EC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64" r="7901" b="5649"/>
          <a:stretch/>
        </p:blipFill>
        <p:spPr>
          <a:xfrm>
            <a:off x="8420262" y="1661532"/>
            <a:ext cx="3165856" cy="38137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DD0D292-3C3C-A33F-5E5D-6AF51A6F3DBC}"/>
              </a:ext>
            </a:extLst>
          </p:cNvPr>
          <p:cNvSpPr/>
          <p:nvPr/>
        </p:nvSpPr>
        <p:spPr>
          <a:xfrm>
            <a:off x="0" y="653143"/>
            <a:ext cx="3077499" cy="62048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92BC0E-AC65-B74E-AD03-B3059A6D0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20/04/23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B160C-0A0A-5347-ADDB-28508602C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PICC 2023 (PID121)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D0A42A-442E-594D-B3DB-CEB8B627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452293F-2D4F-584D-88FC-F133B8DE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SYSTEM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CA6114-5237-34B3-ABF5-1E8896AACF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16200000">
            <a:off x="15820794" y="1176908"/>
            <a:ext cx="985530" cy="104038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1091710-AFA7-0783-5BBA-DD4D7B4B06FE}"/>
              </a:ext>
            </a:extLst>
          </p:cNvPr>
          <p:cNvGrpSpPr/>
          <p:nvPr/>
        </p:nvGrpSpPr>
        <p:grpSpPr>
          <a:xfrm>
            <a:off x="167149" y="1463206"/>
            <a:ext cx="2854127" cy="3931588"/>
            <a:chOff x="7990789" y="1624891"/>
            <a:chExt cx="2854127" cy="393158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B010D5A-A6DB-2A12-8577-B17F42036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8809193" y="1624891"/>
              <a:ext cx="1359397" cy="726660"/>
            </a:xfrm>
            <a:prstGeom prst="rect">
              <a:avLst/>
            </a:prstGeom>
          </p:spPr>
        </p:pic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32ACBA46-1D50-5D02-3603-770D2AE54942}"/>
                </a:ext>
              </a:extLst>
            </p:cNvPr>
            <p:cNvSpPr txBox="1"/>
            <p:nvPr/>
          </p:nvSpPr>
          <p:spPr>
            <a:xfrm>
              <a:off x="7990789" y="2670241"/>
              <a:ext cx="2854127" cy="184665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612"/>
                </a:lnSpc>
                <a:spcBef>
                  <a:spcPct val="0"/>
                </a:spcBef>
              </a:pPr>
              <a:r>
                <a:rPr lang="en-US" sz="2779" dirty="0">
                  <a:solidFill>
                    <a:srgbClr val="000000"/>
                  </a:solidFill>
                  <a:latin typeface="Hammersmith One"/>
                </a:rPr>
                <a:t>Provide full life cycle irrigation plan for particular plant</a:t>
              </a:r>
            </a:p>
          </p:txBody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4C99D5D4-567D-5440-999E-00BA5E74D7E5}"/>
                </a:ext>
              </a:extLst>
            </p:cNvPr>
            <p:cNvSpPr txBox="1"/>
            <p:nvPr/>
          </p:nvSpPr>
          <p:spPr>
            <a:xfrm>
              <a:off x="7990789" y="4659117"/>
              <a:ext cx="2743200" cy="89736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2445"/>
                </a:lnSpc>
                <a:spcBef>
                  <a:spcPct val="0"/>
                </a:spcBef>
              </a:pPr>
              <a:r>
                <a:rPr lang="en-US" sz="1746" dirty="0">
                  <a:solidFill>
                    <a:srgbClr val="000000"/>
                  </a:solidFill>
                  <a:latin typeface="Clear Sans Regular"/>
                </a:rPr>
                <a:t>Optimum Preset will be given to particular kind of plant 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8647A2D-A494-DA17-515A-86A122F28B1C}"/>
              </a:ext>
            </a:extLst>
          </p:cNvPr>
          <p:cNvSpPr txBox="1"/>
          <p:nvPr/>
        </p:nvSpPr>
        <p:spPr>
          <a:xfrm>
            <a:off x="15522840" y="2850517"/>
            <a:ext cx="15814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mmersmith One"/>
              </a:rPr>
              <a:t>INTEGRATION OF TIMER AND MOISTURE SENSOR</a:t>
            </a:r>
          </a:p>
          <a:p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E1C6DE1-2FFB-21CD-EF2F-18B2ACA33B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8891" y="868679"/>
            <a:ext cx="4081203" cy="534613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FD6327C-510B-0ED6-6EA0-B30169A879B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332" b="6734"/>
          <a:stretch/>
        </p:blipFill>
        <p:spPr>
          <a:xfrm>
            <a:off x="14880253" y="1448603"/>
            <a:ext cx="2866609" cy="37964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096333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336359F-B76E-2720-048C-71D4437A0F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32" b="6734"/>
          <a:stretch/>
        </p:blipFill>
        <p:spPr>
          <a:xfrm>
            <a:off x="8753771" y="1643542"/>
            <a:ext cx="2866609" cy="37964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E1C6DE1-2FFB-21CD-EF2F-18B2ACA33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309" y="1803633"/>
            <a:ext cx="2724083" cy="35683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DD0D292-3C3C-A33F-5E5D-6AF51A6F3DBC}"/>
              </a:ext>
            </a:extLst>
          </p:cNvPr>
          <p:cNvSpPr/>
          <p:nvPr/>
        </p:nvSpPr>
        <p:spPr>
          <a:xfrm>
            <a:off x="0" y="653143"/>
            <a:ext cx="3077499" cy="62048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92BC0E-AC65-B74E-AD03-B3059A6D0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20/04/23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B160C-0A0A-5347-ADDB-28508602C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PICC 2023 (PID121)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D0A42A-442E-594D-B3DB-CEB8B627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452293F-2D4F-584D-88FC-F133B8DE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SYSTEM 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1091710-AFA7-0783-5BBA-DD4D7B4B06FE}"/>
              </a:ext>
            </a:extLst>
          </p:cNvPr>
          <p:cNvGrpSpPr/>
          <p:nvPr/>
        </p:nvGrpSpPr>
        <p:grpSpPr>
          <a:xfrm>
            <a:off x="167149" y="1463206"/>
            <a:ext cx="2854127" cy="3931588"/>
            <a:chOff x="7990789" y="1624891"/>
            <a:chExt cx="2854127" cy="393158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B010D5A-A6DB-2A12-8577-B17F42036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8809193" y="1624891"/>
              <a:ext cx="1359397" cy="726660"/>
            </a:xfrm>
            <a:prstGeom prst="rect">
              <a:avLst/>
            </a:prstGeom>
          </p:spPr>
        </p:pic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32ACBA46-1D50-5D02-3603-770D2AE54942}"/>
                </a:ext>
              </a:extLst>
            </p:cNvPr>
            <p:cNvSpPr txBox="1"/>
            <p:nvPr/>
          </p:nvSpPr>
          <p:spPr>
            <a:xfrm>
              <a:off x="7990789" y="2670241"/>
              <a:ext cx="2854127" cy="184665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612"/>
                </a:lnSpc>
                <a:spcBef>
                  <a:spcPct val="0"/>
                </a:spcBef>
              </a:pPr>
              <a:r>
                <a:rPr lang="en-US" sz="2779" dirty="0">
                  <a:solidFill>
                    <a:srgbClr val="000000"/>
                  </a:solidFill>
                  <a:latin typeface="Hammersmith One"/>
                </a:rPr>
                <a:t>Provide full life cycle irrigation plan for particular plant</a:t>
              </a:r>
            </a:p>
          </p:txBody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4C99D5D4-567D-5440-999E-00BA5E74D7E5}"/>
                </a:ext>
              </a:extLst>
            </p:cNvPr>
            <p:cNvSpPr txBox="1"/>
            <p:nvPr/>
          </p:nvSpPr>
          <p:spPr>
            <a:xfrm>
              <a:off x="7990789" y="4659117"/>
              <a:ext cx="2743200" cy="89736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2445"/>
                </a:lnSpc>
                <a:spcBef>
                  <a:spcPct val="0"/>
                </a:spcBef>
              </a:pPr>
              <a:r>
                <a:rPr lang="en-US" sz="1746" dirty="0">
                  <a:solidFill>
                    <a:srgbClr val="000000"/>
                  </a:solidFill>
                  <a:latin typeface="Clear Sans Regular"/>
                </a:rPr>
                <a:t>Optimum Preset will be given to particular kind of plant 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FB070B24-FCBB-7C53-7C33-B0643C74EC0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664" r="7901" b="5649"/>
          <a:stretch/>
        </p:blipFill>
        <p:spPr>
          <a:xfrm>
            <a:off x="6021052" y="1019792"/>
            <a:ext cx="4166024" cy="50185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itle 5">
            <a:extLst>
              <a:ext uri="{FF2B5EF4-FFF2-40B4-BE49-F238E27FC236}">
                <a16:creationId xmlns:a16="http://schemas.microsoft.com/office/drawing/2014/main" id="{E29CF34C-2B59-55EC-BB05-90523935D7B6}"/>
              </a:ext>
            </a:extLst>
          </p:cNvPr>
          <p:cNvSpPr txBox="1">
            <a:spLocks/>
          </p:cNvSpPr>
          <p:nvPr/>
        </p:nvSpPr>
        <p:spPr>
          <a:xfrm>
            <a:off x="-7605251" y="0"/>
            <a:ext cx="6690851" cy="653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Cambria" panose="02040503050406030204" pitchFamily="18" charset="0"/>
                <a:ea typeface="+mj-ea"/>
                <a:cs typeface="+mj-cs"/>
              </a:defRPr>
            </a:lvl1pPr>
          </a:lstStyle>
          <a:p>
            <a:r>
              <a:rPr lang="en-IN" dirty="0"/>
              <a:t>HARDWARE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142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FB070B24-FCBB-7C53-7C33-B0643C74EC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64" r="7901" b="5649"/>
          <a:stretch/>
        </p:blipFill>
        <p:spPr>
          <a:xfrm>
            <a:off x="4315435" y="1591727"/>
            <a:ext cx="3200400" cy="38553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DD0D292-3C3C-A33F-5E5D-6AF51A6F3DBC}"/>
              </a:ext>
            </a:extLst>
          </p:cNvPr>
          <p:cNvSpPr/>
          <p:nvPr/>
        </p:nvSpPr>
        <p:spPr>
          <a:xfrm>
            <a:off x="0" y="653143"/>
            <a:ext cx="3077499" cy="62048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92BC0E-AC65-B74E-AD03-B3059A6D0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20/04/23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B160C-0A0A-5347-ADDB-28508602C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PICC 2023 (PID121)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D0A42A-442E-594D-B3DB-CEB8B627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452293F-2D4F-584D-88FC-F133B8DE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SYSTEM 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1091710-AFA7-0783-5BBA-DD4D7B4B06FE}"/>
              </a:ext>
            </a:extLst>
          </p:cNvPr>
          <p:cNvGrpSpPr/>
          <p:nvPr/>
        </p:nvGrpSpPr>
        <p:grpSpPr>
          <a:xfrm>
            <a:off x="167149" y="1463206"/>
            <a:ext cx="2854127" cy="3931588"/>
            <a:chOff x="7990789" y="1624891"/>
            <a:chExt cx="2854127" cy="393158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B010D5A-A6DB-2A12-8577-B17F42036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8809193" y="1624891"/>
              <a:ext cx="1359397" cy="726660"/>
            </a:xfrm>
            <a:prstGeom prst="rect">
              <a:avLst/>
            </a:prstGeom>
          </p:spPr>
        </p:pic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32ACBA46-1D50-5D02-3603-770D2AE54942}"/>
                </a:ext>
              </a:extLst>
            </p:cNvPr>
            <p:cNvSpPr txBox="1"/>
            <p:nvPr/>
          </p:nvSpPr>
          <p:spPr>
            <a:xfrm>
              <a:off x="7990789" y="2670241"/>
              <a:ext cx="2854127" cy="184665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612"/>
                </a:lnSpc>
                <a:spcBef>
                  <a:spcPct val="0"/>
                </a:spcBef>
              </a:pPr>
              <a:r>
                <a:rPr lang="en-US" sz="2779" dirty="0">
                  <a:solidFill>
                    <a:srgbClr val="000000"/>
                  </a:solidFill>
                  <a:latin typeface="Hammersmith One"/>
                </a:rPr>
                <a:t>Provide full life cycle irrigation plan for particular plant</a:t>
              </a:r>
            </a:p>
          </p:txBody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4C99D5D4-567D-5440-999E-00BA5E74D7E5}"/>
                </a:ext>
              </a:extLst>
            </p:cNvPr>
            <p:cNvSpPr txBox="1"/>
            <p:nvPr/>
          </p:nvSpPr>
          <p:spPr>
            <a:xfrm>
              <a:off x="7990789" y="4659117"/>
              <a:ext cx="2743200" cy="89736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2445"/>
                </a:lnSpc>
                <a:spcBef>
                  <a:spcPct val="0"/>
                </a:spcBef>
              </a:pPr>
              <a:r>
                <a:rPr lang="en-US" sz="1746" dirty="0">
                  <a:solidFill>
                    <a:srgbClr val="000000"/>
                  </a:solidFill>
                  <a:latin typeface="Clear Sans Regular"/>
                </a:rPr>
                <a:t>Optimum Preset will be given to particular kind of plant 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F336359F-B76E-2720-048C-71D4437A0F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332" b="6734"/>
          <a:stretch/>
        </p:blipFill>
        <p:spPr>
          <a:xfrm>
            <a:off x="5915635" y="1028635"/>
            <a:ext cx="3758467" cy="48007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itle 5">
            <a:extLst>
              <a:ext uri="{FF2B5EF4-FFF2-40B4-BE49-F238E27FC236}">
                <a16:creationId xmlns:a16="http://schemas.microsoft.com/office/drawing/2014/main" id="{C472625F-F485-89DF-9EC1-C69A9E901CC5}"/>
              </a:ext>
            </a:extLst>
          </p:cNvPr>
          <p:cNvSpPr txBox="1">
            <a:spLocks/>
          </p:cNvSpPr>
          <p:nvPr/>
        </p:nvSpPr>
        <p:spPr>
          <a:xfrm>
            <a:off x="-7605251" y="0"/>
            <a:ext cx="6690851" cy="653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Cambria" panose="02040503050406030204" pitchFamily="18" charset="0"/>
                <a:ea typeface="+mj-ea"/>
                <a:cs typeface="+mj-cs"/>
              </a:defRPr>
            </a:lvl1pPr>
          </a:lstStyle>
          <a:p>
            <a:r>
              <a:rPr lang="en-IN" dirty="0"/>
              <a:t>HARDWARE IMPLEMENTATION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4271A-B291-8249-C8E3-33EC8F54B83C}"/>
              </a:ext>
            </a:extLst>
          </p:cNvPr>
          <p:cNvSpPr/>
          <p:nvPr/>
        </p:nvSpPr>
        <p:spPr>
          <a:xfrm>
            <a:off x="13030009" y="653143"/>
            <a:ext cx="3077499" cy="62048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866BBC-5407-13B7-AF65-327E9B0872EF}"/>
              </a:ext>
            </a:extLst>
          </p:cNvPr>
          <p:cNvSpPr/>
          <p:nvPr/>
        </p:nvSpPr>
        <p:spPr>
          <a:xfrm>
            <a:off x="13015766" y="627085"/>
            <a:ext cx="3077499" cy="62048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D80DA12-BBAB-E0A3-29B7-3184E2CE50DA}"/>
              </a:ext>
            </a:extLst>
          </p:cNvPr>
          <p:cNvGrpSpPr/>
          <p:nvPr/>
        </p:nvGrpSpPr>
        <p:grpSpPr>
          <a:xfrm>
            <a:off x="13511367" y="2603085"/>
            <a:ext cx="2409020" cy="1789444"/>
            <a:chOff x="9782980" y="1995898"/>
            <a:chExt cx="2409020" cy="178944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3A22E3-7C0A-2E47-82A8-73DB03DDF405}"/>
                </a:ext>
              </a:extLst>
            </p:cNvPr>
            <p:cNvSpPr txBox="1"/>
            <p:nvPr/>
          </p:nvSpPr>
          <p:spPr>
            <a:xfrm>
              <a:off x="9788769" y="1995898"/>
              <a:ext cx="240323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PLAN</a:t>
              </a:r>
              <a:endParaRPr lang="en-IN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3A2ED52-5552-A497-7A32-6AF3A7976BE2}"/>
                </a:ext>
              </a:extLst>
            </p:cNvPr>
            <p:cNvSpPr txBox="1"/>
            <p:nvPr/>
          </p:nvSpPr>
          <p:spPr>
            <a:xfrm>
              <a:off x="9782980" y="2871742"/>
              <a:ext cx="24032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OF</a:t>
              </a:r>
              <a:endPara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7094F58-4642-11A4-E2EC-ACDBDA1D93AE}"/>
                </a:ext>
              </a:extLst>
            </p:cNvPr>
            <p:cNvSpPr txBox="1"/>
            <p:nvPr/>
          </p:nvSpPr>
          <p:spPr>
            <a:xfrm>
              <a:off x="10127848" y="3323677"/>
              <a:ext cx="20583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INSTALLATION</a:t>
              </a:r>
              <a:endPara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20" name="Graphic 19" descr="Tools">
            <a:extLst>
              <a:ext uri="{FF2B5EF4-FFF2-40B4-BE49-F238E27FC236}">
                <a16:creationId xmlns:a16="http://schemas.microsoft.com/office/drawing/2014/main" id="{1246DB94-2479-1280-6EF1-B145923BE3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87367" y="1269763"/>
            <a:ext cx="914400" cy="914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40D163D-088F-BAF4-9073-486052F5DB8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4885" t="14050" r="4620" b="7603"/>
          <a:stretch/>
        </p:blipFill>
        <p:spPr>
          <a:xfrm>
            <a:off x="3705179" y="8095786"/>
            <a:ext cx="6949440" cy="506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9182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DD0D292-3C3C-A33F-5E5D-6AF51A6F3DBC}"/>
              </a:ext>
            </a:extLst>
          </p:cNvPr>
          <p:cNvSpPr/>
          <p:nvPr/>
        </p:nvSpPr>
        <p:spPr>
          <a:xfrm>
            <a:off x="-10565386" y="385121"/>
            <a:ext cx="3077499" cy="62048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92BC0E-AC65-B74E-AD03-B3059A6D0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20/04/23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B160C-0A0A-5347-ADDB-28508602C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PICC 2023 (PID121)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D0A42A-442E-594D-B3DB-CEB8B627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452293F-2D4F-584D-88FC-F133B8DE1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27760"/>
            <a:ext cx="10515600" cy="653143"/>
          </a:xfrm>
        </p:spPr>
        <p:txBody>
          <a:bodyPr/>
          <a:lstStyle/>
          <a:p>
            <a:r>
              <a:rPr lang="en-IN" dirty="0"/>
              <a:t>PROPOSED SYSTEM 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1091710-AFA7-0783-5BBA-DD4D7B4B06FE}"/>
              </a:ext>
            </a:extLst>
          </p:cNvPr>
          <p:cNvGrpSpPr/>
          <p:nvPr/>
        </p:nvGrpSpPr>
        <p:grpSpPr>
          <a:xfrm>
            <a:off x="-10453701" y="1263515"/>
            <a:ext cx="2854127" cy="3931588"/>
            <a:chOff x="7990789" y="1624891"/>
            <a:chExt cx="2854127" cy="393158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B010D5A-A6DB-2A12-8577-B17F42036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8809193" y="1624891"/>
              <a:ext cx="1359397" cy="726660"/>
            </a:xfrm>
            <a:prstGeom prst="rect">
              <a:avLst/>
            </a:prstGeom>
          </p:spPr>
        </p:pic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32ACBA46-1D50-5D02-3603-770D2AE54942}"/>
                </a:ext>
              </a:extLst>
            </p:cNvPr>
            <p:cNvSpPr txBox="1"/>
            <p:nvPr/>
          </p:nvSpPr>
          <p:spPr>
            <a:xfrm>
              <a:off x="7990789" y="2670241"/>
              <a:ext cx="2854127" cy="184665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612"/>
                </a:lnSpc>
                <a:spcBef>
                  <a:spcPct val="0"/>
                </a:spcBef>
              </a:pPr>
              <a:r>
                <a:rPr lang="en-US" sz="2779" dirty="0">
                  <a:solidFill>
                    <a:srgbClr val="000000"/>
                  </a:solidFill>
                  <a:latin typeface="Hammersmith One"/>
                </a:rPr>
                <a:t>Provide full life cycle irrigation plan for particular plant</a:t>
              </a:r>
            </a:p>
          </p:txBody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4C99D5D4-567D-5440-999E-00BA5E74D7E5}"/>
                </a:ext>
              </a:extLst>
            </p:cNvPr>
            <p:cNvSpPr txBox="1"/>
            <p:nvPr/>
          </p:nvSpPr>
          <p:spPr>
            <a:xfrm>
              <a:off x="7990789" y="4659117"/>
              <a:ext cx="2743200" cy="89736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2445"/>
                </a:lnSpc>
                <a:spcBef>
                  <a:spcPct val="0"/>
                </a:spcBef>
              </a:pPr>
              <a:r>
                <a:rPr lang="en-US" sz="1746" dirty="0">
                  <a:solidFill>
                    <a:srgbClr val="000000"/>
                  </a:solidFill>
                  <a:latin typeface="Clear Sans Regular"/>
                </a:rPr>
                <a:t>Optimum Preset will be given to particular kind of plant 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82A3BC5-50E3-1BEA-E482-C3643F198E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64" r="7901" b="5649"/>
          <a:stretch/>
        </p:blipFill>
        <p:spPr>
          <a:xfrm>
            <a:off x="-8758282" y="1626845"/>
            <a:ext cx="3200400" cy="38553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39553A6-0E20-6584-5A84-C4E25B29D6A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332" b="6734"/>
          <a:stretch/>
        </p:blipFill>
        <p:spPr>
          <a:xfrm>
            <a:off x="-4370134" y="1102694"/>
            <a:ext cx="3758467" cy="48007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Title 5">
            <a:extLst>
              <a:ext uri="{FF2B5EF4-FFF2-40B4-BE49-F238E27FC236}">
                <a16:creationId xmlns:a16="http://schemas.microsoft.com/office/drawing/2014/main" id="{82DC65F0-34DE-CAEE-EAFF-C6FA1425327C}"/>
              </a:ext>
            </a:extLst>
          </p:cNvPr>
          <p:cNvSpPr txBox="1">
            <a:spLocks/>
          </p:cNvSpPr>
          <p:nvPr/>
        </p:nvSpPr>
        <p:spPr>
          <a:xfrm>
            <a:off x="389890" y="0"/>
            <a:ext cx="6690851" cy="653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Cambria" panose="02040503050406030204" pitchFamily="18" charset="0"/>
                <a:ea typeface="+mj-ea"/>
                <a:cs typeface="+mj-cs"/>
              </a:defRPr>
            </a:lvl1pPr>
          </a:lstStyle>
          <a:p>
            <a:r>
              <a:rPr lang="en-IN" dirty="0"/>
              <a:t>HARDWARE IMPLEMENTATION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7952A1-0F3C-9F54-CD7C-55C4307C710E}"/>
              </a:ext>
            </a:extLst>
          </p:cNvPr>
          <p:cNvSpPr/>
          <p:nvPr/>
        </p:nvSpPr>
        <p:spPr>
          <a:xfrm>
            <a:off x="9114501" y="653143"/>
            <a:ext cx="3077499" cy="62048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F0E40ED-F52B-3800-9962-926A3293B5AD}"/>
              </a:ext>
            </a:extLst>
          </p:cNvPr>
          <p:cNvGrpSpPr/>
          <p:nvPr/>
        </p:nvGrpSpPr>
        <p:grpSpPr>
          <a:xfrm>
            <a:off x="9610102" y="2629143"/>
            <a:ext cx="2409020" cy="1789444"/>
            <a:chOff x="9782980" y="1995898"/>
            <a:chExt cx="2409020" cy="178944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514D5BB-F680-C18F-70E4-C3EA7A0AEA50}"/>
                </a:ext>
              </a:extLst>
            </p:cNvPr>
            <p:cNvSpPr txBox="1"/>
            <p:nvPr/>
          </p:nvSpPr>
          <p:spPr>
            <a:xfrm>
              <a:off x="9788769" y="1995898"/>
              <a:ext cx="240323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PLAN</a:t>
              </a:r>
              <a:endParaRPr lang="en-IN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2455067-BA7B-B140-3DDE-65BEE9C4EE81}"/>
                </a:ext>
              </a:extLst>
            </p:cNvPr>
            <p:cNvSpPr txBox="1"/>
            <p:nvPr/>
          </p:nvSpPr>
          <p:spPr>
            <a:xfrm>
              <a:off x="9782980" y="2871742"/>
              <a:ext cx="24032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OF</a:t>
              </a:r>
              <a:endPara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A2E8A9F-9F26-A222-1494-84BEF533CB9B}"/>
                </a:ext>
              </a:extLst>
            </p:cNvPr>
            <p:cNvSpPr txBox="1"/>
            <p:nvPr/>
          </p:nvSpPr>
          <p:spPr>
            <a:xfrm>
              <a:off x="10127848" y="3323677"/>
              <a:ext cx="20583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INSTALLATION</a:t>
              </a:r>
              <a:endPara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28" name="Graphic 27" descr="Tools">
            <a:extLst>
              <a:ext uri="{FF2B5EF4-FFF2-40B4-BE49-F238E27FC236}">
                <a16:creationId xmlns:a16="http://schemas.microsoft.com/office/drawing/2014/main" id="{44F2CF63-25AE-BE14-2D9B-F3A2B1A76E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86102" y="1295821"/>
            <a:ext cx="914400" cy="9144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2D39C7E-C352-BDD2-C3B1-512E867C0B4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7749" t="5616" r="1466" b="6668"/>
          <a:stretch/>
        </p:blipFill>
        <p:spPr>
          <a:xfrm>
            <a:off x="829703" y="7528490"/>
            <a:ext cx="7493300" cy="522323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74F23D6-77E3-8C03-99B3-11482BEE2F9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4885" t="14050" r="4620" b="7603"/>
          <a:stretch/>
        </p:blipFill>
        <p:spPr>
          <a:xfrm>
            <a:off x="829703" y="995610"/>
            <a:ext cx="6949440" cy="506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216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DD0D292-3C3C-A33F-5E5D-6AF51A6F3DBC}"/>
              </a:ext>
            </a:extLst>
          </p:cNvPr>
          <p:cNvSpPr/>
          <p:nvPr/>
        </p:nvSpPr>
        <p:spPr>
          <a:xfrm>
            <a:off x="-10565386" y="385121"/>
            <a:ext cx="3077499" cy="62048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92BC0E-AC65-B74E-AD03-B3059A6D0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20/04/23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B160C-0A0A-5347-ADDB-28508602C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PICC 2023 (PID121)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D0A42A-442E-594D-B3DB-CEB8B627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452293F-2D4F-584D-88FC-F133B8DE1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27760"/>
            <a:ext cx="10515600" cy="653143"/>
          </a:xfrm>
        </p:spPr>
        <p:txBody>
          <a:bodyPr/>
          <a:lstStyle/>
          <a:p>
            <a:r>
              <a:rPr lang="en-IN" dirty="0"/>
              <a:t>PROPOSED SYSTEM 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1091710-AFA7-0783-5BBA-DD4D7B4B06FE}"/>
              </a:ext>
            </a:extLst>
          </p:cNvPr>
          <p:cNvGrpSpPr/>
          <p:nvPr/>
        </p:nvGrpSpPr>
        <p:grpSpPr>
          <a:xfrm>
            <a:off x="-10453701" y="1263515"/>
            <a:ext cx="2854127" cy="3931588"/>
            <a:chOff x="7990789" y="1624891"/>
            <a:chExt cx="2854127" cy="393158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B010D5A-A6DB-2A12-8577-B17F42036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8809193" y="1624891"/>
              <a:ext cx="1359397" cy="726660"/>
            </a:xfrm>
            <a:prstGeom prst="rect">
              <a:avLst/>
            </a:prstGeom>
          </p:spPr>
        </p:pic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32ACBA46-1D50-5D02-3603-770D2AE54942}"/>
                </a:ext>
              </a:extLst>
            </p:cNvPr>
            <p:cNvSpPr txBox="1"/>
            <p:nvPr/>
          </p:nvSpPr>
          <p:spPr>
            <a:xfrm>
              <a:off x="7990789" y="2670241"/>
              <a:ext cx="2854127" cy="184665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612"/>
                </a:lnSpc>
                <a:spcBef>
                  <a:spcPct val="0"/>
                </a:spcBef>
              </a:pPr>
              <a:r>
                <a:rPr lang="en-US" sz="2779" dirty="0">
                  <a:solidFill>
                    <a:srgbClr val="000000"/>
                  </a:solidFill>
                  <a:latin typeface="Hammersmith One"/>
                </a:rPr>
                <a:t>Provide full life cycle irrigation plan for particular plant</a:t>
              </a:r>
            </a:p>
          </p:txBody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4C99D5D4-567D-5440-999E-00BA5E74D7E5}"/>
                </a:ext>
              </a:extLst>
            </p:cNvPr>
            <p:cNvSpPr txBox="1"/>
            <p:nvPr/>
          </p:nvSpPr>
          <p:spPr>
            <a:xfrm>
              <a:off x="7990789" y="4659117"/>
              <a:ext cx="2743200" cy="89736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2445"/>
                </a:lnSpc>
                <a:spcBef>
                  <a:spcPct val="0"/>
                </a:spcBef>
              </a:pPr>
              <a:r>
                <a:rPr lang="en-US" sz="1746" dirty="0">
                  <a:solidFill>
                    <a:srgbClr val="000000"/>
                  </a:solidFill>
                  <a:latin typeface="Clear Sans Regular"/>
                </a:rPr>
                <a:t>Optimum Preset will be given to particular kind of plant 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82A3BC5-50E3-1BEA-E482-C3643F198E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64" r="7901" b="5649"/>
          <a:stretch/>
        </p:blipFill>
        <p:spPr>
          <a:xfrm>
            <a:off x="-8758282" y="1626845"/>
            <a:ext cx="3200400" cy="38553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Title 5">
            <a:extLst>
              <a:ext uri="{FF2B5EF4-FFF2-40B4-BE49-F238E27FC236}">
                <a16:creationId xmlns:a16="http://schemas.microsoft.com/office/drawing/2014/main" id="{82DC65F0-34DE-CAEE-EAFF-C6FA1425327C}"/>
              </a:ext>
            </a:extLst>
          </p:cNvPr>
          <p:cNvSpPr txBox="1">
            <a:spLocks/>
          </p:cNvSpPr>
          <p:nvPr/>
        </p:nvSpPr>
        <p:spPr>
          <a:xfrm>
            <a:off x="389890" y="0"/>
            <a:ext cx="6690851" cy="653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Cambria" panose="02040503050406030204" pitchFamily="18" charset="0"/>
                <a:ea typeface="+mj-ea"/>
                <a:cs typeface="+mj-cs"/>
              </a:defRPr>
            </a:lvl1pPr>
          </a:lstStyle>
          <a:p>
            <a:r>
              <a:rPr lang="en-IN" dirty="0"/>
              <a:t>HARDWARE IMPLEMENTATION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7952A1-0F3C-9F54-CD7C-55C4307C710E}"/>
              </a:ext>
            </a:extLst>
          </p:cNvPr>
          <p:cNvSpPr/>
          <p:nvPr/>
        </p:nvSpPr>
        <p:spPr>
          <a:xfrm>
            <a:off x="9114501" y="653143"/>
            <a:ext cx="3077499" cy="62048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F0E40ED-F52B-3800-9962-926A3293B5AD}"/>
              </a:ext>
            </a:extLst>
          </p:cNvPr>
          <p:cNvGrpSpPr/>
          <p:nvPr/>
        </p:nvGrpSpPr>
        <p:grpSpPr>
          <a:xfrm>
            <a:off x="8414806" y="2788785"/>
            <a:ext cx="3561704" cy="1286547"/>
            <a:chOff x="8587684" y="2155540"/>
            <a:chExt cx="3561704" cy="128654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514D5BB-F680-C18F-70E4-C3EA7A0AEA50}"/>
                </a:ext>
              </a:extLst>
            </p:cNvPr>
            <p:cNvSpPr txBox="1"/>
            <p:nvPr/>
          </p:nvSpPr>
          <p:spPr>
            <a:xfrm>
              <a:off x="8587684" y="2155540"/>
              <a:ext cx="35476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5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ACTUAL</a:t>
              </a:r>
              <a:endParaRPr lang="en-I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A2E8A9F-9F26-A222-1494-84BEF533CB9B}"/>
                </a:ext>
              </a:extLst>
            </p:cNvPr>
            <p:cNvSpPr txBox="1"/>
            <p:nvPr/>
          </p:nvSpPr>
          <p:spPr>
            <a:xfrm>
              <a:off x="8749720" y="2795756"/>
              <a:ext cx="33996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HARDWARE</a:t>
              </a:r>
              <a:endPara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28" name="Graphic 27" descr="Tools">
            <a:extLst>
              <a:ext uri="{FF2B5EF4-FFF2-40B4-BE49-F238E27FC236}">
                <a16:creationId xmlns:a16="http://schemas.microsoft.com/office/drawing/2014/main" id="{44F2CF63-25AE-BE14-2D9B-F3A2B1A76E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76676" y="1511168"/>
            <a:ext cx="914400" cy="91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64AEE8-ECB7-2E82-5D14-1521C89517D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7749" t="5616" r="1466" b="6668"/>
          <a:stretch/>
        </p:blipFill>
        <p:spPr>
          <a:xfrm>
            <a:off x="829703" y="875933"/>
            <a:ext cx="7493300" cy="52232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0FEB8D-C807-D49E-6F02-B0175AC268F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4885" t="14050" r="4620" b="7603"/>
          <a:stretch/>
        </p:blipFill>
        <p:spPr>
          <a:xfrm>
            <a:off x="-7548465" y="995610"/>
            <a:ext cx="6949440" cy="50626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338446-A19F-2FC1-5E8C-D9CBD480EA9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943" t="4441" r="10721" b="2191"/>
          <a:stretch/>
        </p:blipFill>
        <p:spPr>
          <a:xfrm rot="16200000">
            <a:off x="3863596" y="7895470"/>
            <a:ext cx="3196487" cy="378741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95CEC82-6F3B-AA77-BF97-E4F003E8D5D0}"/>
              </a:ext>
            </a:extLst>
          </p:cNvPr>
          <p:cNvCxnSpPr/>
          <p:nvPr/>
        </p:nvCxnSpPr>
        <p:spPr>
          <a:xfrm>
            <a:off x="7777934" y="7872956"/>
            <a:ext cx="0" cy="3832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7C4B5FD2-D1EF-F666-B23D-08F0C66E3B7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0574" t="4566" r="16245"/>
          <a:stretch/>
        </p:blipFill>
        <p:spPr>
          <a:xfrm>
            <a:off x="8213896" y="8234807"/>
            <a:ext cx="3643806" cy="309596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161507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92BC0E-AC65-B74E-AD03-B3059A6D0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20/04/23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B160C-0A0A-5347-ADDB-28508602C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PICC 2023 (PID121)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D0A42A-442E-594D-B3DB-CEB8B627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452293F-2D4F-584D-88FC-F133B8DE1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27760"/>
            <a:ext cx="10515600" cy="653143"/>
          </a:xfrm>
        </p:spPr>
        <p:txBody>
          <a:bodyPr/>
          <a:lstStyle/>
          <a:p>
            <a:r>
              <a:rPr lang="en-IN" dirty="0"/>
              <a:t>PROPOSED SYSTEM </a:t>
            </a:r>
            <a:endParaRPr lang="en-US" dirty="0"/>
          </a:p>
        </p:txBody>
      </p:sp>
      <p:sp>
        <p:nvSpPr>
          <p:cNvPr id="17" name="Title 5">
            <a:extLst>
              <a:ext uri="{FF2B5EF4-FFF2-40B4-BE49-F238E27FC236}">
                <a16:creationId xmlns:a16="http://schemas.microsoft.com/office/drawing/2014/main" id="{82DC65F0-34DE-CAEE-EAFF-C6FA1425327C}"/>
              </a:ext>
            </a:extLst>
          </p:cNvPr>
          <p:cNvSpPr txBox="1">
            <a:spLocks/>
          </p:cNvSpPr>
          <p:nvPr/>
        </p:nvSpPr>
        <p:spPr>
          <a:xfrm>
            <a:off x="389890" y="0"/>
            <a:ext cx="6690851" cy="653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Cambria" panose="02040503050406030204" pitchFamily="18" charset="0"/>
                <a:ea typeface="+mj-ea"/>
                <a:cs typeface="+mj-cs"/>
              </a:defRPr>
            </a:lvl1pPr>
          </a:lstStyle>
          <a:p>
            <a:r>
              <a:rPr lang="en-IN" dirty="0"/>
              <a:t>HARDWARE IMPLEMENTATION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7952A1-0F3C-9F54-CD7C-55C4307C710E}"/>
              </a:ext>
            </a:extLst>
          </p:cNvPr>
          <p:cNvSpPr/>
          <p:nvPr/>
        </p:nvSpPr>
        <p:spPr>
          <a:xfrm>
            <a:off x="-6823" y="653143"/>
            <a:ext cx="3077499" cy="62048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F0E40ED-F52B-3800-9962-926A3293B5AD}"/>
              </a:ext>
            </a:extLst>
          </p:cNvPr>
          <p:cNvGrpSpPr/>
          <p:nvPr/>
        </p:nvGrpSpPr>
        <p:grpSpPr>
          <a:xfrm>
            <a:off x="-142070" y="3095938"/>
            <a:ext cx="3011124" cy="1061829"/>
            <a:chOff x="-1291820" y="2462693"/>
            <a:chExt cx="4333753" cy="106182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514D5BB-F680-C18F-70E4-C3EA7A0AEA50}"/>
                </a:ext>
              </a:extLst>
            </p:cNvPr>
            <p:cNvSpPr txBox="1"/>
            <p:nvPr/>
          </p:nvSpPr>
          <p:spPr>
            <a:xfrm>
              <a:off x="-1291820" y="2462693"/>
              <a:ext cx="354760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PCB</a:t>
              </a:r>
              <a:endParaRPr lang="en-IN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A2E8A9F-9F26-A222-1494-84BEF533CB9B}"/>
                </a:ext>
              </a:extLst>
            </p:cNvPr>
            <p:cNvSpPr txBox="1"/>
            <p:nvPr/>
          </p:nvSpPr>
          <p:spPr>
            <a:xfrm>
              <a:off x="-357735" y="3062857"/>
              <a:ext cx="33996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28" name="Graphic 27" descr="Tools">
            <a:extLst>
              <a:ext uri="{FF2B5EF4-FFF2-40B4-BE49-F238E27FC236}">
                <a16:creationId xmlns:a16="http://schemas.microsoft.com/office/drawing/2014/main" id="{44F2CF63-25AE-BE14-2D9B-F3A2B1A76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727" y="1685289"/>
            <a:ext cx="914400" cy="91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64AEE8-ECB7-2E82-5D14-1521C89517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749" t="5616" r="1466" b="6668"/>
          <a:stretch/>
        </p:blipFill>
        <p:spPr>
          <a:xfrm>
            <a:off x="-8192377" y="808528"/>
            <a:ext cx="7493300" cy="52232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5D7AF80-75B7-E748-EB0A-CD72CE5DA3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574" t="4566" r="16245"/>
          <a:stretch/>
        </p:blipFill>
        <p:spPr>
          <a:xfrm>
            <a:off x="7619493" y="3165988"/>
            <a:ext cx="3643806" cy="30959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194F3F-3644-81C9-7810-08CE4639C62B}"/>
              </a:ext>
            </a:extLst>
          </p:cNvPr>
          <p:cNvCxnSpPr>
            <a:cxnSpLocks/>
          </p:cNvCxnSpPr>
          <p:nvPr/>
        </p:nvCxnSpPr>
        <p:spPr>
          <a:xfrm flipH="1">
            <a:off x="6586709" y="1989731"/>
            <a:ext cx="2854687" cy="351981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D1CB2-C228-5355-47B1-FD52A5B90EAC}"/>
              </a:ext>
            </a:extLst>
          </p:cNvPr>
          <p:cNvSpPr/>
          <p:nvPr/>
        </p:nvSpPr>
        <p:spPr>
          <a:xfrm rot="18532067">
            <a:off x="4958668" y="2101937"/>
            <a:ext cx="4503178" cy="2005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AD97E6-6206-3C6A-7FC4-EA3310BB2A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943" t="4441" r="10721" b="2191"/>
          <a:stretch/>
        </p:blipFill>
        <p:spPr>
          <a:xfrm rot="16200000">
            <a:off x="4877779" y="546046"/>
            <a:ext cx="3417860" cy="40497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7" name="Title 5">
            <a:extLst>
              <a:ext uri="{FF2B5EF4-FFF2-40B4-BE49-F238E27FC236}">
                <a16:creationId xmlns:a16="http://schemas.microsoft.com/office/drawing/2014/main" id="{26062CB6-BBF5-37F5-E8C5-CE28660F2322}"/>
              </a:ext>
            </a:extLst>
          </p:cNvPr>
          <p:cNvSpPr txBox="1">
            <a:spLocks/>
          </p:cNvSpPr>
          <p:nvPr/>
        </p:nvSpPr>
        <p:spPr>
          <a:xfrm>
            <a:off x="-7265232" y="-6905323"/>
            <a:ext cx="3394589" cy="13687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Cambria" panose="02040503050406030204" pitchFamily="18" charset="0"/>
                <a:ea typeface="+mj-ea"/>
                <a:cs typeface="+mj-cs"/>
              </a:defRPr>
            </a:lvl1pPr>
          </a:lstStyle>
          <a:p>
            <a:r>
              <a:rPr lang="en-IN" sz="5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RESULTS</a:t>
            </a:r>
            <a:endParaRPr lang="en-US" sz="5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38" name="Title 5">
            <a:extLst>
              <a:ext uri="{FF2B5EF4-FFF2-40B4-BE49-F238E27FC236}">
                <a16:creationId xmlns:a16="http://schemas.microsoft.com/office/drawing/2014/main" id="{CB93B3BC-5D77-2034-6586-45ED52F833F2}"/>
              </a:ext>
            </a:extLst>
          </p:cNvPr>
          <p:cNvSpPr txBox="1">
            <a:spLocks/>
          </p:cNvSpPr>
          <p:nvPr/>
        </p:nvSpPr>
        <p:spPr>
          <a:xfrm>
            <a:off x="5547449" y="-3854237"/>
            <a:ext cx="1097102" cy="13687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Cambria" panose="02040503050406030204" pitchFamily="18" charset="0"/>
                <a:ea typeface="+mj-ea"/>
                <a:cs typeface="+mj-cs"/>
              </a:defRPr>
            </a:lvl1pPr>
          </a:lstStyle>
          <a:p>
            <a:r>
              <a:rPr lang="en-US" sz="15000" dirty="0">
                <a:latin typeface="Bahnschrift SemiBold Condensed" panose="020B0502040204020203" pitchFamily="34" charset="0"/>
              </a:rPr>
              <a:t>&amp;</a:t>
            </a:r>
          </a:p>
        </p:txBody>
      </p:sp>
      <p:sp>
        <p:nvSpPr>
          <p:cNvPr id="39" name="Title 5">
            <a:extLst>
              <a:ext uri="{FF2B5EF4-FFF2-40B4-BE49-F238E27FC236}">
                <a16:creationId xmlns:a16="http://schemas.microsoft.com/office/drawing/2014/main" id="{91756E69-459E-4414-4D00-5C8BDEB57464}"/>
              </a:ext>
            </a:extLst>
          </p:cNvPr>
          <p:cNvSpPr txBox="1">
            <a:spLocks/>
          </p:cNvSpPr>
          <p:nvPr/>
        </p:nvSpPr>
        <p:spPr>
          <a:xfrm>
            <a:off x="16889095" y="8898529"/>
            <a:ext cx="4606261" cy="13687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Cambria" panose="02040503050406030204" pitchFamily="18" charset="0"/>
                <a:ea typeface="+mj-ea"/>
                <a:cs typeface="+mj-cs"/>
              </a:defRPr>
            </a:lvl1pPr>
          </a:lstStyle>
          <a:p>
            <a:r>
              <a:rPr lang="en-IN" sz="5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DISCUSSIONS</a:t>
            </a:r>
            <a:endParaRPr lang="en-US" sz="5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205EC0D-FDA2-6EA4-A00E-7104E0BF0BF0}"/>
              </a:ext>
            </a:extLst>
          </p:cNvPr>
          <p:cNvCxnSpPr>
            <a:cxnSpLocks/>
          </p:cNvCxnSpPr>
          <p:nvPr/>
        </p:nvCxnSpPr>
        <p:spPr>
          <a:xfrm flipH="1">
            <a:off x="13496288" y="-4679428"/>
            <a:ext cx="1638586" cy="136314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47E43AA-61F8-9512-9C1D-9D661B8565A5}"/>
              </a:ext>
            </a:extLst>
          </p:cNvPr>
          <p:cNvCxnSpPr>
            <a:cxnSpLocks/>
          </p:cNvCxnSpPr>
          <p:nvPr/>
        </p:nvCxnSpPr>
        <p:spPr>
          <a:xfrm flipH="1">
            <a:off x="-3090299" y="9773557"/>
            <a:ext cx="1638586" cy="136314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213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92BC0E-AC65-B74E-AD03-B3059A6D0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20/04/23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B160C-0A0A-5347-ADDB-28508602C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PICC 2023 (PID121)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D0A42A-442E-594D-B3DB-CEB8B627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7" name="Title 5">
            <a:extLst>
              <a:ext uri="{FF2B5EF4-FFF2-40B4-BE49-F238E27FC236}">
                <a16:creationId xmlns:a16="http://schemas.microsoft.com/office/drawing/2014/main" id="{82DC65F0-34DE-CAEE-EAFF-C6FA1425327C}"/>
              </a:ext>
            </a:extLst>
          </p:cNvPr>
          <p:cNvSpPr txBox="1">
            <a:spLocks/>
          </p:cNvSpPr>
          <p:nvPr/>
        </p:nvSpPr>
        <p:spPr>
          <a:xfrm>
            <a:off x="310661" y="-1965256"/>
            <a:ext cx="6690851" cy="653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Cambria" panose="02040503050406030204" pitchFamily="18" charset="0"/>
                <a:ea typeface="+mj-ea"/>
                <a:cs typeface="+mj-cs"/>
              </a:defRPr>
            </a:lvl1pPr>
          </a:lstStyle>
          <a:p>
            <a:r>
              <a:rPr lang="en-IN" dirty="0"/>
              <a:t>HARDWARE IMPLEMENTATION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7952A1-0F3C-9F54-CD7C-55C4307C710E}"/>
              </a:ext>
            </a:extLst>
          </p:cNvPr>
          <p:cNvSpPr/>
          <p:nvPr/>
        </p:nvSpPr>
        <p:spPr>
          <a:xfrm>
            <a:off x="0" y="610261"/>
            <a:ext cx="12192000" cy="62048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F0E40ED-F52B-3800-9962-926A3293B5AD}"/>
              </a:ext>
            </a:extLst>
          </p:cNvPr>
          <p:cNvGrpSpPr/>
          <p:nvPr/>
        </p:nvGrpSpPr>
        <p:grpSpPr>
          <a:xfrm>
            <a:off x="-6561278" y="3349505"/>
            <a:ext cx="8517999" cy="1015663"/>
            <a:chOff x="-9217577" y="2614494"/>
            <a:chExt cx="12259510" cy="101566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514D5BB-F680-C18F-70E4-C3EA7A0AEA50}"/>
                </a:ext>
              </a:extLst>
            </p:cNvPr>
            <p:cNvSpPr txBox="1"/>
            <p:nvPr/>
          </p:nvSpPr>
          <p:spPr>
            <a:xfrm>
              <a:off x="-9217577" y="2614494"/>
              <a:ext cx="354760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PCB</a:t>
              </a:r>
              <a:endParaRPr lang="en-IN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A2E8A9F-9F26-A222-1494-84BEF533CB9B}"/>
                </a:ext>
              </a:extLst>
            </p:cNvPr>
            <p:cNvSpPr txBox="1"/>
            <p:nvPr/>
          </p:nvSpPr>
          <p:spPr>
            <a:xfrm>
              <a:off x="-357735" y="3062857"/>
              <a:ext cx="33996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28" name="Graphic 27" descr="Tools">
            <a:extLst>
              <a:ext uri="{FF2B5EF4-FFF2-40B4-BE49-F238E27FC236}">
                <a16:creationId xmlns:a16="http://schemas.microsoft.com/office/drawing/2014/main" id="{44F2CF63-25AE-BE14-2D9B-F3A2B1A76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115058" y="1705901"/>
            <a:ext cx="914400" cy="914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5D7AF80-75B7-E748-EB0A-CD72CE5DA3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574" t="4566" r="16245"/>
          <a:stretch/>
        </p:blipFill>
        <p:spPr>
          <a:xfrm>
            <a:off x="15802201" y="8287633"/>
            <a:ext cx="3643806" cy="30959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194F3F-3644-81C9-7810-08CE4639C62B}"/>
              </a:ext>
            </a:extLst>
          </p:cNvPr>
          <p:cNvCxnSpPr>
            <a:cxnSpLocks/>
          </p:cNvCxnSpPr>
          <p:nvPr/>
        </p:nvCxnSpPr>
        <p:spPr>
          <a:xfrm flipH="1">
            <a:off x="15600579" y="7863778"/>
            <a:ext cx="2854687" cy="351981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5AD97E6-6206-3C6A-7FC4-EA3310BB2A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943" t="4441" r="10721" b="2191"/>
          <a:stretch/>
        </p:blipFill>
        <p:spPr>
          <a:xfrm rot="16200000">
            <a:off x="13891649" y="6420093"/>
            <a:ext cx="3417860" cy="40497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itle 5">
            <a:extLst>
              <a:ext uri="{FF2B5EF4-FFF2-40B4-BE49-F238E27FC236}">
                <a16:creationId xmlns:a16="http://schemas.microsoft.com/office/drawing/2014/main" id="{C0BBA5FB-94EF-C7B0-2058-966906651A77}"/>
              </a:ext>
            </a:extLst>
          </p:cNvPr>
          <p:cNvSpPr txBox="1">
            <a:spLocks/>
          </p:cNvSpPr>
          <p:nvPr/>
        </p:nvSpPr>
        <p:spPr>
          <a:xfrm>
            <a:off x="3445260" y="1813626"/>
            <a:ext cx="3394589" cy="13687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Cambria" panose="02040503050406030204" pitchFamily="18" charset="0"/>
                <a:ea typeface="+mj-ea"/>
                <a:cs typeface="+mj-cs"/>
              </a:defRPr>
            </a:lvl1pPr>
          </a:lstStyle>
          <a:p>
            <a:r>
              <a:rPr lang="en-IN" sz="5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RESULTS</a:t>
            </a:r>
            <a:endParaRPr lang="en-US" sz="5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D5E671A7-03F4-CDCC-A784-614CA803E1F3}"/>
              </a:ext>
            </a:extLst>
          </p:cNvPr>
          <p:cNvSpPr txBox="1">
            <a:spLocks/>
          </p:cNvSpPr>
          <p:nvPr/>
        </p:nvSpPr>
        <p:spPr>
          <a:xfrm>
            <a:off x="5337353" y="2665119"/>
            <a:ext cx="1097102" cy="13687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Cambria" panose="02040503050406030204" pitchFamily="18" charset="0"/>
                <a:ea typeface="+mj-ea"/>
                <a:cs typeface="+mj-cs"/>
              </a:defRPr>
            </a:lvl1pPr>
          </a:lstStyle>
          <a:p>
            <a:r>
              <a:rPr lang="en-US" sz="15000" dirty="0">
                <a:latin typeface="Bahnschrift SemiBold Condensed" panose="020B0502040204020203" pitchFamily="34" charset="0"/>
              </a:rPr>
              <a:t>&amp;</a:t>
            </a:r>
          </a:p>
        </p:txBody>
      </p:sp>
      <p:sp>
        <p:nvSpPr>
          <p:cNvPr id="13" name="Title 5">
            <a:extLst>
              <a:ext uri="{FF2B5EF4-FFF2-40B4-BE49-F238E27FC236}">
                <a16:creationId xmlns:a16="http://schemas.microsoft.com/office/drawing/2014/main" id="{C5751FF1-B98F-DFD9-3B63-7134776F247A}"/>
              </a:ext>
            </a:extLst>
          </p:cNvPr>
          <p:cNvSpPr txBox="1">
            <a:spLocks/>
          </p:cNvSpPr>
          <p:nvPr/>
        </p:nvSpPr>
        <p:spPr>
          <a:xfrm>
            <a:off x="6687962" y="3629986"/>
            <a:ext cx="4606261" cy="13687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Cambria" panose="02040503050406030204" pitchFamily="18" charset="0"/>
                <a:ea typeface="+mj-ea"/>
                <a:cs typeface="+mj-cs"/>
              </a:defRPr>
            </a:lvl1pPr>
          </a:lstStyle>
          <a:p>
            <a:r>
              <a:rPr lang="en-IN" sz="5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DISCUSSIONS</a:t>
            </a:r>
            <a:endParaRPr lang="en-US" sz="5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87BB4D-2D6C-29E4-BA4C-E258F5DB284B}"/>
              </a:ext>
            </a:extLst>
          </p:cNvPr>
          <p:cNvCxnSpPr>
            <a:cxnSpLocks/>
          </p:cNvCxnSpPr>
          <p:nvPr/>
        </p:nvCxnSpPr>
        <p:spPr>
          <a:xfrm flipH="1">
            <a:off x="6687962" y="1450424"/>
            <a:ext cx="1638586" cy="136314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4E12D5-22EF-BEC9-60C2-1F7FBE7EC871}"/>
              </a:ext>
            </a:extLst>
          </p:cNvPr>
          <p:cNvCxnSpPr>
            <a:cxnSpLocks/>
          </p:cNvCxnSpPr>
          <p:nvPr/>
        </p:nvCxnSpPr>
        <p:spPr>
          <a:xfrm flipH="1">
            <a:off x="3503048" y="4116048"/>
            <a:ext cx="1638586" cy="136314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6564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92BC0E-AC65-B74E-AD03-B3059A6D0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20/04/23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B160C-0A0A-5347-ADDB-28508602C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PICC 2023 (PID121)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D0A42A-442E-594D-B3DB-CEB8B627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7952A1-0F3C-9F54-CD7C-55C4307C710E}"/>
              </a:ext>
            </a:extLst>
          </p:cNvPr>
          <p:cNvSpPr/>
          <p:nvPr/>
        </p:nvSpPr>
        <p:spPr>
          <a:xfrm>
            <a:off x="9182896" y="610261"/>
            <a:ext cx="3009104" cy="62048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C0BBA5FB-94EF-C7B0-2058-966906651A77}"/>
              </a:ext>
            </a:extLst>
          </p:cNvPr>
          <p:cNvSpPr txBox="1">
            <a:spLocks/>
          </p:cNvSpPr>
          <p:nvPr/>
        </p:nvSpPr>
        <p:spPr>
          <a:xfrm>
            <a:off x="310661" y="-141534"/>
            <a:ext cx="2989195" cy="9999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Cambria" panose="02040503050406030204" pitchFamily="18" charset="0"/>
                <a:ea typeface="+mj-ea"/>
                <a:cs typeface="+mj-cs"/>
              </a:defRPr>
            </a:lvl1pPr>
          </a:lstStyle>
          <a:p>
            <a:r>
              <a:rPr lang="en-IN" sz="4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RESULTS</a:t>
            </a:r>
            <a:endParaRPr lang="en-US" sz="44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D5E671A7-03F4-CDCC-A784-614CA803E1F3}"/>
              </a:ext>
            </a:extLst>
          </p:cNvPr>
          <p:cNvSpPr txBox="1">
            <a:spLocks/>
          </p:cNvSpPr>
          <p:nvPr/>
        </p:nvSpPr>
        <p:spPr>
          <a:xfrm>
            <a:off x="2286908" y="-737841"/>
            <a:ext cx="1081594" cy="21925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Cambria" panose="02040503050406030204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Bahnschrift SemiBold Condensed" panose="020B0502040204020203" pitchFamily="34" charset="0"/>
              </a:rPr>
              <a:t>&amp;</a:t>
            </a:r>
          </a:p>
        </p:txBody>
      </p:sp>
      <p:sp>
        <p:nvSpPr>
          <p:cNvPr id="13" name="Title 5">
            <a:extLst>
              <a:ext uri="{FF2B5EF4-FFF2-40B4-BE49-F238E27FC236}">
                <a16:creationId xmlns:a16="http://schemas.microsoft.com/office/drawing/2014/main" id="{C5751FF1-B98F-DFD9-3B63-7134776F247A}"/>
              </a:ext>
            </a:extLst>
          </p:cNvPr>
          <p:cNvSpPr txBox="1">
            <a:spLocks/>
          </p:cNvSpPr>
          <p:nvPr/>
        </p:nvSpPr>
        <p:spPr>
          <a:xfrm>
            <a:off x="2858614" y="-325950"/>
            <a:ext cx="4606261" cy="13687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Cambria" panose="02040503050406030204" pitchFamily="18" charset="0"/>
                <a:ea typeface="+mj-ea"/>
                <a:cs typeface="+mj-cs"/>
              </a:defRPr>
            </a:lvl1pPr>
          </a:lstStyle>
          <a:p>
            <a:r>
              <a:rPr lang="en-IN" sz="4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DISCUSSIONS</a:t>
            </a:r>
            <a:endParaRPr lang="en-US" sz="44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87BB4D-2D6C-29E4-BA4C-E258F5DB284B}"/>
              </a:ext>
            </a:extLst>
          </p:cNvPr>
          <p:cNvCxnSpPr>
            <a:cxnSpLocks/>
          </p:cNvCxnSpPr>
          <p:nvPr/>
        </p:nvCxnSpPr>
        <p:spPr>
          <a:xfrm flipH="1">
            <a:off x="13332602" y="-3609256"/>
            <a:ext cx="1638586" cy="136314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4E12D5-22EF-BEC9-60C2-1F7FBE7EC871}"/>
              </a:ext>
            </a:extLst>
          </p:cNvPr>
          <p:cNvCxnSpPr>
            <a:cxnSpLocks/>
          </p:cNvCxnSpPr>
          <p:nvPr/>
        </p:nvCxnSpPr>
        <p:spPr>
          <a:xfrm flipH="1">
            <a:off x="-4023597" y="8772516"/>
            <a:ext cx="1638586" cy="136314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81">
            <a:extLst>
              <a:ext uri="{FF2B5EF4-FFF2-40B4-BE49-F238E27FC236}">
                <a16:creationId xmlns:a16="http://schemas.microsoft.com/office/drawing/2014/main" id="{39E06D33-5686-0F75-EB82-C8CD03711793}"/>
              </a:ext>
            </a:extLst>
          </p:cNvPr>
          <p:cNvSpPr txBox="1"/>
          <p:nvPr/>
        </p:nvSpPr>
        <p:spPr>
          <a:xfrm>
            <a:off x="8167403" y="2910840"/>
            <a:ext cx="3690299" cy="961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454"/>
              </a:lnSpc>
            </a:pPr>
            <a:r>
              <a:rPr lang="en-US" sz="6700" spc="35" dirty="0">
                <a:solidFill>
                  <a:srgbClr val="000000"/>
                </a:solidFill>
                <a:latin typeface="Bahnschrift SemiBold Condensed" panose="020B0502040204020203" pitchFamily="34" charset="0"/>
              </a:rPr>
              <a:t>RESULT</a:t>
            </a:r>
          </a:p>
        </p:txBody>
      </p:sp>
      <p:sp>
        <p:nvSpPr>
          <p:cNvPr id="6" name="TextBox 82">
            <a:extLst>
              <a:ext uri="{FF2B5EF4-FFF2-40B4-BE49-F238E27FC236}">
                <a16:creationId xmlns:a16="http://schemas.microsoft.com/office/drawing/2014/main" id="{BB8CC0CD-1A35-FE35-B438-06D3B61DC06C}"/>
              </a:ext>
            </a:extLst>
          </p:cNvPr>
          <p:cNvSpPr txBox="1"/>
          <p:nvPr/>
        </p:nvSpPr>
        <p:spPr>
          <a:xfrm>
            <a:off x="8730814" y="2672801"/>
            <a:ext cx="3126888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35"/>
              </a:lnSpc>
            </a:pPr>
            <a:r>
              <a:rPr lang="en-US" sz="4000" spc="16" dirty="0">
                <a:solidFill>
                  <a:srgbClr val="000000"/>
                </a:solidFill>
                <a:latin typeface="Bahnschrift SemiBold Condensed" panose="020B0502040204020203" pitchFamily="34" charset="0"/>
              </a:rPr>
              <a:t>CALCULATED</a:t>
            </a:r>
          </a:p>
        </p:txBody>
      </p:sp>
      <p:sp>
        <p:nvSpPr>
          <p:cNvPr id="8" name="TextBox 82">
            <a:extLst>
              <a:ext uri="{FF2B5EF4-FFF2-40B4-BE49-F238E27FC236}">
                <a16:creationId xmlns:a16="http://schemas.microsoft.com/office/drawing/2014/main" id="{84DF6061-4ACD-50BC-F60E-1577F8E0AB31}"/>
              </a:ext>
            </a:extLst>
          </p:cNvPr>
          <p:cNvSpPr txBox="1"/>
          <p:nvPr/>
        </p:nvSpPr>
        <p:spPr>
          <a:xfrm>
            <a:off x="9433560" y="4299324"/>
            <a:ext cx="2424142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435"/>
              </a:lnSpc>
            </a:pPr>
            <a:r>
              <a:rPr lang="en-US" sz="4000" spc="16" dirty="0">
                <a:solidFill>
                  <a:srgbClr val="000000"/>
                </a:solidFill>
                <a:latin typeface="Bahnschrift SemiBold Condensed" panose="020B0502040204020203" pitchFamily="34" charset="0"/>
              </a:rPr>
              <a:t>1. ELECTRICITY USAGE</a:t>
            </a:r>
          </a:p>
        </p:txBody>
      </p:sp>
      <p:pic>
        <p:nvPicPr>
          <p:cNvPr id="14" name="Graphic 13" descr="Cell Tower">
            <a:extLst>
              <a:ext uri="{FF2B5EF4-FFF2-40B4-BE49-F238E27FC236}">
                <a16:creationId xmlns:a16="http://schemas.microsoft.com/office/drawing/2014/main" id="{503D4123-BD4A-6E19-B9A7-88177FD70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8431" y="12393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3861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92BC0E-AC65-B74E-AD03-B3059A6D0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20/04/23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B160C-0A0A-5347-ADDB-28508602C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PICC 2023 (PID121)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D0A42A-442E-594D-B3DB-CEB8B627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7952A1-0F3C-9F54-CD7C-55C4307C710E}"/>
              </a:ext>
            </a:extLst>
          </p:cNvPr>
          <p:cNvSpPr/>
          <p:nvPr/>
        </p:nvSpPr>
        <p:spPr>
          <a:xfrm>
            <a:off x="0" y="653154"/>
            <a:ext cx="3009104" cy="62048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C0BBA5FB-94EF-C7B0-2058-966906651A77}"/>
              </a:ext>
            </a:extLst>
          </p:cNvPr>
          <p:cNvSpPr txBox="1">
            <a:spLocks/>
          </p:cNvSpPr>
          <p:nvPr/>
        </p:nvSpPr>
        <p:spPr>
          <a:xfrm>
            <a:off x="310661" y="-141534"/>
            <a:ext cx="2989195" cy="9999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Cambria" panose="02040503050406030204" pitchFamily="18" charset="0"/>
                <a:ea typeface="+mj-ea"/>
                <a:cs typeface="+mj-cs"/>
              </a:defRPr>
            </a:lvl1pPr>
          </a:lstStyle>
          <a:p>
            <a:r>
              <a:rPr lang="en-IN" sz="4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RESULTS</a:t>
            </a:r>
            <a:endParaRPr lang="en-US" sz="44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D5E671A7-03F4-CDCC-A784-614CA803E1F3}"/>
              </a:ext>
            </a:extLst>
          </p:cNvPr>
          <p:cNvSpPr txBox="1">
            <a:spLocks/>
          </p:cNvSpPr>
          <p:nvPr/>
        </p:nvSpPr>
        <p:spPr>
          <a:xfrm>
            <a:off x="2286908" y="-737841"/>
            <a:ext cx="1081594" cy="21925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Cambria" panose="02040503050406030204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Bahnschrift SemiBold Condensed" panose="020B0502040204020203" pitchFamily="34" charset="0"/>
              </a:rPr>
              <a:t>&amp;</a:t>
            </a:r>
          </a:p>
        </p:txBody>
      </p:sp>
      <p:sp>
        <p:nvSpPr>
          <p:cNvPr id="13" name="Title 5">
            <a:extLst>
              <a:ext uri="{FF2B5EF4-FFF2-40B4-BE49-F238E27FC236}">
                <a16:creationId xmlns:a16="http://schemas.microsoft.com/office/drawing/2014/main" id="{C5751FF1-B98F-DFD9-3B63-7134776F247A}"/>
              </a:ext>
            </a:extLst>
          </p:cNvPr>
          <p:cNvSpPr txBox="1">
            <a:spLocks/>
          </p:cNvSpPr>
          <p:nvPr/>
        </p:nvSpPr>
        <p:spPr>
          <a:xfrm>
            <a:off x="2858614" y="-325950"/>
            <a:ext cx="4606261" cy="13687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Cambria" panose="02040503050406030204" pitchFamily="18" charset="0"/>
                <a:ea typeface="+mj-ea"/>
                <a:cs typeface="+mj-cs"/>
              </a:defRPr>
            </a:lvl1pPr>
          </a:lstStyle>
          <a:p>
            <a:r>
              <a:rPr lang="en-IN" sz="4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DISCUSSIONS</a:t>
            </a:r>
            <a:endParaRPr lang="en-US" sz="44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87BB4D-2D6C-29E4-BA4C-E258F5DB284B}"/>
              </a:ext>
            </a:extLst>
          </p:cNvPr>
          <p:cNvCxnSpPr>
            <a:cxnSpLocks/>
          </p:cNvCxnSpPr>
          <p:nvPr/>
        </p:nvCxnSpPr>
        <p:spPr>
          <a:xfrm flipH="1">
            <a:off x="13332602" y="-3609256"/>
            <a:ext cx="1638586" cy="136314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4E12D5-22EF-BEC9-60C2-1F7FBE7EC871}"/>
              </a:ext>
            </a:extLst>
          </p:cNvPr>
          <p:cNvCxnSpPr>
            <a:cxnSpLocks/>
          </p:cNvCxnSpPr>
          <p:nvPr/>
        </p:nvCxnSpPr>
        <p:spPr>
          <a:xfrm flipH="1">
            <a:off x="-4023597" y="8772516"/>
            <a:ext cx="1638586" cy="136314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81">
            <a:extLst>
              <a:ext uri="{FF2B5EF4-FFF2-40B4-BE49-F238E27FC236}">
                <a16:creationId xmlns:a16="http://schemas.microsoft.com/office/drawing/2014/main" id="{39E06D33-5686-0F75-EB82-C8CD03711793}"/>
              </a:ext>
            </a:extLst>
          </p:cNvPr>
          <p:cNvSpPr txBox="1"/>
          <p:nvPr/>
        </p:nvSpPr>
        <p:spPr>
          <a:xfrm>
            <a:off x="-978261" y="3085040"/>
            <a:ext cx="3690299" cy="961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454"/>
              </a:lnSpc>
            </a:pPr>
            <a:r>
              <a:rPr lang="en-US" sz="6700" spc="35" dirty="0">
                <a:solidFill>
                  <a:srgbClr val="000000"/>
                </a:solidFill>
                <a:latin typeface="Bahnschrift SemiBold Condensed" panose="020B0502040204020203" pitchFamily="34" charset="0"/>
              </a:rPr>
              <a:t>RESULT</a:t>
            </a:r>
          </a:p>
        </p:txBody>
      </p:sp>
      <p:sp>
        <p:nvSpPr>
          <p:cNvPr id="6" name="TextBox 82">
            <a:extLst>
              <a:ext uri="{FF2B5EF4-FFF2-40B4-BE49-F238E27FC236}">
                <a16:creationId xmlns:a16="http://schemas.microsoft.com/office/drawing/2014/main" id="{BB8CC0CD-1A35-FE35-B438-06D3B61DC06C}"/>
              </a:ext>
            </a:extLst>
          </p:cNvPr>
          <p:cNvSpPr txBox="1"/>
          <p:nvPr/>
        </p:nvSpPr>
        <p:spPr>
          <a:xfrm>
            <a:off x="-414850" y="2679361"/>
            <a:ext cx="3126888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35"/>
              </a:lnSpc>
            </a:pPr>
            <a:r>
              <a:rPr lang="en-US" sz="4000" spc="16" dirty="0">
                <a:solidFill>
                  <a:srgbClr val="000000"/>
                </a:solidFill>
                <a:latin typeface="Bahnschrift SemiBold Condensed" panose="020B0502040204020203" pitchFamily="34" charset="0"/>
              </a:rPr>
              <a:t>CALCULATED</a:t>
            </a:r>
          </a:p>
        </p:txBody>
      </p:sp>
      <p:sp>
        <p:nvSpPr>
          <p:cNvPr id="8" name="TextBox 82">
            <a:extLst>
              <a:ext uri="{FF2B5EF4-FFF2-40B4-BE49-F238E27FC236}">
                <a16:creationId xmlns:a16="http://schemas.microsoft.com/office/drawing/2014/main" id="{84DF6061-4ACD-50BC-F60E-1577F8E0AB31}"/>
              </a:ext>
            </a:extLst>
          </p:cNvPr>
          <p:cNvSpPr txBox="1"/>
          <p:nvPr/>
        </p:nvSpPr>
        <p:spPr>
          <a:xfrm>
            <a:off x="13323686" y="4299324"/>
            <a:ext cx="2424142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435"/>
              </a:lnSpc>
            </a:pPr>
            <a:r>
              <a:rPr lang="en-US" sz="4000" spc="16" dirty="0">
                <a:solidFill>
                  <a:srgbClr val="000000"/>
                </a:solidFill>
                <a:latin typeface="Bahnschrift SemiBold Condensed" panose="020B0502040204020203" pitchFamily="34" charset="0"/>
              </a:rPr>
              <a:t>1. ELECTRICITY USAGE</a:t>
            </a:r>
          </a:p>
        </p:txBody>
      </p:sp>
      <p:pic>
        <p:nvPicPr>
          <p:cNvPr id="14" name="Graphic 13" descr="Cell Tower">
            <a:extLst>
              <a:ext uri="{FF2B5EF4-FFF2-40B4-BE49-F238E27FC236}">
                <a16:creationId xmlns:a16="http://schemas.microsoft.com/office/drawing/2014/main" id="{503D4123-BD4A-6E19-B9A7-88177FD70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44928" y="1277577"/>
            <a:ext cx="914400" cy="914400"/>
          </a:xfrm>
          <a:prstGeom prst="rect">
            <a:avLst/>
          </a:prstGeom>
        </p:spPr>
      </p:pic>
      <p:sp>
        <p:nvSpPr>
          <p:cNvPr id="7" name="TextBox 82">
            <a:extLst>
              <a:ext uri="{FF2B5EF4-FFF2-40B4-BE49-F238E27FC236}">
                <a16:creationId xmlns:a16="http://schemas.microsoft.com/office/drawing/2014/main" id="{5E9EEF63-DD7A-3341-902A-D5C75B162A70}"/>
              </a:ext>
            </a:extLst>
          </p:cNvPr>
          <p:cNvSpPr txBox="1"/>
          <p:nvPr/>
        </p:nvSpPr>
        <p:spPr>
          <a:xfrm>
            <a:off x="641542" y="4274549"/>
            <a:ext cx="2186163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35"/>
              </a:lnSpc>
            </a:pPr>
            <a:r>
              <a:rPr lang="en-US" sz="4000" spc="16" dirty="0">
                <a:solidFill>
                  <a:srgbClr val="000000"/>
                </a:solidFill>
                <a:latin typeface="Bahnschrift SemiBold Condensed" panose="020B0502040204020203" pitchFamily="34" charset="0"/>
              </a:rPr>
              <a:t>2. WATER USAGE</a:t>
            </a:r>
          </a:p>
        </p:txBody>
      </p:sp>
      <p:pic>
        <p:nvPicPr>
          <p:cNvPr id="11" name="Graphic 10" descr="Watering pot">
            <a:extLst>
              <a:ext uri="{FF2B5EF4-FFF2-40B4-BE49-F238E27FC236}">
                <a16:creationId xmlns:a16="http://schemas.microsoft.com/office/drawing/2014/main" id="{F1BC48CA-112D-30BE-9294-6776A9747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7352" y="1209058"/>
            <a:ext cx="914400" cy="9144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40F6103-629B-E892-E1ED-BB954B414E64}"/>
              </a:ext>
            </a:extLst>
          </p:cNvPr>
          <p:cNvGrpSpPr>
            <a:grpSpLocks noChangeAspect="1"/>
          </p:cNvGrpSpPr>
          <p:nvPr/>
        </p:nvGrpSpPr>
        <p:grpSpPr>
          <a:xfrm>
            <a:off x="2262025" y="7448977"/>
            <a:ext cx="7667950" cy="4621547"/>
            <a:chOff x="1441172" y="962013"/>
            <a:chExt cx="8750078" cy="5273756"/>
          </a:xfrm>
        </p:grpSpPr>
        <p:grpSp>
          <p:nvGrpSpPr>
            <p:cNvPr id="17" name="Group 13">
              <a:extLst>
                <a:ext uri="{FF2B5EF4-FFF2-40B4-BE49-F238E27FC236}">
                  <a16:creationId xmlns:a16="http://schemas.microsoft.com/office/drawing/2014/main" id="{BDC2D22E-FC4A-5532-A0C7-27BC853ED3AD}"/>
                </a:ext>
              </a:extLst>
            </p:cNvPr>
            <p:cNvGrpSpPr/>
            <p:nvPr/>
          </p:nvGrpSpPr>
          <p:grpSpPr>
            <a:xfrm>
              <a:off x="1441172" y="962013"/>
              <a:ext cx="2539499" cy="5273756"/>
              <a:chOff x="-764007" y="-47625"/>
              <a:chExt cx="4255252" cy="8836845"/>
            </a:xfrm>
          </p:grpSpPr>
          <p:sp>
            <p:nvSpPr>
              <p:cNvPr id="50" name="TextBox 14">
                <a:extLst>
                  <a:ext uri="{FF2B5EF4-FFF2-40B4-BE49-F238E27FC236}">
                    <a16:creationId xmlns:a16="http://schemas.microsoft.com/office/drawing/2014/main" id="{7E15A421-6FD9-DA9E-9AE1-0C25AFF308CA}"/>
                  </a:ext>
                </a:extLst>
              </p:cNvPr>
              <p:cNvSpPr txBox="1"/>
              <p:nvPr/>
            </p:nvSpPr>
            <p:spPr>
              <a:xfrm>
                <a:off x="531377" y="8402061"/>
                <a:ext cx="2959868" cy="387159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353"/>
                  </a:lnSpc>
                </a:pPr>
                <a:r>
                  <a:rPr lang="en-US" sz="1680">
                    <a:solidFill>
                      <a:srgbClr val="000000"/>
                    </a:solidFill>
                    <a:latin typeface="Canva Sans 1"/>
                  </a:rPr>
                  <a:t>Electricity Usage (Rs.)</a:t>
                </a:r>
              </a:p>
            </p:txBody>
          </p:sp>
          <p:grpSp>
            <p:nvGrpSpPr>
              <p:cNvPr id="51" name="Group 15">
                <a:extLst>
                  <a:ext uri="{FF2B5EF4-FFF2-40B4-BE49-F238E27FC236}">
                    <a16:creationId xmlns:a16="http://schemas.microsoft.com/office/drawing/2014/main" id="{0C224646-1FCD-6B33-7FF8-5433E208252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95201" y="169767"/>
                <a:ext cx="2832219" cy="8137599"/>
                <a:chOff x="0" y="0"/>
                <a:chExt cx="3538293" cy="10166307"/>
              </a:xfrm>
            </p:grpSpPr>
            <p:sp>
              <p:nvSpPr>
                <p:cNvPr id="59" name="Freeform 16">
                  <a:extLst>
                    <a:ext uri="{FF2B5EF4-FFF2-40B4-BE49-F238E27FC236}">
                      <a16:creationId xmlns:a16="http://schemas.microsoft.com/office/drawing/2014/main" id="{BD344519-C4A3-7F2E-5E0A-F53837D735AF}"/>
                    </a:ext>
                  </a:extLst>
                </p:cNvPr>
                <p:cNvSpPr/>
                <p:nvPr/>
              </p:nvSpPr>
              <p:spPr>
                <a:xfrm>
                  <a:off x="0" y="-6350"/>
                  <a:ext cx="3538293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8293" h="12700">
                      <a:moveTo>
                        <a:pt x="0" y="0"/>
                      </a:moveTo>
                      <a:lnTo>
                        <a:pt x="3538293" y="0"/>
                      </a:lnTo>
                      <a:lnTo>
                        <a:pt x="3538293" y="12700"/>
                      </a:lnTo>
                      <a:lnTo>
                        <a:pt x="0" y="12700"/>
                      </a:lnTo>
                      <a:close/>
                    </a:path>
                  </a:pathLst>
                </a:custGeom>
                <a:solidFill>
                  <a:srgbClr val="000000">
                    <a:alpha val="24706"/>
                  </a:srgbClr>
                </a:solidFill>
              </p:spPr>
            </p:sp>
            <p:sp>
              <p:nvSpPr>
                <p:cNvPr id="60" name="Freeform 17">
                  <a:extLst>
                    <a:ext uri="{FF2B5EF4-FFF2-40B4-BE49-F238E27FC236}">
                      <a16:creationId xmlns:a16="http://schemas.microsoft.com/office/drawing/2014/main" id="{9F84FD98-AF9A-8241-6117-187D130D0001}"/>
                    </a:ext>
                  </a:extLst>
                </p:cNvPr>
                <p:cNvSpPr/>
                <p:nvPr/>
              </p:nvSpPr>
              <p:spPr>
                <a:xfrm>
                  <a:off x="0" y="3382419"/>
                  <a:ext cx="3538293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8293" h="12700">
                      <a:moveTo>
                        <a:pt x="0" y="0"/>
                      </a:moveTo>
                      <a:lnTo>
                        <a:pt x="3538293" y="0"/>
                      </a:lnTo>
                      <a:lnTo>
                        <a:pt x="3538293" y="12700"/>
                      </a:lnTo>
                      <a:lnTo>
                        <a:pt x="0" y="12700"/>
                      </a:lnTo>
                      <a:close/>
                    </a:path>
                  </a:pathLst>
                </a:custGeom>
                <a:solidFill>
                  <a:srgbClr val="000000">
                    <a:alpha val="24706"/>
                  </a:srgbClr>
                </a:solidFill>
              </p:spPr>
            </p:sp>
            <p:sp>
              <p:nvSpPr>
                <p:cNvPr id="61" name="Freeform 18">
                  <a:extLst>
                    <a:ext uri="{FF2B5EF4-FFF2-40B4-BE49-F238E27FC236}">
                      <a16:creationId xmlns:a16="http://schemas.microsoft.com/office/drawing/2014/main" id="{F13699A8-BAFE-B140-4CA3-4A37C8ED0BCA}"/>
                    </a:ext>
                  </a:extLst>
                </p:cNvPr>
                <p:cNvSpPr/>
                <p:nvPr/>
              </p:nvSpPr>
              <p:spPr>
                <a:xfrm>
                  <a:off x="0" y="6771187"/>
                  <a:ext cx="3538293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8293" h="12700">
                      <a:moveTo>
                        <a:pt x="0" y="0"/>
                      </a:moveTo>
                      <a:lnTo>
                        <a:pt x="3538293" y="0"/>
                      </a:lnTo>
                      <a:lnTo>
                        <a:pt x="3538293" y="12700"/>
                      </a:lnTo>
                      <a:lnTo>
                        <a:pt x="0" y="12700"/>
                      </a:lnTo>
                      <a:close/>
                    </a:path>
                  </a:pathLst>
                </a:custGeom>
                <a:solidFill>
                  <a:srgbClr val="000000">
                    <a:alpha val="24706"/>
                  </a:srgbClr>
                </a:solidFill>
              </p:spPr>
            </p:sp>
            <p:sp>
              <p:nvSpPr>
                <p:cNvPr id="62" name="Freeform 19">
                  <a:extLst>
                    <a:ext uri="{FF2B5EF4-FFF2-40B4-BE49-F238E27FC236}">
                      <a16:creationId xmlns:a16="http://schemas.microsoft.com/office/drawing/2014/main" id="{C2F457FC-ED00-7E79-E4D1-DE3C4112AA22}"/>
                    </a:ext>
                  </a:extLst>
                </p:cNvPr>
                <p:cNvSpPr/>
                <p:nvPr/>
              </p:nvSpPr>
              <p:spPr>
                <a:xfrm>
                  <a:off x="0" y="10159957"/>
                  <a:ext cx="3538293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8293" h="12700">
                      <a:moveTo>
                        <a:pt x="0" y="0"/>
                      </a:moveTo>
                      <a:lnTo>
                        <a:pt x="3538293" y="0"/>
                      </a:lnTo>
                      <a:lnTo>
                        <a:pt x="3538293" y="12700"/>
                      </a:lnTo>
                      <a:lnTo>
                        <a:pt x="0" y="12700"/>
                      </a:lnTo>
                      <a:close/>
                    </a:path>
                  </a:pathLst>
                </a:custGeom>
                <a:solidFill>
                  <a:srgbClr val="000000">
                    <a:alpha val="60000"/>
                  </a:srgbClr>
                </a:solidFill>
              </p:spPr>
            </p:sp>
          </p:grpSp>
          <p:sp>
            <p:nvSpPr>
              <p:cNvPr id="52" name="TextBox 20">
                <a:extLst>
                  <a:ext uri="{FF2B5EF4-FFF2-40B4-BE49-F238E27FC236}">
                    <a16:creationId xmlns:a16="http://schemas.microsoft.com/office/drawing/2014/main" id="{1BB46D82-94CD-17F1-0097-16189921BC5C}"/>
                  </a:ext>
                </a:extLst>
              </p:cNvPr>
              <p:cNvSpPr txBox="1"/>
              <p:nvPr/>
            </p:nvSpPr>
            <p:spPr>
              <a:xfrm>
                <a:off x="-764007" y="-47625"/>
                <a:ext cx="1216887" cy="535167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r">
                  <a:lnSpc>
                    <a:spcPts val="2353"/>
                  </a:lnSpc>
                </a:pPr>
                <a:r>
                  <a:rPr lang="en-US" sz="1680" dirty="0">
                    <a:solidFill>
                      <a:srgbClr val="000000"/>
                    </a:solidFill>
                    <a:latin typeface="Canva Sans 1"/>
                  </a:rPr>
                  <a:t>60 </a:t>
                </a:r>
              </a:p>
            </p:txBody>
          </p:sp>
          <p:sp>
            <p:nvSpPr>
              <p:cNvPr id="53" name="TextBox 21">
                <a:extLst>
                  <a:ext uri="{FF2B5EF4-FFF2-40B4-BE49-F238E27FC236}">
                    <a16:creationId xmlns:a16="http://schemas.microsoft.com/office/drawing/2014/main" id="{95DB9C8D-5405-DFAF-19DE-6F01C4414265}"/>
                  </a:ext>
                </a:extLst>
              </p:cNvPr>
              <p:cNvSpPr txBox="1"/>
              <p:nvPr/>
            </p:nvSpPr>
            <p:spPr>
              <a:xfrm>
                <a:off x="-342474" y="2664908"/>
                <a:ext cx="795356" cy="535167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r">
                  <a:lnSpc>
                    <a:spcPts val="2353"/>
                  </a:lnSpc>
                </a:pPr>
                <a:r>
                  <a:rPr lang="en-US" sz="1680" dirty="0">
                    <a:solidFill>
                      <a:srgbClr val="000000"/>
                    </a:solidFill>
                    <a:latin typeface="Canva Sans 1"/>
                  </a:rPr>
                  <a:t>40 </a:t>
                </a:r>
              </a:p>
            </p:txBody>
          </p:sp>
          <p:sp>
            <p:nvSpPr>
              <p:cNvPr id="54" name="TextBox 22">
                <a:extLst>
                  <a:ext uri="{FF2B5EF4-FFF2-40B4-BE49-F238E27FC236}">
                    <a16:creationId xmlns:a16="http://schemas.microsoft.com/office/drawing/2014/main" id="{41AB00F8-5972-92B8-039C-5C51C5658D93}"/>
                  </a:ext>
                </a:extLst>
              </p:cNvPr>
              <p:cNvSpPr txBox="1"/>
              <p:nvPr/>
            </p:nvSpPr>
            <p:spPr>
              <a:xfrm>
                <a:off x="-342476" y="5377441"/>
                <a:ext cx="795356" cy="535167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r">
                  <a:lnSpc>
                    <a:spcPts val="2353"/>
                  </a:lnSpc>
                </a:pPr>
                <a:r>
                  <a:rPr lang="en-US" sz="1680" dirty="0">
                    <a:solidFill>
                      <a:srgbClr val="000000"/>
                    </a:solidFill>
                    <a:latin typeface="Canva Sans 1"/>
                  </a:rPr>
                  <a:t>20 </a:t>
                </a:r>
              </a:p>
            </p:txBody>
          </p:sp>
          <p:sp>
            <p:nvSpPr>
              <p:cNvPr id="55" name="TextBox 23">
                <a:extLst>
                  <a:ext uri="{FF2B5EF4-FFF2-40B4-BE49-F238E27FC236}">
                    <a16:creationId xmlns:a16="http://schemas.microsoft.com/office/drawing/2014/main" id="{0732AAE3-BF0B-8B43-C7BF-7F858234A8B7}"/>
                  </a:ext>
                </a:extLst>
              </p:cNvPr>
              <p:cNvSpPr txBox="1"/>
              <p:nvPr/>
            </p:nvSpPr>
            <p:spPr>
              <a:xfrm>
                <a:off x="-78862" y="7807718"/>
                <a:ext cx="452983" cy="535167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r">
                  <a:lnSpc>
                    <a:spcPts val="2353"/>
                  </a:lnSpc>
                </a:pPr>
                <a:r>
                  <a:rPr lang="en-US" sz="1680">
                    <a:solidFill>
                      <a:srgbClr val="000000"/>
                    </a:solidFill>
                    <a:latin typeface="Canva Sans 1"/>
                  </a:rPr>
                  <a:t>0 </a:t>
                </a:r>
              </a:p>
            </p:txBody>
          </p:sp>
          <p:grpSp>
            <p:nvGrpSpPr>
              <p:cNvPr id="56" name="Group 24">
                <a:extLst>
                  <a:ext uri="{FF2B5EF4-FFF2-40B4-BE49-F238E27FC236}">
                    <a16:creationId xmlns:a16="http://schemas.microsoft.com/office/drawing/2014/main" id="{79E7A051-D903-DF64-1F82-7339EB1713D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95201" y="168753"/>
                <a:ext cx="2837302" cy="8138613"/>
                <a:chOff x="0" y="-1267"/>
                <a:chExt cx="3544643" cy="10167573"/>
              </a:xfrm>
            </p:grpSpPr>
            <p:sp>
              <p:nvSpPr>
                <p:cNvPr id="57" name="Freeform 25">
                  <a:extLst>
                    <a:ext uri="{FF2B5EF4-FFF2-40B4-BE49-F238E27FC236}">
                      <a16:creationId xmlns:a16="http://schemas.microsoft.com/office/drawing/2014/main" id="{27E0C627-34C4-26CF-4E1E-2FD70F2F5811}"/>
                    </a:ext>
                  </a:extLst>
                </p:cNvPr>
                <p:cNvSpPr/>
                <p:nvPr/>
              </p:nvSpPr>
              <p:spPr>
                <a:xfrm>
                  <a:off x="0" y="-1267"/>
                  <a:ext cx="1775496" cy="10167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5496" h="10167573">
                      <a:moveTo>
                        <a:pt x="0" y="10167574"/>
                      </a:moveTo>
                      <a:lnTo>
                        <a:pt x="0" y="114995"/>
                      </a:lnTo>
                      <a:cubicBezTo>
                        <a:pt x="0" y="84496"/>
                        <a:pt x="12115" y="55247"/>
                        <a:pt x="33681" y="33681"/>
                      </a:cubicBezTo>
                      <a:cubicBezTo>
                        <a:pt x="55247" y="12116"/>
                        <a:pt x="84496" y="0"/>
                        <a:pt x="114995" y="0"/>
                      </a:cubicBezTo>
                      <a:lnTo>
                        <a:pt x="1660502" y="0"/>
                      </a:lnTo>
                      <a:cubicBezTo>
                        <a:pt x="1691000" y="0"/>
                        <a:pt x="1720250" y="12116"/>
                        <a:pt x="1741815" y="33681"/>
                      </a:cubicBezTo>
                      <a:cubicBezTo>
                        <a:pt x="1763381" y="55247"/>
                        <a:pt x="1775496" y="84496"/>
                        <a:pt x="1775496" y="114995"/>
                      </a:cubicBezTo>
                      <a:lnTo>
                        <a:pt x="1775496" y="1016757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</p:spPr>
              <p:txBody>
                <a:bodyPr/>
                <a:lstStyle/>
                <a:p>
                  <a:endParaRPr lang="en-IN" dirty="0"/>
                </a:p>
              </p:txBody>
            </p:sp>
            <p:sp>
              <p:nvSpPr>
                <p:cNvPr id="58" name="Freeform 26">
                  <a:extLst>
                    <a:ext uri="{FF2B5EF4-FFF2-40B4-BE49-F238E27FC236}">
                      <a16:creationId xmlns:a16="http://schemas.microsoft.com/office/drawing/2014/main" id="{2DBF66DE-4A09-46AB-70C6-3E2AAFFE8772}"/>
                    </a:ext>
                  </a:extLst>
                </p:cNvPr>
                <p:cNvSpPr/>
                <p:nvPr/>
              </p:nvSpPr>
              <p:spPr>
                <a:xfrm>
                  <a:off x="1769146" y="5178312"/>
                  <a:ext cx="1775496" cy="4987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5496" h="4987994">
                      <a:moveTo>
                        <a:pt x="0" y="4987995"/>
                      </a:moveTo>
                      <a:lnTo>
                        <a:pt x="0" y="114995"/>
                      </a:lnTo>
                      <a:cubicBezTo>
                        <a:pt x="0" y="84496"/>
                        <a:pt x="12116" y="55247"/>
                        <a:pt x="33682" y="33681"/>
                      </a:cubicBezTo>
                      <a:cubicBezTo>
                        <a:pt x="55247" y="12116"/>
                        <a:pt x="84496" y="0"/>
                        <a:pt x="114995" y="0"/>
                      </a:cubicBezTo>
                      <a:lnTo>
                        <a:pt x="1660502" y="0"/>
                      </a:lnTo>
                      <a:cubicBezTo>
                        <a:pt x="1691001" y="0"/>
                        <a:pt x="1720250" y="12116"/>
                        <a:pt x="1741816" y="33681"/>
                      </a:cubicBezTo>
                      <a:cubicBezTo>
                        <a:pt x="1763381" y="55247"/>
                        <a:pt x="1775497" y="84496"/>
                        <a:pt x="1775497" y="114995"/>
                      </a:cubicBezTo>
                      <a:lnTo>
                        <a:pt x="1775497" y="498799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</p:spPr>
              <p:txBody>
                <a:bodyPr/>
                <a:lstStyle/>
                <a:p>
                  <a:endParaRPr lang="en-IN" dirty="0"/>
                </a:p>
              </p:txBody>
            </p:sp>
          </p:grpSp>
        </p:grpSp>
        <p:grpSp>
          <p:nvGrpSpPr>
            <p:cNvPr id="19" name="Group 27">
              <a:extLst>
                <a:ext uri="{FF2B5EF4-FFF2-40B4-BE49-F238E27FC236}">
                  <a16:creationId xmlns:a16="http://schemas.microsoft.com/office/drawing/2014/main" id="{225A1C03-8F6F-F8D7-0428-C95E8E98FD37}"/>
                </a:ext>
              </a:extLst>
            </p:cNvPr>
            <p:cNvGrpSpPr/>
            <p:nvPr/>
          </p:nvGrpSpPr>
          <p:grpSpPr>
            <a:xfrm>
              <a:off x="4642310" y="1056059"/>
              <a:ext cx="2563074" cy="5116171"/>
              <a:chOff x="-371157" y="-47625"/>
              <a:chExt cx="4294753" cy="8572789"/>
            </a:xfrm>
          </p:grpSpPr>
          <p:sp>
            <p:nvSpPr>
              <p:cNvPr id="37" name="TextBox 28">
                <a:extLst>
                  <a:ext uri="{FF2B5EF4-FFF2-40B4-BE49-F238E27FC236}">
                    <a16:creationId xmlns:a16="http://schemas.microsoft.com/office/drawing/2014/main" id="{7FC47CFF-C464-95AE-7D34-19FC2C5017B7}"/>
                  </a:ext>
                </a:extLst>
              </p:cNvPr>
              <p:cNvSpPr txBox="1"/>
              <p:nvPr/>
            </p:nvSpPr>
            <p:spPr>
              <a:xfrm>
                <a:off x="1458418" y="8151786"/>
                <a:ext cx="2203342" cy="37337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257"/>
                  </a:lnSpc>
                </a:pPr>
                <a:r>
                  <a:rPr lang="en-US" sz="1612">
                    <a:solidFill>
                      <a:srgbClr val="000000"/>
                    </a:solidFill>
                    <a:latin typeface="Canva Sans 1"/>
                  </a:rPr>
                  <a:t>water usage (Ltr)</a:t>
                </a:r>
              </a:p>
            </p:txBody>
          </p:sp>
          <p:grpSp>
            <p:nvGrpSpPr>
              <p:cNvPr id="38" name="Group 29">
                <a:extLst>
                  <a:ext uri="{FF2B5EF4-FFF2-40B4-BE49-F238E27FC236}">
                    <a16:creationId xmlns:a16="http://schemas.microsoft.com/office/drawing/2014/main" id="{2B5BE1ED-A260-22FB-9605-51F2FCEDEEB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201457" y="162876"/>
                <a:ext cx="2717263" cy="7899991"/>
                <a:chOff x="0" y="0"/>
                <a:chExt cx="3538293" cy="10287000"/>
              </a:xfrm>
            </p:grpSpPr>
            <p:sp>
              <p:nvSpPr>
                <p:cNvPr id="46" name="Freeform 30">
                  <a:extLst>
                    <a:ext uri="{FF2B5EF4-FFF2-40B4-BE49-F238E27FC236}">
                      <a16:creationId xmlns:a16="http://schemas.microsoft.com/office/drawing/2014/main" id="{AB260287-B404-E288-5D49-3506E6EA96BE}"/>
                    </a:ext>
                  </a:extLst>
                </p:cNvPr>
                <p:cNvSpPr/>
                <p:nvPr/>
              </p:nvSpPr>
              <p:spPr>
                <a:xfrm>
                  <a:off x="0" y="-6350"/>
                  <a:ext cx="3538293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8293" h="12700">
                      <a:moveTo>
                        <a:pt x="0" y="0"/>
                      </a:moveTo>
                      <a:lnTo>
                        <a:pt x="3538293" y="0"/>
                      </a:lnTo>
                      <a:lnTo>
                        <a:pt x="3538293" y="12700"/>
                      </a:lnTo>
                      <a:lnTo>
                        <a:pt x="0" y="12700"/>
                      </a:lnTo>
                      <a:close/>
                    </a:path>
                  </a:pathLst>
                </a:custGeom>
                <a:solidFill>
                  <a:srgbClr val="000000">
                    <a:alpha val="24706"/>
                  </a:srgbClr>
                </a:solidFill>
              </p:spPr>
            </p:sp>
            <p:sp>
              <p:nvSpPr>
                <p:cNvPr id="47" name="Freeform 31">
                  <a:extLst>
                    <a:ext uri="{FF2B5EF4-FFF2-40B4-BE49-F238E27FC236}">
                      <a16:creationId xmlns:a16="http://schemas.microsoft.com/office/drawing/2014/main" id="{00CA2214-8849-B6EF-81D5-487686FEC430}"/>
                    </a:ext>
                  </a:extLst>
                </p:cNvPr>
                <p:cNvSpPr/>
                <p:nvPr/>
              </p:nvSpPr>
              <p:spPr>
                <a:xfrm>
                  <a:off x="0" y="3422650"/>
                  <a:ext cx="3538293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8293" h="12700">
                      <a:moveTo>
                        <a:pt x="0" y="0"/>
                      </a:moveTo>
                      <a:lnTo>
                        <a:pt x="3538293" y="0"/>
                      </a:lnTo>
                      <a:lnTo>
                        <a:pt x="3538293" y="12700"/>
                      </a:lnTo>
                      <a:lnTo>
                        <a:pt x="0" y="12700"/>
                      </a:lnTo>
                      <a:close/>
                    </a:path>
                  </a:pathLst>
                </a:custGeom>
                <a:solidFill>
                  <a:srgbClr val="000000">
                    <a:alpha val="24706"/>
                  </a:srgbClr>
                </a:solidFill>
              </p:spPr>
            </p:sp>
            <p:sp>
              <p:nvSpPr>
                <p:cNvPr id="48" name="Freeform 32">
                  <a:extLst>
                    <a:ext uri="{FF2B5EF4-FFF2-40B4-BE49-F238E27FC236}">
                      <a16:creationId xmlns:a16="http://schemas.microsoft.com/office/drawing/2014/main" id="{6969CD83-300A-4E7B-B436-5AF97E831459}"/>
                    </a:ext>
                  </a:extLst>
                </p:cNvPr>
                <p:cNvSpPr/>
                <p:nvPr/>
              </p:nvSpPr>
              <p:spPr>
                <a:xfrm>
                  <a:off x="0" y="6851650"/>
                  <a:ext cx="3538293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8293" h="12700">
                      <a:moveTo>
                        <a:pt x="0" y="0"/>
                      </a:moveTo>
                      <a:lnTo>
                        <a:pt x="3538293" y="0"/>
                      </a:lnTo>
                      <a:lnTo>
                        <a:pt x="3538293" y="12700"/>
                      </a:lnTo>
                      <a:lnTo>
                        <a:pt x="0" y="12700"/>
                      </a:lnTo>
                      <a:close/>
                    </a:path>
                  </a:pathLst>
                </a:custGeom>
                <a:solidFill>
                  <a:srgbClr val="000000">
                    <a:alpha val="24706"/>
                  </a:srgbClr>
                </a:solidFill>
              </p:spPr>
            </p:sp>
            <p:sp>
              <p:nvSpPr>
                <p:cNvPr id="49" name="Freeform 33">
                  <a:extLst>
                    <a:ext uri="{FF2B5EF4-FFF2-40B4-BE49-F238E27FC236}">
                      <a16:creationId xmlns:a16="http://schemas.microsoft.com/office/drawing/2014/main" id="{D897EEEF-1CAE-136C-21E1-259E640037CF}"/>
                    </a:ext>
                  </a:extLst>
                </p:cNvPr>
                <p:cNvSpPr/>
                <p:nvPr/>
              </p:nvSpPr>
              <p:spPr>
                <a:xfrm>
                  <a:off x="0" y="10280650"/>
                  <a:ext cx="3538293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8293" h="12700">
                      <a:moveTo>
                        <a:pt x="0" y="0"/>
                      </a:moveTo>
                      <a:lnTo>
                        <a:pt x="3538293" y="0"/>
                      </a:lnTo>
                      <a:lnTo>
                        <a:pt x="3538293" y="12700"/>
                      </a:lnTo>
                      <a:lnTo>
                        <a:pt x="0" y="12700"/>
                      </a:lnTo>
                      <a:close/>
                    </a:path>
                  </a:pathLst>
                </a:custGeom>
                <a:solidFill>
                  <a:srgbClr val="000000">
                    <a:alpha val="60000"/>
                  </a:srgbClr>
                </a:solidFill>
              </p:spPr>
            </p:sp>
          </p:grpSp>
          <p:sp>
            <p:nvSpPr>
              <p:cNvPr id="39" name="TextBox 34">
                <a:extLst>
                  <a:ext uri="{FF2B5EF4-FFF2-40B4-BE49-F238E27FC236}">
                    <a16:creationId xmlns:a16="http://schemas.microsoft.com/office/drawing/2014/main" id="{D2B596A0-8D8A-F43F-05B3-FC1645CE1B5D}"/>
                  </a:ext>
                </a:extLst>
              </p:cNvPr>
              <p:cNvSpPr txBox="1"/>
              <p:nvPr/>
            </p:nvSpPr>
            <p:spPr>
              <a:xfrm>
                <a:off x="-371157" y="-47625"/>
                <a:ext cx="1436072" cy="529597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r">
                  <a:lnSpc>
                    <a:spcPts val="2257"/>
                  </a:lnSpc>
                </a:pPr>
                <a:r>
                  <a:rPr lang="en-US" sz="1612" dirty="0">
                    <a:solidFill>
                      <a:srgbClr val="000000"/>
                    </a:solidFill>
                    <a:latin typeface="Canva Sans 1"/>
                  </a:rPr>
                  <a:t>30,000 </a:t>
                </a:r>
              </a:p>
            </p:txBody>
          </p:sp>
          <p:sp>
            <p:nvSpPr>
              <p:cNvPr id="40" name="TextBox 35">
                <a:extLst>
                  <a:ext uri="{FF2B5EF4-FFF2-40B4-BE49-F238E27FC236}">
                    <a16:creationId xmlns:a16="http://schemas.microsoft.com/office/drawing/2014/main" id="{F4932D8F-8E46-7D95-3703-EEA7CD167855}"/>
                  </a:ext>
                </a:extLst>
              </p:cNvPr>
              <p:cNvSpPr txBox="1"/>
              <p:nvPr/>
            </p:nvSpPr>
            <p:spPr>
              <a:xfrm>
                <a:off x="-298593" y="2585703"/>
                <a:ext cx="1363507" cy="52960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r">
                  <a:lnSpc>
                    <a:spcPts val="2257"/>
                  </a:lnSpc>
                </a:pPr>
                <a:r>
                  <a:rPr lang="en-US" sz="1612" dirty="0">
                    <a:solidFill>
                      <a:srgbClr val="000000"/>
                    </a:solidFill>
                    <a:latin typeface="Canva Sans 1"/>
                  </a:rPr>
                  <a:t>20,000 </a:t>
                </a:r>
              </a:p>
            </p:txBody>
          </p:sp>
          <p:sp>
            <p:nvSpPr>
              <p:cNvPr id="41" name="TextBox 36">
                <a:extLst>
                  <a:ext uri="{FF2B5EF4-FFF2-40B4-BE49-F238E27FC236}">
                    <a16:creationId xmlns:a16="http://schemas.microsoft.com/office/drawing/2014/main" id="{7C60C314-49FD-6EF0-B85C-952D74E7E5CA}"/>
                  </a:ext>
                </a:extLst>
              </p:cNvPr>
              <p:cNvSpPr txBox="1"/>
              <p:nvPr/>
            </p:nvSpPr>
            <p:spPr>
              <a:xfrm>
                <a:off x="-371157" y="5219035"/>
                <a:ext cx="1436070" cy="512975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r">
                  <a:lnSpc>
                    <a:spcPts val="2257"/>
                  </a:lnSpc>
                </a:pPr>
                <a:r>
                  <a:rPr lang="en-US" sz="1612" dirty="0">
                    <a:solidFill>
                      <a:srgbClr val="000000"/>
                    </a:solidFill>
                    <a:latin typeface="Canva Sans 1"/>
                  </a:rPr>
                  <a:t>10,000 </a:t>
                </a:r>
              </a:p>
            </p:txBody>
          </p:sp>
          <p:sp>
            <p:nvSpPr>
              <p:cNvPr id="42" name="TextBox 37">
                <a:extLst>
                  <a:ext uri="{FF2B5EF4-FFF2-40B4-BE49-F238E27FC236}">
                    <a16:creationId xmlns:a16="http://schemas.microsoft.com/office/drawing/2014/main" id="{BF080E6E-4D37-6BAF-4D2D-CDD31D1B99BB}"/>
                  </a:ext>
                </a:extLst>
              </p:cNvPr>
              <p:cNvSpPr txBox="1"/>
              <p:nvPr/>
            </p:nvSpPr>
            <p:spPr>
              <a:xfrm>
                <a:off x="806092" y="7852366"/>
                <a:ext cx="258822" cy="37337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r">
                  <a:lnSpc>
                    <a:spcPts val="2257"/>
                  </a:lnSpc>
                </a:pPr>
                <a:r>
                  <a:rPr lang="en-US" sz="1612">
                    <a:solidFill>
                      <a:srgbClr val="000000"/>
                    </a:solidFill>
                    <a:latin typeface="Canva Sans 1"/>
                  </a:rPr>
                  <a:t>0 </a:t>
                </a:r>
              </a:p>
            </p:txBody>
          </p:sp>
          <p:grpSp>
            <p:nvGrpSpPr>
              <p:cNvPr id="43" name="Group 38">
                <a:extLst>
                  <a:ext uri="{FF2B5EF4-FFF2-40B4-BE49-F238E27FC236}">
                    <a16:creationId xmlns:a16="http://schemas.microsoft.com/office/drawing/2014/main" id="{CFB2BFC2-5A53-5618-5024-8B41DB53AF7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201457" y="316000"/>
                <a:ext cx="2722139" cy="7746868"/>
                <a:chOff x="0" y="199390"/>
                <a:chExt cx="3544643" cy="10087610"/>
              </a:xfrm>
            </p:grpSpPr>
            <p:sp>
              <p:nvSpPr>
                <p:cNvPr id="44" name="Freeform 39">
                  <a:extLst>
                    <a:ext uri="{FF2B5EF4-FFF2-40B4-BE49-F238E27FC236}">
                      <a16:creationId xmlns:a16="http://schemas.microsoft.com/office/drawing/2014/main" id="{EA53B3A0-1C17-EDEF-98D8-C77FD2B766BD}"/>
                    </a:ext>
                  </a:extLst>
                </p:cNvPr>
                <p:cNvSpPr/>
                <p:nvPr/>
              </p:nvSpPr>
              <p:spPr>
                <a:xfrm>
                  <a:off x="0" y="199390"/>
                  <a:ext cx="1775496" cy="10087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5496" h="10087610">
                      <a:moveTo>
                        <a:pt x="0" y="10087610"/>
                      </a:moveTo>
                      <a:lnTo>
                        <a:pt x="0" y="114995"/>
                      </a:lnTo>
                      <a:cubicBezTo>
                        <a:pt x="0" y="84496"/>
                        <a:pt x="12115" y="55247"/>
                        <a:pt x="33681" y="33681"/>
                      </a:cubicBezTo>
                      <a:cubicBezTo>
                        <a:pt x="55247" y="12115"/>
                        <a:pt x="84496" y="0"/>
                        <a:pt x="114995" y="0"/>
                      </a:cubicBezTo>
                      <a:lnTo>
                        <a:pt x="1660502" y="0"/>
                      </a:lnTo>
                      <a:cubicBezTo>
                        <a:pt x="1691000" y="0"/>
                        <a:pt x="1720250" y="12115"/>
                        <a:pt x="1741815" y="33681"/>
                      </a:cubicBezTo>
                      <a:cubicBezTo>
                        <a:pt x="1763381" y="55247"/>
                        <a:pt x="1775496" y="84496"/>
                        <a:pt x="1775496" y="114995"/>
                      </a:cubicBezTo>
                      <a:lnTo>
                        <a:pt x="1775496" y="1008761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</p:spPr>
            </p:sp>
            <p:sp>
              <p:nvSpPr>
                <p:cNvPr id="45" name="Freeform 40">
                  <a:extLst>
                    <a:ext uri="{FF2B5EF4-FFF2-40B4-BE49-F238E27FC236}">
                      <a16:creationId xmlns:a16="http://schemas.microsoft.com/office/drawing/2014/main" id="{1149CF67-A5E5-A9E5-B045-54973863D6F3}"/>
                    </a:ext>
                  </a:extLst>
                </p:cNvPr>
                <p:cNvSpPr/>
                <p:nvPr/>
              </p:nvSpPr>
              <p:spPr>
                <a:xfrm>
                  <a:off x="1769146" y="4110912"/>
                  <a:ext cx="1775496" cy="6176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5496" h="6176088">
                      <a:moveTo>
                        <a:pt x="0" y="6176088"/>
                      </a:moveTo>
                      <a:lnTo>
                        <a:pt x="0" y="114995"/>
                      </a:lnTo>
                      <a:cubicBezTo>
                        <a:pt x="0" y="84496"/>
                        <a:pt x="12116" y="55247"/>
                        <a:pt x="33682" y="33682"/>
                      </a:cubicBezTo>
                      <a:cubicBezTo>
                        <a:pt x="55247" y="12116"/>
                        <a:pt x="84496" y="0"/>
                        <a:pt x="114995" y="0"/>
                      </a:cubicBezTo>
                      <a:lnTo>
                        <a:pt x="1660502" y="0"/>
                      </a:lnTo>
                      <a:cubicBezTo>
                        <a:pt x="1691001" y="0"/>
                        <a:pt x="1720250" y="12116"/>
                        <a:pt x="1741816" y="33682"/>
                      </a:cubicBezTo>
                      <a:cubicBezTo>
                        <a:pt x="1763381" y="55247"/>
                        <a:pt x="1775497" y="84496"/>
                        <a:pt x="1775497" y="114995"/>
                      </a:cubicBezTo>
                      <a:lnTo>
                        <a:pt x="1775497" y="617608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</p:spPr>
            </p:sp>
          </p:grpSp>
        </p:grpSp>
        <p:grpSp>
          <p:nvGrpSpPr>
            <p:cNvPr id="21" name="Group 41">
              <a:extLst>
                <a:ext uri="{FF2B5EF4-FFF2-40B4-BE49-F238E27FC236}">
                  <a16:creationId xmlns:a16="http://schemas.microsoft.com/office/drawing/2014/main" id="{A7950C09-DD84-19CE-AFA3-2E23106F97E8}"/>
                </a:ext>
              </a:extLst>
            </p:cNvPr>
            <p:cNvGrpSpPr/>
            <p:nvPr/>
          </p:nvGrpSpPr>
          <p:grpSpPr>
            <a:xfrm>
              <a:off x="7979907" y="1056059"/>
              <a:ext cx="2211343" cy="5116171"/>
              <a:chOff x="-230519" y="-47625"/>
              <a:chExt cx="3705385" cy="8572789"/>
            </a:xfrm>
          </p:grpSpPr>
          <p:sp>
            <p:nvSpPr>
              <p:cNvPr id="24" name="TextBox 42">
                <a:extLst>
                  <a:ext uri="{FF2B5EF4-FFF2-40B4-BE49-F238E27FC236}">
                    <a16:creationId xmlns:a16="http://schemas.microsoft.com/office/drawing/2014/main" id="{C2BD6A8D-7950-B2E9-AB66-1476D91DDF96}"/>
                  </a:ext>
                </a:extLst>
              </p:cNvPr>
              <p:cNvSpPr txBox="1"/>
              <p:nvPr/>
            </p:nvSpPr>
            <p:spPr>
              <a:xfrm>
                <a:off x="323769" y="8151786"/>
                <a:ext cx="3151097" cy="37337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257"/>
                  </a:lnSpc>
                </a:pPr>
                <a:r>
                  <a:rPr lang="en-US" sz="1612">
                    <a:solidFill>
                      <a:srgbClr val="000000"/>
                    </a:solidFill>
                    <a:latin typeface="Canva Sans 1"/>
                  </a:rPr>
                  <a:t>Human Efforts Time (hr)</a:t>
                </a:r>
              </a:p>
            </p:txBody>
          </p:sp>
          <p:grpSp>
            <p:nvGrpSpPr>
              <p:cNvPr id="25" name="Group 43">
                <a:extLst>
                  <a:ext uri="{FF2B5EF4-FFF2-40B4-BE49-F238E27FC236}">
                    <a16:creationId xmlns:a16="http://schemas.microsoft.com/office/drawing/2014/main" id="{61BA1C9C-6306-0890-28F7-C2C2B02B652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40686" y="162876"/>
                <a:ext cx="2717263" cy="7899991"/>
                <a:chOff x="0" y="0"/>
                <a:chExt cx="3538293" cy="10287000"/>
              </a:xfrm>
            </p:grpSpPr>
            <p:sp>
              <p:nvSpPr>
                <p:cNvPr id="33" name="Freeform 44">
                  <a:extLst>
                    <a:ext uri="{FF2B5EF4-FFF2-40B4-BE49-F238E27FC236}">
                      <a16:creationId xmlns:a16="http://schemas.microsoft.com/office/drawing/2014/main" id="{F186EDDE-A56C-1BDD-3954-7987293B2B8B}"/>
                    </a:ext>
                  </a:extLst>
                </p:cNvPr>
                <p:cNvSpPr/>
                <p:nvPr/>
              </p:nvSpPr>
              <p:spPr>
                <a:xfrm>
                  <a:off x="0" y="-6350"/>
                  <a:ext cx="3538293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8293" h="12700">
                      <a:moveTo>
                        <a:pt x="0" y="0"/>
                      </a:moveTo>
                      <a:lnTo>
                        <a:pt x="3538293" y="0"/>
                      </a:lnTo>
                      <a:lnTo>
                        <a:pt x="3538293" y="12700"/>
                      </a:lnTo>
                      <a:lnTo>
                        <a:pt x="0" y="12700"/>
                      </a:lnTo>
                      <a:close/>
                    </a:path>
                  </a:pathLst>
                </a:custGeom>
                <a:solidFill>
                  <a:srgbClr val="000000">
                    <a:alpha val="24706"/>
                  </a:srgbClr>
                </a:solidFill>
              </p:spPr>
            </p:sp>
            <p:sp>
              <p:nvSpPr>
                <p:cNvPr id="34" name="Freeform 45">
                  <a:extLst>
                    <a:ext uri="{FF2B5EF4-FFF2-40B4-BE49-F238E27FC236}">
                      <a16:creationId xmlns:a16="http://schemas.microsoft.com/office/drawing/2014/main" id="{13022B38-84FC-331B-E60F-EB25B6821C66}"/>
                    </a:ext>
                  </a:extLst>
                </p:cNvPr>
                <p:cNvSpPr/>
                <p:nvPr/>
              </p:nvSpPr>
              <p:spPr>
                <a:xfrm>
                  <a:off x="0" y="3422650"/>
                  <a:ext cx="3538293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8293" h="12700">
                      <a:moveTo>
                        <a:pt x="0" y="0"/>
                      </a:moveTo>
                      <a:lnTo>
                        <a:pt x="3538293" y="0"/>
                      </a:lnTo>
                      <a:lnTo>
                        <a:pt x="3538293" y="12700"/>
                      </a:lnTo>
                      <a:lnTo>
                        <a:pt x="0" y="12700"/>
                      </a:lnTo>
                      <a:close/>
                    </a:path>
                  </a:pathLst>
                </a:custGeom>
                <a:solidFill>
                  <a:srgbClr val="000000">
                    <a:alpha val="24706"/>
                  </a:srgbClr>
                </a:solidFill>
              </p:spPr>
            </p:sp>
            <p:sp>
              <p:nvSpPr>
                <p:cNvPr id="35" name="Freeform 46">
                  <a:extLst>
                    <a:ext uri="{FF2B5EF4-FFF2-40B4-BE49-F238E27FC236}">
                      <a16:creationId xmlns:a16="http://schemas.microsoft.com/office/drawing/2014/main" id="{61C3BE84-DFFE-7B8F-03C0-AD6909623CB8}"/>
                    </a:ext>
                  </a:extLst>
                </p:cNvPr>
                <p:cNvSpPr/>
                <p:nvPr/>
              </p:nvSpPr>
              <p:spPr>
                <a:xfrm>
                  <a:off x="0" y="6851650"/>
                  <a:ext cx="3538293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8293" h="12700">
                      <a:moveTo>
                        <a:pt x="0" y="0"/>
                      </a:moveTo>
                      <a:lnTo>
                        <a:pt x="3538293" y="0"/>
                      </a:lnTo>
                      <a:lnTo>
                        <a:pt x="3538293" y="12700"/>
                      </a:lnTo>
                      <a:lnTo>
                        <a:pt x="0" y="12700"/>
                      </a:lnTo>
                      <a:close/>
                    </a:path>
                  </a:pathLst>
                </a:custGeom>
                <a:solidFill>
                  <a:srgbClr val="000000">
                    <a:alpha val="24706"/>
                  </a:srgbClr>
                </a:solidFill>
              </p:spPr>
            </p:sp>
            <p:sp>
              <p:nvSpPr>
                <p:cNvPr id="36" name="Freeform 47">
                  <a:extLst>
                    <a:ext uri="{FF2B5EF4-FFF2-40B4-BE49-F238E27FC236}">
                      <a16:creationId xmlns:a16="http://schemas.microsoft.com/office/drawing/2014/main" id="{F92195E9-8F9C-5F43-84A4-D178BD55105C}"/>
                    </a:ext>
                  </a:extLst>
                </p:cNvPr>
                <p:cNvSpPr/>
                <p:nvPr/>
              </p:nvSpPr>
              <p:spPr>
                <a:xfrm>
                  <a:off x="0" y="10280650"/>
                  <a:ext cx="3538293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8293" h="12700">
                      <a:moveTo>
                        <a:pt x="0" y="0"/>
                      </a:moveTo>
                      <a:lnTo>
                        <a:pt x="3538293" y="0"/>
                      </a:lnTo>
                      <a:lnTo>
                        <a:pt x="3538293" y="12700"/>
                      </a:lnTo>
                      <a:lnTo>
                        <a:pt x="0" y="12700"/>
                      </a:lnTo>
                      <a:close/>
                    </a:path>
                  </a:pathLst>
                </a:custGeom>
                <a:solidFill>
                  <a:srgbClr val="000000">
                    <a:alpha val="60000"/>
                  </a:srgbClr>
                </a:solidFill>
              </p:spPr>
            </p:sp>
          </p:grpSp>
          <p:sp>
            <p:nvSpPr>
              <p:cNvPr id="26" name="TextBox 48">
                <a:extLst>
                  <a:ext uri="{FF2B5EF4-FFF2-40B4-BE49-F238E27FC236}">
                    <a16:creationId xmlns:a16="http://schemas.microsoft.com/office/drawing/2014/main" id="{B2220853-8C03-2C4A-0380-44CBB7D1CDCC}"/>
                  </a:ext>
                </a:extLst>
              </p:cNvPr>
              <p:cNvSpPr txBox="1"/>
              <p:nvPr/>
            </p:nvSpPr>
            <p:spPr>
              <a:xfrm>
                <a:off x="-230519" y="-47625"/>
                <a:ext cx="634663" cy="512975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r">
                  <a:lnSpc>
                    <a:spcPts val="2257"/>
                  </a:lnSpc>
                </a:pPr>
                <a:r>
                  <a:rPr lang="en-US" sz="1612" dirty="0">
                    <a:solidFill>
                      <a:srgbClr val="000000"/>
                    </a:solidFill>
                    <a:latin typeface="Canva Sans 1"/>
                  </a:rPr>
                  <a:t>15 </a:t>
                </a:r>
              </a:p>
            </p:txBody>
          </p:sp>
          <p:sp>
            <p:nvSpPr>
              <p:cNvPr id="27" name="TextBox 49">
                <a:extLst>
                  <a:ext uri="{FF2B5EF4-FFF2-40B4-BE49-F238E27FC236}">
                    <a16:creationId xmlns:a16="http://schemas.microsoft.com/office/drawing/2014/main" id="{07EB2C7D-604E-C63E-983C-B82973B9472B}"/>
                  </a:ext>
                </a:extLst>
              </p:cNvPr>
              <p:cNvSpPr txBox="1"/>
              <p:nvPr/>
            </p:nvSpPr>
            <p:spPr>
              <a:xfrm>
                <a:off x="-169852" y="2585704"/>
                <a:ext cx="573996" cy="512975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r">
                  <a:lnSpc>
                    <a:spcPts val="2257"/>
                  </a:lnSpc>
                </a:pPr>
                <a:r>
                  <a:rPr lang="en-US" sz="1612">
                    <a:solidFill>
                      <a:srgbClr val="000000"/>
                    </a:solidFill>
                    <a:latin typeface="Canva Sans 1"/>
                  </a:rPr>
                  <a:t>10 </a:t>
                </a:r>
              </a:p>
            </p:txBody>
          </p:sp>
          <p:sp>
            <p:nvSpPr>
              <p:cNvPr id="28" name="TextBox 50">
                <a:extLst>
                  <a:ext uri="{FF2B5EF4-FFF2-40B4-BE49-F238E27FC236}">
                    <a16:creationId xmlns:a16="http://schemas.microsoft.com/office/drawing/2014/main" id="{549D6A51-AFC1-9B99-7F29-067B42871265}"/>
                  </a:ext>
                </a:extLst>
              </p:cNvPr>
              <p:cNvSpPr txBox="1"/>
              <p:nvPr/>
            </p:nvSpPr>
            <p:spPr>
              <a:xfrm>
                <a:off x="175677" y="5219036"/>
                <a:ext cx="228466" cy="37337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r">
                  <a:lnSpc>
                    <a:spcPts val="2257"/>
                  </a:lnSpc>
                </a:pPr>
                <a:r>
                  <a:rPr lang="en-US" sz="1612">
                    <a:solidFill>
                      <a:srgbClr val="000000"/>
                    </a:solidFill>
                    <a:latin typeface="Canva Sans 1"/>
                  </a:rPr>
                  <a:t>5 </a:t>
                </a:r>
              </a:p>
            </p:txBody>
          </p:sp>
          <p:sp>
            <p:nvSpPr>
              <p:cNvPr id="29" name="TextBox 51">
                <a:extLst>
                  <a:ext uri="{FF2B5EF4-FFF2-40B4-BE49-F238E27FC236}">
                    <a16:creationId xmlns:a16="http://schemas.microsoft.com/office/drawing/2014/main" id="{81EDA955-FA19-49DA-1D24-3E0257BE450A}"/>
                  </a:ext>
                </a:extLst>
              </p:cNvPr>
              <p:cNvSpPr txBox="1"/>
              <p:nvPr/>
            </p:nvSpPr>
            <p:spPr>
              <a:xfrm>
                <a:off x="145321" y="7852366"/>
                <a:ext cx="258822" cy="37337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r">
                  <a:lnSpc>
                    <a:spcPts val="2257"/>
                  </a:lnSpc>
                </a:pPr>
                <a:r>
                  <a:rPr lang="en-US" sz="1612">
                    <a:solidFill>
                      <a:srgbClr val="000000"/>
                    </a:solidFill>
                    <a:latin typeface="Canva Sans 1"/>
                  </a:rPr>
                  <a:t>0 </a:t>
                </a:r>
              </a:p>
            </p:txBody>
          </p:sp>
          <p:grpSp>
            <p:nvGrpSpPr>
              <p:cNvPr id="30" name="Group 52">
                <a:extLst>
                  <a:ext uri="{FF2B5EF4-FFF2-40B4-BE49-F238E27FC236}">
                    <a16:creationId xmlns:a16="http://schemas.microsoft.com/office/drawing/2014/main" id="{322E7424-CD63-6AAE-0835-C2B7082FFAD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40686" y="158000"/>
                <a:ext cx="2722139" cy="7904868"/>
                <a:chOff x="0" y="-6350"/>
                <a:chExt cx="3544643" cy="10293350"/>
              </a:xfrm>
            </p:grpSpPr>
            <p:sp>
              <p:nvSpPr>
                <p:cNvPr id="31" name="Freeform 53">
                  <a:extLst>
                    <a:ext uri="{FF2B5EF4-FFF2-40B4-BE49-F238E27FC236}">
                      <a16:creationId xmlns:a16="http://schemas.microsoft.com/office/drawing/2014/main" id="{5E2C904D-4FD7-C141-8F15-724A754E1F77}"/>
                    </a:ext>
                  </a:extLst>
                </p:cNvPr>
                <p:cNvSpPr/>
                <p:nvPr/>
              </p:nvSpPr>
              <p:spPr>
                <a:xfrm>
                  <a:off x="0" y="-6350"/>
                  <a:ext cx="1775496" cy="1029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5496" h="10293350">
                      <a:moveTo>
                        <a:pt x="0" y="10293350"/>
                      </a:moveTo>
                      <a:lnTo>
                        <a:pt x="0" y="114995"/>
                      </a:lnTo>
                      <a:cubicBezTo>
                        <a:pt x="0" y="84496"/>
                        <a:pt x="12115" y="55247"/>
                        <a:pt x="33681" y="33681"/>
                      </a:cubicBezTo>
                      <a:cubicBezTo>
                        <a:pt x="55247" y="12115"/>
                        <a:pt x="84496" y="0"/>
                        <a:pt x="114995" y="0"/>
                      </a:cubicBezTo>
                      <a:lnTo>
                        <a:pt x="1660502" y="0"/>
                      </a:lnTo>
                      <a:cubicBezTo>
                        <a:pt x="1691000" y="0"/>
                        <a:pt x="1720250" y="12115"/>
                        <a:pt x="1741815" y="33681"/>
                      </a:cubicBezTo>
                      <a:cubicBezTo>
                        <a:pt x="1763381" y="55247"/>
                        <a:pt x="1775496" y="84496"/>
                        <a:pt x="1775496" y="114995"/>
                      </a:cubicBezTo>
                      <a:lnTo>
                        <a:pt x="1775496" y="1029335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</p:spPr>
            </p:sp>
            <p:sp>
              <p:nvSpPr>
                <p:cNvPr id="32" name="Freeform 54">
                  <a:extLst>
                    <a:ext uri="{FF2B5EF4-FFF2-40B4-BE49-F238E27FC236}">
                      <a16:creationId xmlns:a16="http://schemas.microsoft.com/office/drawing/2014/main" id="{C321F225-CE4E-6815-3292-2E9655C9771A}"/>
                    </a:ext>
                  </a:extLst>
                </p:cNvPr>
                <p:cNvSpPr/>
                <p:nvPr/>
              </p:nvSpPr>
              <p:spPr>
                <a:xfrm>
                  <a:off x="1769146" y="9600777"/>
                  <a:ext cx="1775496" cy="686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5496" h="686223">
                      <a:moveTo>
                        <a:pt x="0" y="686223"/>
                      </a:moveTo>
                      <a:lnTo>
                        <a:pt x="0" y="114994"/>
                      </a:lnTo>
                      <a:cubicBezTo>
                        <a:pt x="0" y="84496"/>
                        <a:pt x="12116" y="55247"/>
                        <a:pt x="33682" y="33681"/>
                      </a:cubicBezTo>
                      <a:cubicBezTo>
                        <a:pt x="55247" y="12115"/>
                        <a:pt x="84496" y="0"/>
                        <a:pt x="114995" y="0"/>
                      </a:cubicBezTo>
                      <a:lnTo>
                        <a:pt x="1660502" y="0"/>
                      </a:lnTo>
                      <a:cubicBezTo>
                        <a:pt x="1691001" y="0"/>
                        <a:pt x="1720250" y="12115"/>
                        <a:pt x="1741816" y="33681"/>
                      </a:cubicBezTo>
                      <a:cubicBezTo>
                        <a:pt x="1763381" y="55247"/>
                        <a:pt x="1775497" y="84496"/>
                        <a:pt x="1775497" y="114994"/>
                      </a:cubicBezTo>
                      <a:lnTo>
                        <a:pt x="1775497" y="686223"/>
                      </a:lnTo>
                      <a:close/>
                    </a:path>
                  </a:pathLst>
                </a:custGeom>
                <a:solidFill>
                  <a:srgbClr val="FF0000"/>
                </a:solidFill>
              </p:spPr>
            </p:sp>
          </p:grpSp>
        </p:grpSp>
        <p:sp>
          <p:nvSpPr>
            <p:cNvPr id="22" name="AutoShape 58">
              <a:extLst>
                <a:ext uri="{FF2B5EF4-FFF2-40B4-BE49-F238E27FC236}">
                  <a16:creationId xmlns:a16="http://schemas.microsoft.com/office/drawing/2014/main" id="{C2DFD95A-1B7C-A624-03B8-61FB1799BDDC}"/>
                </a:ext>
              </a:extLst>
            </p:cNvPr>
            <p:cNvSpPr/>
            <p:nvPr/>
          </p:nvSpPr>
          <p:spPr>
            <a:xfrm rot="5400000">
              <a:off x="1844314" y="3519752"/>
              <a:ext cx="4899294" cy="0"/>
            </a:xfrm>
            <a:prstGeom prst="line">
              <a:avLst/>
            </a:prstGeom>
            <a:ln w="38100" cap="flat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3" name="AutoShape 59">
              <a:extLst>
                <a:ext uri="{FF2B5EF4-FFF2-40B4-BE49-F238E27FC236}">
                  <a16:creationId xmlns:a16="http://schemas.microsoft.com/office/drawing/2014/main" id="{C2DF6872-9138-4521-3A71-E935777A3B22}"/>
                </a:ext>
              </a:extLst>
            </p:cNvPr>
            <p:cNvSpPr/>
            <p:nvPr/>
          </p:nvSpPr>
          <p:spPr>
            <a:xfrm rot="5400000">
              <a:off x="5213076" y="3556051"/>
              <a:ext cx="4899294" cy="0"/>
            </a:xfrm>
            <a:prstGeom prst="line">
              <a:avLst/>
            </a:prstGeom>
            <a:ln w="38100" cap="flat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</p:grpSp>
    </p:spTree>
    <p:extLst>
      <p:ext uri="{BB962C8B-B14F-4D97-AF65-F5344CB8AC3E}">
        <p14:creationId xmlns:p14="http://schemas.microsoft.com/office/powerpoint/2010/main" val="26755357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F80A579-7D7B-4A35-B589-48C6C5B8D0E2}"/>
              </a:ext>
            </a:extLst>
          </p:cNvPr>
          <p:cNvGrpSpPr/>
          <p:nvPr/>
        </p:nvGrpSpPr>
        <p:grpSpPr>
          <a:xfrm>
            <a:off x="0" y="0"/>
            <a:ext cx="12192000" cy="653143"/>
            <a:chOff x="0" y="-56757"/>
            <a:chExt cx="12192000" cy="8391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57718C-794E-4445-AC4A-412A5AA01D7F}"/>
                </a:ext>
              </a:extLst>
            </p:cNvPr>
            <p:cNvSpPr/>
            <p:nvPr/>
          </p:nvSpPr>
          <p:spPr>
            <a:xfrm>
              <a:off x="0" y="-56757"/>
              <a:ext cx="12192000" cy="83918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68589" tIns="34295" rIns="68589" bIns="34295" rtlCol="0" anchor="ctr"/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pic>
          <p:nvPicPr>
            <p:cNvPr id="6" name="Picture 5" descr="Copy of INCONRIT 2016 (1).jpg">
              <a:extLst>
                <a:ext uri="{FF2B5EF4-FFF2-40B4-BE49-F238E27FC236}">
                  <a16:creationId xmlns:a16="http://schemas.microsoft.com/office/drawing/2014/main" id="{D7EBF2B6-5F16-4A5A-BC84-8AF9C972A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contrast="30000"/>
            </a:blip>
            <a:stretch>
              <a:fillRect/>
            </a:stretch>
          </p:blipFill>
          <p:spPr>
            <a:xfrm>
              <a:off x="10584729" y="0"/>
              <a:ext cx="1537756" cy="725864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8F6CD1-6A1A-401A-A406-7574BDFDB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09" y="1794128"/>
            <a:ext cx="11602720" cy="1872847"/>
          </a:xfrm>
        </p:spPr>
        <p:txBody>
          <a:bodyPr>
            <a:noAutofit/>
          </a:bodyPr>
          <a:lstStyle/>
          <a:p>
            <a:pPr algn="ctr"/>
            <a:r>
              <a:rPr lang="en-GB" sz="4000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Automated Irrigation System for Efficient and Portable Farming</a:t>
            </a:r>
            <a:br>
              <a:rPr lang="en-GB" sz="4000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 ID: 121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1ED481-1693-0148-AA4C-E79C88F16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CED5-633B-4EB5-85E5-888DDA3CB00E}" type="slidenum">
              <a:rPr lang="en-IN" smtClean="0"/>
              <a:t>2</a:t>
            </a:fld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CB1EF2-3C45-AB4A-B1FD-D3BCC991642C}"/>
              </a:ext>
            </a:extLst>
          </p:cNvPr>
          <p:cNvSpPr txBox="1"/>
          <p:nvPr/>
        </p:nvSpPr>
        <p:spPr>
          <a:xfrm>
            <a:off x="291208" y="3690155"/>
            <a:ext cx="11602720" cy="5060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>
                <a:latin typeface="Athelas" panose="02000503000000020003" pitchFamily="2" charset="77"/>
                <a:cs typeface="Times New Roman" panose="02020603050405020304" pitchFamily="18" charset="0"/>
              </a:rPr>
              <a:t>Authors: </a:t>
            </a:r>
            <a:r>
              <a:rPr lang="en-GB" sz="2000" dirty="0">
                <a:latin typeface="Athelas" panose="02000503000000020003" pitchFamily="2" charset="77"/>
                <a:cs typeface="Times New Roman" panose="02020603050405020304" pitchFamily="18" charset="0"/>
              </a:rPr>
              <a:t>Aditya A. Desai; Rajanikant A. Metri; Shreyas R. Patil; Aishwarya A. Nagargoje; Devika S. Desai </a:t>
            </a:r>
            <a:endParaRPr lang="en-GB" sz="2200" dirty="0">
              <a:latin typeface="Athelas" panose="02000503000000020003" pitchFamily="2" charset="77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11C0A8-CAF3-B64B-96F1-52F63DE51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20/04/23</a:t>
            </a:r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C69FA31-E80C-974B-A953-10F22CA96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PICC 2023 (PID121)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5B3F373-04A9-8A4E-A350-0C06BFA37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3" y="653143"/>
            <a:ext cx="12059832" cy="109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1BD545-6B75-F241-A915-DFA020449ECA}"/>
              </a:ext>
            </a:extLst>
          </p:cNvPr>
          <p:cNvSpPr txBox="1"/>
          <p:nvPr/>
        </p:nvSpPr>
        <p:spPr>
          <a:xfrm>
            <a:off x="4042031" y="5250750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Presented by</a:t>
            </a:r>
          </a:p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Aditya A. Desai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ECA6CB-6F03-0243-A648-696F44E79657}"/>
              </a:ext>
            </a:extLst>
          </p:cNvPr>
          <p:cNvSpPr txBox="1"/>
          <p:nvPr/>
        </p:nvSpPr>
        <p:spPr>
          <a:xfrm>
            <a:off x="3525541" y="6812"/>
            <a:ext cx="51409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rgbClr val="C00000"/>
                </a:solidFill>
                <a:latin typeface="Cambria" panose="02040503050406030204" pitchFamily="18" charset="0"/>
              </a:rPr>
              <a:t>Track Name: PICC 2023</a:t>
            </a:r>
            <a:endParaRPr lang="en-US" sz="36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5CBAC6-CC63-DA4E-902E-8EC87780449E}"/>
              </a:ext>
            </a:extLst>
          </p:cNvPr>
          <p:cNvSpPr txBox="1"/>
          <p:nvPr/>
        </p:nvSpPr>
        <p:spPr>
          <a:xfrm>
            <a:off x="561273" y="4219371"/>
            <a:ext cx="110625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dirty="0" err="1">
                <a:latin typeface="Times New Roman" panose="02020603050405020304" pitchFamily="18" charset="0"/>
                <a:ea typeface="Cambria" charset="0"/>
                <a:cs typeface="Times New Roman" panose="02020603050405020304" pitchFamily="18" charset="0"/>
              </a:rPr>
              <a:t>Kasegaon</a:t>
            </a:r>
            <a:r>
              <a:rPr lang="en-US" sz="1200" dirty="0">
                <a:latin typeface="Times New Roman" panose="02020603050405020304" pitchFamily="18" charset="0"/>
                <a:ea typeface="Cambria" charset="0"/>
                <a:cs typeface="Times New Roman" panose="02020603050405020304" pitchFamily="18" charset="0"/>
              </a:rPr>
              <a:t> Education Society’s</a:t>
            </a:r>
          </a:p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Rajarambapu Institute of Technology, Rajaramnagar</a:t>
            </a:r>
          </a:p>
          <a:p>
            <a:pPr algn="ctr">
              <a:lnSpc>
                <a:spcPct val="100000"/>
              </a:lnSpc>
            </a:pP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 Autonomous Institute)</a:t>
            </a:r>
          </a:p>
          <a:p>
            <a:pPr algn="ctr">
              <a:lnSpc>
                <a:spcPct val="100000"/>
              </a:lnSpc>
            </a:pP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(Approved by AICTE, affiliated to Shivaji University Kolhapur)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8364CC56-F6F7-AADA-6D4F-4B21F348548D}"/>
              </a:ext>
            </a:extLst>
          </p:cNvPr>
          <p:cNvSpPr txBox="1">
            <a:spLocks/>
          </p:cNvSpPr>
          <p:nvPr/>
        </p:nvSpPr>
        <p:spPr>
          <a:xfrm>
            <a:off x="-4484677" y="111267"/>
            <a:ext cx="3525541" cy="6531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Outline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BA0A35D-F7F6-DB28-6DFE-C4EC83B2AB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10110" y="740964"/>
            <a:ext cx="6705600" cy="3457575"/>
          </a:xfrm>
          <a:prstGeom prst="rect">
            <a:avLst/>
          </a:prstGeom>
        </p:spPr>
      </p:pic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60EF7071-0293-1977-A85C-11FAE4B58A06}"/>
              </a:ext>
            </a:extLst>
          </p:cNvPr>
          <p:cNvSpPr txBox="1">
            <a:spLocks/>
          </p:cNvSpPr>
          <p:nvPr/>
        </p:nvSpPr>
        <p:spPr>
          <a:xfrm>
            <a:off x="-3714397" y="1755976"/>
            <a:ext cx="3266155" cy="449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9425" indent="-457200" algn="l">
              <a:buFont typeface="Wingdings" pitchFamily="2" charset="2"/>
              <a:buChar char="§"/>
            </a:pPr>
            <a:r>
              <a:rPr lang="en-US" dirty="0"/>
              <a:t>Introduction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9425" indent="-457200" algn="l">
              <a:buFont typeface="Wingdings" pitchFamily="2" charset="2"/>
              <a:buChar char="§"/>
            </a:pPr>
            <a:r>
              <a:rPr lang="en-US" dirty="0"/>
              <a:t>Research Objectives</a:t>
            </a:r>
          </a:p>
          <a:p>
            <a:pPr marL="479425" indent="-457200" algn="l">
              <a:buFont typeface="Wingdings" pitchFamily="2" charset="2"/>
              <a:buChar char="§"/>
            </a:pPr>
            <a:r>
              <a:rPr lang="en-US" dirty="0"/>
              <a:t>Research METHOD</a:t>
            </a:r>
          </a:p>
          <a:p>
            <a:pPr marL="479425" indent="-457200" algn="l">
              <a:buFont typeface="Wingdings" pitchFamily="2" charset="2"/>
              <a:buChar char="§"/>
            </a:pPr>
            <a:r>
              <a:rPr lang="en-US" dirty="0"/>
              <a:t>Modelling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9425" indent="-457200" algn="l">
              <a:buFont typeface="Wingdings" pitchFamily="2" charset="2"/>
              <a:buChar char="§"/>
            </a:pPr>
            <a:r>
              <a:rPr lang="en-US" dirty="0"/>
              <a:t>Results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9425" indent="-457200" algn="l">
              <a:buFont typeface="Wingdings" pitchFamily="2" charset="2"/>
              <a:buChar char="§"/>
            </a:pPr>
            <a:r>
              <a:rPr lang="en-US" dirty="0"/>
              <a:t>Conclusion</a:t>
            </a:r>
          </a:p>
          <a:p>
            <a:pPr marL="479425" indent="-457200" algn="l">
              <a:buFont typeface="Wingdings" pitchFamily="2" charset="2"/>
              <a:buChar char="§"/>
            </a:pPr>
            <a:r>
              <a:rPr lang="en-US" dirty="0"/>
              <a:t>References</a:t>
            </a:r>
          </a:p>
          <a:p>
            <a:pPr marL="479425" indent="-457200">
              <a:buFont typeface="Wingdings" pitchFamily="2" charset="2"/>
              <a:buChar char="§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3737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37952A1-0F3C-9F54-CD7C-55C4307C710E}"/>
              </a:ext>
            </a:extLst>
          </p:cNvPr>
          <p:cNvSpPr/>
          <p:nvPr/>
        </p:nvSpPr>
        <p:spPr>
          <a:xfrm>
            <a:off x="12729363" y="602922"/>
            <a:ext cx="1806394" cy="62048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92BC0E-AC65-B74E-AD03-B3059A6D0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20/04/23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B160C-0A0A-5347-ADDB-28508602C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PICC 2023 (PID121)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D0A42A-442E-594D-B3DB-CEB8B627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C0BBA5FB-94EF-C7B0-2058-966906651A77}"/>
              </a:ext>
            </a:extLst>
          </p:cNvPr>
          <p:cNvSpPr txBox="1">
            <a:spLocks/>
          </p:cNvSpPr>
          <p:nvPr/>
        </p:nvSpPr>
        <p:spPr>
          <a:xfrm>
            <a:off x="310661" y="-141534"/>
            <a:ext cx="2989195" cy="9999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Cambria" panose="02040503050406030204" pitchFamily="18" charset="0"/>
                <a:ea typeface="+mj-ea"/>
                <a:cs typeface="+mj-cs"/>
              </a:defRPr>
            </a:lvl1pPr>
          </a:lstStyle>
          <a:p>
            <a:r>
              <a:rPr lang="en-IN" sz="4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RESULTS</a:t>
            </a:r>
            <a:endParaRPr lang="en-US" sz="44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D5E671A7-03F4-CDCC-A784-614CA803E1F3}"/>
              </a:ext>
            </a:extLst>
          </p:cNvPr>
          <p:cNvSpPr txBox="1">
            <a:spLocks/>
          </p:cNvSpPr>
          <p:nvPr/>
        </p:nvSpPr>
        <p:spPr>
          <a:xfrm>
            <a:off x="2286908" y="-737841"/>
            <a:ext cx="1081594" cy="21925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Cambria" panose="02040503050406030204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Bahnschrift SemiBold Condensed" panose="020B0502040204020203" pitchFamily="34" charset="0"/>
              </a:rPr>
              <a:t>&amp;</a:t>
            </a:r>
          </a:p>
        </p:txBody>
      </p:sp>
      <p:sp>
        <p:nvSpPr>
          <p:cNvPr id="13" name="Title 5">
            <a:extLst>
              <a:ext uri="{FF2B5EF4-FFF2-40B4-BE49-F238E27FC236}">
                <a16:creationId xmlns:a16="http://schemas.microsoft.com/office/drawing/2014/main" id="{C5751FF1-B98F-DFD9-3B63-7134776F247A}"/>
              </a:ext>
            </a:extLst>
          </p:cNvPr>
          <p:cNvSpPr txBox="1">
            <a:spLocks/>
          </p:cNvSpPr>
          <p:nvPr/>
        </p:nvSpPr>
        <p:spPr>
          <a:xfrm>
            <a:off x="2858614" y="-325950"/>
            <a:ext cx="4606261" cy="13687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Cambria" panose="02040503050406030204" pitchFamily="18" charset="0"/>
                <a:ea typeface="+mj-ea"/>
                <a:cs typeface="+mj-cs"/>
              </a:defRPr>
            </a:lvl1pPr>
          </a:lstStyle>
          <a:p>
            <a:r>
              <a:rPr lang="en-IN" sz="4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DISCUSSIONS</a:t>
            </a:r>
            <a:endParaRPr lang="en-US" sz="44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87BB4D-2D6C-29E4-BA4C-E258F5DB284B}"/>
              </a:ext>
            </a:extLst>
          </p:cNvPr>
          <p:cNvCxnSpPr>
            <a:cxnSpLocks/>
          </p:cNvCxnSpPr>
          <p:nvPr/>
        </p:nvCxnSpPr>
        <p:spPr>
          <a:xfrm flipH="1">
            <a:off x="13332602" y="-3609256"/>
            <a:ext cx="1638586" cy="136314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4E12D5-22EF-BEC9-60C2-1F7FBE7EC871}"/>
              </a:ext>
            </a:extLst>
          </p:cNvPr>
          <p:cNvCxnSpPr>
            <a:cxnSpLocks/>
          </p:cNvCxnSpPr>
          <p:nvPr/>
        </p:nvCxnSpPr>
        <p:spPr>
          <a:xfrm flipH="1">
            <a:off x="-4023597" y="8772516"/>
            <a:ext cx="1638586" cy="136314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81">
            <a:extLst>
              <a:ext uri="{FF2B5EF4-FFF2-40B4-BE49-F238E27FC236}">
                <a16:creationId xmlns:a16="http://schemas.microsoft.com/office/drawing/2014/main" id="{39E06D33-5686-0F75-EB82-C8CD03711793}"/>
              </a:ext>
            </a:extLst>
          </p:cNvPr>
          <p:cNvSpPr txBox="1"/>
          <p:nvPr/>
        </p:nvSpPr>
        <p:spPr>
          <a:xfrm>
            <a:off x="-4219043" y="2897369"/>
            <a:ext cx="3690299" cy="961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454"/>
              </a:lnSpc>
            </a:pPr>
            <a:r>
              <a:rPr lang="en-US" sz="6700" spc="35" dirty="0">
                <a:solidFill>
                  <a:srgbClr val="000000"/>
                </a:solidFill>
                <a:latin typeface="Bahnschrift SemiBold Condensed" panose="020B0502040204020203" pitchFamily="34" charset="0"/>
              </a:rPr>
              <a:t>RESULT</a:t>
            </a:r>
          </a:p>
        </p:txBody>
      </p:sp>
      <p:sp>
        <p:nvSpPr>
          <p:cNvPr id="6" name="TextBox 82">
            <a:extLst>
              <a:ext uri="{FF2B5EF4-FFF2-40B4-BE49-F238E27FC236}">
                <a16:creationId xmlns:a16="http://schemas.microsoft.com/office/drawing/2014/main" id="{BB8CC0CD-1A35-FE35-B438-06D3B61DC06C}"/>
              </a:ext>
            </a:extLst>
          </p:cNvPr>
          <p:cNvSpPr txBox="1"/>
          <p:nvPr/>
        </p:nvSpPr>
        <p:spPr>
          <a:xfrm>
            <a:off x="-3698615" y="2461352"/>
            <a:ext cx="3126888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35"/>
              </a:lnSpc>
            </a:pPr>
            <a:r>
              <a:rPr lang="en-US" sz="4000" spc="16" dirty="0">
                <a:solidFill>
                  <a:srgbClr val="000000"/>
                </a:solidFill>
                <a:latin typeface="Bahnschrift SemiBold Condensed" panose="020B0502040204020203" pitchFamily="34" charset="0"/>
              </a:rPr>
              <a:t>CALCULATED</a:t>
            </a:r>
          </a:p>
        </p:txBody>
      </p:sp>
      <p:sp>
        <p:nvSpPr>
          <p:cNvPr id="8" name="TextBox 82">
            <a:extLst>
              <a:ext uri="{FF2B5EF4-FFF2-40B4-BE49-F238E27FC236}">
                <a16:creationId xmlns:a16="http://schemas.microsoft.com/office/drawing/2014/main" id="{84DF6061-4ACD-50BC-F60E-1577F8E0AB31}"/>
              </a:ext>
            </a:extLst>
          </p:cNvPr>
          <p:cNvSpPr txBox="1"/>
          <p:nvPr/>
        </p:nvSpPr>
        <p:spPr>
          <a:xfrm>
            <a:off x="13323686" y="4299324"/>
            <a:ext cx="2424142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435"/>
              </a:lnSpc>
            </a:pPr>
            <a:r>
              <a:rPr lang="en-US" sz="4000" spc="16" dirty="0">
                <a:solidFill>
                  <a:srgbClr val="000000"/>
                </a:solidFill>
                <a:latin typeface="Bahnschrift SemiBold Condensed" panose="020B0502040204020203" pitchFamily="34" charset="0"/>
              </a:rPr>
              <a:t>1. ELECTRICITY USAGE</a:t>
            </a:r>
          </a:p>
        </p:txBody>
      </p:sp>
      <p:pic>
        <p:nvPicPr>
          <p:cNvPr id="14" name="Graphic 13" descr="Cell Tower">
            <a:extLst>
              <a:ext uri="{FF2B5EF4-FFF2-40B4-BE49-F238E27FC236}">
                <a16:creationId xmlns:a16="http://schemas.microsoft.com/office/drawing/2014/main" id="{503D4123-BD4A-6E19-B9A7-88177FD70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44928" y="1277577"/>
            <a:ext cx="914400" cy="914400"/>
          </a:xfrm>
          <a:prstGeom prst="rect">
            <a:avLst/>
          </a:prstGeom>
        </p:spPr>
      </p:pic>
      <p:sp>
        <p:nvSpPr>
          <p:cNvPr id="7" name="TextBox 82">
            <a:extLst>
              <a:ext uri="{FF2B5EF4-FFF2-40B4-BE49-F238E27FC236}">
                <a16:creationId xmlns:a16="http://schemas.microsoft.com/office/drawing/2014/main" id="{5E9EEF63-DD7A-3341-902A-D5C75B162A70}"/>
              </a:ext>
            </a:extLst>
          </p:cNvPr>
          <p:cNvSpPr txBox="1"/>
          <p:nvPr/>
        </p:nvSpPr>
        <p:spPr>
          <a:xfrm>
            <a:off x="-2369616" y="3851280"/>
            <a:ext cx="2186163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35"/>
              </a:lnSpc>
            </a:pPr>
            <a:r>
              <a:rPr lang="en-US" sz="4000" spc="16" dirty="0">
                <a:solidFill>
                  <a:srgbClr val="000000"/>
                </a:solidFill>
                <a:latin typeface="Bahnschrift SemiBold Condensed" panose="020B0502040204020203" pitchFamily="34" charset="0"/>
              </a:rPr>
              <a:t>2. WATER USAGE</a:t>
            </a:r>
          </a:p>
        </p:txBody>
      </p:sp>
      <p:pic>
        <p:nvPicPr>
          <p:cNvPr id="11" name="Graphic 10" descr="Watering pot">
            <a:extLst>
              <a:ext uri="{FF2B5EF4-FFF2-40B4-BE49-F238E27FC236}">
                <a16:creationId xmlns:a16="http://schemas.microsoft.com/office/drawing/2014/main" id="{F1BC48CA-112D-30BE-9294-6776A9747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057854" y="1454713"/>
            <a:ext cx="914400" cy="914400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4CFB5760-B749-1E46-D169-09EA9083C618}"/>
              </a:ext>
            </a:extLst>
          </p:cNvPr>
          <p:cNvGrpSpPr>
            <a:grpSpLocks noChangeAspect="1"/>
          </p:cNvGrpSpPr>
          <p:nvPr/>
        </p:nvGrpSpPr>
        <p:grpSpPr>
          <a:xfrm>
            <a:off x="1910479" y="1160784"/>
            <a:ext cx="7667950" cy="4621547"/>
            <a:chOff x="1441172" y="962013"/>
            <a:chExt cx="8750078" cy="5273756"/>
          </a:xfrm>
        </p:grpSpPr>
        <p:grpSp>
          <p:nvGrpSpPr>
            <p:cNvPr id="9" name="Group 13">
              <a:extLst>
                <a:ext uri="{FF2B5EF4-FFF2-40B4-BE49-F238E27FC236}">
                  <a16:creationId xmlns:a16="http://schemas.microsoft.com/office/drawing/2014/main" id="{34BD2155-000F-E760-C49E-F48EE240970F}"/>
                </a:ext>
              </a:extLst>
            </p:cNvPr>
            <p:cNvGrpSpPr/>
            <p:nvPr/>
          </p:nvGrpSpPr>
          <p:grpSpPr>
            <a:xfrm>
              <a:off x="1441172" y="962013"/>
              <a:ext cx="2539499" cy="5273756"/>
              <a:chOff x="-764007" y="-47625"/>
              <a:chExt cx="4255252" cy="8836845"/>
            </a:xfrm>
          </p:grpSpPr>
          <p:sp>
            <p:nvSpPr>
              <p:cNvPr id="16" name="TextBox 14">
                <a:extLst>
                  <a:ext uri="{FF2B5EF4-FFF2-40B4-BE49-F238E27FC236}">
                    <a16:creationId xmlns:a16="http://schemas.microsoft.com/office/drawing/2014/main" id="{C4E86752-CECC-881C-86CF-315971022CF0}"/>
                  </a:ext>
                </a:extLst>
              </p:cNvPr>
              <p:cNvSpPr txBox="1"/>
              <p:nvPr/>
            </p:nvSpPr>
            <p:spPr>
              <a:xfrm>
                <a:off x="531377" y="8402061"/>
                <a:ext cx="2959868" cy="387159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353"/>
                  </a:lnSpc>
                </a:pPr>
                <a:r>
                  <a:rPr lang="en-US" sz="1680">
                    <a:solidFill>
                      <a:srgbClr val="000000"/>
                    </a:solidFill>
                    <a:latin typeface="Canva Sans 1"/>
                  </a:rPr>
                  <a:t>Electricity Usage (Rs.)</a:t>
                </a:r>
              </a:p>
            </p:txBody>
          </p:sp>
          <p:grpSp>
            <p:nvGrpSpPr>
              <p:cNvPr id="17" name="Group 15">
                <a:extLst>
                  <a:ext uri="{FF2B5EF4-FFF2-40B4-BE49-F238E27FC236}">
                    <a16:creationId xmlns:a16="http://schemas.microsoft.com/office/drawing/2014/main" id="{DE41290A-E787-BF26-0AC2-3AEF917687E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95201" y="169767"/>
                <a:ext cx="2832219" cy="8137599"/>
                <a:chOff x="0" y="0"/>
                <a:chExt cx="3538293" cy="10166307"/>
              </a:xfrm>
            </p:grpSpPr>
            <p:sp>
              <p:nvSpPr>
                <p:cNvPr id="27" name="Freeform 16">
                  <a:extLst>
                    <a:ext uri="{FF2B5EF4-FFF2-40B4-BE49-F238E27FC236}">
                      <a16:creationId xmlns:a16="http://schemas.microsoft.com/office/drawing/2014/main" id="{F97E778E-099C-AE9C-27C2-CCBABD68B85A}"/>
                    </a:ext>
                  </a:extLst>
                </p:cNvPr>
                <p:cNvSpPr/>
                <p:nvPr/>
              </p:nvSpPr>
              <p:spPr>
                <a:xfrm>
                  <a:off x="0" y="-6350"/>
                  <a:ext cx="3538293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8293" h="12700">
                      <a:moveTo>
                        <a:pt x="0" y="0"/>
                      </a:moveTo>
                      <a:lnTo>
                        <a:pt x="3538293" y="0"/>
                      </a:lnTo>
                      <a:lnTo>
                        <a:pt x="3538293" y="12700"/>
                      </a:lnTo>
                      <a:lnTo>
                        <a:pt x="0" y="12700"/>
                      </a:lnTo>
                      <a:close/>
                    </a:path>
                  </a:pathLst>
                </a:custGeom>
                <a:solidFill>
                  <a:srgbClr val="000000">
                    <a:alpha val="24706"/>
                  </a:srgbClr>
                </a:solidFill>
              </p:spPr>
            </p:sp>
            <p:sp>
              <p:nvSpPr>
                <p:cNvPr id="28" name="Freeform 17">
                  <a:extLst>
                    <a:ext uri="{FF2B5EF4-FFF2-40B4-BE49-F238E27FC236}">
                      <a16:creationId xmlns:a16="http://schemas.microsoft.com/office/drawing/2014/main" id="{875F19ED-7A3D-7499-9853-81715D1F799C}"/>
                    </a:ext>
                  </a:extLst>
                </p:cNvPr>
                <p:cNvSpPr/>
                <p:nvPr/>
              </p:nvSpPr>
              <p:spPr>
                <a:xfrm>
                  <a:off x="0" y="3382419"/>
                  <a:ext cx="3538293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8293" h="12700">
                      <a:moveTo>
                        <a:pt x="0" y="0"/>
                      </a:moveTo>
                      <a:lnTo>
                        <a:pt x="3538293" y="0"/>
                      </a:lnTo>
                      <a:lnTo>
                        <a:pt x="3538293" y="12700"/>
                      </a:lnTo>
                      <a:lnTo>
                        <a:pt x="0" y="12700"/>
                      </a:lnTo>
                      <a:close/>
                    </a:path>
                  </a:pathLst>
                </a:custGeom>
                <a:solidFill>
                  <a:srgbClr val="000000">
                    <a:alpha val="24706"/>
                  </a:srgbClr>
                </a:solidFill>
              </p:spPr>
            </p:sp>
            <p:sp>
              <p:nvSpPr>
                <p:cNvPr id="29" name="Freeform 18">
                  <a:extLst>
                    <a:ext uri="{FF2B5EF4-FFF2-40B4-BE49-F238E27FC236}">
                      <a16:creationId xmlns:a16="http://schemas.microsoft.com/office/drawing/2014/main" id="{4884D6EF-ADDF-D7F6-FEF0-921A193185D1}"/>
                    </a:ext>
                  </a:extLst>
                </p:cNvPr>
                <p:cNvSpPr/>
                <p:nvPr/>
              </p:nvSpPr>
              <p:spPr>
                <a:xfrm>
                  <a:off x="0" y="6771187"/>
                  <a:ext cx="3538293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8293" h="12700">
                      <a:moveTo>
                        <a:pt x="0" y="0"/>
                      </a:moveTo>
                      <a:lnTo>
                        <a:pt x="3538293" y="0"/>
                      </a:lnTo>
                      <a:lnTo>
                        <a:pt x="3538293" y="12700"/>
                      </a:lnTo>
                      <a:lnTo>
                        <a:pt x="0" y="12700"/>
                      </a:lnTo>
                      <a:close/>
                    </a:path>
                  </a:pathLst>
                </a:custGeom>
                <a:solidFill>
                  <a:srgbClr val="000000">
                    <a:alpha val="24706"/>
                  </a:srgbClr>
                </a:solidFill>
              </p:spPr>
            </p:sp>
            <p:sp>
              <p:nvSpPr>
                <p:cNvPr id="30" name="Freeform 19">
                  <a:extLst>
                    <a:ext uri="{FF2B5EF4-FFF2-40B4-BE49-F238E27FC236}">
                      <a16:creationId xmlns:a16="http://schemas.microsoft.com/office/drawing/2014/main" id="{F1D4E170-8F42-69E3-0733-E60CA129184D}"/>
                    </a:ext>
                  </a:extLst>
                </p:cNvPr>
                <p:cNvSpPr/>
                <p:nvPr/>
              </p:nvSpPr>
              <p:spPr>
                <a:xfrm>
                  <a:off x="0" y="10159957"/>
                  <a:ext cx="3538293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8293" h="12700">
                      <a:moveTo>
                        <a:pt x="0" y="0"/>
                      </a:moveTo>
                      <a:lnTo>
                        <a:pt x="3538293" y="0"/>
                      </a:lnTo>
                      <a:lnTo>
                        <a:pt x="3538293" y="12700"/>
                      </a:lnTo>
                      <a:lnTo>
                        <a:pt x="0" y="12700"/>
                      </a:lnTo>
                      <a:close/>
                    </a:path>
                  </a:pathLst>
                </a:custGeom>
                <a:solidFill>
                  <a:srgbClr val="000000">
                    <a:alpha val="60000"/>
                  </a:srgbClr>
                </a:solidFill>
              </p:spPr>
            </p:sp>
          </p:grpSp>
          <p:sp>
            <p:nvSpPr>
              <p:cNvPr id="19" name="TextBox 20">
                <a:extLst>
                  <a:ext uri="{FF2B5EF4-FFF2-40B4-BE49-F238E27FC236}">
                    <a16:creationId xmlns:a16="http://schemas.microsoft.com/office/drawing/2014/main" id="{9400B011-91F1-AB65-7A81-41E42FEABA2A}"/>
                  </a:ext>
                </a:extLst>
              </p:cNvPr>
              <p:cNvSpPr txBox="1"/>
              <p:nvPr/>
            </p:nvSpPr>
            <p:spPr>
              <a:xfrm>
                <a:off x="-764007" y="-47625"/>
                <a:ext cx="1216887" cy="535167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r">
                  <a:lnSpc>
                    <a:spcPts val="2353"/>
                  </a:lnSpc>
                </a:pPr>
                <a:r>
                  <a:rPr lang="en-US" sz="1680" dirty="0">
                    <a:solidFill>
                      <a:srgbClr val="000000"/>
                    </a:solidFill>
                    <a:latin typeface="Canva Sans 1"/>
                  </a:rPr>
                  <a:t>60 </a:t>
                </a:r>
              </a:p>
            </p:txBody>
          </p:sp>
          <p:sp>
            <p:nvSpPr>
              <p:cNvPr id="21" name="TextBox 21">
                <a:extLst>
                  <a:ext uri="{FF2B5EF4-FFF2-40B4-BE49-F238E27FC236}">
                    <a16:creationId xmlns:a16="http://schemas.microsoft.com/office/drawing/2014/main" id="{1C398F61-741C-63C8-DC6B-A839AC5B1E0B}"/>
                  </a:ext>
                </a:extLst>
              </p:cNvPr>
              <p:cNvSpPr txBox="1"/>
              <p:nvPr/>
            </p:nvSpPr>
            <p:spPr>
              <a:xfrm>
                <a:off x="-342474" y="2664908"/>
                <a:ext cx="795356" cy="535167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r">
                  <a:lnSpc>
                    <a:spcPts val="2353"/>
                  </a:lnSpc>
                </a:pPr>
                <a:r>
                  <a:rPr lang="en-US" sz="1680" dirty="0">
                    <a:solidFill>
                      <a:srgbClr val="000000"/>
                    </a:solidFill>
                    <a:latin typeface="Canva Sans 1"/>
                  </a:rPr>
                  <a:t>40 </a:t>
                </a:r>
              </a:p>
            </p:txBody>
          </p:sp>
          <p:sp>
            <p:nvSpPr>
              <p:cNvPr id="22" name="TextBox 22">
                <a:extLst>
                  <a:ext uri="{FF2B5EF4-FFF2-40B4-BE49-F238E27FC236}">
                    <a16:creationId xmlns:a16="http://schemas.microsoft.com/office/drawing/2014/main" id="{23A35BE1-6287-EDE2-BB94-5D52FA083B42}"/>
                  </a:ext>
                </a:extLst>
              </p:cNvPr>
              <p:cNvSpPr txBox="1"/>
              <p:nvPr/>
            </p:nvSpPr>
            <p:spPr>
              <a:xfrm>
                <a:off x="-342476" y="5377441"/>
                <a:ext cx="795356" cy="535167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r">
                  <a:lnSpc>
                    <a:spcPts val="2353"/>
                  </a:lnSpc>
                </a:pPr>
                <a:r>
                  <a:rPr lang="en-US" sz="1680" dirty="0">
                    <a:solidFill>
                      <a:srgbClr val="000000"/>
                    </a:solidFill>
                    <a:latin typeface="Canva Sans 1"/>
                  </a:rPr>
                  <a:t>20 </a:t>
                </a:r>
              </a:p>
            </p:txBody>
          </p:sp>
          <p:sp>
            <p:nvSpPr>
              <p:cNvPr id="23" name="TextBox 23">
                <a:extLst>
                  <a:ext uri="{FF2B5EF4-FFF2-40B4-BE49-F238E27FC236}">
                    <a16:creationId xmlns:a16="http://schemas.microsoft.com/office/drawing/2014/main" id="{29ACC65A-B782-AEEC-0F3F-B0FE9986BF1C}"/>
                  </a:ext>
                </a:extLst>
              </p:cNvPr>
              <p:cNvSpPr txBox="1"/>
              <p:nvPr/>
            </p:nvSpPr>
            <p:spPr>
              <a:xfrm>
                <a:off x="-78862" y="7807718"/>
                <a:ext cx="452983" cy="535167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r">
                  <a:lnSpc>
                    <a:spcPts val="2353"/>
                  </a:lnSpc>
                </a:pPr>
                <a:r>
                  <a:rPr lang="en-US" sz="1680">
                    <a:solidFill>
                      <a:srgbClr val="000000"/>
                    </a:solidFill>
                    <a:latin typeface="Canva Sans 1"/>
                  </a:rPr>
                  <a:t>0 </a:t>
                </a:r>
              </a:p>
            </p:txBody>
          </p:sp>
          <p:grpSp>
            <p:nvGrpSpPr>
              <p:cNvPr id="24" name="Group 24">
                <a:extLst>
                  <a:ext uri="{FF2B5EF4-FFF2-40B4-BE49-F238E27FC236}">
                    <a16:creationId xmlns:a16="http://schemas.microsoft.com/office/drawing/2014/main" id="{74AB84C2-64BC-7936-2E50-A3564A3FAEF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95201" y="168753"/>
                <a:ext cx="2837302" cy="8138613"/>
                <a:chOff x="0" y="-1267"/>
                <a:chExt cx="3544643" cy="10167573"/>
              </a:xfrm>
            </p:grpSpPr>
            <p:sp>
              <p:nvSpPr>
                <p:cNvPr id="25" name="Freeform 25">
                  <a:extLst>
                    <a:ext uri="{FF2B5EF4-FFF2-40B4-BE49-F238E27FC236}">
                      <a16:creationId xmlns:a16="http://schemas.microsoft.com/office/drawing/2014/main" id="{E3DE1C59-B401-AF0C-2C9E-93A66FA07B5F}"/>
                    </a:ext>
                  </a:extLst>
                </p:cNvPr>
                <p:cNvSpPr/>
                <p:nvPr/>
              </p:nvSpPr>
              <p:spPr>
                <a:xfrm>
                  <a:off x="0" y="-1267"/>
                  <a:ext cx="1775496" cy="10167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5496" h="10167573">
                      <a:moveTo>
                        <a:pt x="0" y="10167574"/>
                      </a:moveTo>
                      <a:lnTo>
                        <a:pt x="0" y="114995"/>
                      </a:lnTo>
                      <a:cubicBezTo>
                        <a:pt x="0" y="84496"/>
                        <a:pt x="12115" y="55247"/>
                        <a:pt x="33681" y="33681"/>
                      </a:cubicBezTo>
                      <a:cubicBezTo>
                        <a:pt x="55247" y="12116"/>
                        <a:pt x="84496" y="0"/>
                        <a:pt x="114995" y="0"/>
                      </a:cubicBezTo>
                      <a:lnTo>
                        <a:pt x="1660502" y="0"/>
                      </a:lnTo>
                      <a:cubicBezTo>
                        <a:pt x="1691000" y="0"/>
                        <a:pt x="1720250" y="12116"/>
                        <a:pt x="1741815" y="33681"/>
                      </a:cubicBezTo>
                      <a:cubicBezTo>
                        <a:pt x="1763381" y="55247"/>
                        <a:pt x="1775496" y="84496"/>
                        <a:pt x="1775496" y="114995"/>
                      </a:cubicBezTo>
                      <a:lnTo>
                        <a:pt x="1775496" y="1016757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</p:spPr>
              <p:txBody>
                <a:bodyPr/>
                <a:lstStyle/>
                <a:p>
                  <a:endParaRPr lang="en-IN" dirty="0"/>
                </a:p>
              </p:txBody>
            </p:sp>
            <p:sp>
              <p:nvSpPr>
                <p:cNvPr id="26" name="Freeform 26">
                  <a:extLst>
                    <a:ext uri="{FF2B5EF4-FFF2-40B4-BE49-F238E27FC236}">
                      <a16:creationId xmlns:a16="http://schemas.microsoft.com/office/drawing/2014/main" id="{F9C069C6-F8BA-94B8-FA2C-A9C8CF90D4AB}"/>
                    </a:ext>
                  </a:extLst>
                </p:cNvPr>
                <p:cNvSpPr/>
                <p:nvPr/>
              </p:nvSpPr>
              <p:spPr>
                <a:xfrm>
                  <a:off x="1769146" y="5178312"/>
                  <a:ext cx="1775496" cy="4987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5496" h="4987994">
                      <a:moveTo>
                        <a:pt x="0" y="4987995"/>
                      </a:moveTo>
                      <a:lnTo>
                        <a:pt x="0" y="114995"/>
                      </a:lnTo>
                      <a:cubicBezTo>
                        <a:pt x="0" y="84496"/>
                        <a:pt x="12116" y="55247"/>
                        <a:pt x="33682" y="33681"/>
                      </a:cubicBezTo>
                      <a:cubicBezTo>
                        <a:pt x="55247" y="12116"/>
                        <a:pt x="84496" y="0"/>
                        <a:pt x="114995" y="0"/>
                      </a:cubicBezTo>
                      <a:lnTo>
                        <a:pt x="1660502" y="0"/>
                      </a:lnTo>
                      <a:cubicBezTo>
                        <a:pt x="1691001" y="0"/>
                        <a:pt x="1720250" y="12116"/>
                        <a:pt x="1741816" y="33681"/>
                      </a:cubicBezTo>
                      <a:cubicBezTo>
                        <a:pt x="1763381" y="55247"/>
                        <a:pt x="1775497" y="84496"/>
                        <a:pt x="1775497" y="114995"/>
                      </a:cubicBezTo>
                      <a:lnTo>
                        <a:pt x="1775497" y="498799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</p:spPr>
              <p:txBody>
                <a:bodyPr/>
                <a:lstStyle/>
                <a:p>
                  <a:endParaRPr lang="en-IN" dirty="0"/>
                </a:p>
              </p:txBody>
            </p:sp>
          </p:grpSp>
        </p:grpSp>
        <p:grpSp>
          <p:nvGrpSpPr>
            <p:cNvPr id="31" name="Group 27">
              <a:extLst>
                <a:ext uri="{FF2B5EF4-FFF2-40B4-BE49-F238E27FC236}">
                  <a16:creationId xmlns:a16="http://schemas.microsoft.com/office/drawing/2014/main" id="{5FFE3169-04AE-444D-B2C6-354CFBFAEB03}"/>
                </a:ext>
              </a:extLst>
            </p:cNvPr>
            <p:cNvGrpSpPr/>
            <p:nvPr/>
          </p:nvGrpSpPr>
          <p:grpSpPr>
            <a:xfrm>
              <a:off x="4642310" y="1056059"/>
              <a:ext cx="2563074" cy="5116171"/>
              <a:chOff x="-371157" y="-47625"/>
              <a:chExt cx="4294753" cy="8572789"/>
            </a:xfrm>
          </p:grpSpPr>
          <p:sp>
            <p:nvSpPr>
              <p:cNvPr id="32" name="TextBox 28">
                <a:extLst>
                  <a:ext uri="{FF2B5EF4-FFF2-40B4-BE49-F238E27FC236}">
                    <a16:creationId xmlns:a16="http://schemas.microsoft.com/office/drawing/2014/main" id="{E3F880FE-D030-1D04-2C00-01986D7D775A}"/>
                  </a:ext>
                </a:extLst>
              </p:cNvPr>
              <p:cNvSpPr txBox="1"/>
              <p:nvPr/>
            </p:nvSpPr>
            <p:spPr>
              <a:xfrm>
                <a:off x="1458418" y="8151786"/>
                <a:ext cx="2203342" cy="37337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257"/>
                  </a:lnSpc>
                </a:pPr>
                <a:r>
                  <a:rPr lang="en-US" sz="1612">
                    <a:solidFill>
                      <a:srgbClr val="000000"/>
                    </a:solidFill>
                    <a:latin typeface="Canva Sans 1"/>
                  </a:rPr>
                  <a:t>water usage (Ltr)</a:t>
                </a:r>
              </a:p>
            </p:txBody>
          </p:sp>
          <p:grpSp>
            <p:nvGrpSpPr>
              <p:cNvPr id="33" name="Group 29">
                <a:extLst>
                  <a:ext uri="{FF2B5EF4-FFF2-40B4-BE49-F238E27FC236}">
                    <a16:creationId xmlns:a16="http://schemas.microsoft.com/office/drawing/2014/main" id="{871A67F1-B531-D7FA-E42E-962B5444F59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201457" y="162876"/>
                <a:ext cx="2717263" cy="7899991"/>
                <a:chOff x="0" y="0"/>
                <a:chExt cx="3538293" cy="10287000"/>
              </a:xfrm>
            </p:grpSpPr>
            <p:sp>
              <p:nvSpPr>
                <p:cNvPr id="41" name="Freeform 30">
                  <a:extLst>
                    <a:ext uri="{FF2B5EF4-FFF2-40B4-BE49-F238E27FC236}">
                      <a16:creationId xmlns:a16="http://schemas.microsoft.com/office/drawing/2014/main" id="{12ED2752-DE16-E7C2-4949-18D4CF23E55C}"/>
                    </a:ext>
                  </a:extLst>
                </p:cNvPr>
                <p:cNvSpPr/>
                <p:nvPr/>
              </p:nvSpPr>
              <p:spPr>
                <a:xfrm>
                  <a:off x="0" y="-6350"/>
                  <a:ext cx="3538293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8293" h="12700">
                      <a:moveTo>
                        <a:pt x="0" y="0"/>
                      </a:moveTo>
                      <a:lnTo>
                        <a:pt x="3538293" y="0"/>
                      </a:lnTo>
                      <a:lnTo>
                        <a:pt x="3538293" y="12700"/>
                      </a:lnTo>
                      <a:lnTo>
                        <a:pt x="0" y="12700"/>
                      </a:lnTo>
                      <a:close/>
                    </a:path>
                  </a:pathLst>
                </a:custGeom>
                <a:solidFill>
                  <a:srgbClr val="000000">
                    <a:alpha val="24706"/>
                  </a:srgbClr>
                </a:solidFill>
              </p:spPr>
            </p:sp>
            <p:sp>
              <p:nvSpPr>
                <p:cNvPr id="42" name="Freeform 31">
                  <a:extLst>
                    <a:ext uri="{FF2B5EF4-FFF2-40B4-BE49-F238E27FC236}">
                      <a16:creationId xmlns:a16="http://schemas.microsoft.com/office/drawing/2014/main" id="{E2348AE7-59C2-A626-F1D7-145D8235DEF0}"/>
                    </a:ext>
                  </a:extLst>
                </p:cNvPr>
                <p:cNvSpPr/>
                <p:nvPr/>
              </p:nvSpPr>
              <p:spPr>
                <a:xfrm>
                  <a:off x="0" y="3422650"/>
                  <a:ext cx="3538293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8293" h="12700">
                      <a:moveTo>
                        <a:pt x="0" y="0"/>
                      </a:moveTo>
                      <a:lnTo>
                        <a:pt x="3538293" y="0"/>
                      </a:lnTo>
                      <a:lnTo>
                        <a:pt x="3538293" y="12700"/>
                      </a:lnTo>
                      <a:lnTo>
                        <a:pt x="0" y="12700"/>
                      </a:lnTo>
                      <a:close/>
                    </a:path>
                  </a:pathLst>
                </a:custGeom>
                <a:solidFill>
                  <a:srgbClr val="000000">
                    <a:alpha val="24706"/>
                  </a:srgbClr>
                </a:solidFill>
              </p:spPr>
            </p:sp>
            <p:sp>
              <p:nvSpPr>
                <p:cNvPr id="43" name="Freeform 32">
                  <a:extLst>
                    <a:ext uri="{FF2B5EF4-FFF2-40B4-BE49-F238E27FC236}">
                      <a16:creationId xmlns:a16="http://schemas.microsoft.com/office/drawing/2014/main" id="{6268DB37-2747-F1B7-9100-B062E4C320E5}"/>
                    </a:ext>
                  </a:extLst>
                </p:cNvPr>
                <p:cNvSpPr/>
                <p:nvPr/>
              </p:nvSpPr>
              <p:spPr>
                <a:xfrm>
                  <a:off x="0" y="6851650"/>
                  <a:ext cx="3538293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8293" h="12700">
                      <a:moveTo>
                        <a:pt x="0" y="0"/>
                      </a:moveTo>
                      <a:lnTo>
                        <a:pt x="3538293" y="0"/>
                      </a:lnTo>
                      <a:lnTo>
                        <a:pt x="3538293" y="12700"/>
                      </a:lnTo>
                      <a:lnTo>
                        <a:pt x="0" y="12700"/>
                      </a:lnTo>
                      <a:close/>
                    </a:path>
                  </a:pathLst>
                </a:custGeom>
                <a:solidFill>
                  <a:srgbClr val="000000">
                    <a:alpha val="24706"/>
                  </a:srgbClr>
                </a:solidFill>
              </p:spPr>
            </p:sp>
            <p:sp>
              <p:nvSpPr>
                <p:cNvPr id="44" name="Freeform 33">
                  <a:extLst>
                    <a:ext uri="{FF2B5EF4-FFF2-40B4-BE49-F238E27FC236}">
                      <a16:creationId xmlns:a16="http://schemas.microsoft.com/office/drawing/2014/main" id="{F395CF33-A42A-2DA4-C807-B30A1C4045CD}"/>
                    </a:ext>
                  </a:extLst>
                </p:cNvPr>
                <p:cNvSpPr/>
                <p:nvPr/>
              </p:nvSpPr>
              <p:spPr>
                <a:xfrm>
                  <a:off x="0" y="10280650"/>
                  <a:ext cx="3538293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8293" h="12700">
                      <a:moveTo>
                        <a:pt x="0" y="0"/>
                      </a:moveTo>
                      <a:lnTo>
                        <a:pt x="3538293" y="0"/>
                      </a:lnTo>
                      <a:lnTo>
                        <a:pt x="3538293" y="12700"/>
                      </a:lnTo>
                      <a:lnTo>
                        <a:pt x="0" y="12700"/>
                      </a:lnTo>
                      <a:close/>
                    </a:path>
                  </a:pathLst>
                </a:custGeom>
                <a:solidFill>
                  <a:srgbClr val="000000">
                    <a:alpha val="60000"/>
                  </a:srgbClr>
                </a:solidFill>
              </p:spPr>
            </p:sp>
          </p:grpSp>
          <p:sp>
            <p:nvSpPr>
              <p:cNvPr id="34" name="TextBox 34">
                <a:extLst>
                  <a:ext uri="{FF2B5EF4-FFF2-40B4-BE49-F238E27FC236}">
                    <a16:creationId xmlns:a16="http://schemas.microsoft.com/office/drawing/2014/main" id="{1451FA68-B3A1-5178-0F1B-6BF4F7BFF4FC}"/>
                  </a:ext>
                </a:extLst>
              </p:cNvPr>
              <p:cNvSpPr txBox="1"/>
              <p:nvPr/>
            </p:nvSpPr>
            <p:spPr>
              <a:xfrm>
                <a:off x="-371157" y="-47625"/>
                <a:ext cx="1436072" cy="529597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r">
                  <a:lnSpc>
                    <a:spcPts val="2257"/>
                  </a:lnSpc>
                </a:pPr>
                <a:r>
                  <a:rPr lang="en-US" sz="1612" dirty="0">
                    <a:solidFill>
                      <a:srgbClr val="000000"/>
                    </a:solidFill>
                    <a:latin typeface="Canva Sans 1"/>
                  </a:rPr>
                  <a:t>30,000 </a:t>
                </a:r>
              </a:p>
            </p:txBody>
          </p:sp>
          <p:sp>
            <p:nvSpPr>
              <p:cNvPr id="35" name="TextBox 35">
                <a:extLst>
                  <a:ext uri="{FF2B5EF4-FFF2-40B4-BE49-F238E27FC236}">
                    <a16:creationId xmlns:a16="http://schemas.microsoft.com/office/drawing/2014/main" id="{10D0D985-5D78-DCCD-74AF-409A2D14EE6B}"/>
                  </a:ext>
                </a:extLst>
              </p:cNvPr>
              <p:cNvSpPr txBox="1"/>
              <p:nvPr/>
            </p:nvSpPr>
            <p:spPr>
              <a:xfrm>
                <a:off x="-298593" y="2585703"/>
                <a:ext cx="1363507" cy="52960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r">
                  <a:lnSpc>
                    <a:spcPts val="2257"/>
                  </a:lnSpc>
                </a:pPr>
                <a:r>
                  <a:rPr lang="en-US" sz="1612" dirty="0">
                    <a:solidFill>
                      <a:srgbClr val="000000"/>
                    </a:solidFill>
                    <a:latin typeface="Canva Sans 1"/>
                  </a:rPr>
                  <a:t>20,000 </a:t>
                </a:r>
              </a:p>
            </p:txBody>
          </p:sp>
          <p:sp>
            <p:nvSpPr>
              <p:cNvPr id="36" name="TextBox 36">
                <a:extLst>
                  <a:ext uri="{FF2B5EF4-FFF2-40B4-BE49-F238E27FC236}">
                    <a16:creationId xmlns:a16="http://schemas.microsoft.com/office/drawing/2014/main" id="{29507B38-24AB-226D-E901-1B60E6E02FAC}"/>
                  </a:ext>
                </a:extLst>
              </p:cNvPr>
              <p:cNvSpPr txBox="1"/>
              <p:nvPr/>
            </p:nvSpPr>
            <p:spPr>
              <a:xfrm>
                <a:off x="-371157" y="5219035"/>
                <a:ext cx="1436070" cy="512975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r">
                  <a:lnSpc>
                    <a:spcPts val="2257"/>
                  </a:lnSpc>
                </a:pPr>
                <a:r>
                  <a:rPr lang="en-US" sz="1612" dirty="0">
                    <a:solidFill>
                      <a:srgbClr val="000000"/>
                    </a:solidFill>
                    <a:latin typeface="Canva Sans 1"/>
                  </a:rPr>
                  <a:t>10,000 </a:t>
                </a:r>
              </a:p>
            </p:txBody>
          </p:sp>
          <p:sp>
            <p:nvSpPr>
              <p:cNvPr id="37" name="TextBox 37">
                <a:extLst>
                  <a:ext uri="{FF2B5EF4-FFF2-40B4-BE49-F238E27FC236}">
                    <a16:creationId xmlns:a16="http://schemas.microsoft.com/office/drawing/2014/main" id="{67F075ED-755A-6706-0FE7-131AE778D4AA}"/>
                  </a:ext>
                </a:extLst>
              </p:cNvPr>
              <p:cNvSpPr txBox="1"/>
              <p:nvPr/>
            </p:nvSpPr>
            <p:spPr>
              <a:xfrm>
                <a:off x="806092" y="7852366"/>
                <a:ext cx="258822" cy="37337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r">
                  <a:lnSpc>
                    <a:spcPts val="2257"/>
                  </a:lnSpc>
                </a:pPr>
                <a:r>
                  <a:rPr lang="en-US" sz="1612">
                    <a:solidFill>
                      <a:srgbClr val="000000"/>
                    </a:solidFill>
                    <a:latin typeface="Canva Sans 1"/>
                  </a:rPr>
                  <a:t>0 </a:t>
                </a:r>
              </a:p>
            </p:txBody>
          </p:sp>
          <p:grpSp>
            <p:nvGrpSpPr>
              <p:cNvPr id="38" name="Group 38">
                <a:extLst>
                  <a:ext uri="{FF2B5EF4-FFF2-40B4-BE49-F238E27FC236}">
                    <a16:creationId xmlns:a16="http://schemas.microsoft.com/office/drawing/2014/main" id="{7557950B-06E3-D528-2636-A22ACD010FF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201457" y="316000"/>
                <a:ext cx="2722139" cy="7746868"/>
                <a:chOff x="0" y="199390"/>
                <a:chExt cx="3544643" cy="10087610"/>
              </a:xfrm>
            </p:grpSpPr>
            <p:sp>
              <p:nvSpPr>
                <p:cNvPr id="39" name="Freeform 39">
                  <a:extLst>
                    <a:ext uri="{FF2B5EF4-FFF2-40B4-BE49-F238E27FC236}">
                      <a16:creationId xmlns:a16="http://schemas.microsoft.com/office/drawing/2014/main" id="{E43F51EB-0256-6A00-905A-61FE47E2179A}"/>
                    </a:ext>
                  </a:extLst>
                </p:cNvPr>
                <p:cNvSpPr/>
                <p:nvPr/>
              </p:nvSpPr>
              <p:spPr>
                <a:xfrm>
                  <a:off x="0" y="199390"/>
                  <a:ext cx="1775496" cy="10087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5496" h="10087610">
                      <a:moveTo>
                        <a:pt x="0" y="10087610"/>
                      </a:moveTo>
                      <a:lnTo>
                        <a:pt x="0" y="114995"/>
                      </a:lnTo>
                      <a:cubicBezTo>
                        <a:pt x="0" y="84496"/>
                        <a:pt x="12115" y="55247"/>
                        <a:pt x="33681" y="33681"/>
                      </a:cubicBezTo>
                      <a:cubicBezTo>
                        <a:pt x="55247" y="12115"/>
                        <a:pt x="84496" y="0"/>
                        <a:pt x="114995" y="0"/>
                      </a:cubicBezTo>
                      <a:lnTo>
                        <a:pt x="1660502" y="0"/>
                      </a:lnTo>
                      <a:cubicBezTo>
                        <a:pt x="1691000" y="0"/>
                        <a:pt x="1720250" y="12115"/>
                        <a:pt x="1741815" y="33681"/>
                      </a:cubicBezTo>
                      <a:cubicBezTo>
                        <a:pt x="1763381" y="55247"/>
                        <a:pt x="1775496" y="84496"/>
                        <a:pt x="1775496" y="114995"/>
                      </a:cubicBezTo>
                      <a:lnTo>
                        <a:pt x="1775496" y="1008761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</p:spPr>
            </p:sp>
            <p:sp>
              <p:nvSpPr>
                <p:cNvPr id="40" name="Freeform 40">
                  <a:extLst>
                    <a:ext uri="{FF2B5EF4-FFF2-40B4-BE49-F238E27FC236}">
                      <a16:creationId xmlns:a16="http://schemas.microsoft.com/office/drawing/2014/main" id="{99CFC084-056A-6C5F-FFB7-9068C07789C7}"/>
                    </a:ext>
                  </a:extLst>
                </p:cNvPr>
                <p:cNvSpPr/>
                <p:nvPr/>
              </p:nvSpPr>
              <p:spPr>
                <a:xfrm>
                  <a:off x="1769146" y="4110912"/>
                  <a:ext cx="1775496" cy="6176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5496" h="6176088">
                      <a:moveTo>
                        <a:pt x="0" y="6176088"/>
                      </a:moveTo>
                      <a:lnTo>
                        <a:pt x="0" y="114995"/>
                      </a:lnTo>
                      <a:cubicBezTo>
                        <a:pt x="0" y="84496"/>
                        <a:pt x="12116" y="55247"/>
                        <a:pt x="33682" y="33682"/>
                      </a:cubicBezTo>
                      <a:cubicBezTo>
                        <a:pt x="55247" y="12116"/>
                        <a:pt x="84496" y="0"/>
                        <a:pt x="114995" y="0"/>
                      </a:cubicBezTo>
                      <a:lnTo>
                        <a:pt x="1660502" y="0"/>
                      </a:lnTo>
                      <a:cubicBezTo>
                        <a:pt x="1691001" y="0"/>
                        <a:pt x="1720250" y="12116"/>
                        <a:pt x="1741816" y="33682"/>
                      </a:cubicBezTo>
                      <a:cubicBezTo>
                        <a:pt x="1763381" y="55247"/>
                        <a:pt x="1775497" y="84496"/>
                        <a:pt x="1775497" y="114995"/>
                      </a:cubicBezTo>
                      <a:lnTo>
                        <a:pt x="1775497" y="617608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</p:spPr>
            </p:sp>
          </p:grpSp>
        </p:grpSp>
        <p:grpSp>
          <p:nvGrpSpPr>
            <p:cNvPr id="45" name="Group 41">
              <a:extLst>
                <a:ext uri="{FF2B5EF4-FFF2-40B4-BE49-F238E27FC236}">
                  <a16:creationId xmlns:a16="http://schemas.microsoft.com/office/drawing/2014/main" id="{87B2D872-64B7-3967-D197-84CE9AF1542A}"/>
                </a:ext>
              </a:extLst>
            </p:cNvPr>
            <p:cNvGrpSpPr/>
            <p:nvPr/>
          </p:nvGrpSpPr>
          <p:grpSpPr>
            <a:xfrm>
              <a:off x="7979907" y="1056059"/>
              <a:ext cx="2211343" cy="5116171"/>
              <a:chOff x="-230519" y="-47625"/>
              <a:chExt cx="3705385" cy="8572789"/>
            </a:xfrm>
          </p:grpSpPr>
          <p:sp>
            <p:nvSpPr>
              <p:cNvPr id="46" name="TextBox 42">
                <a:extLst>
                  <a:ext uri="{FF2B5EF4-FFF2-40B4-BE49-F238E27FC236}">
                    <a16:creationId xmlns:a16="http://schemas.microsoft.com/office/drawing/2014/main" id="{E7F77F8B-028F-38A4-D92D-FD983C41F50C}"/>
                  </a:ext>
                </a:extLst>
              </p:cNvPr>
              <p:cNvSpPr txBox="1"/>
              <p:nvPr/>
            </p:nvSpPr>
            <p:spPr>
              <a:xfrm>
                <a:off x="323769" y="8151786"/>
                <a:ext cx="3151097" cy="37337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257"/>
                  </a:lnSpc>
                </a:pPr>
                <a:r>
                  <a:rPr lang="en-US" sz="1612">
                    <a:solidFill>
                      <a:srgbClr val="000000"/>
                    </a:solidFill>
                    <a:latin typeface="Canva Sans 1"/>
                  </a:rPr>
                  <a:t>Human Efforts Time (hr)</a:t>
                </a:r>
              </a:p>
            </p:txBody>
          </p:sp>
          <p:grpSp>
            <p:nvGrpSpPr>
              <p:cNvPr id="47" name="Group 43">
                <a:extLst>
                  <a:ext uri="{FF2B5EF4-FFF2-40B4-BE49-F238E27FC236}">
                    <a16:creationId xmlns:a16="http://schemas.microsoft.com/office/drawing/2014/main" id="{0B2EB742-47C7-8F0E-7E65-F0A29579D23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40686" y="162876"/>
                <a:ext cx="2717263" cy="7899991"/>
                <a:chOff x="0" y="0"/>
                <a:chExt cx="3538293" cy="10287000"/>
              </a:xfrm>
            </p:grpSpPr>
            <p:sp>
              <p:nvSpPr>
                <p:cNvPr id="55" name="Freeform 44">
                  <a:extLst>
                    <a:ext uri="{FF2B5EF4-FFF2-40B4-BE49-F238E27FC236}">
                      <a16:creationId xmlns:a16="http://schemas.microsoft.com/office/drawing/2014/main" id="{8C3A5F5B-5619-93FD-B89E-FECE03F99580}"/>
                    </a:ext>
                  </a:extLst>
                </p:cNvPr>
                <p:cNvSpPr/>
                <p:nvPr/>
              </p:nvSpPr>
              <p:spPr>
                <a:xfrm>
                  <a:off x="0" y="-6350"/>
                  <a:ext cx="3538293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8293" h="12700">
                      <a:moveTo>
                        <a:pt x="0" y="0"/>
                      </a:moveTo>
                      <a:lnTo>
                        <a:pt x="3538293" y="0"/>
                      </a:lnTo>
                      <a:lnTo>
                        <a:pt x="3538293" y="12700"/>
                      </a:lnTo>
                      <a:lnTo>
                        <a:pt x="0" y="12700"/>
                      </a:lnTo>
                      <a:close/>
                    </a:path>
                  </a:pathLst>
                </a:custGeom>
                <a:solidFill>
                  <a:srgbClr val="000000">
                    <a:alpha val="24706"/>
                  </a:srgbClr>
                </a:solidFill>
              </p:spPr>
            </p:sp>
            <p:sp>
              <p:nvSpPr>
                <p:cNvPr id="56" name="Freeform 45">
                  <a:extLst>
                    <a:ext uri="{FF2B5EF4-FFF2-40B4-BE49-F238E27FC236}">
                      <a16:creationId xmlns:a16="http://schemas.microsoft.com/office/drawing/2014/main" id="{80983C3A-9F2C-380F-A348-742CEEE11C2F}"/>
                    </a:ext>
                  </a:extLst>
                </p:cNvPr>
                <p:cNvSpPr/>
                <p:nvPr/>
              </p:nvSpPr>
              <p:spPr>
                <a:xfrm>
                  <a:off x="0" y="3422650"/>
                  <a:ext cx="3538293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8293" h="12700">
                      <a:moveTo>
                        <a:pt x="0" y="0"/>
                      </a:moveTo>
                      <a:lnTo>
                        <a:pt x="3538293" y="0"/>
                      </a:lnTo>
                      <a:lnTo>
                        <a:pt x="3538293" y="12700"/>
                      </a:lnTo>
                      <a:lnTo>
                        <a:pt x="0" y="12700"/>
                      </a:lnTo>
                      <a:close/>
                    </a:path>
                  </a:pathLst>
                </a:custGeom>
                <a:solidFill>
                  <a:srgbClr val="000000">
                    <a:alpha val="24706"/>
                  </a:srgbClr>
                </a:solidFill>
              </p:spPr>
            </p:sp>
            <p:sp>
              <p:nvSpPr>
                <p:cNvPr id="57" name="Freeform 46">
                  <a:extLst>
                    <a:ext uri="{FF2B5EF4-FFF2-40B4-BE49-F238E27FC236}">
                      <a16:creationId xmlns:a16="http://schemas.microsoft.com/office/drawing/2014/main" id="{CB811A94-56EC-8A76-3F00-7DC9E694A975}"/>
                    </a:ext>
                  </a:extLst>
                </p:cNvPr>
                <p:cNvSpPr/>
                <p:nvPr/>
              </p:nvSpPr>
              <p:spPr>
                <a:xfrm>
                  <a:off x="0" y="6851650"/>
                  <a:ext cx="3538293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8293" h="12700">
                      <a:moveTo>
                        <a:pt x="0" y="0"/>
                      </a:moveTo>
                      <a:lnTo>
                        <a:pt x="3538293" y="0"/>
                      </a:lnTo>
                      <a:lnTo>
                        <a:pt x="3538293" y="12700"/>
                      </a:lnTo>
                      <a:lnTo>
                        <a:pt x="0" y="12700"/>
                      </a:lnTo>
                      <a:close/>
                    </a:path>
                  </a:pathLst>
                </a:custGeom>
                <a:solidFill>
                  <a:srgbClr val="000000">
                    <a:alpha val="24706"/>
                  </a:srgbClr>
                </a:solidFill>
              </p:spPr>
            </p:sp>
            <p:sp>
              <p:nvSpPr>
                <p:cNvPr id="58" name="Freeform 47">
                  <a:extLst>
                    <a:ext uri="{FF2B5EF4-FFF2-40B4-BE49-F238E27FC236}">
                      <a16:creationId xmlns:a16="http://schemas.microsoft.com/office/drawing/2014/main" id="{50448E73-F524-A1E0-D9AB-ED6FE38BB932}"/>
                    </a:ext>
                  </a:extLst>
                </p:cNvPr>
                <p:cNvSpPr/>
                <p:nvPr/>
              </p:nvSpPr>
              <p:spPr>
                <a:xfrm>
                  <a:off x="0" y="10280650"/>
                  <a:ext cx="3538293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8293" h="12700">
                      <a:moveTo>
                        <a:pt x="0" y="0"/>
                      </a:moveTo>
                      <a:lnTo>
                        <a:pt x="3538293" y="0"/>
                      </a:lnTo>
                      <a:lnTo>
                        <a:pt x="3538293" y="12700"/>
                      </a:lnTo>
                      <a:lnTo>
                        <a:pt x="0" y="12700"/>
                      </a:lnTo>
                      <a:close/>
                    </a:path>
                  </a:pathLst>
                </a:custGeom>
                <a:solidFill>
                  <a:srgbClr val="000000">
                    <a:alpha val="60000"/>
                  </a:srgbClr>
                </a:solidFill>
              </p:spPr>
            </p:sp>
          </p:grpSp>
          <p:sp>
            <p:nvSpPr>
              <p:cNvPr id="48" name="TextBox 48">
                <a:extLst>
                  <a:ext uri="{FF2B5EF4-FFF2-40B4-BE49-F238E27FC236}">
                    <a16:creationId xmlns:a16="http://schemas.microsoft.com/office/drawing/2014/main" id="{9F819830-852C-EA87-5862-A051A70E9576}"/>
                  </a:ext>
                </a:extLst>
              </p:cNvPr>
              <p:cNvSpPr txBox="1"/>
              <p:nvPr/>
            </p:nvSpPr>
            <p:spPr>
              <a:xfrm>
                <a:off x="-230519" y="-47625"/>
                <a:ext cx="634663" cy="512975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r">
                  <a:lnSpc>
                    <a:spcPts val="2257"/>
                  </a:lnSpc>
                </a:pPr>
                <a:r>
                  <a:rPr lang="en-US" sz="1612" dirty="0">
                    <a:solidFill>
                      <a:srgbClr val="000000"/>
                    </a:solidFill>
                    <a:latin typeface="Canva Sans 1"/>
                  </a:rPr>
                  <a:t>15 </a:t>
                </a:r>
              </a:p>
            </p:txBody>
          </p:sp>
          <p:sp>
            <p:nvSpPr>
              <p:cNvPr id="49" name="TextBox 49">
                <a:extLst>
                  <a:ext uri="{FF2B5EF4-FFF2-40B4-BE49-F238E27FC236}">
                    <a16:creationId xmlns:a16="http://schemas.microsoft.com/office/drawing/2014/main" id="{586AD868-F0DF-F749-11C8-E4D2AC00350D}"/>
                  </a:ext>
                </a:extLst>
              </p:cNvPr>
              <p:cNvSpPr txBox="1"/>
              <p:nvPr/>
            </p:nvSpPr>
            <p:spPr>
              <a:xfrm>
                <a:off x="-169852" y="2585704"/>
                <a:ext cx="573996" cy="512975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r">
                  <a:lnSpc>
                    <a:spcPts val="2257"/>
                  </a:lnSpc>
                </a:pPr>
                <a:r>
                  <a:rPr lang="en-US" sz="1612">
                    <a:solidFill>
                      <a:srgbClr val="000000"/>
                    </a:solidFill>
                    <a:latin typeface="Canva Sans 1"/>
                  </a:rPr>
                  <a:t>10 </a:t>
                </a:r>
              </a:p>
            </p:txBody>
          </p:sp>
          <p:sp>
            <p:nvSpPr>
              <p:cNvPr id="50" name="TextBox 50">
                <a:extLst>
                  <a:ext uri="{FF2B5EF4-FFF2-40B4-BE49-F238E27FC236}">
                    <a16:creationId xmlns:a16="http://schemas.microsoft.com/office/drawing/2014/main" id="{E54FDA64-7D48-518C-A96C-BD603560AA8E}"/>
                  </a:ext>
                </a:extLst>
              </p:cNvPr>
              <p:cNvSpPr txBox="1"/>
              <p:nvPr/>
            </p:nvSpPr>
            <p:spPr>
              <a:xfrm>
                <a:off x="175677" y="5219036"/>
                <a:ext cx="228466" cy="37337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r">
                  <a:lnSpc>
                    <a:spcPts val="2257"/>
                  </a:lnSpc>
                </a:pPr>
                <a:r>
                  <a:rPr lang="en-US" sz="1612">
                    <a:solidFill>
                      <a:srgbClr val="000000"/>
                    </a:solidFill>
                    <a:latin typeface="Canva Sans 1"/>
                  </a:rPr>
                  <a:t>5 </a:t>
                </a:r>
              </a:p>
            </p:txBody>
          </p:sp>
          <p:sp>
            <p:nvSpPr>
              <p:cNvPr id="51" name="TextBox 51">
                <a:extLst>
                  <a:ext uri="{FF2B5EF4-FFF2-40B4-BE49-F238E27FC236}">
                    <a16:creationId xmlns:a16="http://schemas.microsoft.com/office/drawing/2014/main" id="{F6973E20-C4AF-B386-8FBD-74F763C19992}"/>
                  </a:ext>
                </a:extLst>
              </p:cNvPr>
              <p:cNvSpPr txBox="1"/>
              <p:nvPr/>
            </p:nvSpPr>
            <p:spPr>
              <a:xfrm>
                <a:off x="145321" y="7852366"/>
                <a:ext cx="258822" cy="37337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r">
                  <a:lnSpc>
                    <a:spcPts val="2257"/>
                  </a:lnSpc>
                </a:pPr>
                <a:r>
                  <a:rPr lang="en-US" sz="1612">
                    <a:solidFill>
                      <a:srgbClr val="000000"/>
                    </a:solidFill>
                    <a:latin typeface="Canva Sans 1"/>
                  </a:rPr>
                  <a:t>0 </a:t>
                </a:r>
              </a:p>
            </p:txBody>
          </p:sp>
          <p:grpSp>
            <p:nvGrpSpPr>
              <p:cNvPr id="52" name="Group 52">
                <a:extLst>
                  <a:ext uri="{FF2B5EF4-FFF2-40B4-BE49-F238E27FC236}">
                    <a16:creationId xmlns:a16="http://schemas.microsoft.com/office/drawing/2014/main" id="{70079C99-B0BC-3229-A0D1-A79E385BDF4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40686" y="158000"/>
                <a:ext cx="2722139" cy="7904868"/>
                <a:chOff x="0" y="-6350"/>
                <a:chExt cx="3544643" cy="10293350"/>
              </a:xfrm>
            </p:grpSpPr>
            <p:sp>
              <p:nvSpPr>
                <p:cNvPr id="53" name="Freeform 53">
                  <a:extLst>
                    <a:ext uri="{FF2B5EF4-FFF2-40B4-BE49-F238E27FC236}">
                      <a16:creationId xmlns:a16="http://schemas.microsoft.com/office/drawing/2014/main" id="{B265826E-DB61-9ED4-9C89-C9703D933612}"/>
                    </a:ext>
                  </a:extLst>
                </p:cNvPr>
                <p:cNvSpPr/>
                <p:nvPr/>
              </p:nvSpPr>
              <p:spPr>
                <a:xfrm>
                  <a:off x="0" y="-6350"/>
                  <a:ext cx="1775496" cy="1029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5496" h="10293350">
                      <a:moveTo>
                        <a:pt x="0" y="10293350"/>
                      </a:moveTo>
                      <a:lnTo>
                        <a:pt x="0" y="114995"/>
                      </a:lnTo>
                      <a:cubicBezTo>
                        <a:pt x="0" y="84496"/>
                        <a:pt x="12115" y="55247"/>
                        <a:pt x="33681" y="33681"/>
                      </a:cubicBezTo>
                      <a:cubicBezTo>
                        <a:pt x="55247" y="12115"/>
                        <a:pt x="84496" y="0"/>
                        <a:pt x="114995" y="0"/>
                      </a:cubicBezTo>
                      <a:lnTo>
                        <a:pt x="1660502" y="0"/>
                      </a:lnTo>
                      <a:cubicBezTo>
                        <a:pt x="1691000" y="0"/>
                        <a:pt x="1720250" y="12115"/>
                        <a:pt x="1741815" y="33681"/>
                      </a:cubicBezTo>
                      <a:cubicBezTo>
                        <a:pt x="1763381" y="55247"/>
                        <a:pt x="1775496" y="84496"/>
                        <a:pt x="1775496" y="114995"/>
                      </a:cubicBezTo>
                      <a:lnTo>
                        <a:pt x="1775496" y="1029335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</p:spPr>
            </p:sp>
            <p:sp>
              <p:nvSpPr>
                <p:cNvPr id="54" name="Freeform 54">
                  <a:extLst>
                    <a:ext uri="{FF2B5EF4-FFF2-40B4-BE49-F238E27FC236}">
                      <a16:creationId xmlns:a16="http://schemas.microsoft.com/office/drawing/2014/main" id="{B36468D3-DEDE-0946-B055-F81DFB03561C}"/>
                    </a:ext>
                  </a:extLst>
                </p:cNvPr>
                <p:cNvSpPr/>
                <p:nvPr/>
              </p:nvSpPr>
              <p:spPr>
                <a:xfrm>
                  <a:off x="1769146" y="9600777"/>
                  <a:ext cx="1775496" cy="686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5496" h="686223">
                      <a:moveTo>
                        <a:pt x="0" y="686223"/>
                      </a:moveTo>
                      <a:lnTo>
                        <a:pt x="0" y="114994"/>
                      </a:lnTo>
                      <a:cubicBezTo>
                        <a:pt x="0" y="84496"/>
                        <a:pt x="12116" y="55247"/>
                        <a:pt x="33682" y="33681"/>
                      </a:cubicBezTo>
                      <a:cubicBezTo>
                        <a:pt x="55247" y="12115"/>
                        <a:pt x="84496" y="0"/>
                        <a:pt x="114995" y="0"/>
                      </a:cubicBezTo>
                      <a:lnTo>
                        <a:pt x="1660502" y="0"/>
                      </a:lnTo>
                      <a:cubicBezTo>
                        <a:pt x="1691001" y="0"/>
                        <a:pt x="1720250" y="12115"/>
                        <a:pt x="1741816" y="33681"/>
                      </a:cubicBezTo>
                      <a:cubicBezTo>
                        <a:pt x="1763381" y="55247"/>
                        <a:pt x="1775497" y="84496"/>
                        <a:pt x="1775497" y="114994"/>
                      </a:cubicBezTo>
                      <a:lnTo>
                        <a:pt x="1775497" y="686223"/>
                      </a:lnTo>
                      <a:close/>
                    </a:path>
                  </a:pathLst>
                </a:custGeom>
                <a:solidFill>
                  <a:srgbClr val="FF0000"/>
                </a:solidFill>
              </p:spPr>
            </p:sp>
          </p:grpSp>
        </p:grpSp>
        <p:sp>
          <p:nvSpPr>
            <p:cNvPr id="59" name="AutoShape 58">
              <a:extLst>
                <a:ext uri="{FF2B5EF4-FFF2-40B4-BE49-F238E27FC236}">
                  <a16:creationId xmlns:a16="http://schemas.microsoft.com/office/drawing/2014/main" id="{74CF4D01-94E0-172F-8DB7-E0B1F2B83B9B}"/>
                </a:ext>
              </a:extLst>
            </p:cNvPr>
            <p:cNvSpPr/>
            <p:nvPr/>
          </p:nvSpPr>
          <p:spPr>
            <a:xfrm rot="5400000">
              <a:off x="1844314" y="3519752"/>
              <a:ext cx="4899294" cy="0"/>
            </a:xfrm>
            <a:prstGeom prst="line">
              <a:avLst/>
            </a:prstGeom>
            <a:ln w="38100" cap="flat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0" name="AutoShape 59">
              <a:extLst>
                <a:ext uri="{FF2B5EF4-FFF2-40B4-BE49-F238E27FC236}">
                  <a16:creationId xmlns:a16="http://schemas.microsoft.com/office/drawing/2014/main" id="{4AA02047-D8AB-57BB-970C-6036A4373251}"/>
                </a:ext>
              </a:extLst>
            </p:cNvPr>
            <p:cNvSpPr/>
            <p:nvPr/>
          </p:nvSpPr>
          <p:spPr>
            <a:xfrm rot="5400000">
              <a:off x="5213076" y="3556051"/>
              <a:ext cx="4899294" cy="0"/>
            </a:xfrm>
            <a:prstGeom prst="line">
              <a:avLst/>
            </a:prstGeom>
            <a:ln w="38100" cap="flat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65554004-5ED2-40B8-8908-0B6C353ADEF2}"/>
              </a:ext>
            </a:extLst>
          </p:cNvPr>
          <p:cNvSpPr/>
          <p:nvPr/>
        </p:nvSpPr>
        <p:spPr>
          <a:xfrm rot="5400000">
            <a:off x="-5378379" y="-14369751"/>
            <a:ext cx="12127646" cy="12278894"/>
          </a:xfrm>
          <a:prstGeom prst="triangle">
            <a:avLst>
              <a:gd name="adj" fmla="val 4903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D2519B6E-5794-E308-CE80-39824FCEB594}"/>
              </a:ext>
            </a:extLst>
          </p:cNvPr>
          <p:cNvSpPr/>
          <p:nvPr/>
        </p:nvSpPr>
        <p:spPr>
          <a:xfrm rot="16200000">
            <a:off x="6179954" y="10437621"/>
            <a:ext cx="13262861" cy="12192000"/>
          </a:xfrm>
          <a:prstGeom prst="triangle">
            <a:avLst>
              <a:gd name="adj" fmla="val 490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4F6300C-9F8C-6DF3-8A66-D452B77C31AB}"/>
              </a:ext>
            </a:extLst>
          </p:cNvPr>
          <p:cNvSpPr txBox="1"/>
          <p:nvPr/>
        </p:nvSpPr>
        <p:spPr>
          <a:xfrm>
            <a:off x="20440229" y="689140"/>
            <a:ext cx="949408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CONCL-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3637A4-2F94-DE39-4402-99B025DE99FD}"/>
              </a:ext>
            </a:extLst>
          </p:cNvPr>
          <p:cNvSpPr txBox="1"/>
          <p:nvPr/>
        </p:nvSpPr>
        <p:spPr>
          <a:xfrm>
            <a:off x="-15062429" y="2674043"/>
            <a:ext cx="949408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000" dirty="0">
                <a:solidFill>
                  <a:srgbClr val="FFC000"/>
                </a:solidFill>
                <a:latin typeface="Bahnschrift Condensed" panose="020B0502040204020203" pitchFamily="34" charset="0"/>
              </a:rPr>
              <a:t>USION</a:t>
            </a:r>
          </a:p>
        </p:txBody>
      </p:sp>
    </p:spTree>
    <p:extLst>
      <p:ext uri="{BB962C8B-B14F-4D97-AF65-F5344CB8AC3E}">
        <p14:creationId xmlns:p14="http://schemas.microsoft.com/office/powerpoint/2010/main" val="3712268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92BC0E-AC65-B74E-AD03-B3059A6D0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20/04/23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B160C-0A0A-5347-ADDB-28508602C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PICC 2023 (PID121)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D0A42A-442E-594D-B3DB-CEB8B627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C0BBA5FB-94EF-C7B0-2058-966906651A77}"/>
              </a:ext>
            </a:extLst>
          </p:cNvPr>
          <p:cNvSpPr txBox="1">
            <a:spLocks/>
          </p:cNvSpPr>
          <p:nvPr/>
        </p:nvSpPr>
        <p:spPr>
          <a:xfrm>
            <a:off x="310661" y="-141534"/>
            <a:ext cx="2989195" cy="9999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Cambria" panose="02040503050406030204" pitchFamily="18" charset="0"/>
                <a:ea typeface="+mj-ea"/>
                <a:cs typeface="+mj-cs"/>
              </a:defRPr>
            </a:lvl1pPr>
          </a:lstStyle>
          <a:p>
            <a:r>
              <a:rPr lang="en-IN" sz="4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RESULTS</a:t>
            </a:r>
            <a:endParaRPr lang="en-US" sz="44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D5E671A7-03F4-CDCC-A784-614CA803E1F3}"/>
              </a:ext>
            </a:extLst>
          </p:cNvPr>
          <p:cNvSpPr txBox="1">
            <a:spLocks/>
          </p:cNvSpPr>
          <p:nvPr/>
        </p:nvSpPr>
        <p:spPr>
          <a:xfrm>
            <a:off x="2286908" y="-737841"/>
            <a:ext cx="1081594" cy="21925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Cambria" panose="02040503050406030204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Bahnschrift SemiBold Condensed" panose="020B0502040204020203" pitchFamily="34" charset="0"/>
              </a:rPr>
              <a:t>&amp;</a:t>
            </a:r>
          </a:p>
        </p:txBody>
      </p:sp>
      <p:sp>
        <p:nvSpPr>
          <p:cNvPr id="13" name="Title 5">
            <a:extLst>
              <a:ext uri="{FF2B5EF4-FFF2-40B4-BE49-F238E27FC236}">
                <a16:creationId xmlns:a16="http://schemas.microsoft.com/office/drawing/2014/main" id="{C5751FF1-B98F-DFD9-3B63-7134776F247A}"/>
              </a:ext>
            </a:extLst>
          </p:cNvPr>
          <p:cNvSpPr txBox="1">
            <a:spLocks/>
          </p:cNvSpPr>
          <p:nvPr/>
        </p:nvSpPr>
        <p:spPr>
          <a:xfrm>
            <a:off x="2858614" y="-325950"/>
            <a:ext cx="4606261" cy="13687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Cambria" panose="02040503050406030204" pitchFamily="18" charset="0"/>
                <a:ea typeface="+mj-ea"/>
                <a:cs typeface="+mj-cs"/>
              </a:defRPr>
            </a:lvl1pPr>
          </a:lstStyle>
          <a:p>
            <a:r>
              <a:rPr lang="en-IN" sz="4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DISCUSSIONS</a:t>
            </a:r>
            <a:endParaRPr lang="en-US" sz="44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CFB5760-B749-1E46-D169-09EA9083C618}"/>
              </a:ext>
            </a:extLst>
          </p:cNvPr>
          <p:cNvGrpSpPr>
            <a:grpSpLocks noChangeAspect="1"/>
          </p:cNvGrpSpPr>
          <p:nvPr/>
        </p:nvGrpSpPr>
        <p:grpSpPr>
          <a:xfrm>
            <a:off x="1910479" y="1160784"/>
            <a:ext cx="7667950" cy="4621547"/>
            <a:chOff x="1441172" y="962013"/>
            <a:chExt cx="8750078" cy="5273756"/>
          </a:xfrm>
        </p:grpSpPr>
        <p:grpSp>
          <p:nvGrpSpPr>
            <p:cNvPr id="9" name="Group 13">
              <a:extLst>
                <a:ext uri="{FF2B5EF4-FFF2-40B4-BE49-F238E27FC236}">
                  <a16:creationId xmlns:a16="http://schemas.microsoft.com/office/drawing/2014/main" id="{34BD2155-000F-E760-C49E-F48EE240970F}"/>
                </a:ext>
              </a:extLst>
            </p:cNvPr>
            <p:cNvGrpSpPr/>
            <p:nvPr/>
          </p:nvGrpSpPr>
          <p:grpSpPr>
            <a:xfrm>
              <a:off x="1441172" y="962013"/>
              <a:ext cx="2539499" cy="5273756"/>
              <a:chOff x="-764007" y="-47625"/>
              <a:chExt cx="4255252" cy="8836845"/>
            </a:xfrm>
          </p:grpSpPr>
          <p:sp>
            <p:nvSpPr>
              <p:cNvPr id="16" name="TextBox 14">
                <a:extLst>
                  <a:ext uri="{FF2B5EF4-FFF2-40B4-BE49-F238E27FC236}">
                    <a16:creationId xmlns:a16="http://schemas.microsoft.com/office/drawing/2014/main" id="{C4E86752-CECC-881C-86CF-315971022CF0}"/>
                  </a:ext>
                </a:extLst>
              </p:cNvPr>
              <p:cNvSpPr txBox="1"/>
              <p:nvPr/>
            </p:nvSpPr>
            <p:spPr>
              <a:xfrm>
                <a:off x="531377" y="8402061"/>
                <a:ext cx="2959868" cy="387159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353"/>
                  </a:lnSpc>
                </a:pPr>
                <a:r>
                  <a:rPr lang="en-US" sz="1680">
                    <a:solidFill>
                      <a:srgbClr val="000000"/>
                    </a:solidFill>
                    <a:latin typeface="Canva Sans 1"/>
                  </a:rPr>
                  <a:t>Electricity Usage (Rs.)</a:t>
                </a:r>
              </a:p>
            </p:txBody>
          </p:sp>
          <p:grpSp>
            <p:nvGrpSpPr>
              <p:cNvPr id="17" name="Group 15">
                <a:extLst>
                  <a:ext uri="{FF2B5EF4-FFF2-40B4-BE49-F238E27FC236}">
                    <a16:creationId xmlns:a16="http://schemas.microsoft.com/office/drawing/2014/main" id="{DE41290A-E787-BF26-0AC2-3AEF917687E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95201" y="169767"/>
                <a:ext cx="2832219" cy="8137599"/>
                <a:chOff x="0" y="0"/>
                <a:chExt cx="3538293" cy="10166307"/>
              </a:xfrm>
            </p:grpSpPr>
            <p:sp>
              <p:nvSpPr>
                <p:cNvPr id="27" name="Freeform 16">
                  <a:extLst>
                    <a:ext uri="{FF2B5EF4-FFF2-40B4-BE49-F238E27FC236}">
                      <a16:creationId xmlns:a16="http://schemas.microsoft.com/office/drawing/2014/main" id="{F97E778E-099C-AE9C-27C2-CCBABD68B85A}"/>
                    </a:ext>
                  </a:extLst>
                </p:cNvPr>
                <p:cNvSpPr/>
                <p:nvPr/>
              </p:nvSpPr>
              <p:spPr>
                <a:xfrm>
                  <a:off x="0" y="-6350"/>
                  <a:ext cx="3538293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8293" h="12700">
                      <a:moveTo>
                        <a:pt x="0" y="0"/>
                      </a:moveTo>
                      <a:lnTo>
                        <a:pt x="3538293" y="0"/>
                      </a:lnTo>
                      <a:lnTo>
                        <a:pt x="3538293" y="12700"/>
                      </a:lnTo>
                      <a:lnTo>
                        <a:pt x="0" y="12700"/>
                      </a:lnTo>
                      <a:close/>
                    </a:path>
                  </a:pathLst>
                </a:custGeom>
                <a:solidFill>
                  <a:srgbClr val="000000">
                    <a:alpha val="24706"/>
                  </a:srgbClr>
                </a:solidFill>
              </p:spPr>
            </p:sp>
            <p:sp>
              <p:nvSpPr>
                <p:cNvPr id="28" name="Freeform 17">
                  <a:extLst>
                    <a:ext uri="{FF2B5EF4-FFF2-40B4-BE49-F238E27FC236}">
                      <a16:creationId xmlns:a16="http://schemas.microsoft.com/office/drawing/2014/main" id="{875F19ED-7A3D-7499-9853-81715D1F799C}"/>
                    </a:ext>
                  </a:extLst>
                </p:cNvPr>
                <p:cNvSpPr/>
                <p:nvPr/>
              </p:nvSpPr>
              <p:spPr>
                <a:xfrm>
                  <a:off x="0" y="3382419"/>
                  <a:ext cx="3538293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8293" h="12700">
                      <a:moveTo>
                        <a:pt x="0" y="0"/>
                      </a:moveTo>
                      <a:lnTo>
                        <a:pt x="3538293" y="0"/>
                      </a:lnTo>
                      <a:lnTo>
                        <a:pt x="3538293" y="12700"/>
                      </a:lnTo>
                      <a:lnTo>
                        <a:pt x="0" y="12700"/>
                      </a:lnTo>
                      <a:close/>
                    </a:path>
                  </a:pathLst>
                </a:custGeom>
                <a:solidFill>
                  <a:srgbClr val="000000">
                    <a:alpha val="24706"/>
                  </a:srgbClr>
                </a:solidFill>
              </p:spPr>
            </p:sp>
            <p:sp>
              <p:nvSpPr>
                <p:cNvPr id="29" name="Freeform 18">
                  <a:extLst>
                    <a:ext uri="{FF2B5EF4-FFF2-40B4-BE49-F238E27FC236}">
                      <a16:creationId xmlns:a16="http://schemas.microsoft.com/office/drawing/2014/main" id="{4884D6EF-ADDF-D7F6-FEF0-921A193185D1}"/>
                    </a:ext>
                  </a:extLst>
                </p:cNvPr>
                <p:cNvSpPr/>
                <p:nvPr/>
              </p:nvSpPr>
              <p:spPr>
                <a:xfrm>
                  <a:off x="0" y="6771187"/>
                  <a:ext cx="3538293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8293" h="12700">
                      <a:moveTo>
                        <a:pt x="0" y="0"/>
                      </a:moveTo>
                      <a:lnTo>
                        <a:pt x="3538293" y="0"/>
                      </a:lnTo>
                      <a:lnTo>
                        <a:pt x="3538293" y="12700"/>
                      </a:lnTo>
                      <a:lnTo>
                        <a:pt x="0" y="12700"/>
                      </a:lnTo>
                      <a:close/>
                    </a:path>
                  </a:pathLst>
                </a:custGeom>
                <a:solidFill>
                  <a:srgbClr val="000000">
                    <a:alpha val="24706"/>
                  </a:srgbClr>
                </a:solidFill>
              </p:spPr>
            </p:sp>
            <p:sp>
              <p:nvSpPr>
                <p:cNvPr id="30" name="Freeform 19">
                  <a:extLst>
                    <a:ext uri="{FF2B5EF4-FFF2-40B4-BE49-F238E27FC236}">
                      <a16:creationId xmlns:a16="http://schemas.microsoft.com/office/drawing/2014/main" id="{F1D4E170-8F42-69E3-0733-E60CA129184D}"/>
                    </a:ext>
                  </a:extLst>
                </p:cNvPr>
                <p:cNvSpPr/>
                <p:nvPr/>
              </p:nvSpPr>
              <p:spPr>
                <a:xfrm>
                  <a:off x="0" y="10159957"/>
                  <a:ext cx="3538293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8293" h="12700">
                      <a:moveTo>
                        <a:pt x="0" y="0"/>
                      </a:moveTo>
                      <a:lnTo>
                        <a:pt x="3538293" y="0"/>
                      </a:lnTo>
                      <a:lnTo>
                        <a:pt x="3538293" y="12700"/>
                      </a:lnTo>
                      <a:lnTo>
                        <a:pt x="0" y="12700"/>
                      </a:lnTo>
                      <a:close/>
                    </a:path>
                  </a:pathLst>
                </a:custGeom>
                <a:solidFill>
                  <a:srgbClr val="000000">
                    <a:alpha val="60000"/>
                  </a:srgbClr>
                </a:solidFill>
              </p:spPr>
            </p:sp>
          </p:grpSp>
          <p:sp>
            <p:nvSpPr>
              <p:cNvPr id="19" name="TextBox 20">
                <a:extLst>
                  <a:ext uri="{FF2B5EF4-FFF2-40B4-BE49-F238E27FC236}">
                    <a16:creationId xmlns:a16="http://schemas.microsoft.com/office/drawing/2014/main" id="{9400B011-91F1-AB65-7A81-41E42FEABA2A}"/>
                  </a:ext>
                </a:extLst>
              </p:cNvPr>
              <p:cNvSpPr txBox="1"/>
              <p:nvPr/>
            </p:nvSpPr>
            <p:spPr>
              <a:xfrm>
                <a:off x="-764007" y="-47625"/>
                <a:ext cx="1216887" cy="535167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r">
                  <a:lnSpc>
                    <a:spcPts val="2353"/>
                  </a:lnSpc>
                </a:pPr>
                <a:r>
                  <a:rPr lang="en-US" sz="1680" dirty="0">
                    <a:solidFill>
                      <a:srgbClr val="000000"/>
                    </a:solidFill>
                    <a:latin typeface="Canva Sans 1"/>
                  </a:rPr>
                  <a:t>60 </a:t>
                </a:r>
              </a:p>
            </p:txBody>
          </p:sp>
          <p:sp>
            <p:nvSpPr>
              <p:cNvPr id="21" name="TextBox 21">
                <a:extLst>
                  <a:ext uri="{FF2B5EF4-FFF2-40B4-BE49-F238E27FC236}">
                    <a16:creationId xmlns:a16="http://schemas.microsoft.com/office/drawing/2014/main" id="{1C398F61-741C-63C8-DC6B-A839AC5B1E0B}"/>
                  </a:ext>
                </a:extLst>
              </p:cNvPr>
              <p:cNvSpPr txBox="1"/>
              <p:nvPr/>
            </p:nvSpPr>
            <p:spPr>
              <a:xfrm>
                <a:off x="-342474" y="2664908"/>
                <a:ext cx="795356" cy="535167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r">
                  <a:lnSpc>
                    <a:spcPts val="2353"/>
                  </a:lnSpc>
                </a:pPr>
                <a:r>
                  <a:rPr lang="en-US" sz="1680" dirty="0">
                    <a:solidFill>
                      <a:srgbClr val="000000"/>
                    </a:solidFill>
                    <a:latin typeface="Canva Sans 1"/>
                  </a:rPr>
                  <a:t>40 </a:t>
                </a:r>
              </a:p>
            </p:txBody>
          </p:sp>
          <p:sp>
            <p:nvSpPr>
              <p:cNvPr id="22" name="TextBox 22">
                <a:extLst>
                  <a:ext uri="{FF2B5EF4-FFF2-40B4-BE49-F238E27FC236}">
                    <a16:creationId xmlns:a16="http://schemas.microsoft.com/office/drawing/2014/main" id="{23A35BE1-6287-EDE2-BB94-5D52FA083B42}"/>
                  </a:ext>
                </a:extLst>
              </p:cNvPr>
              <p:cNvSpPr txBox="1"/>
              <p:nvPr/>
            </p:nvSpPr>
            <p:spPr>
              <a:xfrm>
                <a:off x="-342476" y="5377441"/>
                <a:ext cx="795356" cy="535167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r">
                  <a:lnSpc>
                    <a:spcPts val="2353"/>
                  </a:lnSpc>
                </a:pPr>
                <a:r>
                  <a:rPr lang="en-US" sz="1680" dirty="0">
                    <a:solidFill>
                      <a:srgbClr val="000000"/>
                    </a:solidFill>
                    <a:latin typeface="Canva Sans 1"/>
                  </a:rPr>
                  <a:t>20 </a:t>
                </a:r>
              </a:p>
            </p:txBody>
          </p:sp>
          <p:sp>
            <p:nvSpPr>
              <p:cNvPr id="23" name="TextBox 23">
                <a:extLst>
                  <a:ext uri="{FF2B5EF4-FFF2-40B4-BE49-F238E27FC236}">
                    <a16:creationId xmlns:a16="http://schemas.microsoft.com/office/drawing/2014/main" id="{29ACC65A-B782-AEEC-0F3F-B0FE9986BF1C}"/>
                  </a:ext>
                </a:extLst>
              </p:cNvPr>
              <p:cNvSpPr txBox="1"/>
              <p:nvPr/>
            </p:nvSpPr>
            <p:spPr>
              <a:xfrm>
                <a:off x="-78862" y="7807718"/>
                <a:ext cx="452983" cy="535167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r">
                  <a:lnSpc>
                    <a:spcPts val="2353"/>
                  </a:lnSpc>
                </a:pPr>
                <a:r>
                  <a:rPr lang="en-US" sz="1680">
                    <a:solidFill>
                      <a:srgbClr val="000000"/>
                    </a:solidFill>
                    <a:latin typeface="Canva Sans 1"/>
                  </a:rPr>
                  <a:t>0 </a:t>
                </a:r>
              </a:p>
            </p:txBody>
          </p:sp>
          <p:grpSp>
            <p:nvGrpSpPr>
              <p:cNvPr id="24" name="Group 24">
                <a:extLst>
                  <a:ext uri="{FF2B5EF4-FFF2-40B4-BE49-F238E27FC236}">
                    <a16:creationId xmlns:a16="http://schemas.microsoft.com/office/drawing/2014/main" id="{74AB84C2-64BC-7936-2E50-A3564A3FAEF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95201" y="168753"/>
                <a:ext cx="2837302" cy="8138613"/>
                <a:chOff x="0" y="-1267"/>
                <a:chExt cx="3544643" cy="10167573"/>
              </a:xfrm>
            </p:grpSpPr>
            <p:sp>
              <p:nvSpPr>
                <p:cNvPr id="25" name="Freeform 25">
                  <a:extLst>
                    <a:ext uri="{FF2B5EF4-FFF2-40B4-BE49-F238E27FC236}">
                      <a16:creationId xmlns:a16="http://schemas.microsoft.com/office/drawing/2014/main" id="{E3DE1C59-B401-AF0C-2C9E-93A66FA07B5F}"/>
                    </a:ext>
                  </a:extLst>
                </p:cNvPr>
                <p:cNvSpPr/>
                <p:nvPr/>
              </p:nvSpPr>
              <p:spPr>
                <a:xfrm>
                  <a:off x="0" y="-1267"/>
                  <a:ext cx="1775496" cy="10167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5496" h="10167573">
                      <a:moveTo>
                        <a:pt x="0" y="10167574"/>
                      </a:moveTo>
                      <a:lnTo>
                        <a:pt x="0" y="114995"/>
                      </a:lnTo>
                      <a:cubicBezTo>
                        <a:pt x="0" y="84496"/>
                        <a:pt x="12115" y="55247"/>
                        <a:pt x="33681" y="33681"/>
                      </a:cubicBezTo>
                      <a:cubicBezTo>
                        <a:pt x="55247" y="12116"/>
                        <a:pt x="84496" y="0"/>
                        <a:pt x="114995" y="0"/>
                      </a:cubicBezTo>
                      <a:lnTo>
                        <a:pt x="1660502" y="0"/>
                      </a:lnTo>
                      <a:cubicBezTo>
                        <a:pt x="1691000" y="0"/>
                        <a:pt x="1720250" y="12116"/>
                        <a:pt x="1741815" y="33681"/>
                      </a:cubicBezTo>
                      <a:cubicBezTo>
                        <a:pt x="1763381" y="55247"/>
                        <a:pt x="1775496" y="84496"/>
                        <a:pt x="1775496" y="114995"/>
                      </a:cubicBezTo>
                      <a:lnTo>
                        <a:pt x="1775496" y="1016757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</p:spPr>
              <p:txBody>
                <a:bodyPr/>
                <a:lstStyle/>
                <a:p>
                  <a:endParaRPr lang="en-IN" dirty="0"/>
                </a:p>
              </p:txBody>
            </p:sp>
            <p:sp>
              <p:nvSpPr>
                <p:cNvPr id="26" name="Freeform 26">
                  <a:extLst>
                    <a:ext uri="{FF2B5EF4-FFF2-40B4-BE49-F238E27FC236}">
                      <a16:creationId xmlns:a16="http://schemas.microsoft.com/office/drawing/2014/main" id="{F9C069C6-F8BA-94B8-FA2C-A9C8CF90D4AB}"/>
                    </a:ext>
                  </a:extLst>
                </p:cNvPr>
                <p:cNvSpPr/>
                <p:nvPr/>
              </p:nvSpPr>
              <p:spPr>
                <a:xfrm>
                  <a:off x="1769146" y="5178312"/>
                  <a:ext cx="1775496" cy="4987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5496" h="4987994">
                      <a:moveTo>
                        <a:pt x="0" y="4987995"/>
                      </a:moveTo>
                      <a:lnTo>
                        <a:pt x="0" y="114995"/>
                      </a:lnTo>
                      <a:cubicBezTo>
                        <a:pt x="0" y="84496"/>
                        <a:pt x="12116" y="55247"/>
                        <a:pt x="33682" y="33681"/>
                      </a:cubicBezTo>
                      <a:cubicBezTo>
                        <a:pt x="55247" y="12116"/>
                        <a:pt x="84496" y="0"/>
                        <a:pt x="114995" y="0"/>
                      </a:cubicBezTo>
                      <a:lnTo>
                        <a:pt x="1660502" y="0"/>
                      </a:lnTo>
                      <a:cubicBezTo>
                        <a:pt x="1691001" y="0"/>
                        <a:pt x="1720250" y="12116"/>
                        <a:pt x="1741816" y="33681"/>
                      </a:cubicBezTo>
                      <a:cubicBezTo>
                        <a:pt x="1763381" y="55247"/>
                        <a:pt x="1775497" y="84496"/>
                        <a:pt x="1775497" y="114995"/>
                      </a:cubicBezTo>
                      <a:lnTo>
                        <a:pt x="1775497" y="498799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</p:spPr>
              <p:txBody>
                <a:bodyPr/>
                <a:lstStyle/>
                <a:p>
                  <a:endParaRPr lang="en-IN" dirty="0"/>
                </a:p>
              </p:txBody>
            </p:sp>
          </p:grpSp>
        </p:grpSp>
        <p:grpSp>
          <p:nvGrpSpPr>
            <p:cNvPr id="31" name="Group 27">
              <a:extLst>
                <a:ext uri="{FF2B5EF4-FFF2-40B4-BE49-F238E27FC236}">
                  <a16:creationId xmlns:a16="http://schemas.microsoft.com/office/drawing/2014/main" id="{5FFE3169-04AE-444D-B2C6-354CFBFAEB03}"/>
                </a:ext>
              </a:extLst>
            </p:cNvPr>
            <p:cNvGrpSpPr/>
            <p:nvPr/>
          </p:nvGrpSpPr>
          <p:grpSpPr>
            <a:xfrm>
              <a:off x="4642310" y="1056059"/>
              <a:ext cx="2563074" cy="5116171"/>
              <a:chOff x="-371157" y="-47625"/>
              <a:chExt cx="4294753" cy="8572789"/>
            </a:xfrm>
          </p:grpSpPr>
          <p:sp>
            <p:nvSpPr>
              <p:cNvPr id="32" name="TextBox 28">
                <a:extLst>
                  <a:ext uri="{FF2B5EF4-FFF2-40B4-BE49-F238E27FC236}">
                    <a16:creationId xmlns:a16="http://schemas.microsoft.com/office/drawing/2014/main" id="{E3F880FE-D030-1D04-2C00-01986D7D775A}"/>
                  </a:ext>
                </a:extLst>
              </p:cNvPr>
              <p:cNvSpPr txBox="1"/>
              <p:nvPr/>
            </p:nvSpPr>
            <p:spPr>
              <a:xfrm>
                <a:off x="1458418" y="8151786"/>
                <a:ext cx="2203342" cy="37337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257"/>
                  </a:lnSpc>
                </a:pPr>
                <a:r>
                  <a:rPr lang="en-US" sz="1612">
                    <a:solidFill>
                      <a:srgbClr val="000000"/>
                    </a:solidFill>
                    <a:latin typeface="Canva Sans 1"/>
                  </a:rPr>
                  <a:t>water usage (Ltr)</a:t>
                </a:r>
              </a:p>
            </p:txBody>
          </p:sp>
          <p:grpSp>
            <p:nvGrpSpPr>
              <p:cNvPr id="33" name="Group 29">
                <a:extLst>
                  <a:ext uri="{FF2B5EF4-FFF2-40B4-BE49-F238E27FC236}">
                    <a16:creationId xmlns:a16="http://schemas.microsoft.com/office/drawing/2014/main" id="{871A67F1-B531-D7FA-E42E-962B5444F59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201457" y="162876"/>
                <a:ext cx="2717263" cy="7899991"/>
                <a:chOff x="0" y="0"/>
                <a:chExt cx="3538293" cy="10287000"/>
              </a:xfrm>
            </p:grpSpPr>
            <p:sp>
              <p:nvSpPr>
                <p:cNvPr id="41" name="Freeform 30">
                  <a:extLst>
                    <a:ext uri="{FF2B5EF4-FFF2-40B4-BE49-F238E27FC236}">
                      <a16:creationId xmlns:a16="http://schemas.microsoft.com/office/drawing/2014/main" id="{12ED2752-DE16-E7C2-4949-18D4CF23E55C}"/>
                    </a:ext>
                  </a:extLst>
                </p:cNvPr>
                <p:cNvSpPr/>
                <p:nvPr/>
              </p:nvSpPr>
              <p:spPr>
                <a:xfrm>
                  <a:off x="0" y="-6350"/>
                  <a:ext cx="3538293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8293" h="12700">
                      <a:moveTo>
                        <a:pt x="0" y="0"/>
                      </a:moveTo>
                      <a:lnTo>
                        <a:pt x="3538293" y="0"/>
                      </a:lnTo>
                      <a:lnTo>
                        <a:pt x="3538293" y="12700"/>
                      </a:lnTo>
                      <a:lnTo>
                        <a:pt x="0" y="12700"/>
                      </a:lnTo>
                      <a:close/>
                    </a:path>
                  </a:pathLst>
                </a:custGeom>
                <a:solidFill>
                  <a:srgbClr val="000000">
                    <a:alpha val="24706"/>
                  </a:srgbClr>
                </a:solidFill>
              </p:spPr>
            </p:sp>
            <p:sp>
              <p:nvSpPr>
                <p:cNvPr id="42" name="Freeform 31">
                  <a:extLst>
                    <a:ext uri="{FF2B5EF4-FFF2-40B4-BE49-F238E27FC236}">
                      <a16:creationId xmlns:a16="http://schemas.microsoft.com/office/drawing/2014/main" id="{E2348AE7-59C2-A626-F1D7-145D8235DEF0}"/>
                    </a:ext>
                  </a:extLst>
                </p:cNvPr>
                <p:cNvSpPr/>
                <p:nvPr/>
              </p:nvSpPr>
              <p:spPr>
                <a:xfrm>
                  <a:off x="0" y="3422650"/>
                  <a:ext cx="3538293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8293" h="12700">
                      <a:moveTo>
                        <a:pt x="0" y="0"/>
                      </a:moveTo>
                      <a:lnTo>
                        <a:pt x="3538293" y="0"/>
                      </a:lnTo>
                      <a:lnTo>
                        <a:pt x="3538293" y="12700"/>
                      </a:lnTo>
                      <a:lnTo>
                        <a:pt x="0" y="12700"/>
                      </a:lnTo>
                      <a:close/>
                    </a:path>
                  </a:pathLst>
                </a:custGeom>
                <a:solidFill>
                  <a:srgbClr val="000000">
                    <a:alpha val="24706"/>
                  </a:srgbClr>
                </a:solidFill>
              </p:spPr>
            </p:sp>
            <p:sp>
              <p:nvSpPr>
                <p:cNvPr id="43" name="Freeform 32">
                  <a:extLst>
                    <a:ext uri="{FF2B5EF4-FFF2-40B4-BE49-F238E27FC236}">
                      <a16:creationId xmlns:a16="http://schemas.microsoft.com/office/drawing/2014/main" id="{6268DB37-2747-F1B7-9100-B062E4C320E5}"/>
                    </a:ext>
                  </a:extLst>
                </p:cNvPr>
                <p:cNvSpPr/>
                <p:nvPr/>
              </p:nvSpPr>
              <p:spPr>
                <a:xfrm>
                  <a:off x="0" y="6851650"/>
                  <a:ext cx="3538293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8293" h="12700">
                      <a:moveTo>
                        <a:pt x="0" y="0"/>
                      </a:moveTo>
                      <a:lnTo>
                        <a:pt x="3538293" y="0"/>
                      </a:lnTo>
                      <a:lnTo>
                        <a:pt x="3538293" y="12700"/>
                      </a:lnTo>
                      <a:lnTo>
                        <a:pt x="0" y="12700"/>
                      </a:lnTo>
                      <a:close/>
                    </a:path>
                  </a:pathLst>
                </a:custGeom>
                <a:solidFill>
                  <a:srgbClr val="000000">
                    <a:alpha val="24706"/>
                  </a:srgbClr>
                </a:solidFill>
              </p:spPr>
            </p:sp>
            <p:sp>
              <p:nvSpPr>
                <p:cNvPr id="44" name="Freeform 33">
                  <a:extLst>
                    <a:ext uri="{FF2B5EF4-FFF2-40B4-BE49-F238E27FC236}">
                      <a16:creationId xmlns:a16="http://schemas.microsoft.com/office/drawing/2014/main" id="{F395CF33-A42A-2DA4-C807-B30A1C4045CD}"/>
                    </a:ext>
                  </a:extLst>
                </p:cNvPr>
                <p:cNvSpPr/>
                <p:nvPr/>
              </p:nvSpPr>
              <p:spPr>
                <a:xfrm>
                  <a:off x="0" y="10280650"/>
                  <a:ext cx="3538293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8293" h="12700">
                      <a:moveTo>
                        <a:pt x="0" y="0"/>
                      </a:moveTo>
                      <a:lnTo>
                        <a:pt x="3538293" y="0"/>
                      </a:lnTo>
                      <a:lnTo>
                        <a:pt x="3538293" y="12700"/>
                      </a:lnTo>
                      <a:lnTo>
                        <a:pt x="0" y="12700"/>
                      </a:lnTo>
                      <a:close/>
                    </a:path>
                  </a:pathLst>
                </a:custGeom>
                <a:solidFill>
                  <a:srgbClr val="000000">
                    <a:alpha val="60000"/>
                  </a:srgbClr>
                </a:solidFill>
              </p:spPr>
            </p:sp>
          </p:grpSp>
          <p:sp>
            <p:nvSpPr>
              <p:cNvPr id="34" name="TextBox 34">
                <a:extLst>
                  <a:ext uri="{FF2B5EF4-FFF2-40B4-BE49-F238E27FC236}">
                    <a16:creationId xmlns:a16="http://schemas.microsoft.com/office/drawing/2014/main" id="{1451FA68-B3A1-5178-0F1B-6BF4F7BFF4FC}"/>
                  </a:ext>
                </a:extLst>
              </p:cNvPr>
              <p:cNvSpPr txBox="1"/>
              <p:nvPr/>
            </p:nvSpPr>
            <p:spPr>
              <a:xfrm>
                <a:off x="-371157" y="-47625"/>
                <a:ext cx="1436072" cy="529597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r">
                  <a:lnSpc>
                    <a:spcPts val="2257"/>
                  </a:lnSpc>
                </a:pPr>
                <a:r>
                  <a:rPr lang="en-US" sz="1612" dirty="0">
                    <a:solidFill>
                      <a:srgbClr val="000000"/>
                    </a:solidFill>
                    <a:latin typeface="Canva Sans 1"/>
                  </a:rPr>
                  <a:t>30,000 </a:t>
                </a:r>
              </a:p>
            </p:txBody>
          </p:sp>
          <p:sp>
            <p:nvSpPr>
              <p:cNvPr id="35" name="TextBox 35">
                <a:extLst>
                  <a:ext uri="{FF2B5EF4-FFF2-40B4-BE49-F238E27FC236}">
                    <a16:creationId xmlns:a16="http://schemas.microsoft.com/office/drawing/2014/main" id="{10D0D985-5D78-DCCD-74AF-409A2D14EE6B}"/>
                  </a:ext>
                </a:extLst>
              </p:cNvPr>
              <p:cNvSpPr txBox="1"/>
              <p:nvPr/>
            </p:nvSpPr>
            <p:spPr>
              <a:xfrm>
                <a:off x="-298593" y="2585703"/>
                <a:ext cx="1363507" cy="52960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r">
                  <a:lnSpc>
                    <a:spcPts val="2257"/>
                  </a:lnSpc>
                </a:pPr>
                <a:r>
                  <a:rPr lang="en-US" sz="1612" dirty="0">
                    <a:solidFill>
                      <a:srgbClr val="000000"/>
                    </a:solidFill>
                    <a:latin typeface="Canva Sans 1"/>
                  </a:rPr>
                  <a:t>20,000 </a:t>
                </a:r>
              </a:p>
            </p:txBody>
          </p:sp>
          <p:sp>
            <p:nvSpPr>
              <p:cNvPr id="36" name="TextBox 36">
                <a:extLst>
                  <a:ext uri="{FF2B5EF4-FFF2-40B4-BE49-F238E27FC236}">
                    <a16:creationId xmlns:a16="http://schemas.microsoft.com/office/drawing/2014/main" id="{29507B38-24AB-226D-E901-1B60E6E02FAC}"/>
                  </a:ext>
                </a:extLst>
              </p:cNvPr>
              <p:cNvSpPr txBox="1"/>
              <p:nvPr/>
            </p:nvSpPr>
            <p:spPr>
              <a:xfrm>
                <a:off x="-371157" y="5219035"/>
                <a:ext cx="1436070" cy="512975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r">
                  <a:lnSpc>
                    <a:spcPts val="2257"/>
                  </a:lnSpc>
                </a:pPr>
                <a:r>
                  <a:rPr lang="en-US" sz="1612" dirty="0">
                    <a:solidFill>
                      <a:srgbClr val="000000"/>
                    </a:solidFill>
                    <a:latin typeface="Canva Sans 1"/>
                  </a:rPr>
                  <a:t>10,000 </a:t>
                </a:r>
              </a:p>
            </p:txBody>
          </p:sp>
          <p:sp>
            <p:nvSpPr>
              <p:cNvPr id="37" name="TextBox 37">
                <a:extLst>
                  <a:ext uri="{FF2B5EF4-FFF2-40B4-BE49-F238E27FC236}">
                    <a16:creationId xmlns:a16="http://schemas.microsoft.com/office/drawing/2014/main" id="{67F075ED-755A-6706-0FE7-131AE778D4AA}"/>
                  </a:ext>
                </a:extLst>
              </p:cNvPr>
              <p:cNvSpPr txBox="1"/>
              <p:nvPr/>
            </p:nvSpPr>
            <p:spPr>
              <a:xfrm>
                <a:off x="806092" y="7852366"/>
                <a:ext cx="258822" cy="37337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r">
                  <a:lnSpc>
                    <a:spcPts val="2257"/>
                  </a:lnSpc>
                </a:pPr>
                <a:r>
                  <a:rPr lang="en-US" sz="1612">
                    <a:solidFill>
                      <a:srgbClr val="000000"/>
                    </a:solidFill>
                    <a:latin typeface="Canva Sans 1"/>
                  </a:rPr>
                  <a:t>0 </a:t>
                </a:r>
              </a:p>
            </p:txBody>
          </p:sp>
          <p:grpSp>
            <p:nvGrpSpPr>
              <p:cNvPr id="38" name="Group 38">
                <a:extLst>
                  <a:ext uri="{FF2B5EF4-FFF2-40B4-BE49-F238E27FC236}">
                    <a16:creationId xmlns:a16="http://schemas.microsoft.com/office/drawing/2014/main" id="{7557950B-06E3-D528-2636-A22ACD010FF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201457" y="316000"/>
                <a:ext cx="2722139" cy="7746868"/>
                <a:chOff x="0" y="199390"/>
                <a:chExt cx="3544643" cy="10087610"/>
              </a:xfrm>
            </p:grpSpPr>
            <p:sp>
              <p:nvSpPr>
                <p:cNvPr id="39" name="Freeform 39">
                  <a:extLst>
                    <a:ext uri="{FF2B5EF4-FFF2-40B4-BE49-F238E27FC236}">
                      <a16:creationId xmlns:a16="http://schemas.microsoft.com/office/drawing/2014/main" id="{E43F51EB-0256-6A00-905A-61FE47E2179A}"/>
                    </a:ext>
                  </a:extLst>
                </p:cNvPr>
                <p:cNvSpPr/>
                <p:nvPr/>
              </p:nvSpPr>
              <p:spPr>
                <a:xfrm>
                  <a:off x="0" y="199390"/>
                  <a:ext cx="1775496" cy="10087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5496" h="10087610">
                      <a:moveTo>
                        <a:pt x="0" y="10087610"/>
                      </a:moveTo>
                      <a:lnTo>
                        <a:pt x="0" y="114995"/>
                      </a:lnTo>
                      <a:cubicBezTo>
                        <a:pt x="0" y="84496"/>
                        <a:pt x="12115" y="55247"/>
                        <a:pt x="33681" y="33681"/>
                      </a:cubicBezTo>
                      <a:cubicBezTo>
                        <a:pt x="55247" y="12115"/>
                        <a:pt x="84496" y="0"/>
                        <a:pt x="114995" y="0"/>
                      </a:cubicBezTo>
                      <a:lnTo>
                        <a:pt x="1660502" y="0"/>
                      </a:lnTo>
                      <a:cubicBezTo>
                        <a:pt x="1691000" y="0"/>
                        <a:pt x="1720250" y="12115"/>
                        <a:pt x="1741815" y="33681"/>
                      </a:cubicBezTo>
                      <a:cubicBezTo>
                        <a:pt x="1763381" y="55247"/>
                        <a:pt x="1775496" y="84496"/>
                        <a:pt x="1775496" y="114995"/>
                      </a:cubicBezTo>
                      <a:lnTo>
                        <a:pt x="1775496" y="1008761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</p:spPr>
            </p:sp>
            <p:sp>
              <p:nvSpPr>
                <p:cNvPr id="40" name="Freeform 40">
                  <a:extLst>
                    <a:ext uri="{FF2B5EF4-FFF2-40B4-BE49-F238E27FC236}">
                      <a16:creationId xmlns:a16="http://schemas.microsoft.com/office/drawing/2014/main" id="{99CFC084-056A-6C5F-FFB7-9068C07789C7}"/>
                    </a:ext>
                  </a:extLst>
                </p:cNvPr>
                <p:cNvSpPr/>
                <p:nvPr/>
              </p:nvSpPr>
              <p:spPr>
                <a:xfrm>
                  <a:off x="1769146" y="4110912"/>
                  <a:ext cx="1775496" cy="6176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5496" h="6176088">
                      <a:moveTo>
                        <a:pt x="0" y="6176088"/>
                      </a:moveTo>
                      <a:lnTo>
                        <a:pt x="0" y="114995"/>
                      </a:lnTo>
                      <a:cubicBezTo>
                        <a:pt x="0" y="84496"/>
                        <a:pt x="12116" y="55247"/>
                        <a:pt x="33682" y="33682"/>
                      </a:cubicBezTo>
                      <a:cubicBezTo>
                        <a:pt x="55247" y="12116"/>
                        <a:pt x="84496" y="0"/>
                        <a:pt x="114995" y="0"/>
                      </a:cubicBezTo>
                      <a:lnTo>
                        <a:pt x="1660502" y="0"/>
                      </a:lnTo>
                      <a:cubicBezTo>
                        <a:pt x="1691001" y="0"/>
                        <a:pt x="1720250" y="12116"/>
                        <a:pt x="1741816" y="33682"/>
                      </a:cubicBezTo>
                      <a:cubicBezTo>
                        <a:pt x="1763381" y="55247"/>
                        <a:pt x="1775497" y="84496"/>
                        <a:pt x="1775497" y="114995"/>
                      </a:cubicBezTo>
                      <a:lnTo>
                        <a:pt x="1775497" y="617608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</p:spPr>
            </p:sp>
          </p:grpSp>
        </p:grpSp>
        <p:grpSp>
          <p:nvGrpSpPr>
            <p:cNvPr id="45" name="Group 41">
              <a:extLst>
                <a:ext uri="{FF2B5EF4-FFF2-40B4-BE49-F238E27FC236}">
                  <a16:creationId xmlns:a16="http://schemas.microsoft.com/office/drawing/2014/main" id="{87B2D872-64B7-3967-D197-84CE9AF1542A}"/>
                </a:ext>
              </a:extLst>
            </p:cNvPr>
            <p:cNvGrpSpPr/>
            <p:nvPr/>
          </p:nvGrpSpPr>
          <p:grpSpPr>
            <a:xfrm>
              <a:off x="7979907" y="1056059"/>
              <a:ext cx="2211343" cy="5116171"/>
              <a:chOff x="-230519" y="-47625"/>
              <a:chExt cx="3705385" cy="8572789"/>
            </a:xfrm>
          </p:grpSpPr>
          <p:sp>
            <p:nvSpPr>
              <p:cNvPr id="46" name="TextBox 42">
                <a:extLst>
                  <a:ext uri="{FF2B5EF4-FFF2-40B4-BE49-F238E27FC236}">
                    <a16:creationId xmlns:a16="http://schemas.microsoft.com/office/drawing/2014/main" id="{E7F77F8B-028F-38A4-D92D-FD983C41F50C}"/>
                  </a:ext>
                </a:extLst>
              </p:cNvPr>
              <p:cNvSpPr txBox="1"/>
              <p:nvPr/>
            </p:nvSpPr>
            <p:spPr>
              <a:xfrm>
                <a:off x="323769" y="8151786"/>
                <a:ext cx="3151097" cy="37337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257"/>
                  </a:lnSpc>
                </a:pPr>
                <a:r>
                  <a:rPr lang="en-US" sz="1612">
                    <a:solidFill>
                      <a:srgbClr val="000000"/>
                    </a:solidFill>
                    <a:latin typeface="Canva Sans 1"/>
                  </a:rPr>
                  <a:t>Human Efforts Time (hr)</a:t>
                </a:r>
              </a:p>
            </p:txBody>
          </p:sp>
          <p:grpSp>
            <p:nvGrpSpPr>
              <p:cNvPr id="47" name="Group 43">
                <a:extLst>
                  <a:ext uri="{FF2B5EF4-FFF2-40B4-BE49-F238E27FC236}">
                    <a16:creationId xmlns:a16="http://schemas.microsoft.com/office/drawing/2014/main" id="{0B2EB742-47C7-8F0E-7E65-F0A29579D23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40686" y="162876"/>
                <a:ext cx="2717263" cy="7899991"/>
                <a:chOff x="0" y="0"/>
                <a:chExt cx="3538293" cy="10287000"/>
              </a:xfrm>
            </p:grpSpPr>
            <p:sp>
              <p:nvSpPr>
                <p:cNvPr id="55" name="Freeform 44">
                  <a:extLst>
                    <a:ext uri="{FF2B5EF4-FFF2-40B4-BE49-F238E27FC236}">
                      <a16:creationId xmlns:a16="http://schemas.microsoft.com/office/drawing/2014/main" id="{8C3A5F5B-5619-93FD-B89E-FECE03F99580}"/>
                    </a:ext>
                  </a:extLst>
                </p:cNvPr>
                <p:cNvSpPr/>
                <p:nvPr/>
              </p:nvSpPr>
              <p:spPr>
                <a:xfrm>
                  <a:off x="0" y="-6350"/>
                  <a:ext cx="3538293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8293" h="12700">
                      <a:moveTo>
                        <a:pt x="0" y="0"/>
                      </a:moveTo>
                      <a:lnTo>
                        <a:pt x="3538293" y="0"/>
                      </a:lnTo>
                      <a:lnTo>
                        <a:pt x="3538293" y="12700"/>
                      </a:lnTo>
                      <a:lnTo>
                        <a:pt x="0" y="12700"/>
                      </a:lnTo>
                      <a:close/>
                    </a:path>
                  </a:pathLst>
                </a:custGeom>
                <a:solidFill>
                  <a:srgbClr val="000000">
                    <a:alpha val="24706"/>
                  </a:srgbClr>
                </a:solidFill>
              </p:spPr>
            </p:sp>
            <p:sp>
              <p:nvSpPr>
                <p:cNvPr id="56" name="Freeform 45">
                  <a:extLst>
                    <a:ext uri="{FF2B5EF4-FFF2-40B4-BE49-F238E27FC236}">
                      <a16:creationId xmlns:a16="http://schemas.microsoft.com/office/drawing/2014/main" id="{80983C3A-9F2C-380F-A348-742CEEE11C2F}"/>
                    </a:ext>
                  </a:extLst>
                </p:cNvPr>
                <p:cNvSpPr/>
                <p:nvPr/>
              </p:nvSpPr>
              <p:spPr>
                <a:xfrm>
                  <a:off x="0" y="3422650"/>
                  <a:ext cx="3538293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8293" h="12700">
                      <a:moveTo>
                        <a:pt x="0" y="0"/>
                      </a:moveTo>
                      <a:lnTo>
                        <a:pt x="3538293" y="0"/>
                      </a:lnTo>
                      <a:lnTo>
                        <a:pt x="3538293" y="12700"/>
                      </a:lnTo>
                      <a:lnTo>
                        <a:pt x="0" y="12700"/>
                      </a:lnTo>
                      <a:close/>
                    </a:path>
                  </a:pathLst>
                </a:custGeom>
                <a:solidFill>
                  <a:srgbClr val="000000">
                    <a:alpha val="24706"/>
                  </a:srgbClr>
                </a:solidFill>
              </p:spPr>
            </p:sp>
            <p:sp>
              <p:nvSpPr>
                <p:cNvPr id="57" name="Freeform 46">
                  <a:extLst>
                    <a:ext uri="{FF2B5EF4-FFF2-40B4-BE49-F238E27FC236}">
                      <a16:creationId xmlns:a16="http://schemas.microsoft.com/office/drawing/2014/main" id="{CB811A94-56EC-8A76-3F00-7DC9E694A975}"/>
                    </a:ext>
                  </a:extLst>
                </p:cNvPr>
                <p:cNvSpPr/>
                <p:nvPr/>
              </p:nvSpPr>
              <p:spPr>
                <a:xfrm>
                  <a:off x="0" y="6851650"/>
                  <a:ext cx="3538293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8293" h="12700">
                      <a:moveTo>
                        <a:pt x="0" y="0"/>
                      </a:moveTo>
                      <a:lnTo>
                        <a:pt x="3538293" y="0"/>
                      </a:lnTo>
                      <a:lnTo>
                        <a:pt x="3538293" y="12700"/>
                      </a:lnTo>
                      <a:lnTo>
                        <a:pt x="0" y="12700"/>
                      </a:lnTo>
                      <a:close/>
                    </a:path>
                  </a:pathLst>
                </a:custGeom>
                <a:solidFill>
                  <a:srgbClr val="000000">
                    <a:alpha val="24706"/>
                  </a:srgbClr>
                </a:solidFill>
              </p:spPr>
            </p:sp>
            <p:sp>
              <p:nvSpPr>
                <p:cNvPr id="58" name="Freeform 47">
                  <a:extLst>
                    <a:ext uri="{FF2B5EF4-FFF2-40B4-BE49-F238E27FC236}">
                      <a16:creationId xmlns:a16="http://schemas.microsoft.com/office/drawing/2014/main" id="{50448E73-F524-A1E0-D9AB-ED6FE38BB932}"/>
                    </a:ext>
                  </a:extLst>
                </p:cNvPr>
                <p:cNvSpPr/>
                <p:nvPr/>
              </p:nvSpPr>
              <p:spPr>
                <a:xfrm>
                  <a:off x="0" y="10280650"/>
                  <a:ext cx="3538293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8293" h="12700">
                      <a:moveTo>
                        <a:pt x="0" y="0"/>
                      </a:moveTo>
                      <a:lnTo>
                        <a:pt x="3538293" y="0"/>
                      </a:lnTo>
                      <a:lnTo>
                        <a:pt x="3538293" y="12700"/>
                      </a:lnTo>
                      <a:lnTo>
                        <a:pt x="0" y="12700"/>
                      </a:lnTo>
                      <a:close/>
                    </a:path>
                  </a:pathLst>
                </a:custGeom>
                <a:solidFill>
                  <a:srgbClr val="000000">
                    <a:alpha val="60000"/>
                  </a:srgbClr>
                </a:solidFill>
              </p:spPr>
            </p:sp>
          </p:grpSp>
          <p:sp>
            <p:nvSpPr>
              <p:cNvPr id="48" name="TextBox 48">
                <a:extLst>
                  <a:ext uri="{FF2B5EF4-FFF2-40B4-BE49-F238E27FC236}">
                    <a16:creationId xmlns:a16="http://schemas.microsoft.com/office/drawing/2014/main" id="{9F819830-852C-EA87-5862-A051A70E9576}"/>
                  </a:ext>
                </a:extLst>
              </p:cNvPr>
              <p:cNvSpPr txBox="1"/>
              <p:nvPr/>
            </p:nvSpPr>
            <p:spPr>
              <a:xfrm>
                <a:off x="-230519" y="-47625"/>
                <a:ext cx="634663" cy="512975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r">
                  <a:lnSpc>
                    <a:spcPts val="2257"/>
                  </a:lnSpc>
                </a:pPr>
                <a:r>
                  <a:rPr lang="en-US" sz="1612" dirty="0">
                    <a:solidFill>
                      <a:srgbClr val="000000"/>
                    </a:solidFill>
                    <a:latin typeface="Canva Sans 1"/>
                  </a:rPr>
                  <a:t>15 </a:t>
                </a:r>
              </a:p>
            </p:txBody>
          </p:sp>
          <p:sp>
            <p:nvSpPr>
              <p:cNvPr id="49" name="TextBox 49">
                <a:extLst>
                  <a:ext uri="{FF2B5EF4-FFF2-40B4-BE49-F238E27FC236}">
                    <a16:creationId xmlns:a16="http://schemas.microsoft.com/office/drawing/2014/main" id="{586AD868-F0DF-F749-11C8-E4D2AC00350D}"/>
                  </a:ext>
                </a:extLst>
              </p:cNvPr>
              <p:cNvSpPr txBox="1"/>
              <p:nvPr/>
            </p:nvSpPr>
            <p:spPr>
              <a:xfrm>
                <a:off x="-169852" y="2585704"/>
                <a:ext cx="573996" cy="512975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r">
                  <a:lnSpc>
                    <a:spcPts val="2257"/>
                  </a:lnSpc>
                </a:pPr>
                <a:r>
                  <a:rPr lang="en-US" sz="1612">
                    <a:solidFill>
                      <a:srgbClr val="000000"/>
                    </a:solidFill>
                    <a:latin typeface="Canva Sans 1"/>
                  </a:rPr>
                  <a:t>10 </a:t>
                </a:r>
              </a:p>
            </p:txBody>
          </p:sp>
          <p:sp>
            <p:nvSpPr>
              <p:cNvPr id="50" name="TextBox 50">
                <a:extLst>
                  <a:ext uri="{FF2B5EF4-FFF2-40B4-BE49-F238E27FC236}">
                    <a16:creationId xmlns:a16="http://schemas.microsoft.com/office/drawing/2014/main" id="{E54FDA64-7D48-518C-A96C-BD603560AA8E}"/>
                  </a:ext>
                </a:extLst>
              </p:cNvPr>
              <p:cNvSpPr txBox="1"/>
              <p:nvPr/>
            </p:nvSpPr>
            <p:spPr>
              <a:xfrm>
                <a:off x="175677" y="5219036"/>
                <a:ext cx="228466" cy="37337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r">
                  <a:lnSpc>
                    <a:spcPts val="2257"/>
                  </a:lnSpc>
                </a:pPr>
                <a:r>
                  <a:rPr lang="en-US" sz="1612">
                    <a:solidFill>
                      <a:srgbClr val="000000"/>
                    </a:solidFill>
                    <a:latin typeface="Canva Sans 1"/>
                  </a:rPr>
                  <a:t>5 </a:t>
                </a:r>
              </a:p>
            </p:txBody>
          </p:sp>
          <p:sp>
            <p:nvSpPr>
              <p:cNvPr id="51" name="TextBox 51">
                <a:extLst>
                  <a:ext uri="{FF2B5EF4-FFF2-40B4-BE49-F238E27FC236}">
                    <a16:creationId xmlns:a16="http://schemas.microsoft.com/office/drawing/2014/main" id="{F6973E20-C4AF-B386-8FBD-74F763C19992}"/>
                  </a:ext>
                </a:extLst>
              </p:cNvPr>
              <p:cNvSpPr txBox="1"/>
              <p:nvPr/>
            </p:nvSpPr>
            <p:spPr>
              <a:xfrm>
                <a:off x="145321" y="7852366"/>
                <a:ext cx="258822" cy="37337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r">
                  <a:lnSpc>
                    <a:spcPts val="2257"/>
                  </a:lnSpc>
                </a:pPr>
                <a:r>
                  <a:rPr lang="en-US" sz="1612">
                    <a:solidFill>
                      <a:srgbClr val="000000"/>
                    </a:solidFill>
                    <a:latin typeface="Canva Sans 1"/>
                  </a:rPr>
                  <a:t>0 </a:t>
                </a:r>
              </a:p>
            </p:txBody>
          </p:sp>
          <p:grpSp>
            <p:nvGrpSpPr>
              <p:cNvPr id="52" name="Group 52">
                <a:extLst>
                  <a:ext uri="{FF2B5EF4-FFF2-40B4-BE49-F238E27FC236}">
                    <a16:creationId xmlns:a16="http://schemas.microsoft.com/office/drawing/2014/main" id="{70079C99-B0BC-3229-A0D1-A79E385BDF4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40686" y="158000"/>
                <a:ext cx="2722139" cy="7904868"/>
                <a:chOff x="0" y="-6350"/>
                <a:chExt cx="3544643" cy="10293350"/>
              </a:xfrm>
            </p:grpSpPr>
            <p:sp>
              <p:nvSpPr>
                <p:cNvPr id="53" name="Freeform 53">
                  <a:extLst>
                    <a:ext uri="{FF2B5EF4-FFF2-40B4-BE49-F238E27FC236}">
                      <a16:creationId xmlns:a16="http://schemas.microsoft.com/office/drawing/2014/main" id="{B265826E-DB61-9ED4-9C89-C9703D933612}"/>
                    </a:ext>
                  </a:extLst>
                </p:cNvPr>
                <p:cNvSpPr/>
                <p:nvPr/>
              </p:nvSpPr>
              <p:spPr>
                <a:xfrm>
                  <a:off x="0" y="-6350"/>
                  <a:ext cx="1775496" cy="1029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5496" h="10293350">
                      <a:moveTo>
                        <a:pt x="0" y="10293350"/>
                      </a:moveTo>
                      <a:lnTo>
                        <a:pt x="0" y="114995"/>
                      </a:lnTo>
                      <a:cubicBezTo>
                        <a:pt x="0" y="84496"/>
                        <a:pt x="12115" y="55247"/>
                        <a:pt x="33681" y="33681"/>
                      </a:cubicBezTo>
                      <a:cubicBezTo>
                        <a:pt x="55247" y="12115"/>
                        <a:pt x="84496" y="0"/>
                        <a:pt x="114995" y="0"/>
                      </a:cubicBezTo>
                      <a:lnTo>
                        <a:pt x="1660502" y="0"/>
                      </a:lnTo>
                      <a:cubicBezTo>
                        <a:pt x="1691000" y="0"/>
                        <a:pt x="1720250" y="12115"/>
                        <a:pt x="1741815" y="33681"/>
                      </a:cubicBezTo>
                      <a:cubicBezTo>
                        <a:pt x="1763381" y="55247"/>
                        <a:pt x="1775496" y="84496"/>
                        <a:pt x="1775496" y="114995"/>
                      </a:cubicBezTo>
                      <a:lnTo>
                        <a:pt x="1775496" y="1029335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</p:spPr>
            </p:sp>
            <p:sp>
              <p:nvSpPr>
                <p:cNvPr id="54" name="Freeform 54">
                  <a:extLst>
                    <a:ext uri="{FF2B5EF4-FFF2-40B4-BE49-F238E27FC236}">
                      <a16:creationId xmlns:a16="http://schemas.microsoft.com/office/drawing/2014/main" id="{B36468D3-DEDE-0946-B055-F81DFB03561C}"/>
                    </a:ext>
                  </a:extLst>
                </p:cNvPr>
                <p:cNvSpPr/>
                <p:nvPr/>
              </p:nvSpPr>
              <p:spPr>
                <a:xfrm>
                  <a:off x="1769146" y="9600777"/>
                  <a:ext cx="1775496" cy="686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5496" h="686223">
                      <a:moveTo>
                        <a:pt x="0" y="686223"/>
                      </a:moveTo>
                      <a:lnTo>
                        <a:pt x="0" y="114994"/>
                      </a:lnTo>
                      <a:cubicBezTo>
                        <a:pt x="0" y="84496"/>
                        <a:pt x="12116" y="55247"/>
                        <a:pt x="33682" y="33681"/>
                      </a:cubicBezTo>
                      <a:cubicBezTo>
                        <a:pt x="55247" y="12115"/>
                        <a:pt x="84496" y="0"/>
                        <a:pt x="114995" y="0"/>
                      </a:cubicBezTo>
                      <a:lnTo>
                        <a:pt x="1660502" y="0"/>
                      </a:lnTo>
                      <a:cubicBezTo>
                        <a:pt x="1691001" y="0"/>
                        <a:pt x="1720250" y="12115"/>
                        <a:pt x="1741816" y="33681"/>
                      </a:cubicBezTo>
                      <a:cubicBezTo>
                        <a:pt x="1763381" y="55247"/>
                        <a:pt x="1775497" y="84496"/>
                        <a:pt x="1775497" y="114994"/>
                      </a:cubicBezTo>
                      <a:lnTo>
                        <a:pt x="1775497" y="686223"/>
                      </a:lnTo>
                      <a:close/>
                    </a:path>
                  </a:pathLst>
                </a:custGeom>
                <a:solidFill>
                  <a:srgbClr val="FF0000"/>
                </a:solidFill>
              </p:spPr>
            </p:sp>
          </p:grpSp>
        </p:grpSp>
        <p:sp>
          <p:nvSpPr>
            <p:cNvPr id="59" name="AutoShape 58">
              <a:extLst>
                <a:ext uri="{FF2B5EF4-FFF2-40B4-BE49-F238E27FC236}">
                  <a16:creationId xmlns:a16="http://schemas.microsoft.com/office/drawing/2014/main" id="{74CF4D01-94E0-172F-8DB7-E0B1F2B83B9B}"/>
                </a:ext>
              </a:extLst>
            </p:cNvPr>
            <p:cNvSpPr/>
            <p:nvPr/>
          </p:nvSpPr>
          <p:spPr>
            <a:xfrm rot="5400000">
              <a:off x="1844314" y="3519752"/>
              <a:ext cx="4899294" cy="0"/>
            </a:xfrm>
            <a:prstGeom prst="line">
              <a:avLst/>
            </a:prstGeom>
            <a:ln w="38100" cap="flat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0" name="AutoShape 59">
              <a:extLst>
                <a:ext uri="{FF2B5EF4-FFF2-40B4-BE49-F238E27FC236}">
                  <a16:creationId xmlns:a16="http://schemas.microsoft.com/office/drawing/2014/main" id="{4AA02047-D8AB-57BB-970C-6036A4373251}"/>
                </a:ext>
              </a:extLst>
            </p:cNvPr>
            <p:cNvSpPr/>
            <p:nvPr/>
          </p:nvSpPr>
          <p:spPr>
            <a:xfrm rot="5400000">
              <a:off x="5213076" y="3556051"/>
              <a:ext cx="4899294" cy="0"/>
            </a:xfrm>
            <a:prstGeom prst="line">
              <a:avLst/>
            </a:prstGeom>
            <a:ln w="38100" cap="flat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65554004-5ED2-40B8-8908-0B6C353ADEF2}"/>
              </a:ext>
            </a:extLst>
          </p:cNvPr>
          <p:cNvSpPr/>
          <p:nvPr/>
        </p:nvSpPr>
        <p:spPr>
          <a:xfrm rot="5400000">
            <a:off x="-780565" y="-6119803"/>
            <a:ext cx="13793536" cy="12748223"/>
          </a:xfrm>
          <a:prstGeom prst="triangle">
            <a:avLst>
              <a:gd name="adj" fmla="val 4903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207C7728-D04C-F4B6-A950-944CCD28A239}"/>
              </a:ext>
            </a:extLst>
          </p:cNvPr>
          <p:cNvSpPr/>
          <p:nvPr/>
        </p:nvSpPr>
        <p:spPr>
          <a:xfrm rot="16200000">
            <a:off x="-237116" y="535432"/>
            <a:ext cx="13262861" cy="12192000"/>
          </a:xfrm>
          <a:prstGeom prst="triangle">
            <a:avLst>
              <a:gd name="adj" fmla="val 490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88A405B-7B32-0A4D-58F1-346C54891E20}"/>
              </a:ext>
            </a:extLst>
          </p:cNvPr>
          <p:cNvSpPr txBox="1"/>
          <p:nvPr/>
        </p:nvSpPr>
        <p:spPr>
          <a:xfrm>
            <a:off x="1500850" y="673449"/>
            <a:ext cx="949408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CONCL-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4B079F-E5AC-41EF-411E-C32E5A2EDEFC}"/>
              </a:ext>
            </a:extLst>
          </p:cNvPr>
          <p:cNvSpPr txBox="1"/>
          <p:nvPr/>
        </p:nvSpPr>
        <p:spPr>
          <a:xfrm>
            <a:off x="6668676" y="2501843"/>
            <a:ext cx="949408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000" dirty="0">
                <a:solidFill>
                  <a:srgbClr val="FFC000"/>
                </a:solidFill>
                <a:latin typeface="Bahnschrift Condensed" panose="020B0502040204020203" pitchFamily="34" charset="0"/>
              </a:rPr>
              <a:t>USION</a:t>
            </a:r>
          </a:p>
        </p:txBody>
      </p:sp>
    </p:spTree>
    <p:extLst>
      <p:ext uri="{BB962C8B-B14F-4D97-AF65-F5344CB8AC3E}">
        <p14:creationId xmlns:p14="http://schemas.microsoft.com/office/powerpoint/2010/main" val="9342932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02593" y="2497976"/>
            <a:ext cx="8786813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432FF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ambria" panose="02040503050406030204" pitchFamily="18" charset="0"/>
                <a:cs typeface="APPLE CHANCERY" panose="03020702040506060504" pitchFamily="66" charset="-79"/>
              </a:rPr>
              <a:t>THANK  Y   U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6DB527C-9D77-4A15-A825-ACFAD77EF1F6}"/>
              </a:ext>
            </a:extLst>
          </p:cNvPr>
          <p:cNvGrpSpPr/>
          <p:nvPr/>
        </p:nvGrpSpPr>
        <p:grpSpPr>
          <a:xfrm>
            <a:off x="0" y="0"/>
            <a:ext cx="12192000" cy="653143"/>
            <a:chOff x="0" y="-56757"/>
            <a:chExt cx="12192000" cy="83918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A010E01-66FF-4BC9-B677-66A3906DBEB5}"/>
                </a:ext>
              </a:extLst>
            </p:cNvPr>
            <p:cNvSpPr/>
            <p:nvPr/>
          </p:nvSpPr>
          <p:spPr>
            <a:xfrm>
              <a:off x="0" y="-56757"/>
              <a:ext cx="12192000" cy="83918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68589" tIns="34295" rIns="68589" bIns="34295" rtlCol="0" anchor="ctr"/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pic>
          <p:nvPicPr>
            <p:cNvPr id="9" name="Picture 8" descr="Copy of INCONRIT 2016 (1).jpg">
              <a:extLst>
                <a:ext uri="{FF2B5EF4-FFF2-40B4-BE49-F238E27FC236}">
                  <a16:creationId xmlns:a16="http://schemas.microsoft.com/office/drawing/2014/main" id="{D55C8EE1-A748-410B-9E09-6AACD262B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contrast="30000"/>
            </a:blip>
            <a:stretch>
              <a:fillRect/>
            </a:stretch>
          </p:blipFill>
          <p:spPr>
            <a:xfrm>
              <a:off x="10584729" y="0"/>
              <a:ext cx="1537756" cy="725864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8E2BF-9144-6444-8940-6D0AB22B0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CED5-633B-4EB5-85E5-888DDA3CB00E}" type="slidenum">
              <a:rPr lang="en-IN" smtClean="0"/>
              <a:t>22</a:t>
            </a:fld>
            <a:endParaRPr lang="en-IN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E47C9FA-5F8B-A743-B309-FFB517AE3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33014" y="2921681"/>
            <a:ext cx="1056477" cy="107995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BD4322-FBD9-EB47-AEF7-67EB56DA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20/04/23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58DC1-B9D4-C84C-AF71-20081A74A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PICC 2023 (PID121)</a:t>
            </a:r>
          </a:p>
        </p:txBody>
      </p:sp>
    </p:spTree>
    <p:extLst>
      <p:ext uri="{BB962C8B-B14F-4D97-AF65-F5344CB8AC3E}">
        <p14:creationId xmlns:p14="http://schemas.microsoft.com/office/powerpoint/2010/main" val="3599229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F80A579-7D7B-4A35-B589-48C6C5B8D0E2}"/>
              </a:ext>
            </a:extLst>
          </p:cNvPr>
          <p:cNvGrpSpPr/>
          <p:nvPr/>
        </p:nvGrpSpPr>
        <p:grpSpPr>
          <a:xfrm>
            <a:off x="0" y="0"/>
            <a:ext cx="12192000" cy="653143"/>
            <a:chOff x="0" y="-56757"/>
            <a:chExt cx="12192000" cy="8391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57718C-794E-4445-AC4A-412A5AA01D7F}"/>
                </a:ext>
              </a:extLst>
            </p:cNvPr>
            <p:cNvSpPr/>
            <p:nvPr/>
          </p:nvSpPr>
          <p:spPr>
            <a:xfrm>
              <a:off x="0" y="-56757"/>
              <a:ext cx="12192000" cy="83918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68589" tIns="34295" rIns="68589" bIns="34295" rtlCol="0" anchor="ctr"/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pic>
          <p:nvPicPr>
            <p:cNvPr id="6" name="Picture 5" descr="Copy of INCONRIT 2016 (1).jpg">
              <a:extLst>
                <a:ext uri="{FF2B5EF4-FFF2-40B4-BE49-F238E27FC236}">
                  <a16:creationId xmlns:a16="http://schemas.microsoft.com/office/drawing/2014/main" id="{D7EBF2B6-5F16-4A5A-BC84-8AF9C972A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contrast="30000"/>
            </a:blip>
            <a:stretch>
              <a:fillRect/>
            </a:stretch>
          </p:blipFill>
          <p:spPr>
            <a:xfrm>
              <a:off x="10584729" y="0"/>
              <a:ext cx="1537756" cy="725864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8F6CD1-6A1A-401A-A406-7574BDFDB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-6203105"/>
            <a:ext cx="11602720" cy="1872847"/>
          </a:xfrm>
        </p:spPr>
        <p:txBody>
          <a:bodyPr>
            <a:noAutofit/>
          </a:bodyPr>
          <a:lstStyle/>
          <a:p>
            <a:pPr algn="ctr"/>
            <a:r>
              <a:rPr lang="en-GB" sz="4000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Automated Irrigation System for Efficient and Portable Farming</a:t>
            </a:r>
            <a:br>
              <a:rPr lang="en-GB" sz="4000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 ID: 121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1ED481-1693-0148-AA4C-E79C88F16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CED5-633B-4EB5-85E5-888DDA3CB00E}" type="slidenum">
              <a:rPr lang="en-IN" smtClean="0"/>
              <a:t>3</a:t>
            </a:fld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CB1EF2-3C45-AB4A-B1FD-D3BCC991642C}"/>
              </a:ext>
            </a:extLst>
          </p:cNvPr>
          <p:cNvSpPr txBox="1"/>
          <p:nvPr/>
        </p:nvSpPr>
        <p:spPr>
          <a:xfrm>
            <a:off x="700029" y="9949464"/>
            <a:ext cx="11602720" cy="5060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>
                <a:latin typeface="Athelas" panose="02000503000000020003" pitchFamily="2" charset="77"/>
                <a:cs typeface="Times New Roman" panose="02020603050405020304" pitchFamily="18" charset="0"/>
              </a:rPr>
              <a:t>Authors: </a:t>
            </a:r>
            <a:r>
              <a:rPr lang="en-GB" sz="2000" dirty="0">
                <a:latin typeface="Athelas" panose="02000503000000020003" pitchFamily="2" charset="77"/>
                <a:cs typeface="Times New Roman" panose="02020603050405020304" pitchFamily="18" charset="0"/>
              </a:rPr>
              <a:t>Aditya A. Desai; Rajanikant A. Metri; Shreyas R. Patil; Aishwarya A. Nagargoje; Devika S. Desai </a:t>
            </a:r>
            <a:endParaRPr lang="en-GB" sz="2200" dirty="0">
              <a:latin typeface="Athelas" panose="02000503000000020003" pitchFamily="2" charset="77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11C0A8-CAF3-B64B-96F1-52F63DE51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20/04/23</a:t>
            </a:r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5B3F373-04A9-8A4E-A350-0C06BFA37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77" y="-7344090"/>
            <a:ext cx="12059832" cy="109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1BD545-6B75-F241-A915-DFA020449ECA}"/>
              </a:ext>
            </a:extLst>
          </p:cNvPr>
          <p:cNvSpPr txBox="1"/>
          <p:nvPr/>
        </p:nvSpPr>
        <p:spPr>
          <a:xfrm>
            <a:off x="4135891" y="11793921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Presented by</a:t>
            </a:r>
          </a:p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Aditya A. Desai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ECA6CB-6F03-0243-A648-696F44E79657}"/>
              </a:ext>
            </a:extLst>
          </p:cNvPr>
          <p:cNvSpPr txBox="1"/>
          <p:nvPr/>
        </p:nvSpPr>
        <p:spPr>
          <a:xfrm>
            <a:off x="3680865" y="-7990421"/>
            <a:ext cx="51409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rgbClr val="C00000"/>
                </a:solidFill>
                <a:latin typeface="Cambria" panose="02040503050406030204" pitchFamily="18" charset="0"/>
              </a:rPr>
              <a:t>Track Name: PICC 2023</a:t>
            </a:r>
            <a:endParaRPr lang="en-US" sz="36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5CBAC6-CC63-DA4E-902E-8EC87780449E}"/>
              </a:ext>
            </a:extLst>
          </p:cNvPr>
          <p:cNvSpPr txBox="1"/>
          <p:nvPr/>
        </p:nvSpPr>
        <p:spPr>
          <a:xfrm>
            <a:off x="655133" y="10762542"/>
            <a:ext cx="110625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dirty="0" err="1">
                <a:latin typeface="Times New Roman" panose="02020603050405020304" pitchFamily="18" charset="0"/>
                <a:ea typeface="Cambria" charset="0"/>
                <a:cs typeface="Times New Roman" panose="02020603050405020304" pitchFamily="18" charset="0"/>
              </a:rPr>
              <a:t>Kasegaon</a:t>
            </a:r>
            <a:r>
              <a:rPr lang="en-US" sz="1200" dirty="0">
                <a:latin typeface="Times New Roman" panose="02020603050405020304" pitchFamily="18" charset="0"/>
                <a:ea typeface="Cambria" charset="0"/>
                <a:cs typeface="Times New Roman" panose="02020603050405020304" pitchFamily="18" charset="0"/>
              </a:rPr>
              <a:t> Education Society’s</a:t>
            </a:r>
          </a:p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Rajarambapu Institute of Technology, Rajaramnagar</a:t>
            </a:r>
          </a:p>
          <a:p>
            <a:pPr algn="ctr">
              <a:lnSpc>
                <a:spcPct val="100000"/>
              </a:lnSpc>
            </a:pP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 Autonomous Institute)</a:t>
            </a:r>
          </a:p>
          <a:p>
            <a:pPr algn="ctr">
              <a:lnSpc>
                <a:spcPct val="100000"/>
              </a:lnSpc>
            </a:pP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(Approved by AICTE, affiliated to Shivaji University Kolhapur)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C993BD4A-F144-7242-0C53-92B10D99E2E9}"/>
              </a:ext>
            </a:extLst>
          </p:cNvPr>
          <p:cNvSpPr txBox="1">
            <a:spLocks/>
          </p:cNvSpPr>
          <p:nvPr/>
        </p:nvSpPr>
        <p:spPr>
          <a:xfrm>
            <a:off x="734292" y="1248890"/>
            <a:ext cx="3266155" cy="449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9425" indent="-457200" algn="l">
              <a:buFont typeface="Wingdings" pitchFamily="2" charset="2"/>
              <a:buChar char="§"/>
            </a:pPr>
            <a:r>
              <a:rPr lang="en-US" dirty="0"/>
              <a:t>Introduction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9425" indent="-457200" algn="l">
              <a:buFont typeface="Wingdings" pitchFamily="2" charset="2"/>
              <a:buChar char="§"/>
            </a:pPr>
            <a:r>
              <a:rPr lang="en-US" dirty="0"/>
              <a:t>Research Objectives</a:t>
            </a:r>
          </a:p>
          <a:p>
            <a:pPr marL="479425" indent="-457200" algn="l">
              <a:buFont typeface="Wingdings" pitchFamily="2" charset="2"/>
              <a:buChar char="§"/>
            </a:pPr>
            <a:r>
              <a:rPr lang="en-US" dirty="0"/>
              <a:t>Research METHOD</a:t>
            </a:r>
          </a:p>
          <a:p>
            <a:pPr marL="479425" indent="-457200" algn="l">
              <a:buFont typeface="Wingdings" pitchFamily="2" charset="2"/>
              <a:buChar char="§"/>
            </a:pPr>
            <a:r>
              <a:rPr lang="en-US" dirty="0"/>
              <a:t>Modelling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9425" indent="-457200" algn="l">
              <a:buFont typeface="Wingdings" pitchFamily="2" charset="2"/>
              <a:buChar char="§"/>
            </a:pPr>
            <a:r>
              <a:rPr lang="en-US" dirty="0"/>
              <a:t>Results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9425" indent="-457200" algn="l">
              <a:buFont typeface="Wingdings" pitchFamily="2" charset="2"/>
              <a:buChar char="§"/>
            </a:pPr>
            <a:r>
              <a:rPr lang="en-US" dirty="0"/>
              <a:t>Conclusion</a:t>
            </a:r>
          </a:p>
          <a:p>
            <a:pPr marL="479425" indent="-457200" algn="l">
              <a:buFont typeface="Wingdings" pitchFamily="2" charset="2"/>
              <a:buChar char="§"/>
            </a:pPr>
            <a:r>
              <a:rPr lang="en-US" dirty="0"/>
              <a:t>References</a:t>
            </a:r>
          </a:p>
          <a:p>
            <a:pPr marL="479425" indent="-457200">
              <a:buFont typeface="Wingdings" pitchFamily="2" charset="2"/>
              <a:buChar char="§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2101C43B-D357-1DB6-0DD7-4FA9EA0C28C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525541" cy="6531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lgerian" panose="04020705040A02060702" pitchFamily="82" charset="0"/>
              </a:rPr>
              <a:t>Outline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F66CCF05-A58B-9956-8740-0BEC194F41B3}"/>
              </a:ext>
            </a:extLst>
          </p:cNvPr>
          <p:cNvSpPr txBox="1">
            <a:spLocks/>
          </p:cNvSpPr>
          <p:nvPr/>
        </p:nvSpPr>
        <p:spPr>
          <a:xfrm>
            <a:off x="380999" y="63708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20/04/23</a:t>
            </a:r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6B05086-C1B5-ACFB-D3E8-98A9DACD9CB6}"/>
              </a:ext>
            </a:extLst>
          </p:cNvPr>
          <p:cNvSpPr txBox="1">
            <a:spLocks/>
          </p:cNvSpPr>
          <p:nvPr/>
        </p:nvSpPr>
        <p:spPr>
          <a:xfrm>
            <a:off x="6247893" y="6400730"/>
            <a:ext cx="2743200" cy="3503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PICC 2023 (PID121)</a:t>
            </a: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AFBC8669-F33D-9F15-39A9-206AFFF19788}"/>
              </a:ext>
            </a:extLst>
          </p:cNvPr>
          <p:cNvSpPr txBox="1">
            <a:spLocks/>
          </p:cNvSpPr>
          <p:nvPr/>
        </p:nvSpPr>
        <p:spPr>
          <a:xfrm>
            <a:off x="9114502" y="63856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ABD411-A326-504C-A941-9EFCFA893D1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1963A33-E9CB-CB80-CF0F-4BDABB452E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3750" y="1292052"/>
            <a:ext cx="6705600" cy="34575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95A2626-E37C-906A-ED5E-53DEB0C34A4F}"/>
              </a:ext>
            </a:extLst>
          </p:cNvPr>
          <p:cNvSpPr txBox="1"/>
          <p:nvPr/>
        </p:nvSpPr>
        <p:spPr>
          <a:xfrm>
            <a:off x="3581400" y="1458775"/>
            <a:ext cx="73775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2" name="Title 2">
            <a:extLst>
              <a:ext uri="{FF2B5EF4-FFF2-40B4-BE49-F238E27FC236}">
                <a16:creationId xmlns:a16="http://schemas.microsoft.com/office/drawing/2014/main" id="{EE2D58A8-9B82-5A5F-1374-FF885AF2BA6F}"/>
              </a:ext>
            </a:extLst>
          </p:cNvPr>
          <p:cNvSpPr txBox="1">
            <a:spLocks/>
          </p:cNvSpPr>
          <p:nvPr/>
        </p:nvSpPr>
        <p:spPr>
          <a:xfrm>
            <a:off x="-3856892" y="-238649"/>
            <a:ext cx="3787377" cy="9060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i="0" u="none" strike="noStrike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INTRODUCTION</a:t>
            </a:r>
            <a:endParaRPr lang="en-US" dirty="0">
              <a:latin typeface="Algerian" panose="04020705040A02060702" pitchFamily="82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B5B74CC-2DB7-D82D-BB6E-756D52F2D3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5000" l="4020" r="89950">
                        <a14:foregroundMark x1="58291" y1="76786" x2="76131" y2="88571"/>
                        <a14:foregroundMark x1="61307" y1="79286" x2="70603" y2="87143"/>
                        <a14:foregroundMark x1="76633" y1="90000" x2="83920" y2="95714"/>
                        <a14:foregroundMark x1="7035" y1="39643" x2="8543" y2="54643"/>
                        <a14:foregroundMark x1="4020" y1="45357" x2="4020" y2="48571"/>
                        <a14:foregroundMark x1="3769" y1="39286" x2="4271" y2="392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541061" y="-3306659"/>
            <a:ext cx="1349047" cy="94907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B126088D-9C76-2E44-82DE-5631494024C3}"/>
              </a:ext>
            </a:extLst>
          </p:cNvPr>
          <p:cNvGrpSpPr/>
          <p:nvPr/>
        </p:nvGrpSpPr>
        <p:grpSpPr>
          <a:xfrm>
            <a:off x="1064047" y="-1744252"/>
            <a:ext cx="2328494" cy="711779"/>
            <a:chOff x="0" y="0"/>
            <a:chExt cx="2884636" cy="945374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172CB8F-5129-1795-842E-8359D67213A3}"/>
                </a:ext>
              </a:extLst>
            </p:cNvPr>
            <p:cNvSpPr/>
            <p:nvPr/>
          </p:nvSpPr>
          <p:spPr>
            <a:xfrm>
              <a:off x="0" y="0"/>
              <a:ext cx="2884636" cy="945374"/>
            </a:xfrm>
            <a:custGeom>
              <a:avLst/>
              <a:gdLst/>
              <a:ahLst/>
              <a:cxnLst/>
              <a:rect l="l" t="t" r="r" b="b"/>
              <a:pathLst>
                <a:path w="2884636" h="945374">
                  <a:moveTo>
                    <a:pt x="2760176" y="59690"/>
                  </a:moveTo>
                  <a:cubicBezTo>
                    <a:pt x="2795736" y="59690"/>
                    <a:pt x="2824946" y="88900"/>
                    <a:pt x="2824946" y="124460"/>
                  </a:cubicBezTo>
                  <a:lnTo>
                    <a:pt x="2824946" y="820914"/>
                  </a:lnTo>
                  <a:cubicBezTo>
                    <a:pt x="2824946" y="856474"/>
                    <a:pt x="2795736" y="885684"/>
                    <a:pt x="2760176" y="885684"/>
                  </a:cubicBezTo>
                  <a:lnTo>
                    <a:pt x="124460" y="885684"/>
                  </a:lnTo>
                  <a:cubicBezTo>
                    <a:pt x="88900" y="885684"/>
                    <a:pt x="59690" y="856474"/>
                    <a:pt x="59690" y="82091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760176" y="59690"/>
                  </a:lnTo>
                  <a:moveTo>
                    <a:pt x="276017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20914"/>
                  </a:lnTo>
                  <a:cubicBezTo>
                    <a:pt x="0" y="889494"/>
                    <a:pt x="55880" y="945374"/>
                    <a:pt x="124460" y="945374"/>
                  </a:cubicBezTo>
                  <a:lnTo>
                    <a:pt x="2760176" y="945374"/>
                  </a:lnTo>
                  <a:cubicBezTo>
                    <a:pt x="2828756" y="945374"/>
                    <a:pt x="2884636" y="889494"/>
                    <a:pt x="2884636" y="820914"/>
                  </a:cubicBezTo>
                  <a:lnTo>
                    <a:pt x="2884636" y="124460"/>
                  </a:lnTo>
                  <a:cubicBezTo>
                    <a:pt x="2884636" y="55880"/>
                    <a:pt x="2828756" y="0"/>
                    <a:pt x="276017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7" name="Group 33">
            <a:extLst>
              <a:ext uri="{FF2B5EF4-FFF2-40B4-BE49-F238E27FC236}">
                <a16:creationId xmlns:a16="http://schemas.microsoft.com/office/drawing/2014/main" id="{2AC0ECC6-8D03-7AAD-AE0E-8763FCA6450C}"/>
              </a:ext>
            </a:extLst>
          </p:cNvPr>
          <p:cNvGrpSpPr/>
          <p:nvPr/>
        </p:nvGrpSpPr>
        <p:grpSpPr>
          <a:xfrm>
            <a:off x="8277294" y="-1729077"/>
            <a:ext cx="2328494" cy="711779"/>
            <a:chOff x="0" y="0"/>
            <a:chExt cx="2884636" cy="945374"/>
          </a:xfrm>
        </p:grpSpPr>
        <p:sp>
          <p:nvSpPr>
            <p:cNvPr id="28" name="Freeform 34">
              <a:extLst>
                <a:ext uri="{FF2B5EF4-FFF2-40B4-BE49-F238E27FC236}">
                  <a16:creationId xmlns:a16="http://schemas.microsoft.com/office/drawing/2014/main" id="{75E7DE1A-A0B1-0703-BA46-858CC266890E}"/>
                </a:ext>
              </a:extLst>
            </p:cNvPr>
            <p:cNvSpPr/>
            <p:nvPr/>
          </p:nvSpPr>
          <p:spPr>
            <a:xfrm>
              <a:off x="0" y="0"/>
              <a:ext cx="2884636" cy="945374"/>
            </a:xfrm>
            <a:custGeom>
              <a:avLst/>
              <a:gdLst/>
              <a:ahLst/>
              <a:cxnLst/>
              <a:rect l="l" t="t" r="r" b="b"/>
              <a:pathLst>
                <a:path w="2884636" h="945374">
                  <a:moveTo>
                    <a:pt x="2760176" y="59690"/>
                  </a:moveTo>
                  <a:cubicBezTo>
                    <a:pt x="2795736" y="59690"/>
                    <a:pt x="2824946" y="88900"/>
                    <a:pt x="2824946" y="124460"/>
                  </a:cubicBezTo>
                  <a:lnTo>
                    <a:pt x="2824946" y="820914"/>
                  </a:lnTo>
                  <a:cubicBezTo>
                    <a:pt x="2824946" y="856474"/>
                    <a:pt x="2795736" y="885684"/>
                    <a:pt x="2760176" y="885684"/>
                  </a:cubicBezTo>
                  <a:lnTo>
                    <a:pt x="124460" y="885684"/>
                  </a:lnTo>
                  <a:cubicBezTo>
                    <a:pt x="88900" y="885684"/>
                    <a:pt x="59690" y="856474"/>
                    <a:pt x="59690" y="82091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760176" y="59690"/>
                  </a:lnTo>
                  <a:moveTo>
                    <a:pt x="276017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20914"/>
                  </a:lnTo>
                  <a:cubicBezTo>
                    <a:pt x="0" y="889494"/>
                    <a:pt x="55880" y="945374"/>
                    <a:pt x="124460" y="945374"/>
                  </a:cubicBezTo>
                  <a:lnTo>
                    <a:pt x="2760176" y="945374"/>
                  </a:lnTo>
                  <a:cubicBezTo>
                    <a:pt x="2828756" y="945374"/>
                    <a:pt x="2884636" y="889494"/>
                    <a:pt x="2884636" y="820914"/>
                  </a:cubicBezTo>
                  <a:lnTo>
                    <a:pt x="2884636" y="124460"/>
                  </a:lnTo>
                  <a:cubicBezTo>
                    <a:pt x="2884636" y="55880"/>
                    <a:pt x="2828756" y="0"/>
                    <a:pt x="276017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9" name="TextBox 41">
            <a:extLst>
              <a:ext uri="{FF2B5EF4-FFF2-40B4-BE49-F238E27FC236}">
                <a16:creationId xmlns:a16="http://schemas.microsoft.com/office/drawing/2014/main" id="{8FADA55F-02F4-5A23-02CD-50E38C4F2A49}"/>
              </a:ext>
            </a:extLst>
          </p:cNvPr>
          <p:cNvSpPr txBox="1"/>
          <p:nvPr/>
        </p:nvSpPr>
        <p:spPr>
          <a:xfrm>
            <a:off x="700029" y="-1695761"/>
            <a:ext cx="3098314" cy="4431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18"/>
              </a:lnSpc>
            </a:pPr>
            <a:r>
              <a:rPr lang="en-US" sz="2000" dirty="0">
                <a:solidFill>
                  <a:srgbClr val="000000"/>
                </a:solidFill>
                <a:latin typeface="Tex Gyre Termes Bold"/>
              </a:rPr>
              <a:t>WATER LEVELS</a:t>
            </a:r>
          </a:p>
        </p:txBody>
      </p:sp>
      <p:sp>
        <p:nvSpPr>
          <p:cNvPr id="30" name="TextBox 42">
            <a:extLst>
              <a:ext uri="{FF2B5EF4-FFF2-40B4-BE49-F238E27FC236}">
                <a16:creationId xmlns:a16="http://schemas.microsoft.com/office/drawing/2014/main" id="{A8AF1A6A-ACB3-E49A-5DDA-ACAF4255E867}"/>
              </a:ext>
            </a:extLst>
          </p:cNvPr>
          <p:cNvSpPr txBox="1"/>
          <p:nvPr/>
        </p:nvSpPr>
        <p:spPr>
          <a:xfrm>
            <a:off x="7929206" y="-1660072"/>
            <a:ext cx="3134240" cy="4431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23"/>
              </a:lnSpc>
            </a:pPr>
            <a:r>
              <a:rPr lang="en-US" sz="2000" dirty="0">
                <a:solidFill>
                  <a:srgbClr val="000000"/>
                </a:solidFill>
                <a:latin typeface="Tex Gyre Termes Bold"/>
              </a:rPr>
              <a:t>ENERGY USAGE</a:t>
            </a:r>
          </a:p>
        </p:txBody>
      </p:sp>
      <p:grpSp>
        <p:nvGrpSpPr>
          <p:cNvPr id="37" name="Group 35">
            <a:extLst>
              <a:ext uri="{FF2B5EF4-FFF2-40B4-BE49-F238E27FC236}">
                <a16:creationId xmlns:a16="http://schemas.microsoft.com/office/drawing/2014/main" id="{5D63BB07-7CF6-B018-FE73-5452CBD07A8C}"/>
              </a:ext>
            </a:extLst>
          </p:cNvPr>
          <p:cNvGrpSpPr/>
          <p:nvPr/>
        </p:nvGrpSpPr>
        <p:grpSpPr>
          <a:xfrm>
            <a:off x="1064047" y="8076563"/>
            <a:ext cx="2328494" cy="711779"/>
            <a:chOff x="0" y="0"/>
            <a:chExt cx="2884636" cy="945374"/>
          </a:xfrm>
        </p:grpSpPr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191974CD-D41C-FEBA-40DB-FF91E18DD82B}"/>
                </a:ext>
              </a:extLst>
            </p:cNvPr>
            <p:cNvSpPr/>
            <p:nvPr/>
          </p:nvSpPr>
          <p:spPr>
            <a:xfrm>
              <a:off x="0" y="0"/>
              <a:ext cx="2884636" cy="945374"/>
            </a:xfrm>
            <a:custGeom>
              <a:avLst/>
              <a:gdLst/>
              <a:ahLst/>
              <a:cxnLst/>
              <a:rect l="l" t="t" r="r" b="b"/>
              <a:pathLst>
                <a:path w="2884636" h="945374">
                  <a:moveTo>
                    <a:pt x="2760176" y="59690"/>
                  </a:moveTo>
                  <a:cubicBezTo>
                    <a:pt x="2795736" y="59690"/>
                    <a:pt x="2824946" y="88900"/>
                    <a:pt x="2824946" y="124460"/>
                  </a:cubicBezTo>
                  <a:lnTo>
                    <a:pt x="2824946" y="820914"/>
                  </a:lnTo>
                  <a:cubicBezTo>
                    <a:pt x="2824946" y="856474"/>
                    <a:pt x="2795736" y="885684"/>
                    <a:pt x="2760176" y="885684"/>
                  </a:cubicBezTo>
                  <a:lnTo>
                    <a:pt x="124460" y="885684"/>
                  </a:lnTo>
                  <a:cubicBezTo>
                    <a:pt x="88900" y="885684"/>
                    <a:pt x="59690" y="856474"/>
                    <a:pt x="59690" y="82091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760176" y="59690"/>
                  </a:lnTo>
                  <a:moveTo>
                    <a:pt x="276017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20914"/>
                  </a:lnTo>
                  <a:cubicBezTo>
                    <a:pt x="0" y="889494"/>
                    <a:pt x="55880" y="945374"/>
                    <a:pt x="124460" y="945374"/>
                  </a:cubicBezTo>
                  <a:lnTo>
                    <a:pt x="2760176" y="945374"/>
                  </a:lnTo>
                  <a:cubicBezTo>
                    <a:pt x="2828756" y="945374"/>
                    <a:pt x="2884636" y="889494"/>
                    <a:pt x="2884636" y="820914"/>
                  </a:cubicBezTo>
                  <a:lnTo>
                    <a:pt x="2884636" y="124460"/>
                  </a:lnTo>
                  <a:cubicBezTo>
                    <a:pt x="2884636" y="55880"/>
                    <a:pt x="2828756" y="0"/>
                    <a:pt x="276017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39" name="Group 37">
            <a:extLst>
              <a:ext uri="{FF2B5EF4-FFF2-40B4-BE49-F238E27FC236}">
                <a16:creationId xmlns:a16="http://schemas.microsoft.com/office/drawing/2014/main" id="{C7ADA400-7133-893D-17FD-2505110FAA2D}"/>
              </a:ext>
            </a:extLst>
          </p:cNvPr>
          <p:cNvGrpSpPr/>
          <p:nvPr/>
        </p:nvGrpSpPr>
        <p:grpSpPr>
          <a:xfrm>
            <a:off x="8364397" y="8076563"/>
            <a:ext cx="2328494" cy="711779"/>
            <a:chOff x="0" y="0"/>
            <a:chExt cx="2884636" cy="945374"/>
          </a:xfrm>
        </p:grpSpPr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BA3FF9C5-8E9D-BAF1-F577-362A0A764F4D}"/>
                </a:ext>
              </a:extLst>
            </p:cNvPr>
            <p:cNvSpPr/>
            <p:nvPr/>
          </p:nvSpPr>
          <p:spPr>
            <a:xfrm>
              <a:off x="0" y="0"/>
              <a:ext cx="2884636" cy="945374"/>
            </a:xfrm>
            <a:custGeom>
              <a:avLst/>
              <a:gdLst/>
              <a:ahLst/>
              <a:cxnLst/>
              <a:rect l="l" t="t" r="r" b="b"/>
              <a:pathLst>
                <a:path w="2884636" h="945374">
                  <a:moveTo>
                    <a:pt x="2760176" y="59690"/>
                  </a:moveTo>
                  <a:cubicBezTo>
                    <a:pt x="2795736" y="59690"/>
                    <a:pt x="2824946" y="88900"/>
                    <a:pt x="2824946" y="124460"/>
                  </a:cubicBezTo>
                  <a:lnTo>
                    <a:pt x="2824946" y="820914"/>
                  </a:lnTo>
                  <a:cubicBezTo>
                    <a:pt x="2824946" y="856474"/>
                    <a:pt x="2795736" y="885684"/>
                    <a:pt x="2760176" y="885684"/>
                  </a:cubicBezTo>
                  <a:lnTo>
                    <a:pt x="124460" y="885684"/>
                  </a:lnTo>
                  <a:cubicBezTo>
                    <a:pt x="88900" y="885684"/>
                    <a:pt x="59690" y="856474"/>
                    <a:pt x="59690" y="82091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760176" y="59690"/>
                  </a:lnTo>
                  <a:moveTo>
                    <a:pt x="276017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20914"/>
                  </a:lnTo>
                  <a:cubicBezTo>
                    <a:pt x="0" y="889494"/>
                    <a:pt x="55880" y="945374"/>
                    <a:pt x="124460" y="945374"/>
                  </a:cubicBezTo>
                  <a:lnTo>
                    <a:pt x="2760176" y="945374"/>
                  </a:lnTo>
                  <a:cubicBezTo>
                    <a:pt x="2828756" y="945374"/>
                    <a:pt x="2884636" y="889494"/>
                    <a:pt x="2884636" y="820914"/>
                  </a:cubicBezTo>
                  <a:lnTo>
                    <a:pt x="2884636" y="124460"/>
                  </a:lnTo>
                  <a:cubicBezTo>
                    <a:pt x="2884636" y="55880"/>
                    <a:pt x="2828756" y="0"/>
                    <a:pt x="276017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41" name="TextBox 43">
            <a:extLst>
              <a:ext uri="{FF2B5EF4-FFF2-40B4-BE49-F238E27FC236}">
                <a16:creationId xmlns:a16="http://schemas.microsoft.com/office/drawing/2014/main" id="{929E1A8C-F936-DC24-1FB2-81C12F28F7A7}"/>
              </a:ext>
            </a:extLst>
          </p:cNvPr>
          <p:cNvSpPr txBox="1"/>
          <p:nvPr/>
        </p:nvSpPr>
        <p:spPr>
          <a:xfrm>
            <a:off x="1896839" y="8204885"/>
            <a:ext cx="1786852" cy="4431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18"/>
              </a:lnSpc>
            </a:pPr>
            <a:r>
              <a:rPr lang="en-US" sz="2000" dirty="0">
                <a:solidFill>
                  <a:srgbClr val="000000"/>
                </a:solidFill>
                <a:latin typeface="Tex Gyre Termes Bold"/>
              </a:rPr>
              <a:t>NEED</a:t>
            </a:r>
          </a:p>
        </p:txBody>
      </p:sp>
      <p:sp>
        <p:nvSpPr>
          <p:cNvPr id="42" name="TextBox 44">
            <a:extLst>
              <a:ext uri="{FF2B5EF4-FFF2-40B4-BE49-F238E27FC236}">
                <a16:creationId xmlns:a16="http://schemas.microsoft.com/office/drawing/2014/main" id="{AF23F266-CFC6-D555-0D32-CDCEA3AD26F7}"/>
              </a:ext>
            </a:extLst>
          </p:cNvPr>
          <p:cNvSpPr txBox="1"/>
          <p:nvPr/>
        </p:nvSpPr>
        <p:spPr>
          <a:xfrm>
            <a:off x="8332123" y="8165247"/>
            <a:ext cx="2455317" cy="4431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18"/>
              </a:lnSpc>
            </a:pPr>
            <a:r>
              <a:rPr lang="en-US" sz="2000" dirty="0">
                <a:solidFill>
                  <a:srgbClr val="000000"/>
                </a:solidFill>
                <a:latin typeface="Tex Gyre Termes Bold"/>
              </a:rPr>
              <a:t>PROBLEM ?</a:t>
            </a:r>
          </a:p>
        </p:txBody>
      </p:sp>
      <p:sp>
        <p:nvSpPr>
          <p:cNvPr id="43" name="TextBox 45">
            <a:extLst>
              <a:ext uri="{FF2B5EF4-FFF2-40B4-BE49-F238E27FC236}">
                <a16:creationId xmlns:a16="http://schemas.microsoft.com/office/drawing/2014/main" id="{49AB5974-96F3-A013-AC74-E9785A53D65B}"/>
              </a:ext>
            </a:extLst>
          </p:cNvPr>
          <p:cNvSpPr txBox="1"/>
          <p:nvPr/>
        </p:nvSpPr>
        <p:spPr>
          <a:xfrm>
            <a:off x="-3766475" y="2218139"/>
            <a:ext cx="2857986" cy="5736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63760" lvl="1" indent="-181880">
              <a:lnSpc>
                <a:spcPts val="2358"/>
              </a:lnSpc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latin typeface="Canva Sans 1 Bold"/>
              </a:rPr>
              <a:t>Ground water level is decreasing </a:t>
            </a:r>
          </a:p>
          <a:p>
            <a:pPr marL="363760" lvl="1" indent="-181880">
              <a:lnSpc>
                <a:spcPts val="2358"/>
              </a:lnSpc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latin typeface="Canva Sans 1 Bold"/>
              </a:rPr>
              <a:t>8.8 crore acre-feet in the last decade</a:t>
            </a:r>
          </a:p>
        </p:txBody>
      </p:sp>
      <p:sp>
        <p:nvSpPr>
          <p:cNvPr id="44" name="TextBox 46">
            <a:extLst>
              <a:ext uri="{FF2B5EF4-FFF2-40B4-BE49-F238E27FC236}">
                <a16:creationId xmlns:a16="http://schemas.microsoft.com/office/drawing/2014/main" id="{18F4819E-9C73-3883-FDFF-022A139098B4}"/>
              </a:ext>
            </a:extLst>
          </p:cNvPr>
          <p:cNvSpPr txBox="1"/>
          <p:nvPr/>
        </p:nvSpPr>
        <p:spPr>
          <a:xfrm>
            <a:off x="-3856892" y="3735388"/>
            <a:ext cx="2743200" cy="5736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63760" lvl="1" indent="-181880">
              <a:lnSpc>
                <a:spcPts val="2358"/>
              </a:lnSpc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latin typeface="Canva Sans 1 Bold"/>
              </a:rPr>
              <a:t>there is definite need of an efficient solution of irrigation automation.</a:t>
            </a:r>
          </a:p>
        </p:txBody>
      </p:sp>
      <p:sp>
        <p:nvSpPr>
          <p:cNvPr id="45" name="TextBox 47">
            <a:extLst>
              <a:ext uri="{FF2B5EF4-FFF2-40B4-BE49-F238E27FC236}">
                <a16:creationId xmlns:a16="http://schemas.microsoft.com/office/drawing/2014/main" id="{DD3F09BC-062F-B906-C5D0-C296CBC45513}"/>
              </a:ext>
            </a:extLst>
          </p:cNvPr>
          <p:cNvSpPr txBox="1"/>
          <p:nvPr/>
        </p:nvSpPr>
        <p:spPr>
          <a:xfrm>
            <a:off x="12272247" y="2316491"/>
            <a:ext cx="2937917" cy="5736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63760" lvl="1" indent="-181880">
              <a:lnSpc>
                <a:spcPts val="2358"/>
              </a:lnSpc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latin typeface="Canva Sans 1 Bold"/>
              </a:rPr>
              <a:t>20-22% of total energy consumptions consumed by agriculture sector</a:t>
            </a:r>
          </a:p>
        </p:txBody>
      </p:sp>
      <p:sp>
        <p:nvSpPr>
          <p:cNvPr id="46" name="TextBox 48">
            <a:extLst>
              <a:ext uri="{FF2B5EF4-FFF2-40B4-BE49-F238E27FC236}">
                <a16:creationId xmlns:a16="http://schemas.microsoft.com/office/drawing/2014/main" id="{16E581A1-47D2-6BFB-FB49-0F5E8D9191E5}"/>
              </a:ext>
            </a:extLst>
          </p:cNvPr>
          <p:cNvSpPr txBox="1"/>
          <p:nvPr/>
        </p:nvSpPr>
        <p:spPr>
          <a:xfrm>
            <a:off x="12249406" y="3724974"/>
            <a:ext cx="2282815" cy="5736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63760" lvl="1" indent="-181880">
              <a:lnSpc>
                <a:spcPts val="2358"/>
              </a:lnSpc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latin typeface="Canva Sans 1 Bold"/>
              </a:rPr>
              <a:t>To make an fully automated irrigation system</a:t>
            </a:r>
          </a:p>
        </p:txBody>
      </p:sp>
      <p:sp>
        <p:nvSpPr>
          <p:cNvPr id="93" name="Freeform 31">
            <a:extLst>
              <a:ext uri="{FF2B5EF4-FFF2-40B4-BE49-F238E27FC236}">
                <a16:creationId xmlns:a16="http://schemas.microsoft.com/office/drawing/2014/main" id="{C2811B79-B3F4-C8FB-360F-5000A48E84CC}"/>
              </a:ext>
            </a:extLst>
          </p:cNvPr>
          <p:cNvSpPr>
            <a:spLocks noChangeAspect="1"/>
          </p:cNvSpPr>
          <p:nvPr/>
        </p:nvSpPr>
        <p:spPr>
          <a:xfrm>
            <a:off x="-1338397" y="-1335299"/>
            <a:ext cx="1496533" cy="1402122"/>
          </a:xfrm>
          <a:custGeom>
            <a:avLst/>
            <a:gdLst/>
            <a:ahLst/>
            <a:cxnLst/>
            <a:rect l="l" t="t" r="r" b="b"/>
            <a:pathLst>
              <a:path w="809173" h="812800">
                <a:moveTo>
                  <a:pt x="404587" y="0"/>
                </a:moveTo>
                <a:cubicBezTo>
                  <a:pt x="628326" y="1001"/>
                  <a:pt x="809174" y="182659"/>
                  <a:pt x="809174" y="406400"/>
                </a:cubicBezTo>
                <a:cubicBezTo>
                  <a:pt x="809174" y="630141"/>
                  <a:pt x="628326" y="811799"/>
                  <a:pt x="404587" y="812800"/>
                </a:cubicBezTo>
                <a:cubicBezTo>
                  <a:pt x="180848" y="811799"/>
                  <a:pt x="0" y="630141"/>
                  <a:pt x="0" y="406400"/>
                </a:cubicBezTo>
                <a:cubicBezTo>
                  <a:pt x="0" y="182659"/>
                  <a:pt x="180848" y="1001"/>
                  <a:pt x="404587" y="0"/>
                </a:cubicBezTo>
                <a:close/>
              </a:path>
            </a:pathLst>
          </a:custGeom>
          <a:solidFill>
            <a:srgbClr val="8C0203"/>
          </a:solidFill>
        </p:spPr>
      </p:sp>
      <p:sp>
        <p:nvSpPr>
          <p:cNvPr id="94" name="Freeform 31">
            <a:extLst>
              <a:ext uri="{FF2B5EF4-FFF2-40B4-BE49-F238E27FC236}">
                <a16:creationId xmlns:a16="http://schemas.microsoft.com/office/drawing/2014/main" id="{0EB6BF95-5EFC-D1CC-2DF0-4EEAFBC2E01F}"/>
              </a:ext>
            </a:extLst>
          </p:cNvPr>
          <p:cNvSpPr>
            <a:spLocks noChangeAspect="1"/>
          </p:cNvSpPr>
          <p:nvPr/>
        </p:nvSpPr>
        <p:spPr>
          <a:xfrm>
            <a:off x="-2526479" y="-2069509"/>
            <a:ext cx="1126550" cy="1055479"/>
          </a:xfrm>
          <a:custGeom>
            <a:avLst/>
            <a:gdLst/>
            <a:ahLst/>
            <a:cxnLst/>
            <a:rect l="l" t="t" r="r" b="b"/>
            <a:pathLst>
              <a:path w="809173" h="812800">
                <a:moveTo>
                  <a:pt x="404587" y="0"/>
                </a:moveTo>
                <a:cubicBezTo>
                  <a:pt x="628326" y="1001"/>
                  <a:pt x="809174" y="182659"/>
                  <a:pt x="809174" y="406400"/>
                </a:cubicBezTo>
                <a:cubicBezTo>
                  <a:pt x="809174" y="630141"/>
                  <a:pt x="628326" y="811799"/>
                  <a:pt x="404587" y="812800"/>
                </a:cubicBezTo>
                <a:cubicBezTo>
                  <a:pt x="180848" y="811799"/>
                  <a:pt x="0" y="630141"/>
                  <a:pt x="0" y="406400"/>
                </a:cubicBezTo>
                <a:cubicBezTo>
                  <a:pt x="0" y="182659"/>
                  <a:pt x="180848" y="1001"/>
                  <a:pt x="404587" y="0"/>
                </a:cubicBezTo>
                <a:close/>
              </a:path>
            </a:pathLst>
          </a:custGeom>
          <a:solidFill>
            <a:schemeClr val="tx1"/>
          </a:solidFill>
        </p:spPr>
      </p:sp>
      <p:sp>
        <p:nvSpPr>
          <p:cNvPr id="95" name="Freeform 31">
            <a:extLst>
              <a:ext uri="{FF2B5EF4-FFF2-40B4-BE49-F238E27FC236}">
                <a16:creationId xmlns:a16="http://schemas.microsoft.com/office/drawing/2014/main" id="{2F11FA8A-FA4A-75B2-3C1F-D22D21CED4D8}"/>
              </a:ext>
            </a:extLst>
          </p:cNvPr>
          <p:cNvSpPr>
            <a:spLocks noChangeAspect="1"/>
          </p:cNvSpPr>
          <p:nvPr/>
        </p:nvSpPr>
        <p:spPr>
          <a:xfrm>
            <a:off x="-3192014" y="-2430641"/>
            <a:ext cx="604003" cy="565898"/>
          </a:xfrm>
          <a:custGeom>
            <a:avLst/>
            <a:gdLst/>
            <a:ahLst/>
            <a:cxnLst/>
            <a:rect l="l" t="t" r="r" b="b"/>
            <a:pathLst>
              <a:path w="809173" h="812800">
                <a:moveTo>
                  <a:pt x="404587" y="0"/>
                </a:moveTo>
                <a:cubicBezTo>
                  <a:pt x="628326" y="1001"/>
                  <a:pt x="809174" y="182659"/>
                  <a:pt x="809174" y="406400"/>
                </a:cubicBezTo>
                <a:cubicBezTo>
                  <a:pt x="809174" y="630141"/>
                  <a:pt x="628326" y="811799"/>
                  <a:pt x="404587" y="812800"/>
                </a:cubicBezTo>
                <a:cubicBezTo>
                  <a:pt x="180848" y="811799"/>
                  <a:pt x="0" y="630141"/>
                  <a:pt x="0" y="406400"/>
                </a:cubicBezTo>
                <a:cubicBezTo>
                  <a:pt x="0" y="182659"/>
                  <a:pt x="180848" y="1001"/>
                  <a:pt x="404587" y="0"/>
                </a:cubicBezTo>
                <a:close/>
              </a:path>
            </a:pathLst>
          </a:custGeom>
          <a:solidFill>
            <a:srgbClr val="8C0203"/>
          </a:solidFill>
        </p:spPr>
      </p:sp>
    </p:spTree>
    <p:extLst>
      <p:ext uri="{BB962C8B-B14F-4D97-AF65-F5344CB8AC3E}">
        <p14:creationId xmlns:p14="http://schemas.microsoft.com/office/powerpoint/2010/main" val="16638264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F80A579-7D7B-4A35-B589-48C6C5B8D0E2}"/>
              </a:ext>
            </a:extLst>
          </p:cNvPr>
          <p:cNvGrpSpPr/>
          <p:nvPr/>
        </p:nvGrpSpPr>
        <p:grpSpPr>
          <a:xfrm>
            <a:off x="0" y="0"/>
            <a:ext cx="12192000" cy="653143"/>
            <a:chOff x="0" y="-56757"/>
            <a:chExt cx="12192000" cy="8391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57718C-794E-4445-AC4A-412A5AA01D7F}"/>
                </a:ext>
              </a:extLst>
            </p:cNvPr>
            <p:cNvSpPr/>
            <p:nvPr/>
          </p:nvSpPr>
          <p:spPr>
            <a:xfrm>
              <a:off x="0" y="-56757"/>
              <a:ext cx="12192000" cy="83918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68589" tIns="34295" rIns="68589" bIns="34295" rtlCol="0" anchor="ctr"/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pic>
          <p:nvPicPr>
            <p:cNvPr id="6" name="Picture 5" descr="Copy of INCONRIT 2016 (1).jpg">
              <a:extLst>
                <a:ext uri="{FF2B5EF4-FFF2-40B4-BE49-F238E27FC236}">
                  <a16:creationId xmlns:a16="http://schemas.microsoft.com/office/drawing/2014/main" id="{D7EBF2B6-5F16-4A5A-BC84-8AF9C972A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contrast="30000"/>
            </a:blip>
            <a:stretch>
              <a:fillRect/>
            </a:stretch>
          </p:blipFill>
          <p:spPr>
            <a:xfrm>
              <a:off x="10584729" y="0"/>
              <a:ext cx="1537756" cy="725864"/>
            </a:xfrm>
            <a:prstGeom prst="rect">
              <a:avLst/>
            </a:prstGeom>
          </p:spPr>
        </p:pic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1ED481-1693-0148-AA4C-E79C88F16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CED5-633B-4EB5-85E5-888DDA3CB00E}" type="slidenum">
              <a:rPr lang="en-IN" sz="1000" smtClean="0"/>
              <a:t>4</a:t>
            </a:fld>
            <a:endParaRPr lang="en-IN" sz="1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11C0A8-CAF3-B64B-96F1-52F63DE51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000"/>
              <a:t>20/04/23</a:t>
            </a:r>
            <a:endParaRPr lang="en-US" sz="100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C993BD4A-F144-7242-0C53-92B10D99E2E9}"/>
              </a:ext>
            </a:extLst>
          </p:cNvPr>
          <p:cNvSpPr txBox="1">
            <a:spLocks/>
          </p:cNvSpPr>
          <p:nvPr/>
        </p:nvSpPr>
        <p:spPr>
          <a:xfrm>
            <a:off x="-6673743" y="1260672"/>
            <a:ext cx="3266155" cy="449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9425" indent="-457200" algn="l">
              <a:buFont typeface="Wingdings" pitchFamily="2" charset="2"/>
              <a:buChar char="§"/>
            </a:pPr>
            <a:r>
              <a:rPr lang="en-US" sz="1600" dirty="0"/>
              <a:t>Introduction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9425" indent="-457200" algn="l">
              <a:buFont typeface="Wingdings" pitchFamily="2" charset="2"/>
              <a:buChar char="§"/>
            </a:pPr>
            <a:r>
              <a:rPr lang="en-US" sz="1600" dirty="0"/>
              <a:t>Research Objectives</a:t>
            </a:r>
          </a:p>
          <a:p>
            <a:pPr marL="479425" indent="-457200" algn="l">
              <a:buFont typeface="Wingdings" pitchFamily="2" charset="2"/>
              <a:buChar char="§"/>
            </a:pPr>
            <a:r>
              <a:rPr lang="en-US" sz="1600" dirty="0"/>
              <a:t>Research METHOD</a:t>
            </a:r>
          </a:p>
          <a:p>
            <a:pPr marL="479425" indent="-457200" algn="l">
              <a:buFont typeface="Wingdings" pitchFamily="2" charset="2"/>
              <a:buChar char="§"/>
            </a:pPr>
            <a:r>
              <a:rPr lang="en-US" sz="1600" dirty="0"/>
              <a:t>Modelling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9425" indent="-457200" algn="l">
              <a:buFont typeface="Wingdings" pitchFamily="2" charset="2"/>
              <a:buChar char="§"/>
            </a:pPr>
            <a:r>
              <a:rPr lang="en-US" sz="1600" dirty="0"/>
              <a:t>Results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9425" indent="-457200" algn="l">
              <a:buFont typeface="Wingdings" pitchFamily="2" charset="2"/>
              <a:buChar char="§"/>
            </a:pPr>
            <a:r>
              <a:rPr lang="en-US" sz="1600" dirty="0"/>
              <a:t>Conclusion</a:t>
            </a:r>
          </a:p>
          <a:p>
            <a:pPr marL="479425" indent="-457200" algn="l">
              <a:buFont typeface="Wingdings" pitchFamily="2" charset="2"/>
              <a:buChar char="§"/>
            </a:pPr>
            <a:r>
              <a:rPr lang="en-US" sz="1600" dirty="0"/>
              <a:t>References</a:t>
            </a:r>
          </a:p>
          <a:p>
            <a:pPr marL="479425" indent="-457200">
              <a:buFont typeface="Wingdings" pitchFamily="2" charset="2"/>
              <a:buChar char="§"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2101C43B-D357-1DB6-0DD7-4FA9EA0C28CD}"/>
              </a:ext>
            </a:extLst>
          </p:cNvPr>
          <p:cNvSpPr txBox="1">
            <a:spLocks/>
          </p:cNvSpPr>
          <p:nvPr/>
        </p:nvSpPr>
        <p:spPr>
          <a:xfrm>
            <a:off x="-401342" y="-4364332"/>
            <a:ext cx="3525541" cy="6531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Algerian" panose="04020705040A02060702" pitchFamily="82" charset="0"/>
              </a:rPr>
              <a:t>Outline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F66CCF05-A58B-9956-8740-0BEC194F41B3}"/>
              </a:ext>
            </a:extLst>
          </p:cNvPr>
          <p:cNvSpPr txBox="1">
            <a:spLocks/>
          </p:cNvSpPr>
          <p:nvPr/>
        </p:nvSpPr>
        <p:spPr>
          <a:xfrm>
            <a:off x="380999" y="63708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00"/>
              <a:t>20/04/23</a:t>
            </a:r>
            <a:endParaRPr lang="en-US" sz="100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6B05086-C1B5-ACFB-D3E8-98A9DACD9CB6}"/>
              </a:ext>
            </a:extLst>
          </p:cNvPr>
          <p:cNvSpPr txBox="1">
            <a:spLocks/>
          </p:cNvSpPr>
          <p:nvPr/>
        </p:nvSpPr>
        <p:spPr>
          <a:xfrm>
            <a:off x="6247893" y="6400730"/>
            <a:ext cx="2743200" cy="3503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/>
              <a:t>PICC 2023 (PID121)</a:t>
            </a:r>
            <a:endParaRPr lang="en-US" sz="1000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AFBC8669-F33D-9F15-39A9-206AFFF19788}"/>
              </a:ext>
            </a:extLst>
          </p:cNvPr>
          <p:cNvSpPr txBox="1">
            <a:spLocks/>
          </p:cNvSpPr>
          <p:nvPr/>
        </p:nvSpPr>
        <p:spPr>
          <a:xfrm>
            <a:off x="9114502" y="63856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ABD411-A326-504C-A941-9EFCFA893D13}" type="slidenum">
              <a:rPr lang="en-US" sz="1000" smtClean="0"/>
              <a:pPr/>
              <a:t>4</a:t>
            </a:fld>
            <a:endParaRPr lang="en-US" sz="10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1963A33-E9CB-CB80-CF0F-4BDABB452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8360" y="676110"/>
            <a:ext cx="6705600" cy="3457575"/>
          </a:xfrm>
          <a:prstGeom prst="rect">
            <a:avLst/>
          </a:prstGeom>
        </p:spPr>
      </p:pic>
      <p:sp>
        <p:nvSpPr>
          <p:cNvPr id="22" name="Title 2">
            <a:extLst>
              <a:ext uri="{FF2B5EF4-FFF2-40B4-BE49-F238E27FC236}">
                <a16:creationId xmlns:a16="http://schemas.microsoft.com/office/drawing/2014/main" id="{0DD2C99A-304F-FF8F-5156-6E397CC27C45}"/>
              </a:ext>
            </a:extLst>
          </p:cNvPr>
          <p:cNvSpPr txBox="1">
            <a:spLocks/>
          </p:cNvSpPr>
          <p:nvPr/>
        </p:nvSpPr>
        <p:spPr>
          <a:xfrm>
            <a:off x="576115" y="-243949"/>
            <a:ext cx="3787377" cy="906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i="0" u="none" strike="noStrike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INTRODUCTION</a:t>
            </a:r>
            <a:endParaRPr lang="en-US" sz="3200" dirty="0">
              <a:latin typeface="Algerian" panose="04020705040A02060702" pitchFamily="82" charset="0"/>
            </a:endParaRPr>
          </a:p>
        </p:txBody>
      </p:sp>
      <p:grpSp>
        <p:nvGrpSpPr>
          <p:cNvPr id="69" name="Group 7">
            <a:extLst>
              <a:ext uri="{FF2B5EF4-FFF2-40B4-BE49-F238E27FC236}">
                <a16:creationId xmlns:a16="http://schemas.microsoft.com/office/drawing/2014/main" id="{E44D6683-70A4-28E4-CADA-90E848234523}"/>
              </a:ext>
            </a:extLst>
          </p:cNvPr>
          <p:cNvGrpSpPr/>
          <p:nvPr/>
        </p:nvGrpSpPr>
        <p:grpSpPr>
          <a:xfrm rot="1882608">
            <a:off x="3722063" y="2100832"/>
            <a:ext cx="1319528" cy="257804"/>
            <a:chOff x="0" y="0"/>
            <a:chExt cx="1913890" cy="660400"/>
          </a:xfrm>
        </p:grpSpPr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8888AE37-2848-5A43-59D2-2D1B8E9CE984}"/>
                </a:ext>
              </a:extLst>
            </p:cNvPr>
            <p:cNvSpPr/>
            <p:nvPr/>
          </p:nvSpPr>
          <p:spPr>
            <a:xfrm>
              <a:off x="0" y="0"/>
              <a:ext cx="1913890" cy="660400"/>
            </a:xfrm>
            <a:custGeom>
              <a:avLst/>
              <a:gdLst/>
              <a:ahLst/>
              <a:cxnLst/>
              <a:rect l="l" t="t" r="r" b="b"/>
              <a:pathLst>
                <a:path w="1913890" h="660400">
                  <a:moveTo>
                    <a:pt x="1789430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535940"/>
                  </a:lnTo>
                  <a:cubicBezTo>
                    <a:pt x="1913890" y="604520"/>
                    <a:pt x="1858010" y="660400"/>
                    <a:pt x="1789430" y="660400"/>
                  </a:cubicBezTo>
                  <a:close/>
                </a:path>
              </a:pathLst>
            </a:custGeom>
            <a:solidFill>
              <a:srgbClr val="FFCC00"/>
            </a:solidFill>
          </p:spPr>
        </p:sp>
      </p:grpSp>
      <p:grpSp>
        <p:nvGrpSpPr>
          <p:cNvPr id="71" name="Group 13">
            <a:extLst>
              <a:ext uri="{FF2B5EF4-FFF2-40B4-BE49-F238E27FC236}">
                <a16:creationId xmlns:a16="http://schemas.microsoft.com/office/drawing/2014/main" id="{10D2170F-B7AB-2E34-A102-3BA194D493EA}"/>
              </a:ext>
            </a:extLst>
          </p:cNvPr>
          <p:cNvGrpSpPr/>
          <p:nvPr/>
        </p:nvGrpSpPr>
        <p:grpSpPr>
          <a:xfrm rot="12682609">
            <a:off x="6960879" y="4150431"/>
            <a:ext cx="1319528" cy="273874"/>
            <a:chOff x="0" y="0"/>
            <a:chExt cx="1913890" cy="660400"/>
          </a:xfrm>
        </p:grpSpPr>
        <p:sp>
          <p:nvSpPr>
            <p:cNvPr id="72" name="Freeform 14">
              <a:extLst>
                <a:ext uri="{FF2B5EF4-FFF2-40B4-BE49-F238E27FC236}">
                  <a16:creationId xmlns:a16="http://schemas.microsoft.com/office/drawing/2014/main" id="{91D6021D-3A2F-2ED4-5249-50ABD9890176}"/>
                </a:ext>
              </a:extLst>
            </p:cNvPr>
            <p:cNvSpPr/>
            <p:nvPr/>
          </p:nvSpPr>
          <p:spPr>
            <a:xfrm>
              <a:off x="0" y="0"/>
              <a:ext cx="1913890" cy="660400"/>
            </a:xfrm>
            <a:custGeom>
              <a:avLst/>
              <a:gdLst/>
              <a:ahLst/>
              <a:cxnLst/>
              <a:rect l="l" t="t" r="r" b="b"/>
              <a:pathLst>
                <a:path w="1913890" h="660400">
                  <a:moveTo>
                    <a:pt x="1789430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535940"/>
                  </a:lnTo>
                  <a:cubicBezTo>
                    <a:pt x="1913890" y="604520"/>
                    <a:pt x="1858010" y="660400"/>
                    <a:pt x="1789430" y="660400"/>
                  </a:cubicBezTo>
                  <a:close/>
                </a:path>
              </a:pathLst>
            </a:custGeom>
            <a:solidFill>
              <a:srgbClr val="FFCC00"/>
            </a:solidFill>
          </p:spPr>
        </p:sp>
      </p:grpSp>
      <p:grpSp>
        <p:nvGrpSpPr>
          <p:cNvPr id="73" name="Group 15">
            <a:extLst>
              <a:ext uri="{FF2B5EF4-FFF2-40B4-BE49-F238E27FC236}">
                <a16:creationId xmlns:a16="http://schemas.microsoft.com/office/drawing/2014/main" id="{46D2106F-60B1-1C33-4BB9-43B790BFF001}"/>
              </a:ext>
            </a:extLst>
          </p:cNvPr>
          <p:cNvGrpSpPr/>
          <p:nvPr/>
        </p:nvGrpSpPr>
        <p:grpSpPr>
          <a:xfrm rot="8936898">
            <a:off x="6946471" y="2071425"/>
            <a:ext cx="1319528" cy="331083"/>
            <a:chOff x="0" y="0"/>
            <a:chExt cx="1913890" cy="660400"/>
          </a:xfrm>
        </p:grpSpPr>
        <p:sp>
          <p:nvSpPr>
            <p:cNvPr id="74" name="Freeform 16">
              <a:extLst>
                <a:ext uri="{FF2B5EF4-FFF2-40B4-BE49-F238E27FC236}">
                  <a16:creationId xmlns:a16="http://schemas.microsoft.com/office/drawing/2014/main" id="{FE67D5DA-5996-BB02-FA15-EFDAC76B0317}"/>
                </a:ext>
              </a:extLst>
            </p:cNvPr>
            <p:cNvSpPr/>
            <p:nvPr/>
          </p:nvSpPr>
          <p:spPr>
            <a:xfrm>
              <a:off x="0" y="0"/>
              <a:ext cx="1913890" cy="660400"/>
            </a:xfrm>
            <a:custGeom>
              <a:avLst/>
              <a:gdLst/>
              <a:ahLst/>
              <a:cxnLst/>
              <a:rect l="l" t="t" r="r" b="b"/>
              <a:pathLst>
                <a:path w="1913890" h="660400">
                  <a:moveTo>
                    <a:pt x="1789430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535940"/>
                  </a:lnTo>
                  <a:cubicBezTo>
                    <a:pt x="1913890" y="604520"/>
                    <a:pt x="1858010" y="660400"/>
                    <a:pt x="1789430" y="660400"/>
                  </a:cubicBezTo>
                  <a:close/>
                </a:path>
              </a:pathLst>
            </a:custGeom>
            <a:solidFill>
              <a:srgbClr val="FFCC00"/>
            </a:solidFill>
          </p:spPr>
        </p:sp>
      </p:grpSp>
      <p:grpSp>
        <p:nvGrpSpPr>
          <p:cNvPr id="80" name="Group 22">
            <a:extLst>
              <a:ext uri="{FF2B5EF4-FFF2-40B4-BE49-F238E27FC236}">
                <a16:creationId xmlns:a16="http://schemas.microsoft.com/office/drawing/2014/main" id="{FF33349F-EF8B-DDB6-F351-4FFD8CC60747}"/>
              </a:ext>
            </a:extLst>
          </p:cNvPr>
          <p:cNvGrpSpPr/>
          <p:nvPr/>
        </p:nvGrpSpPr>
        <p:grpSpPr>
          <a:xfrm rot="19736899">
            <a:off x="3700351" y="4134509"/>
            <a:ext cx="1319528" cy="300276"/>
            <a:chOff x="0" y="0"/>
            <a:chExt cx="1913890" cy="660400"/>
          </a:xfrm>
        </p:grpSpPr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80E72E74-CF56-02FE-E4F0-2C891AA92DD4}"/>
                </a:ext>
              </a:extLst>
            </p:cNvPr>
            <p:cNvSpPr/>
            <p:nvPr/>
          </p:nvSpPr>
          <p:spPr>
            <a:xfrm>
              <a:off x="0" y="0"/>
              <a:ext cx="1913890" cy="660400"/>
            </a:xfrm>
            <a:custGeom>
              <a:avLst/>
              <a:gdLst/>
              <a:ahLst/>
              <a:cxnLst/>
              <a:rect l="l" t="t" r="r" b="b"/>
              <a:pathLst>
                <a:path w="1913890" h="660400">
                  <a:moveTo>
                    <a:pt x="1789430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535940"/>
                  </a:lnTo>
                  <a:cubicBezTo>
                    <a:pt x="1913890" y="604520"/>
                    <a:pt x="1858010" y="660400"/>
                    <a:pt x="1789430" y="660400"/>
                  </a:cubicBezTo>
                  <a:close/>
                </a:path>
              </a:pathLst>
            </a:custGeom>
            <a:solidFill>
              <a:srgbClr val="FFCC00"/>
            </a:solidFill>
          </p:spPr>
        </p:sp>
      </p:grpSp>
      <p:grpSp>
        <p:nvGrpSpPr>
          <p:cNvPr id="82" name="Group 24">
            <a:extLst>
              <a:ext uri="{FF2B5EF4-FFF2-40B4-BE49-F238E27FC236}">
                <a16:creationId xmlns:a16="http://schemas.microsoft.com/office/drawing/2014/main" id="{502C0C0D-4200-D711-6D74-F08B73C476CF}"/>
              </a:ext>
            </a:extLst>
          </p:cNvPr>
          <p:cNvGrpSpPr/>
          <p:nvPr/>
        </p:nvGrpSpPr>
        <p:grpSpPr>
          <a:xfrm>
            <a:off x="1253208" y="1458613"/>
            <a:ext cx="2328494" cy="711779"/>
            <a:chOff x="0" y="0"/>
            <a:chExt cx="2884636" cy="945374"/>
          </a:xfrm>
        </p:grpSpPr>
        <p:sp>
          <p:nvSpPr>
            <p:cNvPr id="83" name="Freeform 25">
              <a:extLst>
                <a:ext uri="{FF2B5EF4-FFF2-40B4-BE49-F238E27FC236}">
                  <a16:creationId xmlns:a16="http://schemas.microsoft.com/office/drawing/2014/main" id="{B325A73A-F3F4-8E3F-1E6F-A1B94EE59E99}"/>
                </a:ext>
              </a:extLst>
            </p:cNvPr>
            <p:cNvSpPr/>
            <p:nvPr/>
          </p:nvSpPr>
          <p:spPr>
            <a:xfrm>
              <a:off x="0" y="0"/>
              <a:ext cx="2884636" cy="945374"/>
            </a:xfrm>
            <a:custGeom>
              <a:avLst/>
              <a:gdLst/>
              <a:ahLst/>
              <a:cxnLst/>
              <a:rect l="l" t="t" r="r" b="b"/>
              <a:pathLst>
                <a:path w="2884636" h="945374">
                  <a:moveTo>
                    <a:pt x="2760176" y="59690"/>
                  </a:moveTo>
                  <a:cubicBezTo>
                    <a:pt x="2795736" y="59690"/>
                    <a:pt x="2824946" y="88900"/>
                    <a:pt x="2824946" y="124460"/>
                  </a:cubicBezTo>
                  <a:lnTo>
                    <a:pt x="2824946" y="820914"/>
                  </a:lnTo>
                  <a:cubicBezTo>
                    <a:pt x="2824946" y="856474"/>
                    <a:pt x="2795736" y="885684"/>
                    <a:pt x="2760176" y="885684"/>
                  </a:cubicBezTo>
                  <a:lnTo>
                    <a:pt x="124460" y="885684"/>
                  </a:lnTo>
                  <a:cubicBezTo>
                    <a:pt x="88900" y="885684"/>
                    <a:pt x="59690" y="856474"/>
                    <a:pt x="59690" y="82091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760176" y="59690"/>
                  </a:lnTo>
                  <a:moveTo>
                    <a:pt x="276017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20914"/>
                  </a:lnTo>
                  <a:cubicBezTo>
                    <a:pt x="0" y="889494"/>
                    <a:pt x="55880" y="945374"/>
                    <a:pt x="124460" y="945374"/>
                  </a:cubicBezTo>
                  <a:lnTo>
                    <a:pt x="2760176" y="945374"/>
                  </a:lnTo>
                  <a:cubicBezTo>
                    <a:pt x="2828756" y="945374"/>
                    <a:pt x="2884636" y="889494"/>
                    <a:pt x="2884636" y="820914"/>
                  </a:cubicBezTo>
                  <a:lnTo>
                    <a:pt x="2884636" y="124460"/>
                  </a:lnTo>
                  <a:cubicBezTo>
                    <a:pt x="2884636" y="55880"/>
                    <a:pt x="2828756" y="0"/>
                    <a:pt x="276017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84" name="AutoShape 26">
            <a:extLst>
              <a:ext uri="{FF2B5EF4-FFF2-40B4-BE49-F238E27FC236}">
                <a16:creationId xmlns:a16="http://schemas.microsoft.com/office/drawing/2014/main" id="{D76DDC06-A68E-C058-AB2B-9069635B173C}"/>
              </a:ext>
            </a:extLst>
          </p:cNvPr>
          <p:cNvSpPr/>
          <p:nvPr/>
        </p:nvSpPr>
        <p:spPr>
          <a:xfrm rot="1869158">
            <a:off x="3360638" y="2320899"/>
            <a:ext cx="2342444" cy="0"/>
          </a:xfrm>
          <a:prstGeom prst="line">
            <a:avLst/>
          </a:prstGeom>
          <a:ln w="666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5" name="AutoShape 27">
            <a:extLst>
              <a:ext uri="{FF2B5EF4-FFF2-40B4-BE49-F238E27FC236}">
                <a16:creationId xmlns:a16="http://schemas.microsoft.com/office/drawing/2014/main" id="{A2BB0BEE-74A8-17DB-7886-2C8B29162617}"/>
              </a:ext>
            </a:extLst>
          </p:cNvPr>
          <p:cNvSpPr/>
          <p:nvPr/>
        </p:nvSpPr>
        <p:spPr>
          <a:xfrm rot="8901208">
            <a:off x="3355539" y="4185383"/>
            <a:ext cx="2342444" cy="0"/>
          </a:xfrm>
          <a:prstGeom prst="line">
            <a:avLst/>
          </a:prstGeom>
          <a:ln w="666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6" name="AutoShape 28">
            <a:extLst>
              <a:ext uri="{FF2B5EF4-FFF2-40B4-BE49-F238E27FC236}">
                <a16:creationId xmlns:a16="http://schemas.microsoft.com/office/drawing/2014/main" id="{5672556C-0475-C3BC-88C3-C44893DE19E8}"/>
              </a:ext>
            </a:extLst>
          </p:cNvPr>
          <p:cNvSpPr/>
          <p:nvPr/>
        </p:nvSpPr>
        <p:spPr>
          <a:xfrm rot="12669159">
            <a:off x="6310366" y="4193329"/>
            <a:ext cx="2342444" cy="0"/>
          </a:xfrm>
          <a:prstGeom prst="line">
            <a:avLst/>
          </a:prstGeom>
          <a:ln w="666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7" name="AutoShape 29">
            <a:extLst>
              <a:ext uri="{FF2B5EF4-FFF2-40B4-BE49-F238E27FC236}">
                <a16:creationId xmlns:a16="http://schemas.microsoft.com/office/drawing/2014/main" id="{ACFB4382-2C9D-B106-4D1B-F8C3CFAF0931}"/>
              </a:ext>
            </a:extLst>
          </p:cNvPr>
          <p:cNvSpPr/>
          <p:nvPr/>
        </p:nvSpPr>
        <p:spPr>
          <a:xfrm rot="19701209">
            <a:off x="6310366" y="2328845"/>
            <a:ext cx="2342444" cy="0"/>
          </a:xfrm>
          <a:prstGeom prst="line">
            <a:avLst/>
          </a:prstGeom>
          <a:ln w="666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91" name="Group 33">
            <a:extLst>
              <a:ext uri="{FF2B5EF4-FFF2-40B4-BE49-F238E27FC236}">
                <a16:creationId xmlns:a16="http://schemas.microsoft.com/office/drawing/2014/main" id="{1DAF6606-1234-990D-DB2E-F76C9E6F9B3D}"/>
              </a:ext>
            </a:extLst>
          </p:cNvPr>
          <p:cNvGrpSpPr/>
          <p:nvPr/>
        </p:nvGrpSpPr>
        <p:grpSpPr>
          <a:xfrm>
            <a:off x="8466455" y="1473788"/>
            <a:ext cx="2328494" cy="711779"/>
            <a:chOff x="0" y="0"/>
            <a:chExt cx="2884636" cy="945374"/>
          </a:xfrm>
        </p:grpSpPr>
        <p:sp>
          <p:nvSpPr>
            <p:cNvPr id="92" name="Freeform 34">
              <a:extLst>
                <a:ext uri="{FF2B5EF4-FFF2-40B4-BE49-F238E27FC236}">
                  <a16:creationId xmlns:a16="http://schemas.microsoft.com/office/drawing/2014/main" id="{9A2BB43B-A259-5464-35E5-2BA3EE519BB7}"/>
                </a:ext>
              </a:extLst>
            </p:cNvPr>
            <p:cNvSpPr/>
            <p:nvPr/>
          </p:nvSpPr>
          <p:spPr>
            <a:xfrm>
              <a:off x="0" y="0"/>
              <a:ext cx="2884636" cy="945374"/>
            </a:xfrm>
            <a:custGeom>
              <a:avLst/>
              <a:gdLst/>
              <a:ahLst/>
              <a:cxnLst/>
              <a:rect l="l" t="t" r="r" b="b"/>
              <a:pathLst>
                <a:path w="2884636" h="945374">
                  <a:moveTo>
                    <a:pt x="2760176" y="59690"/>
                  </a:moveTo>
                  <a:cubicBezTo>
                    <a:pt x="2795736" y="59690"/>
                    <a:pt x="2824946" y="88900"/>
                    <a:pt x="2824946" y="124460"/>
                  </a:cubicBezTo>
                  <a:lnTo>
                    <a:pt x="2824946" y="820914"/>
                  </a:lnTo>
                  <a:cubicBezTo>
                    <a:pt x="2824946" y="856474"/>
                    <a:pt x="2795736" y="885684"/>
                    <a:pt x="2760176" y="885684"/>
                  </a:cubicBezTo>
                  <a:lnTo>
                    <a:pt x="124460" y="885684"/>
                  </a:lnTo>
                  <a:cubicBezTo>
                    <a:pt x="88900" y="885684"/>
                    <a:pt x="59690" y="856474"/>
                    <a:pt x="59690" y="82091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760176" y="59690"/>
                  </a:lnTo>
                  <a:moveTo>
                    <a:pt x="276017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20914"/>
                  </a:lnTo>
                  <a:cubicBezTo>
                    <a:pt x="0" y="889494"/>
                    <a:pt x="55880" y="945374"/>
                    <a:pt x="124460" y="945374"/>
                  </a:cubicBezTo>
                  <a:lnTo>
                    <a:pt x="2760176" y="945374"/>
                  </a:lnTo>
                  <a:cubicBezTo>
                    <a:pt x="2828756" y="945374"/>
                    <a:pt x="2884636" y="889494"/>
                    <a:pt x="2884636" y="820914"/>
                  </a:cubicBezTo>
                  <a:lnTo>
                    <a:pt x="2884636" y="124460"/>
                  </a:lnTo>
                  <a:cubicBezTo>
                    <a:pt x="2884636" y="55880"/>
                    <a:pt x="2828756" y="0"/>
                    <a:pt x="276017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93" name="Group 35">
            <a:extLst>
              <a:ext uri="{FF2B5EF4-FFF2-40B4-BE49-F238E27FC236}">
                <a16:creationId xmlns:a16="http://schemas.microsoft.com/office/drawing/2014/main" id="{F37F2163-F2F4-94FE-3477-D273FB0D02AD}"/>
              </a:ext>
            </a:extLst>
          </p:cNvPr>
          <p:cNvGrpSpPr/>
          <p:nvPr/>
        </p:nvGrpSpPr>
        <p:grpSpPr>
          <a:xfrm>
            <a:off x="1189752" y="4417708"/>
            <a:ext cx="2328494" cy="711779"/>
            <a:chOff x="0" y="0"/>
            <a:chExt cx="2884636" cy="945374"/>
          </a:xfrm>
        </p:grpSpPr>
        <p:sp>
          <p:nvSpPr>
            <p:cNvPr id="94" name="Freeform 36">
              <a:extLst>
                <a:ext uri="{FF2B5EF4-FFF2-40B4-BE49-F238E27FC236}">
                  <a16:creationId xmlns:a16="http://schemas.microsoft.com/office/drawing/2014/main" id="{01B30973-F0C5-4AAD-0D2F-E45DC591CCA0}"/>
                </a:ext>
              </a:extLst>
            </p:cNvPr>
            <p:cNvSpPr/>
            <p:nvPr/>
          </p:nvSpPr>
          <p:spPr>
            <a:xfrm>
              <a:off x="0" y="0"/>
              <a:ext cx="2884636" cy="945374"/>
            </a:xfrm>
            <a:custGeom>
              <a:avLst/>
              <a:gdLst/>
              <a:ahLst/>
              <a:cxnLst/>
              <a:rect l="l" t="t" r="r" b="b"/>
              <a:pathLst>
                <a:path w="2884636" h="945374">
                  <a:moveTo>
                    <a:pt x="2760176" y="59690"/>
                  </a:moveTo>
                  <a:cubicBezTo>
                    <a:pt x="2795736" y="59690"/>
                    <a:pt x="2824946" y="88900"/>
                    <a:pt x="2824946" y="124460"/>
                  </a:cubicBezTo>
                  <a:lnTo>
                    <a:pt x="2824946" y="820914"/>
                  </a:lnTo>
                  <a:cubicBezTo>
                    <a:pt x="2824946" y="856474"/>
                    <a:pt x="2795736" y="885684"/>
                    <a:pt x="2760176" y="885684"/>
                  </a:cubicBezTo>
                  <a:lnTo>
                    <a:pt x="124460" y="885684"/>
                  </a:lnTo>
                  <a:cubicBezTo>
                    <a:pt x="88900" y="885684"/>
                    <a:pt x="59690" y="856474"/>
                    <a:pt x="59690" y="82091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760176" y="59690"/>
                  </a:lnTo>
                  <a:moveTo>
                    <a:pt x="276017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20914"/>
                  </a:lnTo>
                  <a:cubicBezTo>
                    <a:pt x="0" y="889494"/>
                    <a:pt x="55880" y="945374"/>
                    <a:pt x="124460" y="945374"/>
                  </a:cubicBezTo>
                  <a:lnTo>
                    <a:pt x="2760176" y="945374"/>
                  </a:lnTo>
                  <a:cubicBezTo>
                    <a:pt x="2828756" y="945374"/>
                    <a:pt x="2884636" y="889494"/>
                    <a:pt x="2884636" y="820914"/>
                  </a:cubicBezTo>
                  <a:lnTo>
                    <a:pt x="2884636" y="124460"/>
                  </a:lnTo>
                  <a:cubicBezTo>
                    <a:pt x="2884636" y="55880"/>
                    <a:pt x="2828756" y="0"/>
                    <a:pt x="276017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95" name="Group 37">
            <a:extLst>
              <a:ext uri="{FF2B5EF4-FFF2-40B4-BE49-F238E27FC236}">
                <a16:creationId xmlns:a16="http://schemas.microsoft.com/office/drawing/2014/main" id="{BD277F68-2175-D09C-3C17-4F0F40A2A0D9}"/>
              </a:ext>
            </a:extLst>
          </p:cNvPr>
          <p:cNvGrpSpPr/>
          <p:nvPr/>
        </p:nvGrpSpPr>
        <p:grpSpPr>
          <a:xfrm>
            <a:off x="8490102" y="4417708"/>
            <a:ext cx="2328494" cy="711779"/>
            <a:chOff x="0" y="0"/>
            <a:chExt cx="2884636" cy="945374"/>
          </a:xfrm>
        </p:grpSpPr>
        <p:sp>
          <p:nvSpPr>
            <p:cNvPr id="96" name="Freeform 38">
              <a:extLst>
                <a:ext uri="{FF2B5EF4-FFF2-40B4-BE49-F238E27FC236}">
                  <a16:creationId xmlns:a16="http://schemas.microsoft.com/office/drawing/2014/main" id="{96DAEEFC-529A-CA25-774F-990F19A5F0C4}"/>
                </a:ext>
              </a:extLst>
            </p:cNvPr>
            <p:cNvSpPr/>
            <p:nvPr/>
          </p:nvSpPr>
          <p:spPr>
            <a:xfrm>
              <a:off x="0" y="0"/>
              <a:ext cx="2884636" cy="945374"/>
            </a:xfrm>
            <a:custGeom>
              <a:avLst/>
              <a:gdLst/>
              <a:ahLst/>
              <a:cxnLst/>
              <a:rect l="l" t="t" r="r" b="b"/>
              <a:pathLst>
                <a:path w="2884636" h="945374">
                  <a:moveTo>
                    <a:pt x="2760176" y="59690"/>
                  </a:moveTo>
                  <a:cubicBezTo>
                    <a:pt x="2795736" y="59690"/>
                    <a:pt x="2824946" y="88900"/>
                    <a:pt x="2824946" y="124460"/>
                  </a:cubicBezTo>
                  <a:lnTo>
                    <a:pt x="2824946" y="820914"/>
                  </a:lnTo>
                  <a:cubicBezTo>
                    <a:pt x="2824946" y="856474"/>
                    <a:pt x="2795736" y="885684"/>
                    <a:pt x="2760176" y="885684"/>
                  </a:cubicBezTo>
                  <a:lnTo>
                    <a:pt x="124460" y="885684"/>
                  </a:lnTo>
                  <a:cubicBezTo>
                    <a:pt x="88900" y="885684"/>
                    <a:pt x="59690" y="856474"/>
                    <a:pt x="59690" y="82091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760176" y="59690"/>
                  </a:lnTo>
                  <a:moveTo>
                    <a:pt x="276017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20914"/>
                  </a:lnTo>
                  <a:cubicBezTo>
                    <a:pt x="0" y="889494"/>
                    <a:pt x="55880" y="945374"/>
                    <a:pt x="124460" y="945374"/>
                  </a:cubicBezTo>
                  <a:lnTo>
                    <a:pt x="2760176" y="945374"/>
                  </a:lnTo>
                  <a:cubicBezTo>
                    <a:pt x="2828756" y="945374"/>
                    <a:pt x="2884636" y="889494"/>
                    <a:pt x="2884636" y="820914"/>
                  </a:cubicBezTo>
                  <a:lnTo>
                    <a:pt x="2884636" y="124460"/>
                  </a:lnTo>
                  <a:cubicBezTo>
                    <a:pt x="2884636" y="55880"/>
                    <a:pt x="2828756" y="0"/>
                    <a:pt x="276017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75" name="Group 17">
            <a:extLst>
              <a:ext uri="{FF2B5EF4-FFF2-40B4-BE49-F238E27FC236}">
                <a16:creationId xmlns:a16="http://schemas.microsoft.com/office/drawing/2014/main" id="{A15770BC-0F4B-B124-FFA6-972466F7C1A5}"/>
              </a:ext>
            </a:extLst>
          </p:cNvPr>
          <p:cNvGrpSpPr>
            <a:grpSpLocks noChangeAspect="1"/>
          </p:cNvGrpSpPr>
          <p:nvPr/>
        </p:nvGrpSpPr>
        <p:grpSpPr>
          <a:xfrm>
            <a:off x="4484321" y="1888402"/>
            <a:ext cx="2952602" cy="2753987"/>
            <a:chOff x="0" y="0"/>
            <a:chExt cx="6355080" cy="6355080"/>
          </a:xfrm>
        </p:grpSpPr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0048D553-1BA5-04A0-0870-73FE2E3F81E6}"/>
                </a:ext>
              </a:extLst>
            </p:cNvPr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id="77" name="Group 19">
            <a:extLst>
              <a:ext uri="{FF2B5EF4-FFF2-40B4-BE49-F238E27FC236}">
                <a16:creationId xmlns:a16="http://schemas.microsoft.com/office/drawing/2014/main" id="{EDF35D04-BC7E-B61C-1F0D-5CEC83739044}"/>
              </a:ext>
            </a:extLst>
          </p:cNvPr>
          <p:cNvGrpSpPr/>
          <p:nvPr/>
        </p:nvGrpSpPr>
        <p:grpSpPr>
          <a:xfrm>
            <a:off x="4760152" y="2145678"/>
            <a:ext cx="2400940" cy="2239435"/>
            <a:chOff x="0" y="0"/>
            <a:chExt cx="812800" cy="812800"/>
          </a:xfrm>
        </p:grpSpPr>
        <p:sp>
          <p:nvSpPr>
            <p:cNvPr id="78" name="Freeform 20">
              <a:extLst>
                <a:ext uri="{FF2B5EF4-FFF2-40B4-BE49-F238E27FC236}">
                  <a16:creationId xmlns:a16="http://schemas.microsoft.com/office/drawing/2014/main" id="{0C4FAE6D-C978-ADDD-523D-DCF1F542E460}"/>
                </a:ext>
              </a:extLst>
            </p:cNvPr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CC00"/>
            </a:solidFill>
          </p:spPr>
        </p:sp>
        <p:sp>
          <p:nvSpPr>
            <p:cNvPr id="79" name="TextBox 21">
              <a:extLst>
                <a:ext uri="{FF2B5EF4-FFF2-40B4-BE49-F238E27FC236}">
                  <a16:creationId xmlns:a16="http://schemas.microsoft.com/office/drawing/2014/main" id="{FF24A207-4069-6443-3816-A9462F56A52C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2"/>
                </a:lnSpc>
              </a:pPr>
              <a:endParaRPr sz="1200"/>
            </a:p>
          </p:txBody>
        </p:sp>
      </p:grpSp>
      <p:grpSp>
        <p:nvGrpSpPr>
          <p:cNvPr id="88" name="Group 30">
            <a:extLst>
              <a:ext uri="{FF2B5EF4-FFF2-40B4-BE49-F238E27FC236}">
                <a16:creationId xmlns:a16="http://schemas.microsoft.com/office/drawing/2014/main" id="{2B0AE937-BEE9-CE9D-D481-EC1651AAB775}"/>
              </a:ext>
            </a:extLst>
          </p:cNvPr>
          <p:cNvGrpSpPr/>
          <p:nvPr/>
        </p:nvGrpSpPr>
        <p:grpSpPr>
          <a:xfrm>
            <a:off x="5000152" y="2369533"/>
            <a:ext cx="1920941" cy="1791724"/>
            <a:chOff x="0" y="0"/>
            <a:chExt cx="812800" cy="812800"/>
          </a:xfrm>
        </p:grpSpPr>
        <p:sp>
          <p:nvSpPr>
            <p:cNvPr id="89" name="Freeform 31">
              <a:extLst>
                <a:ext uri="{FF2B5EF4-FFF2-40B4-BE49-F238E27FC236}">
                  <a16:creationId xmlns:a16="http://schemas.microsoft.com/office/drawing/2014/main" id="{2EEFDF94-1CCF-5620-1896-5F2C14C19213}"/>
                </a:ext>
              </a:extLst>
            </p:cNvPr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90" name="TextBox 32">
              <a:extLst>
                <a:ext uri="{FF2B5EF4-FFF2-40B4-BE49-F238E27FC236}">
                  <a16:creationId xmlns:a16="http://schemas.microsoft.com/office/drawing/2014/main" id="{D5725C36-BFE6-1696-CD76-8236E057E468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2"/>
                </a:lnSpc>
              </a:pPr>
              <a:endParaRPr sz="1200"/>
            </a:p>
          </p:txBody>
        </p:sp>
      </p:grpSp>
      <p:sp>
        <p:nvSpPr>
          <p:cNvPr id="98" name="TextBox 41">
            <a:extLst>
              <a:ext uri="{FF2B5EF4-FFF2-40B4-BE49-F238E27FC236}">
                <a16:creationId xmlns:a16="http://schemas.microsoft.com/office/drawing/2014/main" id="{BA028CF2-D9EE-F653-86E9-A90DD58ADB68}"/>
              </a:ext>
            </a:extLst>
          </p:cNvPr>
          <p:cNvSpPr txBox="1"/>
          <p:nvPr/>
        </p:nvSpPr>
        <p:spPr>
          <a:xfrm>
            <a:off x="889190" y="1507104"/>
            <a:ext cx="3098314" cy="4431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18"/>
              </a:lnSpc>
            </a:pPr>
            <a:r>
              <a:rPr lang="en-US" sz="2000" dirty="0">
                <a:solidFill>
                  <a:srgbClr val="000000"/>
                </a:solidFill>
                <a:latin typeface="Tex Gyre Termes Bold"/>
              </a:rPr>
              <a:t>WATER LEVELS</a:t>
            </a:r>
          </a:p>
        </p:txBody>
      </p:sp>
      <p:sp>
        <p:nvSpPr>
          <p:cNvPr id="99" name="TextBox 42">
            <a:extLst>
              <a:ext uri="{FF2B5EF4-FFF2-40B4-BE49-F238E27FC236}">
                <a16:creationId xmlns:a16="http://schemas.microsoft.com/office/drawing/2014/main" id="{CD9BF605-A22B-DE49-0325-02213A57A795}"/>
              </a:ext>
            </a:extLst>
          </p:cNvPr>
          <p:cNvSpPr txBox="1"/>
          <p:nvPr/>
        </p:nvSpPr>
        <p:spPr>
          <a:xfrm>
            <a:off x="8118367" y="1542793"/>
            <a:ext cx="3134240" cy="4431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23"/>
              </a:lnSpc>
            </a:pPr>
            <a:r>
              <a:rPr lang="en-US" sz="2000" dirty="0">
                <a:solidFill>
                  <a:srgbClr val="000000"/>
                </a:solidFill>
                <a:latin typeface="Tex Gyre Termes Bold"/>
              </a:rPr>
              <a:t>ENERGY USAGE</a:t>
            </a:r>
          </a:p>
        </p:txBody>
      </p:sp>
      <p:sp>
        <p:nvSpPr>
          <p:cNvPr id="100" name="TextBox 43">
            <a:extLst>
              <a:ext uri="{FF2B5EF4-FFF2-40B4-BE49-F238E27FC236}">
                <a16:creationId xmlns:a16="http://schemas.microsoft.com/office/drawing/2014/main" id="{0E94CA64-3643-C7F7-1F98-D490296FBCF7}"/>
              </a:ext>
            </a:extLst>
          </p:cNvPr>
          <p:cNvSpPr txBox="1"/>
          <p:nvPr/>
        </p:nvSpPr>
        <p:spPr>
          <a:xfrm>
            <a:off x="2022544" y="4546030"/>
            <a:ext cx="1786852" cy="4431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18"/>
              </a:lnSpc>
            </a:pPr>
            <a:r>
              <a:rPr lang="en-US" sz="2000" dirty="0">
                <a:solidFill>
                  <a:srgbClr val="000000"/>
                </a:solidFill>
                <a:latin typeface="Tex Gyre Termes Bold"/>
              </a:rPr>
              <a:t>NEED</a:t>
            </a:r>
          </a:p>
        </p:txBody>
      </p:sp>
      <p:sp>
        <p:nvSpPr>
          <p:cNvPr id="101" name="TextBox 44">
            <a:extLst>
              <a:ext uri="{FF2B5EF4-FFF2-40B4-BE49-F238E27FC236}">
                <a16:creationId xmlns:a16="http://schemas.microsoft.com/office/drawing/2014/main" id="{E585F503-A825-6779-EE46-1E058DCDDD7C}"/>
              </a:ext>
            </a:extLst>
          </p:cNvPr>
          <p:cNvSpPr txBox="1"/>
          <p:nvPr/>
        </p:nvSpPr>
        <p:spPr>
          <a:xfrm>
            <a:off x="8457828" y="4506392"/>
            <a:ext cx="2455317" cy="4431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18"/>
              </a:lnSpc>
            </a:pPr>
            <a:r>
              <a:rPr lang="en-US" sz="2000" dirty="0">
                <a:solidFill>
                  <a:srgbClr val="000000"/>
                </a:solidFill>
                <a:latin typeface="Tex Gyre Termes Bold"/>
              </a:rPr>
              <a:t>PROBLEM ?</a:t>
            </a:r>
          </a:p>
        </p:txBody>
      </p:sp>
      <p:sp>
        <p:nvSpPr>
          <p:cNvPr id="102" name="TextBox 45">
            <a:extLst>
              <a:ext uri="{FF2B5EF4-FFF2-40B4-BE49-F238E27FC236}">
                <a16:creationId xmlns:a16="http://schemas.microsoft.com/office/drawing/2014/main" id="{ACAAB6E8-68F8-E640-EFCE-DD5AEFCEFE28}"/>
              </a:ext>
            </a:extLst>
          </p:cNvPr>
          <p:cNvSpPr txBox="1"/>
          <p:nvPr/>
        </p:nvSpPr>
        <p:spPr>
          <a:xfrm>
            <a:off x="1198289" y="2218139"/>
            <a:ext cx="2857986" cy="5736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63760" lvl="1" indent="-181880">
              <a:lnSpc>
                <a:spcPts val="2358"/>
              </a:lnSpc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latin typeface="Canva Sans 1 Bold"/>
              </a:rPr>
              <a:t>Ground water level is decreasing </a:t>
            </a:r>
          </a:p>
          <a:p>
            <a:pPr marL="363760" lvl="1" indent="-181880">
              <a:lnSpc>
                <a:spcPts val="2358"/>
              </a:lnSpc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latin typeface="Canva Sans 1 Bold"/>
              </a:rPr>
              <a:t>8.8 crore acre-feet in the last decade</a:t>
            </a:r>
          </a:p>
        </p:txBody>
      </p:sp>
      <p:sp>
        <p:nvSpPr>
          <p:cNvPr id="103" name="TextBox 46">
            <a:extLst>
              <a:ext uri="{FF2B5EF4-FFF2-40B4-BE49-F238E27FC236}">
                <a16:creationId xmlns:a16="http://schemas.microsoft.com/office/drawing/2014/main" id="{BC74775C-DD18-13BE-A531-E64BEE680210}"/>
              </a:ext>
            </a:extLst>
          </p:cNvPr>
          <p:cNvSpPr txBox="1"/>
          <p:nvPr/>
        </p:nvSpPr>
        <p:spPr>
          <a:xfrm>
            <a:off x="1107872" y="3735388"/>
            <a:ext cx="2743200" cy="5736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63760" lvl="1" indent="-181880">
              <a:lnSpc>
                <a:spcPts val="2358"/>
              </a:lnSpc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latin typeface="Canva Sans 1 Bold"/>
              </a:rPr>
              <a:t>there is definite need of an efficient solution of irrigation automation.</a:t>
            </a:r>
          </a:p>
        </p:txBody>
      </p:sp>
      <p:sp>
        <p:nvSpPr>
          <p:cNvPr id="104" name="TextBox 47">
            <a:extLst>
              <a:ext uri="{FF2B5EF4-FFF2-40B4-BE49-F238E27FC236}">
                <a16:creationId xmlns:a16="http://schemas.microsoft.com/office/drawing/2014/main" id="{79C14410-84A1-40C1-87C7-8038AB0098D5}"/>
              </a:ext>
            </a:extLst>
          </p:cNvPr>
          <p:cNvSpPr txBox="1"/>
          <p:nvPr/>
        </p:nvSpPr>
        <p:spPr>
          <a:xfrm>
            <a:off x="8535782" y="2334201"/>
            <a:ext cx="2937917" cy="5736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63760" lvl="1" indent="-181880">
              <a:lnSpc>
                <a:spcPts val="2358"/>
              </a:lnSpc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latin typeface="Canva Sans 1 Bold"/>
              </a:rPr>
              <a:t>20-22% of total energy consumptions consumed by agriculture sector</a:t>
            </a:r>
          </a:p>
        </p:txBody>
      </p:sp>
      <p:sp>
        <p:nvSpPr>
          <p:cNvPr id="105" name="TextBox 48">
            <a:extLst>
              <a:ext uri="{FF2B5EF4-FFF2-40B4-BE49-F238E27FC236}">
                <a16:creationId xmlns:a16="http://schemas.microsoft.com/office/drawing/2014/main" id="{17052BB1-E469-2260-7D70-4CF158EF2BE0}"/>
              </a:ext>
            </a:extLst>
          </p:cNvPr>
          <p:cNvSpPr txBox="1"/>
          <p:nvPr/>
        </p:nvSpPr>
        <p:spPr>
          <a:xfrm>
            <a:off x="8512941" y="3742684"/>
            <a:ext cx="2282815" cy="5736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63760" lvl="1" indent="-181880">
              <a:lnSpc>
                <a:spcPts val="2358"/>
              </a:lnSpc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latin typeface="Canva Sans 1 Bold"/>
              </a:rPr>
              <a:t>To make an fully automated irrigation system</a:t>
            </a:r>
          </a:p>
        </p:txBody>
      </p:sp>
      <p:sp>
        <p:nvSpPr>
          <p:cNvPr id="112" name="Freeform 31">
            <a:extLst>
              <a:ext uri="{FF2B5EF4-FFF2-40B4-BE49-F238E27FC236}">
                <a16:creationId xmlns:a16="http://schemas.microsoft.com/office/drawing/2014/main" id="{CAE846FB-52E8-47BA-1BA1-3465F9788D08}"/>
              </a:ext>
            </a:extLst>
          </p:cNvPr>
          <p:cNvSpPr>
            <a:spLocks noChangeAspect="1"/>
          </p:cNvSpPr>
          <p:nvPr/>
        </p:nvSpPr>
        <p:spPr>
          <a:xfrm>
            <a:off x="5203603" y="2551626"/>
            <a:ext cx="1496533" cy="1402122"/>
          </a:xfrm>
          <a:custGeom>
            <a:avLst/>
            <a:gdLst/>
            <a:ahLst/>
            <a:cxnLst/>
            <a:rect l="l" t="t" r="r" b="b"/>
            <a:pathLst>
              <a:path w="809173" h="812800">
                <a:moveTo>
                  <a:pt x="404587" y="0"/>
                </a:moveTo>
                <a:cubicBezTo>
                  <a:pt x="628326" y="1001"/>
                  <a:pt x="809174" y="182659"/>
                  <a:pt x="809174" y="406400"/>
                </a:cubicBezTo>
                <a:cubicBezTo>
                  <a:pt x="809174" y="630141"/>
                  <a:pt x="628326" y="811799"/>
                  <a:pt x="404587" y="812800"/>
                </a:cubicBezTo>
                <a:cubicBezTo>
                  <a:pt x="180848" y="811799"/>
                  <a:pt x="0" y="630141"/>
                  <a:pt x="0" y="406400"/>
                </a:cubicBezTo>
                <a:cubicBezTo>
                  <a:pt x="0" y="182659"/>
                  <a:pt x="180848" y="1001"/>
                  <a:pt x="404587" y="0"/>
                </a:cubicBezTo>
                <a:close/>
              </a:path>
            </a:pathLst>
          </a:custGeom>
          <a:solidFill>
            <a:srgbClr val="8C0203"/>
          </a:solidFill>
        </p:spPr>
      </p:sp>
      <p:sp>
        <p:nvSpPr>
          <p:cNvPr id="114" name="Freeform 31">
            <a:extLst>
              <a:ext uri="{FF2B5EF4-FFF2-40B4-BE49-F238E27FC236}">
                <a16:creationId xmlns:a16="http://schemas.microsoft.com/office/drawing/2014/main" id="{5136E839-21FB-62ED-EE34-5AE1F0C085BB}"/>
              </a:ext>
            </a:extLst>
          </p:cNvPr>
          <p:cNvSpPr>
            <a:spLocks noChangeAspect="1"/>
          </p:cNvSpPr>
          <p:nvPr/>
        </p:nvSpPr>
        <p:spPr>
          <a:xfrm>
            <a:off x="5404028" y="2724947"/>
            <a:ext cx="1126550" cy="1055479"/>
          </a:xfrm>
          <a:custGeom>
            <a:avLst/>
            <a:gdLst/>
            <a:ahLst/>
            <a:cxnLst/>
            <a:rect l="l" t="t" r="r" b="b"/>
            <a:pathLst>
              <a:path w="809173" h="812800">
                <a:moveTo>
                  <a:pt x="404587" y="0"/>
                </a:moveTo>
                <a:cubicBezTo>
                  <a:pt x="628326" y="1001"/>
                  <a:pt x="809174" y="182659"/>
                  <a:pt x="809174" y="406400"/>
                </a:cubicBezTo>
                <a:cubicBezTo>
                  <a:pt x="809174" y="630141"/>
                  <a:pt x="628326" y="811799"/>
                  <a:pt x="404587" y="812800"/>
                </a:cubicBezTo>
                <a:cubicBezTo>
                  <a:pt x="180848" y="811799"/>
                  <a:pt x="0" y="630141"/>
                  <a:pt x="0" y="406400"/>
                </a:cubicBezTo>
                <a:cubicBezTo>
                  <a:pt x="0" y="182659"/>
                  <a:pt x="180848" y="1001"/>
                  <a:pt x="404587" y="0"/>
                </a:cubicBezTo>
                <a:close/>
              </a:path>
            </a:pathLst>
          </a:custGeom>
          <a:solidFill>
            <a:schemeClr val="tx1"/>
          </a:solidFill>
        </p:spPr>
      </p:sp>
      <p:sp>
        <p:nvSpPr>
          <p:cNvPr id="115" name="Freeform 31">
            <a:extLst>
              <a:ext uri="{FF2B5EF4-FFF2-40B4-BE49-F238E27FC236}">
                <a16:creationId xmlns:a16="http://schemas.microsoft.com/office/drawing/2014/main" id="{09FBBD23-4936-3A6A-6563-AEB62A70AC0D}"/>
              </a:ext>
            </a:extLst>
          </p:cNvPr>
          <p:cNvSpPr>
            <a:spLocks noChangeAspect="1"/>
          </p:cNvSpPr>
          <p:nvPr/>
        </p:nvSpPr>
        <p:spPr>
          <a:xfrm>
            <a:off x="5640402" y="2943359"/>
            <a:ext cx="604003" cy="565898"/>
          </a:xfrm>
          <a:custGeom>
            <a:avLst/>
            <a:gdLst/>
            <a:ahLst/>
            <a:cxnLst/>
            <a:rect l="l" t="t" r="r" b="b"/>
            <a:pathLst>
              <a:path w="809173" h="812800">
                <a:moveTo>
                  <a:pt x="404587" y="0"/>
                </a:moveTo>
                <a:cubicBezTo>
                  <a:pt x="628326" y="1001"/>
                  <a:pt x="809174" y="182659"/>
                  <a:pt x="809174" y="406400"/>
                </a:cubicBezTo>
                <a:cubicBezTo>
                  <a:pt x="809174" y="630141"/>
                  <a:pt x="628326" y="811799"/>
                  <a:pt x="404587" y="812800"/>
                </a:cubicBezTo>
                <a:cubicBezTo>
                  <a:pt x="180848" y="811799"/>
                  <a:pt x="0" y="630141"/>
                  <a:pt x="0" y="406400"/>
                </a:cubicBezTo>
                <a:cubicBezTo>
                  <a:pt x="0" y="182659"/>
                  <a:pt x="180848" y="1001"/>
                  <a:pt x="404587" y="0"/>
                </a:cubicBezTo>
                <a:close/>
              </a:path>
            </a:pathLst>
          </a:custGeom>
          <a:solidFill>
            <a:srgbClr val="8C0203"/>
          </a:solidFill>
        </p:spPr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0C1A002B-F391-C4D5-13E9-B8E187BCE0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5000" l="4020" r="89950">
                        <a14:foregroundMark x1="58291" y1="76786" x2="76131" y2="88571"/>
                        <a14:foregroundMark x1="61307" y1="79286" x2="70603" y2="87143"/>
                        <a14:foregroundMark x1="76633" y1="90000" x2="83920" y2="95714"/>
                        <a14:foregroundMark x1="7035" y1="39643" x2="8543" y2="54643"/>
                        <a14:foregroundMark x1="4020" y1="45357" x2="4020" y2="48571"/>
                        <a14:foregroundMark x1="3769" y1="39286" x2="4271" y2="392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95358" y="2360597"/>
            <a:ext cx="1349047" cy="949078"/>
          </a:xfrm>
          <a:prstGeom prst="rect">
            <a:avLst/>
          </a:prstGeom>
        </p:spPr>
      </p:pic>
      <p:sp>
        <p:nvSpPr>
          <p:cNvPr id="116" name="TextBox 19">
            <a:extLst>
              <a:ext uri="{FF2B5EF4-FFF2-40B4-BE49-F238E27FC236}">
                <a16:creationId xmlns:a16="http://schemas.microsoft.com/office/drawing/2014/main" id="{813606C0-E43F-F251-4646-C3D068E4662F}"/>
              </a:ext>
            </a:extLst>
          </p:cNvPr>
          <p:cNvSpPr txBox="1"/>
          <p:nvPr/>
        </p:nvSpPr>
        <p:spPr>
          <a:xfrm>
            <a:off x="-3717482" y="-41252"/>
            <a:ext cx="2689989" cy="68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00"/>
              </a:lnSpc>
              <a:spcBef>
                <a:spcPct val="0"/>
              </a:spcBef>
            </a:pPr>
            <a:r>
              <a:rPr lang="en-US" sz="4000" spc="-80" dirty="0">
                <a:solidFill>
                  <a:srgbClr val="000000"/>
                </a:solidFill>
                <a:latin typeface="Fira Sans Medium"/>
              </a:rPr>
              <a:t>OBJECTIVES</a:t>
            </a:r>
          </a:p>
        </p:txBody>
      </p:sp>
      <p:grpSp>
        <p:nvGrpSpPr>
          <p:cNvPr id="123" name="Group 11">
            <a:extLst>
              <a:ext uri="{FF2B5EF4-FFF2-40B4-BE49-F238E27FC236}">
                <a16:creationId xmlns:a16="http://schemas.microsoft.com/office/drawing/2014/main" id="{7B12AE0E-1F63-08BC-80EE-C1D3AE20509C}"/>
              </a:ext>
            </a:extLst>
          </p:cNvPr>
          <p:cNvGrpSpPr>
            <a:grpSpLocks noChangeAspect="1"/>
          </p:cNvGrpSpPr>
          <p:nvPr/>
        </p:nvGrpSpPr>
        <p:grpSpPr>
          <a:xfrm>
            <a:off x="3773988" y="-5864879"/>
            <a:ext cx="4049378" cy="4049378"/>
            <a:chOff x="0" y="0"/>
            <a:chExt cx="6350000" cy="6350000"/>
          </a:xfrm>
        </p:grpSpPr>
        <p:sp>
          <p:nvSpPr>
            <p:cNvPr id="124" name="Freeform 12">
              <a:extLst>
                <a:ext uri="{FF2B5EF4-FFF2-40B4-BE49-F238E27FC236}">
                  <a16:creationId xmlns:a16="http://schemas.microsoft.com/office/drawing/2014/main" id="{3C450EBB-623C-9632-4A19-E103294C9716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C00"/>
            </a:solidFill>
          </p:spPr>
        </p:sp>
      </p:grpSp>
      <p:grpSp>
        <p:nvGrpSpPr>
          <p:cNvPr id="125" name="Group 13">
            <a:extLst>
              <a:ext uri="{FF2B5EF4-FFF2-40B4-BE49-F238E27FC236}">
                <a16:creationId xmlns:a16="http://schemas.microsoft.com/office/drawing/2014/main" id="{2C1BDB5F-4912-0CB8-FE7E-93413D802813}"/>
              </a:ext>
            </a:extLst>
          </p:cNvPr>
          <p:cNvGrpSpPr>
            <a:grpSpLocks noChangeAspect="1"/>
          </p:cNvGrpSpPr>
          <p:nvPr/>
        </p:nvGrpSpPr>
        <p:grpSpPr>
          <a:xfrm>
            <a:off x="4247363" y="-5360660"/>
            <a:ext cx="3081984" cy="3081984"/>
            <a:chOff x="0" y="0"/>
            <a:chExt cx="6350000" cy="6350000"/>
          </a:xfrm>
        </p:grpSpPr>
        <p:sp>
          <p:nvSpPr>
            <p:cNvPr id="126" name="Freeform 14">
              <a:extLst>
                <a:ext uri="{FF2B5EF4-FFF2-40B4-BE49-F238E27FC236}">
                  <a16:creationId xmlns:a16="http://schemas.microsoft.com/office/drawing/2014/main" id="{16BF4489-6700-371E-41FC-89E785FF3584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27" name="Freeform 18">
            <a:extLst>
              <a:ext uri="{FF2B5EF4-FFF2-40B4-BE49-F238E27FC236}">
                <a16:creationId xmlns:a16="http://schemas.microsoft.com/office/drawing/2014/main" id="{0EBD2200-F601-3882-57C3-F6015D71A660}"/>
              </a:ext>
            </a:extLst>
          </p:cNvPr>
          <p:cNvSpPr/>
          <p:nvPr/>
        </p:nvSpPr>
        <p:spPr>
          <a:xfrm>
            <a:off x="4767035" y="9498165"/>
            <a:ext cx="3392760" cy="3410228"/>
          </a:xfrm>
          <a:custGeom>
            <a:avLst/>
            <a:gdLst/>
            <a:ahLst/>
            <a:cxnLst/>
            <a:rect l="l" t="t" r="r" b="b"/>
            <a:pathLst>
              <a:path w="6350000" h="6349974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52927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F80A579-7D7B-4A35-B589-48C6C5B8D0E2}"/>
              </a:ext>
            </a:extLst>
          </p:cNvPr>
          <p:cNvGrpSpPr/>
          <p:nvPr/>
        </p:nvGrpSpPr>
        <p:grpSpPr>
          <a:xfrm>
            <a:off x="0" y="0"/>
            <a:ext cx="12192000" cy="653143"/>
            <a:chOff x="0" y="-56757"/>
            <a:chExt cx="12192000" cy="8391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57718C-794E-4445-AC4A-412A5AA01D7F}"/>
                </a:ext>
              </a:extLst>
            </p:cNvPr>
            <p:cNvSpPr/>
            <p:nvPr/>
          </p:nvSpPr>
          <p:spPr>
            <a:xfrm>
              <a:off x="0" y="-56757"/>
              <a:ext cx="12192000" cy="83918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68589" tIns="34295" rIns="68589" bIns="34295" rtlCol="0" anchor="ctr"/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pic>
          <p:nvPicPr>
            <p:cNvPr id="6" name="Picture 5" descr="Copy of INCONRIT 2016 (1).jpg">
              <a:extLst>
                <a:ext uri="{FF2B5EF4-FFF2-40B4-BE49-F238E27FC236}">
                  <a16:creationId xmlns:a16="http://schemas.microsoft.com/office/drawing/2014/main" id="{D7EBF2B6-5F16-4A5A-BC84-8AF9C972A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contrast="30000"/>
            </a:blip>
            <a:stretch>
              <a:fillRect/>
            </a:stretch>
          </p:blipFill>
          <p:spPr>
            <a:xfrm>
              <a:off x="10584729" y="0"/>
              <a:ext cx="1537756" cy="725864"/>
            </a:xfrm>
            <a:prstGeom prst="rect">
              <a:avLst/>
            </a:prstGeom>
          </p:spPr>
        </p:pic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1ED481-1693-0148-AA4C-E79C88F16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CED5-633B-4EB5-85E5-888DDA3CB00E}" type="slidenum">
              <a:rPr lang="en-IN" sz="1000" smtClean="0"/>
              <a:t>5</a:t>
            </a:fld>
            <a:endParaRPr lang="en-IN" sz="1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11C0A8-CAF3-B64B-96F1-52F63DE51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000"/>
              <a:t>20/04/23</a:t>
            </a:r>
            <a:endParaRPr lang="en-US" sz="100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F66CCF05-A58B-9956-8740-0BEC194F41B3}"/>
              </a:ext>
            </a:extLst>
          </p:cNvPr>
          <p:cNvSpPr txBox="1">
            <a:spLocks/>
          </p:cNvSpPr>
          <p:nvPr/>
        </p:nvSpPr>
        <p:spPr>
          <a:xfrm>
            <a:off x="380999" y="63708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00"/>
              <a:t>20/04/23</a:t>
            </a:r>
            <a:endParaRPr lang="en-US" sz="100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6B05086-C1B5-ACFB-D3E8-98A9DACD9CB6}"/>
              </a:ext>
            </a:extLst>
          </p:cNvPr>
          <p:cNvSpPr txBox="1">
            <a:spLocks/>
          </p:cNvSpPr>
          <p:nvPr/>
        </p:nvSpPr>
        <p:spPr>
          <a:xfrm>
            <a:off x="6247893" y="6400730"/>
            <a:ext cx="2743200" cy="3503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/>
              <a:t>PICC 2023 (PID121)</a:t>
            </a:r>
            <a:endParaRPr lang="en-US" sz="1000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AFBC8669-F33D-9F15-39A9-206AFFF19788}"/>
              </a:ext>
            </a:extLst>
          </p:cNvPr>
          <p:cNvSpPr txBox="1">
            <a:spLocks/>
          </p:cNvSpPr>
          <p:nvPr/>
        </p:nvSpPr>
        <p:spPr>
          <a:xfrm>
            <a:off x="9114502" y="63856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ABD411-A326-504C-A941-9EFCFA893D13}" type="slidenum">
              <a:rPr lang="en-US" sz="1000" smtClean="0"/>
              <a:pPr/>
              <a:t>5</a:t>
            </a:fld>
            <a:endParaRPr lang="en-US" sz="1000"/>
          </a:p>
        </p:txBody>
      </p:sp>
      <p:sp>
        <p:nvSpPr>
          <p:cNvPr id="22" name="Title 2">
            <a:extLst>
              <a:ext uri="{FF2B5EF4-FFF2-40B4-BE49-F238E27FC236}">
                <a16:creationId xmlns:a16="http://schemas.microsoft.com/office/drawing/2014/main" id="{0DD2C99A-304F-FF8F-5156-6E397CC27C45}"/>
              </a:ext>
            </a:extLst>
          </p:cNvPr>
          <p:cNvSpPr txBox="1">
            <a:spLocks/>
          </p:cNvSpPr>
          <p:nvPr/>
        </p:nvSpPr>
        <p:spPr>
          <a:xfrm>
            <a:off x="-257840" y="-3437105"/>
            <a:ext cx="3787377" cy="906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i="0" u="none" strike="noStrike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INTRODUCTION</a:t>
            </a:r>
            <a:endParaRPr lang="en-US" sz="3200" dirty="0">
              <a:latin typeface="Algerian" panose="04020705040A02060702" pitchFamily="82" charset="0"/>
            </a:endParaRPr>
          </a:p>
        </p:txBody>
      </p:sp>
      <p:grpSp>
        <p:nvGrpSpPr>
          <p:cNvPr id="69" name="Group 7">
            <a:extLst>
              <a:ext uri="{FF2B5EF4-FFF2-40B4-BE49-F238E27FC236}">
                <a16:creationId xmlns:a16="http://schemas.microsoft.com/office/drawing/2014/main" id="{E44D6683-70A4-28E4-CADA-90E848234523}"/>
              </a:ext>
            </a:extLst>
          </p:cNvPr>
          <p:cNvGrpSpPr/>
          <p:nvPr/>
        </p:nvGrpSpPr>
        <p:grpSpPr>
          <a:xfrm rot="1882608">
            <a:off x="3692466" y="9759916"/>
            <a:ext cx="1319528" cy="257804"/>
            <a:chOff x="0" y="0"/>
            <a:chExt cx="1913890" cy="660400"/>
          </a:xfrm>
        </p:grpSpPr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8888AE37-2848-5A43-59D2-2D1B8E9CE984}"/>
                </a:ext>
              </a:extLst>
            </p:cNvPr>
            <p:cNvSpPr/>
            <p:nvPr/>
          </p:nvSpPr>
          <p:spPr>
            <a:xfrm>
              <a:off x="0" y="0"/>
              <a:ext cx="1913890" cy="660400"/>
            </a:xfrm>
            <a:custGeom>
              <a:avLst/>
              <a:gdLst/>
              <a:ahLst/>
              <a:cxnLst/>
              <a:rect l="l" t="t" r="r" b="b"/>
              <a:pathLst>
                <a:path w="1913890" h="660400">
                  <a:moveTo>
                    <a:pt x="1789430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535940"/>
                  </a:lnTo>
                  <a:cubicBezTo>
                    <a:pt x="1913890" y="604520"/>
                    <a:pt x="1858010" y="660400"/>
                    <a:pt x="1789430" y="660400"/>
                  </a:cubicBezTo>
                  <a:close/>
                </a:path>
              </a:pathLst>
            </a:custGeom>
            <a:solidFill>
              <a:srgbClr val="FFCC00"/>
            </a:solidFill>
          </p:spPr>
        </p:sp>
      </p:grpSp>
      <p:grpSp>
        <p:nvGrpSpPr>
          <p:cNvPr id="71" name="Group 13">
            <a:extLst>
              <a:ext uri="{FF2B5EF4-FFF2-40B4-BE49-F238E27FC236}">
                <a16:creationId xmlns:a16="http://schemas.microsoft.com/office/drawing/2014/main" id="{10D2170F-B7AB-2E34-A102-3BA194D493EA}"/>
              </a:ext>
            </a:extLst>
          </p:cNvPr>
          <p:cNvGrpSpPr/>
          <p:nvPr/>
        </p:nvGrpSpPr>
        <p:grpSpPr>
          <a:xfrm rot="12682609">
            <a:off x="6931282" y="11809515"/>
            <a:ext cx="1319528" cy="273874"/>
            <a:chOff x="0" y="0"/>
            <a:chExt cx="1913890" cy="660400"/>
          </a:xfrm>
        </p:grpSpPr>
        <p:sp>
          <p:nvSpPr>
            <p:cNvPr id="72" name="Freeform 14">
              <a:extLst>
                <a:ext uri="{FF2B5EF4-FFF2-40B4-BE49-F238E27FC236}">
                  <a16:creationId xmlns:a16="http://schemas.microsoft.com/office/drawing/2014/main" id="{91D6021D-3A2F-2ED4-5249-50ABD9890176}"/>
                </a:ext>
              </a:extLst>
            </p:cNvPr>
            <p:cNvSpPr/>
            <p:nvPr/>
          </p:nvSpPr>
          <p:spPr>
            <a:xfrm>
              <a:off x="0" y="0"/>
              <a:ext cx="1913890" cy="660400"/>
            </a:xfrm>
            <a:custGeom>
              <a:avLst/>
              <a:gdLst/>
              <a:ahLst/>
              <a:cxnLst/>
              <a:rect l="l" t="t" r="r" b="b"/>
              <a:pathLst>
                <a:path w="1913890" h="660400">
                  <a:moveTo>
                    <a:pt x="1789430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535940"/>
                  </a:lnTo>
                  <a:cubicBezTo>
                    <a:pt x="1913890" y="604520"/>
                    <a:pt x="1858010" y="660400"/>
                    <a:pt x="1789430" y="660400"/>
                  </a:cubicBezTo>
                  <a:close/>
                </a:path>
              </a:pathLst>
            </a:custGeom>
            <a:solidFill>
              <a:srgbClr val="FFCC00"/>
            </a:solidFill>
          </p:spPr>
        </p:sp>
      </p:grpSp>
      <p:grpSp>
        <p:nvGrpSpPr>
          <p:cNvPr id="73" name="Group 15">
            <a:extLst>
              <a:ext uri="{FF2B5EF4-FFF2-40B4-BE49-F238E27FC236}">
                <a16:creationId xmlns:a16="http://schemas.microsoft.com/office/drawing/2014/main" id="{46D2106F-60B1-1C33-4BB9-43B790BFF001}"/>
              </a:ext>
            </a:extLst>
          </p:cNvPr>
          <p:cNvGrpSpPr/>
          <p:nvPr/>
        </p:nvGrpSpPr>
        <p:grpSpPr>
          <a:xfrm rot="8936898">
            <a:off x="6916874" y="9730509"/>
            <a:ext cx="1319528" cy="331083"/>
            <a:chOff x="0" y="0"/>
            <a:chExt cx="1913890" cy="660400"/>
          </a:xfrm>
        </p:grpSpPr>
        <p:sp>
          <p:nvSpPr>
            <p:cNvPr id="74" name="Freeform 16">
              <a:extLst>
                <a:ext uri="{FF2B5EF4-FFF2-40B4-BE49-F238E27FC236}">
                  <a16:creationId xmlns:a16="http://schemas.microsoft.com/office/drawing/2014/main" id="{FE67D5DA-5996-BB02-FA15-EFDAC76B0317}"/>
                </a:ext>
              </a:extLst>
            </p:cNvPr>
            <p:cNvSpPr/>
            <p:nvPr/>
          </p:nvSpPr>
          <p:spPr>
            <a:xfrm>
              <a:off x="0" y="0"/>
              <a:ext cx="1913890" cy="660400"/>
            </a:xfrm>
            <a:custGeom>
              <a:avLst/>
              <a:gdLst/>
              <a:ahLst/>
              <a:cxnLst/>
              <a:rect l="l" t="t" r="r" b="b"/>
              <a:pathLst>
                <a:path w="1913890" h="660400">
                  <a:moveTo>
                    <a:pt x="1789430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535940"/>
                  </a:lnTo>
                  <a:cubicBezTo>
                    <a:pt x="1913890" y="604520"/>
                    <a:pt x="1858010" y="660400"/>
                    <a:pt x="1789430" y="660400"/>
                  </a:cubicBezTo>
                  <a:close/>
                </a:path>
              </a:pathLst>
            </a:custGeom>
            <a:solidFill>
              <a:srgbClr val="FFCC00"/>
            </a:solidFill>
          </p:spPr>
        </p:sp>
      </p:grpSp>
      <p:grpSp>
        <p:nvGrpSpPr>
          <p:cNvPr id="80" name="Group 22">
            <a:extLst>
              <a:ext uri="{FF2B5EF4-FFF2-40B4-BE49-F238E27FC236}">
                <a16:creationId xmlns:a16="http://schemas.microsoft.com/office/drawing/2014/main" id="{FF33349F-EF8B-DDB6-F351-4FFD8CC60747}"/>
              </a:ext>
            </a:extLst>
          </p:cNvPr>
          <p:cNvGrpSpPr/>
          <p:nvPr/>
        </p:nvGrpSpPr>
        <p:grpSpPr>
          <a:xfrm rot="19736899">
            <a:off x="3670754" y="11793593"/>
            <a:ext cx="1319528" cy="300276"/>
            <a:chOff x="0" y="0"/>
            <a:chExt cx="1913890" cy="660400"/>
          </a:xfrm>
        </p:grpSpPr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80E72E74-CF56-02FE-E4F0-2C891AA92DD4}"/>
                </a:ext>
              </a:extLst>
            </p:cNvPr>
            <p:cNvSpPr/>
            <p:nvPr/>
          </p:nvSpPr>
          <p:spPr>
            <a:xfrm>
              <a:off x="0" y="0"/>
              <a:ext cx="1913890" cy="660400"/>
            </a:xfrm>
            <a:custGeom>
              <a:avLst/>
              <a:gdLst/>
              <a:ahLst/>
              <a:cxnLst/>
              <a:rect l="l" t="t" r="r" b="b"/>
              <a:pathLst>
                <a:path w="1913890" h="660400">
                  <a:moveTo>
                    <a:pt x="1789430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535940"/>
                  </a:lnTo>
                  <a:cubicBezTo>
                    <a:pt x="1913890" y="604520"/>
                    <a:pt x="1858010" y="660400"/>
                    <a:pt x="1789430" y="660400"/>
                  </a:cubicBezTo>
                  <a:close/>
                </a:path>
              </a:pathLst>
            </a:custGeom>
            <a:solidFill>
              <a:srgbClr val="FFCC00"/>
            </a:solidFill>
          </p:spPr>
        </p:sp>
      </p:grpSp>
      <p:grpSp>
        <p:nvGrpSpPr>
          <p:cNvPr id="82" name="Group 24">
            <a:extLst>
              <a:ext uri="{FF2B5EF4-FFF2-40B4-BE49-F238E27FC236}">
                <a16:creationId xmlns:a16="http://schemas.microsoft.com/office/drawing/2014/main" id="{502C0C0D-4200-D711-6D74-F08B73C476CF}"/>
              </a:ext>
            </a:extLst>
          </p:cNvPr>
          <p:cNvGrpSpPr/>
          <p:nvPr/>
        </p:nvGrpSpPr>
        <p:grpSpPr>
          <a:xfrm>
            <a:off x="1400120" y="-2543704"/>
            <a:ext cx="2328494" cy="711779"/>
            <a:chOff x="0" y="0"/>
            <a:chExt cx="2884636" cy="945374"/>
          </a:xfrm>
        </p:grpSpPr>
        <p:sp>
          <p:nvSpPr>
            <p:cNvPr id="83" name="Freeform 25">
              <a:extLst>
                <a:ext uri="{FF2B5EF4-FFF2-40B4-BE49-F238E27FC236}">
                  <a16:creationId xmlns:a16="http://schemas.microsoft.com/office/drawing/2014/main" id="{B325A73A-F3F4-8E3F-1E6F-A1B94EE59E99}"/>
                </a:ext>
              </a:extLst>
            </p:cNvPr>
            <p:cNvSpPr/>
            <p:nvPr/>
          </p:nvSpPr>
          <p:spPr>
            <a:xfrm>
              <a:off x="0" y="0"/>
              <a:ext cx="2884636" cy="945374"/>
            </a:xfrm>
            <a:custGeom>
              <a:avLst/>
              <a:gdLst/>
              <a:ahLst/>
              <a:cxnLst/>
              <a:rect l="l" t="t" r="r" b="b"/>
              <a:pathLst>
                <a:path w="2884636" h="945374">
                  <a:moveTo>
                    <a:pt x="2760176" y="59690"/>
                  </a:moveTo>
                  <a:cubicBezTo>
                    <a:pt x="2795736" y="59690"/>
                    <a:pt x="2824946" y="88900"/>
                    <a:pt x="2824946" y="124460"/>
                  </a:cubicBezTo>
                  <a:lnTo>
                    <a:pt x="2824946" y="820914"/>
                  </a:lnTo>
                  <a:cubicBezTo>
                    <a:pt x="2824946" y="856474"/>
                    <a:pt x="2795736" y="885684"/>
                    <a:pt x="2760176" y="885684"/>
                  </a:cubicBezTo>
                  <a:lnTo>
                    <a:pt x="124460" y="885684"/>
                  </a:lnTo>
                  <a:cubicBezTo>
                    <a:pt x="88900" y="885684"/>
                    <a:pt x="59690" y="856474"/>
                    <a:pt x="59690" y="82091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760176" y="59690"/>
                  </a:lnTo>
                  <a:moveTo>
                    <a:pt x="276017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20914"/>
                  </a:lnTo>
                  <a:cubicBezTo>
                    <a:pt x="0" y="889494"/>
                    <a:pt x="55880" y="945374"/>
                    <a:pt x="124460" y="945374"/>
                  </a:cubicBezTo>
                  <a:lnTo>
                    <a:pt x="2760176" y="945374"/>
                  </a:lnTo>
                  <a:cubicBezTo>
                    <a:pt x="2828756" y="945374"/>
                    <a:pt x="2884636" y="889494"/>
                    <a:pt x="2884636" y="820914"/>
                  </a:cubicBezTo>
                  <a:lnTo>
                    <a:pt x="2884636" y="124460"/>
                  </a:lnTo>
                  <a:cubicBezTo>
                    <a:pt x="2884636" y="55880"/>
                    <a:pt x="2828756" y="0"/>
                    <a:pt x="276017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84" name="AutoShape 26">
            <a:extLst>
              <a:ext uri="{FF2B5EF4-FFF2-40B4-BE49-F238E27FC236}">
                <a16:creationId xmlns:a16="http://schemas.microsoft.com/office/drawing/2014/main" id="{D76DDC06-A68E-C058-AB2B-9069635B173C}"/>
              </a:ext>
            </a:extLst>
          </p:cNvPr>
          <p:cNvSpPr/>
          <p:nvPr/>
        </p:nvSpPr>
        <p:spPr>
          <a:xfrm rot="1869158">
            <a:off x="3331041" y="9979983"/>
            <a:ext cx="2342444" cy="0"/>
          </a:xfrm>
          <a:prstGeom prst="line">
            <a:avLst/>
          </a:prstGeom>
          <a:ln w="666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5" name="AutoShape 27">
            <a:extLst>
              <a:ext uri="{FF2B5EF4-FFF2-40B4-BE49-F238E27FC236}">
                <a16:creationId xmlns:a16="http://schemas.microsoft.com/office/drawing/2014/main" id="{A2BB0BEE-74A8-17DB-7886-2C8B29162617}"/>
              </a:ext>
            </a:extLst>
          </p:cNvPr>
          <p:cNvSpPr/>
          <p:nvPr/>
        </p:nvSpPr>
        <p:spPr>
          <a:xfrm rot="8901208">
            <a:off x="3325942" y="11844467"/>
            <a:ext cx="2342444" cy="0"/>
          </a:xfrm>
          <a:prstGeom prst="line">
            <a:avLst/>
          </a:prstGeom>
          <a:ln w="666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6" name="AutoShape 28">
            <a:extLst>
              <a:ext uri="{FF2B5EF4-FFF2-40B4-BE49-F238E27FC236}">
                <a16:creationId xmlns:a16="http://schemas.microsoft.com/office/drawing/2014/main" id="{5672556C-0475-C3BC-88C3-C44893DE19E8}"/>
              </a:ext>
            </a:extLst>
          </p:cNvPr>
          <p:cNvSpPr/>
          <p:nvPr/>
        </p:nvSpPr>
        <p:spPr>
          <a:xfrm rot="12669159">
            <a:off x="6280769" y="11852413"/>
            <a:ext cx="2342444" cy="0"/>
          </a:xfrm>
          <a:prstGeom prst="line">
            <a:avLst/>
          </a:prstGeom>
          <a:ln w="666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7" name="AutoShape 29">
            <a:extLst>
              <a:ext uri="{FF2B5EF4-FFF2-40B4-BE49-F238E27FC236}">
                <a16:creationId xmlns:a16="http://schemas.microsoft.com/office/drawing/2014/main" id="{ACFB4382-2C9D-B106-4D1B-F8C3CFAF0931}"/>
              </a:ext>
            </a:extLst>
          </p:cNvPr>
          <p:cNvSpPr/>
          <p:nvPr/>
        </p:nvSpPr>
        <p:spPr>
          <a:xfrm rot="19701209">
            <a:off x="6280769" y="9987929"/>
            <a:ext cx="2342444" cy="0"/>
          </a:xfrm>
          <a:prstGeom prst="line">
            <a:avLst/>
          </a:prstGeom>
          <a:ln w="666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91" name="Group 33">
            <a:extLst>
              <a:ext uri="{FF2B5EF4-FFF2-40B4-BE49-F238E27FC236}">
                <a16:creationId xmlns:a16="http://schemas.microsoft.com/office/drawing/2014/main" id="{1DAF6606-1234-990D-DB2E-F76C9E6F9B3D}"/>
              </a:ext>
            </a:extLst>
          </p:cNvPr>
          <p:cNvGrpSpPr/>
          <p:nvPr/>
        </p:nvGrpSpPr>
        <p:grpSpPr>
          <a:xfrm>
            <a:off x="8613367" y="-2528529"/>
            <a:ext cx="2328494" cy="711779"/>
            <a:chOff x="0" y="0"/>
            <a:chExt cx="2884636" cy="945374"/>
          </a:xfrm>
        </p:grpSpPr>
        <p:sp>
          <p:nvSpPr>
            <p:cNvPr id="92" name="Freeform 34">
              <a:extLst>
                <a:ext uri="{FF2B5EF4-FFF2-40B4-BE49-F238E27FC236}">
                  <a16:creationId xmlns:a16="http://schemas.microsoft.com/office/drawing/2014/main" id="{9A2BB43B-A259-5464-35E5-2BA3EE519BB7}"/>
                </a:ext>
              </a:extLst>
            </p:cNvPr>
            <p:cNvSpPr/>
            <p:nvPr/>
          </p:nvSpPr>
          <p:spPr>
            <a:xfrm>
              <a:off x="0" y="0"/>
              <a:ext cx="2884636" cy="945374"/>
            </a:xfrm>
            <a:custGeom>
              <a:avLst/>
              <a:gdLst/>
              <a:ahLst/>
              <a:cxnLst/>
              <a:rect l="l" t="t" r="r" b="b"/>
              <a:pathLst>
                <a:path w="2884636" h="945374">
                  <a:moveTo>
                    <a:pt x="2760176" y="59690"/>
                  </a:moveTo>
                  <a:cubicBezTo>
                    <a:pt x="2795736" y="59690"/>
                    <a:pt x="2824946" y="88900"/>
                    <a:pt x="2824946" y="124460"/>
                  </a:cubicBezTo>
                  <a:lnTo>
                    <a:pt x="2824946" y="820914"/>
                  </a:lnTo>
                  <a:cubicBezTo>
                    <a:pt x="2824946" y="856474"/>
                    <a:pt x="2795736" y="885684"/>
                    <a:pt x="2760176" y="885684"/>
                  </a:cubicBezTo>
                  <a:lnTo>
                    <a:pt x="124460" y="885684"/>
                  </a:lnTo>
                  <a:cubicBezTo>
                    <a:pt x="88900" y="885684"/>
                    <a:pt x="59690" y="856474"/>
                    <a:pt x="59690" y="82091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760176" y="59690"/>
                  </a:lnTo>
                  <a:moveTo>
                    <a:pt x="276017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20914"/>
                  </a:lnTo>
                  <a:cubicBezTo>
                    <a:pt x="0" y="889494"/>
                    <a:pt x="55880" y="945374"/>
                    <a:pt x="124460" y="945374"/>
                  </a:cubicBezTo>
                  <a:lnTo>
                    <a:pt x="2760176" y="945374"/>
                  </a:lnTo>
                  <a:cubicBezTo>
                    <a:pt x="2828756" y="945374"/>
                    <a:pt x="2884636" y="889494"/>
                    <a:pt x="2884636" y="820914"/>
                  </a:cubicBezTo>
                  <a:lnTo>
                    <a:pt x="2884636" y="124460"/>
                  </a:lnTo>
                  <a:cubicBezTo>
                    <a:pt x="2884636" y="55880"/>
                    <a:pt x="2828756" y="0"/>
                    <a:pt x="276017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93" name="Group 35">
            <a:extLst>
              <a:ext uri="{FF2B5EF4-FFF2-40B4-BE49-F238E27FC236}">
                <a16:creationId xmlns:a16="http://schemas.microsoft.com/office/drawing/2014/main" id="{F37F2163-F2F4-94FE-3477-D273FB0D02AD}"/>
              </a:ext>
            </a:extLst>
          </p:cNvPr>
          <p:cNvGrpSpPr/>
          <p:nvPr/>
        </p:nvGrpSpPr>
        <p:grpSpPr>
          <a:xfrm>
            <a:off x="1630407" y="10498487"/>
            <a:ext cx="2328494" cy="711779"/>
            <a:chOff x="0" y="0"/>
            <a:chExt cx="2884636" cy="945374"/>
          </a:xfrm>
        </p:grpSpPr>
        <p:sp>
          <p:nvSpPr>
            <p:cNvPr id="94" name="Freeform 36">
              <a:extLst>
                <a:ext uri="{FF2B5EF4-FFF2-40B4-BE49-F238E27FC236}">
                  <a16:creationId xmlns:a16="http://schemas.microsoft.com/office/drawing/2014/main" id="{01B30973-F0C5-4AAD-0D2F-E45DC591CCA0}"/>
                </a:ext>
              </a:extLst>
            </p:cNvPr>
            <p:cNvSpPr/>
            <p:nvPr/>
          </p:nvSpPr>
          <p:spPr>
            <a:xfrm>
              <a:off x="0" y="0"/>
              <a:ext cx="2884636" cy="945374"/>
            </a:xfrm>
            <a:custGeom>
              <a:avLst/>
              <a:gdLst/>
              <a:ahLst/>
              <a:cxnLst/>
              <a:rect l="l" t="t" r="r" b="b"/>
              <a:pathLst>
                <a:path w="2884636" h="945374">
                  <a:moveTo>
                    <a:pt x="2760176" y="59690"/>
                  </a:moveTo>
                  <a:cubicBezTo>
                    <a:pt x="2795736" y="59690"/>
                    <a:pt x="2824946" y="88900"/>
                    <a:pt x="2824946" y="124460"/>
                  </a:cubicBezTo>
                  <a:lnTo>
                    <a:pt x="2824946" y="820914"/>
                  </a:lnTo>
                  <a:cubicBezTo>
                    <a:pt x="2824946" y="856474"/>
                    <a:pt x="2795736" y="885684"/>
                    <a:pt x="2760176" y="885684"/>
                  </a:cubicBezTo>
                  <a:lnTo>
                    <a:pt x="124460" y="885684"/>
                  </a:lnTo>
                  <a:cubicBezTo>
                    <a:pt x="88900" y="885684"/>
                    <a:pt x="59690" y="856474"/>
                    <a:pt x="59690" y="82091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760176" y="59690"/>
                  </a:lnTo>
                  <a:moveTo>
                    <a:pt x="276017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20914"/>
                  </a:lnTo>
                  <a:cubicBezTo>
                    <a:pt x="0" y="889494"/>
                    <a:pt x="55880" y="945374"/>
                    <a:pt x="124460" y="945374"/>
                  </a:cubicBezTo>
                  <a:lnTo>
                    <a:pt x="2760176" y="945374"/>
                  </a:lnTo>
                  <a:cubicBezTo>
                    <a:pt x="2828756" y="945374"/>
                    <a:pt x="2884636" y="889494"/>
                    <a:pt x="2884636" y="820914"/>
                  </a:cubicBezTo>
                  <a:lnTo>
                    <a:pt x="2884636" y="124460"/>
                  </a:lnTo>
                  <a:cubicBezTo>
                    <a:pt x="2884636" y="55880"/>
                    <a:pt x="2828756" y="0"/>
                    <a:pt x="276017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95" name="Group 37">
            <a:extLst>
              <a:ext uri="{FF2B5EF4-FFF2-40B4-BE49-F238E27FC236}">
                <a16:creationId xmlns:a16="http://schemas.microsoft.com/office/drawing/2014/main" id="{BD277F68-2175-D09C-3C17-4F0F40A2A0D9}"/>
              </a:ext>
            </a:extLst>
          </p:cNvPr>
          <p:cNvGrpSpPr/>
          <p:nvPr/>
        </p:nvGrpSpPr>
        <p:grpSpPr>
          <a:xfrm>
            <a:off x="8930757" y="10498487"/>
            <a:ext cx="2328494" cy="711779"/>
            <a:chOff x="0" y="0"/>
            <a:chExt cx="2884636" cy="945374"/>
          </a:xfrm>
        </p:grpSpPr>
        <p:sp>
          <p:nvSpPr>
            <p:cNvPr id="96" name="Freeform 38">
              <a:extLst>
                <a:ext uri="{FF2B5EF4-FFF2-40B4-BE49-F238E27FC236}">
                  <a16:creationId xmlns:a16="http://schemas.microsoft.com/office/drawing/2014/main" id="{96DAEEFC-529A-CA25-774F-990F19A5F0C4}"/>
                </a:ext>
              </a:extLst>
            </p:cNvPr>
            <p:cNvSpPr/>
            <p:nvPr/>
          </p:nvSpPr>
          <p:spPr>
            <a:xfrm>
              <a:off x="0" y="0"/>
              <a:ext cx="2884636" cy="945374"/>
            </a:xfrm>
            <a:custGeom>
              <a:avLst/>
              <a:gdLst/>
              <a:ahLst/>
              <a:cxnLst/>
              <a:rect l="l" t="t" r="r" b="b"/>
              <a:pathLst>
                <a:path w="2884636" h="945374">
                  <a:moveTo>
                    <a:pt x="2760176" y="59690"/>
                  </a:moveTo>
                  <a:cubicBezTo>
                    <a:pt x="2795736" y="59690"/>
                    <a:pt x="2824946" y="88900"/>
                    <a:pt x="2824946" y="124460"/>
                  </a:cubicBezTo>
                  <a:lnTo>
                    <a:pt x="2824946" y="820914"/>
                  </a:lnTo>
                  <a:cubicBezTo>
                    <a:pt x="2824946" y="856474"/>
                    <a:pt x="2795736" y="885684"/>
                    <a:pt x="2760176" y="885684"/>
                  </a:cubicBezTo>
                  <a:lnTo>
                    <a:pt x="124460" y="885684"/>
                  </a:lnTo>
                  <a:cubicBezTo>
                    <a:pt x="88900" y="885684"/>
                    <a:pt x="59690" y="856474"/>
                    <a:pt x="59690" y="82091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760176" y="59690"/>
                  </a:lnTo>
                  <a:moveTo>
                    <a:pt x="276017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20914"/>
                  </a:lnTo>
                  <a:cubicBezTo>
                    <a:pt x="0" y="889494"/>
                    <a:pt x="55880" y="945374"/>
                    <a:pt x="124460" y="945374"/>
                  </a:cubicBezTo>
                  <a:lnTo>
                    <a:pt x="2760176" y="945374"/>
                  </a:lnTo>
                  <a:cubicBezTo>
                    <a:pt x="2828756" y="945374"/>
                    <a:pt x="2884636" y="889494"/>
                    <a:pt x="2884636" y="820914"/>
                  </a:cubicBezTo>
                  <a:lnTo>
                    <a:pt x="2884636" y="124460"/>
                  </a:lnTo>
                  <a:cubicBezTo>
                    <a:pt x="2884636" y="55880"/>
                    <a:pt x="2828756" y="0"/>
                    <a:pt x="276017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75" name="Group 17">
            <a:extLst>
              <a:ext uri="{FF2B5EF4-FFF2-40B4-BE49-F238E27FC236}">
                <a16:creationId xmlns:a16="http://schemas.microsoft.com/office/drawing/2014/main" id="{A15770BC-0F4B-B124-FFA6-972466F7C1A5}"/>
              </a:ext>
            </a:extLst>
          </p:cNvPr>
          <p:cNvGrpSpPr>
            <a:grpSpLocks noChangeAspect="1"/>
          </p:cNvGrpSpPr>
          <p:nvPr/>
        </p:nvGrpSpPr>
        <p:grpSpPr>
          <a:xfrm>
            <a:off x="4454724" y="9547486"/>
            <a:ext cx="2952602" cy="2753987"/>
            <a:chOff x="0" y="0"/>
            <a:chExt cx="6355080" cy="6355080"/>
          </a:xfrm>
        </p:grpSpPr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0048D553-1BA5-04A0-0870-73FE2E3F81E6}"/>
                </a:ext>
              </a:extLst>
            </p:cNvPr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id="77" name="Group 19">
            <a:extLst>
              <a:ext uri="{FF2B5EF4-FFF2-40B4-BE49-F238E27FC236}">
                <a16:creationId xmlns:a16="http://schemas.microsoft.com/office/drawing/2014/main" id="{EDF35D04-BC7E-B61C-1F0D-5CEC83739044}"/>
              </a:ext>
            </a:extLst>
          </p:cNvPr>
          <p:cNvGrpSpPr/>
          <p:nvPr/>
        </p:nvGrpSpPr>
        <p:grpSpPr>
          <a:xfrm>
            <a:off x="4730555" y="9804762"/>
            <a:ext cx="2400940" cy="2239435"/>
            <a:chOff x="0" y="0"/>
            <a:chExt cx="812800" cy="812800"/>
          </a:xfrm>
        </p:grpSpPr>
        <p:sp>
          <p:nvSpPr>
            <p:cNvPr id="78" name="Freeform 20">
              <a:extLst>
                <a:ext uri="{FF2B5EF4-FFF2-40B4-BE49-F238E27FC236}">
                  <a16:creationId xmlns:a16="http://schemas.microsoft.com/office/drawing/2014/main" id="{0C4FAE6D-C978-ADDD-523D-DCF1F542E460}"/>
                </a:ext>
              </a:extLst>
            </p:cNvPr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CC00"/>
            </a:solidFill>
          </p:spPr>
        </p:sp>
        <p:sp>
          <p:nvSpPr>
            <p:cNvPr id="79" name="TextBox 21">
              <a:extLst>
                <a:ext uri="{FF2B5EF4-FFF2-40B4-BE49-F238E27FC236}">
                  <a16:creationId xmlns:a16="http://schemas.microsoft.com/office/drawing/2014/main" id="{FF24A207-4069-6443-3816-A9462F56A52C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2"/>
                </a:lnSpc>
              </a:pPr>
              <a:endParaRPr sz="1200"/>
            </a:p>
          </p:txBody>
        </p:sp>
      </p:grpSp>
      <p:grpSp>
        <p:nvGrpSpPr>
          <p:cNvPr id="88" name="Group 30">
            <a:extLst>
              <a:ext uri="{FF2B5EF4-FFF2-40B4-BE49-F238E27FC236}">
                <a16:creationId xmlns:a16="http://schemas.microsoft.com/office/drawing/2014/main" id="{2B0AE937-BEE9-CE9D-D481-EC1651AAB775}"/>
              </a:ext>
            </a:extLst>
          </p:cNvPr>
          <p:cNvGrpSpPr/>
          <p:nvPr/>
        </p:nvGrpSpPr>
        <p:grpSpPr>
          <a:xfrm>
            <a:off x="4970555" y="10028617"/>
            <a:ext cx="1920941" cy="1791724"/>
            <a:chOff x="0" y="0"/>
            <a:chExt cx="812800" cy="812800"/>
          </a:xfrm>
        </p:grpSpPr>
        <p:sp>
          <p:nvSpPr>
            <p:cNvPr id="89" name="Freeform 31">
              <a:extLst>
                <a:ext uri="{FF2B5EF4-FFF2-40B4-BE49-F238E27FC236}">
                  <a16:creationId xmlns:a16="http://schemas.microsoft.com/office/drawing/2014/main" id="{2EEFDF94-1CCF-5620-1896-5F2C14C19213}"/>
                </a:ext>
              </a:extLst>
            </p:cNvPr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90" name="TextBox 32">
              <a:extLst>
                <a:ext uri="{FF2B5EF4-FFF2-40B4-BE49-F238E27FC236}">
                  <a16:creationId xmlns:a16="http://schemas.microsoft.com/office/drawing/2014/main" id="{D5725C36-BFE6-1696-CD76-8236E057E468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2"/>
                </a:lnSpc>
              </a:pPr>
              <a:endParaRPr sz="1200"/>
            </a:p>
          </p:txBody>
        </p:sp>
      </p:grpSp>
      <p:sp>
        <p:nvSpPr>
          <p:cNvPr id="98" name="TextBox 41">
            <a:extLst>
              <a:ext uri="{FF2B5EF4-FFF2-40B4-BE49-F238E27FC236}">
                <a16:creationId xmlns:a16="http://schemas.microsoft.com/office/drawing/2014/main" id="{BA028CF2-D9EE-F653-86E9-A90DD58ADB68}"/>
              </a:ext>
            </a:extLst>
          </p:cNvPr>
          <p:cNvSpPr txBox="1"/>
          <p:nvPr/>
        </p:nvSpPr>
        <p:spPr>
          <a:xfrm>
            <a:off x="1036102" y="-2495213"/>
            <a:ext cx="3098314" cy="4431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18"/>
              </a:lnSpc>
            </a:pPr>
            <a:r>
              <a:rPr lang="en-US" sz="2000" dirty="0">
                <a:solidFill>
                  <a:srgbClr val="000000"/>
                </a:solidFill>
                <a:latin typeface="Tex Gyre Termes Bold"/>
              </a:rPr>
              <a:t>WATER LEVELS</a:t>
            </a:r>
          </a:p>
        </p:txBody>
      </p:sp>
      <p:sp>
        <p:nvSpPr>
          <p:cNvPr id="99" name="TextBox 42">
            <a:extLst>
              <a:ext uri="{FF2B5EF4-FFF2-40B4-BE49-F238E27FC236}">
                <a16:creationId xmlns:a16="http://schemas.microsoft.com/office/drawing/2014/main" id="{CD9BF605-A22B-DE49-0325-02213A57A795}"/>
              </a:ext>
            </a:extLst>
          </p:cNvPr>
          <p:cNvSpPr txBox="1"/>
          <p:nvPr/>
        </p:nvSpPr>
        <p:spPr>
          <a:xfrm>
            <a:off x="8210494" y="-2575527"/>
            <a:ext cx="3134240" cy="4431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23"/>
              </a:lnSpc>
            </a:pPr>
            <a:r>
              <a:rPr lang="en-US" sz="2000" dirty="0">
                <a:solidFill>
                  <a:srgbClr val="000000"/>
                </a:solidFill>
                <a:latin typeface="Tex Gyre Termes Bold"/>
              </a:rPr>
              <a:t>ENERGY USAGE</a:t>
            </a:r>
          </a:p>
        </p:txBody>
      </p:sp>
      <p:sp>
        <p:nvSpPr>
          <p:cNvPr id="100" name="TextBox 43">
            <a:extLst>
              <a:ext uri="{FF2B5EF4-FFF2-40B4-BE49-F238E27FC236}">
                <a16:creationId xmlns:a16="http://schemas.microsoft.com/office/drawing/2014/main" id="{0E94CA64-3643-C7F7-1F98-D490296FBCF7}"/>
              </a:ext>
            </a:extLst>
          </p:cNvPr>
          <p:cNvSpPr txBox="1"/>
          <p:nvPr/>
        </p:nvSpPr>
        <p:spPr>
          <a:xfrm>
            <a:off x="2463199" y="10626809"/>
            <a:ext cx="1786852" cy="4431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18"/>
              </a:lnSpc>
            </a:pPr>
            <a:r>
              <a:rPr lang="en-US" sz="2000" dirty="0">
                <a:solidFill>
                  <a:srgbClr val="000000"/>
                </a:solidFill>
                <a:latin typeface="Tex Gyre Termes Bold"/>
              </a:rPr>
              <a:t>NEED</a:t>
            </a:r>
          </a:p>
        </p:txBody>
      </p:sp>
      <p:sp>
        <p:nvSpPr>
          <p:cNvPr id="101" name="TextBox 44">
            <a:extLst>
              <a:ext uri="{FF2B5EF4-FFF2-40B4-BE49-F238E27FC236}">
                <a16:creationId xmlns:a16="http://schemas.microsoft.com/office/drawing/2014/main" id="{E585F503-A825-6779-EE46-1E058DCDDD7C}"/>
              </a:ext>
            </a:extLst>
          </p:cNvPr>
          <p:cNvSpPr txBox="1"/>
          <p:nvPr/>
        </p:nvSpPr>
        <p:spPr>
          <a:xfrm>
            <a:off x="8898483" y="10587171"/>
            <a:ext cx="2455317" cy="4431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18"/>
              </a:lnSpc>
            </a:pPr>
            <a:r>
              <a:rPr lang="en-US" sz="2000" dirty="0">
                <a:solidFill>
                  <a:srgbClr val="000000"/>
                </a:solidFill>
                <a:latin typeface="Tex Gyre Termes Bold"/>
              </a:rPr>
              <a:t>PROBLEM ?</a:t>
            </a:r>
          </a:p>
        </p:txBody>
      </p:sp>
      <p:sp>
        <p:nvSpPr>
          <p:cNvPr id="102" name="TextBox 45">
            <a:extLst>
              <a:ext uri="{FF2B5EF4-FFF2-40B4-BE49-F238E27FC236}">
                <a16:creationId xmlns:a16="http://schemas.microsoft.com/office/drawing/2014/main" id="{ACAAB6E8-68F8-E640-EFCE-DD5AEFCEFE28}"/>
              </a:ext>
            </a:extLst>
          </p:cNvPr>
          <p:cNvSpPr txBox="1"/>
          <p:nvPr/>
        </p:nvSpPr>
        <p:spPr>
          <a:xfrm>
            <a:off x="-7179022" y="2189192"/>
            <a:ext cx="2857986" cy="5736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63760" lvl="1" indent="-181880">
              <a:lnSpc>
                <a:spcPts val="2358"/>
              </a:lnSpc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latin typeface="Canva Sans 1 Bold"/>
              </a:rPr>
              <a:t>Ground water level is decreasing </a:t>
            </a:r>
          </a:p>
          <a:p>
            <a:pPr marL="363760" lvl="1" indent="-181880">
              <a:lnSpc>
                <a:spcPts val="2358"/>
              </a:lnSpc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latin typeface="Canva Sans 1 Bold"/>
              </a:rPr>
              <a:t>8.8 crore acre-feet in the last decade</a:t>
            </a:r>
          </a:p>
        </p:txBody>
      </p:sp>
      <p:sp>
        <p:nvSpPr>
          <p:cNvPr id="103" name="TextBox 46">
            <a:extLst>
              <a:ext uri="{FF2B5EF4-FFF2-40B4-BE49-F238E27FC236}">
                <a16:creationId xmlns:a16="http://schemas.microsoft.com/office/drawing/2014/main" id="{BC74775C-DD18-13BE-A531-E64BEE680210}"/>
              </a:ext>
            </a:extLst>
          </p:cNvPr>
          <p:cNvSpPr txBox="1"/>
          <p:nvPr/>
        </p:nvSpPr>
        <p:spPr>
          <a:xfrm>
            <a:off x="-7269439" y="3706441"/>
            <a:ext cx="2743200" cy="5736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63760" lvl="1" indent="-181880">
              <a:lnSpc>
                <a:spcPts val="2358"/>
              </a:lnSpc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latin typeface="Canva Sans 1 Bold"/>
              </a:rPr>
              <a:t>there is definite need of an efficient solution of irrigation automation.</a:t>
            </a:r>
          </a:p>
        </p:txBody>
      </p:sp>
      <p:sp>
        <p:nvSpPr>
          <p:cNvPr id="104" name="TextBox 47">
            <a:extLst>
              <a:ext uri="{FF2B5EF4-FFF2-40B4-BE49-F238E27FC236}">
                <a16:creationId xmlns:a16="http://schemas.microsoft.com/office/drawing/2014/main" id="{79C14410-84A1-40C1-87C7-8038AB0098D5}"/>
              </a:ext>
            </a:extLst>
          </p:cNvPr>
          <p:cNvSpPr txBox="1"/>
          <p:nvPr/>
        </p:nvSpPr>
        <p:spPr>
          <a:xfrm>
            <a:off x="15088982" y="2100774"/>
            <a:ext cx="2937917" cy="5736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63760" lvl="1" indent="-181880">
              <a:lnSpc>
                <a:spcPts val="2358"/>
              </a:lnSpc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latin typeface="Canva Sans 1 Bold"/>
              </a:rPr>
              <a:t>20-22% of total energy consumptions consumed by agriculture sector</a:t>
            </a:r>
          </a:p>
        </p:txBody>
      </p:sp>
      <p:sp>
        <p:nvSpPr>
          <p:cNvPr id="105" name="TextBox 48">
            <a:extLst>
              <a:ext uri="{FF2B5EF4-FFF2-40B4-BE49-F238E27FC236}">
                <a16:creationId xmlns:a16="http://schemas.microsoft.com/office/drawing/2014/main" id="{17052BB1-E469-2260-7D70-4CF158EF2BE0}"/>
              </a:ext>
            </a:extLst>
          </p:cNvPr>
          <p:cNvSpPr txBox="1"/>
          <p:nvPr/>
        </p:nvSpPr>
        <p:spPr>
          <a:xfrm>
            <a:off x="15066141" y="3509257"/>
            <a:ext cx="2282815" cy="5736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63760" lvl="1" indent="-181880">
              <a:lnSpc>
                <a:spcPts val="2358"/>
              </a:lnSpc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latin typeface="Canva Sans 1 Bold"/>
              </a:rPr>
              <a:t>To make an fully automated irrigation system</a:t>
            </a:r>
          </a:p>
        </p:txBody>
      </p:sp>
      <p:sp>
        <p:nvSpPr>
          <p:cNvPr id="112" name="Freeform 31">
            <a:extLst>
              <a:ext uri="{FF2B5EF4-FFF2-40B4-BE49-F238E27FC236}">
                <a16:creationId xmlns:a16="http://schemas.microsoft.com/office/drawing/2014/main" id="{CAE846FB-52E8-47BA-1BA1-3465F9788D08}"/>
              </a:ext>
            </a:extLst>
          </p:cNvPr>
          <p:cNvSpPr>
            <a:spLocks noChangeAspect="1"/>
          </p:cNvSpPr>
          <p:nvPr/>
        </p:nvSpPr>
        <p:spPr>
          <a:xfrm>
            <a:off x="5174006" y="10210710"/>
            <a:ext cx="1496533" cy="1402122"/>
          </a:xfrm>
          <a:custGeom>
            <a:avLst/>
            <a:gdLst/>
            <a:ahLst/>
            <a:cxnLst/>
            <a:rect l="l" t="t" r="r" b="b"/>
            <a:pathLst>
              <a:path w="809173" h="812800">
                <a:moveTo>
                  <a:pt x="404587" y="0"/>
                </a:moveTo>
                <a:cubicBezTo>
                  <a:pt x="628326" y="1001"/>
                  <a:pt x="809174" y="182659"/>
                  <a:pt x="809174" y="406400"/>
                </a:cubicBezTo>
                <a:cubicBezTo>
                  <a:pt x="809174" y="630141"/>
                  <a:pt x="628326" y="811799"/>
                  <a:pt x="404587" y="812800"/>
                </a:cubicBezTo>
                <a:cubicBezTo>
                  <a:pt x="180848" y="811799"/>
                  <a:pt x="0" y="630141"/>
                  <a:pt x="0" y="406400"/>
                </a:cubicBezTo>
                <a:cubicBezTo>
                  <a:pt x="0" y="182659"/>
                  <a:pt x="180848" y="1001"/>
                  <a:pt x="404587" y="0"/>
                </a:cubicBezTo>
                <a:close/>
              </a:path>
            </a:pathLst>
          </a:custGeom>
          <a:solidFill>
            <a:srgbClr val="8C0203"/>
          </a:solidFill>
        </p:spPr>
      </p:sp>
      <p:sp>
        <p:nvSpPr>
          <p:cNvPr id="114" name="Freeform 31">
            <a:extLst>
              <a:ext uri="{FF2B5EF4-FFF2-40B4-BE49-F238E27FC236}">
                <a16:creationId xmlns:a16="http://schemas.microsoft.com/office/drawing/2014/main" id="{5136E839-21FB-62ED-EE34-5AE1F0C085BB}"/>
              </a:ext>
            </a:extLst>
          </p:cNvPr>
          <p:cNvSpPr>
            <a:spLocks noChangeAspect="1"/>
          </p:cNvSpPr>
          <p:nvPr/>
        </p:nvSpPr>
        <p:spPr>
          <a:xfrm>
            <a:off x="5374431" y="10384031"/>
            <a:ext cx="1126550" cy="1055479"/>
          </a:xfrm>
          <a:custGeom>
            <a:avLst/>
            <a:gdLst/>
            <a:ahLst/>
            <a:cxnLst/>
            <a:rect l="l" t="t" r="r" b="b"/>
            <a:pathLst>
              <a:path w="809173" h="812800">
                <a:moveTo>
                  <a:pt x="404587" y="0"/>
                </a:moveTo>
                <a:cubicBezTo>
                  <a:pt x="628326" y="1001"/>
                  <a:pt x="809174" y="182659"/>
                  <a:pt x="809174" y="406400"/>
                </a:cubicBezTo>
                <a:cubicBezTo>
                  <a:pt x="809174" y="630141"/>
                  <a:pt x="628326" y="811799"/>
                  <a:pt x="404587" y="812800"/>
                </a:cubicBezTo>
                <a:cubicBezTo>
                  <a:pt x="180848" y="811799"/>
                  <a:pt x="0" y="630141"/>
                  <a:pt x="0" y="406400"/>
                </a:cubicBezTo>
                <a:cubicBezTo>
                  <a:pt x="0" y="182659"/>
                  <a:pt x="180848" y="1001"/>
                  <a:pt x="404587" y="0"/>
                </a:cubicBezTo>
                <a:close/>
              </a:path>
            </a:pathLst>
          </a:custGeom>
          <a:solidFill>
            <a:schemeClr val="tx1"/>
          </a:solidFill>
        </p:spPr>
      </p:sp>
      <p:sp>
        <p:nvSpPr>
          <p:cNvPr id="115" name="Freeform 31">
            <a:extLst>
              <a:ext uri="{FF2B5EF4-FFF2-40B4-BE49-F238E27FC236}">
                <a16:creationId xmlns:a16="http://schemas.microsoft.com/office/drawing/2014/main" id="{09FBBD23-4936-3A6A-6563-AEB62A70AC0D}"/>
              </a:ext>
            </a:extLst>
          </p:cNvPr>
          <p:cNvSpPr>
            <a:spLocks noChangeAspect="1"/>
          </p:cNvSpPr>
          <p:nvPr/>
        </p:nvSpPr>
        <p:spPr>
          <a:xfrm>
            <a:off x="5610805" y="10602443"/>
            <a:ext cx="604003" cy="565898"/>
          </a:xfrm>
          <a:custGeom>
            <a:avLst/>
            <a:gdLst/>
            <a:ahLst/>
            <a:cxnLst/>
            <a:rect l="l" t="t" r="r" b="b"/>
            <a:pathLst>
              <a:path w="809173" h="812800">
                <a:moveTo>
                  <a:pt x="404587" y="0"/>
                </a:moveTo>
                <a:cubicBezTo>
                  <a:pt x="628326" y="1001"/>
                  <a:pt x="809174" y="182659"/>
                  <a:pt x="809174" y="406400"/>
                </a:cubicBezTo>
                <a:cubicBezTo>
                  <a:pt x="809174" y="630141"/>
                  <a:pt x="628326" y="811799"/>
                  <a:pt x="404587" y="812800"/>
                </a:cubicBezTo>
                <a:cubicBezTo>
                  <a:pt x="180848" y="811799"/>
                  <a:pt x="0" y="630141"/>
                  <a:pt x="0" y="406400"/>
                </a:cubicBezTo>
                <a:cubicBezTo>
                  <a:pt x="0" y="182659"/>
                  <a:pt x="180848" y="1001"/>
                  <a:pt x="404587" y="0"/>
                </a:cubicBezTo>
                <a:close/>
              </a:path>
            </a:pathLst>
          </a:custGeom>
          <a:solidFill>
            <a:srgbClr val="8C0203"/>
          </a:solidFill>
        </p:spPr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0C1A002B-F391-C4D5-13E9-B8E187BCE0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5000" l="4020" r="89950">
                        <a14:foregroundMark x1="58291" y1="76786" x2="76131" y2="88571"/>
                        <a14:foregroundMark x1="61307" y1="79286" x2="70603" y2="87143"/>
                        <a14:foregroundMark x1="76633" y1="90000" x2="83920" y2="95714"/>
                        <a14:foregroundMark x1="7035" y1="39643" x2="8543" y2="54643"/>
                        <a14:foregroundMark x1="4020" y1="45357" x2="4020" y2="48571"/>
                        <a14:foregroundMark x1="3769" y1="39286" x2="4271" y2="392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65761" y="10019681"/>
            <a:ext cx="1349047" cy="949078"/>
          </a:xfrm>
          <a:prstGeom prst="rect">
            <a:avLst/>
          </a:prstGeom>
        </p:spPr>
      </p:pic>
      <p:sp>
        <p:nvSpPr>
          <p:cNvPr id="2" name="TextBox 19">
            <a:extLst>
              <a:ext uri="{FF2B5EF4-FFF2-40B4-BE49-F238E27FC236}">
                <a16:creationId xmlns:a16="http://schemas.microsoft.com/office/drawing/2014/main" id="{3923C815-1A1C-2AE1-E552-A0D17F5A3B22}"/>
              </a:ext>
            </a:extLst>
          </p:cNvPr>
          <p:cNvSpPr txBox="1"/>
          <p:nvPr/>
        </p:nvSpPr>
        <p:spPr>
          <a:xfrm>
            <a:off x="285412" y="862"/>
            <a:ext cx="2689989" cy="68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00"/>
              </a:lnSpc>
              <a:spcBef>
                <a:spcPct val="0"/>
              </a:spcBef>
            </a:pPr>
            <a:r>
              <a:rPr lang="en-US" sz="4000" spc="-80" dirty="0">
                <a:solidFill>
                  <a:srgbClr val="000000"/>
                </a:solidFill>
                <a:latin typeface="Fira Sans Medium"/>
              </a:rPr>
              <a:t>OBJECTIVES</a:t>
            </a:r>
          </a:p>
        </p:txBody>
      </p:sp>
      <p:grpSp>
        <p:nvGrpSpPr>
          <p:cNvPr id="8" name="Group 11">
            <a:extLst>
              <a:ext uri="{FF2B5EF4-FFF2-40B4-BE49-F238E27FC236}">
                <a16:creationId xmlns:a16="http://schemas.microsoft.com/office/drawing/2014/main" id="{143CF69F-631C-3439-3DB4-1C1F18ED08E3}"/>
              </a:ext>
            </a:extLst>
          </p:cNvPr>
          <p:cNvGrpSpPr>
            <a:grpSpLocks noChangeAspect="1"/>
          </p:cNvGrpSpPr>
          <p:nvPr/>
        </p:nvGrpSpPr>
        <p:grpSpPr>
          <a:xfrm>
            <a:off x="4190119" y="1404311"/>
            <a:ext cx="4049378" cy="4049378"/>
            <a:chOff x="0" y="0"/>
            <a:chExt cx="6350000" cy="6350000"/>
          </a:xfrm>
        </p:grpSpPr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C3B701C1-E959-E9BB-FC86-3A71BBBB0BE1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C00"/>
            </a:solidFill>
          </p:spPr>
        </p:sp>
      </p:grpSp>
      <p:grpSp>
        <p:nvGrpSpPr>
          <p:cNvPr id="17" name="Group 13">
            <a:extLst>
              <a:ext uri="{FF2B5EF4-FFF2-40B4-BE49-F238E27FC236}">
                <a16:creationId xmlns:a16="http://schemas.microsoft.com/office/drawing/2014/main" id="{C106D426-A79B-45C8-6E39-F0F5A9469DF6}"/>
              </a:ext>
            </a:extLst>
          </p:cNvPr>
          <p:cNvGrpSpPr>
            <a:grpSpLocks noChangeAspect="1"/>
          </p:cNvGrpSpPr>
          <p:nvPr/>
        </p:nvGrpSpPr>
        <p:grpSpPr>
          <a:xfrm>
            <a:off x="4663494" y="1908530"/>
            <a:ext cx="3081984" cy="3081984"/>
            <a:chOff x="0" y="0"/>
            <a:chExt cx="6350000" cy="6350000"/>
          </a:xfrm>
        </p:grpSpPr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E4F17AF-3C65-C0C9-16FD-414D8454C9EF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1" name="Freeform 18">
            <a:extLst>
              <a:ext uri="{FF2B5EF4-FFF2-40B4-BE49-F238E27FC236}">
                <a16:creationId xmlns:a16="http://schemas.microsoft.com/office/drawing/2014/main" id="{12FB5743-126B-D5EF-8AD5-63031F83D174}"/>
              </a:ext>
            </a:extLst>
          </p:cNvPr>
          <p:cNvSpPr/>
          <p:nvPr/>
        </p:nvSpPr>
        <p:spPr>
          <a:xfrm>
            <a:off x="4551513" y="1600640"/>
            <a:ext cx="3392760" cy="3410228"/>
          </a:xfrm>
          <a:custGeom>
            <a:avLst/>
            <a:gdLst/>
            <a:ahLst/>
            <a:cxnLst/>
            <a:rect l="l" t="t" r="r" b="b"/>
            <a:pathLst>
              <a:path w="6350000" h="6349974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48921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F80A579-7D7B-4A35-B589-48C6C5B8D0E2}"/>
              </a:ext>
            </a:extLst>
          </p:cNvPr>
          <p:cNvGrpSpPr/>
          <p:nvPr/>
        </p:nvGrpSpPr>
        <p:grpSpPr>
          <a:xfrm>
            <a:off x="0" y="0"/>
            <a:ext cx="12192000" cy="653143"/>
            <a:chOff x="0" y="-56757"/>
            <a:chExt cx="12192000" cy="8391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57718C-794E-4445-AC4A-412A5AA01D7F}"/>
                </a:ext>
              </a:extLst>
            </p:cNvPr>
            <p:cNvSpPr/>
            <p:nvPr/>
          </p:nvSpPr>
          <p:spPr>
            <a:xfrm>
              <a:off x="0" y="-56757"/>
              <a:ext cx="12192000" cy="83918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68589" tIns="34295" rIns="68589" bIns="34295" rtlCol="0" anchor="ctr"/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pic>
          <p:nvPicPr>
            <p:cNvPr id="6" name="Picture 5" descr="Copy of INCONRIT 2016 (1).jpg">
              <a:extLst>
                <a:ext uri="{FF2B5EF4-FFF2-40B4-BE49-F238E27FC236}">
                  <a16:creationId xmlns:a16="http://schemas.microsoft.com/office/drawing/2014/main" id="{D7EBF2B6-5F16-4A5A-BC84-8AF9C972A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contrast="30000"/>
            </a:blip>
            <a:stretch>
              <a:fillRect/>
            </a:stretch>
          </p:blipFill>
          <p:spPr>
            <a:xfrm>
              <a:off x="10584729" y="0"/>
              <a:ext cx="1537756" cy="725864"/>
            </a:xfrm>
            <a:prstGeom prst="rect">
              <a:avLst/>
            </a:prstGeom>
          </p:spPr>
        </p:pic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1ED481-1693-0148-AA4C-E79C88F16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CED5-633B-4EB5-85E5-888DDA3CB00E}" type="slidenum">
              <a:rPr lang="en-IN" sz="1000" smtClean="0"/>
              <a:t>6</a:t>
            </a:fld>
            <a:endParaRPr lang="en-IN" sz="1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11C0A8-CAF3-B64B-96F1-52F63DE51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000"/>
              <a:t>20/04/23</a:t>
            </a:r>
            <a:endParaRPr lang="en-US" sz="100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F66CCF05-A58B-9956-8740-0BEC194F41B3}"/>
              </a:ext>
            </a:extLst>
          </p:cNvPr>
          <p:cNvSpPr txBox="1">
            <a:spLocks/>
          </p:cNvSpPr>
          <p:nvPr/>
        </p:nvSpPr>
        <p:spPr>
          <a:xfrm>
            <a:off x="380999" y="63708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00"/>
              <a:t>20/04/23</a:t>
            </a:r>
            <a:endParaRPr lang="en-US" sz="100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6B05086-C1B5-ACFB-D3E8-98A9DACD9CB6}"/>
              </a:ext>
            </a:extLst>
          </p:cNvPr>
          <p:cNvSpPr txBox="1">
            <a:spLocks/>
          </p:cNvSpPr>
          <p:nvPr/>
        </p:nvSpPr>
        <p:spPr>
          <a:xfrm>
            <a:off x="6247893" y="6400730"/>
            <a:ext cx="2743200" cy="3503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/>
              <a:t>PICC 2023 (PID121)</a:t>
            </a:r>
            <a:endParaRPr lang="en-US" sz="1000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AFBC8669-F33D-9F15-39A9-206AFFF19788}"/>
              </a:ext>
            </a:extLst>
          </p:cNvPr>
          <p:cNvSpPr txBox="1">
            <a:spLocks/>
          </p:cNvSpPr>
          <p:nvPr/>
        </p:nvSpPr>
        <p:spPr>
          <a:xfrm>
            <a:off x="9114502" y="63856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ABD411-A326-504C-A941-9EFCFA893D13}" type="slidenum">
              <a:rPr lang="en-US" sz="1000" smtClean="0"/>
              <a:pPr/>
              <a:t>6</a:t>
            </a:fld>
            <a:endParaRPr lang="en-US" sz="1000"/>
          </a:p>
        </p:txBody>
      </p:sp>
      <p:sp>
        <p:nvSpPr>
          <p:cNvPr id="2" name="TextBox 19">
            <a:extLst>
              <a:ext uri="{FF2B5EF4-FFF2-40B4-BE49-F238E27FC236}">
                <a16:creationId xmlns:a16="http://schemas.microsoft.com/office/drawing/2014/main" id="{3923C815-1A1C-2AE1-E552-A0D17F5A3B22}"/>
              </a:ext>
            </a:extLst>
          </p:cNvPr>
          <p:cNvSpPr txBox="1"/>
          <p:nvPr/>
        </p:nvSpPr>
        <p:spPr>
          <a:xfrm>
            <a:off x="434210" y="-2041298"/>
            <a:ext cx="2689989" cy="68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00"/>
              </a:lnSpc>
              <a:spcBef>
                <a:spcPct val="0"/>
              </a:spcBef>
            </a:pPr>
            <a:r>
              <a:rPr lang="en-US" sz="4000" spc="-80" dirty="0">
                <a:solidFill>
                  <a:srgbClr val="000000"/>
                </a:solidFill>
                <a:latin typeface="Fira Sans Medium"/>
              </a:rPr>
              <a:t>OBJECTIVES</a:t>
            </a:r>
          </a:p>
        </p:txBody>
      </p:sp>
      <p:grpSp>
        <p:nvGrpSpPr>
          <p:cNvPr id="8" name="Group 11">
            <a:extLst>
              <a:ext uri="{FF2B5EF4-FFF2-40B4-BE49-F238E27FC236}">
                <a16:creationId xmlns:a16="http://schemas.microsoft.com/office/drawing/2014/main" id="{143CF69F-631C-3439-3DB4-1C1F18ED08E3}"/>
              </a:ext>
            </a:extLst>
          </p:cNvPr>
          <p:cNvGrpSpPr>
            <a:grpSpLocks noChangeAspect="1"/>
          </p:cNvGrpSpPr>
          <p:nvPr/>
        </p:nvGrpSpPr>
        <p:grpSpPr>
          <a:xfrm>
            <a:off x="4038226" y="10152071"/>
            <a:ext cx="4049378" cy="4049378"/>
            <a:chOff x="0" y="0"/>
            <a:chExt cx="6350000" cy="6350000"/>
          </a:xfrm>
        </p:grpSpPr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C3B701C1-E959-E9BB-FC86-3A71BBBB0BE1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C00"/>
            </a:solidFill>
          </p:spPr>
        </p:sp>
      </p:grpSp>
      <p:grpSp>
        <p:nvGrpSpPr>
          <p:cNvPr id="17" name="Group 13">
            <a:extLst>
              <a:ext uri="{FF2B5EF4-FFF2-40B4-BE49-F238E27FC236}">
                <a16:creationId xmlns:a16="http://schemas.microsoft.com/office/drawing/2014/main" id="{C106D426-A79B-45C8-6E39-F0F5A9469DF6}"/>
              </a:ext>
            </a:extLst>
          </p:cNvPr>
          <p:cNvGrpSpPr>
            <a:grpSpLocks noChangeAspect="1"/>
          </p:cNvGrpSpPr>
          <p:nvPr/>
        </p:nvGrpSpPr>
        <p:grpSpPr>
          <a:xfrm>
            <a:off x="4511601" y="10656290"/>
            <a:ext cx="3081984" cy="3081984"/>
            <a:chOff x="0" y="0"/>
            <a:chExt cx="6350000" cy="6350000"/>
          </a:xfrm>
        </p:grpSpPr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E4F17AF-3C65-C0C9-16FD-414D8454C9EF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1" name="Freeform 18">
            <a:extLst>
              <a:ext uri="{FF2B5EF4-FFF2-40B4-BE49-F238E27FC236}">
                <a16:creationId xmlns:a16="http://schemas.microsoft.com/office/drawing/2014/main" id="{12FB5743-126B-D5EF-8AD5-63031F83D174}"/>
              </a:ext>
            </a:extLst>
          </p:cNvPr>
          <p:cNvSpPr/>
          <p:nvPr/>
        </p:nvSpPr>
        <p:spPr>
          <a:xfrm>
            <a:off x="4399620" y="10348400"/>
            <a:ext cx="3392760" cy="3410228"/>
          </a:xfrm>
          <a:custGeom>
            <a:avLst/>
            <a:gdLst/>
            <a:ahLst/>
            <a:cxnLst/>
            <a:rect l="l" t="t" r="r" b="b"/>
            <a:pathLst>
              <a:path w="6350000" h="6349974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C20A5A-9A4C-6490-6A25-942082E09324}"/>
              </a:ext>
            </a:extLst>
          </p:cNvPr>
          <p:cNvSpPr txBox="1"/>
          <p:nvPr/>
        </p:nvSpPr>
        <p:spPr>
          <a:xfrm>
            <a:off x="151893" y="-239164"/>
            <a:ext cx="6096000" cy="69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5600"/>
              </a:lnSpc>
              <a:spcBef>
                <a:spcPct val="0"/>
              </a:spcBef>
            </a:pPr>
            <a:r>
              <a:rPr lang="en-US" sz="1800" spc="-80" dirty="0">
                <a:solidFill>
                  <a:srgbClr val="000000"/>
                </a:solidFill>
                <a:latin typeface="Fira Sans Medium"/>
              </a:rPr>
              <a:t>RESEARCH METHOD : PRESENT TECHNOLOGIES  </a:t>
            </a:r>
          </a:p>
        </p:txBody>
      </p:sp>
      <p:sp>
        <p:nvSpPr>
          <p:cNvPr id="12" name="TextBox 18">
            <a:extLst>
              <a:ext uri="{FF2B5EF4-FFF2-40B4-BE49-F238E27FC236}">
                <a16:creationId xmlns:a16="http://schemas.microsoft.com/office/drawing/2014/main" id="{E64DB095-3906-61EF-2FB4-E1EEE72D5089}"/>
              </a:ext>
            </a:extLst>
          </p:cNvPr>
          <p:cNvSpPr txBox="1"/>
          <p:nvPr/>
        </p:nvSpPr>
        <p:spPr>
          <a:xfrm>
            <a:off x="1665363" y="763208"/>
            <a:ext cx="8237085" cy="5125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28"/>
              </a:lnSpc>
            </a:pPr>
            <a:r>
              <a:rPr lang="en-US" sz="2400" dirty="0">
                <a:solidFill>
                  <a:srgbClr val="000000"/>
                </a:solidFill>
                <a:latin typeface="Fira Sans Bold"/>
              </a:rPr>
              <a:t>There Are Two Major Technologies In The Market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B976235-C43B-D237-8A7D-E3A35530A31C}"/>
              </a:ext>
            </a:extLst>
          </p:cNvPr>
          <p:cNvGrpSpPr/>
          <p:nvPr/>
        </p:nvGrpSpPr>
        <p:grpSpPr>
          <a:xfrm>
            <a:off x="1345378" y="1458481"/>
            <a:ext cx="8739859" cy="1756434"/>
            <a:chOff x="1345378" y="1458481"/>
            <a:chExt cx="8739859" cy="175643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8F91901-3C21-BC47-37F8-90EA73480909}"/>
                </a:ext>
              </a:extLst>
            </p:cNvPr>
            <p:cNvGrpSpPr/>
            <p:nvPr/>
          </p:nvGrpSpPr>
          <p:grpSpPr>
            <a:xfrm>
              <a:off x="2398605" y="1458481"/>
              <a:ext cx="6523343" cy="933000"/>
              <a:chOff x="2401330" y="1647649"/>
              <a:chExt cx="6523343" cy="933000"/>
            </a:xfrm>
          </p:grpSpPr>
          <p:sp>
            <p:nvSpPr>
              <p:cNvPr id="13" name="AutoShape 11">
                <a:extLst>
                  <a:ext uri="{FF2B5EF4-FFF2-40B4-BE49-F238E27FC236}">
                    <a16:creationId xmlns:a16="http://schemas.microsoft.com/office/drawing/2014/main" id="{BEFCB0D4-9B28-54F4-3946-23DD566988B5}"/>
                  </a:ext>
                </a:extLst>
              </p:cNvPr>
              <p:cNvSpPr/>
              <p:nvPr/>
            </p:nvSpPr>
            <p:spPr>
              <a:xfrm>
                <a:off x="2401330" y="2205839"/>
                <a:ext cx="6523343" cy="0"/>
              </a:xfrm>
              <a:prstGeom prst="line">
                <a:avLst/>
              </a:prstGeom>
              <a:ln w="47625" cap="rnd">
                <a:solidFill>
                  <a:srgbClr val="FFCC00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15" name="AutoShape 12">
                <a:extLst>
                  <a:ext uri="{FF2B5EF4-FFF2-40B4-BE49-F238E27FC236}">
                    <a16:creationId xmlns:a16="http://schemas.microsoft.com/office/drawing/2014/main" id="{E4B048F1-2FB1-EF3D-C335-20BEF575A310}"/>
                  </a:ext>
                </a:extLst>
              </p:cNvPr>
              <p:cNvSpPr/>
              <p:nvPr/>
            </p:nvSpPr>
            <p:spPr>
              <a:xfrm rot="5406745">
                <a:off x="2243435" y="2408999"/>
                <a:ext cx="341443" cy="0"/>
              </a:xfrm>
              <a:prstGeom prst="line">
                <a:avLst/>
              </a:prstGeom>
              <a:ln w="28575" cap="rnd">
                <a:solidFill>
                  <a:srgbClr val="FFDB23"/>
                </a:solidFill>
                <a:prstDash val="solid"/>
                <a:headEnd type="none" w="sm" len="sm"/>
                <a:tailEnd type="triangle" w="lg" len="med"/>
              </a:ln>
            </p:spPr>
          </p:sp>
          <p:sp>
            <p:nvSpPr>
              <p:cNvPr id="19" name="AutoShape 13">
                <a:extLst>
                  <a:ext uri="{FF2B5EF4-FFF2-40B4-BE49-F238E27FC236}">
                    <a16:creationId xmlns:a16="http://schemas.microsoft.com/office/drawing/2014/main" id="{EB397385-2B21-4B53-E965-404D5830EC52}"/>
                  </a:ext>
                </a:extLst>
              </p:cNvPr>
              <p:cNvSpPr/>
              <p:nvPr/>
            </p:nvSpPr>
            <p:spPr>
              <a:xfrm rot="5400000">
                <a:off x="8726144" y="2398007"/>
                <a:ext cx="365285" cy="0"/>
              </a:xfrm>
              <a:prstGeom prst="line">
                <a:avLst/>
              </a:prstGeom>
              <a:ln w="28575" cap="rnd">
                <a:solidFill>
                  <a:srgbClr val="FFCC00"/>
                </a:solidFill>
                <a:prstDash val="solid"/>
                <a:headEnd type="none" w="sm" len="sm"/>
                <a:tailEnd type="triangle" w="lg" len="med"/>
              </a:ln>
            </p:spPr>
          </p:sp>
          <p:sp>
            <p:nvSpPr>
              <p:cNvPr id="23" name="AutoShape 14">
                <a:extLst>
                  <a:ext uri="{FF2B5EF4-FFF2-40B4-BE49-F238E27FC236}">
                    <a16:creationId xmlns:a16="http://schemas.microsoft.com/office/drawing/2014/main" id="{1254F884-BDB5-A57E-A115-CE00EA4EE7F8}"/>
                  </a:ext>
                </a:extLst>
              </p:cNvPr>
              <p:cNvSpPr/>
              <p:nvPr/>
            </p:nvSpPr>
            <p:spPr>
              <a:xfrm rot="5406745">
                <a:off x="5499906" y="1914815"/>
                <a:ext cx="534331" cy="0"/>
              </a:xfrm>
              <a:prstGeom prst="line">
                <a:avLst/>
              </a:prstGeom>
              <a:ln w="47625" cap="rnd">
                <a:solidFill>
                  <a:srgbClr val="FFCC00"/>
                </a:solidFill>
                <a:prstDash val="solid"/>
                <a:headEnd type="none" w="sm" len="sm"/>
                <a:tailEnd type="triangle" w="lg" len="med"/>
              </a:ln>
            </p:spPr>
          </p:sp>
        </p:grpSp>
        <p:grpSp>
          <p:nvGrpSpPr>
            <p:cNvPr id="25" name="Group 7">
              <a:extLst>
                <a:ext uri="{FF2B5EF4-FFF2-40B4-BE49-F238E27FC236}">
                  <a16:creationId xmlns:a16="http://schemas.microsoft.com/office/drawing/2014/main" id="{5D4BB6E4-7C87-4A56-3E41-775D76D6B440}"/>
                </a:ext>
              </a:extLst>
            </p:cNvPr>
            <p:cNvGrpSpPr/>
            <p:nvPr/>
          </p:nvGrpSpPr>
          <p:grpSpPr>
            <a:xfrm>
              <a:off x="7923272" y="2413619"/>
              <a:ext cx="2161965" cy="801296"/>
              <a:chOff x="0" y="0"/>
              <a:chExt cx="11959732" cy="3835400"/>
            </a:xfrm>
          </p:grpSpPr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7D61503A-196C-48C9-CA14-57C8354DA582}"/>
                  </a:ext>
                </a:extLst>
              </p:cNvPr>
              <p:cNvSpPr/>
              <p:nvPr/>
            </p:nvSpPr>
            <p:spPr>
              <a:xfrm>
                <a:off x="-12700" y="-12700"/>
                <a:ext cx="11985132" cy="3860800"/>
              </a:xfrm>
              <a:custGeom>
                <a:avLst/>
                <a:gdLst/>
                <a:ahLst/>
                <a:cxnLst/>
                <a:rect l="l" t="t" r="r" b="b"/>
                <a:pathLst>
                  <a:path w="11985132" h="3860800">
                    <a:moveTo>
                      <a:pt x="11122802" y="0"/>
                    </a:moveTo>
                    <a:lnTo>
                      <a:pt x="862330" y="0"/>
                    </a:lnTo>
                    <a:cubicBezTo>
                      <a:pt x="389890" y="0"/>
                      <a:pt x="0" y="389890"/>
                      <a:pt x="0" y="862330"/>
                    </a:cubicBezTo>
                    <a:lnTo>
                      <a:pt x="0" y="2998470"/>
                    </a:lnTo>
                    <a:cubicBezTo>
                      <a:pt x="0" y="3470910"/>
                      <a:pt x="389890" y="3860800"/>
                      <a:pt x="862330" y="3860800"/>
                    </a:cubicBezTo>
                    <a:lnTo>
                      <a:pt x="11122802" y="3860800"/>
                    </a:lnTo>
                    <a:cubicBezTo>
                      <a:pt x="11595242" y="3860800"/>
                      <a:pt x="11985132" y="3470910"/>
                      <a:pt x="11985132" y="2998470"/>
                    </a:cubicBezTo>
                    <a:lnTo>
                      <a:pt x="11985132" y="862330"/>
                    </a:lnTo>
                    <a:cubicBezTo>
                      <a:pt x="11985132" y="389890"/>
                      <a:pt x="11595242" y="0"/>
                      <a:pt x="11122802" y="0"/>
                    </a:cubicBezTo>
                    <a:close/>
                    <a:moveTo>
                      <a:pt x="11794632" y="927100"/>
                    </a:moveTo>
                    <a:lnTo>
                      <a:pt x="11794632" y="2998470"/>
                    </a:lnTo>
                    <a:cubicBezTo>
                      <a:pt x="11794632" y="3365500"/>
                      <a:pt x="11489832" y="3670300"/>
                      <a:pt x="11122802" y="3670300"/>
                    </a:cubicBezTo>
                    <a:lnTo>
                      <a:pt x="862330" y="3670300"/>
                    </a:lnTo>
                    <a:cubicBezTo>
                      <a:pt x="495300" y="3670300"/>
                      <a:pt x="190500" y="3365500"/>
                      <a:pt x="190500" y="2998470"/>
                    </a:cubicBezTo>
                    <a:lnTo>
                      <a:pt x="190500" y="862330"/>
                    </a:lnTo>
                    <a:cubicBezTo>
                      <a:pt x="190500" y="495300"/>
                      <a:pt x="495300" y="190500"/>
                      <a:pt x="862330" y="190500"/>
                    </a:cubicBezTo>
                    <a:lnTo>
                      <a:pt x="11122802" y="190500"/>
                    </a:lnTo>
                    <a:cubicBezTo>
                      <a:pt x="11489832" y="190500"/>
                      <a:pt x="11794632" y="495300"/>
                      <a:pt x="11794632" y="862330"/>
                    </a:cubicBezTo>
                    <a:lnTo>
                      <a:pt x="11794632" y="927100"/>
                    </a:lnTo>
                    <a:close/>
                  </a:path>
                </a:pathLst>
              </a:custGeom>
              <a:solidFill>
                <a:srgbClr val="FFDB23"/>
              </a:solidFill>
            </p:spPr>
          </p:sp>
        </p:grpSp>
        <p:grpSp>
          <p:nvGrpSpPr>
            <p:cNvPr id="27" name="Group 9">
              <a:extLst>
                <a:ext uri="{FF2B5EF4-FFF2-40B4-BE49-F238E27FC236}">
                  <a16:creationId xmlns:a16="http://schemas.microsoft.com/office/drawing/2014/main" id="{C22096E8-534A-AC35-D60D-819ED214C62C}"/>
                </a:ext>
              </a:extLst>
            </p:cNvPr>
            <p:cNvGrpSpPr/>
            <p:nvPr/>
          </p:nvGrpSpPr>
          <p:grpSpPr>
            <a:xfrm>
              <a:off x="1345378" y="2413619"/>
              <a:ext cx="2149711" cy="801296"/>
              <a:chOff x="0" y="0"/>
              <a:chExt cx="11891946" cy="3835400"/>
            </a:xfrm>
          </p:grpSpPr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D79FCC1A-7D89-3D9E-A7B6-DB5C7A845B81}"/>
                  </a:ext>
                </a:extLst>
              </p:cNvPr>
              <p:cNvSpPr/>
              <p:nvPr/>
            </p:nvSpPr>
            <p:spPr>
              <a:xfrm>
                <a:off x="-12700" y="-12700"/>
                <a:ext cx="11917346" cy="3860800"/>
              </a:xfrm>
              <a:custGeom>
                <a:avLst/>
                <a:gdLst/>
                <a:ahLst/>
                <a:cxnLst/>
                <a:rect l="l" t="t" r="r" b="b"/>
                <a:pathLst>
                  <a:path w="11917346" h="3860800">
                    <a:moveTo>
                      <a:pt x="11055016" y="0"/>
                    </a:moveTo>
                    <a:lnTo>
                      <a:pt x="862330" y="0"/>
                    </a:lnTo>
                    <a:cubicBezTo>
                      <a:pt x="389890" y="0"/>
                      <a:pt x="0" y="389890"/>
                      <a:pt x="0" y="862330"/>
                    </a:cubicBezTo>
                    <a:lnTo>
                      <a:pt x="0" y="2998470"/>
                    </a:lnTo>
                    <a:cubicBezTo>
                      <a:pt x="0" y="3470910"/>
                      <a:pt x="389890" y="3860800"/>
                      <a:pt x="862330" y="3860800"/>
                    </a:cubicBezTo>
                    <a:lnTo>
                      <a:pt x="11055016" y="3860800"/>
                    </a:lnTo>
                    <a:cubicBezTo>
                      <a:pt x="11527456" y="3860800"/>
                      <a:pt x="11917346" y="3470910"/>
                      <a:pt x="11917346" y="2998470"/>
                    </a:cubicBezTo>
                    <a:lnTo>
                      <a:pt x="11917346" y="862330"/>
                    </a:lnTo>
                    <a:cubicBezTo>
                      <a:pt x="11917346" y="389890"/>
                      <a:pt x="11527456" y="0"/>
                      <a:pt x="11055016" y="0"/>
                    </a:cubicBezTo>
                    <a:close/>
                    <a:moveTo>
                      <a:pt x="11726846" y="927100"/>
                    </a:moveTo>
                    <a:lnTo>
                      <a:pt x="11726846" y="2998470"/>
                    </a:lnTo>
                    <a:cubicBezTo>
                      <a:pt x="11726846" y="3365500"/>
                      <a:pt x="11422046" y="3670300"/>
                      <a:pt x="11055016" y="3670300"/>
                    </a:cubicBezTo>
                    <a:lnTo>
                      <a:pt x="862330" y="3670300"/>
                    </a:lnTo>
                    <a:cubicBezTo>
                      <a:pt x="495300" y="3670300"/>
                      <a:pt x="190500" y="3365500"/>
                      <a:pt x="190500" y="2998470"/>
                    </a:cubicBezTo>
                    <a:lnTo>
                      <a:pt x="190500" y="862330"/>
                    </a:lnTo>
                    <a:cubicBezTo>
                      <a:pt x="190500" y="495300"/>
                      <a:pt x="495300" y="190500"/>
                      <a:pt x="862330" y="190500"/>
                    </a:cubicBezTo>
                    <a:lnTo>
                      <a:pt x="11055016" y="190500"/>
                    </a:lnTo>
                    <a:cubicBezTo>
                      <a:pt x="11422046" y="190500"/>
                      <a:pt x="11726846" y="495300"/>
                      <a:pt x="11726846" y="862330"/>
                    </a:cubicBezTo>
                    <a:lnTo>
                      <a:pt x="11726846" y="927100"/>
                    </a:lnTo>
                    <a:close/>
                  </a:path>
                </a:pathLst>
              </a:custGeom>
              <a:solidFill>
                <a:srgbClr val="FFDB23"/>
              </a:solidFill>
            </p:spPr>
          </p:sp>
        </p:grpSp>
        <p:sp>
          <p:nvSpPr>
            <p:cNvPr id="29" name="TextBox 19">
              <a:extLst>
                <a:ext uri="{FF2B5EF4-FFF2-40B4-BE49-F238E27FC236}">
                  <a16:creationId xmlns:a16="http://schemas.microsoft.com/office/drawing/2014/main" id="{40B94B37-4679-44F8-0C90-E00CEB8E7FA6}"/>
                </a:ext>
              </a:extLst>
            </p:cNvPr>
            <p:cNvSpPr txBox="1"/>
            <p:nvPr/>
          </p:nvSpPr>
          <p:spPr>
            <a:xfrm>
              <a:off x="8254449" y="2451116"/>
              <a:ext cx="1661161" cy="68723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82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Montserrat Classic"/>
                </a:rPr>
                <a:t>MOISTURE BASED</a:t>
              </a:r>
            </a:p>
          </p:txBody>
        </p:sp>
        <p:sp>
          <p:nvSpPr>
            <p:cNvPr id="30" name="TextBox 20">
              <a:extLst>
                <a:ext uri="{FF2B5EF4-FFF2-40B4-BE49-F238E27FC236}">
                  <a16:creationId xmlns:a16="http://schemas.microsoft.com/office/drawing/2014/main" id="{EE5E4F48-93F0-AA7C-8532-F2B0E66E8561}"/>
                </a:ext>
              </a:extLst>
            </p:cNvPr>
            <p:cNvSpPr txBox="1"/>
            <p:nvPr/>
          </p:nvSpPr>
          <p:spPr>
            <a:xfrm>
              <a:off x="1636328" y="2445613"/>
              <a:ext cx="1661161" cy="68723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82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Montserrat Classic"/>
                </a:rPr>
                <a:t>TIMER</a:t>
              </a:r>
            </a:p>
            <a:p>
              <a:pPr algn="ctr">
                <a:lnSpc>
                  <a:spcPts val="282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Montserrat Classic"/>
                </a:rPr>
                <a:t>BASED</a:t>
              </a:r>
            </a:p>
          </p:txBody>
        </p:sp>
      </p:grpSp>
      <p:sp>
        <p:nvSpPr>
          <p:cNvPr id="33" name="TextBox 21">
            <a:extLst>
              <a:ext uri="{FF2B5EF4-FFF2-40B4-BE49-F238E27FC236}">
                <a16:creationId xmlns:a16="http://schemas.microsoft.com/office/drawing/2014/main" id="{1D62E6AD-318A-F47F-4325-B36E9E46CC4E}"/>
              </a:ext>
            </a:extLst>
          </p:cNvPr>
          <p:cNvSpPr txBox="1"/>
          <p:nvPr/>
        </p:nvSpPr>
        <p:spPr>
          <a:xfrm>
            <a:off x="600740" y="3378324"/>
            <a:ext cx="4463882" cy="2026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84617" lvl="1" indent="-242309">
              <a:lnSpc>
                <a:spcPct val="15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Glacial Indifference"/>
              </a:rPr>
              <a:t>Timer decides on and off  of motor</a:t>
            </a:r>
          </a:p>
          <a:p>
            <a:pPr marL="484617" lvl="1" indent="-242309">
              <a:lnSpc>
                <a:spcPct val="15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Glacial Indifference"/>
              </a:rPr>
              <a:t>motor turned on after completing of 1 Timer</a:t>
            </a:r>
          </a:p>
          <a:p>
            <a:pPr marL="484617" lvl="1" indent="-242309">
              <a:lnSpc>
                <a:spcPct val="15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Glacial Indifference"/>
              </a:rPr>
              <a:t>Motor turns off after completing of 2nd Timer.</a:t>
            </a:r>
          </a:p>
        </p:txBody>
      </p:sp>
      <p:sp>
        <p:nvSpPr>
          <p:cNvPr id="34" name="TextBox 22">
            <a:extLst>
              <a:ext uri="{FF2B5EF4-FFF2-40B4-BE49-F238E27FC236}">
                <a16:creationId xmlns:a16="http://schemas.microsoft.com/office/drawing/2014/main" id="{ECED82D6-2F46-C6E9-A59C-4A62E9CE0245}"/>
              </a:ext>
            </a:extLst>
          </p:cNvPr>
          <p:cNvSpPr txBox="1"/>
          <p:nvPr/>
        </p:nvSpPr>
        <p:spPr>
          <a:xfrm>
            <a:off x="6962778" y="3306235"/>
            <a:ext cx="4391022" cy="27817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7622" lvl="1" indent="-218811">
              <a:lnSpc>
                <a:spcPct val="15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Glacial Indifference"/>
              </a:rPr>
              <a:t>Turning on and off of motor is decided by moisture sensor.</a:t>
            </a:r>
          </a:p>
          <a:p>
            <a:pPr marL="437622" lvl="1" indent="-218811">
              <a:lnSpc>
                <a:spcPct val="15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Glacial Indifference"/>
              </a:rPr>
              <a:t>Motor turns on if moisture sensor detects no water in soil.</a:t>
            </a:r>
          </a:p>
          <a:p>
            <a:pPr marL="437622" lvl="1" indent="-218811">
              <a:lnSpc>
                <a:spcPct val="15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Glacial Indifference"/>
              </a:rPr>
              <a:t>Motor gets off when moisture sensor detects water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Open Sans Light"/>
              </a:rPr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78E3FF-D0F5-0F5B-0C17-32145D132A05}"/>
              </a:ext>
            </a:extLst>
          </p:cNvPr>
          <p:cNvSpPr txBox="1"/>
          <p:nvPr/>
        </p:nvSpPr>
        <p:spPr>
          <a:xfrm>
            <a:off x="-3263319" y="-271601"/>
            <a:ext cx="3332834" cy="69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5600"/>
              </a:lnSpc>
              <a:spcBef>
                <a:spcPct val="0"/>
              </a:spcBef>
            </a:pPr>
            <a:r>
              <a:rPr lang="en-US" sz="1800" spc="-80" dirty="0">
                <a:solidFill>
                  <a:srgbClr val="000000"/>
                </a:solidFill>
                <a:latin typeface="Fira Sans Medium"/>
              </a:rPr>
              <a:t>RESEARCH METHOD : DEMERITS 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95FE2C8-677B-50BB-F9D6-29B0EBDE3EF6}"/>
              </a:ext>
            </a:extLst>
          </p:cNvPr>
          <p:cNvCxnSpPr/>
          <p:nvPr/>
        </p:nvCxnSpPr>
        <p:spPr>
          <a:xfrm>
            <a:off x="6159281" y="7363968"/>
            <a:ext cx="0" cy="365760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FE5AC20-6C37-1C8F-94BC-FA563FD6401D}"/>
              </a:ext>
            </a:extLst>
          </p:cNvPr>
          <p:cNvGrpSpPr/>
          <p:nvPr/>
        </p:nvGrpSpPr>
        <p:grpSpPr>
          <a:xfrm>
            <a:off x="4462901" y="-1571456"/>
            <a:ext cx="3392760" cy="1018082"/>
            <a:chOff x="4399620" y="1046534"/>
            <a:chExt cx="3392760" cy="1018082"/>
          </a:xfrm>
        </p:grpSpPr>
        <p:sp>
          <p:nvSpPr>
            <p:cNvPr id="46" name="TextBox 16">
              <a:extLst>
                <a:ext uri="{FF2B5EF4-FFF2-40B4-BE49-F238E27FC236}">
                  <a16:creationId xmlns:a16="http://schemas.microsoft.com/office/drawing/2014/main" id="{F72EA380-D48C-9346-43CF-B4E7A75AF48C}"/>
                </a:ext>
              </a:extLst>
            </p:cNvPr>
            <p:cNvSpPr txBox="1"/>
            <p:nvPr/>
          </p:nvSpPr>
          <p:spPr>
            <a:xfrm>
              <a:off x="4911923" y="1046534"/>
              <a:ext cx="2368151" cy="67454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600"/>
                </a:lnSpc>
                <a:spcBef>
                  <a:spcPct val="0"/>
                </a:spcBef>
              </a:pPr>
              <a:r>
                <a:rPr lang="en-US" sz="2800" spc="-8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DEMERITS</a:t>
              </a:r>
              <a:r>
                <a:rPr lang="en-US" sz="4000" spc="-80" dirty="0">
                  <a:solidFill>
                    <a:srgbClr val="000000"/>
                  </a:solidFill>
                  <a:latin typeface="Fira Sans Medium"/>
                </a:rPr>
                <a:t>  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A39E444B-1737-8A47-49A6-C57CCE7BDEE5}"/>
                </a:ext>
              </a:extLst>
            </p:cNvPr>
            <p:cNvSpPr/>
            <p:nvPr/>
          </p:nvSpPr>
          <p:spPr>
            <a:xfrm>
              <a:off x="4724400" y="1126393"/>
              <a:ext cx="2743199" cy="653143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AutoShape 12">
              <a:extLst>
                <a:ext uri="{FF2B5EF4-FFF2-40B4-BE49-F238E27FC236}">
                  <a16:creationId xmlns:a16="http://schemas.microsoft.com/office/drawing/2014/main" id="{6653E5E8-8BB6-0A42-6EB1-08CCE22B118C}"/>
                </a:ext>
              </a:extLst>
            </p:cNvPr>
            <p:cNvSpPr/>
            <p:nvPr/>
          </p:nvSpPr>
          <p:spPr>
            <a:xfrm rot="5406745">
              <a:off x="4121677" y="1746561"/>
              <a:ext cx="563961" cy="978"/>
            </a:xfrm>
            <a:prstGeom prst="line">
              <a:avLst/>
            </a:prstGeom>
            <a:ln w="28575" cap="rnd">
              <a:solidFill>
                <a:srgbClr val="FFC000"/>
              </a:solidFill>
              <a:prstDash val="solid"/>
              <a:headEnd type="none" w="sm" len="sm"/>
              <a:tailEnd type="triangle" w="lg" len="med"/>
            </a:ln>
          </p:spPr>
        </p:sp>
        <p:sp>
          <p:nvSpPr>
            <p:cNvPr id="49" name="AutoShape 12">
              <a:extLst>
                <a:ext uri="{FF2B5EF4-FFF2-40B4-BE49-F238E27FC236}">
                  <a16:creationId xmlns:a16="http://schemas.microsoft.com/office/drawing/2014/main" id="{6E81EB45-60E4-920A-99CD-127957B34E55}"/>
                </a:ext>
              </a:extLst>
            </p:cNvPr>
            <p:cNvSpPr/>
            <p:nvPr/>
          </p:nvSpPr>
          <p:spPr>
            <a:xfrm rot="5406745" flipV="1">
              <a:off x="7486314" y="1764215"/>
              <a:ext cx="595341" cy="5462"/>
            </a:xfrm>
            <a:prstGeom prst="line">
              <a:avLst/>
            </a:prstGeom>
            <a:ln w="28575" cap="rnd">
              <a:solidFill>
                <a:srgbClr val="FFC000"/>
              </a:solidFill>
              <a:prstDash val="solid"/>
              <a:headEnd type="none" w="sm" len="sm"/>
              <a:tailEnd type="triangle" w="lg" len="med"/>
            </a:ln>
          </p:spPr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A82ABA4-019F-B8F1-6EEF-A255C5E8CCF4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>
              <a:off x="4399620" y="1452965"/>
              <a:ext cx="324780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5AF269C-A20A-2DA9-5302-6F5B522D91B6}"/>
                </a:ext>
              </a:extLst>
            </p:cNvPr>
            <p:cNvCxnSpPr>
              <a:cxnSpLocks/>
            </p:cNvCxnSpPr>
            <p:nvPr/>
          </p:nvCxnSpPr>
          <p:spPr>
            <a:xfrm>
              <a:off x="7467600" y="1452965"/>
              <a:ext cx="324780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52" name="TextBox 8">
            <a:extLst>
              <a:ext uri="{FF2B5EF4-FFF2-40B4-BE49-F238E27FC236}">
                <a16:creationId xmlns:a16="http://schemas.microsoft.com/office/drawing/2014/main" id="{1D5F3CF0-8BDF-251E-CC19-760A7FF8C84D}"/>
              </a:ext>
            </a:extLst>
          </p:cNvPr>
          <p:cNvSpPr txBox="1"/>
          <p:nvPr/>
        </p:nvSpPr>
        <p:spPr>
          <a:xfrm>
            <a:off x="-5518889" y="3102844"/>
            <a:ext cx="5173063" cy="21236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24736" lvl="1" indent="-262368" algn="r">
              <a:lnSpc>
                <a:spcPts val="3402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Glacial Indifference"/>
              </a:rPr>
              <a:t>Soil behaves differently in different climates.</a:t>
            </a:r>
          </a:p>
          <a:p>
            <a:pPr marL="524736" lvl="1" indent="-262368" algn="r">
              <a:lnSpc>
                <a:spcPts val="3402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Glacial Indifference"/>
              </a:rPr>
              <a:t>Need of water is different for different time.</a:t>
            </a:r>
          </a:p>
          <a:p>
            <a:pPr marL="524736" lvl="1" indent="-262368" algn="r">
              <a:lnSpc>
                <a:spcPts val="3402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Glacial Indifference"/>
              </a:rPr>
              <a:t>We can set time only ones no automatic control over water level in the soil .</a:t>
            </a:r>
          </a:p>
          <a:p>
            <a:pPr marL="524736" lvl="1" indent="-262368" algn="r">
              <a:lnSpc>
                <a:spcPts val="3402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Glacial Indifference"/>
              </a:rPr>
              <a:t>Open loop </a:t>
            </a:r>
            <a:r>
              <a:rPr lang="en-US" dirty="0" err="1">
                <a:solidFill>
                  <a:srgbClr val="000000"/>
                </a:solidFill>
                <a:latin typeface="Glacial Indifference"/>
              </a:rPr>
              <a:t>sytem</a:t>
            </a:r>
            <a:r>
              <a:rPr lang="en-US" dirty="0">
                <a:solidFill>
                  <a:srgbClr val="000000"/>
                </a:solidFill>
                <a:latin typeface="Glacial Indifference"/>
              </a:rPr>
              <a:t> - Therefor NO FEEDBACK</a:t>
            </a:r>
          </a:p>
        </p:txBody>
      </p:sp>
      <p:sp>
        <p:nvSpPr>
          <p:cNvPr id="53" name="TextBox 11">
            <a:extLst>
              <a:ext uri="{FF2B5EF4-FFF2-40B4-BE49-F238E27FC236}">
                <a16:creationId xmlns:a16="http://schemas.microsoft.com/office/drawing/2014/main" id="{760A45C3-36B4-F83F-3E2C-39C07338C1A8}"/>
              </a:ext>
            </a:extLst>
          </p:cNvPr>
          <p:cNvSpPr txBox="1"/>
          <p:nvPr/>
        </p:nvSpPr>
        <p:spPr>
          <a:xfrm>
            <a:off x="12755878" y="3149979"/>
            <a:ext cx="6476531" cy="25596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20265" lvl="1" indent="-260133">
              <a:lnSpc>
                <a:spcPts val="3373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Glacial Indifference"/>
              </a:rPr>
              <a:t>We cant rely only on the data given by moisture sensor.</a:t>
            </a:r>
          </a:p>
          <a:p>
            <a:pPr marL="520265" lvl="1" indent="-260133">
              <a:lnSpc>
                <a:spcPts val="3373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Glacial Indifference"/>
              </a:rPr>
              <a:t>As soon as water touches sensor motor turns off.</a:t>
            </a:r>
          </a:p>
          <a:p>
            <a:pPr marL="520265" lvl="1" indent="-260133">
              <a:lnSpc>
                <a:spcPts val="3373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Glacial Indifference"/>
              </a:rPr>
              <a:t>Only applicable for smaller models.</a:t>
            </a:r>
          </a:p>
          <a:p>
            <a:pPr marL="520265" lvl="1" indent="-260133">
              <a:lnSpc>
                <a:spcPts val="3373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Glacial Indifference"/>
              </a:rPr>
              <a:t>Not used vastly commercially.</a:t>
            </a:r>
          </a:p>
          <a:p>
            <a:pPr>
              <a:lnSpc>
                <a:spcPts val="3373"/>
              </a:lnSpc>
            </a:pPr>
            <a:endParaRPr lang="en-US" dirty="0">
              <a:solidFill>
                <a:srgbClr val="000000"/>
              </a:solidFill>
              <a:latin typeface="Glacial Indifference"/>
            </a:endParaRPr>
          </a:p>
          <a:p>
            <a:pPr>
              <a:lnSpc>
                <a:spcPts val="3373"/>
              </a:lnSpc>
            </a:pPr>
            <a:endParaRPr lang="en-US" dirty="0">
              <a:solidFill>
                <a:srgbClr val="000000"/>
              </a:solidFill>
              <a:latin typeface="Glacial Indifference"/>
            </a:endParaRPr>
          </a:p>
        </p:txBody>
      </p:sp>
    </p:spTree>
    <p:extLst>
      <p:ext uri="{BB962C8B-B14F-4D97-AF65-F5344CB8AC3E}">
        <p14:creationId xmlns:p14="http://schemas.microsoft.com/office/powerpoint/2010/main" val="4504380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F80A579-7D7B-4A35-B589-48C6C5B8D0E2}"/>
              </a:ext>
            </a:extLst>
          </p:cNvPr>
          <p:cNvGrpSpPr/>
          <p:nvPr/>
        </p:nvGrpSpPr>
        <p:grpSpPr>
          <a:xfrm>
            <a:off x="0" y="0"/>
            <a:ext cx="12192000" cy="653143"/>
            <a:chOff x="0" y="-56757"/>
            <a:chExt cx="12192000" cy="8391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57718C-794E-4445-AC4A-412A5AA01D7F}"/>
                </a:ext>
              </a:extLst>
            </p:cNvPr>
            <p:cNvSpPr/>
            <p:nvPr/>
          </p:nvSpPr>
          <p:spPr>
            <a:xfrm>
              <a:off x="0" y="-56757"/>
              <a:ext cx="12192000" cy="83918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68589" tIns="34295" rIns="68589" bIns="34295" rtlCol="0" anchor="ctr"/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pic>
          <p:nvPicPr>
            <p:cNvPr id="6" name="Picture 5" descr="Copy of INCONRIT 2016 (1).jpg">
              <a:extLst>
                <a:ext uri="{FF2B5EF4-FFF2-40B4-BE49-F238E27FC236}">
                  <a16:creationId xmlns:a16="http://schemas.microsoft.com/office/drawing/2014/main" id="{D7EBF2B6-5F16-4A5A-BC84-8AF9C972A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contrast="30000"/>
            </a:blip>
            <a:stretch>
              <a:fillRect/>
            </a:stretch>
          </p:blipFill>
          <p:spPr>
            <a:xfrm>
              <a:off x="10584729" y="0"/>
              <a:ext cx="1537756" cy="725864"/>
            </a:xfrm>
            <a:prstGeom prst="rect">
              <a:avLst/>
            </a:prstGeom>
          </p:spPr>
        </p:pic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1ED481-1693-0148-AA4C-E79C88F16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CED5-633B-4EB5-85E5-888DDA3CB00E}" type="slidenum">
              <a:rPr lang="en-IN" sz="1000" smtClean="0"/>
              <a:t>7</a:t>
            </a:fld>
            <a:endParaRPr lang="en-IN" sz="1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11C0A8-CAF3-B64B-96F1-52F63DE51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000"/>
              <a:t>20/04/23</a:t>
            </a:r>
            <a:endParaRPr lang="en-US" sz="100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F66CCF05-A58B-9956-8740-0BEC194F41B3}"/>
              </a:ext>
            </a:extLst>
          </p:cNvPr>
          <p:cNvSpPr txBox="1">
            <a:spLocks/>
          </p:cNvSpPr>
          <p:nvPr/>
        </p:nvSpPr>
        <p:spPr>
          <a:xfrm>
            <a:off x="380999" y="63708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00"/>
              <a:t>20/04/23</a:t>
            </a:r>
            <a:endParaRPr lang="en-US" sz="100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6B05086-C1B5-ACFB-D3E8-98A9DACD9CB6}"/>
              </a:ext>
            </a:extLst>
          </p:cNvPr>
          <p:cNvSpPr txBox="1">
            <a:spLocks/>
          </p:cNvSpPr>
          <p:nvPr/>
        </p:nvSpPr>
        <p:spPr>
          <a:xfrm>
            <a:off x="6247893" y="6400730"/>
            <a:ext cx="2743200" cy="3503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/>
              <a:t>PICC 2023 (PID121)</a:t>
            </a:r>
            <a:endParaRPr lang="en-US" sz="1000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AFBC8669-F33D-9F15-39A9-206AFFF19788}"/>
              </a:ext>
            </a:extLst>
          </p:cNvPr>
          <p:cNvSpPr txBox="1">
            <a:spLocks/>
          </p:cNvSpPr>
          <p:nvPr/>
        </p:nvSpPr>
        <p:spPr>
          <a:xfrm>
            <a:off x="9114502" y="63856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ABD411-A326-504C-A941-9EFCFA893D13}" type="slidenum">
              <a:rPr lang="en-US" sz="1000" smtClean="0"/>
              <a:pPr/>
              <a:t>7</a:t>
            </a:fld>
            <a:endParaRPr lang="en-US" sz="1000"/>
          </a:p>
        </p:txBody>
      </p:sp>
      <p:sp>
        <p:nvSpPr>
          <p:cNvPr id="2" name="TextBox 19">
            <a:extLst>
              <a:ext uri="{FF2B5EF4-FFF2-40B4-BE49-F238E27FC236}">
                <a16:creationId xmlns:a16="http://schemas.microsoft.com/office/drawing/2014/main" id="{3923C815-1A1C-2AE1-E552-A0D17F5A3B22}"/>
              </a:ext>
            </a:extLst>
          </p:cNvPr>
          <p:cNvSpPr txBox="1"/>
          <p:nvPr/>
        </p:nvSpPr>
        <p:spPr>
          <a:xfrm>
            <a:off x="434210" y="-2041298"/>
            <a:ext cx="2689989" cy="68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00"/>
              </a:lnSpc>
              <a:spcBef>
                <a:spcPct val="0"/>
              </a:spcBef>
            </a:pPr>
            <a:r>
              <a:rPr lang="en-US" sz="4000" spc="-80" dirty="0">
                <a:solidFill>
                  <a:srgbClr val="000000"/>
                </a:solidFill>
                <a:latin typeface="Fira Sans Medium"/>
              </a:rPr>
              <a:t>OBJECTIVES</a:t>
            </a:r>
          </a:p>
        </p:txBody>
      </p:sp>
      <p:grpSp>
        <p:nvGrpSpPr>
          <p:cNvPr id="8" name="Group 11">
            <a:extLst>
              <a:ext uri="{FF2B5EF4-FFF2-40B4-BE49-F238E27FC236}">
                <a16:creationId xmlns:a16="http://schemas.microsoft.com/office/drawing/2014/main" id="{143CF69F-631C-3439-3DB4-1C1F18ED08E3}"/>
              </a:ext>
            </a:extLst>
          </p:cNvPr>
          <p:cNvGrpSpPr>
            <a:grpSpLocks noChangeAspect="1"/>
          </p:cNvGrpSpPr>
          <p:nvPr/>
        </p:nvGrpSpPr>
        <p:grpSpPr>
          <a:xfrm>
            <a:off x="4038226" y="10152071"/>
            <a:ext cx="4049378" cy="4049378"/>
            <a:chOff x="0" y="0"/>
            <a:chExt cx="6350000" cy="6350000"/>
          </a:xfrm>
        </p:grpSpPr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C3B701C1-E959-E9BB-FC86-3A71BBBB0BE1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C00"/>
            </a:solidFill>
          </p:spPr>
        </p:sp>
      </p:grpSp>
      <p:grpSp>
        <p:nvGrpSpPr>
          <p:cNvPr id="17" name="Group 13">
            <a:extLst>
              <a:ext uri="{FF2B5EF4-FFF2-40B4-BE49-F238E27FC236}">
                <a16:creationId xmlns:a16="http://schemas.microsoft.com/office/drawing/2014/main" id="{C106D426-A79B-45C8-6E39-F0F5A9469DF6}"/>
              </a:ext>
            </a:extLst>
          </p:cNvPr>
          <p:cNvGrpSpPr>
            <a:grpSpLocks noChangeAspect="1"/>
          </p:cNvGrpSpPr>
          <p:nvPr/>
        </p:nvGrpSpPr>
        <p:grpSpPr>
          <a:xfrm>
            <a:off x="4511601" y="10656290"/>
            <a:ext cx="3081984" cy="3081984"/>
            <a:chOff x="0" y="0"/>
            <a:chExt cx="6350000" cy="6350000"/>
          </a:xfrm>
        </p:grpSpPr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E4F17AF-3C65-C0C9-16FD-414D8454C9EF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1" name="Freeform 18">
            <a:extLst>
              <a:ext uri="{FF2B5EF4-FFF2-40B4-BE49-F238E27FC236}">
                <a16:creationId xmlns:a16="http://schemas.microsoft.com/office/drawing/2014/main" id="{12FB5743-126B-D5EF-8AD5-63031F83D174}"/>
              </a:ext>
            </a:extLst>
          </p:cNvPr>
          <p:cNvSpPr/>
          <p:nvPr/>
        </p:nvSpPr>
        <p:spPr>
          <a:xfrm>
            <a:off x="4399620" y="10348400"/>
            <a:ext cx="3392760" cy="3410228"/>
          </a:xfrm>
          <a:custGeom>
            <a:avLst/>
            <a:gdLst/>
            <a:ahLst/>
            <a:cxnLst/>
            <a:rect l="l" t="t" r="r" b="b"/>
            <a:pathLst>
              <a:path w="6350000" h="6349974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2" name="TextBox 18">
            <a:extLst>
              <a:ext uri="{FF2B5EF4-FFF2-40B4-BE49-F238E27FC236}">
                <a16:creationId xmlns:a16="http://schemas.microsoft.com/office/drawing/2014/main" id="{E64DB095-3906-61EF-2FB4-E1EEE72D5089}"/>
              </a:ext>
            </a:extLst>
          </p:cNvPr>
          <p:cNvSpPr txBox="1"/>
          <p:nvPr/>
        </p:nvSpPr>
        <p:spPr>
          <a:xfrm>
            <a:off x="1769957" y="-2176225"/>
            <a:ext cx="8237085" cy="5125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28"/>
              </a:lnSpc>
            </a:pPr>
            <a:r>
              <a:rPr lang="en-US" sz="2400" dirty="0">
                <a:solidFill>
                  <a:srgbClr val="000000"/>
                </a:solidFill>
                <a:latin typeface="Fira Sans Bold"/>
              </a:rPr>
              <a:t>There Are Two Major Technologies In The Market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8F91901-3C21-BC47-37F8-90EA73480909}"/>
              </a:ext>
            </a:extLst>
          </p:cNvPr>
          <p:cNvGrpSpPr/>
          <p:nvPr/>
        </p:nvGrpSpPr>
        <p:grpSpPr>
          <a:xfrm>
            <a:off x="2503199" y="-1540681"/>
            <a:ext cx="6523343" cy="933000"/>
            <a:chOff x="2401330" y="1647649"/>
            <a:chExt cx="6523343" cy="933000"/>
          </a:xfrm>
        </p:grpSpPr>
        <p:sp>
          <p:nvSpPr>
            <p:cNvPr id="13" name="AutoShape 11">
              <a:extLst>
                <a:ext uri="{FF2B5EF4-FFF2-40B4-BE49-F238E27FC236}">
                  <a16:creationId xmlns:a16="http://schemas.microsoft.com/office/drawing/2014/main" id="{BEFCB0D4-9B28-54F4-3946-23DD566988B5}"/>
                </a:ext>
              </a:extLst>
            </p:cNvPr>
            <p:cNvSpPr/>
            <p:nvPr/>
          </p:nvSpPr>
          <p:spPr>
            <a:xfrm>
              <a:off x="2401330" y="2205839"/>
              <a:ext cx="6523343" cy="0"/>
            </a:xfrm>
            <a:prstGeom prst="line">
              <a:avLst/>
            </a:prstGeom>
            <a:ln w="47625" cap="rnd">
              <a:solidFill>
                <a:srgbClr val="FFCC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5" name="AutoShape 12">
              <a:extLst>
                <a:ext uri="{FF2B5EF4-FFF2-40B4-BE49-F238E27FC236}">
                  <a16:creationId xmlns:a16="http://schemas.microsoft.com/office/drawing/2014/main" id="{E4B048F1-2FB1-EF3D-C335-20BEF575A310}"/>
                </a:ext>
              </a:extLst>
            </p:cNvPr>
            <p:cNvSpPr/>
            <p:nvPr/>
          </p:nvSpPr>
          <p:spPr>
            <a:xfrm rot="5406745">
              <a:off x="2243435" y="2408999"/>
              <a:ext cx="341443" cy="0"/>
            </a:xfrm>
            <a:prstGeom prst="line">
              <a:avLst/>
            </a:prstGeom>
            <a:ln w="28575" cap="rnd">
              <a:solidFill>
                <a:srgbClr val="FFDB23"/>
              </a:solidFill>
              <a:prstDash val="solid"/>
              <a:headEnd type="none" w="sm" len="sm"/>
              <a:tailEnd type="triangle" w="lg" len="med"/>
            </a:ln>
          </p:spPr>
        </p:sp>
        <p:sp>
          <p:nvSpPr>
            <p:cNvPr id="19" name="AutoShape 13">
              <a:extLst>
                <a:ext uri="{FF2B5EF4-FFF2-40B4-BE49-F238E27FC236}">
                  <a16:creationId xmlns:a16="http://schemas.microsoft.com/office/drawing/2014/main" id="{EB397385-2B21-4B53-E965-404D5830EC52}"/>
                </a:ext>
              </a:extLst>
            </p:cNvPr>
            <p:cNvSpPr/>
            <p:nvPr/>
          </p:nvSpPr>
          <p:spPr>
            <a:xfrm rot="5400000">
              <a:off x="8726144" y="2398007"/>
              <a:ext cx="365285" cy="0"/>
            </a:xfrm>
            <a:prstGeom prst="line">
              <a:avLst/>
            </a:prstGeom>
            <a:ln w="28575" cap="rnd">
              <a:solidFill>
                <a:srgbClr val="FFCC00"/>
              </a:solidFill>
              <a:prstDash val="solid"/>
              <a:headEnd type="none" w="sm" len="sm"/>
              <a:tailEnd type="triangle" w="lg" len="med"/>
            </a:ln>
          </p:spPr>
        </p:sp>
        <p:sp>
          <p:nvSpPr>
            <p:cNvPr id="23" name="AutoShape 14">
              <a:extLst>
                <a:ext uri="{FF2B5EF4-FFF2-40B4-BE49-F238E27FC236}">
                  <a16:creationId xmlns:a16="http://schemas.microsoft.com/office/drawing/2014/main" id="{1254F884-BDB5-A57E-A115-CE00EA4EE7F8}"/>
                </a:ext>
              </a:extLst>
            </p:cNvPr>
            <p:cNvSpPr/>
            <p:nvPr/>
          </p:nvSpPr>
          <p:spPr>
            <a:xfrm rot="5406745">
              <a:off x="5499906" y="1914815"/>
              <a:ext cx="534331" cy="0"/>
            </a:xfrm>
            <a:prstGeom prst="line">
              <a:avLst/>
            </a:prstGeom>
            <a:ln w="47625" cap="rnd">
              <a:solidFill>
                <a:srgbClr val="FFCC00"/>
              </a:solidFill>
              <a:prstDash val="solid"/>
              <a:headEnd type="none" w="sm" len="sm"/>
              <a:tailEnd type="triangle" w="lg" len="med"/>
            </a:ln>
          </p:spPr>
        </p:sp>
      </p:grpSp>
      <p:grpSp>
        <p:nvGrpSpPr>
          <p:cNvPr id="25" name="Group 7">
            <a:extLst>
              <a:ext uri="{FF2B5EF4-FFF2-40B4-BE49-F238E27FC236}">
                <a16:creationId xmlns:a16="http://schemas.microsoft.com/office/drawing/2014/main" id="{5D4BB6E4-7C87-4A56-3E41-775D76D6B440}"/>
              </a:ext>
            </a:extLst>
          </p:cNvPr>
          <p:cNvGrpSpPr/>
          <p:nvPr/>
        </p:nvGrpSpPr>
        <p:grpSpPr>
          <a:xfrm>
            <a:off x="6462657" y="2043544"/>
            <a:ext cx="2161965" cy="801296"/>
            <a:chOff x="0" y="0"/>
            <a:chExt cx="11959732" cy="3835400"/>
          </a:xfrm>
        </p:grpSpPr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7D61503A-196C-48C9-CA14-57C8354DA582}"/>
                </a:ext>
              </a:extLst>
            </p:cNvPr>
            <p:cNvSpPr/>
            <p:nvPr/>
          </p:nvSpPr>
          <p:spPr>
            <a:xfrm>
              <a:off x="-12700" y="-12700"/>
              <a:ext cx="11985132" cy="3860800"/>
            </a:xfrm>
            <a:custGeom>
              <a:avLst/>
              <a:gdLst/>
              <a:ahLst/>
              <a:cxnLst/>
              <a:rect l="l" t="t" r="r" b="b"/>
              <a:pathLst>
                <a:path w="11985132" h="3860800">
                  <a:moveTo>
                    <a:pt x="11122802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2998470"/>
                  </a:lnTo>
                  <a:cubicBezTo>
                    <a:pt x="0" y="3470910"/>
                    <a:pt x="389890" y="3860800"/>
                    <a:pt x="862330" y="3860800"/>
                  </a:cubicBezTo>
                  <a:lnTo>
                    <a:pt x="11122802" y="3860800"/>
                  </a:lnTo>
                  <a:cubicBezTo>
                    <a:pt x="11595242" y="3860800"/>
                    <a:pt x="11985132" y="3470910"/>
                    <a:pt x="11985132" y="2998470"/>
                  </a:cubicBezTo>
                  <a:lnTo>
                    <a:pt x="11985132" y="862330"/>
                  </a:lnTo>
                  <a:cubicBezTo>
                    <a:pt x="11985132" y="389890"/>
                    <a:pt x="11595242" y="0"/>
                    <a:pt x="11122802" y="0"/>
                  </a:cubicBezTo>
                  <a:close/>
                  <a:moveTo>
                    <a:pt x="11794632" y="927100"/>
                  </a:moveTo>
                  <a:lnTo>
                    <a:pt x="11794632" y="2998470"/>
                  </a:lnTo>
                  <a:cubicBezTo>
                    <a:pt x="11794632" y="3365500"/>
                    <a:pt x="11489832" y="3670300"/>
                    <a:pt x="11122802" y="3670300"/>
                  </a:cubicBezTo>
                  <a:lnTo>
                    <a:pt x="862330" y="3670300"/>
                  </a:lnTo>
                  <a:cubicBezTo>
                    <a:pt x="495300" y="3670300"/>
                    <a:pt x="190500" y="3365500"/>
                    <a:pt x="190500" y="2998470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122802" y="190500"/>
                  </a:lnTo>
                  <a:cubicBezTo>
                    <a:pt x="11489832" y="190500"/>
                    <a:pt x="11794632" y="495300"/>
                    <a:pt x="11794632" y="862330"/>
                  </a:cubicBezTo>
                  <a:lnTo>
                    <a:pt x="11794632" y="927100"/>
                  </a:lnTo>
                  <a:close/>
                </a:path>
              </a:pathLst>
            </a:custGeom>
            <a:solidFill>
              <a:srgbClr val="FFDB23"/>
            </a:solidFill>
          </p:spPr>
        </p:sp>
      </p:grpSp>
      <p:grpSp>
        <p:nvGrpSpPr>
          <p:cNvPr id="27" name="Group 9">
            <a:extLst>
              <a:ext uri="{FF2B5EF4-FFF2-40B4-BE49-F238E27FC236}">
                <a16:creationId xmlns:a16="http://schemas.microsoft.com/office/drawing/2014/main" id="{C22096E8-534A-AC35-D60D-819ED214C62C}"/>
              </a:ext>
            </a:extLst>
          </p:cNvPr>
          <p:cNvGrpSpPr/>
          <p:nvPr/>
        </p:nvGrpSpPr>
        <p:grpSpPr>
          <a:xfrm>
            <a:off x="3581463" y="2008496"/>
            <a:ext cx="2149711" cy="801296"/>
            <a:chOff x="0" y="0"/>
            <a:chExt cx="11891946" cy="3835400"/>
          </a:xfrm>
        </p:grpSpPr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D79FCC1A-7D89-3D9E-A7B6-DB5C7A845B81}"/>
                </a:ext>
              </a:extLst>
            </p:cNvPr>
            <p:cNvSpPr/>
            <p:nvPr/>
          </p:nvSpPr>
          <p:spPr>
            <a:xfrm>
              <a:off x="-12700" y="-12700"/>
              <a:ext cx="11917346" cy="3860800"/>
            </a:xfrm>
            <a:custGeom>
              <a:avLst/>
              <a:gdLst/>
              <a:ahLst/>
              <a:cxnLst/>
              <a:rect l="l" t="t" r="r" b="b"/>
              <a:pathLst>
                <a:path w="11917346" h="3860800">
                  <a:moveTo>
                    <a:pt x="11055016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2998470"/>
                  </a:lnTo>
                  <a:cubicBezTo>
                    <a:pt x="0" y="3470910"/>
                    <a:pt x="389890" y="3860800"/>
                    <a:pt x="862330" y="3860800"/>
                  </a:cubicBezTo>
                  <a:lnTo>
                    <a:pt x="11055016" y="3860800"/>
                  </a:lnTo>
                  <a:cubicBezTo>
                    <a:pt x="11527456" y="3860800"/>
                    <a:pt x="11917346" y="3470910"/>
                    <a:pt x="11917346" y="2998470"/>
                  </a:cubicBezTo>
                  <a:lnTo>
                    <a:pt x="11917346" y="862330"/>
                  </a:lnTo>
                  <a:cubicBezTo>
                    <a:pt x="11917346" y="389890"/>
                    <a:pt x="11527456" y="0"/>
                    <a:pt x="11055016" y="0"/>
                  </a:cubicBezTo>
                  <a:close/>
                  <a:moveTo>
                    <a:pt x="11726846" y="927100"/>
                  </a:moveTo>
                  <a:lnTo>
                    <a:pt x="11726846" y="2998470"/>
                  </a:lnTo>
                  <a:cubicBezTo>
                    <a:pt x="11726846" y="3365500"/>
                    <a:pt x="11422046" y="3670300"/>
                    <a:pt x="11055016" y="3670300"/>
                  </a:cubicBezTo>
                  <a:lnTo>
                    <a:pt x="862330" y="3670300"/>
                  </a:lnTo>
                  <a:cubicBezTo>
                    <a:pt x="495300" y="3670300"/>
                    <a:pt x="190500" y="3365500"/>
                    <a:pt x="190500" y="2998470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055016" y="190500"/>
                  </a:lnTo>
                  <a:cubicBezTo>
                    <a:pt x="11422046" y="190500"/>
                    <a:pt x="11726846" y="495300"/>
                    <a:pt x="11726846" y="862330"/>
                  </a:cubicBezTo>
                  <a:lnTo>
                    <a:pt x="11726846" y="927100"/>
                  </a:lnTo>
                  <a:close/>
                </a:path>
              </a:pathLst>
            </a:custGeom>
            <a:solidFill>
              <a:srgbClr val="FFDB23"/>
            </a:solidFill>
          </p:spPr>
        </p:sp>
      </p:grpSp>
      <p:sp>
        <p:nvSpPr>
          <p:cNvPr id="29" name="TextBox 19">
            <a:extLst>
              <a:ext uri="{FF2B5EF4-FFF2-40B4-BE49-F238E27FC236}">
                <a16:creationId xmlns:a16="http://schemas.microsoft.com/office/drawing/2014/main" id="{40B94B37-4679-44F8-0C90-E00CEB8E7FA6}"/>
              </a:ext>
            </a:extLst>
          </p:cNvPr>
          <p:cNvSpPr txBox="1"/>
          <p:nvPr/>
        </p:nvSpPr>
        <p:spPr>
          <a:xfrm>
            <a:off x="6611527" y="2037796"/>
            <a:ext cx="1661161" cy="6872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20"/>
              </a:lnSpc>
            </a:pPr>
            <a:r>
              <a:rPr lang="en-US" sz="1600" dirty="0">
                <a:solidFill>
                  <a:srgbClr val="000000"/>
                </a:solidFill>
                <a:latin typeface="Montserrat Classic"/>
              </a:rPr>
              <a:t>MOISTURE BASED</a:t>
            </a:r>
          </a:p>
        </p:txBody>
      </p:sp>
      <p:sp>
        <p:nvSpPr>
          <p:cNvPr id="30" name="TextBox 20">
            <a:extLst>
              <a:ext uri="{FF2B5EF4-FFF2-40B4-BE49-F238E27FC236}">
                <a16:creationId xmlns:a16="http://schemas.microsoft.com/office/drawing/2014/main" id="{EE5E4F48-93F0-AA7C-8532-F2B0E66E8561}"/>
              </a:ext>
            </a:extLst>
          </p:cNvPr>
          <p:cNvSpPr txBox="1"/>
          <p:nvPr/>
        </p:nvSpPr>
        <p:spPr>
          <a:xfrm>
            <a:off x="3959658" y="2087426"/>
            <a:ext cx="1661161" cy="6872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20"/>
              </a:lnSpc>
            </a:pPr>
            <a:r>
              <a:rPr lang="en-US" sz="1600" dirty="0">
                <a:solidFill>
                  <a:srgbClr val="000000"/>
                </a:solidFill>
                <a:latin typeface="Montserrat Classic"/>
              </a:rPr>
              <a:t>TIMER</a:t>
            </a:r>
          </a:p>
          <a:p>
            <a:pPr algn="ctr">
              <a:lnSpc>
                <a:spcPts val="2820"/>
              </a:lnSpc>
            </a:pPr>
            <a:r>
              <a:rPr lang="en-US" sz="1600" dirty="0">
                <a:solidFill>
                  <a:srgbClr val="000000"/>
                </a:solidFill>
                <a:latin typeface="Montserrat Classic"/>
              </a:rPr>
              <a:t>BASED</a:t>
            </a:r>
          </a:p>
        </p:txBody>
      </p:sp>
      <p:sp>
        <p:nvSpPr>
          <p:cNvPr id="33" name="TextBox 21">
            <a:extLst>
              <a:ext uri="{FF2B5EF4-FFF2-40B4-BE49-F238E27FC236}">
                <a16:creationId xmlns:a16="http://schemas.microsoft.com/office/drawing/2014/main" id="{1D62E6AD-318A-F47F-4325-B36E9E46CC4E}"/>
              </a:ext>
            </a:extLst>
          </p:cNvPr>
          <p:cNvSpPr txBox="1"/>
          <p:nvPr/>
        </p:nvSpPr>
        <p:spPr>
          <a:xfrm>
            <a:off x="249489" y="7907368"/>
            <a:ext cx="4463882" cy="2026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84617" lvl="1" indent="-242309">
              <a:lnSpc>
                <a:spcPct val="15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Glacial Indifference"/>
              </a:rPr>
              <a:t>Timer decides on and off  of motor</a:t>
            </a:r>
          </a:p>
          <a:p>
            <a:pPr marL="484617" lvl="1" indent="-242309">
              <a:lnSpc>
                <a:spcPct val="15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Glacial Indifference"/>
              </a:rPr>
              <a:t>motor turned on after completing of 1 Timer</a:t>
            </a:r>
          </a:p>
          <a:p>
            <a:pPr marL="484617" lvl="1" indent="-242309">
              <a:lnSpc>
                <a:spcPct val="15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Glacial Indifference"/>
              </a:rPr>
              <a:t>Motor turns off after completing of 2nd Timer.</a:t>
            </a:r>
          </a:p>
        </p:txBody>
      </p:sp>
      <p:sp>
        <p:nvSpPr>
          <p:cNvPr id="34" name="TextBox 22">
            <a:extLst>
              <a:ext uri="{FF2B5EF4-FFF2-40B4-BE49-F238E27FC236}">
                <a16:creationId xmlns:a16="http://schemas.microsoft.com/office/drawing/2014/main" id="{ECED82D6-2F46-C6E9-A59C-4A62E9CE0245}"/>
              </a:ext>
            </a:extLst>
          </p:cNvPr>
          <p:cNvSpPr txBox="1"/>
          <p:nvPr/>
        </p:nvSpPr>
        <p:spPr>
          <a:xfrm>
            <a:off x="6611527" y="7835279"/>
            <a:ext cx="4391022" cy="27817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7622" lvl="1" indent="-218811">
              <a:lnSpc>
                <a:spcPct val="15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Glacial Indifference"/>
              </a:rPr>
              <a:t>Turning on and off of motor is decided by moisture sensor.</a:t>
            </a:r>
          </a:p>
          <a:p>
            <a:pPr marL="437622" lvl="1" indent="-218811">
              <a:lnSpc>
                <a:spcPct val="15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Glacial Indifference"/>
              </a:rPr>
              <a:t>Motor turns on if moisture sensor detects no water in soil.</a:t>
            </a:r>
          </a:p>
          <a:p>
            <a:pPr marL="437622" lvl="1" indent="-218811">
              <a:lnSpc>
                <a:spcPct val="15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Glacial Indifference"/>
              </a:rPr>
              <a:t>Motor gets off when moisture sensor detects water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Open Sans Light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AE98E9-704B-289B-CD88-A0FFD1F53F26}"/>
              </a:ext>
            </a:extLst>
          </p:cNvPr>
          <p:cNvSpPr txBox="1"/>
          <p:nvPr/>
        </p:nvSpPr>
        <p:spPr>
          <a:xfrm>
            <a:off x="249489" y="-209532"/>
            <a:ext cx="6096000" cy="69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5600"/>
              </a:lnSpc>
              <a:spcBef>
                <a:spcPct val="0"/>
              </a:spcBef>
            </a:pPr>
            <a:r>
              <a:rPr lang="en-US" sz="1800" spc="-80" dirty="0">
                <a:solidFill>
                  <a:srgbClr val="000000"/>
                </a:solidFill>
                <a:latin typeface="Fira Sans Medium"/>
              </a:rPr>
              <a:t>RESEARCH METHOD : DEMERITS  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1409C71-013F-9545-DDEB-C5E0445D62B7}"/>
              </a:ext>
            </a:extLst>
          </p:cNvPr>
          <p:cNvGrpSpPr/>
          <p:nvPr/>
        </p:nvGrpSpPr>
        <p:grpSpPr>
          <a:xfrm>
            <a:off x="4399620" y="1046534"/>
            <a:ext cx="3392760" cy="1018082"/>
            <a:chOff x="4399620" y="1046534"/>
            <a:chExt cx="3392760" cy="1018082"/>
          </a:xfrm>
        </p:grpSpPr>
        <p:sp>
          <p:nvSpPr>
            <p:cNvPr id="35" name="TextBox 16">
              <a:extLst>
                <a:ext uri="{FF2B5EF4-FFF2-40B4-BE49-F238E27FC236}">
                  <a16:creationId xmlns:a16="http://schemas.microsoft.com/office/drawing/2014/main" id="{8715EA8F-28D0-23AF-DEC2-E6815A8BA6D1}"/>
                </a:ext>
              </a:extLst>
            </p:cNvPr>
            <p:cNvSpPr txBox="1"/>
            <p:nvPr/>
          </p:nvSpPr>
          <p:spPr>
            <a:xfrm>
              <a:off x="4911923" y="1046534"/>
              <a:ext cx="2368151" cy="67454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600"/>
                </a:lnSpc>
                <a:spcBef>
                  <a:spcPct val="0"/>
                </a:spcBef>
              </a:pPr>
              <a:r>
                <a:rPr lang="en-US" sz="2800" spc="-8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DEMERITS</a:t>
              </a:r>
              <a:r>
                <a:rPr lang="en-US" sz="4000" spc="-80" dirty="0">
                  <a:solidFill>
                    <a:srgbClr val="000000"/>
                  </a:solidFill>
                  <a:latin typeface="Fira Sans Medium"/>
                </a:rPr>
                <a:t>  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182F592C-A93F-F224-5708-D7B91BA1052A}"/>
                </a:ext>
              </a:extLst>
            </p:cNvPr>
            <p:cNvSpPr/>
            <p:nvPr/>
          </p:nvSpPr>
          <p:spPr>
            <a:xfrm>
              <a:off x="4724400" y="1126393"/>
              <a:ext cx="2743199" cy="653143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AutoShape 12">
              <a:extLst>
                <a:ext uri="{FF2B5EF4-FFF2-40B4-BE49-F238E27FC236}">
                  <a16:creationId xmlns:a16="http://schemas.microsoft.com/office/drawing/2014/main" id="{7BC87904-12FD-2608-EFAA-00EE9191AE94}"/>
                </a:ext>
              </a:extLst>
            </p:cNvPr>
            <p:cNvSpPr/>
            <p:nvPr/>
          </p:nvSpPr>
          <p:spPr>
            <a:xfrm rot="5406745">
              <a:off x="4121677" y="1746561"/>
              <a:ext cx="563961" cy="978"/>
            </a:xfrm>
            <a:prstGeom prst="line">
              <a:avLst/>
            </a:prstGeom>
            <a:ln w="28575" cap="rnd">
              <a:solidFill>
                <a:srgbClr val="FFC000"/>
              </a:solidFill>
              <a:prstDash val="solid"/>
              <a:headEnd type="none" w="sm" len="sm"/>
              <a:tailEnd type="triangle" w="lg" len="med"/>
            </a:ln>
          </p:spPr>
        </p:sp>
        <p:sp>
          <p:nvSpPr>
            <p:cNvPr id="40" name="AutoShape 12">
              <a:extLst>
                <a:ext uri="{FF2B5EF4-FFF2-40B4-BE49-F238E27FC236}">
                  <a16:creationId xmlns:a16="http://schemas.microsoft.com/office/drawing/2014/main" id="{26736513-EBAE-082D-C865-466CB8628450}"/>
                </a:ext>
              </a:extLst>
            </p:cNvPr>
            <p:cNvSpPr/>
            <p:nvPr/>
          </p:nvSpPr>
          <p:spPr>
            <a:xfrm rot="5406745" flipV="1">
              <a:off x="7486314" y="1764215"/>
              <a:ext cx="595341" cy="5462"/>
            </a:xfrm>
            <a:prstGeom prst="line">
              <a:avLst/>
            </a:prstGeom>
            <a:ln w="28575" cap="rnd">
              <a:solidFill>
                <a:srgbClr val="FFC000"/>
              </a:solidFill>
              <a:prstDash val="solid"/>
              <a:headEnd type="none" w="sm" len="sm"/>
              <a:tailEnd type="triangle" w="lg" len="med"/>
            </a:ln>
          </p:spPr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23CB542-33A2-E46F-893C-8938C21526A8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>
              <a:off x="4399620" y="1452965"/>
              <a:ext cx="324780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A0E985D-96B7-5FA8-AC32-B265C19C0DAD}"/>
                </a:ext>
              </a:extLst>
            </p:cNvPr>
            <p:cNvCxnSpPr>
              <a:cxnSpLocks/>
            </p:cNvCxnSpPr>
            <p:nvPr/>
          </p:nvCxnSpPr>
          <p:spPr>
            <a:xfrm>
              <a:off x="7467600" y="1452965"/>
              <a:ext cx="324780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3C14FBC-77E5-D680-1929-376FCDC5A404}"/>
              </a:ext>
            </a:extLst>
          </p:cNvPr>
          <p:cNvCxnSpPr/>
          <p:nvPr/>
        </p:nvCxnSpPr>
        <p:spPr>
          <a:xfrm>
            <a:off x="6114532" y="2087426"/>
            <a:ext cx="0" cy="365760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9" name="TextBox 8">
            <a:extLst>
              <a:ext uri="{FF2B5EF4-FFF2-40B4-BE49-F238E27FC236}">
                <a16:creationId xmlns:a16="http://schemas.microsoft.com/office/drawing/2014/main" id="{CA655121-1BAF-61D2-58EE-DCFEF19398AD}"/>
              </a:ext>
            </a:extLst>
          </p:cNvPr>
          <p:cNvSpPr txBox="1"/>
          <p:nvPr/>
        </p:nvSpPr>
        <p:spPr>
          <a:xfrm>
            <a:off x="653311" y="3102844"/>
            <a:ext cx="5173063" cy="21236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24736" lvl="1" indent="-262368" algn="r">
              <a:lnSpc>
                <a:spcPts val="3402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Glacial Indifference"/>
              </a:rPr>
              <a:t>Soil behaves differently in different climates.</a:t>
            </a:r>
          </a:p>
          <a:p>
            <a:pPr marL="524736" lvl="1" indent="-262368" algn="r">
              <a:lnSpc>
                <a:spcPts val="3402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Glacial Indifference"/>
              </a:rPr>
              <a:t>Need of water is different for different time.</a:t>
            </a:r>
          </a:p>
          <a:p>
            <a:pPr marL="524736" lvl="1" indent="-262368" algn="r">
              <a:lnSpc>
                <a:spcPts val="3402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Glacial Indifference"/>
              </a:rPr>
              <a:t>We can set time only ones no automatic control over water level in the soil .</a:t>
            </a:r>
          </a:p>
          <a:p>
            <a:pPr marL="524736" lvl="1" indent="-262368" algn="r">
              <a:lnSpc>
                <a:spcPts val="3402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Glacial Indifference"/>
              </a:rPr>
              <a:t>Open loop </a:t>
            </a:r>
            <a:r>
              <a:rPr lang="en-US" dirty="0" err="1">
                <a:solidFill>
                  <a:srgbClr val="000000"/>
                </a:solidFill>
                <a:latin typeface="Glacial Indifference"/>
              </a:rPr>
              <a:t>sytem</a:t>
            </a:r>
            <a:r>
              <a:rPr lang="en-US" dirty="0">
                <a:solidFill>
                  <a:srgbClr val="000000"/>
                </a:solidFill>
                <a:latin typeface="Glacial Indifference"/>
              </a:rPr>
              <a:t> - Therefor NO FEEDBACK</a:t>
            </a:r>
          </a:p>
        </p:txBody>
      </p:sp>
      <p:sp>
        <p:nvSpPr>
          <p:cNvPr id="50" name="TextBox 11">
            <a:extLst>
              <a:ext uri="{FF2B5EF4-FFF2-40B4-BE49-F238E27FC236}">
                <a16:creationId xmlns:a16="http://schemas.microsoft.com/office/drawing/2014/main" id="{6975A9DF-A902-7C1A-D1C9-D635C8BFFD21}"/>
              </a:ext>
            </a:extLst>
          </p:cNvPr>
          <p:cNvSpPr txBox="1"/>
          <p:nvPr/>
        </p:nvSpPr>
        <p:spPr>
          <a:xfrm>
            <a:off x="6095998" y="3149979"/>
            <a:ext cx="6476531" cy="25596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20265" lvl="1" indent="-260133">
              <a:lnSpc>
                <a:spcPts val="3373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Glacial Indifference"/>
              </a:rPr>
              <a:t>We cant rely only on the data given by moisture sensor.</a:t>
            </a:r>
          </a:p>
          <a:p>
            <a:pPr marL="520265" lvl="1" indent="-260133">
              <a:lnSpc>
                <a:spcPts val="3373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Glacial Indifference"/>
              </a:rPr>
              <a:t>As soon as water touches sensor motor turns off.</a:t>
            </a:r>
          </a:p>
          <a:p>
            <a:pPr marL="520265" lvl="1" indent="-260133">
              <a:lnSpc>
                <a:spcPts val="3373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Glacial Indifference"/>
              </a:rPr>
              <a:t>Only applicable for smaller models.</a:t>
            </a:r>
          </a:p>
          <a:p>
            <a:pPr marL="520265" lvl="1" indent="-260133">
              <a:lnSpc>
                <a:spcPts val="3373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Glacial Indifference"/>
              </a:rPr>
              <a:t>Not used vastly commercially.</a:t>
            </a:r>
          </a:p>
          <a:p>
            <a:pPr>
              <a:lnSpc>
                <a:spcPts val="3373"/>
              </a:lnSpc>
            </a:pPr>
            <a:endParaRPr lang="en-US" dirty="0">
              <a:solidFill>
                <a:srgbClr val="000000"/>
              </a:solidFill>
              <a:latin typeface="Glacial Indifference"/>
            </a:endParaRPr>
          </a:p>
          <a:p>
            <a:pPr>
              <a:lnSpc>
                <a:spcPts val="3373"/>
              </a:lnSpc>
            </a:pPr>
            <a:endParaRPr lang="en-US" dirty="0">
              <a:solidFill>
                <a:srgbClr val="000000"/>
              </a:solidFill>
              <a:latin typeface="Glacial Indifference"/>
            </a:endParaRPr>
          </a:p>
        </p:txBody>
      </p:sp>
    </p:spTree>
    <p:extLst>
      <p:ext uri="{BB962C8B-B14F-4D97-AF65-F5344CB8AC3E}">
        <p14:creationId xmlns:p14="http://schemas.microsoft.com/office/powerpoint/2010/main" val="33644620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F80A579-7D7B-4A35-B589-48C6C5B8D0E2}"/>
              </a:ext>
            </a:extLst>
          </p:cNvPr>
          <p:cNvGrpSpPr/>
          <p:nvPr/>
        </p:nvGrpSpPr>
        <p:grpSpPr>
          <a:xfrm>
            <a:off x="0" y="0"/>
            <a:ext cx="12192000" cy="653143"/>
            <a:chOff x="0" y="-56757"/>
            <a:chExt cx="12192000" cy="8391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57718C-794E-4445-AC4A-412A5AA01D7F}"/>
                </a:ext>
              </a:extLst>
            </p:cNvPr>
            <p:cNvSpPr/>
            <p:nvPr/>
          </p:nvSpPr>
          <p:spPr>
            <a:xfrm>
              <a:off x="0" y="-56757"/>
              <a:ext cx="12192000" cy="83918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68589" tIns="34295" rIns="68589" bIns="34295" rtlCol="0" anchor="ctr"/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pic>
          <p:nvPicPr>
            <p:cNvPr id="6" name="Picture 5" descr="Copy of INCONRIT 2016 (1).jpg">
              <a:extLst>
                <a:ext uri="{FF2B5EF4-FFF2-40B4-BE49-F238E27FC236}">
                  <a16:creationId xmlns:a16="http://schemas.microsoft.com/office/drawing/2014/main" id="{D7EBF2B6-5F16-4A5A-BC84-8AF9C972A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contrast="30000"/>
            </a:blip>
            <a:stretch>
              <a:fillRect/>
            </a:stretch>
          </p:blipFill>
          <p:spPr>
            <a:xfrm>
              <a:off x="10584729" y="0"/>
              <a:ext cx="1537756" cy="725864"/>
            </a:xfrm>
            <a:prstGeom prst="rect">
              <a:avLst/>
            </a:prstGeom>
          </p:spPr>
        </p:pic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1ED481-1693-0148-AA4C-E79C88F16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CED5-633B-4EB5-85E5-888DDA3CB00E}" type="slidenum">
              <a:rPr lang="en-IN" sz="1000" smtClean="0"/>
              <a:t>8</a:t>
            </a:fld>
            <a:endParaRPr lang="en-IN" sz="1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11C0A8-CAF3-B64B-96F1-52F63DE51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000"/>
              <a:t>20/04/23</a:t>
            </a:r>
            <a:endParaRPr lang="en-US" sz="100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F66CCF05-A58B-9956-8740-0BEC194F41B3}"/>
              </a:ext>
            </a:extLst>
          </p:cNvPr>
          <p:cNvSpPr txBox="1">
            <a:spLocks/>
          </p:cNvSpPr>
          <p:nvPr/>
        </p:nvSpPr>
        <p:spPr>
          <a:xfrm>
            <a:off x="380999" y="63708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00"/>
              <a:t>20/04/23</a:t>
            </a:r>
            <a:endParaRPr lang="en-US" sz="100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6B05086-C1B5-ACFB-D3E8-98A9DACD9CB6}"/>
              </a:ext>
            </a:extLst>
          </p:cNvPr>
          <p:cNvSpPr txBox="1">
            <a:spLocks/>
          </p:cNvSpPr>
          <p:nvPr/>
        </p:nvSpPr>
        <p:spPr>
          <a:xfrm>
            <a:off x="6247893" y="6400730"/>
            <a:ext cx="2743200" cy="3503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/>
              <a:t>PICC 2023 (PID121)</a:t>
            </a:r>
            <a:endParaRPr lang="en-US" sz="1000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AFBC8669-F33D-9F15-39A9-206AFFF19788}"/>
              </a:ext>
            </a:extLst>
          </p:cNvPr>
          <p:cNvSpPr txBox="1">
            <a:spLocks/>
          </p:cNvSpPr>
          <p:nvPr/>
        </p:nvSpPr>
        <p:spPr>
          <a:xfrm>
            <a:off x="9114502" y="63856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ABD411-A326-504C-A941-9EFCFA893D13}" type="slidenum">
              <a:rPr lang="en-US" sz="1000" smtClean="0"/>
              <a:pPr/>
              <a:t>8</a:t>
            </a:fld>
            <a:endParaRPr lang="en-US" sz="10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AE98E9-704B-289B-CD88-A0FFD1F53F26}"/>
              </a:ext>
            </a:extLst>
          </p:cNvPr>
          <p:cNvSpPr txBox="1"/>
          <p:nvPr/>
        </p:nvSpPr>
        <p:spPr>
          <a:xfrm>
            <a:off x="249489" y="-209532"/>
            <a:ext cx="6096000" cy="69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5600"/>
              </a:lnSpc>
              <a:spcBef>
                <a:spcPct val="0"/>
              </a:spcBef>
            </a:pPr>
            <a:r>
              <a:rPr lang="en-US" dirty="0"/>
              <a:t>RESEARCH METHOD : </a:t>
            </a:r>
            <a:r>
              <a:rPr lang="en-US"/>
              <a:t>DEMERITS  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088CD34-38DD-0B38-A377-64F6700E1428}"/>
              </a:ext>
            </a:extLst>
          </p:cNvPr>
          <p:cNvGrpSpPr/>
          <p:nvPr/>
        </p:nvGrpSpPr>
        <p:grpSpPr>
          <a:xfrm>
            <a:off x="3562238" y="-5113101"/>
            <a:ext cx="5043159" cy="4789753"/>
            <a:chOff x="3599995" y="955273"/>
            <a:chExt cx="5043159" cy="4789753"/>
          </a:xfrm>
        </p:grpSpPr>
        <p:grpSp>
          <p:nvGrpSpPr>
            <p:cNvPr id="25" name="Group 7">
              <a:extLst>
                <a:ext uri="{FF2B5EF4-FFF2-40B4-BE49-F238E27FC236}">
                  <a16:creationId xmlns:a16="http://schemas.microsoft.com/office/drawing/2014/main" id="{5D4BB6E4-7C87-4A56-3E41-775D76D6B440}"/>
                </a:ext>
              </a:extLst>
            </p:cNvPr>
            <p:cNvGrpSpPr/>
            <p:nvPr/>
          </p:nvGrpSpPr>
          <p:grpSpPr>
            <a:xfrm>
              <a:off x="6481189" y="1952283"/>
              <a:ext cx="2161965" cy="801296"/>
              <a:chOff x="0" y="0"/>
              <a:chExt cx="11959732" cy="3835400"/>
            </a:xfrm>
          </p:grpSpPr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7D61503A-196C-48C9-CA14-57C8354DA582}"/>
                  </a:ext>
                </a:extLst>
              </p:cNvPr>
              <p:cNvSpPr/>
              <p:nvPr/>
            </p:nvSpPr>
            <p:spPr>
              <a:xfrm>
                <a:off x="-12700" y="-12700"/>
                <a:ext cx="11985132" cy="3860800"/>
              </a:xfrm>
              <a:custGeom>
                <a:avLst/>
                <a:gdLst/>
                <a:ahLst/>
                <a:cxnLst/>
                <a:rect l="l" t="t" r="r" b="b"/>
                <a:pathLst>
                  <a:path w="11985132" h="3860800">
                    <a:moveTo>
                      <a:pt x="11122802" y="0"/>
                    </a:moveTo>
                    <a:lnTo>
                      <a:pt x="862330" y="0"/>
                    </a:lnTo>
                    <a:cubicBezTo>
                      <a:pt x="389890" y="0"/>
                      <a:pt x="0" y="389890"/>
                      <a:pt x="0" y="862330"/>
                    </a:cubicBezTo>
                    <a:lnTo>
                      <a:pt x="0" y="2998470"/>
                    </a:lnTo>
                    <a:cubicBezTo>
                      <a:pt x="0" y="3470910"/>
                      <a:pt x="389890" y="3860800"/>
                      <a:pt x="862330" y="3860800"/>
                    </a:cubicBezTo>
                    <a:lnTo>
                      <a:pt x="11122802" y="3860800"/>
                    </a:lnTo>
                    <a:cubicBezTo>
                      <a:pt x="11595242" y="3860800"/>
                      <a:pt x="11985132" y="3470910"/>
                      <a:pt x="11985132" y="2998470"/>
                    </a:cubicBezTo>
                    <a:lnTo>
                      <a:pt x="11985132" y="862330"/>
                    </a:lnTo>
                    <a:cubicBezTo>
                      <a:pt x="11985132" y="389890"/>
                      <a:pt x="11595242" y="0"/>
                      <a:pt x="11122802" y="0"/>
                    </a:cubicBezTo>
                    <a:close/>
                    <a:moveTo>
                      <a:pt x="11794632" y="927100"/>
                    </a:moveTo>
                    <a:lnTo>
                      <a:pt x="11794632" y="2998470"/>
                    </a:lnTo>
                    <a:cubicBezTo>
                      <a:pt x="11794632" y="3365500"/>
                      <a:pt x="11489832" y="3670300"/>
                      <a:pt x="11122802" y="3670300"/>
                    </a:cubicBezTo>
                    <a:lnTo>
                      <a:pt x="862330" y="3670300"/>
                    </a:lnTo>
                    <a:cubicBezTo>
                      <a:pt x="495300" y="3670300"/>
                      <a:pt x="190500" y="3365500"/>
                      <a:pt x="190500" y="2998470"/>
                    </a:cubicBezTo>
                    <a:lnTo>
                      <a:pt x="190500" y="862330"/>
                    </a:lnTo>
                    <a:cubicBezTo>
                      <a:pt x="190500" y="495300"/>
                      <a:pt x="495300" y="190500"/>
                      <a:pt x="862330" y="190500"/>
                    </a:cubicBezTo>
                    <a:lnTo>
                      <a:pt x="11122802" y="190500"/>
                    </a:lnTo>
                    <a:cubicBezTo>
                      <a:pt x="11489832" y="190500"/>
                      <a:pt x="11794632" y="495300"/>
                      <a:pt x="11794632" y="862330"/>
                    </a:cubicBezTo>
                    <a:lnTo>
                      <a:pt x="11794632" y="927100"/>
                    </a:lnTo>
                    <a:close/>
                  </a:path>
                </a:pathLst>
              </a:custGeom>
              <a:solidFill>
                <a:srgbClr val="FFDB23"/>
              </a:solidFill>
            </p:spPr>
          </p:sp>
        </p:grpSp>
        <p:grpSp>
          <p:nvGrpSpPr>
            <p:cNvPr id="27" name="Group 9">
              <a:extLst>
                <a:ext uri="{FF2B5EF4-FFF2-40B4-BE49-F238E27FC236}">
                  <a16:creationId xmlns:a16="http://schemas.microsoft.com/office/drawing/2014/main" id="{C22096E8-534A-AC35-D60D-819ED214C62C}"/>
                </a:ext>
              </a:extLst>
            </p:cNvPr>
            <p:cNvGrpSpPr/>
            <p:nvPr/>
          </p:nvGrpSpPr>
          <p:grpSpPr>
            <a:xfrm>
              <a:off x="3599995" y="1917235"/>
              <a:ext cx="2149711" cy="801296"/>
              <a:chOff x="0" y="0"/>
              <a:chExt cx="11891946" cy="3835400"/>
            </a:xfrm>
          </p:grpSpPr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D79FCC1A-7D89-3D9E-A7B6-DB5C7A845B81}"/>
                  </a:ext>
                </a:extLst>
              </p:cNvPr>
              <p:cNvSpPr/>
              <p:nvPr/>
            </p:nvSpPr>
            <p:spPr>
              <a:xfrm>
                <a:off x="-12700" y="-12700"/>
                <a:ext cx="11917346" cy="3860800"/>
              </a:xfrm>
              <a:custGeom>
                <a:avLst/>
                <a:gdLst/>
                <a:ahLst/>
                <a:cxnLst/>
                <a:rect l="l" t="t" r="r" b="b"/>
                <a:pathLst>
                  <a:path w="11917346" h="3860800">
                    <a:moveTo>
                      <a:pt x="11055016" y="0"/>
                    </a:moveTo>
                    <a:lnTo>
                      <a:pt x="862330" y="0"/>
                    </a:lnTo>
                    <a:cubicBezTo>
                      <a:pt x="389890" y="0"/>
                      <a:pt x="0" y="389890"/>
                      <a:pt x="0" y="862330"/>
                    </a:cubicBezTo>
                    <a:lnTo>
                      <a:pt x="0" y="2998470"/>
                    </a:lnTo>
                    <a:cubicBezTo>
                      <a:pt x="0" y="3470910"/>
                      <a:pt x="389890" y="3860800"/>
                      <a:pt x="862330" y="3860800"/>
                    </a:cubicBezTo>
                    <a:lnTo>
                      <a:pt x="11055016" y="3860800"/>
                    </a:lnTo>
                    <a:cubicBezTo>
                      <a:pt x="11527456" y="3860800"/>
                      <a:pt x="11917346" y="3470910"/>
                      <a:pt x="11917346" y="2998470"/>
                    </a:cubicBezTo>
                    <a:lnTo>
                      <a:pt x="11917346" y="862330"/>
                    </a:lnTo>
                    <a:cubicBezTo>
                      <a:pt x="11917346" y="389890"/>
                      <a:pt x="11527456" y="0"/>
                      <a:pt x="11055016" y="0"/>
                    </a:cubicBezTo>
                    <a:close/>
                    <a:moveTo>
                      <a:pt x="11726846" y="927100"/>
                    </a:moveTo>
                    <a:lnTo>
                      <a:pt x="11726846" y="2998470"/>
                    </a:lnTo>
                    <a:cubicBezTo>
                      <a:pt x="11726846" y="3365500"/>
                      <a:pt x="11422046" y="3670300"/>
                      <a:pt x="11055016" y="3670300"/>
                    </a:cubicBezTo>
                    <a:lnTo>
                      <a:pt x="862330" y="3670300"/>
                    </a:lnTo>
                    <a:cubicBezTo>
                      <a:pt x="495300" y="3670300"/>
                      <a:pt x="190500" y="3365500"/>
                      <a:pt x="190500" y="2998470"/>
                    </a:cubicBezTo>
                    <a:lnTo>
                      <a:pt x="190500" y="862330"/>
                    </a:lnTo>
                    <a:cubicBezTo>
                      <a:pt x="190500" y="495300"/>
                      <a:pt x="495300" y="190500"/>
                      <a:pt x="862330" y="190500"/>
                    </a:cubicBezTo>
                    <a:lnTo>
                      <a:pt x="11055016" y="190500"/>
                    </a:lnTo>
                    <a:cubicBezTo>
                      <a:pt x="11422046" y="190500"/>
                      <a:pt x="11726846" y="495300"/>
                      <a:pt x="11726846" y="862330"/>
                    </a:cubicBezTo>
                    <a:lnTo>
                      <a:pt x="11726846" y="927100"/>
                    </a:lnTo>
                    <a:close/>
                  </a:path>
                </a:pathLst>
              </a:custGeom>
              <a:solidFill>
                <a:srgbClr val="FFDB23"/>
              </a:solidFill>
            </p:spPr>
          </p:sp>
        </p:grpSp>
        <p:sp>
          <p:nvSpPr>
            <p:cNvPr id="29" name="TextBox 19">
              <a:extLst>
                <a:ext uri="{FF2B5EF4-FFF2-40B4-BE49-F238E27FC236}">
                  <a16:creationId xmlns:a16="http://schemas.microsoft.com/office/drawing/2014/main" id="{40B94B37-4679-44F8-0C90-E00CEB8E7FA6}"/>
                </a:ext>
              </a:extLst>
            </p:cNvPr>
            <p:cNvSpPr txBox="1"/>
            <p:nvPr/>
          </p:nvSpPr>
          <p:spPr>
            <a:xfrm>
              <a:off x="6630059" y="1946535"/>
              <a:ext cx="1661161" cy="68723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82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Montserrat Classic"/>
                </a:rPr>
                <a:t>MOISTURE BASED</a:t>
              </a:r>
            </a:p>
          </p:txBody>
        </p:sp>
        <p:sp>
          <p:nvSpPr>
            <p:cNvPr id="30" name="TextBox 20">
              <a:extLst>
                <a:ext uri="{FF2B5EF4-FFF2-40B4-BE49-F238E27FC236}">
                  <a16:creationId xmlns:a16="http://schemas.microsoft.com/office/drawing/2014/main" id="{EE5E4F48-93F0-AA7C-8532-F2B0E66E8561}"/>
                </a:ext>
              </a:extLst>
            </p:cNvPr>
            <p:cNvSpPr txBox="1"/>
            <p:nvPr/>
          </p:nvSpPr>
          <p:spPr>
            <a:xfrm>
              <a:off x="3978190" y="1996165"/>
              <a:ext cx="1661161" cy="68723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82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Montserrat Classic"/>
                </a:rPr>
                <a:t>TIMER</a:t>
              </a:r>
            </a:p>
            <a:p>
              <a:pPr algn="ctr">
                <a:lnSpc>
                  <a:spcPts val="282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Montserrat Classic"/>
                </a:rPr>
                <a:t>BASED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1409C71-013F-9545-DDEB-C5E0445D62B7}"/>
                </a:ext>
              </a:extLst>
            </p:cNvPr>
            <p:cNvGrpSpPr/>
            <p:nvPr/>
          </p:nvGrpSpPr>
          <p:grpSpPr>
            <a:xfrm>
              <a:off x="4418152" y="955273"/>
              <a:ext cx="3392760" cy="1018082"/>
              <a:chOff x="4399620" y="1046534"/>
              <a:chExt cx="3392760" cy="1018082"/>
            </a:xfrm>
          </p:grpSpPr>
          <p:sp>
            <p:nvSpPr>
              <p:cNvPr id="35" name="TextBox 16">
                <a:extLst>
                  <a:ext uri="{FF2B5EF4-FFF2-40B4-BE49-F238E27FC236}">
                    <a16:creationId xmlns:a16="http://schemas.microsoft.com/office/drawing/2014/main" id="{8715EA8F-28D0-23AF-DEC2-E6815A8BA6D1}"/>
                  </a:ext>
                </a:extLst>
              </p:cNvPr>
              <p:cNvSpPr txBox="1"/>
              <p:nvPr/>
            </p:nvSpPr>
            <p:spPr>
              <a:xfrm>
                <a:off x="4911923" y="1046534"/>
                <a:ext cx="2368151" cy="674544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ts val="5600"/>
                  </a:lnSpc>
                  <a:spcBef>
                    <a:spcPct val="0"/>
                  </a:spcBef>
                </a:pPr>
                <a:r>
                  <a:rPr lang="en-US" sz="2800" spc="-8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DEMERITS</a:t>
                </a:r>
                <a:r>
                  <a:rPr lang="en-US" sz="4000" spc="-80" dirty="0">
                    <a:solidFill>
                      <a:srgbClr val="000000"/>
                    </a:solidFill>
                    <a:latin typeface="Fira Sans Medium"/>
                  </a:rPr>
                  <a:t>  </a:t>
                </a:r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182F592C-A93F-F224-5708-D7B91BA1052A}"/>
                  </a:ext>
                </a:extLst>
              </p:cNvPr>
              <p:cNvSpPr/>
              <p:nvPr/>
            </p:nvSpPr>
            <p:spPr>
              <a:xfrm>
                <a:off x="4724400" y="1126393"/>
                <a:ext cx="2743199" cy="653143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AutoShape 12">
                <a:extLst>
                  <a:ext uri="{FF2B5EF4-FFF2-40B4-BE49-F238E27FC236}">
                    <a16:creationId xmlns:a16="http://schemas.microsoft.com/office/drawing/2014/main" id="{7BC87904-12FD-2608-EFAA-00EE9191AE94}"/>
                  </a:ext>
                </a:extLst>
              </p:cNvPr>
              <p:cNvSpPr/>
              <p:nvPr/>
            </p:nvSpPr>
            <p:spPr>
              <a:xfrm rot="5406745">
                <a:off x="4121677" y="1746561"/>
                <a:ext cx="563961" cy="978"/>
              </a:xfrm>
              <a:prstGeom prst="line">
                <a:avLst/>
              </a:prstGeom>
              <a:ln w="28575" cap="rnd">
                <a:solidFill>
                  <a:srgbClr val="FFC000"/>
                </a:solidFill>
                <a:prstDash val="solid"/>
                <a:headEnd type="none" w="sm" len="sm"/>
                <a:tailEnd type="triangle" w="lg" len="med"/>
              </a:ln>
            </p:spPr>
          </p:sp>
          <p:sp>
            <p:nvSpPr>
              <p:cNvPr id="40" name="AutoShape 12">
                <a:extLst>
                  <a:ext uri="{FF2B5EF4-FFF2-40B4-BE49-F238E27FC236}">
                    <a16:creationId xmlns:a16="http://schemas.microsoft.com/office/drawing/2014/main" id="{26736513-EBAE-082D-C865-466CB8628450}"/>
                  </a:ext>
                </a:extLst>
              </p:cNvPr>
              <p:cNvSpPr/>
              <p:nvPr/>
            </p:nvSpPr>
            <p:spPr>
              <a:xfrm rot="5406745" flipV="1">
                <a:off x="7486314" y="1764215"/>
                <a:ext cx="595341" cy="5462"/>
              </a:xfrm>
              <a:prstGeom prst="line">
                <a:avLst/>
              </a:prstGeom>
              <a:ln w="28575" cap="rnd">
                <a:solidFill>
                  <a:srgbClr val="FFC000"/>
                </a:solidFill>
                <a:prstDash val="solid"/>
                <a:headEnd type="none" w="sm" len="sm"/>
                <a:tailEnd type="triangle" w="lg" len="med"/>
              </a:ln>
            </p:spPr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23CB542-33A2-E46F-893C-8938C21526A8}"/>
                  </a:ext>
                </a:extLst>
              </p:cNvPr>
              <p:cNvCxnSpPr>
                <a:cxnSpLocks/>
                <a:endCxn id="36" idx="1"/>
              </p:cNvCxnSpPr>
              <p:nvPr/>
            </p:nvCxnSpPr>
            <p:spPr>
              <a:xfrm>
                <a:off x="4399620" y="1452965"/>
                <a:ext cx="324780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A0E985D-96B7-5FA8-AC32-B265C19C0D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7600" y="1452965"/>
                <a:ext cx="324780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3C14FBC-77E5-D680-1929-376FCDC5A404}"/>
                </a:ext>
              </a:extLst>
            </p:cNvPr>
            <p:cNvCxnSpPr/>
            <p:nvPr/>
          </p:nvCxnSpPr>
          <p:spPr>
            <a:xfrm>
              <a:off x="6114532" y="2087426"/>
              <a:ext cx="0" cy="3657600"/>
            </a:xfrm>
            <a:prstGeom prst="lin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9" name="TextBox 8">
            <a:extLst>
              <a:ext uri="{FF2B5EF4-FFF2-40B4-BE49-F238E27FC236}">
                <a16:creationId xmlns:a16="http://schemas.microsoft.com/office/drawing/2014/main" id="{CA655121-1BAF-61D2-58EE-DCFEF19398AD}"/>
              </a:ext>
            </a:extLst>
          </p:cNvPr>
          <p:cNvSpPr txBox="1"/>
          <p:nvPr/>
        </p:nvSpPr>
        <p:spPr>
          <a:xfrm>
            <a:off x="-6052289" y="2704259"/>
            <a:ext cx="5173063" cy="21236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24736" lvl="1" indent="-262368" algn="r">
              <a:lnSpc>
                <a:spcPts val="3402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Glacial Indifference"/>
              </a:rPr>
              <a:t>Soil behaves differently in different climates.</a:t>
            </a:r>
          </a:p>
          <a:p>
            <a:pPr marL="524736" lvl="1" indent="-262368" algn="r">
              <a:lnSpc>
                <a:spcPts val="3402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Glacial Indifference"/>
              </a:rPr>
              <a:t>Need of water is different for different time.</a:t>
            </a:r>
          </a:p>
          <a:p>
            <a:pPr marL="524736" lvl="1" indent="-262368" algn="r">
              <a:lnSpc>
                <a:spcPts val="3402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Glacial Indifference"/>
              </a:rPr>
              <a:t>We can set time only ones no automatic control over water level in the soil .</a:t>
            </a:r>
          </a:p>
          <a:p>
            <a:pPr marL="524736" lvl="1" indent="-262368" algn="r">
              <a:lnSpc>
                <a:spcPts val="3402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Glacial Indifference"/>
              </a:rPr>
              <a:t>Open loop </a:t>
            </a:r>
            <a:r>
              <a:rPr lang="en-US" dirty="0" err="1">
                <a:solidFill>
                  <a:srgbClr val="000000"/>
                </a:solidFill>
                <a:latin typeface="Glacial Indifference"/>
              </a:rPr>
              <a:t>sytem</a:t>
            </a:r>
            <a:r>
              <a:rPr lang="en-US" dirty="0">
                <a:solidFill>
                  <a:srgbClr val="000000"/>
                </a:solidFill>
                <a:latin typeface="Glacial Indifference"/>
              </a:rPr>
              <a:t> - Therefor NO FEEDBACK</a:t>
            </a:r>
          </a:p>
        </p:txBody>
      </p:sp>
      <p:sp>
        <p:nvSpPr>
          <p:cNvPr id="50" name="TextBox 11">
            <a:extLst>
              <a:ext uri="{FF2B5EF4-FFF2-40B4-BE49-F238E27FC236}">
                <a16:creationId xmlns:a16="http://schemas.microsoft.com/office/drawing/2014/main" id="{6975A9DF-A902-7C1A-D1C9-D635C8BFFD21}"/>
              </a:ext>
            </a:extLst>
          </p:cNvPr>
          <p:cNvSpPr txBox="1"/>
          <p:nvPr/>
        </p:nvSpPr>
        <p:spPr>
          <a:xfrm>
            <a:off x="12606489" y="3149979"/>
            <a:ext cx="6476531" cy="25596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20265" lvl="1" indent="-260133">
              <a:lnSpc>
                <a:spcPts val="3373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Glacial Indifference"/>
              </a:rPr>
              <a:t>We cant rely only on the data given by moisture sensor.</a:t>
            </a:r>
          </a:p>
          <a:p>
            <a:pPr marL="520265" lvl="1" indent="-260133">
              <a:lnSpc>
                <a:spcPts val="3373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Glacial Indifference"/>
              </a:rPr>
              <a:t>As soon as water touches sensor motor turns off.</a:t>
            </a:r>
          </a:p>
          <a:p>
            <a:pPr marL="520265" lvl="1" indent="-260133">
              <a:lnSpc>
                <a:spcPts val="3373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Glacial Indifference"/>
              </a:rPr>
              <a:t>Only applicable for smaller models.</a:t>
            </a:r>
          </a:p>
          <a:p>
            <a:pPr marL="520265" lvl="1" indent="-260133">
              <a:lnSpc>
                <a:spcPts val="3373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Glacial Indifference"/>
              </a:rPr>
              <a:t>Not used vastly commercially.</a:t>
            </a:r>
          </a:p>
          <a:p>
            <a:pPr>
              <a:lnSpc>
                <a:spcPts val="3373"/>
              </a:lnSpc>
            </a:pPr>
            <a:endParaRPr lang="en-US" dirty="0">
              <a:solidFill>
                <a:srgbClr val="000000"/>
              </a:solidFill>
              <a:latin typeface="Glacial Indifference"/>
            </a:endParaRPr>
          </a:p>
          <a:p>
            <a:pPr>
              <a:lnSpc>
                <a:spcPts val="3373"/>
              </a:lnSpc>
            </a:pPr>
            <a:endParaRPr lang="en-US" dirty="0">
              <a:solidFill>
                <a:srgbClr val="000000"/>
              </a:solidFill>
              <a:latin typeface="Glacial Indifference"/>
            </a:endParaRPr>
          </a:p>
        </p:txBody>
      </p:sp>
    </p:spTree>
    <p:extLst>
      <p:ext uri="{BB962C8B-B14F-4D97-AF65-F5344CB8AC3E}">
        <p14:creationId xmlns:p14="http://schemas.microsoft.com/office/powerpoint/2010/main" val="14845541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DD0D292-3C3C-A33F-5E5D-6AF51A6F3DBC}"/>
              </a:ext>
            </a:extLst>
          </p:cNvPr>
          <p:cNvSpPr/>
          <p:nvPr/>
        </p:nvSpPr>
        <p:spPr>
          <a:xfrm>
            <a:off x="-1" y="653143"/>
            <a:ext cx="6124485" cy="62048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92BC0E-AC65-B74E-AD03-B3059A6D0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20/04/23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B160C-0A0A-5347-ADDB-28508602C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PICC 2023 (PID121)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D0A42A-442E-594D-B3DB-CEB8B627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452293F-2D4F-584D-88FC-F133B8DE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SYSTEM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CA6114-5237-34B3-ABF5-1E8896AAC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16200000">
            <a:off x="2000842" y="1381026"/>
            <a:ext cx="985530" cy="1040386"/>
          </a:xfrm>
          <a:prstGeom prst="rect">
            <a:avLst/>
          </a:prstGeom>
        </p:spPr>
      </p:pic>
      <p:grpSp>
        <p:nvGrpSpPr>
          <p:cNvPr id="10" name="Group 10">
            <a:extLst>
              <a:ext uri="{FF2B5EF4-FFF2-40B4-BE49-F238E27FC236}">
                <a16:creationId xmlns:a16="http://schemas.microsoft.com/office/drawing/2014/main" id="{49465C9A-2AD7-B413-CBAC-0B027A15551D}"/>
              </a:ext>
            </a:extLst>
          </p:cNvPr>
          <p:cNvGrpSpPr/>
          <p:nvPr/>
        </p:nvGrpSpPr>
        <p:grpSpPr>
          <a:xfrm>
            <a:off x="1133398" y="2802829"/>
            <a:ext cx="4152280" cy="2504644"/>
            <a:chOff x="0" y="-28575"/>
            <a:chExt cx="5536373" cy="3339525"/>
          </a:xfrm>
        </p:grpSpPr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9E7A223F-54F3-31D3-8E40-8E9C4995462C}"/>
                </a:ext>
              </a:extLst>
            </p:cNvPr>
            <p:cNvSpPr txBox="1"/>
            <p:nvPr/>
          </p:nvSpPr>
          <p:spPr>
            <a:xfrm>
              <a:off x="0" y="-28575"/>
              <a:ext cx="5536373" cy="123110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3597"/>
                </a:lnSpc>
                <a:spcBef>
                  <a:spcPct val="0"/>
                </a:spcBef>
              </a:pPr>
              <a:r>
                <a:rPr lang="en-US" sz="2767" dirty="0">
                  <a:solidFill>
                    <a:srgbClr val="000000"/>
                  </a:solidFill>
                  <a:latin typeface="Hammersmith One"/>
                </a:rPr>
                <a:t>INTEGRATION OF TIMER AND MOISTURE SENSOR</a:t>
              </a:r>
            </a:p>
          </p:txBody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0ABFE342-0B9B-65A9-EAE5-84B8323AE571}"/>
                </a:ext>
              </a:extLst>
            </p:cNvPr>
            <p:cNvSpPr txBox="1"/>
            <p:nvPr/>
          </p:nvSpPr>
          <p:spPr>
            <a:xfrm>
              <a:off x="0" y="1704357"/>
              <a:ext cx="5417426" cy="160659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435"/>
                </a:lnSpc>
              </a:pPr>
              <a:r>
                <a:rPr lang="en-US" sz="1739" dirty="0">
                  <a:solidFill>
                    <a:srgbClr val="000000"/>
                  </a:solidFill>
                  <a:latin typeface="Clear Sans Regular"/>
                </a:rPr>
                <a:t>Motor will be on and off with timer . moisture sensor will act as a feedback.</a:t>
              </a:r>
            </a:p>
            <a:p>
              <a:pPr marL="0" lvl="0" indent="0" algn="l">
                <a:lnSpc>
                  <a:spcPts val="2435"/>
                </a:lnSpc>
                <a:spcBef>
                  <a:spcPct val="0"/>
                </a:spcBef>
              </a:pPr>
              <a:r>
                <a:rPr lang="en-US" sz="1739" dirty="0">
                  <a:solidFill>
                    <a:srgbClr val="000000"/>
                  </a:solidFill>
                  <a:latin typeface="Clear Sans Regular"/>
                </a:rPr>
                <a:t>Timer will be reset automatically according to climate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E82427-325A-FD6A-1456-B537C69331D4}"/>
              </a:ext>
            </a:extLst>
          </p:cNvPr>
          <p:cNvGrpSpPr/>
          <p:nvPr/>
        </p:nvGrpSpPr>
        <p:grpSpPr>
          <a:xfrm>
            <a:off x="7772984" y="1624891"/>
            <a:ext cx="3695592" cy="3639114"/>
            <a:chOff x="7772984" y="1624891"/>
            <a:chExt cx="3695592" cy="363911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B010D5A-A6DB-2A12-8577-B17F42036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8859189" y="1624891"/>
              <a:ext cx="1359397" cy="726660"/>
            </a:xfrm>
            <a:prstGeom prst="rect">
              <a:avLst/>
            </a:prstGeom>
          </p:spPr>
        </p:pic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32ACBA46-1D50-5D02-3603-770D2AE54942}"/>
                </a:ext>
              </a:extLst>
            </p:cNvPr>
            <p:cNvSpPr txBox="1"/>
            <p:nvPr/>
          </p:nvSpPr>
          <p:spPr>
            <a:xfrm>
              <a:off x="7772984" y="2950372"/>
              <a:ext cx="3695592" cy="13648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12"/>
                </a:lnSpc>
                <a:spcBef>
                  <a:spcPct val="0"/>
                </a:spcBef>
              </a:pPr>
              <a:r>
                <a:rPr lang="en-US" sz="2779" dirty="0">
                  <a:solidFill>
                    <a:srgbClr val="000000"/>
                  </a:solidFill>
                  <a:latin typeface="Hammersmith One"/>
                </a:rPr>
                <a:t>Provide full life cycle irrigation plan for particular plant</a:t>
              </a:r>
            </a:p>
          </p:txBody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4C99D5D4-567D-5440-999E-00BA5E74D7E5}"/>
                </a:ext>
              </a:extLst>
            </p:cNvPr>
            <p:cNvSpPr txBox="1"/>
            <p:nvPr/>
          </p:nvSpPr>
          <p:spPr>
            <a:xfrm>
              <a:off x="7776940" y="4659117"/>
              <a:ext cx="3180066" cy="6048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445"/>
                </a:lnSpc>
                <a:spcBef>
                  <a:spcPct val="0"/>
                </a:spcBef>
              </a:pPr>
              <a:r>
                <a:rPr lang="en-US" sz="1746" dirty="0">
                  <a:solidFill>
                    <a:srgbClr val="000000"/>
                  </a:solidFill>
                  <a:latin typeface="Clear Sans Regular"/>
                </a:rPr>
                <a:t>Optimum Preset will be given to particular kind of plant 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FC1A3A5-BCED-43E4-285A-89CE8820248D}"/>
              </a:ext>
            </a:extLst>
          </p:cNvPr>
          <p:cNvSpPr txBox="1"/>
          <p:nvPr/>
        </p:nvSpPr>
        <p:spPr>
          <a:xfrm>
            <a:off x="12329160" y="2802829"/>
            <a:ext cx="15814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mmersmith One"/>
              </a:rPr>
              <a:t>INTEGRATION OF TIMER AND MOISTURE SENSOR</a:t>
            </a:r>
          </a:p>
          <a:p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8837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8A4BAEA-2E43-A04E-BD52-DAEDD667061C}" vid="{63612696-2943-D944-AB17-FD0C2CABE1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495</TotalTime>
  <Words>1323</Words>
  <Application>Microsoft Office PowerPoint</Application>
  <PresentationFormat>Widescreen</PresentationFormat>
  <Paragraphs>363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44" baseType="lpstr">
      <vt:lpstr>Algerian</vt:lpstr>
      <vt:lpstr>Arial</vt:lpstr>
      <vt:lpstr>Athelas</vt:lpstr>
      <vt:lpstr>Bahnschrift Condensed</vt:lpstr>
      <vt:lpstr>Bahnschrift SemiBold Condensed</vt:lpstr>
      <vt:lpstr>Book Antiqua</vt:lpstr>
      <vt:lpstr>Calibri</vt:lpstr>
      <vt:lpstr>Calibri Light</vt:lpstr>
      <vt:lpstr>Cambria</vt:lpstr>
      <vt:lpstr>Canva Sans 1</vt:lpstr>
      <vt:lpstr>Canva Sans 1 Bold</vt:lpstr>
      <vt:lpstr>Clear Sans Regular</vt:lpstr>
      <vt:lpstr>Fira Sans Bold</vt:lpstr>
      <vt:lpstr>Fira Sans Medium</vt:lpstr>
      <vt:lpstr>Glacial Indifference</vt:lpstr>
      <vt:lpstr>Hammersmith One</vt:lpstr>
      <vt:lpstr>Montserrat Classic</vt:lpstr>
      <vt:lpstr>Open Sans Light</vt:lpstr>
      <vt:lpstr>Tex Gyre Termes Bold</vt:lpstr>
      <vt:lpstr>Times New Roman</vt:lpstr>
      <vt:lpstr>Wingdings</vt:lpstr>
      <vt:lpstr>Office Theme</vt:lpstr>
      <vt:lpstr>Automated Irrigation System for Efficient and Portable Farming Paper ID: 121</vt:lpstr>
      <vt:lpstr>Automated Irrigation System for Efficient and Portable Farming Paper ID: 121</vt:lpstr>
      <vt:lpstr>Automated Irrigation System for Efficient and Portable Farming Paper ID: 121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PROPOSED SYSTEM </vt:lpstr>
      <vt:lpstr>PROPOSED SYSTEM </vt:lpstr>
      <vt:lpstr>PROPOSED SYSTEM </vt:lpstr>
      <vt:lpstr>PROPOSED SYSTEM </vt:lpstr>
      <vt:lpstr>PROPOSED SYSTEM </vt:lpstr>
      <vt:lpstr>PROPOSED SYSTEM </vt:lpstr>
      <vt:lpstr>PROPOSED SYSTEM </vt:lpstr>
      <vt:lpstr>PROPOSED SYSTEM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Irrigation System for Efficient and Portable Farming Paper ID: 121</dc:title>
  <dc:creator>RAJANIKANT A. METRI</dc:creator>
  <cp:lastModifiedBy>Aditya Desai</cp:lastModifiedBy>
  <cp:revision>10</cp:revision>
  <dcterms:created xsi:type="dcterms:W3CDTF">2023-04-05T11:57:10Z</dcterms:created>
  <dcterms:modified xsi:type="dcterms:W3CDTF">2023-04-08T21:09:20Z</dcterms:modified>
</cp:coreProperties>
</file>