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7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399B71-43A4-4126-AD4E-16973510EDCB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6"/>
            <p14:sldId id="267"/>
            <p14:sldId id="263"/>
            <p14:sldId id="264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BA978-4631-4715-8430-80978601D08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279D10-4450-4409-98FB-6B5816C92B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l.isy.liu.se/en/research/datasets/swedish-leaf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3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12" Type="http://schemas.openxmlformats.org/officeDocument/2006/relationships/image" Target="../media/image12.tiff"/><Relationship Id="rId2" Type="http://schemas.openxmlformats.org/officeDocument/2006/relationships/image" Target="../media/image2.tiff"/><Relationship Id="rId16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tiff"/><Relationship Id="rId5" Type="http://schemas.openxmlformats.org/officeDocument/2006/relationships/image" Target="../media/image5.tiff"/><Relationship Id="rId15" Type="http://schemas.openxmlformats.org/officeDocument/2006/relationships/image" Target="../media/image15.jpeg"/><Relationship Id="rId10" Type="http://schemas.openxmlformats.org/officeDocument/2006/relationships/image" Target="../media/image10.tiff"/><Relationship Id="rId4" Type="http://schemas.openxmlformats.org/officeDocument/2006/relationships/image" Target="../media/image4.tiff"/><Relationship Id="rId9" Type="http://schemas.openxmlformats.org/officeDocument/2006/relationships/image" Target="../media/image9.tiff"/><Relationship Id="rId14" Type="http://schemas.openxmlformats.org/officeDocument/2006/relationships/image" Target="../media/image1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itchFamily="18" charset="0"/>
                <a:cs typeface="Times New Roman" pitchFamily="18" charset="0"/>
              </a:rPr>
              <a:t>PREPOZNAVANJE LISTOVA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Autor: Desanka Todić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</a:t>
            </a:r>
            <a:r>
              <a:rPr lang="en-US" dirty="0" err="1" smtClean="0"/>
              <a:t>prolaz</a:t>
            </a:r>
            <a:endParaRPr lang="sr-Latn-RS" dirty="0" smtClean="0"/>
          </a:p>
          <a:p>
            <a:pPr lvl="1"/>
            <a:r>
              <a:rPr lang="sr-Latn-RS" dirty="0" smtClean="0"/>
              <a:t>Površina regiona i najduža osa</a:t>
            </a:r>
          </a:p>
          <a:p>
            <a:pPr lvl="1"/>
            <a:r>
              <a:rPr lang="sr-Latn-RS" dirty="0" smtClean="0"/>
              <a:t>Npr. </a:t>
            </a:r>
            <a:r>
              <a:rPr lang="en-US" dirty="0" smtClean="0"/>
              <a:t>1763643.0,3596.48,l1nr00</a:t>
            </a:r>
            <a:endParaRPr lang="sr-Latn-RS" dirty="0" smtClean="0"/>
          </a:p>
          <a:p>
            <a:pPr lvl="1"/>
            <a:r>
              <a:rPr lang="sr-Latn-RS" dirty="0" smtClean="0"/>
              <a:t>Tačnost:</a:t>
            </a:r>
          </a:p>
          <a:p>
            <a:pPr lvl="2"/>
            <a:r>
              <a:rPr lang="sr-Latn-RS" dirty="0" smtClean="0"/>
              <a:t>Prvi način računanja: </a:t>
            </a:r>
            <a:r>
              <a:rPr lang="sr-Latn-RS" i="1" dirty="0" smtClean="0"/>
              <a:t>od </a:t>
            </a:r>
            <a:r>
              <a:rPr lang="sr-Latn-RS" i="1" dirty="0"/>
              <a:t>20% do 28</a:t>
            </a:r>
            <a:r>
              <a:rPr lang="sr-Latn-RS" i="1" dirty="0" smtClean="0"/>
              <a:t>%.</a:t>
            </a:r>
          </a:p>
          <a:p>
            <a:pPr lvl="2"/>
            <a:r>
              <a:rPr lang="sr-Latn-RS" dirty="0" smtClean="0"/>
              <a:t>Drugi način računanja: </a:t>
            </a:r>
            <a:r>
              <a:rPr lang="sr-Latn-RS" i="1" dirty="0" smtClean="0"/>
              <a:t>od 40% do 48%.</a:t>
            </a:r>
          </a:p>
          <a:p>
            <a:r>
              <a:rPr lang="sr-Latn-RS" dirty="0" smtClean="0"/>
              <a:t>II prolaz</a:t>
            </a:r>
          </a:p>
          <a:p>
            <a:pPr lvl="1"/>
            <a:r>
              <a:rPr lang="sr-Latn-RS" dirty="0"/>
              <a:t>Površina </a:t>
            </a:r>
            <a:r>
              <a:rPr lang="sr-Latn-RS" dirty="0" smtClean="0"/>
              <a:t>regiona, najduža i najkraća osa regiona</a:t>
            </a:r>
          </a:p>
          <a:p>
            <a:pPr lvl="1"/>
            <a:r>
              <a:rPr lang="sr-Latn-RS" dirty="0"/>
              <a:t>Npr. </a:t>
            </a:r>
            <a:r>
              <a:rPr lang="en-US" dirty="0"/>
              <a:t>1763643.0,3596.48,1991.86,l1nr00</a:t>
            </a:r>
            <a:endParaRPr lang="sr-Latn-RS" dirty="0" smtClean="0"/>
          </a:p>
          <a:p>
            <a:pPr lvl="1"/>
            <a:r>
              <a:rPr lang="sr-Latn-RS" dirty="0"/>
              <a:t>Tačnost </a:t>
            </a:r>
            <a:r>
              <a:rPr lang="sr-Latn-RS" dirty="0" smtClean="0"/>
              <a:t>kao i prethodnom prolazu.</a:t>
            </a:r>
          </a:p>
          <a:p>
            <a:r>
              <a:rPr lang="sr-Latn-RS" dirty="0" smtClean="0"/>
              <a:t>Uzrok male tačnosti?</a:t>
            </a:r>
          </a:p>
          <a:p>
            <a:pPr lvl="1"/>
            <a:r>
              <a:rPr lang="sr-Latn-RS" dirty="0" smtClean="0"/>
              <a:t>Površina previše utiče na rezultat</a:t>
            </a:r>
          </a:p>
          <a:p>
            <a:pPr lvl="1"/>
            <a:r>
              <a:rPr lang="sr-Latn-RS" dirty="0" smtClean="0"/>
              <a:t>Površina 1000x veća od ostalih atributa</a:t>
            </a:r>
          </a:p>
          <a:p>
            <a:pPr lvl="1"/>
            <a:endParaRPr lang="sr-Latn-R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18944"/>
            <a:ext cx="7467600" cy="4873752"/>
          </a:xfrm>
        </p:spPr>
        <p:txBody>
          <a:bodyPr/>
          <a:lstStyle/>
          <a:p>
            <a:r>
              <a:rPr lang="sr-Latn-RS" dirty="0" smtClean="0"/>
              <a:t>Rješenje</a:t>
            </a:r>
          </a:p>
          <a:p>
            <a:pPr lvl="1"/>
            <a:r>
              <a:rPr lang="sr-Latn-RS" dirty="0" smtClean="0"/>
              <a:t>Skaliranje površine da bude istog reda veličina kao i ose (area/1000).</a:t>
            </a:r>
            <a:endParaRPr lang="sr-Latn-RS" dirty="0"/>
          </a:p>
          <a:p>
            <a:r>
              <a:rPr lang="sr-Latn-RS" dirty="0" smtClean="0"/>
              <a:t>Tačnost nakon normalizacije</a:t>
            </a:r>
          </a:p>
          <a:p>
            <a:pPr lvl="2"/>
            <a:r>
              <a:rPr lang="sr-Latn-RS" dirty="0" smtClean="0"/>
              <a:t>Prvi </a:t>
            </a:r>
            <a:r>
              <a:rPr lang="sr-Latn-RS" dirty="0"/>
              <a:t>način računanja: </a:t>
            </a:r>
            <a:r>
              <a:rPr lang="sr-Latn-RS" i="1" dirty="0" smtClean="0"/>
              <a:t>oko 55%.</a:t>
            </a:r>
            <a:endParaRPr lang="sr-Latn-RS" i="1" dirty="0"/>
          </a:p>
          <a:p>
            <a:pPr lvl="2"/>
            <a:r>
              <a:rPr lang="sr-Latn-RS" dirty="0"/>
              <a:t>Drugi način računanja: </a:t>
            </a:r>
            <a:r>
              <a:rPr lang="sr-Latn-RS" i="1" dirty="0" smtClean="0"/>
              <a:t>oko 75%.</a:t>
            </a:r>
            <a:endParaRPr lang="sr-Latn-RS" i="1" dirty="0"/>
          </a:p>
          <a:p>
            <a:r>
              <a:rPr lang="sr-Latn-RS" dirty="0" smtClean="0"/>
              <a:t>I dalje problem predstavljaju listovi sličnih oblika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1219200" cy="202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14800"/>
            <a:ext cx="1295400" cy="202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79" y="4114800"/>
            <a:ext cx="1229995" cy="2027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4572000"/>
            <a:ext cx="289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Algoritam najviše </a:t>
            </a:r>
          </a:p>
          <a:p>
            <a:r>
              <a:rPr lang="sr-Latn-RS" sz="2400" dirty="0"/>
              <a:t>g</a:t>
            </a:r>
            <a:r>
              <a:rPr lang="sr-Latn-RS" sz="2400" dirty="0" smtClean="0"/>
              <a:t>riješi kod klasa 1,9 i 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2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Primjenom algoritma na podatke 13 klasa (zanemarivanjem klase 1 i klase 15) i obradom slike korišćenjem atributa </a:t>
            </a:r>
            <a:r>
              <a:rPr lang="sr-Latn-RS" i="1" dirty="0" smtClean="0"/>
              <a:t>površine, najduže i najkraće ose</a:t>
            </a:r>
            <a:r>
              <a:rPr lang="sr-Latn-RS" dirty="0" smtClean="0"/>
              <a:t>, tačnost algoritma je od </a:t>
            </a:r>
            <a:r>
              <a:rPr lang="sr-Latn-RS" i="1" dirty="0" smtClean="0"/>
              <a:t>60% do 68% </a:t>
            </a:r>
            <a:r>
              <a:rPr lang="sr-Latn-RS" dirty="0" smtClean="0"/>
              <a:t>(prvi način računanja) ili </a:t>
            </a:r>
            <a:r>
              <a:rPr lang="sr-Latn-RS" i="1" dirty="0" smtClean="0"/>
              <a:t>oko</a:t>
            </a:r>
            <a:r>
              <a:rPr lang="sr-Latn-RS" dirty="0" smtClean="0"/>
              <a:t> </a:t>
            </a:r>
            <a:r>
              <a:rPr lang="sr-Latn-RS" i="1" dirty="0" smtClean="0"/>
              <a:t>80%</a:t>
            </a:r>
            <a:r>
              <a:rPr lang="sr-Latn-RS" dirty="0" smtClean="0"/>
              <a:t> (drugi način)</a:t>
            </a:r>
            <a:r>
              <a:rPr lang="sr-Latn-RS" i="1" dirty="0" smtClean="0"/>
              <a:t>.</a:t>
            </a:r>
          </a:p>
          <a:p>
            <a:r>
              <a:rPr lang="sr-Latn-RS" dirty="0" smtClean="0"/>
              <a:t>Bez najkraće </a:t>
            </a:r>
            <a:r>
              <a:rPr lang="sr-Latn-RS" dirty="0"/>
              <a:t>ose </a:t>
            </a:r>
            <a:r>
              <a:rPr lang="sr-Latn-RS" dirty="0" smtClean="0"/>
              <a:t>(i zanemarivanjem </a:t>
            </a:r>
            <a:r>
              <a:rPr lang="sr-Latn-RS" dirty="0"/>
              <a:t>klase 1 i klase 15</a:t>
            </a:r>
            <a:r>
              <a:rPr lang="sr-Latn-RS" dirty="0" smtClean="0"/>
              <a:t>), tačnost algoritma je </a:t>
            </a:r>
            <a:r>
              <a:rPr lang="sr-Latn-RS" i="1" dirty="0" smtClean="0"/>
              <a:t>oko 50%</a:t>
            </a:r>
            <a:r>
              <a:rPr lang="sr-Latn-RS" dirty="0"/>
              <a:t> (prvi način računanja) ili </a:t>
            </a:r>
            <a:r>
              <a:rPr lang="sr-Latn-RS" i="1" dirty="0" smtClean="0"/>
              <a:t>od 70% do 75%</a:t>
            </a:r>
            <a:r>
              <a:rPr lang="sr-Latn-RS" dirty="0" smtClean="0"/>
              <a:t>(drugi </a:t>
            </a:r>
            <a:r>
              <a:rPr lang="sr-Latn-RS" dirty="0"/>
              <a:t>način)</a:t>
            </a:r>
            <a:r>
              <a:rPr lang="sr-Latn-RS" i="1" dirty="0"/>
              <a:t>..</a:t>
            </a:r>
            <a:endParaRPr lang="sr-Latn-RS" i="1" dirty="0" smtClean="0"/>
          </a:p>
          <a:p>
            <a:r>
              <a:rPr lang="sr-Latn-RS" dirty="0" smtClean="0"/>
              <a:t>Zaključak:</a:t>
            </a:r>
          </a:p>
          <a:p>
            <a:pPr lvl="1"/>
            <a:r>
              <a:rPr lang="sr-Latn-RS" dirty="0" smtClean="0"/>
              <a:t>Najbolja tačnost korišćenjem </a:t>
            </a:r>
            <a:r>
              <a:rPr lang="sr-Latn-RS" dirty="0"/>
              <a:t>atributa </a:t>
            </a:r>
            <a:r>
              <a:rPr lang="sr-Latn-RS" i="1" dirty="0"/>
              <a:t>površine, najduže i najkraće </a:t>
            </a:r>
            <a:r>
              <a:rPr lang="sr-Latn-RS" i="1" dirty="0" smtClean="0"/>
              <a:t>ose </a:t>
            </a:r>
            <a:r>
              <a:rPr lang="sr-Latn-RS" dirty="0" smtClean="0"/>
              <a:t>i bez klasa 1 i 15.</a:t>
            </a:r>
          </a:p>
        </p:txBody>
      </p:sp>
    </p:spTree>
    <p:extLst>
      <p:ext uri="{BB962C8B-B14F-4D97-AF65-F5344CB8AC3E}">
        <p14:creationId xmlns:p14="http://schemas.microsoft.com/office/powerpoint/2010/main" val="2716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Planirana proširenja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Uraditi prepoznavanje listova i preko višeslojne neuronske mreže i uporediti tačnosti.</a:t>
            </a:r>
          </a:p>
          <a:p>
            <a:r>
              <a:rPr lang="sr-Latn-RS" dirty="0" smtClean="0"/>
              <a:t>Proširiti skup podataka sa novim klasama drveća.</a:t>
            </a:r>
            <a:endParaRPr lang="sr-Latn-RS" dirty="0"/>
          </a:p>
          <a:p>
            <a:r>
              <a:rPr lang="sr-Latn-RS" smtClean="0"/>
              <a:t>Implementirati aplikaciju sa korisničkim interfejsom koji će omogućiti da prepozna kojoj klasi drveća pripada fotografisani list na bijeloj pozadini.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7780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 i opis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listova</a:t>
            </a:r>
            <a:r>
              <a:rPr lang="en-US" dirty="0"/>
              <a:t> </a:t>
            </a:r>
            <a:r>
              <a:rPr lang="en-US" dirty="0" err="1"/>
              <a:t>drveća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uslikanog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bijeloj</a:t>
            </a:r>
            <a:r>
              <a:rPr lang="en-US" dirty="0"/>
              <a:t> </a:t>
            </a:r>
            <a:r>
              <a:rPr lang="en-US" dirty="0" err="1"/>
              <a:t>pozadini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Listovi 15 različitih klasa drveća koji rastu na području Švedske.</a:t>
            </a:r>
          </a:p>
          <a:p>
            <a:r>
              <a:rPr lang="sr-Latn-RS" dirty="0" smtClean="0"/>
              <a:t> </a:t>
            </a:r>
            <a:r>
              <a:rPr lang="sr-Latn-RS" dirty="0"/>
              <a:t>S</a:t>
            </a:r>
            <a:r>
              <a:rPr lang="sr-Latn-RS" dirty="0" smtClean="0"/>
              <a:t>lučajnim izborom lista, odrediti kojoj klasi pripada.</a:t>
            </a:r>
          </a:p>
          <a:p>
            <a:r>
              <a:rPr lang="sr-Latn-RS" dirty="0" smtClean="0"/>
              <a:t>Najveći problem: postoje listovi veoma sličnih karakteristika (slični oblici, dužine listova).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skupa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Link ka dataset-u: </a:t>
            </a:r>
            <a:r>
              <a:rPr lang="sr-Latn-RS" dirty="0">
                <a:hlinkClick r:id="rId2"/>
              </a:rPr>
              <a:t>http://www.cvl.isy.liu.se/en/research/datasets/swedish-leaf</a:t>
            </a:r>
            <a:r>
              <a:rPr lang="sr-Latn-RS" dirty="0" smtClean="0">
                <a:hlinkClick r:id="rId2"/>
              </a:rPr>
              <a:t>/</a:t>
            </a:r>
            <a:endParaRPr lang="sr-Latn-RS" dirty="0" smtClean="0"/>
          </a:p>
          <a:p>
            <a:r>
              <a:rPr lang="sr-Latn-RS" dirty="0" smtClean="0"/>
              <a:t>75 slika po svakoj od 15 klasa listova drveća</a:t>
            </a:r>
          </a:p>
          <a:p>
            <a:r>
              <a:rPr lang="sr-Latn-RS" dirty="0" smtClean="0"/>
              <a:t>Označeni podaci </a:t>
            </a:r>
          </a:p>
          <a:p>
            <a:r>
              <a:rPr lang="en-US" dirty="0" smtClean="0">
                <a:cs typeface="Times New Roman" pitchFamily="18" charset="0"/>
              </a:rPr>
              <a:t>l9nr003.tif</a:t>
            </a:r>
            <a:endParaRPr lang="sr-Latn-RS" dirty="0" smtClean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 </a:t>
            </a:r>
            <a:r>
              <a:rPr lang="sr-Latn-RS" dirty="0" smtClean="0"/>
              <a:t>- skraćeno za „</a:t>
            </a:r>
            <a:r>
              <a:rPr lang="en-US" dirty="0" smtClean="0"/>
              <a:t>leaf</a:t>
            </a:r>
            <a:r>
              <a:rPr lang="sr-Latn-RS" dirty="0" smtClean="0"/>
              <a:t>“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 </a:t>
            </a:r>
            <a:r>
              <a:rPr lang="sr-Latn-RS" dirty="0"/>
              <a:t>-</a:t>
            </a:r>
            <a:r>
              <a:rPr lang="sr-Latn-RS" dirty="0" smtClean="0"/>
              <a:t> klasa lista drveta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nr </a:t>
            </a:r>
            <a:r>
              <a:rPr lang="sr-Latn-RS" dirty="0"/>
              <a:t>-</a:t>
            </a:r>
            <a:r>
              <a:rPr lang="sr-Latn-RS" dirty="0" smtClean="0"/>
              <a:t> skraćeno za</a:t>
            </a:r>
            <a:r>
              <a:rPr lang="en-US" dirty="0" smtClean="0"/>
              <a:t> </a:t>
            </a:r>
            <a:r>
              <a:rPr lang="sr-Latn-RS" dirty="0" smtClean="0"/>
              <a:t>„</a:t>
            </a:r>
            <a:r>
              <a:rPr lang="en-US" dirty="0" smtClean="0"/>
              <a:t>number</a:t>
            </a:r>
            <a:r>
              <a:rPr lang="sr-Latn-RS" dirty="0" smtClean="0"/>
              <a:t>“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003 </a:t>
            </a:r>
            <a:r>
              <a:rPr lang="sr-Latn-RS" dirty="0" smtClean="0"/>
              <a:t>- redni broj lista u klasi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sr-Latn-RS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24000"/>
            <a:ext cx="1072004" cy="16817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25" y="1510797"/>
            <a:ext cx="1153836" cy="1681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12" y="1510797"/>
            <a:ext cx="912410" cy="173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73" y="1524000"/>
            <a:ext cx="1104773" cy="1719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32" y="1529024"/>
            <a:ext cx="990600" cy="1714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2" y="3192563"/>
            <a:ext cx="1183567" cy="15334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44" y="3192563"/>
            <a:ext cx="682072" cy="1630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25" y="3228006"/>
            <a:ext cx="998556" cy="15953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81" y="3243031"/>
            <a:ext cx="1141752" cy="1580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32" y="3192564"/>
            <a:ext cx="979499" cy="1630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2" y="4687879"/>
            <a:ext cx="970305" cy="15774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57" y="4687879"/>
            <a:ext cx="1017840" cy="1582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25" y="4687879"/>
            <a:ext cx="934426" cy="15319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51" y="4702841"/>
            <a:ext cx="1122753" cy="15475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04" y="4640382"/>
            <a:ext cx="1054607" cy="15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Korišćeni 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-Nearest </a:t>
            </a:r>
            <a:r>
              <a:rPr lang="en-US" dirty="0" smtClean="0"/>
              <a:t>Neighbors </a:t>
            </a:r>
            <a:r>
              <a:rPr lang="en-US" dirty="0" err="1" smtClean="0"/>
              <a:t>algoritam</a:t>
            </a:r>
            <a:r>
              <a:rPr lang="en-US" dirty="0" smtClean="0"/>
              <a:t> (KNN)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=3</a:t>
            </a:r>
          </a:p>
          <a:p>
            <a:r>
              <a:rPr lang="en-US" dirty="0" err="1" smtClean="0"/>
              <a:t>Mjerenje</a:t>
            </a:r>
            <a:r>
              <a:rPr lang="en-US" dirty="0" smtClean="0"/>
              <a:t> </a:t>
            </a:r>
            <a:r>
              <a:rPr lang="en-US" dirty="0" err="1" smtClean="0"/>
              <a:t>rastojanja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klasa:</a:t>
            </a:r>
          </a:p>
          <a:p>
            <a:pPr marL="822960" lvl="1" indent="-457200">
              <a:buFont typeface="+mj-lt"/>
              <a:buAutoNum type="arabicPeriod"/>
            </a:pPr>
            <a:r>
              <a:rPr lang="sr-Latn-RS" dirty="0" smtClean="0"/>
              <a:t>Euklidsko rastojanje</a:t>
            </a:r>
            <a:endParaRPr lang="en-US" dirty="0" smtClean="0"/>
          </a:p>
          <a:p>
            <a:pPr marL="0" indent="0"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def</a:t>
            </a:r>
            <a:r>
              <a:rPr lang="en-US" sz="1200" b="1" dirty="0" smtClean="0"/>
              <a:t> </a:t>
            </a:r>
            <a:r>
              <a:rPr lang="en-US" sz="1200" dirty="0" err="1" smtClean="0"/>
              <a:t>euclideanDistance</a:t>
            </a:r>
            <a:r>
              <a:rPr lang="en-US" sz="1200" dirty="0" smtClean="0"/>
              <a:t>(</a:t>
            </a:r>
            <a:r>
              <a:rPr lang="en-US" sz="1200" dirty="0" err="1" smtClean="0"/>
              <a:t>test_instance</a:t>
            </a:r>
            <a:r>
              <a:rPr lang="en-US" sz="1200" dirty="0" smtClean="0"/>
              <a:t>, </a:t>
            </a:r>
            <a:r>
              <a:rPr lang="en-US" sz="1200" dirty="0" err="1" smtClean="0"/>
              <a:t>train_instance</a:t>
            </a:r>
            <a:r>
              <a:rPr lang="en-US" sz="1200" dirty="0" smtClean="0"/>
              <a:t>, </a:t>
            </a:r>
            <a:r>
              <a:rPr lang="en-US" sz="1200" dirty="0"/>
              <a:t>length):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i="1" dirty="0"/>
              <a:t>    		</a:t>
            </a:r>
            <a:r>
              <a:rPr lang="en-US" sz="1200" dirty="0"/>
              <a:t>distance = 0</a:t>
            </a:r>
            <a:br>
              <a:rPr lang="en-US" sz="1200" dirty="0"/>
            </a:br>
            <a:r>
              <a:rPr lang="en-US" sz="1200" dirty="0"/>
              <a:t>   		 </a:t>
            </a:r>
            <a:r>
              <a:rPr lang="en-US" sz="1200" b="1" dirty="0"/>
              <a:t>for </a:t>
            </a:r>
            <a:r>
              <a:rPr lang="en-US" sz="1200" dirty="0"/>
              <a:t>x </a:t>
            </a:r>
            <a:r>
              <a:rPr lang="en-US" sz="1200" b="1" dirty="0"/>
              <a:t>in </a:t>
            </a:r>
            <a:r>
              <a:rPr lang="en-US" sz="1200" dirty="0"/>
              <a:t>range(length):</a:t>
            </a:r>
            <a:br>
              <a:rPr lang="en-US" sz="1200" dirty="0"/>
            </a:br>
            <a:r>
              <a:rPr lang="en-US" sz="1200" dirty="0"/>
              <a:t>        			distance += </a:t>
            </a:r>
            <a:r>
              <a:rPr lang="en-US" sz="1200" dirty="0" err="1"/>
              <a:t>pow</a:t>
            </a:r>
            <a:r>
              <a:rPr lang="en-US" sz="1200" dirty="0" smtClean="0"/>
              <a:t>((</a:t>
            </a:r>
            <a:r>
              <a:rPr lang="en-US" sz="1200" dirty="0" err="1" smtClean="0"/>
              <a:t>test_instance</a:t>
            </a:r>
            <a:r>
              <a:rPr lang="en-US" sz="1200" dirty="0" smtClean="0"/>
              <a:t>[x</a:t>
            </a:r>
            <a:r>
              <a:rPr lang="en-US" sz="1200" dirty="0"/>
              <a:t>] - </a:t>
            </a:r>
            <a:r>
              <a:rPr lang="en-US" sz="1200" dirty="0" err="1"/>
              <a:t>train_instance</a:t>
            </a:r>
            <a:r>
              <a:rPr lang="en-US" sz="1200" dirty="0" smtClean="0"/>
              <a:t>[x</a:t>
            </a:r>
            <a:r>
              <a:rPr lang="en-US" sz="1200" dirty="0"/>
              <a:t>]), 2)</a:t>
            </a:r>
            <a:br>
              <a:rPr lang="en-US" sz="1200" dirty="0"/>
            </a:br>
            <a:r>
              <a:rPr lang="en-US" sz="1200" dirty="0"/>
              <a:t>    		</a:t>
            </a:r>
            <a:r>
              <a:rPr lang="en-US" sz="1200" b="1" dirty="0"/>
              <a:t>return </a:t>
            </a:r>
            <a:r>
              <a:rPr lang="en-US" sz="1200" dirty="0" err="1"/>
              <a:t>math.sqrt</a:t>
            </a:r>
            <a:r>
              <a:rPr lang="en-US" sz="1200" dirty="0"/>
              <a:t>(distance</a:t>
            </a:r>
            <a:r>
              <a:rPr lang="en-US" sz="1200" dirty="0" smtClean="0"/>
              <a:t>)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en-US" dirty="0" smtClean="0"/>
              <a:t>Manhattan </a:t>
            </a:r>
            <a:r>
              <a:rPr lang="en-US" dirty="0" err="1" smtClean="0"/>
              <a:t>rastojanje</a:t>
            </a: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b="1" dirty="0" err="1"/>
              <a:t>def</a:t>
            </a:r>
            <a:r>
              <a:rPr lang="en-US" sz="1200" b="1" dirty="0"/>
              <a:t> </a:t>
            </a:r>
            <a:r>
              <a:rPr lang="en-US" sz="1200" dirty="0" err="1" smtClean="0"/>
              <a:t>manhattanDistance</a:t>
            </a:r>
            <a:r>
              <a:rPr lang="en-US" sz="1200" dirty="0" smtClean="0"/>
              <a:t>(</a:t>
            </a:r>
            <a:r>
              <a:rPr lang="en-US" sz="1200" dirty="0" err="1"/>
              <a:t>test_instance</a:t>
            </a:r>
            <a:r>
              <a:rPr lang="en-US" sz="1200" dirty="0" smtClean="0"/>
              <a:t>, </a:t>
            </a:r>
            <a:r>
              <a:rPr lang="en-US" sz="1200" dirty="0" err="1"/>
              <a:t>train_instance</a:t>
            </a:r>
            <a:r>
              <a:rPr lang="en-US" sz="1200" dirty="0" smtClean="0"/>
              <a:t>, </a:t>
            </a:r>
            <a:r>
              <a:rPr lang="en-US" sz="1200" dirty="0"/>
              <a:t>length):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smtClean="0"/>
              <a:t>		distance </a:t>
            </a:r>
            <a:r>
              <a:rPr lang="en-US" sz="1200" dirty="0"/>
              <a:t>= 0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		</a:t>
            </a:r>
            <a:r>
              <a:rPr lang="en-US" sz="1200" b="1" dirty="0" smtClean="0"/>
              <a:t>for </a:t>
            </a:r>
            <a:r>
              <a:rPr lang="en-US" sz="1200" dirty="0"/>
              <a:t>x </a:t>
            </a:r>
            <a:r>
              <a:rPr lang="en-US" sz="1200" b="1" dirty="0"/>
              <a:t>in </a:t>
            </a:r>
            <a:r>
              <a:rPr lang="en-US" sz="1200" dirty="0"/>
              <a:t>range(length):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smtClean="0"/>
              <a:t>			distance </a:t>
            </a:r>
            <a:r>
              <a:rPr lang="en-US" sz="1200" dirty="0"/>
              <a:t>+=</a:t>
            </a:r>
            <a:r>
              <a:rPr lang="en-US" sz="1200" dirty="0" smtClean="0"/>
              <a:t>abs(</a:t>
            </a:r>
            <a:r>
              <a:rPr lang="en-US" sz="1200" dirty="0" err="1"/>
              <a:t>test_instance</a:t>
            </a:r>
            <a:r>
              <a:rPr lang="en-US" sz="1200" dirty="0" smtClean="0"/>
              <a:t>[x</a:t>
            </a:r>
            <a:r>
              <a:rPr lang="en-US" sz="1200" dirty="0"/>
              <a:t>] - </a:t>
            </a:r>
            <a:r>
              <a:rPr lang="en-US" sz="1200" dirty="0" err="1"/>
              <a:t>train_instance</a:t>
            </a:r>
            <a:r>
              <a:rPr lang="en-US" sz="1200" dirty="0" smtClean="0"/>
              <a:t>[x</a:t>
            </a:r>
            <a:r>
              <a:rPr lang="en-US" sz="1200" dirty="0"/>
              <a:t>])</a:t>
            </a:r>
            <a:br>
              <a:rPr lang="en-US" sz="1200" dirty="0"/>
            </a:br>
            <a:r>
              <a:rPr lang="en-US" sz="1200" dirty="0"/>
              <a:t>   </a:t>
            </a:r>
            <a:r>
              <a:rPr lang="en-US" sz="1200" dirty="0" smtClean="0"/>
              <a:t>	 	</a:t>
            </a:r>
            <a:r>
              <a:rPr lang="en-US" sz="1200" b="1" dirty="0" smtClean="0"/>
              <a:t>return </a:t>
            </a:r>
            <a:r>
              <a:rPr lang="en-US" sz="1200" dirty="0"/>
              <a:t>distance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65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slike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Konverzija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u </a:t>
            </a:r>
            <a:r>
              <a:rPr lang="en-US" dirty="0" err="1"/>
              <a:t>nijanse</a:t>
            </a:r>
            <a:r>
              <a:rPr lang="en-US" dirty="0"/>
              <a:t> </a:t>
            </a:r>
            <a:r>
              <a:rPr lang="en-US" dirty="0" err="1"/>
              <a:t>sive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Binarizacija</a:t>
            </a:r>
            <a:r>
              <a:rPr lang="en-US" dirty="0" smtClean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fiksnim</a:t>
            </a:r>
            <a:r>
              <a:rPr lang="en-US" dirty="0"/>
              <a:t> </a:t>
            </a:r>
            <a:r>
              <a:rPr lang="en-US" dirty="0" err="1"/>
              <a:t>tresholdom</a:t>
            </a:r>
            <a:r>
              <a:rPr lang="en-US" dirty="0"/>
              <a:t> 0.8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Dilatacija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strukturnim</a:t>
            </a:r>
            <a:r>
              <a:rPr lang="en-US" dirty="0"/>
              <a:t> </a:t>
            </a:r>
            <a:r>
              <a:rPr lang="en-US" dirty="0" err="1"/>
              <a:t>elementom</a:t>
            </a:r>
            <a:r>
              <a:rPr lang="en-US" dirty="0"/>
              <a:t> diamond(3</a:t>
            </a:r>
            <a:r>
              <a:rPr lang="en-US" dirty="0" smtClean="0"/>
              <a:t>).</a:t>
            </a:r>
            <a:endParaRPr lang="sr-Latn-RS" dirty="0" smtClean="0"/>
          </a:p>
          <a:p>
            <a:r>
              <a:rPr lang="en-US" dirty="0" err="1" smtClean="0"/>
              <a:t>Erozija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strukturnim</a:t>
            </a:r>
            <a:r>
              <a:rPr lang="en-US" dirty="0"/>
              <a:t> </a:t>
            </a:r>
            <a:r>
              <a:rPr lang="en-US" dirty="0" err="1"/>
              <a:t>elementom</a:t>
            </a:r>
            <a:r>
              <a:rPr lang="en-US" dirty="0"/>
              <a:t> diamond(3</a:t>
            </a:r>
            <a:r>
              <a:rPr lang="en-US" dirty="0" smtClean="0"/>
              <a:t>).</a:t>
            </a:r>
          </a:p>
          <a:p>
            <a:r>
              <a:rPr lang="en-US" dirty="0" err="1"/>
              <a:t>Izdvajanje</a:t>
            </a:r>
            <a:r>
              <a:rPr lang="en-US" dirty="0"/>
              <a:t> </a:t>
            </a:r>
            <a:r>
              <a:rPr lang="en-US" dirty="0" err="1"/>
              <a:t>regiona</a:t>
            </a:r>
            <a:r>
              <a:rPr lang="en-US" dirty="0"/>
              <a:t> od </a:t>
            </a:r>
            <a:r>
              <a:rPr lang="en-US" dirty="0" err="1"/>
              <a:t>interesa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Izdvajanje</a:t>
            </a:r>
            <a:r>
              <a:rPr lang="en-US" dirty="0"/>
              <a:t> i </a:t>
            </a:r>
            <a:r>
              <a:rPr lang="en-US" dirty="0" err="1"/>
              <a:t>skaliranje</a:t>
            </a:r>
            <a:r>
              <a:rPr lang="en-US" dirty="0"/>
              <a:t> </a:t>
            </a:r>
            <a:r>
              <a:rPr lang="en-US" dirty="0" err="1"/>
              <a:t>površine</a:t>
            </a:r>
            <a:r>
              <a:rPr lang="en-US" dirty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  <a:endParaRPr lang="sr-Latn-RS" dirty="0"/>
          </a:p>
          <a:p>
            <a:r>
              <a:rPr lang="en-US" dirty="0" err="1"/>
              <a:t>Izdvajanje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</a:t>
            </a:r>
            <a:r>
              <a:rPr lang="en-US" dirty="0" err="1"/>
              <a:t>maksimalne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Izdvajanje</a:t>
            </a:r>
            <a:r>
              <a:rPr lang="en-US" dirty="0" smtClean="0"/>
              <a:t> </a:t>
            </a:r>
            <a:r>
              <a:rPr lang="en-US" dirty="0" err="1"/>
              <a:t>dužine</a:t>
            </a:r>
            <a:r>
              <a:rPr lang="en-US" dirty="0"/>
              <a:t> </a:t>
            </a:r>
            <a:r>
              <a:rPr lang="en-US" dirty="0" err="1"/>
              <a:t>minimalne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Obrada slike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3259530" cy="3733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6401"/>
            <a:ext cx="3046441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76399"/>
            <a:ext cx="3048001" cy="3733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562494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Binarizacija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1711" y="562494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Dilatacija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799" y="562494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Erozija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sr-Latn-RS" dirty="0" smtClean="0"/>
              <a:t>biolozi </a:t>
            </a:r>
            <a:r>
              <a:rPr lang="en-US" dirty="0" err="1" smtClean="0"/>
              <a:t>razlikuju</a:t>
            </a:r>
            <a:r>
              <a:rPr lang="en-US" dirty="0" smtClean="0"/>
              <a:t> </a:t>
            </a:r>
            <a:r>
              <a:rPr lang="en-US" dirty="0" err="1" smtClean="0"/>
              <a:t>listove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Po </a:t>
            </a:r>
            <a:r>
              <a:rPr lang="en-US" dirty="0" err="1" smtClean="0"/>
              <a:t>obliku</a:t>
            </a:r>
            <a:r>
              <a:rPr lang="en-US" dirty="0" smtClean="0"/>
              <a:t>, </a:t>
            </a:r>
            <a:r>
              <a:rPr lang="sr-Latn-RS" dirty="0" smtClean="0"/>
              <a:t>n</a:t>
            </a:r>
            <a:r>
              <a:rPr lang="en-US" dirty="0" err="1" smtClean="0"/>
              <a:t>ervatur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/>
              <a:t>(</a:t>
            </a:r>
            <a:r>
              <a:rPr lang="en-US" dirty="0" err="1" smtClean="0"/>
              <a:t>raspored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en-US" dirty="0" err="1"/>
              <a:t>provodnih</a:t>
            </a:r>
            <a:r>
              <a:rPr lang="en-US" dirty="0"/>
              <a:t> </a:t>
            </a:r>
            <a:r>
              <a:rPr lang="en-US" dirty="0" err="1" smtClean="0"/>
              <a:t>sudova</a:t>
            </a:r>
            <a:r>
              <a:rPr lang="sr-Latn-RS" dirty="0" smtClean="0"/>
              <a:t>), </a:t>
            </a:r>
            <a:r>
              <a:rPr lang="en-US" dirty="0" smtClean="0"/>
              <a:t>du</a:t>
            </a:r>
            <a:r>
              <a:rPr lang="sr-Latn-RS" dirty="0" smtClean="0"/>
              <a:t>žini.</a:t>
            </a:r>
          </a:p>
          <a:p>
            <a:r>
              <a:rPr lang="sr-Latn-RS" dirty="0" smtClean="0"/>
              <a:t>Kako naučiti program da to radi?</a:t>
            </a:r>
          </a:p>
          <a:p>
            <a:pPr lvl="1"/>
            <a:r>
              <a:rPr lang="en-US" b="1" dirty="0"/>
              <a:t>from </a:t>
            </a:r>
            <a:r>
              <a:rPr lang="en-US" dirty="0" err="1"/>
              <a:t>skimage.measure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 smtClean="0"/>
              <a:t>regionprops</a:t>
            </a:r>
            <a:endParaRPr lang="sr-Latn-RS" dirty="0" smtClean="0"/>
          </a:p>
          <a:p>
            <a:pPr lvl="1"/>
            <a:r>
              <a:rPr lang="sr-Latn-RS" dirty="0" err="1"/>
              <a:t>r</a:t>
            </a:r>
            <a:r>
              <a:rPr lang="en-US" dirty="0" err="1" smtClean="0"/>
              <a:t>egionprops</a:t>
            </a:r>
            <a:r>
              <a:rPr lang="sr-Latn-RS" dirty="0" smtClean="0"/>
              <a:t> izračunava set različitih osobina za svaki označeni region.</a:t>
            </a:r>
          </a:p>
          <a:p>
            <a:pPr lvl="1"/>
            <a:r>
              <a:rPr lang="sr-Latn-RS" dirty="0" smtClean="0"/>
              <a:t>region.area</a:t>
            </a:r>
          </a:p>
          <a:p>
            <a:pPr lvl="1"/>
            <a:r>
              <a:rPr lang="sr-Latn-RS" dirty="0" smtClean="0"/>
              <a:t>region.major_axis_length</a:t>
            </a:r>
          </a:p>
          <a:p>
            <a:pPr lvl="1"/>
            <a:r>
              <a:rPr lang="sr-Latn-RS" smtClean="0"/>
              <a:t>region.minor_axis_length</a:t>
            </a:r>
            <a:endParaRPr lang="en-US" dirty="0" smtClean="0"/>
          </a:p>
          <a:p>
            <a:pPr marL="36576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54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67% slika listova za obučavanje, 33% za test</a:t>
            </a:r>
          </a:p>
          <a:p>
            <a:r>
              <a:rPr lang="sr-Latn-RS" dirty="0" smtClean="0"/>
              <a:t>Računanje</a:t>
            </a:r>
            <a:r>
              <a:rPr lang="en-US" dirty="0" smtClean="0"/>
              <a:t> </a:t>
            </a:r>
            <a:r>
              <a:rPr lang="sr-Latn-RS" dirty="0" smtClean="0"/>
              <a:t>tačnosti algoritma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mjere</a:t>
            </a:r>
            <a:r>
              <a:rPr lang="en-US" dirty="0" smtClean="0"/>
              <a:t> </a:t>
            </a:r>
            <a:r>
              <a:rPr lang="en-US" dirty="0" err="1" smtClean="0"/>
              <a:t>procenta</a:t>
            </a:r>
            <a:r>
              <a:rPr lang="en-US" dirty="0" smtClean="0"/>
              <a:t> ta</a:t>
            </a:r>
            <a:r>
              <a:rPr lang="sr-Latn-RS" dirty="0" smtClean="0"/>
              <a:t>čno prediktivnih vrijednosti u odnosu na ukupan broj testova</a:t>
            </a:r>
          </a:p>
          <a:p>
            <a:pPr marL="822960" lvl="1" indent="-457200">
              <a:buFont typeface="+mj-lt"/>
              <a:buAutoNum type="arabicPeriod"/>
            </a:pPr>
            <a:r>
              <a:rPr lang="sr-Latn-RS" dirty="0" smtClean="0"/>
              <a:t>Pri računanju, posmatran samo prvi od tri najbliža susjeda (manja tačnost)</a:t>
            </a:r>
          </a:p>
          <a:p>
            <a:pPr marL="0" indent="0">
              <a:buNone/>
            </a:pPr>
            <a:r>
              <a:rPr lang="sr-Latn-RS" sz="1600" b="1" dirty="0" smtClean="0"/>
              <a:t>	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dirty="0" err="1"/>
              <a:t>getAccuracy</a:t>
            </a:r>
            <a:r>
              <a:rPr lang="en-US" sz="1600" dirty="0"/>
              <a:t>(</a:t>
            </a:r>
            <a:r>
              <a:rPr lang="en-US" sz="1600" dirty="0" err="1"/>
              <a:t>testSet</a:t>
            </a:r>
            <a:r>
              <a:rPr lang="en-US" sz="1600" dirty="0"/>
              <a:t>, predictions):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sr-Latn-RS" sz="1600" dirty="0" smtClean="0"/>
              <a:t>		</a:t>
            </a:r>
            <a:r>
              <a:rPr lang="en-US" sz="1600" dirty="0" smtClean="0"/>
              <a:t>correct </a:t>
            </a:r>
            <a:r>
              <a:rPr lang="en-US" sz="1600" dirty="0"/>
              <a:t>= 0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sr-Latn-RS" sz="1600" dirty="0" smtClean="0"/>
              <a:t>		</a:t>
            </a:r>
            <a:r>
              <a:rPr lang="en-US" sz="1600" b="1" dirty="0" smtClean="0"/>
              <a:t>for </a:t>
            </a:r>
            <a:r>
              <a:rPr lang="en-US" sz="1600" dirty="0"/>
              <a:t>x </a:t>
            </a:r>
            <a:r>
              <a:rPr lang="en-US" sz="1600" b="1" dirty="0"/>
              <a:t>in </a:t>
            </a:r>
            <a:r>
              <a:rPr lang="en-US" sz="1600" dirty="0"/>
              <a:t>range(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testSet</a:t>
            </a:r>
            <a:r>
              <a:rPr lang="en-US" sz="1600" dirty="0"/>
              <a:t>)):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sr-Latn-RS" sz="1600" dirty="0" smtClean="0"/>
              <a:t>			</a:t>
            </a:r>
            <a:r>
              <a:rPr lang="en-US" sz="1600" b="1" dirty="0" smtClean="0"/>
              <a:t>if </a:t>
            </a:r>
            <a:r>
              <a:rPr lang="en-US" sz="1600" dirty="0" err="1"/>
              <a:t>testSet</a:t>
            </a:r>
            <a:r>
              <a:rPr lang="en-US" sz="1600" dirty="0"/>
              <a:t>[x][-1] == predictions[x]: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sr-Latn-RS" sz="1600" dirty="0" smtClean="0"/>
              <a:t>				</a:t>
            </a:r>
            <a:r>
              <a:rPr lang="en-US" sz="1600" dirty="0" smtClean="0"/>
              <a:t>correct </a:t>
            </a:r>
            <a:r>
              <a:rPr lang="en-US" sz="1600" dirty="0"/>
              <a:t>+= 1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sr-Latn-RS" sz="1600" dirty="0" smtClean="0"/>
              <a:t>		</a:t>
            </a:r>
            <a:r>
              <a:rPr lang="en-US" sz="1600" b="1" dirty="0" smtClean="0"/>
              <a:t>return </a:t>
            </a:r>
            <a:r>
              <a:rPr lang="en-US" sz="1600" dirty="0"/>
              <a:t>(correct / float(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testSet</a:t>
            </a:r>
            <a:r>
              <a:rPr lang="en-US" sz="1600" dirty="0"/>
              <a:t>))) * </a:t>
            </a:r>
            <a:r>
              <a:rPr lang="en-US" sz="1600" dirty="0" smtClean="0"/>
              <a:t>100.0</a:t>
            </a:r>
            <a:endParaRPr lang="sr-Latn-RS" sz="1300" dirty="0"/>
          </a:p>
          <a:p>
            <a:pPr marL="708660" lvl="1" indent="-342900">
              <a:buFont typeface="+mj-lt"/>
              <a:buAutoNum type="arabicPeriod" startAt="2"/>
            </a:pPr>
            <a:r>
              <a:rPr lang="sr-Latn-RS" dirty="0" smtClean="0"/>
              <a:t>Pri računanju, posmatrana sva tri najbliža susjeda</a:t>
            </a:r>
            <a:r>
              <a:rPr lang="sr-Latn-RS" dirty="0"/>
              <a:t> </a:t>
            </a:r>
            <a:r>
              <a:rPr lang="sr-Latn-RS" dirty="0" smtClean="0"/>
              <a:t>(veća tačnost u odnosu na prethodnu oko 20%).</a:t>
            </a:r>
          </a:p>
        </p:txBody>
      </p:sp>
    </p:spTree>
    <p:extLst>
      <p:ext uri="{BB962C8B-B14F-4D97-AF65-F5344CB8AC3E}">
        <p14:creationId xmlns:p14="http://schemas.microsoft.com/office/powerpoint/2010/main" val="29749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362</TotalTime>
  <Words>526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PREPOZNAVANJE LISTOVA</vt:lpstr>
      <vt:lpstr>Motivacija i opis problema</vt:lpstr>
      <vt:lpstr>Opis skupa podataka</vt:lpstr>
      <vt:lpstr>Opis skupa podataka</vt:lpstr>
      <vt:lpstr>Korišćeni algoritmi</vt:lpstr>
      <vt:lpstr>Obrada slike</vt:lpstr>
      <vt:lpstr>Obrada slike</vt:lpstr>
      <vt:lpstr>Obrada slike</vt:lpstr>
      <vt:lpstr>Verfikacija</vt:lpstr>
      <vt:lpstr>Verifikacija</vt:lpstr>
      <vt:lpstr>Verifikacija</vt:lpstr>
      <vt:lpstr>Verifikacija</vt:lpstr>
      <vt:lpstr>Planirana proširenja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LISTOVA</dc:title>
  <dc:creator>Desanka</dc:creator>
  <cp:lastModifiedBy>Desanka</cp:lastModifiedBy>
  <cp:revision>42</cp:revision>
  <dcterms:created xsi:type="dcterms:W3CDTF">2017-02-03T10:49:35Z</dcterms:created>
  <dcterms:modified xsi:type="dcterms:W3CDTF">2017-02-05T17:30:35Z</dcterms:modified>
</cp:coreProperties>
</file>