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58" r:id="rId6"/>
    <p:sldId id="267" r:id="rId7"/>
    <p:sldId id="259" r:id="rId8"/>
    <p:sldId id="269" r:id="rId9"/>
    <p:sldId id="260" r:id="rId10"/>
    <p:sldId id="261" r:id="rId11"/>
    <p:sldId id="262" r:id="rId12"/>
    <p:sldId id="263" r:id="rId13"/>
    <p:sldId id="264" r:id="rId14"/>
    <p:sldId id="268" r:id="rId15"/>
    <p:sldId id="270" r:id="rId16"/>
    <p:sldId id="27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anz sanz" initials="as" lastIdx="1" clrIdx="0">
    <p:extLst>
      <p:ext uri="{19B8F6BF-5375-455C-9EA6-DF929625EA0E}">
        <p15:presenceInfo xmlns:p15="http://schemas.microsoft.com/office/powerpoint/2012/main" userId="bd52a801f5cd89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E8F"/>
    <a:srgbClr val="062334"/>
    <a:srgbClr val="105887"/>
    <a:srgbClr val="0B7193"/>
    <a:srgbClr val="E7CCB7"/>
    <a:srgbClr val="27AE60"/>
    <a:srgbClr val="90D5CA"/>
    <a:srgbClr val="F7EDE6"/>
    <a:srgbClr val="00F28E"/>
    <a:srgbClr val="F26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8B8A8419-F2C1-4144-BB26-01EDF2A6EE89}" type="datetimeFigureOut">
              <a:rPr lang="es-ES" smtClean="0"/>
              <a:t>26/10/2018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115482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B8A8419-F2C1-4144-BB26-01EDF2A6EE89}" type="datetimeFigureOut">
              <a:rPr lang="es-ES" smtClean="0"/>
              <a:t>26/10/2018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415727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B8A8419-F2C1-4144-BB26-01EDF2A6EE89}" type="datetimeFigureOut">
              <a:rPr lang="es-ES" smtClean="0"/>
              <a:t>26/10/2018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13219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B8A8419-F2C1-4144-BB26-01EDF2A6EE89}" type="datetimeFigureOut">
              <a:rPr lang="es-ES" smtClean="0"/>
              <a:t>26/10/2018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294077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B8A8419-F2C1-4144-BB26-01EDF2A6EE89}" type="datetimeFigureOut">
              <a:rPr lang="es-ES" smtClean="0"/>
              <a:t>26/10/2018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423569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B8A8419-F2C1-4144-BB26-01EDF2A6EE89}" type="datetimeFigureOut">
              <a:rPr lang="es-ES" smtClean="0"/>
              <a:t>26/10/2018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103928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8B8A8419-F2C1-4144-BB26-01EDF2A6EE89}" type="datetimeFigureOut">
              <a:rPr lang="es-ES" smtClean="0"/>
              <a:t>26/10/2018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69389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B8A8419-F2C1-4144-BB26-01EDF2A6EE89}" type="datetimeFigureOut">
              <a:rPr lang="es-ES" smtClean="0"/>
              <a:t>26/10/2018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359270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B8A8419-F2C1-4144-BB26-01EDF2A6EE89}" type="datetimeFigureOut">
              <a:rPr lang="es-ES" smtClean="0"/>
              <a:t>26/10/2018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110315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B8A8419-F2C1-4144-BB26-01EDF2A6EE89}" type="datetimeFigureOut">
              <a:rPr lang="es-ES" smtClean="0"/>
              <a:t>26/10/2018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58845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B8A8419-F2C1-4144-BB26-01EDF2A6EE89}" type="datetimeFigureOut">
              <a:rPr lang="es-ES" smtClean="0"/>
              <a:t>26/10/2018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557F7A4-ABBE-447A-ABB1-E869BE57AAF3}" type="slidenum">
              <a:rPr lang="es-ES" smtClean="0"/>
              <a:t>‹Nº›</a:t>
            </a:fld>
            <a:endParaRPr lang="es-ES"/>
          </a:p>
        </p:txBody>
      </p:sp>
    </p:spTree>
    <p:extLst>
      <p:ext uri="{BB962C8B-B14F-4D97-AF65-F5344CB8AC3E}">
        <p14:creationId xmlns:p14="http://schemas.microsoft.com/office/powerpoint/2010/main" val="266154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A8419-F2C1-4144-BB26-01EDF2A6EE89}" type="datetimeFigureOut">
              <a:rPr lang="es-ES" smtClean="0"/>
              <a:t>26/10/2018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7F7A4-ABBE-447A-ABB1-E869BE57AAF3}" type="slidenum">
              <a:rPr lang="es-ES" smtClean="0"/>
              <a:t>‹Nº›</a:t>
            </a:fld>
            <a:endParaRPr lang="es-ES"/>
          </a:p>
        </p:txBody>
      </p:sp>
    </p:spTree>
    <p:extLst>
      <p:ext uri="{BB962C8B-B14F-4D97-AF65-F5344CB8AC3E}">
        <p14:creationId xmlns:p14="http://schemas.microsoft.com/office/powerpoint/2010/main" val="280985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smtClean="0"/>
              <a:t>Ç8/8-++++++68+++++++++++++++++++++++++++++++++++++/+++</a:t>
            </a:r>
            <a:br>
              <a:rPr lang="es-ES" dirty="0" smtClean="0"/>
            </a:br>
            <a:r>
              <a:rPr lang="es-ES" dirty="0"/>
              <a:t> </a:t>
            </a:r>
            <a:r>
              <a:rPr lang="es-ES" dirty="0" smtClean="0"/>
              <a:t>++++++++++++++++++67</a:t>
            </a:r>
            <a:endParaRPr lang="es-ES" dirty="0"/>
          </a:p>
        </p:txBody>
      </p:sp>
      <p:sp>
        <p:nvSpPr>
          <p:cNvPr id="3" name="Subtítulo 2"/>
          <p:cNvSpPr>
            <a:spLocks noGrp="1"/>
          </p:cNvSpPr>
          <p:nvPr>
            <p:ph type="subTitle" idx="1"/>
          </p:nvPr>
        </p:nvSpPr>
        <p:spPr/>
        <p:txBody>
          <a:bodyPr/>
          <a:lstStyle/>
          <a:p>
            <a:endParaRPr lang="es-ES"/>
          </a:p>
        </p:txBody>
      </p:sp>
      <p:pic>
        <p:nvPicPr>
          <p:cNvPr id="4" name="Imagen 3"/>
          <p:cNvPicPr>
            <a:picLocks noChangeAspect="1"/>
          </p:cNvPicPr>
          <p:nvPr/>
        </p:nvPicPr>
        <p:blipFill>
          <a:blip r:embed="rId2"/>
          <a:stretch>
            <a:fillRect/>
          </a:stretch>
        </p:blipFill>
        <p:spPr>
          <a:xfrm>
            <a:off x="640760" y="226423"/>
            <a:ext cx="10753725" cy="6248400"/>
          </a:xfrm>
          <a:prstGeom prst="rect">
            <a:avLst/>
          </a:prstGeom>
        </p:spPr>
      </p:pic>
    </p:spTree>
    <p:extLst>
      <p:ext uri="{BB962C8B-B14F-4D97-AF65-F5344CB8AC3E}">
        <p14:creationId xmlns:p14="http://schemas.microsoft.com/office/powerpoint/2010/main" val="1449765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33462" y="447675"/>
            <a:ext cx="10125075" cy="5962650"/>
          </a:xfrm>
          <a:prstGeom prst="rect">
            <a:avLst/>
          </a:prstGeom>
        </p:spPr>
      </p:pic>
    </p:spTree>
    <p:extLst>
      <p:ext uri="{BB962C8B-B14F-4D97-AF65-F5344CB8AC3E}">
        <p14:creationId xmlns:p14="http://schemas.microsoft.com/office/powerpoint/2010/main" val="326885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510206" y="898163"/>
            <a:ext cx="8186055" cy="4993186"/>
          </a:xfrm>
          <a:prstGeom prst="rect">
            <a:avLst/>
          </a:prstGeom>
        </p:spPr>
      </p:pic>
    </p:spTree>
    <p:extLst>
      <p:ext uri="{BB962C8B-B14F-4D97-AF65-F5344CB8AC3E}">
        <p14:creationId xmlns:p14="http://schemas.microsoft.com/office/powerpoint/2010/main" val="307335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397736" y="488360"/>
            <a:ext cx="12814151" cy="5246234"/>
          </a:xfrm>
          <a:prstGeom prst="rect">
            <a:avLst/>
          </a:prstGeom>
        </p:spPr>
      </p:pic>
      <p:pic>
        <p:nvPicPr>
          <p:cNvPr id="5" name="Imagen 4"/>
          <p:cNvPicPr>
            <a:picLocks noChangeAspect="1"/>
          </p:cNvPicPr>
          <p:nvPr/>
        </p:nvPicPr>
        <p:blipFill rotWithShape="1">
          <a:blip r:embed="rId3"/>
          <a:srcRect l="71875" t="39358" r="6667" b="55149"/>
          <a:stretch/>
        </p:blipFill>
        <p:spPr>
          <a:xfrm rot="5400000">
            <a:off x="9766337" y="3217394"/>
            <a:ext cx="5699582" cy="442686"/>
          </a:xfrm>
          <a:prstGeom prst="rect">
            <a:avLst/>
          </a:prstGeom>
        </p:spPr>
      </p:pic>
    </p:spTree>
    <p:extLst>
      <p:ext uri="{BB962C8B-B14F-4D97-AF65-F5344CB8AC3E}">
        <p14:creationId xmlns:p14="http://schemas.microsoft.com/office/powerpoint/2010/main" val="176936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80975" y="795337"/>
            <a:ext cx="12553950" cy="5267325"/>
          </a:xfrm>
          <a:prstGeom prst="rect">
            <a:avLst/>
          </a:prstGeom>
        </p:spPr>
      </p:pic>
    </p:spTree>
    <p:extLst>
      <p:ext uri="{BB962C8B-B14F-4D97-AF65-F5344CB8AC3E}">
        <p14:creationId xmlns:p14="http://schemas.microsoft.com/office/powerpoint/2010/main" val="314472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291884" y="887507"/>
            <a:ext cx="3630705" cy="2871741"/>
          </a:xfrm>
          <a:prstGeom prst="rect">
            <a:avLst/>
          </a:prstGeom>
          <a:gradFill flip="none" rotWithShape="1">
            <a:gsLst>
              <a:gs pos="95000">
                <a:srgbClr val="90D5CA"/>
              </a:gs>
              <a:gs pos="0">
                <a:srgbClr val="062334"/>
              </a:gs>
              <a:gs pos="51000">
                <a:srgbClr val="116E8F"/>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p>
        </p:txBody>
      </p:sp>
      <p:sp>
        <p:nvSpPr>
          <p:cNvPr id="6" name="Rectángulo 5"/>
          <p:cNvSpPr/>
          <p:nvPr/>
        </p:nvSpPr>
        <p:spPr>
          <a:xfrm>
            <a:off x="6096000" y="887507"/>
            <a:ext cx="3630705" cy="2871741"/>
          </a:xfrm>
          <a:prstGeom prst="rect">
            <a:avLst/>
          </a:prstGeom>
          <a:gradFill flip="none" rotWithShape="1">
            <a:gsLst>
              <a:gs pos="95000">
                <a:srgbClr val="90D5CA"/>
              </a:gs>
              <a:gs pos="0">
                <a:srgbClr val="062334"/>
              </a:gs>
              <a:gs pos="51000">
                <a:srgbClr val="116E8F"/>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p>
        </p:txBody>
      </p:sp>
      <p:sp>
        <p:nvSpPr>
          <p:cNvPr id="7" name="Rectángulo 6"/>
          <p:cNvSpPr/>
          <p:nvPr/>
        </p:nvSpPr>
        <p:spPr>
          <a:xfrm>
            <a:off x="2291883" y="3941459"/>
            <a:ext cx="3630705" cy="2871741"/>
          </a:xfrm>
          <a:prstGeom prst="rect">
            <a:avLst/>
          </a:prstGeom>
          <a:gradFill flip="none" rotWithShape="1">
            <a:gsLst>
              <a:gs pos="95000">
                <a:srgbClr val="90D5CA"/>
              </a:gs>
              <a:gs pos="0">
                <a:srgbClr val="062334"/>
              </a:gs>
              <a:gs pos="51000">
                <a:srgbClr val="116E8F"/>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p>
        </p:txBody>
      </p:sp>
      <p:sp>
        <p:nvSpPr>
          <p:cNvPr id="8" name="Rectángulo 7"/>
          <p:cNvSpPr/>
          <p:nvPr/>
        </p:nvSpPr>
        <p:spPr>
          <a:xfrm>
            <a:off x="6096000" y="3946478"/>
            <a:ext cx="3630705" cy="2871741"/>
          </a:xfrm>
          <a:prstGeom prst="rect">
            <a:avLst/>
          </a:prstGeom>
          <a:gradFill flip="none" rotWithShape="1">
            <a:gsLst>
              <a:gs pos="95000">
                <a:srgbClr val="90D5CA"/>
              </a:gs>
              <a:gs pos="0">
                <a:srgbClr val="062334"/>
              </a:gs>
              <a:gs pos="51000">
                <a:srgbClr val="116E8F"/>
              </a:gs>
            </a:gsLst>
            <a:lin ang="2700000" scaled="1"/>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p>
        </p:txBody>
      </p:sp>
      <p:sp>
        <p:nvSpPr>
          <p:cNvPr id="9" name="CuadroTexto 8"/>
          <p:cNvSpPr txBox="1"/>
          <p:nvPr/>
        </p:nvSpPr>
        <p:spPr>
          <a:xfrm>
            <a:off x="2478567" y="346334"/>
            <a:ext cx="7061455" cy="400110"/>
          </a:xfrm>
          <a:prstGeom prst="rect">
            <a:avLst/>
          </a:prstGeom>
          <a:noFill/>
        </p:spPr>
        <p:txBody>
          <a:bodyPr wrap="square" rtlCol="0">
            <a:spAutoFit/>
          </a:bodyPr>
          <a:lstStyle/>
          <a:p>
            <a:pPr algn="ctr"/>
            <a:r>
              <a:rPr lang="es-ES" sz="20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Nuestra diferencia</a:t>
            </a:r>
            <a:endParaRPr lang="es-ES" sz="2000"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uadroTexto 9"/>
          <p:cNvSpPr txBox="1"/>
          <p:nvPr/>
        </p:nvSpPr>
        <p:spPr>
          <a:xfrm>
            <a:off x="2392680" y="1099695"/>
            <a:ext cx="3403001" cy="2308324"/>
          </a:xfrm>
          <a:prstGeom prst="rect">
            <a:avLst/>
          </a:prstGeom>
          <a:noFill/>
        </p:spPr>
        <p:txBody>
          <a:bodyPr wrap="square" rtlCol="0">
            <a:spAutoFit/>
          </a:bodyPr>
          <a:lstStyle/>
          <a:p>
            <a:pPr lvl="0" algn="ct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Cuida a tu familia</a:t>
            </a: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Consigue descuentos en tu póliza de </a:t>
            </a:r>
            <a:endPar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decesos </a:t>
            </a: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si incluyes a familiares, </a:t>
            </a:r>
            <a:endPar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asegura </a:t>
            </a: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 los que más quieres</a:t>
            </a: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CuadroTexto 10"/>
          <p:cNvSpPr txBox="1"/>
          <p:nvPr/>
        </p:nvSpPr>
        <p:spPr>
          <a:xfrm>
            <a:off x="6213972" y="1099694"/>
            <a:ext cx="3403001" cy="2492990"/>
          </a:xfrm>
          <a:prstGeom prst="rect">
            <a:avLst/>
          </a:prstGeom>
          <a:noFill/>
        </p:spPr>
        <p:txBody>
          <a:bodyPr wrap="square" rtlCol="0">
            <a:spAutoFit/>
          </a:bodyPr>
          <a:lstStyle/>
          <a:p>
            <a:pPr lvl="0" algn="ct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Protege tu futuro</a:t>
            </a: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Olvídate </a:t>
            </a: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 gastos imprevistos en una situación tan delicada, no tendrás que </a:t>
            </a:r>
            <a:endPar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pagar </a:t>
            </a: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nada en el momento que </a:t>
            </a:r>
            <a:endPar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ocurra </a:t>
            </a: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el fallecimiento.</a:t>
            </a:r>
          </a:p>
        </p:txBody>
      </p:sp>
      <p:sp>
        <p:nvSpPr>
          <p:cNvPr id="12" name="CuadroTexto 11"/>
          <p:cNvSpPr txBox="1"/>
          <p:nvPr/>
        </p:nvSpPr>
        <p:spPr>
          <a:xfrm>
            <a:off x="2392680" y="4143213"/>
            <a:ext cx="3403001" cy="2123658"/>
          </a:xfrm>
          <a:prstGeom prst="rect">
            <a:avLst/>
          </a:prstGeom>
          <a:noFill/>
        </p:spPr>
        <p:txBody>
          <a:bodyPr wrap="square" rtlCol="0">
            <a:spAutoFit/>
          </a:bodyPr>
          <a:lstStyle/>
          <a:p>
            <a:pPr lvl="0" algn="ct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Presupuestos </a:t>
            </a:r>
            <a:r>
              <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rPr>
              <a:t>gratuitos</a:t>
            </a: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Todos </a:t>
            </a: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los presupuestos son gratuitos sin ninguna obligación de contrato.</a:t>
            </a:r>
          </a:p>
        </p:txBody>
      </p:sp>
      <p:sp>
        <p:nvSpPr>
          <p:cNvPr id="13" name="CuadroTexto 12"/>
          <p:cNvSpPr txBox="1"/>
          <p:nvPr/>
        </p:nvSpPr>
        <p:spPr>
          <a:xfrm>
            <a:off x="6213972" y="4143212"/>
            <a:ext cx="3403001" cy="2523768"/>
          </a:xfrm>
          <a:prstGeom prst="rect">
            <a:avLst/>
          </a:prstGeom>
          <a:noFill/>
        </p:spPr>
        <p:txBody>
          <a:bodyPr wrap="square" rtlCol="0">
            <a:spAutoFit/>
          </a:bodyPr>
          <a:lstStyle/>
          <a:p>
            <a:pPr algn="ct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Invierte </a:t>
            </a:r>
            <a:r>
              <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rPr>
              <a:t>en tranquilidad</a:t>
            </a: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0" algn="ctr"/>
            <a:endPar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Líbrate de preocupaciones, con una pequeña cuota al mes estarás totalmente cubierto </a:t>
            </a:r>
            <a:endPar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en </a:t>
            </a: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caso de fallecimiento, invierte </a:t>
            </a:r>
            <a:endPar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en </a:t>
            </a:r>
            <a:r>
              <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tu tranquilidad</a:t>
            </a: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s-E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8218" y="1523961"/>
            <a:ext cx="1223682" cy="1223682"/>
          </a:xfrm>
          <a:prstGeom prst="rect">
            <a:avLst/>
          </a:prstGeom>
        </p:spPr>
      </p:pic>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9510" y="1523961"/>
            <a:ext cx="1223682" cy="1223682"/>
          </a:xfrm>
          <a:prstGeom prst="rect">
            <a:avLst/>
          </a:prstGeom>
        </p:spPr>
      </p:pic>
      <p:pic>
        <p:nvPicPr>
          <p:cNvPr id="16" name="Imagen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0653" y="4529224"/>
            <a:ext cx="1223682" cy="1223682"/>
          </a:xfrm>
          <a:prstGeom prst="rect">
            <a:avLst/>
          </a:prstGeom>
        </p:spPr>
      </p:pic>
      <p:pic>
        <p:nvPicPr>
          <p:cNvPr id="17" name="Imagen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99510" y="4529224"/>
            <a:ext cx="1223682" cy="1223682"/>
          </a:xfrm>
          <a:prstGeom prst="rect">
            <a:avLst/>
          </a:prstGeom>
        </p:spPr>
      </p:pic>
    </p:spTree>
    <p:extLst>
      <p:ext uri="{BB962C8B-B14F-4D97-AF65-F5344CB8AC3E}">
        <p14:creationId xmlns:p14="http://schemas.microsoft.com/office/powerpoint/2010/main" val="265266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14818" b="2895"/>
          <a:stretch/>
        </p:blipFill>
        <p:spPr>
          <a:xfrm>
            <a:off x="143692" y="392611"/>
            <a:ext cx="12192000" cy="5346700"/>
          </a:xfrm>
          <a:prstGeom prst="rect">
            <a:avLst/>
          </a:prstGeom>
        </p:spPr>
      </p:pic>
    </p:spTree>
    <p:extLst>
      <p:ext uri="{BB962C8B-B14F-4D97-AF65-F5344CB8AC3E}">
        <p14:creationId xmlns:p14="http://schemas.microsoft.com/office/powerpoint/2010/main" val="61682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14818" b="2895"/>
          <a:stretch/>
        </p:blipFill>
        <p:spPr>
          <a:xfrm>
            <a:off x="0" y="431800"/>
            <a:ext cx="12192000" cy="5346700"/>
          </a:xfrm>
          <a:prstGeom prst="rect">
            <a:avLst/>
          </a:prstGeom>
        </p:spPr>
      </p:pic>
      <p:sp>
        <p:nvSpPr>
          <p:cNvPr id="3" name="CuadroTexto 2"/>
          <p:cNvSpPr txBox="1"/>
          <p:nvPr/>
        </p:nvSpPr>
        <p:spPr>
          <a:xfrm>
            <a:off x="4229099" y="1144814"/>
            <a:ext cx="4353197" cy="369332"/>
          </a:xfrm>
          <a:prstGeom prst="rect">
            <a:avLst/>
          </a:prstGeom>
          <a:solidFill>
            <a:srgbClr val="105887"/>
          </a:solidFill>
          <a:ln>
            <a:solidFill>
              <a:srgbClr val="105887"/>
            </a:solidFill>
          </a:ln>
        </p:spPr>
        <p:txBody>
          <a:bodyPr wrap="square" rtlCol="0">
            <a:spAutoFit/>
          </a:bodyPr>
          <a:lstStyle/>
          <a:p>
            <a:r>
              <a:rPr lang="es-ES" b="1" dirty="0">
                <a:solidFill>
                  <a:schemeClr val="bg1"/>
                </a:solidFill>
                <a:latin typeface="Open Sans" panose="020B0606030504020204" pitchFamily="34" charset="0"/>
                <a:ea typeface="Open Sans" panose="020B0606030504020204" pitchFamily="34" charset="0"/>
                <a:cs typeface="Open Sans" panose="020B0606030504020204" pitchFamily="34" charset="0"/>
              </a:rPr>
              <a:t>¿Cómo conseguimos el mejor precio?</a:t>
            </a:r>
          </a:p>
        </p:txBody>
      </p:sp>
      <p:sp>
        <p:nvSpPr>
          <p:cNvPr id="4" name="CuadroTexto 3"/>
          <p:cNvSpPr txBox="1"/>
          <p:nvPr/>
        </p:nvSpPr>
        <p:spPr>
          <a:xfrm>
            <a:off x="794294" y="4213441"/>
            <a:ext cx="2954746" cy="646331"/>
          </a:xfrm>
          <a:prstGeom prst="rect">
            <a:avLst/>
          </a:prstGeom>
          <a:solidFill>
            <a:srgbClr val="105887"/>
          </a:solidFill>
        </p:spPr>
        <p:txBody>
          <a:bodyPr wrap="square" rtlCol="0">
            <a:spAutoFit/>
          </a:bodyPr>
          <a:lstStyle/>
          <a:p>
            <a:r>
              <a:rPr lang="es-ES" dirty="0" smtClean="0">
                <a:solidFill>
                  <a:schemeClr val="bg1"/>
                </a:solidFill>
              </a:rPr>
              <a:t>Contéstanos 3 preguntas </a:t>
            </a:r>
          </a:p>
          <a:p>
            <a:r>
              <a:rPr lang="es-ES" dirty="0" smtClean="0">
                <a:solidFill>
                  <a:schemeClr val="bg1"/>
                </a:solidFill>
              </a:rPr>
              <a:t>muy sencillas</a:t>
            </a:r>
            <a:endParaRPr lang="es-ES" dirty="0">
              <a:solidFill>
                <a:schemeClr val="bg1"/>
              </a:solidFill>
            </a:endParaRPr>
          </a:p>
        </p:txBody>
      </p:sp>
      <p:sp>
        <p:nvSpPr>
          <p:cNvPr id="6" name="CuadroTexto 5"/>
          <p:cNvSpPr txBox="1"/>
          <p:nvPr/>
        </p:nvSpPr>
        <p:spPr>
          <a:xfrm>
            <a:off x="8902700" y="4235966"/>
            <a:ext cx="3594100" cy="369332"/>
          </a:xfrm>
          <a:prstGeom prst="rect">
            <a:avLst/>
          </a:prstGeom>
          <a:noFill/>
        </p:spPr>
        <p:txBody>
          <a:bodyPr wrap="square" rtlCol="0">
            <a:spAutoFit/>
          </a:bodyPr>
          <a:lstStyle/>
          <a:p>
            <a:r>
              <a:rPr lang="es-ES" dirty="0" err="1" smtClean="0"/>
              <a:t>comomsdfsfosinfsd</a:t>
            </a:r>
            <a:endParaRPr lang="es-ES" dirty="0"/>
          </a:p>
        </p:txBody>
      </p:sp>
      <p:sp>
        <p:nvSpPr>
          <p:cNvPr id="8" name="CuadroTexto 7"/>
          <p:cNvSpPr txBox="1"/>
          <p:nvPr/>
        </p:nvSpPr>
        <p:spPr>
          <a:xfrm>
            <a:off x="4543333" y="4269487"/>
            <a:ext cx="3085375" cy="1477328"/>
          </a:xfrm>
          <a:prstGeom prst="rect">
            <a:avLst/>
          </a:prstGeom>
          <a:solidFill>
            <a:srgbClr val="105887"/>
          </a:solidFill>
        </p:spPr>
        <p:txBody>
          <a:bodyPr wrap="square" rtlCol="0">
            <a:spAutoFit/>
          </a:bodyPr>
          <a:lstStyle/>
          <a:p>
            <a:r>
              <a:rPr lang="es-ES" dirty="0" smtClean="0">
                <a:solidFill>
                  <a:schemeClr val="bg1"/>
                </a:solidFill>
              </a:rPr>
              <a:t>Encontramos los mejores seguros de decesos que se adapten a tu situación</a:t>
            </a:r>
          </a:p>
          <a:p>
            <a:endParaRPr lang="es-ES" dirty="0">
              <a:solidFill>
                <a:schemeClr val="bg1"/>
              </a:solidFill>
            </a:endParaRPr>
          </a:p>
          <a:p>
            <a:endParaRPr lang="es-ES" dirty="0" smtClean="0">
              <a:solidFill>
                <a:schemeClr val="bg1"/>
              </a:solidFill>
            </a:endParaRPr>
          </a:p>
        </p:txBody>
      </p:sp>
      <p:sp>
        <p:nvSpPr>
          <p:cNvPr id="9" name="CuadroTexto 8"/>
          <p:cNvSpPr txBox="1"/>
          <p:nvPr/>
        </p:nvSpPr>
        <p:spPr>
          <a:xfrm>
            <a:off x="8582296" y="4269487"/>
            <a:ext cx="2954746" cy="923330"/>
          </a:xfrm>
          <a:prstGeom prst="rect">
            <a:avLst/>
          </a:prstGeom>
          <a:solidFill>
            <a:srgbClr val="105887"/>
          </a:solidFill>
        </p:spPr>
        <p:txBody>
          <a:bodyPr wrap="square" rtlCol="0">
            <a:spAutoFit/>
          </a:bodyPr>
          <a:lstStyle/>
          <a:p>
            <a:r>
              <a:rPr lang="es-ES" dirty="0" smtClean="0">
                <a:solidFill>
                  <a:schemeClr val="bg1"/>
                </a:solidFill>
              </a:rPr>
              <a:t>Realizamos la comparación y tú escoges el mejor precio para tu seguro de decesos</a:t>
            </a:r>
            <a:endParaRPr lang="es-ES" dirty="0">
              <a:solidFill>
                <a:schemeClr val="bg1"/>
              </a:solidFill>
            </a:endParaRPr>
          </a:p>
        </p:txBody>
      </p:sp>
    </p:spTree>
    <p:extLst>
      <p:ext uri="{BB962C8B-B14F-4D97-AF65-F5344CB8AC3E}">
        <p14:creationId xmlns:p14="http://schemas.microsoft.com/office/powerpoint/2010/main" val="60304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23"/>
          <p:cNvSpPr/>
          <p:nvPr/>
        </p:nvSpPr>
        <p:spPr>
          <a:xfrm>
            <a:off x="0" y="902467"/>
            <a:ext cx="12191999" cy="24487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Rectángulo 78"/>
          <p:cNvSpPr/>
          <p:nvPr/>
        </p:nvSpPr>
        <p:spPr>
          <a:xfrm>
            <a:off x="1076502" y="9363854"/>
            <a:ext cx="7064992" cy="757052"/>
          </a:xfrm>
          <a:prstGeom prst="rect">
            <a:avLst/>
          </a:prstGeom>
          <a:solidFill>
            <a:srgbClr val="062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2" name="Picture 4" descr="Euro, Monedas, Moneda, Dinero, Amarillo, Europa"/>
          <p:cNvPicPr>
            <a:picLocks noChangeAspect="1" noChangeArrowheads="1"/>
          </p:cNvPicPr>
          <p:nvPr/>
        </p:nvPicPr>
        <p:blipFill rotWithShape="1">
          <a:blip r:embed="rId2">
            <a:extLst>
              <a:ext uri="{28A0092B-C50C-407E-A947-70E740481C1C}">
                <a14:useLocalDpi xmlns:a14="http://schemas.microsoft.com/office/drawing/2010/main" val="0"/>
              </a:ext>
            </a:extLst>
          </a:blip>
          <a:srcRect l="11799" t="31009" r="10962" b="41959"/>
          <a:stretch/>
        </p:blipFill>
        <p:spPr bwMode="auto">
          <a:xfrm>
            <a:off x="1078706" y="10128294"/>
            <a:ext cx="7062788" cy="1647825"/>
          </a:xfrm>
          <a:prstGeom prst="rect">
            <a:avLst/>
          </a:prstGeom>
          <a:noFill/>
          <a:extLst>
            <a:ext uri="{909E8E84-426E-40DD-AFC4-6F175D3DCCD1}">
              <a14:hiddenFill xmlns:a14="http://schemas.microsoft.com/office/drawing/2010/main">
                <a:solidFill>
                  <a:srgbClr val="FFFFFF"/>
                </a:solidFill>
              </a14:hiddenFill>
            </a:ext>
          </a:extLst>
        </p:spPr>
      </p:pic>
      <p:sp>
        <p:nvSpPr>
          <p:cNvPr id="60" name="Rectángulo 59"/>
          <p:cNvSpPr/>
          <p:nvPr/>
        </p:nvSpPr>
        <p:spPr>
          <a:xfrm>
            <a:off x="0" y="-11541"/>
            <a:ext cx="12192000" cy="1001503"/>
          </a:xfrm>
          <a:prstGeom prst="rect">
            <a:avLst/>
          </a:prstGeom>
          <a:solidFill>
            <a:srgbClr val="062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0" name="Picture 2" descr="Dedo, Euro, Las Manos, PensiÃ³n, Pensionista, Pagar"/>
          <p:cNvPicPr>
            <a:picLocks noChangeAspect="1" noChangeArrowheads="1"/>
          </p:cNvPicPr>
          <p:nvPr/>
        </p:nvPicPr>
        <p:blipFill rotWithShape="1">
          <a:blip r:embed="rId3">
            <a:extLst>
              <a:ext uri="{28A0092B-C50C-407E-A947-70E740481C1C}">
                <a14:useLocalDpi xmlns:a14="http://schemas.microsoft.com/office/drawing/2010/main" val="0"/>
              </a:ext>
            </a:extLst>
          </a:blip>
          <a:srcRect b="7246"/>
          <a:stretch/>
        </p:blipFill>
        <p:spPr bwMode="auto">
          <a:xfrm>
            <a:off x="1079500" y="1325008"/>
            <a:ext cx="7045285" cy="4978885"/>
          </a:xfrm>
          <a:prstGeom prst="rect">
            <a:avLst/>
          </a:prstGeom>
          <a:noFill/>
          <a:extLst>
            <a:ext uri="{909E8E84-426E-40DD-AFC4-6F175D3DCCD1}">
              <a14:hiddenFill xmlns:a14="http://schemas.microsoft.com/office/drawing/2010/main">
                <a:solidFill>
                  <a:srgbClr val="FFFFFF"/>
                </a:solidFill>
              </a14:hiddenFill>
            </a:ext>
          </a:extLst>
        </p:spPr>
      </p:pic>
      <p:sp>
        <p:nvSpPr>
          <p:cNvPr id="52" name="Rectángulo 51"/>
          <p:cNvSpPr/>
          <p:nvPr/>
        </p:nvSpPr>
        <p:spPr>
          <a:xfrm>
            <a:off x="1079500" y="1325008"/>
            <a:ext cx="7045285" cy="2025479"/>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ángulo redondeado 45"/>
          <p:cNvSpPr/>
          <p:nvPr/>
        </p:nvSpPr>
        <p:spPr>
          <a:xfrm>
            <a:off x="8327571" y="1332587"/>
            <a:ext cx="2667000" cy="3669212"/>
          </a:xfrm>
          <a:prstGeom prst="roundRect">
            <a:avLst>
              <a:gd name="adj" fmla="val 0"/>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p:cNvSpPr/>
          <p:nvPr/>
        </p:nvSpPr>
        <p:spPr>
          <a:xfrm>
            <a:off x="8329385" y="3709587"/>
            <a:ext cx="2666998" cy="401500"/>
          </a:xfrm>
          <a:prstGeom prst="rect">
            <a:avLst/>
          </a:prstGeom>
          <a:gradFill>
            <a:gsLst>
              <a:gs pos="27000">
                <a:srgbClr val="90D5CA"/>
              </a:gs>
              <a:gs pos="79000">
                <a:srgbClr val="F7ED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47"/>
          <p:cNvSpPr/>
          <p:nvPr/>
        </p:nvSpPr>
        <p:spPr>
          <a:xfrm>
            <a:off x="8328026" y="4139706"/>
            <a:ext cx="2666998" cy="401500"/>
          </a:xfrm>
          <a:prstGeom prst="rect">
            <a:avLst/>
          </a:prstGeom>
          <a:gradFill>
            <a:gsLst>
              <a:gs pos="27000">
                <a:srgbClr val="90D5CA"/>
              </a:gs>
              <a:gs pos="79000">
                <a:srgbClr val="F7ED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48"/>
          <p:cNvSpPr/>
          <p:nvPr/>
        </p:nvSpPr>
        <p:spPr>
          <a:xfrm>
            <a:off x="8328026" y="4573794"/>
            <a:ext cx="2666998" cy="401500"/>
          </a:xfrm>
          <a:prstGeom prst="rect">
            <a:avLst/>
          </a:prstGeom>
          <a:gradFill>
            <a:gsLst>
              <a:gs pos="27000">
                <a:srgbClr val="90D5CA"/>
              </a:gs>
              <a:gs pos="79000">
                <a:srgbClr val="F7ED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redondeado 4"/>
          <p:cNvSpPr/>
          <p:nvPr/>
        </p:nvSpPr>
        <p:spPr>
          <a:xfrm>
            <a:off x="8327571" y="1332587"/>
            <a:ext cx="2667000" cy="1911205"/>
          </a:xfrm>
          <a:prstGeom prst="roundRect">
            <a:avLst>
              <a:gd name="adj" fmla="val 0"/>
            </a:avLst>
          </a:prstGeom>
          <a:gradFill flip="none" rotWithShape="1">
            <a:gsLst>
              <a:gs pos="70000">
                <a:srgbClr val="116E8F"/>
              </a:gs>
              <a:gs pos="100000">
                <a:srgbClr val="062334"/>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8327572" y="3279468"/>
            <a:ext cx="2666998" cy="401500"/>
          </a:xfrm>
          <a:prstGeom prst="rect">
            <a:avLst/>
          </a:prstGeom>
          <a:gradFill>
            <a:gsLst>
              <a:gs pos="27000">
                <a:srgbClr val="90D5CA"/>
              </a:gs>
              <a:gs pos="79000">
                <a:srgbClr val="F7ED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8677275" y="3354999"/>
            <a:ext cx="1990725" cy="307777"/>
          </a:xfrm>
          <a:prstGeom prst="rect">
            <a:avLst/>
          </a:prstGeom>
          <a:noFill/>
        </p:spPr>
        <p:txBody>
          <a:bodyPr wrap="square" rtlCol="0">
            <a:spAutoFit/>
          </a:bodyPr>
          <a:lstStyle/>
          <a:p>
            <a:pPr algn="ct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Menos de </a:t>
            </a:r>
            <a:r>
              <a:rPr lang="es-ES" sz="14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45</a:t>
            </a: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años</a:t>
            </a:r>
            <a:endParaRPr lang="es-ES" sz="1400"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CuadroTexto 16"/>
          <p:cNvSpPr txBox="1"/>
          <p:nvPr/>
        </p:nvSpPr>
        <p:spPr>
          <a:xfrm>
            <a:off x="8677275" y="3789912"/>
            <a:ext cx="1990725" cy="307777"/>
          </a:xfrm>
          <a:prstGeom prst="rect">
            <a:avLst/>
          </a:prstGeom>
          <a:noFill/>
        </p:spPr>
        <p:txBody>
          <a:bodyPr wrap="square" rtlCol="0">
            <a:spAutoFit/>
          </a:bodyPr>
          <a:lstStyle/>
          <a:p>
            <a:pPr algn="ct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De </a:t>
            </a:r>
            <a:r>
              <a:rPr lang="es-ES" sz="14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46</a:t>
            </a: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 </a:t>
            </a:r>
            <a:r>
              <a:rPr lang="es-ES" sz="14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50</a:t>
            </a: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años</a:t>
            </a:r>
            <a:endParaRPr lang="es-ES" sz="1400"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CuadroTexto 18"/>
          <p:cNvSpPr txBox="1"/>
          <p:nvPr/>
        </p:nvSpPr>
        <p:spPr>
          <a:xfrm>
            <a:off x="8675915" y="4218800"/>
            <a:ext cx="1990725" cy="307777"/>
          </a:xfrm>
          <a:prstGeom prst="rect">
            <a:avLst/>
          </a:prstGeom>
          <a:noFill/>
        </p:spPr>
        <p:txBody>
          <a:bodyPr wrap="square" rtlCol="0">
            <a:spAutoFit/>
          </a:bodyPr>
          <a:lstStyle/>
          <a:p>
            <a:pPr algn="ct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De </a:t>
            </a:r>
            <a:r>
              <a:rPr lang="es-ES" sz="14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51</a:t>
            </a: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 </a:t>
            </a:r>
            <a:r>
              <a:rPr lang="es-ES" sz="14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64</a:t>
            </a: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años</a:t>
            </a:r>
            <a:endParaRPr lang="es-ES" sz="1400"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CuadroTexto 20"/>
          <p:cNvSpPr txBox="1"/>
          <p:nvPr/>
        </p:nvSpPr>
        <p:spPr>
          <a:xfrm>
            <a:off x="8697167" y="4646073"/>
            <a:ext cx="1990725" cy="307777"/>
          </a:xfrm>
          <a:prstGeom prst="rect">
            <a:avLst/>
          </a:prstGeom>
          <a:noFill/>
        </p:spPr>
        <p:txBody>
          <a:bodyPr wrap="square" rtlCol="0">
            <a:spAutoFit/>
          </a:bodyPr>
          <a:lstStyle/>
          <a:p>
            <a:pPr algn="ct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Más de </a:t>
            </a:r>
            <a:r>
              <a:rPr lang="es-ES" sz="14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65</a:t>
            </a:r>
            <a:r>
              <a:rPr lang="es-ES" sz="1400"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años</a:t>
            </a:r>
            <a:endParaRPr lang="es-ES" sz="1400"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p:cNvSpPr txBox="1"/>
          <p:nvPr/>
        </p:nvSpPr>
        <p:spPr>
          <a:xfrm>
            <a:off x="8327571" y="1960805"/>
            <a:ext cx="2666999" cy="584775"/>
          </a:xfrm>
          <a:prstGeom prst="rect">
            <a:avLst/>
          </a:prstGeom>
          <a:noFill/>
        </p:spPr>
        <p:txBody>
          <a:bodyPr wrap="square" rtlCol="0">
            <a:spAutoFit/>
          </a:bodyPr>
          <a:lstStyle/>
          <a:p>
            <a:pPr algn="ctr"/>
            <a:r>
              <a:rPr lang="es-E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¿Puedo optar a un seguro de decesos</a:t>
            </a:r>
            <a:r>
              <a:rPr lang="es-ES" sz="1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s-ES" sz="1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CuadroTexto 26"/>
          <p:cNvSpPr txBox="1"/>
          <p:nvPr/>
        </p:nvSpPr>
        <p:spPr>
          <a:xfrm>
            <a:off x="8494258" y="2606272"/>
            <a:ext cx="2333625" cy="523220"/>
          </a:xfrm>
          <a:prstGeom prst="rect">
            <a:avLst/>
          </a:prstGeom>
          <a:noFill/>
        </p:spPr>
        <p:txBody>
          <a:bodyPr wrap="square" rtlCol="0">
            <a:spAutoFit/>
          </a:bodyPr>
          <a:lstStyle/>
          <a:p>
            <a:pPr algn="ctr"/>
            <a:r>
              <a:rPr lang="es-ES" sz="1400" b="1" i="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r>
              <a:rPr lang="es-ES" sz="1400" b="1" i="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Haz clic en tu edad y descúbrelo</a:t>
            </a:r>
            <a:r>
              <a:rPr lang="es-ES" sz="1400" b="1" i="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endParaRPr lang="es-ES" sz="1400" b="1" i="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CuadroTexto 27"/>
          <p:cNvSpPr txBox="1"/>
          <p:nvPr/>
        </p:nvSpPr>
        <p:spPr>
          <a:xfrm>
            <a:off x="1117601" y="1360695"/>
            <a:ext cx="6842712" cy="1938992"/>
          </a:xfrm>
          <a:prstGeom prst="rect">
            <a:avLst/>
          </a:prstGeom>
          <a:noFill/>
          <a:ln>
            <a:solidFill>
              <a:srgbClr val="116E8F"/>
            </a:solidFill>
          </a:ln>
        </p:spPr>
        <p:txBody>
          <a:bodyPr wrap="square" rtlCol="0">
            <a:spAutoFit/>
          </a:bodyPr>
          <a:lstStyle/>
          <a:p>
            <a:r>
              <a:rPr lang="es-ES" sz="4000" dirty="0" smtClean="0">
                <a:solidFill>
                  <a:srgbClr val="062334"/>
                </a:solidFill>
                <a:latin typeface="Adobe Fan Heiti Std B" panose="020B0700000000000000" pitchFamily="34" charset="-128"/>
                <a:ea typeface="Adobe Fan Heiti Std B" panose="020B0700000000000000" pitchFamily="34" charset="-128"/>
                <a:cs typeface="Open Sans" panose="020B0606030504020204" pitchFamily="34" charset="0"/>
              </a:rPr>
              <a:t>El </a:t>
            </a:r>
            <a:r>
              <a:rPr lang="es-ES" sz="4000" dirty="0">
                <a:solidFill>
                  <a:srgbClr val="062334"/>
                </a:solidFill>
                <a:latin typeface="Adobe Fan Heiti Std B" panose="020B0700000000000000" pitchFamily="34" charset="-128"/>
                <a:ea typeface="Adobe Fan Heiti Std B" panose="020B0700000000000000" pitchFamily="34" charset="-128"/>
                <a:cs typeface="Open Sans" panose="020B0606030504020204" pitchFamily="34" charset="0"/>
              </a:rPr>
              <a:t>seguro de decesos que </a:t>
            </a:r>
            <a:endParaRPr lang="es-ES" sz="4000" dirty="0" smtClean="0">
              <a:solidFill>
                <a:srgbClr val="062334"/>
              </a:solidFill>
              <a:latin typeface="Adobe Fan Heiti Std B" panose="020B0700000000000000" pitchFamily="34" charset="-128"/>
              <a:ea typeface="Adobe Fan Heiti Std B" panose="020B0700000000000000" pitchFamily="34" charset="-128"/>
              <a:cs typeface="Open Sans" panose="020B0606030504020204" pitchFamily="34" charset="0"/>
            </a:endParaRPr>
          </a:p>
          <a:p>
            <a:r>
              <a:rPr lang="es-ES" sz="4000" dirty="0" smtClean="0">
                <a:solidFill>
                  <a:srgbClr val="062334"/>
                </a:solidFill>
                <a:latin typeface="Adobe Fan Heiti Std B" panose="020B0700000000000000" pitchFamily="34" charset="-128"/>
                <a:ea typeface="Adobe Fan Heiti Std B" panose="020B0700000000000000" pitchFamily="34" charset="-128"/>
                <a:cs typeface="Open Sans" panose="020B0606030504020204" pitchFamily="34" charset="0"/>
              </a:rPr>
              <a:t>las </a:t>
            </a:r>
            <a:r>
              <a:rPr lang="es-ES" sz="4000" dirty="0">
                <a:solidFill>
                  <a:srgbClr val="062334"/>
                </a:solidFill>
                <a:latin typeface="Adobe Fan Heiti Std B" panose="020B0700000000000000" pitchFamily="34" charset="-128"/>
                <a:ea typeface="Adobe Fan Heiti Std B" panose="020B0700000000000000" pitchFamily="34" charset="-128"/>
                <a:cs typeface="Open Sans" panose="020B0606030504020204" pitchFamily="34" charset="0"/>
              </a:rPr>
              <a:t>aseguradoras </a:t>
            </a:r>
            <a:r>
              <a:rPr lang="es-ES" sz="4000" b="1" dirty="0">
                <a:solidFill>
                  <a:srgbClr val="116E8F"/>
                </a:solidFill>
                <a:latin typeface="Adobe Fan Heiti Std B" panose="020B0700000000000000" pitchFamily="34" charset="-128"/>
                <a:ea typeface="Adobe Fan Heiti Std B" panose="020B0700000000000000" pitchFamily="34" charset="-128"/>
                <a:cs typeface="Open Sans" panose="020B0606030504020204" pitchFamily="34" charset="0"/>
              </a:rPr>
              <a:t>no quieren que </a:t>
            </a:r>
            <a:r>
              <a:rPr lang="es-ES" sz="4000" b="1" dirty="0" smtClean="0">
                <a:solidFill>
                  <a:srgbClr val="116E8F"/>
                </a:solidFill>
                <a:latin typeface="Adobe Fan Heiti Std B" panose="020B0700000000000000" pitchFamily="34" charset="-128"/>
                <a:ea typeface="Adobe Fan Heiti Std B" panose="020B0700000000000000" pitchFamily="34" charset="-128"/>
                <a:cs typeface="Open Sans" panose="020B0606030504020204" pitchFamily="34" charset="0"/>
              </a:rPr>
              <a:t>conozcas</a:t>
            </a:r>
            <a:endParaRPr lang="es-ES" sz="4000" b="1" dirty="0">
              <a:solidFill>
                <a:srgbClr val="116E8F"/>
              </a:solidFill>
              <a:latin typeface="Adobe Fan Heiti Std B" panose="020B0700000000000000" pitchFamily="34" charset="-128"/>
              <a:ea typeface="Adobe Fan Heiti Std B" panose="020B0700000000000000" pitchFamily="34" charset="-128"/>
              <a:cs typeface="Open Sans" panose="020B0606030504020204" pitchFamily="34" charset="0"/>
            </a:endParaRPr>
          </a:p>
        </p:txBody>
      </p:sp>
      <p:sp>
        <p:nvSpPr>
          <p:cNvPr id="32" name="Rectángulo 31"/>
          <p:cNvSpPr/>
          <p:nvPr/>
        </p:nvSpPr>
        <p:spPr>
          <a:xfrm>
            <a:off x="1079500" y="5943909"/>
            <a:ext cx="7045285" cy="386080"/>
          </a:xfrm>
          <a:prstGeom prst="rect">
            <a:avLst/>
          </a:prstGeom>
          <a:solidFill>
            <a:srgbClr val="062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p:cNvSpPr txBox="1"/>
          <p:nvPr/>
        </p:nvSpPr>
        <p:spPr>
          <a:xfrm>
            <a:off x="1079500" y="5992173"/>
            <a:ext cx="6604001" cy="553998"/>
          </a:xfrm>
          <a:prstGeom prst="rect">
            <a:avLst/>
          </a:prstGeom>
          <a:noFill/>
        </p:spPr>
        <p:txBody>
          <a:bodyPr wrap="square" rtlCol="0">
            <a:spAutoFit/>
          </a:bodyPr>
          <a:lstStyle/>
          <a:p>
            <a:r>
              <a:rPr lang="es-E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Descubre cómo miles de españoles están evitando pagar costes en </a:t>
            </a:r>
            <a:r>
              <a:rPr lang="es-E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funerales.</a:t>
            </a:r>
            <a:endParaRPr lang="es-E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endParaRPr lang="es-ES" sz="1600" dirty="0">
              <a:solidFill>
                <a:schemeClr val="bg1"/>
              </a:solidFill>
            </a:endParaRPr>
          </a:p>
        </p:txBody>
      </p:sp>
      <p:pic>
        <p:nvPicPr>
          <p:cNvPr id="30" name="Imagen 29"/>
          <p:cNvPicPr>
            <a:picLocks noChangeAspect="1"/>
          </p:cNvPicPr>
          <p:nvPr/>
        </p:nvPicPr>
        <p:blipFill rotWithShape="1">
          <a:blip r:embed="rId4"/>
          <a:srcRect l="3611" t="7807" r="74069" b="87518"/>
          <a:stretch/>
        </p:blipFill>
        <p:spPr>
          <a:xfrm>
            <a:off x="1079500" y="1004591"/>
            <a:ext cx="2400300" cy="292101"/>
          </a:xfrm>
          <a:prstGeom prst="rect">
            <a:avLst/>
          </a:prstGeom>
        </p:spPr>
      </p:pic>
      <p:sp>
        <p:nvSpPr>
          <p:cNvPr id="33" name="CuadroTexto 32"/>
          <p:cNvSpPr txBox="1"/>
          <p:nvPr/>
        </p:nvSpPr>
        <p:spPr>
          <a:xfrm>
            <a:off x="1063329" y="6527227"/>
            <a:ext cx="7061456" cy="2677656"/>
          </a:xfrm>
          <a:prstGeom prst="rect">
            <a:avLst/>
          </a:prstGeom>
          <a:noFill/>
        </p:spPr>
        <p:txBody>
          <a:bodyPr wrap="square" rtlCol="0">
            <a:spAutoFit/>
          </a:bodyPr>
          <a:lstStyle/>
          <a:p>
            <a:r>
              <a:rPr lang="es-ES" sz="1200" dirty="0">
                <a:latin typeface="Open Sans" panose="020B0606030504020204" pitchFamily="34" charset="0"/>
                <a:ea typeface="Open Sans" panose="020B0606030504020204" pitchFamily="34" charset="0"/>
                <a:cs typeface="Open Sans" panose="020B0606030504020204" pitchFamily="34" charset="0"/>
              </a:rPr>
              <a:t>Los funerales son un momento incómodo para todos, a nadie le gusta despedirse de un ser querido y menos, pensar en la suma financiera que implica esta situación. Es por eso que miles de españoles ya han descubierto cómo librarse de estos últimos costes</a:t>
            </a:r>
            <a:r>
              <a:rPr lang="es-ES" sz="1200" dirty="0" smtClean="0">
                <a:latin typeface="Open Sans" panose="020B0606030504020204" pitchFamily="34" charset="0"/>
                <a:ea typeface="Open Sans" panose="020B0606030504020204" pitchFamily="34" charset="0"/>
                <a:cs typeface="Open Sans" panose="020B0606030504020204" pitchFamily="34" charset="0"/>
              </a:rPr>
              <a:t>.</a:t>
            </a:r>
          </a:p>
          <a:p>
            <a:endParaRPr lang="es-ES" sz="1200" dirty="0">
              <a:latin typeface="Open Sans" panose="020B0606030504020204" pitchFamily="34" charset="0"/>
              <a:ea typeface="Open Sans" panose="020B0606030504020204" pitchFamily="34" charset="0"/>
              <a:cs typeface="Open Sans" panose="020B0606030504020204" pitchFamily="34" charset="0"/>
            </a:endParaRPr>
          </a:p>
          <a:p>
            <a:r>
              <a:rPr lang="es-ES" sz="1200" dirty="0">
                <a:latin typeface="Open Sans" panose="020B0606030504020204" pitchFamily="34" charset="0"/>
                <a:ea typeface="Open Sans" panose="020B0606030504020204" pitchFamily="34" charset="0"/>
                <a:cs typeface="Open Sans" panose="020B0606030504020204" pitchFamily="34" charset="0"/>
              </a:rPr>
              <a:t>Hoy en día ya no es raro asegurar un funeral, ya que organizar este tipo de eventos contempla numerosos gastos que, si no eres precavido, te tocará asumir</a:t>
            </a:r>
            <a:r>
              <a:rPr lang="es-ES" sz="1200" dirty="0" smtClean="0">
                <a:latin typeface="Open Sans" panose="020B0606030504020204" pitchFamily="34" charset="0"/>
                <a:ea typeface="Open Sans" panose="020B0606030504020204" pitchFamily="34" charset="0"/>
                <a:cs typeface="Open Sans" panose="020B0606030504020204" pitchFamily="34" charset="0"/>
              </a:rPr>
              <a:t>.</a:t>
            </a:r>
          </a:p>
          <a:p>
            <a:endParaRPr lang="es-ES" sz="1200" dirty="0">
              <a:latin typeface="Open Sans" panose="020B0606030504020204" pitchFamily="34" charset="0"/>
              <a:ea typeface="Open Sans" panose="020B0606030504020204" pitchFamily="34" charset="0"/>
              <a:cs typeface="Open Sans" panose="020B0606030504020204" pitchFamily="34" charset="0"/>
            </a:endParaRPr>
          </a:p>
          <a:p>
            <a:r>
              <a:rPr lang="es-ES" sz="1200" dirty="0">
                <a:latin typeface="Open Sans" panose="020B0606030504020204" pitchFamily="34" charset="0"/>
                <a:ea typeface="Open Sans" panose="020B0606030504020204" pitchFamily="34" charset="0"/>
                <a:cs typeface="Open Sans" panose="020B0606030504020204" pitchFamily="34" charset="0"/>
              </a:rPr>
              <a:t>¿Cómo puedes evitar esto? Muy fácil, con un seguro de decesos que contemple estos gastos por ti, así no tendrás que preocuparte por la suma de gastos financieros que significa preparar un funeral: catering, flores, gastos de administración</a:t>
            </a:r>
            <a:r>
              <a:rPr lang="es-ES" sz="1200" dirty="0" smtClean="0">
                <a:latin typeface="Open Sans" panose="020B0606030504020204" pitchFamily="34" charset="0"/>
                <a:ea typeface="Open Sans" panose="020B0606030504020204" pitchFamily="34" charset="0"/>
                <a:cs typeface="Open Sans" panose="020B0606030504020204" pitchFamily="34" charset="0"/>
              </a:rPr>
              <a:t>…</a:t>
            </a:r>
          </a:p>
          <a:p>
            <a:endParaRPr lang="es-ES" sz="1200" dirty="0">
              <a:latin typeface="Open Sans" panose="020B0606030504020204" pitchFamily="34" charset="0"/>
              <a:ea typeface="Open Sans" panose="020B0606030504020204" pitchFamily="34" charset="0"/>
              <a:cs typeface="Open Sans" panose="020B0606030504020204" pitchFamily="34" charset="0"/>
            </a:endParaRPr>
          </a:p>
          <a:p>
            <a:r>
              <a:rPr lang="es-ES" sz="1200" dirty="0">
                <a:latin typeface="Open Sans" panose="020B0606030504020204" pitchFamily="34" charset="0"/>
                <a:ea typeface="Open Sans" panose="020B0606030504020204" pitchFamily="34" charset="0"/>
                <a:cs typeface="Open Sans" panose="020B0606030504020204" pitchFamily="34" charset="0"/>
              </a:rPr>
              <a:t>Si llegado el momento no hay ahorros para pagar estos gastos o tu seguro de vida no cubre la totalidad del funeral, tus familiares tendrán que pagar una enorme cuantía. </a:t>
            </a:r>
            <a:r>
              <a:rPr lang="es-ES" sz="1200" dirty="0" smtClean="0">
                <a:latin typeface="Open Sans" panose="020B0606030504020204" pitchFamily="34" charset="0"/>
                <a:ea typeface="Open Sans" panose="020B0606030504020204" pitchFamily="34" charset="0"/>
                <a:cs typeface="Open Sans" panose="020B0606030504020204" pitchFamily="34" charset="0"/>
              </a:rPr>
              <a:t>Afortunadamente, </a:t>
            </a:r>
            <a:r>
              <a:rPr lang="es-ES" sz="1200" dirty="0">
                <a:latin typeface="Open Sans" panose="020B0606030504020204" pitchFamily="34" charset="0"/>
                <a:ea typeface="Open Sans" panose="020B0606030504020204" pitchFamily="34" charset="0"/>
                <a:cs typeface="Open Sans" panose="020B0606030504020204" pitchFamily="34" charset="0"/>
              </a:rPr>
              <a:t>podemos ayudarte de manera sencilla</a:t>
            </a:r>
            <a:r>
              <a:rPr lang="es-ES" sz="1200" dirty="0" smtClean="0">
                <a:latin typeface="Open Sans" panose="020B0606030504020204" pitchFamily="34" charset="0"/>
                <a:ea typeface="Open Sans" panose="020B0606030504020204" pitchFamily="34" charset="0"/>
                <a:cs typeface="Open Sans" panose="020B0606030504020204" pitchFamily="34" charset="0"/>
              </a:rPr>
              <a:t>.</a:t>
            </a:r>
            <a:r>
              <a:rPr lang="es-E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s-E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CuadroTexto 52"/>
          <p:cNvSpPr txBox="1"/>
          <p:nvPr/>
        </p:nvSpPr>
        <p:spPr>
          <a:xfrm>
            <a:off x="8333015" y="1438920"/>
            <a:ext cx="2661556" cy="461665"/>
          </a:xfrm>
          <a:prstGeom prst="rect">
            <a:avLst/>
          </a:prstGeom>
          <a:noFill/>
        </p:spPr>
        <p:txBody>
          <a:bodyPr wrap="square" rtlCol="0">
            <a:spAutoFit/>
          </a:bodyPr>
          <a:lstStyle/>
          <a:p>
            <a:r>
              <a:rPr lang="es-ES" sz="2400" dirty="0" smtClean="0">
                <a:solidFill>
                  <a:srgbClr val="90D5CA"/>
                </a:solidFill>
                <a:latin typeface="Adobe Garamond Pro Bold" panose="02020702060506020403" pitchFamily="18" charset="0"/>
              </a:rPr>
              <a:t>Confianza</a:t>
            </a:r>
            <a:r>
              <a:rPr lang="es-ES" sz="2400" dirty="0" smtClean="0">
                <a:solidFill>
                  <a:srgbClr val="F7EDE6"/>
                </a:solidFill>
                <a:latin typeface="Adobe Garamond Pro Bold" panose="02020702060506020403" pitchFamily="18" charset="0"/>
              </a:rPr>
              <a:t>&amp;</a:t>
            </a:r>
            <a:r>
              <a:rPr lang="es-ES" sz="2400" b="1" dirty="0" smtClean="0">
                <a:solidFill>
                  <a:srgbClr val="90D5CA"/>
                </a:solidFill>
                <a:latin typeface="Adobe Garamond Pro Bold" panose="02020702060506020403" pitchFamily="18" charset="0"/>
              </a:rPr>
              <a:t>Ahorro</a:t>
            </a:r>
            <a:endParaRPr lang="es-ES" sz="2400" b="1" dirty="0">
              <a:solidFill>
                <a:srgbClr val="90D5CA"/>
              </a:solidFill>
              <a:latin typeface="Adobe Garamond Pro Bold" panose="02020702060506020403" pitchFamily="18" charset="0"/>
            </a:endParaRPr>
          </a:p>
        </p:txBody>
      </p:sp>
      <p:sp>
        <p:nvSpPr>
          <p:cNvPr id="54" name="Rectángulo redondeado 53"/>
          <p:cNvSpPr/>
          <p:nvPr/>
        </p:nvSpPr>
        <p:spPr>
          <a:xfrm>
            <a:off x="8401050" y="1483791"/>
            <a:ext cx="2505075" cy="346075"/>
          </a:xfrm>
          <a:prstGeom prst="roundRect">
            <a:avLst/>
          </a:prstGeom>
          <a:noFill/>
          <a:ln>
            <a:solidFill>
              <a:srgbClr val="90D5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CuadroTexto 56"/>
          <p:cNvSpPr txBox="1"/>
          <p:nvPr/>
        </p:nvSpPr>
        <p:spPr>
          <a:xfrm>
            <a:off x="1548284" y="292905"/>
            <a:ext cx="3133901" cy="523220"/>
          </a:xfrm>
          <a:prstGeom prst="rect">
            <a:avLst/>
          </a:prstGeom>
          <a:noFill/>
        </p:spPr>
        <p:txBody>
          <a:bodyPr wrap="square" rtlCol="0">
            <a:spAutoFit/>
          </a:bodyPr>
          <a:lstStyle/>
          <a:p>
            <a:pPr algn="ctr"/>
            <a:r>
              <a:rPr lang="es-ES" sz="2800" dirty="0" smtClean="0">
                <a:solidFill>
                  <a:srgbClr val="90D5CA"/>
                </a:solidFill>
                <a:latin typeface="Adobe Garamond Pro Bold" panose="02020702060506020403" pitchFamily="18" charset="0"/>
              </a:rPr>
              <a:t>Confianza</a:t>
            </a:r>
            <a:r>
              <a:rPr lang="es-ES" sz="2800" dirty="0" smtClean="0">
                <a:solidFill>
                  <a:srgbClr val="F7EDE6"/>
                </a:solidFill>
                <a:latin typeface="Adobe Garamond Pro Bold" panose="02020702060506020403" pitchFamily="18" charset="0"/>
              </a:rPr>
              <a:t>&amp;</a:t>
            </a:r>
            <a:r>
              <a:rPr lang="es-ES" sz="2800" b="1" dirty="0" smtClean="0">
                <a:solidFill>
                  <a:srgbClr val="90D5CA"/>
                </a:solidFill>
                <a:latin typeface="Adobe Garamond Pro Bold" panose="02020702060506020403" pitchFamily="18" charset="0"/>
              </a:rPr>
              <a:t>Ahorro</a:t>
            </a:r>
            <a:endParaRPr lang="es-ES" sz="2800" b="1" dirty="0">
              <a:solidFill>
                <a:srgbClr val="90D5CA"/>
              </a:solidFill>
              <a:latin typeface="Adobe Garamond Pro Bold" panose="02020702060506020403" pitchFamily="18" charset="0"/>
            </a:endParaRPr>
          </a:p>
        </p:txBody>
      </p:sp>
      <p:sp>
        <p:nvSpPr>
          <p:cNvPr id="58" name="Rectángulo redondeado 57"/>
          <p:cNvSpPr/>
          <p:nvPr/>
        </p:nvSpPr>
        <p:spPr>
          <a:xfrm>
            <a:off x="1548284" y="337776"/>
            <a:ext cx="3133901" cy="432947"/>
          </a:xfrm>
          <a:prstGeom prst="roundRect">
            <a:avLst/>
          </a:prstGeom>
          <a:noFill/>
          <a:ln>
            <a:solidFill>
              <a:srgbClr val="90D5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CuadroTexto 58"/>
          <p:cNvSpPr txBox="1"/>
          <p:nvPr/>
        </p:nvSpPr>
        <p:spPr>
          <a:xfrm>
            <a:off x="5572128" y="-43383"/>
            <a:ext cx="1223960" cy="261610"/>
          </a:xfrm>
          <a:prstGeom prst="rect">
            <a:avLst/>
          </a:prstGeom>
          <a:noFill/>
        </p:spPr>
        <p:txBody>
          <a:bodyPr wrap="square" rtlCol="0">
            <a:spAutoFit/>
          </a:bodyPr>
          <a:lstStyle/>
          <a:p>
            <a:r>
              <a:rPr lang="es-ES" sz="1100" dirty="0" smtClean="0">
                <a:solidFill>
                  <a:schemeClr val="tx1">
                    <a:lumMod val="65000"/>
                    <a:lumOff val="35000"/>
                  </a:schemeClr>
                </a:solidFill>
              </a:rPr>
              <a:t>- Publirreportaje -</a:t>
            </a:r>
            <a:endParaRPr lang="es-ES" sz="1100" dirty="0">
              <a:solidFill>
                <a:schemeClr val="tx1">
                  <a:lumMod val="65000"/>
                  <a:lumOff val="35000"/>
                </a:schemeClr>
              </a:solidFill>
            </a:endParaRPr>
          </a:p>
        </p:txBody>
      </p:sp>
      <p:sp>
        <p:nvSpPr>
          <p:cNvPr id="68" name="Rectángulo 67"/>
          <p:cNvSpPr/>
          <p:nvPr/>
        </p:nvSpPr>
        <p:spPr>
          <a:xfrm>
            <a:off x="1076365" y="10125970"/>
            <a:ext cx="1769230" cy="1652977"/>
          </a:xfrm>
          <a:prstGeom prst="rect">
            <a:avLst/>
          </a:prstGeom>
          <a:gradFill flip="none" rotWithShape="1">
            <a:gsLst>
              <a:gs pos="1000">
                <a:schemeClr val="bg2">
                  <a:lumMod val="10000"/>
                  <a:alpha val="65000"/>
                </a:schemeClr>
              </a:gs>
              <a:gs pos="53000">
                <a:schemeClr val="bg2">
                  <a:lumMod val="50000"/>
                  <a:alpha val="74000"/>
                </a:schemeClr>
              </a:gs>
              <a:gs pos="100000">
                <a:schemeClr val="bg2">
                  <a:lumMod val="90000"/>
                  <a:alpha val="64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Rectángulo 69"/>
          <p:cNvSpPr/>
          <p:nvPr/>
        </p:nvSpPr>
        <p:spPr>
          <a:xfrm>
            <a:off x="2844045" y="10125970"/>
            <a:ext cx="1769230" cy="1652977"/>
          </a:xfrm>
          <a:prstGeom prst="rect">
            <a:avLst/>
          </a:prstGeom>
          <a:gradFill flip="none" rotWithShape="1">
            <a:gsLst>
              <a:gs pos="1000">
                <a:schemeClr val="bg2">
                  <a:lumMod val="10000"/>
                  <a:alpha val="65000"/>
                </a:schemeClr>
              </a:gs>
              <a:gs pos="53000">
                <a:schemeClr val="bg2">
                  <a:lumMod val="50000"/>
                  <a:alpha val="74000"/>
                </a:schemeClr>
              </a:gs>
              <a:gs pos="100000">
                <a:schemeClr val="bg2">
                  <a:lumMod val="90000"/>
                  <a:alpha val="64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Rectángulo 70"/>
          <p:cNvSpPr/>
          <p:nvPr/>
        </p:nvSpPr>
        <p:spPr>
          <a:xfrm>
            <a:off x="4607223" y="10125970"/>
            <a:ext cx="1769230" cy="1652977"/>
          </a:xfrm>
          <a:prstGeom prst="rect">
            <a:avLst/>
          </a:prstGeom>
          <a:gradFill flip="none" rotWithShape="1">
            <a:gsLst>
              <a:gs pos="1000">
                <a:schemeClr val="bg2">
                  <a:lumMod val="10000"/>
                  <a:alpha val="65000"/>
                </a:schemeClr>
              </a:gs>
              <a:gs pos="53000">
                <a:schemeClr val="bg2">
                  <a:lumMod val="50000"/>
                  <a:alpha val="74000"/>
                </a:schemeClr>
              </a:gs>
              <a:gs pos="100000">
                <a:schemeClr val="bg2">
                  <a:lumMod val="90000"/>
                  <a:alpha val="64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Rectángulo 71"/>
          <p:cNvSpPr/>
          <p:nvPr/>
        </p:nvSpPr>
        <p:spPr>
          <a:xfrm>
            <a:off x="6376510" y="10125969"/>
            <a:ext cx="1769230" cy="1652977"/>
          </a:xfrm>
          <a:prstGeom prst="rect">
            <a:avLst/>
          </a:prstGeom>
          <a:gradFill flip="none" rotWithShape="1">
            <a:gsLst>
              <a:gs pos="1000">
                <a:schemeClr val="bg2">
                  <a:lumMod val="10000"/>
                  <a:alpha val="65000"/>
                </a:schemeClr>
              </a:gs>
              <a:gs pos="53000">
                <a:schemeClr val="bg2">
                  <a:lumMod val="50000"/>
                  <a:alpha val="74000"/>
                </a:schemeClr>
              </a:gs>
              <a:gs pos="100000">
                <a:schemeClr val="bg2">
                  <a:lumMod val="90000"/>
                  <a:alpha val="64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CuadroTexto 72"/>
          <p:cNvSpPr txBox="1"/>
          <p:nvPr/>
        </p:nvSpPr>
        <p:spPr>
          <a:xfrm>
            <a:off x="1070622" y="10632324"/>
            <a:ext cx="1780716" cy="646331"/>
          </a:xfrm>
          <a:prstGeom prst="rect">
            <a:avLst/>
          </a:prstGeom>
          <a:noFill/>
        </p:spPr>
        <p:txBody>
          <a:bodyPr wrap="square" rtlCol="0">
            <a:spAutoFit/>
          </a:bodyPr>
          <a:lstStyle/>
          <a:p>
            <a:pPr algn="ct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Menos de </a:t>
            </a:r>
          </a:p>
          <a:p>
            <a:pPr algn="ct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45</a:t>
            </a: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años</a:t>
            </a:r>
            <a:endParaRPr lang="es-E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CuadroTexto 73"/>
          <p:cNvSpPr txBox="1"/>
          <p:nvPr/>
        </p:nvSpPr>
        <p:spPr>
          <a:xfrm>
            <a:off x="2843987" y="10630372"/>
            <a:ext cx="1769287" cy="646331"/>
          </a:xfrm>
          <a:prstGeom prst="rect">
            <a:avLst/>
          </a:prstGeom>
          <a:noFill/>
        </p:spPr>
        <p:txBody>
          <a:bodyPr wrap="square" rtlCol="0">
            <a:spAutoFit/>
          </a:bodyPr>
          <a:lstStyle/>
          <a:p>
            <a:pPr algn="ct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De </a:t>
            </a: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46</a:t>
            </a: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 </a:t>
            </a: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50</a:t>
            </a: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años</a:t>
            </a:r>
            <a:endParaRPr lang="es-E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5" name="CuadroTexto 74"/>
          <p:cNvSpPr txBox="1"/>
          <p:nvPr/>
        </p:nvSpPr>
        <p:spPr>
          <a:xfrm>
            <a:off x="4608590" y="10639627"/>
            <a:ext cx="1769173" cy="646331"/>
          </a:xfrm>
          <a:prstGeom prst="rect">
            <a:avLst/>
          </a:prstGeom>
          <a:noFill/>
        </p:spPr>
        <p:txBody>
          <a:bodyPr wrap="square" rtlCol="0">
            <a:spAutoFit/>
          </a:bodyPr>
          <a:lstStyle/>
          <a:p>
            <a:pPr algn="ct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De </a:t>
            </a: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51</a:t>
            </a: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 </a:t>
            </a: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64</a:t>
            </a: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años</a:t>
            </a:r>
            <a:endParaRPr lang="es-E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CuadroTexto 75"/>
          <p:cNvSpPr txBox="1"/>
          <p:nvPr/>
        </p:nvSpPr>
        <p:spPr>
          <a:xfrm>
            <a:off x="6374901" y="10639628"/>
            <a:ext cx="1770839" cy="646331"/>
          </a:xfrm>
          <a:prstGeom prst="rect">
            <a:avLst/>
          </a:prstGeom>
          <a:noFill/>
        </p:spPr>
        <p:txBody>
          <a:bodyPr wrap="square" rtlCol="0">
            <a:spAutoFit/>
          </a:bodyPr>
          <a:lstStyle/>
          <a:p>
            <a:pPr algn="ct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Más de </a:t>
            </a:r>
            <a:r>
              <a:rPr lang="es-E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65</a:t>
            </a:r>
            <a:r>
              <a:rPr lang="es-E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años</a:t>
            </a:r>
            <a:endParaRPr lang="es-E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CuadroTexto 63"/>
          <p:cNvSpPr txBox="1"/>
          <p:nvPr/>
        </p:nvSpPr>
        <p:spPr>
          <a:xfrm>
            <a:off x="1117601" y="9416300"/>
            <a:ext cx="7007184" cy="954107"/>
          </a:xfrm>
          <a:prstGeom prst="rect">
            <a:avLst/>
          </a:prstGeom>
          <a:noFill/>
        </p:spPr>
        <p:txBody>
          <a:bodyPr wrap="square" rtlCol="0">
            <a:spAutoFit/>
          </a:bodyPr>
          <a:lstStyle/>
          <a:p>
            <a:pPr algn="ctr"/>
            <a:r>
              <a:rPr lang="es-ES" sz="2000" dirty="0">
                <a:solidFill>
                  <a:schemeClr val="bg1"/>
                </a:solidFill>
                <a:latin typeface="Adobe Fan Heiti Std B" panose="020B0700000000000000" pitchFamily="34" charset="-128"/>
                <a:ea typeface="Adobe Fan Heiti Std B" panose="020B0700000000000000" pitchFamily="34" charset="-128"/>
              </a:rPr>
              <a:t>¿Puedo optar a un seguro de decesos?</a:t>
            </a:r>
          </a:p>
          <a:p>
            <a:pPr algn="ctr"/>
            <a:r>
              <a:rPr lang="es-ES" sz="1600" i="1" dirty="0">
                <a:solidFill>
                  <a:schemeClr val="bg1"/>
                </a:solidFill>
                <a:latin typeface="Open Sans" panose="020B0606030504020204" pitchFamily="34" charset="0"/>
                <a:ea typeface="Open Sans" panose="020B0606030504020204" pitchFamily="34" charset="0"/>
                <a:cs typeface="Open Sans" panose="020B0606030504020204" pitchFamily="34" charset="0"/>
              </a:rPr>
              <a:t>¡Haz clic en tu edad y descúbrelo!</a:t>
            </a:r>
          </a:p>
          <a:p>
            <a:endParaRPr lang="es-ES" dirty="0"/>
          </a:p>
        </p:txBody>
      </p:sp>
      <p:sp>
        <p:nvSpPr>
          <p:cNvPr id="80" name="CuadroTexto 79"/>
          <p:cNvSpPr txBox="1"/>
          <p:nvPr/>
        </p:nvSpPr>
        <p:spPr>
          <a:xfrm>
            <a:off x="1063329" y="12007236"/>
            <a:ext cx="7061456" cy="1200329"/>
          </a:xfrm>
          <a:prstGeom prst="rect">
            <a:avLst/>
          </a:prstGeom>
          <a:noFill/>
        </p:spPr>
        <p:txBody>
          <a:bodyPr wrap="square" rtlCol="0">
            <a:spAutoFit/>
          </a:bodyPr>
          <a:lstStyle/>
          <a:p>
            <a:r>
              <a:rPr lang="es-ES" sz="1200" dirty="0">
                <a:latin typeface="Open Sans" panose="020B0606030504020204" pitchFamily="34" charset="0"/>
                <a:ea typeface="Open Sans" panose="020B0606030504020204" pitchFamily="34" charset="0"/>
                <a:cs typeface="Open Sans" panose="020B0606030504020204" pitchFamily="34" charset="0"/>
              </a:rPr>
              <a:t>Los funerales son un momento incómodo para todos, a nadie le gusta despedirse de un ser querido y menos, pensar en la suma financiera que implica esta situación. Es por eso que miles de españoles ya han descubierto cómo librarse de estos últimos costes</a:t>
            </a:r>
            <a:r>
              <a:rPr lang="es-ES" sz="1200" dirty="0" smtClean="0">
                <a:latin typeface="Open Sans" panose="020B0606030504020204" pitchFamily="34" charset="0"/>
                <a:ea typeface="Open Sans" panose="020B0606030504020204" pitchFamily="34" charset="0"/>
                <a:cs typeface="Open Sans" panose="020B0606030504020204" pitchFamily="34" charset="0"/>
              </a:rPr>
              <a:t>.</a:t>
            </a:r>
          </a:p>
          <a:p>
            <a:endParaRPr lang="es-ES" sz="1200" dirty="0">
              <a:latin typeface="Open Sans" panose="020B0606030504020204" pitchFamily="34" charset="0"/>
              <a:ea typeface="Open Sans" panose="020B0606030504020204" pitchFamily="34" charset="0"/>
              <a:cs typeface="Open Sans" panose="020B0606030504020204" pitchFamily="34" charset="0"/>
            </a:endParaRPr>
          </a:p>
          <a:p>
            <a:r>
              <a:rPr lang="es-ES" sz="1200" dirty="0">
                <a:latin typeface="Open Sans" panose="020B0606030504020204" pitchFamily="34" charset="0"/>
                <a:ea typeface="Open Sans" panose="020B0606030504020204" pitchFamily="34" charset="0"/>
                <a:cs typeface="Open Sans" panose="020B0606030504020204" pitchFamily="34" charset="0"/>
              </a:rPr>
              <a:t>Hoy en día ya no es raro asegurar un funeral, ya que organizar este tipo de eventos contempla numerosos gastos que, si no eres precavido, te tocará asumir</a:t>
            </a:r>
            <a:r>
              <a:rPr lang="es-ES" sz="1200" dirty="0" smtClean="0">
                <a:latin typeface="Open Sans" panose="020B0606030504020204" pitchFamily="34" charset="0"/>
                <a:ea typeface="Open Sans" panose="020B0606030504020204" pitchFamily="34" charset="0"/>
                <a:cs typeface="Open Sans" panose="020B0606030504020204" pitchFamily="34" charset="0"/>
              </a:rPr>
              <a:t>.</a:t>
            </a:r>
          </a:p>
        </p:txBody>
      </p:sp>
      <p:sp>
        <p:nvSpPr>
          <p:cNvPr id="77" name="Elipse 76"/>
          <p:cNvSpPr/>
          <p:nvPr/>
        </p:nvSpPr>
        <p:spPr>
          <a:xfrm>
            <a:off x="1619251" y="13397751"/>
            <a:ext cx="876300" cy="876300"/>
          </a:xfrm>
          <a:prstGeom prst="ellipse">
            <a:avLst/>
          </a:prstGeom>
          <a:gradFill flip="none" rotWithShape="1">
            <a:gsLst>
              <a:gs pos="0">
                <a:srgbClr val="00F28E"/>
              </a:gs>
              <a:gs pos="92000">
                <a:srgbClr val="00A0FC"/>
              </a:gs>
            </a:gsLst>
            <a:path path="circle">
              <a:fillToRect r="100000" b="100000"/>
            </a:path>
            <a:tileRect l="-100000" t="-10000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4" name="Imagen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3660" y="13515225"/>
            <a:ext cx="659541" cy="659541"/>
          </a:xfrm>
          <a:prstGeom prst="rect">
            <a:avLst/>
          </a:prstGeom>
        </p:spPr>
      </p:pic>
      <p:sp>
        <p:nvSpPr>
          <p:cNvPr id="87" name="CuadroTexto 86"/>
          <p:cNvSpPr txBox="1"/>
          <p:nvPr/>
        </p:nvSpPr>
        <p:spPr>
          <a:xfrm>
            <a:off x="1063329" y="13534275"/>
            <a:ext cx="7061455" cy="707886"/>
          </a:xfrm>
          <a:prstGeom prst="rect">
            <a:avLst/>
          </a:prstGeom>
          <a:noFill/>
        </p:spPr>
        <p:txBody>
          <a:bodyPr wrap="square" rtlCol="0">
            <a:spAutoFit/>
          </a:bodyPr>
          <a:lstStyle/>
          <a:p>
            <a:pPr algn="ctr"/>
            <a:r>
              <a:rPr lang="es-ES" sz="20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¿Cuánto quieres gastar en tu </a:t>
            </a:r>
          </a:p>
          <a:p>
            <a:pPr algn="ctr"/>
            <a:r>
              <a:rPr lang="es-ES" sz="20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seguro de decesos?</a:t>
            </a:r>
            <a:endParaRPr lang="es-ES" sz="2000"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8" name="Elipse 87"/>
          <p:cNvSpPr/>
          <p:nvPr/>
        </p:nvSpPr>
        <p:spPr>
          <a:xfrm>
            <a:off x="6800850" y="13372453"/>
            <a:ext cx="876300" cy="876300"/>
          </a:xfrm>
          <a:prstGeom prst="ellipse">
            <a:avLst/>
          </a:prstGeom>
          <a:gradFill flip="none" rotWithShape="1">
            <a:gsLst>
              <a:gs pos="0">
                <a:srgbClr val="00F28E"/>
              </a:gs>
              <a:gs pos="92000">
                <a:srgbClr val="00A0FC"/>
              </a:gs>
            </a:gsLst>
            <a:path path="circle">
              <a:fillToRect r="100000" b="100000"/>
            </a:path>
            <a:tileRect l="-100000" t="-10000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9" name="Imagen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5259" y="13489927"/>
            <a:ext cx="659541" cy="659541"/>
          </a:xfrm>
          <a:prstGeom prst="rect">
            <a:avLst/>
          </a:prstGeom>
        </p:spPr>
      </p:pic>
      <p:sp>
        <p:nvSpPr>
          <p:cNvPr id="85" name="Rectángulo redondeado 84"/>
          <p:cNvSpPr/>
          <p:nvPr/>
        </p:nvSpPr>
        <p:spPr>
          <a:xfrm>
            <a:off x="1360834" y="14523178"/>
            <a:ext cx="1952625" cy="542925"/>
          </a:xfrm>
          <a:prstGeom prst="roundRect">
            <a:avLst/>
          </a:prstGeom>
          <a:solidFill>
            <a:schemeClr val="bg1"/>
          </a:solidFill>
          <a:ln w="28575">
            <a:solidFill>
              <a:srgbClr val="06233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91" name="Rectángulo redondeado 90"/>
          <p:cNvSpPr/>
          <p:nvPr/>
        </p:nvSpPr>
        <p:spPr>
          <a:xfrm>
            <a:off x="3719105" y="14521700"/>
            <a:ext cx="1952625" cy="542925"/>
          </a:xfrm>
          <a:prstGeom prst="roundRect">
            <a:avLst/>
          </a:prstGeom>
          <a:solidFill>
            <a:schemeClr val="bg1"/>
          </a:solidFill>
          <a:ln w="28575">
            <a:solidFill>
              <a:srgbClr val="06233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92" name="Rectángulo redondeado 91"/>
          <p:cNvSpPr/>
          <p:nvPr/>
        </p:nvSpPr>
        <p:spPr>
          <a:xfrm>
            <a:off x="6007689" y="14523620"/>
            <a:ext cx="1952625" cy="542925"/>
          </a:xfrm>
          <a:prstGeom prst="roundRect">
            <a:avLst/>
          </a:prstGeom>
          <a:solidFill>
            <a:schemeClr val="bg1"/>
          </a:solidFill>
          <a:ln w="28575">
            <a:solidFill>
              <a:srgbClr val="06233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86" name="CuadroTexto 85"/>
          <p:cNvSpPr txBox="1"/>
          <p:nvPr/>
        </p:nvSpPr>
        <p:spPr>
          <a:xfrm>
            <a:off x="1360834" y="14597900"/>
            <a:ext cx="1952625" cy="430887"/>
          </a:xfrm>
          <a:prstGeom prst="rect">
            <a:avLst/>
          </a:prstGeom>
          <a:noFill/>
        </p:spPr>
        <p:txBody>
          <a:bodyPr wrap="square" rtlCol="0">
            <a:spAutoFit/>
          </a:bodyPr>
          <a:lstStyle/>
          <a:p>
            <a:pPr algn="ctr"/>
            <a:r>
              <a:rPr lang="es-ES" sz="22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0€ – 50€</a:t>
            </a:r>
            <a:endParaRPr lang="es-ES" sz="2200"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4" name="CuadroTexto 93"/>
          <p:cNvSpPr txBox="1"/>
          <p:nvPr/>
        </p:nvSpPr>
        <p:spPr>
          <a:xfrm>
            <a:off x="3719105" y="14577718"/>
            <a:ext cx="1952625" cy="430887"/>
          </a:xfrm>
          <a:prstGeom prst="rect">
            <a:avLst/>
          </a:prstGeom>
          <a:noFill/>
        </p:spPr>
        <p:txBody>
          <a:bodyPr wrap="square" rtlCol="0">
            <a:spAutoFit/>
          </a:bodyPr>
          <a:lstStyle/>
          <a:p>
            <a:pPr algn="ctr"/>
            <a:r>
              <a:rPr lang="es-ES" sz="22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50€ – 100€</a:t>
            </a:r>
            <a:endParaRPr lang="es-ES" sz="2200"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CuadroTexto 94"/>
          <p:cNvSpPr txBox="1"/>
          <p:nvPr/>
        </p:nvSpPr>
        <p:spPr>
          <a:xfrm>
            <a:off x="6007688" y="14577718"/>
            <a:ext cx="1952625" cy="430887"/>
          </a:xfrm>
          <a:prstGeom prst="rect">
            <a:avLst/>
          </a:prstGeom>
          <a:noFill/>
        </p:spPr>
        <p:txBody>
          <a:bodyPr wrap="square" rtlCol="0">
            <a:spAutoFit/>
          </a:bodyPr>
          <a:lstStyle/>
          <a:p>
            <a:pPr algn="ctr"/>
            <a:r>
              <a:rPr lang="es-ES" sz="22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100€ – 150€</a:t>
            </a:r>
            <a:endParaRPr lang="es-ES" sz="2200"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Rectángulo 95"/>
          <p:cNvSpPr/>
          <p:nvPr/>
        </p:nvSpPr>
        <p:spPr>
          <a:xfrm flipV="1">
            <a:off x="1076502" y="10089532"/>
            <a:ext cx="7064992" cy="45719"/>
          </a:xfrm>
          <a:prstGeom prst="rect">
            <a:avLst/>
          </a:prstGeom>
          <a:solidFill>
            <a:srgbClr val="116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116E8F"/>
              </a:solidFill>
            </a:endParaRPr>
          </a:p>
        </p:txBody>
      </p:sp>
      <p:sp>
        <p:nvSpPr>
          <p:cNvPr id="97" name="CuadroTexto 96"/>
          <p:cNvSpPr txBox="1"/>
          <p:nvPr/>
        </p:nvSpPr>
        <p:spPr>
          <a:xfrm>
            <a:off x="1117601" y="15442546"/>
            <a:ext cx="7061456" cy="1261884"/>
          </a:xfrm>
          <a:prstGeom prst="rect">
            <a:avLst/>
          </a:prstGeom>
          <a:noFill/>
        </p:spPr>
        <p:txBody>
          <a:bodyPr wrap="square" rtlCol="0">
            <a:spAutoFit/>
          </a:bodyPr>
          <a:lstStyle/>
          <a:p>
            <a:r>
              <a:rPr lang="es-ES" sz="1400" dirty="0" smtClean="0">
                <a:latin typeface="Open Sans" panose="020B0606030504020204" pitchFamily="34" charset="0"/>
                <a:ea typeface="Open Sans" panose="020B0606030504020204" pitchFamily="34" charset="0"/>
                <a:cs typeface="Open Sans" panose="020B0606030504020204" pitchFamily="34" charset="0"/>
              </a:rPr>
              <a:t>¿Cómo </a:t>
            </a:r>
            <a:r>
              <a:rPr lang="es-ES" sz="1400" dirty="0">
                <a:latin typeface="Open Sans" panose="020B0606030504020204" pitchFamily="34" charset="0"/>
                <a:ea typeface="Open Sans" panose="020B0606030504020204" pitchFamily="34" charset="0"/>
                <a:cs typeface="Open Sans" panose="020B0606030504020204" pitchFamily="34" charset="0"/>
              </a:rPr>
              <a:t>puedo obtener un presupuesto</a:t>
            </a:r>
            <a:r>
              <a:rPr lang="es-ES" sz="1400" dirty="0" smtClean="0">
                <a:latin typeface="Open Sans" panose="020B0606030504020204" pitchFamily="34" charset="0"/>
                <a:ea typeface="Open Sans" panose="020B0606030504020204" pitchFamily="34" charset="0"/>
                <a:cs typeface="Open Sans" panose="020B0606030504020204" pitchFamily="34" charset="0"/>
              </a:rPr>
              <a:t>?</a:t>
            </a:r>
          </a:p>
          <a:p>
            <a:endParaRPr lang="es-ES" sz="1400"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s-ES" sz="12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Paso </a:t>
            </a:r>
            <a:r>
              <a:rPr lang="es-ES" sz="1200" b="1" dirty="0">
                <a:solidFill>
                  <a:srgbClr val="062334"/>
                </a:solidFill>
                <a:latin typeface="Open Sans" panose="020B0606030504020204" pitchFamily="34" charset="0"/>
                <a:ea typeface="Open Sans" panose="020B0606030504020204" pitchFamily="34" charset="0"/>
                <a:cs typeface="Open Sans" panose="020B0606030504020204" pitchFamily="34" charset="0"/>
              </a:rPr>
              <a:t>1</a:t>
            </a:r>
            <a:r>
              <a:rPr lang="es-ES" sz="1200" dirty="0">
                <a:solidFill>
                  <a:srgbClr val="062334"/>
                </a:solidFill>
                <a:latin typeface="Open Sans" panose="020B0606030504020204" pitchFamily="34" charset="0"/>
                <a:ea typeface="Open Sans" panose="020B0606030504020204" pitchFamily="34" charset="0"/>
                <a:cs typeface="Open Sans" panose="020B0606030504020204" pitchFamily="34" charset="0"/>
              </a:rPr>
              <a:t>: </a:t>
            </a:r>
            <a:r>
              <a:rPr lang="es-ES" sz="1200" dirty="0">
                <a:latin typeface="Open Sans" panose="020B0606030504020204" pitchFamily="34" charset="0"/>
                <a:ea typeface="Open Sans" panose="020B0606030504020204" pitchFamily="34" charset="0"/>
                <a:cs typeface="Open Sans" panose="020B0606030504020204" pitchFamily="34" charset="0"/>
              </a:rPr>
              <a:t>Haz clic en tu ubicación en el mapa y obtendrás tu presupuesto </a:t>
            </a:r>
            <a:r>
              <a:rPr lang="es-ES" sz="1200" b="1" dirty="0">
                <a:latin typeface="Open Sans" panose="020B0606030504020204" pitchFamily="34" charset="0"/>
                <a:ea typeface="Open Sans" panose="020B0606030504020204" pitchFamily="34" charset="0"/>
                <a:cs typeface="Open Sans" panose="020B0606030504020204" pitchFamily="34" charset="0"/>
              </a:rPr>
              <a:t>GRATUITO</a:t>
            </a:r>
            <a:r>
              <a:rPr lang="es-ES" sz="1200" dirty="0" smtClean="0">
                <a:latin typeface="Open Sans" panose="020B0606030504020204" pitchFamily="34" charset="0"/>
                <a:ea typeface="Open Sans" panose="020B0606030504020204" pitchFamily="34" charset="0"/>
                <a:cs typeface="Open Sans" panose="020B0606030504020204" pitchFamily="34" charset="0"/>
              </a:rPr>
              <a:t>.</a:t>
            </a:r>
          </a:p>
          <a:p>
            <a:endParaRPr lang="es-ES" sz="1200"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s-ES" sz="1200" b="1" dirty="0">
                <a:solidFill>
                  <a:srgbClr val="062334"/>
                </a:solidFill>
                <a:latin typeface="Open Sans" panose="020B0606030504020204" pitchFamily="34" charset="0"/>
                <a:ea typeface="Open Sans" panose="020B0606030504020204" pitchFamily="34" charset="0"/>
                <a:cs typeface="Open Sans" panose="020B0606030504020204" pitchFamily="34" charset="0"/>
              </a:rPr>
              <a:t>Paso 2</a:t>
            </a:r>
            <a:r>
              <a:rPr lang="es-ES" sz="1200" dirty="0">
                <a:solidFill>
                  <a:srgbClr val="062334"/>
                </a:solidFill>
                <a:latin typeface="Open Sans" panose="020B0606030504020204" pitchFamily="34" charset="0"/>
                <a:ea typeface="Open Sans" panose="020B0606030504020204" pitchFamily="34" charset="0"/>
                <a:cs typeface="Open Sans" panose="020B0606030504020204" pitchFamily="34" charset="0"/>
              </a:rPr>
              <a:t>: </a:t>
            </a:r>
            <a:r>
              <a:rPr lang="es-ES" sz="1200" dirty="0">
                <a:latin typeface="Open Sans" panose="020B0606030504020204" pitchFamily="34" charset="0"/>
                <a:ea typeface="Open Sans" panose="020B0606030504020204" pitchFamily="34" charset="0"/>
                <a:cs typeface="Open Sans" panose="020B0606030504020204" pitchFamily="34" charset="0"/>
              </a:rPr>
              <a:t>Después de responder unas sencillas preguntas, podrás comparar presupuestos cerca de tu ubicación y encontrar la mejor oferta.</a:t>
            </a:r>
          </a:p>
        </p:txBody>
      </p:sp>
      <p:sp>
        <p:nvSpPr>
          <p:cNvPr id="90" name="Rectángulo 89"/>
          <p:cNvSpPr/>
          <p:nvPr/>
        </p:nvSpPr>
        <p:spPr>
          <a:xfrm>
            <a:off x="1949883" y="20731249"/>
            <a:ext cx="5342620" cy="810889"/>
          </a:xfrm>
          <a:prstGeom prst="rect">
            <a:avLst/>
          </a:prstGeom>
          <a:solidFill>
            <a:srgbClr val="116E8F"/>
          </a:solidFill>
          <a:ln w="38100">
            <a:solidFill>
              <a:srgbClr val="06233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98" name="CuadroTexto 97"/>
          <p:cNvSpPr txBox="1"/>
          <p:nvPr/>
        </p:nvSpPr>
        <p:spPr>
          <a:xfrm>
            <a:off x="1949883" y="20946617"/>
            <a:ext cx="5342620" cy="415498"/>
          </a:xfrm>
          <a:prstGeom prst="rect">
            <a:avLst/>
          </a:prstGeom>
          <a:noFill/>
        </p:spPr>
        <p:txBody>
          <a:bodyPr wrap="square" rtlCol="0">
            <a:spAutoFit/>
          </a:bodyPr>
          <a:lstStyle/>
          <a:p>
            <a:pPr algn="ctr"/>
            <a:r>
              <a:rPr lang="es-ES" sz="21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QUIERO </a:t>
            </a:r>
            <a:r>
              <a:rPr lang="es-ES"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MI PRESUPUESTO </a:t>
            </a:r>
            <a:r>
              <a:rPr lang="es-E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GRATUITO </a:t>
            </a:r>
          </a:p>
        </p:txBody>
      </p:sp>
      <p:sp>
        <p:nvSpPr>
          <p:cNvPr id="55" name="Rectángulo 54"/>
          <p:cNvSpPr/>
          <p:nvPr/>
        </p:nvSpPr>
        <p:spPr>
          <a:xfrm flipV="1">
            <a:off x="1074183" y="11750916"/>
            <a:ext cx="7064992" cy="45719"/>
          </a:xfrm>
          <a:prstGeom prst="rect">
            <a:avLst/>
          </a:prstGeom>
          <a:solidFill>
            <a:srgbClr val="062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116E8F"/>
              </a:solidFill>
            </a:endParaRPr>
          </a:p>
        </p:txBody>
      </p:sp>
    </p:spTree>
    <p:extLst>
      <p:ext uri="{BB962C8B-B14F-4D97-AF65-F5344CB8AC3E}">
        <p14:creationId xmlns:p14="http://schemas.microsoft.com/office/powerpoint/2010/main" val="3474926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66675" y="152400"/>
            <a:ext cx="12325350" cy="6553200"/>
          </a:xfrm>
          <a:prstGeom prst="rect">
            <a:avLst/>
          </a:prstGeom>
        </p:spPr>
      </p:pic>
      <p:pic>
        <p:nvPicPr>
          <p:cNvPr id="5" name="Imagen 4"/>
          <p:cNvPicPr>
            <a:picLocks noChangeAspect="1"/>
          </p:cNvPicPr>
          <p:nvPr/>
        </p:nvPicPr>
        <p:blipFill rotWithShape="1">
          <a:blip r:embed="rId3"/>
          <a:srcRect l="71875" t="39358" r="6667" b="55149"/>
          <a:stretch/>
        </p:blipFill>
        <p:spPr>
          <a:xfrm rot="5400000">
            <a:off x="9766337" y="3217394"/>
            <a:ext cx="5699582" cy="442686"/>
          </a:xfrm>
          <a:prstGeom prst="rect">
            <a:avLst/>
          </a:prstGeom>
        </p:spPr>
      </p:pic>
    </p:spTree>
    <p:extLst>
      <p:ext uri="{BB962C8B-B14F-4D97-AF65-F5344CB8AC3E}">
        <p14:creationId xmlns:p14="http://schemas.microsoft.com/office/powerpoint/2010/main" val="837744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6675" y="152400"/>
            <a:ext cx="12325350" cy="6553200"/>
          </a:xfrm>
          <a:prstGeom prst="rect">
            <a:avLst/>
          </a:prstGeom>
        </p:spPr>
      </p:pic>
      <p:pic>
        <p:nvPicPr>
          <p:cNvPr id="13" name="Imagen 12"/>
          <p:cNvPicPr>
            <a:picLocks noChangeAspect="1"/>
          </p:cNvPicPr>
          <p:nvPr/>
        </p:nvPicPr>
        <p:blipFill rotWithShape="1">
          <a:blip r:embed="rId3">
            <a:extLst>
              <a:ext uri="{28A0092B-C50C-407E-A947-70E740481C1C}">
                <a14:useLocalDpi xmlns:a14="http://schemas.microsoft.com/office/drawing/2010/main" val="0"/>
              </a:ext>
            </a:extLst>
          </a:blip>
          <a:srcRect t="7084"/>
          <a:stretch/>
        </p:blipFill>
        <p:spPr>
          <a:xfrm>
            <a:off x="-66675" y="139699"/>
            <a:ext cx="12325350" cy="5664201"/>
          </a:xfrm>
          <a:prstGeom prst="rect">
            <a:avLst/>
          </a:prstGeom>
        </p:spPr>
      </p:pic>
      <p:sp>
        <p:nvSpPr>
          <p:cNvPr id="12" name="Rectángulo 11"/>
          <p:cNvSpPr/>
          <p:nvPr/>
        </p:nvSpPr>
        <p:spPr>
          <a:xfrm>
            <a:off x="-66675" y="139701"/>
            <a:ext cx="12325350" cy="863599"/>
          </a:xfrm>
          <a:prstGeom prst="rect">
            <a:avLst/>
          </a:prstGeom>
          <a:solidFill>
            <a:srgbClr val="06233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p:cNvPicPr>
            <a:picLocks noChangeAspect="1"/>
          </p:cNvPicPr>
          <p:nvPr/>
        </p:nvPicPr>
        <p:blipFill rotWithShape="1">
          <a:blip r:embed="rId4"/>
          <a:srcRect l="71875" t="39358" r="6667" b="55149"/>
          <a:stretch/>
        </p:blipFill>
        <p:spPr>
          <a:xfrm rot="5400000">
            <a:off x="-2195061" y="14261751"/>
            <a:ext cx="5699582" cy="442686"/>
          </a:xfrm>
          <a:prstGeom prst="rect">
            <a:avLst/>
          </a:prstGeom>
        </p:spPr>
      </p:pic>
      <p:sp>
        <p:nvSpPr>
          <p:cNvPr id="8" name="CuadroTexto 7"/>
          <p:cNvSpPr txBox="1"/>
          <p:nvPr/>
        </p:nvSpPr>
        <p:spPr>
          <a:xfrm>
            <a:off x="838200" y="371037"/>
            <a:ext cx="2661556" cy="461665"/>
          </a:xfrm>
          <a:prstGeom prst="rect">
            <a:avLst/>
          </a:prstGeom>
          <a:noFill/>
        </p:spPr>
        <p:txBody>
          <a:bodyPr wrap="square" rtlCol="0">
            <a:spAutoFit/>
          </a:bodyPr>
          <a:lstStyle/>
          <a:p>
            <a:r>
              <a:rPr lang="es-ES" sz="2400" dirty="0" smtClean="0">
                <a:solidFill>
                  <a:srgbClr val="90D5CA"/>
                </a:solidFill>
                <a:latin typeface="Adobe Garamond Pro Bold" panose="02020702060506020403" pitchFamily="18" charset="0"/>
              </a:rPr>
              <a:t>Confianza</a:t>
            </a:r>
            <a:r>
              <a:rPr lang="es-ES" sz="2400" dirty="0" smtClean="0">
                <a:solidFill>
                  <a:srgbClr val="F7EDE6"/>
                </a:solidFill>
                <a:latin typeface="Adobe Garamond Pro Bold" panose="02020702060506020403" pitchFamily="18" charset="0"/>
              </a:rPr>
              <a:t>&amp;</a:t>
            </a:r>
            <a:r>
              <a:rPr lang="es-ES" sz="2400" b="1" dirty="0" smtClean="0">
                <a:solidFill>
                  <a:srgbClr val="90D5CA"/>
                </a:solidFill>
                <a:latin typeface="Adobe Garamond Pro Bold" panose="02020702060506020403" pitchFamily="18" charset="0"/>
              </a:rPr>
              <a:t>Ahorro</a:t>
            </a:r>
            <a:endParaRPr lang="es-ES" sz="2400" b="1" dirty="0">
              <a:solidFill>
                <a:srgbClr val="90D5CA"/>
              </a:solidFill>
              <a:latin typeface="Adobe Garamond Pro Bold" panose="02020702060506020403" pitchFamily="18" charset="0"/>
            </a:endParaRPr>
          </a:p>
        </p:txBody>
      </p:sp>
      <p:sp>
        <p:nvSpPr>
          <p:cNvPr id="9" name="Rectángulo redondeado 8"/>
          <p:cNvSpPr/>
          <p:nvPr/>
        </p:nvSpPr>
        <p:spPr>
          <a:xfrm>
            <a:off x="906235" y="415908"/>
            <a:ext cx="2505075" cy="346075"/>
          </a:xfrm>
          <a:prstGeom prst="roundRect">
            <a:avLst/>
          </a:prstGeom>
          <a:noFill/>
          <a:ln>
            <a:solidFill>
              <a:srgbClr val="90D5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3692110" y="371037"/>
            <a:ext cx="7797800" cy="461665"/>
          </a:xfrm>
          <a:prstGeom prst="rect">
            <a:avLst/>
          </a:prstGeom>
          <a:noFill/>
        </p:spPr>
        <p:txBody>
          <a:bodyPr wrap="square" rtlCol="0">
            <a:spAutoFit/>
          </a:bodyPr>
          <a:lstStyle/>
          <a:p>
            <a:r>
              <a:rPr lang="es-E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Compara los mejores seguros de decesos </a:t>
            </a:r>
            <a:r>
              <a:rPr lang="es-ES" sz="2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GRATIS</a:t>
            </a:r>
            <a:endParaRPr lang="es-E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ángulo 10"/>
          <p:cNvSpPr/>
          <p:nvPr/>
        </p:nvSpPr>
        <p:spPr>
          <a:xfrm>
            <a:off x="3797300" y="1566621"/>
            <a:ext cx="4597400" cy="3952432"/>
          </a:xfrm>
          <a:prstGeom prst="rect">
            <a:avLst/>
          </a:prstGeom>
          <a:solidFill>
            <a:srgbClr val="F7EDE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3798659" y="2545709"/>
            <a:ext cx="4597400" cy="485622"/>
          </a:xfrm>
          <a:prstGeom prst="rect">
            <a:avLst/>
          </a:prstGeom>
          <a:gradFill>
            <a:gsLst>
              <a:gs pos="30000">
                <a:srgbClr val="90D5CA"/>
              </a:gs>
              <a:gs pos="100000">
                <a:srgbClr val="E7CCB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3797300" y="3090128"/>
            <a:ext cx="4597400" cy="485622"/>
          </a:xfrm>
          <a:prstGeom prst="rect">
            <a:avLst/>
          </a:prstGeom>
          <a:gradFill>
            <a:gsLst>
              <a:gs pos="30000">
                <a:srgbClr val="90D5CA"/>
              </a:gs>
              <a:gs pos="100000">
                <a:srgbClr val="E7CCB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p:cNvSpPr/>
          <p:nvPr/>
        </p:nvSpPr>
        <p:spPr>
          <a:xfrm>
            <a:off x="3797300" y="3638516"/>
            <a:ext cx="4597400" cy="485622"/>
          </a:xfrm>
          <a:prstGeom prst="rect">
            <a:avLst/>
          </a:prstGeom>
          <a:gradFill>
            <a:gsLst>
              <a:gs pos="30000">
                <a:srgbClr val="90D5CA"/>
              </a:gs>
              <a:gs pos="100000">
                <a:srgbClr val="E7CCB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p:cNvSpPr/>
          <p:nvPr/>
        </p:nvSpPr>
        <p:spPr>
          <a:xfrm>
            <a:off x="3796846" y="2001290"/>
            <a:ext cx="4597400" cy="485622"/>
          </a:xfrm>
          <a:prstGeom prst="rect">
            <a:avLst/>
          </a:prstGeom>
          <a:gradFill>
            <a:gsLst>
              <a:gs pos="30000">
                <a:srgbClr val="90D5CA"/>
              </a:gs>
              <a:gs pos="100000">
                <a:srgbClr val="E7CCB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3795486" y="2059435"/>
            <a:ext cx="4598759" cy="369332"/>
          </a:xfrm>
          <a:prstGeom prst="rect">
            <a:avLst/>
          </a:prstGeom>
          <a:noFill/>
        </p:spPr>
        <p:txBody>
          <a:bodyPr wrap="square" rtlCol="0">
            <a:spAutoFit/>
          </a:bodyPr>
          <a:lstStyle/>
          <a:p>
            <a:pPr algn="ct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Menos de </a:t>
            </a: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45</a:t>
            </a: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años</a:t>
            </a:r>
            <a:endParaRPr lang="es-ES"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CuadroTexto 20"/>
          <p:cNvSpPr txBox="1"/>
          <p:nvPr/>
        </p:nvSpPr>
        <p:spPr>
          <a:xfrm>
            <a:off x="3796846" y="2608556"/>
            <a:ext cx="4598759" cy="369332"/>
          </a:xfrm>
          <a:prstGeom prst="rect">
            <a:avLst/>
          </a:prstGeom>
          <a:noFill/>
        </p:spPr>
        <p:txBody>
          <a:bodyPr wrap="square" rtlCol="0">
            <a:spAutoFit/>
          </a:bodyPr>
          <a:lstStyle/>
          <a:p>
            <a:pPr algn="ct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De </a:t>
            </a: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46</a:t>
            </a: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 </a:t>
            </a: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50</a:t>
            </a: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años</a:t>
            </a:r>
            <a:endParaRPr lang="es-ES"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CuadroTexto 21"/>
          <p:cNvSpPr txBox="1"/>
          <p:nvPr/>
        </p:nvSpPr>
        <p:spPr>
          <a:xfrm>
            <a:off x="3795486" y="3151744"/>
            <a:ext cx="4598759" cy="369332"/>
          </a:xfrm>
          <a:prstGeom prst="rect">
            <a:avLst/>
          </a:prstGeom>
          <a:noFill/>
        </p:spPr>
        <p:txBody>
          <a:bodyPr wrap="square" rtlCol="0">
            <a:spAutoFit/>
          </a:bodyPr>
          <a:lstStyle/>
          <a:p>
            <a:pPr algn="ct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De </a:t>
            </a: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51</a:t>
            </a: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 </a:t>
            </a: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64</a:t>
            </a: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años</a:t>
            </a:r>
            <a:endParaRPr lang="es-ES"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CuadroTexto 22"/>
          <p:cNvSpPr txBox="1"/>
          <p:nvPr/>
        </p:nvSpPr>
        <p:spPr>
          <a:xfrm>
            <a:off x="3795486" y="3706017"/>
            <a:ext cx="4598759" cy="369332"/>
          </a:xfrm>
          <a:prstGeom prst="rect">
            <a:avLst/>
          </a:prstGeom>
          <a:noFill/>
        </p:spPr>
        <p:txBody>
          <a:bodyPr wrap="square" rtlCol="0">
            <a:spAutoFit/>
          </a:bodyPr>
          <a:lstStyle/>
          <a:p>
            <a:pPr algn="ct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Más de </a:t>
            </a: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65</a:t>
            </a:r>
            <a:r>
              <a:rPr lang="es-ES"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 años</a:t>
            </a:r>
            <a:endParaRPr lang="es-ES"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p:cNvSpPr txBox="1"/>
          <p:nvPr/>
        </p:nvSpPr>
        <p:spPr>
          <a:xfrm>
            <a:off x="3911600" y="1604721"/>
            <a:ext cx="4482644" cy="369332"/>
          </a:xfrm>
          <a:prstGeom prst="rect">
            <a:avLst/>
          </a:prstGeom>
          <a:noFill/>
        </p:spPr>
        <p:txBody>
          <a:bodyPr wrap="square" rtlCol="0">
            <a:spAutoFit/>
          </a:bodyPr>
          <a:lstStyle/>
          <a:p>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Tu edad:</a:t>
            </a:r>
            <a:endParaRPr lang="es-ES"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1" name="Imagen 30"/>
          <p:cNvPicPr>
            <a:picLocks noChangeAspect="1"/>
          </p:cNvPicPr>
          <p:nvPr/>
        </p:nvPicPr>
        <p:blipFill>
          <a:blip r:embed="rId5"/>
          <a:stretch>
            <a:fillRect/>
          </a:stretch>
        </p:blipFill>
        <p:spPr>
          <a:xfrm>
            <a:off x="4052040" y="1086965"/>
            <a:ext cx="4085649" cy="356466"/>
          </a:xfrm>
          <a:prstGeom prst="rect">
            <a:avLst/>
          </a:prstGeom>
        </p:spPr>
      </p:pic>
      <p:sp>
        <p:nvSpPr>
          <p:cNvPr id="32" name="Rectángulo 31"/>
          <p:cNvSpPr/>
          <p:nvPr/>
        </p:nvSpPr>
        <p:spPr>
          <a:xfrm>
            <a:off x="4026640" y="4356100"/>
            <a:ext cx="4085649" cy="927100"/>
          </a:xfrm>
          <a:prstGeom prst="rect">
            <a:avLst/>
          </a:prstGeom>
          <a:solidFill>
            <a:srgbClr val="00F28E"/>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33" name="CuadroTexto 32"/>
          <p:cNvSpPr txBox="1"/>
          <p:nvPr/>
        </p:nvSpPr>
        <p:spPr>
          <a:xfrm>
            <a:off x="4180113" y="4410109"/>
            <a:ext cx="3788229" cy="861774"/>
          </a:xfrm>
          <a:prstGeom prst="rect">
            <a:avLst/>
          </a:prstGeom>
          <a:noFill/>
        </p:spPr>
        <p:txBody>
          <a:bodyPr wrap="square" rtlCol="0">
            <a:spAutoFit/>
          </a:bodyPr>
          <a:lstStyle/>
          <a:p>
            <a:pPr algn="ctr"/>
            <a:r>
              <a:rPr lang="es-ES" b="1" dirty="0">
                <a:solidFill>
                  <a:srgbClr val="062334"/>
                </a:solidFill>
                <a:latin typeface="Open Sans" panose="020B0606030504020204" pitchFamily="34" charset="0"/>
                <a:ea typeface="Open Sans" panose="020B0606030504020204" pitchFamily="34" charset="0"/>
                <a:cs typeface="Open Sans" panose="020B0606030504020204" pitchFamily="34" charset="0"/>
              </a:rPr>
              <a:t>Descubre el seguro de </a:t>
            </a:r>
            <a:endPar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endParaRPr>
          </a:p>
          <a:p>
            <a:pPr algn="ct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decesos </a:t>
            </a:r>
            <a:r>
              <a:rPr lang="es-ES" b="1" dirty="0">
                <a:solidFill>
                  <a:srgbClr val="062334"/>
                </a:solidFill>
                <a:latin typeface="Open Sans" panose="020B0606030504020204" pitchFamily="34" charset="0"/>
                <a:ea typeface="Open Sans" panose="020B0606030504020204" pitchFamily="34" charset="0"/>
                <a:cs typeface="Open Sans" panose="020B0606030504020204" pitchFamily="34" charset="0"/>
              </a:rPr>
              <a:t>perfecto para ti</a:t>
            </a:r>
          </a:p>
          <a:p>
            <a:pPr algn="ctr"/>
            <a:r>
              <a:rPr lang="es-ES" sz="1200" i="1" dirty="0">
                <a:solidFill>
                  <a:srgbClr val="062334"/>
                </a:solidFill>
                <a:latin typeface="Open Sans" panose="020B0606030504020204" pitchFamily="34" charset="0"/>
                <a:ea typeface="Open Sans" panose="020B0606030504020204" pitchFamily="34" charset="0"/>
                <a:cs typeface="Open Sans" panose="020B0606030504020204" pitchFamily="34" charset="0"/>
              </a:rPr>
              <a:t>(Solo tardarás un minuto</a:t>
            </a:r>
            <a:r>
              <a:rPr lang="es-ES" sz="1200" i="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a:t>
            </a:r>
            <a:endParaRPr lang="es-ES" sz="1200" i="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Elipse 33"/>
          <p:cNvSpPr/>
          <p:nvPr/>
        </p:nvSpPr>
        <p:spPr>
          <a:xfrm>
            <a:off x="4404012" y="2122027"/>
            <a:ext cx="262851" cy="262851"/>
          </a:xfrm>
          <a:prstGeom prst="ellipse">
            <a:avLst/>
          </a:prstGeom>
          <a:solidFill>
            <a:schemeClr val="bg1"/>
          </a:solidFill>
          <a:ln w="28575">
            <a:solidFill>
              <a:srgbClr val="062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Elipse 35"/>
          <p:cNvSpPr/>
          <p:nvPr/>
        </p:nvSpPr>
        <p:spPr>
          <a:xfrm>
            <a:off x="4404011" y="2668637"/>
            <a:ext cx="262851" cy="262851"/>
          </a:xfrm>
          <a:prstGeom prst="ellipse">
            <a:avLst/>
          </a:prstGeom>
          <a:solidFill>
            <a:schemeClr val="bg1"/>
          </a:solidFill>
          <a:ln w="28575">
            <a:solidFill>
              <a:srgbClr val="062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Elipse 36"/>
          <p:cNvSpPr/>
          <p:nvPr/>
        </p:nvSpPr>
        <p:spPr>
          <a:xfrm>
            <a:off x="4404011" y="3211378"/>
            <a:ext cx="262851" cy="262851"/>
          </a:xfrm>
          <a:prstGeom prst="ellipse">
            <a:avLst/>
          </a:prstGeom>
          <a:solidFill>
            <a:schemeClr val="bg1"/>
          </a:solidFill>
          <a:ln w="28575">
            <a:solidFill>
              <a:srgbClr val="062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Elipse 37"/>
          <p:cNvSpPr/>
          <p:nvPr/>
        </p:nvSpPr>
        <p:spPr>
          <a:xfrm>
            <a:off x="4404011" y="3753733"/>
            <a:ext cx="262851" cy="262851"/>
          </a:xfrm>
          <a:prstGeom prst="ellipse">
            <a:avLst/>
          </a:prstGeom>
          <a:solidFill>
            <a:schemeClr val="bg1"/>
          </a:solidFill>
          <a:ln w="28575">
            <a:solidFill>
              <a:srgbClr val="062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ángulo redondeado 39"/>
          <p:cNvSpPr/>
          <p:nvPr/>
        </p:nvSpPr>
        <p:spPr>
          <a:xfrm>
            <a:off x="4146550" y="1120927"/>
            <a:ext cx="275948" cy="285750"/>
          </a:xfrm>
          <a:prstGeom prst="round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CuadroTexto 40"/>
          <p:cNvSpPr txBox="1"/>
          <p:nvPr/>
        </p:nvSpPr>
        <p:spPr>
          <a:xfrm>
            <a:off x="4152208" y="1120928"/>
            <a:ext cx="200717" cy="307777"/>
          </a:xfrm>
          <a:prstGeom prst="rect">
            <a:avLst/>
          </a:prstGeom>
          <a:noFill/>
        </p:spPr>
        <p:txBody>
          <a:bodyPr wrap="square" rtlCol="0">
            <a:spAutoFit/>
          </a:bodyPr>
          <a:lstStyle/>
          <a:p>
            <a:r>
              <a:rPr lang="es-ES" sz="1400" dirty="0" smtClean="0">
                <a:solidFill>
                  <a:schemeClr val="bg1"/>
                </a:solidFill>
              </a:rPr>
              <a:t>1</a:t>
            </a:r>
            <a:endParaRPr lang="es-ES" sz="1400" dirty="0">
              <a:solidFill>
                <a:schemeClr val="bg1"/>
              </a:solidFill>
            </a:endParaRPr>
          </a:p>
        </p:txBody>
      </p:sp>
      <p:sp>
        <p:nvSpPr>
          <p:cNvPr id="42" name="Rectángulo 41"/>
          <p:cNvSpPr/>
          <p:nvPr/>
        </p:nvSpPr>
        <p:spPr>
          <a:xfrm>
            <a:off x="4403527" y="1234636"/>
            <a:ext cx="1597223" cy="47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Rectángulo redondeado 42"/>
          <p:cNvSpPr/>
          <p:nvPr/>
        </p:nvSpPr>
        <p:spPr>
          <a:xfrm>
            <a:off x="7804070" y="1123278"/>
            <a:ext cx="275948" cy="2857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7804070" y="1109241"/>
            <a:ext cx="206455" cy="307777"/>
          </a:xfrm>
          <a:prstGeom prst="rect">
            <a:avLst/>
          </a:prstGeom>
          <a:noFill/>
        </p:spPr>
        <p:txBody>
          <a:bodyPr wrap="square" rtlCol="0">
            <a:spAutoFit/>
          </a:bodyPr>
          <a:lstStyle/>
          <a:p>
            <a:r>
              <a:rPr lang="es-ES" sz="1400" dirty="0" smtClean="0"/>
              <a:t>3</a:t>
            </a:r>
            <a:endParaRPr lang="es-ES" sz="1400" dirty="0"/>
          </a:p>
        </p:txBody>
      </p:sp>
      <p:sp>
        <p:nvSpPr>
          <p:cNvPr id="45" name="Rectángulo 44"/>
          <p:cNvSpPr/>
          <p:nvPr/>
        </p:nvSpPr>
        <p:spPr>
          <a:xfrm>
            <a:off x="6238597" y="1233964"/>
            <a:ext cx="1597223" cy="47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ángulo redondeado 45"/>
          <p:cNvSpPr/>
          <p:nvPr/>
        </p:nvSpPr>
        <p:spPr>
          <a:xfrm>
            <a:off x="5968999" y="1123950"/>
            <a:ext cx="279123" cy="2857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p:cNvSpPr txBox="1"/>
          <p:nvPr/>
        </p:nvSpPr>
        <p:spPr>
          <a:xfrm>
            <a:off x="5976143" y="1109913"/>
            <a:ext cx="211926" cy="307777"/>
          </a:xfrm>
          <a:prstGeom prst="rect">
            <a:avLst/>
          </a:prstGeom>
          <a:noFill/>
        </p:spPr>
        <p:txBody>
          <a:bodyPr wrap="square" rtlCol="0">
            <a:spAutoFit/>
          </a:bodyPr>
          <a:lstStyle/>
          <a:p>
            <a:r>
              <a:rPr lang="es-ES" sz="1400" dirty="0"/>
              <a:t>2</a:t>
            </a:r>
          </a:p>
        </p:txBody>
      </p:sp>
    </p:spTree>
    <p:extLst>
      <p:ext uri="{BB962C8B-B14F-4D97-AF65-F5344CB8AC3E}">
        <p14:creationId xmlns:p14="http://schemas.microsoft.com/office/powerpoint/2010/main" val="4058235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042987" y="733425"/>
            <a:ext cx="10106025" cy="5391150"/>
          </a:xfrm>
          <a:prstGeom prst="rect">
            <a:avLst/>
          </a:prstGeom>
        </p:spPr>
      </p:pic>
    </p:spTree>
    <p:extLst>
      <p:ext uri="{BB962C8B-B14F-4D97-AF65-F5344CB8AC3E}">
        <p14:creationId xmlns:p14="http://schemas.microsoft.com/office/powerpoint/2010/main" val="340087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rotWithShape="1">
          <a:blip r:embed="rId2">
            <a:extLst>
              <a:ext uri="{28A0092B-C50C-407E-A947-70E740481C1C}">
                <a14:useLocalDpi xmlns:a14="http://schemas.microsoft.com/office/drawing/2010/main" val="0"/>
              </a:ext>
            </a:extLst>
          </a:blip>
          <a:srcRect t="7084"/>
          <a:stretch/>
        </p:blipFill>
        <p:spPr>
          <a:xfrm>
            <a:off x="-66675" y="139699"/>
            <a:ext cx="12325350" cy="5664201"/>
          </a:xfrm>
          <a:prstGeom prst="rect">
            <a:avLst/>
          </a:prstGeom>
        </p:spPr>
      </p:pic>
      <p:sp>
        <p:nvSpPr>
          <p:cNvPr id="12" name="Rectángulo 11"/>
          <p:cNvSpPr/>
          <p:nvPr/>
        </p:nvSpPr>
        <p:spPr>
          <a:xfrm>
            <a:off x="-66675" y="139701"/>
            <a:ext cx="12325350" cy="863599"/>
          </a:xfrm>
          <a:prstGeom prst="rect">
            <a:avLst/>
          </a:prstGeom>
          <a:solidFill>
            <a:srgbClr val="06233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rotWithShape="1">
          <a:blip r:embed="rId3"/>
          <a:srcRect l="71875" t="39358" r="6667" b="55149"/>
          <a:stretch/>
        </p:blipFill>
        <p:spPr>
          <a:xfrm rot="5400000">
            <a:off x="9766337" y="3217394"/>
            <a:ext cx="5699582" cy="442686"/>
          </a:xfrm>
          <a:prstGeom prst="rect">
            <a:avLst/>
          </a:prstGeom>
        </p:spPr>
      </p:pic>
      <p:pic>
        <p:nvPicPr>
          <p:cNvPr id="6" name="Imagen 5"/>
          <p:cNvPicPr>
            <a:picLocks noChangeAspect="1"/>
          </p:cNvPicPr>
          <p:nvPr/>
        </p:nvPicPr>
        <p:blipFill rotWithShape="1">
          <a:blip r:embed="rId3"/>
          <a:srcRect l="71875" t="39358" r="6667" b="55149"/>
          <a:stretch/>
        </p:blipFill>
        <p:spPr>
          <a:xfrm rot="5400000">
            <a:off x="-2195061" y="14261751"/>
            <a:ext cx="5699582" cy="442686"/>
          </a:xfrm>
          <a:prstGeom prst="rect">
            <a:avLst/>
          </a:prstGeom>
        </p:spPr>
      </p:pic>
      <p:sp>
        <p:nvSpPr>
          <p:cNvPr id="8" name="CuadroTexto 7"/>
          <p:cNvSpPr txBox="1"/>
          <p:nvPr/>
        </p:nvSpPr>
        <p:spPr>
          <a:xfrm>
            <a:off x="838200" y="371037"/>
            <a:ext cx="2661556" cy="461665"/>
          </a:xfrm>
          <a:prstGeom prst="rect">
            <a:avLst/>
          </a:prstGeom>
          <a:noFill/>
        </p:spPr>
        <p:txBody>
          <a:bodyPr wrap="square" rtlCol="0">
            <a:spAutoFit/>
          </a:bodyPr>
          <a:lstStyle/>
          <a:p>
            <a:r>
              <a:rPr lang="es-ES" sz="2400" dirty="0" smtClean="0">
                <a:solidFill>
                  <a:srgbClr val="90D5CA"/>
                </a:solidFill>
                <a:latin typeface="Adobe Garamond Pro Bold" panose="02020702060506020403" pitchFamily="18" charset="0"/>
              </a:rPr>
              <a:t>Confianza</a:t>
            </a:r>
            <a:r>
              <a:rPr lang="es-ES" sz="2400" dirty="0" smtClean="0">
                <a:solidFill>
                  <a:srgbClr val="F7EDE6"/>
                </a:solidFill>
                <a:latin typeface="Adobe Garamond Pro Bold" panose="02020702060506020403" pitchFamily="18" charset="0"/>
              </a:rPr>
              <a:t>&amp;</a:t>
            </a:r>
            <a:r>
              <a:rPr lang="es-ES" sz="2400" b="1" dirty="0" smtClean="0">
                <a:solidFill>
                  <a:srgbClr val="90D5CA"/>
                </a:solidFill>
                <a:latin typeface="Adobe Garamond Pro Bold" panose="02020702060506020403" pitchFamily="18" charset="0"/>
              </a:rPr>
              <a:t>Ahorro</a:t>
            </a:r>
            <a:endParaRPr lang="es-ES" sz="2400" b="1" dirty="0">
              <a:solidFill>
                <a:srgbClr val="90D5CA"/>
              </a:solidFill>
              <a:latin typeface="Adobe Garamond Pro Bold" panose="02020702060506020403" pitchFamily="18" charset="0"/>
            </a:endParaRPr>
          </a:p>
        </p:txBody>
      </p:sp>
      <p:sp>
        <p:nvSpPr>
          <p:cNvPr id="9" name="Rectángulo redondeado 8"/>
          <p:cNvSpPr/>
          <p:nvPr/>
        </p:nvSpPr>
        <p:spPr>
          <a:xfrm>
            <a:off x="906235" y="415908"/>
            <a:ext cx="2505075" cy="346075"/>
          </a:xfrm>
          <a:prstGeom prst="roundRect">
            <a:avLst/>
          </a:prstGeom>
          <a:noFill/>
          <a:ln>
            <a:solidFill>
              <a:srgbClr val="90D5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3692110" y="371037"/>
            <a:ext cx="7797800" cy="461665"/>
          </a:xfrm>
          <a:prstGeom prst="rect">
            <a:avLst/>
          </a:prstGeom>
          <a:noFill/>
        </p:spPr>
        <p:txBody>
          <a:bodyPr wrap="square" rtlCol="0">
            <a:spAutoFit/>
          </a:bodyPr>
          <a:lstStyle/>
          <a:p>
            <a:r>
              <a:rPr lang="es-E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Compara los mejores seguros de decesos </a:t>
            </a:r>
            <a:r>
              <a:rPr lang="es-ES" sz="2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GRATIS</a:t>
            </a:r>
            <a:endParaRPr lang="es-E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ángulo 40"/>
          <p:cNvSpPr/>
          <p:nvPr/>
        </p:nvSpPr>
        <p:spPr>
          <a:xfrm>
            <a:off x="3637146" y="1566621"/>
            <a:ext cx="4837402" cy="3952432"/>
          </a:xfrm>
          <a:prstGeom prst="rect">
            <a:avLst/>
          </a:prstGeom>
          <a:solidFill>
            <a:srgbClr val="F7EDE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p:cNvSpPr txBox="1"/>
          <p:nvPr/>
        </p:nvSpPr>
        <p:spPr>
          <a:xfrm>
            <a:off x="5283200" y="1604721"/>
            <a:ext cx="3111044" cy="369332"/>
          </a:xfrm>
          <a:prstGeom prst="rect">
            <a:avLst/>
          </a:prstGeom>
          <a:noFill/>
        </p:spPr>
        <p:txBody>
          <a:bodyPr wrap="square" rtlCol="0">
            <a:spAutoFit/>
          </a:bodyPr>
          <a:lstStyle/>
          <a:p>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Tu género:</a:t>
            </a:r>
            <a:endParaRPr lang="es-ES"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ángulo 31"/>
          <p:cNvSpPr/>
          <p:nvPr/>
        </p:nvSpPr>
        <p:spPr>
          <a:xfrm>
            <a:off x="4026640" y="4356100"/>
            <a:ext cx="4085649" cy="752929"/>
          </a:xfrm>
          <a:prstGeom prst="rect">
            <a:avLst/>
          </a:prstGeom>
          <a:solidFill>
            <a:srgbClr val="00F28E"/>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33" name="CuadroTexto 32"/>
          <p:cNvSpPr txBox="1"/>
          <p:nvPr/>
        </p:nvSpPr>
        <p:spPr>
          <a:xfrm>
            <a:off x="4180113" y="4540739"/>
            <a:ext cx="3788229" cy="400110"/>
          </a:xfrm>
          <a:prstGeom prst="rect">
            <a:avLst/>
          </a:prstGeom>
          <a:noFill/>
        </p:spPr>
        <p:txBody>
          <a:bodyPr wrap="square" rtlCol="0">
            <a:spAutoFit/>
          </a:bodyPr>
          <a:lstStyle/>
          <a:p>
            <a:pPr algn="ctr"/>
            <a:r>
              <a:rPr lang="es-ES" sz="20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Continuar</a:t>
            </a:r>
            <a:endParaRPr lang="es-ES" sz="2400"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agen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8234" y="1931024"/>
            <a:ext cx="1827384" cy="1827384"/>
          </a:xfrm>
          <a:prstGeom prst="rect">
            <a:avLst/>
          </a:prstGeom>
        </p:spPr>
      </p:pic>
      <p:sp>
        <p:nvSpPr>
          <p:cNvPr id="30" name="CuadroTexto 29"/>
          <p:cNvSpPr txBox="1"/>
          <p:nvPr/>
        </p:nvSpPr>
        <p:spPr>
          <a:xfrm>
            <a:off x="6217281" y="3808998"/>
            <a:ext cx="2358865" cy="369332"/>
          </a:xfrm>
          <a:prstGeom prst="rect">
            <a:avLst/>
          </a:prstGeom>
          <a:noFill/>
        </p:spPr>
        <p:txBody>
          <a:bodyPr wrap="square" rtlCol="0">
            <a:spAutoFit/>
          </a:bodyPr>
          <a:lstStyle/>
          <a:p>
            <a:pPr algn="ct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MUJER</a:t>
            </a:r>
            <a:endParaRPr lang="es-ES"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Elipse 33"/>
          <p:cNvSpPr/>
          <p:nvPr/>
        </p:nvSpPr>
        <p:spPr>
          <a:xfrm>
            <a:off x="6627114" y="3853536"/>
            <a:ext cx="262851" cy="262851"/>
          </a:xfrm>
          <a:prstGeom prst="ellipse">
            <a:avLst/>
          </a:prstGeom>
          <a:solidFill>
            <a:schemeClr val="bg1"/>
          </a:solidFill>
          <a:ln w="28575">
            <a:solidFill>
              <a:srgbClr val="062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5" name="Imagen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9927" y="1941146"/>
            <a:ext cx="1817262" cy="1817262"/>
          </a:xfrm>
          <a:prstGeom prst="rect">
            <a:avLst/>
          </a:prstGeom>
        </p:spPr>
      </p:pic>
      <p:sp>
        <p:nvSpPr>
          <p:cNvPr id="39" name="CuadroTexto 38"/>
          <p:cNvSpPr txBox="1"/>
          <p:nvPr/>
        </p:nvSpPr>
        <p:spPr>
          <a:xfrm>
            <a:off x="3738744" y="3794680"/>
            <a:ext cx="2509379" cy="369332"/>
          </a:xfrm>
          <a:prstGeom prst="rect">
            <a:avLst/>
          </a:prstGeom>
          <a:noFill/>
        </p:spPr>
        <p:txBody>
          <a:bodyPr wrap="square" rtlCol="0">
            <a:spAutoFit/>
          </a:bodyPr>
          <a:lstStyle/>
          <a:p>
            <a:pPr algn="ct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HOMBRE</a:t>
            </a:r>
            <a:endParaRPr lang="es-ES"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Elipse 39"/>
          <p:cNvSpPr/>
          <p:nvPr/>
        </p:nvSpPr>
        <p:spPr>
          <a:xfrm>
            <a:off x="4140676" y="3847920"/>
            <a:ext cx="262851" cy="262851"/>
          </a:xfrm>
          <a:prstGeom prst="ellipse">
            <a:avLst/>
          </a:prstGeom>
          <a:solidFill>
            <a:schemeClr val="bg1"/>
          </a:solidFill>
          <a:ln w="28575">
            <a:solidFill>
              <a:srgbClr val="062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p:cNvSpPr txBox="1"/>
          <p:nvPr/>
        </p:nvSpPr>
        <p:spPr>
          <a:xfrm>
            <a:off x="4180113" y="5186202"/>
            <a:ext cx="3788229" cy="307777"/>
          </a:xfrm>
          <a:prstGeom prst="rect">
            <a:avLst/>
          </a:prstGeom>
          <a:noFill/>
        </p:spPr>
        <p:txBody>
          <a:bodyPr wrap="square" rtlCol="0">
            <a:spAutoFit/>
          </a:bodyPr>
          <a:lstStyle/>
          <a:p>
            <a:pPr algn="ctr"/>
            <a:r>
              <a:rPr lang="es-ES" sz="1400" i="1"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Volver</a:t>
            </a:r>
            <a:endParaRPr lang="es-ES" sz="14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ángulo redondeado 42"/>
          <p:cNvSpPr/>
          <p:nvPr/>
        </p:nvSpPr>
        <p:spPr>
          <a:xfrm>
            <a:off x="4146550" y="1120927"/>
            <a:ext cx="275948" cy="285750"/>
          </a:xfrm>
          <a:prstGeom prst="round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4152208" y="1120928"/>
            <a:ext cx="200717" cy="307777"/>
          </a:xfrm>
          <a:prstGeom prst="rect">
            <a:avLst/>
          </a:prstGeom>
          <a:noFill/>
        </p:spPr>
        <p:txBody>
          <a:bodyPr wrap="square" rtlCol="0">
            <a:spAutoFit/>
          </a:bodyPr>
          <a:lstStyle/>
          <a:p>
            <a:r>
              <a:rPr lang="es-ES" sz="1400" dirty="0" smtClean="0">
                <a:solidFill>
                  <a:schemeClr val="bg1"/>
                </a:solidFill>
              </a:rPr>
              <a:t>1</a:t>
            </a:r>
            <a:endParaRPr lang="es-ES" sz="1400" dirty="0">
              <a:solidFill>
                <a:schemeClr val="bg1"/>
              </a:solidFill>
            </a:endParaRPr>
          </a:p>
        </p:txBody>
      </p:sp>
      <p:sp>
        <p:nvSpPr>
          <p:cNvPr id="18" name="Rectángulo 17"/>
          <p:cNvSpPr/>
          <p:nvPr/>
        </p:nvSpPr>
        <p:spPr>
          <a:xfrm>
            <a:off x="4403527" y="1234636"/>
            <a:ext cx="1597223" cy="47138"/>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redondeado 48"/>
          <p:cNvSpPr/>
          <p:nvPr/>
        </p:nvSpPr>
        <p:spPr>
          <a:xfrm>
            <a:off x="7804070" y="1123278"/>
            <a:ext cx="275948" cy="2857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p:cNvSpPr txBox="1"/>
          <p:nvPr/>
        </p:nvSpPr>
        <p:spPr>
          <a:xfrm>
            <a:off x="7804070" y="1109241"/>
            <a:ext cx="206455" cy="307777"/>
          </a:xfrm>
          <a:prstGeom prst="rect">
            <a:avLst/>
          </a:prstGeom>
          <a:noFill/>
        </p:spPr>
        <p:txBody>
          <a:bodyPr wrap="square" rtlCol="0">
            <a:spAutoFit/>
          </a:bodyPr>
          <a:lstStyle/>
          <a:p>
            <a:r>
              <a:rPr lang="es-ES" sz="1400" dirty="0" smtClean="0"/>
              <a:t>3</a:t>
            </a:r>
            <a:endParaRPr lang="es-ES" sz="1400" dirty="0"/>
          </a:p>
        </p:txBody>
      </p:sp>
      <p:sp>
        <p:nvSpPr>
          <p:cNvPr id="51" name="Rectángulo 50"/>
          <p:cNvSpPr/>
          <p:nvPr/>
        </p:nvSpPr>
        <p:spPr>
          <a:xfrm>
            <a:off x="6238597" y="1233964"/>
            <a:ext cx="1597223" cy="47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p:cNvSpPr/>
          <p:nvPr/>
        </p:nvSpPr>
        <p:spPr>
          <a:xfrm>
            <a:off x="5968999" y="1123950"/>
            <a:ext cx="279123" cy="285750"/>
          </a:xfrm>
          <a:prstGeom prst="round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5976143" y="1109913"/>
            <a:ext cx="211926" cy="307777"/>
          </a:xfrm>
          <a:prstGeom prst="rect">
            <a:avLst/>
          </a:prstGeom>
          <a:noFill/>
        </p:spPr>
        <p:txBody>
          <a:bodyPr wrap="square" rtlCol="0">
            <a:spAutoFit/>
          </a:bodyPr>
          <a:lstStyle/>
          <a:p>
            <a:r>
              <a:rPr lang="es-ES" sz="1400" dirty="0">
                <a:solidFill>
                  <a:schemeClr val="bg1"/>
                </a:solidFill>
              </a:rPr>
              <a:t>2</a:t>
            </a:r>
          </a:p>
        </p:txBody>
      </p:sp>
    </p:spTree>
    <p:extLst>
      <p:ext uri="{BB962C8B-B14F-4D97-AF65-F5344CB8AC3E}">
        <p14:creationId xmlns:p14="http://schemas.microsoft.com/office/powerpoint/2010/main" val="3243235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209130" y="158523"/>
            <a:ext cx="10011449" cy="5484632"/>
          </a:xfrm>
          <a:prstGeom prst="rect">
            <a:avLst/>
          </a:prstGeom>
        </p:spPr>
      </p:pic>
    </p:spTree>
    <p:extLst>
      <p:ext uri="{BB962C8B-B14F-4D97-AF65-F5344CB8AC3E}">
        <p14:creationId xmlns:p14="http://schemas.microsoft.com/office/powerpoint/2010/main" val="362587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rotWithShape="1">
          <a:blip r:embed="rId2">
            <a:extLst>
              <a:ext uri="{28A0092B-C50C-407E-A947-70E740481C1C}">
                <a14:useLocalDpi xmlns:a14="http://schemas.microsoft.com/office/drawing/2010/main" val="0"/>
              </a:ext>
            </a:extLst>
          </a:blip>
          <a:srcRect t="7084"/>
          <a:stretch/>
        </p:blipFill>
        <p:spPr>
          <a:xfrm>
            <a:off x="-66675" y="139699"/>
            <a:ext cx="12325350" cy="5664201"/>
          </a:xfrm>
          <a:prstGeom prst="rect">
            <a:avLst/>
          </a:prstGeom>
        </p:spPr>
      </p:pic>
      <p:sp>
        <p:nvSpPr>
          <p:cNvPr id="12" name="Rectángulo 11"/>
          <p:cNvSpPr/>
          <p:nvPr/>
        </p:nvSpPr>
        <p:spPr>
          <a:xfrm>
            <a:off x="-66675" y="139701"/>
            <a:ext cx="12325350" cy="863599"/>
          </a:xfrm>
          <a:prstGeom prst="rect">
            <a:avLst/>
          </a:prstGeom>
          <a:solidFill>
            <a:srgbClr val="06233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rotWithShape="1">
          <a:blip r:embed="rId3"/>
          <a:srcRect l="71875" t="39358" r="6667" b="55149"/>
          <a:stretch/>
        </p:blipFill>
        <p:spPr>
          <a:xfrm rot="5400000">
            <a:off x="9766337" y="3217394"/>
            <a:ext cx="5699582" cy="442686"/>
          </a:xfrm>
          <a:prstGeom prst="rect">
            <a:avLst/>
          </a:prstGeom>
        </p:spPr>
      </p:pic>
      <p:pic>
        <p:nvPicPr>
          <p:cNvPr id="6" name="Imagen 5"/>
          <p:cNvPicPr>
            <a:picLocks noChangeAspect="1"/>
          </p:cNvPicPr>
          <p:nvPr/>
        </p:nvPicPr>
        <p:blipFill rotWithShape="1">
          <a:blip r:embed="rId3"/>
          <a:srcRect l="71875" t="39358" r="6667" b="55149"/>
          <a:stretch/>
        </p:blipFill>
        <p:spPr>
          <a:xfrm rot="5400000">
            <a:off x="-2195061" y="14261751"/>
            <a:ext cx="5699582" cy="442686"/>
          </a:xfrm>
          <a:prstGeom prst="rect">
            <a:avLst/>
          </a:prstGeom>
        </p:spPr>
      </p:pic>
      <p:sp>
        <p:nvSpPr>
          <p:cNvPr id="8" name="CuadroTexto 7"/>
          <p:cNvSpPr txBox="1"/>
          <p:nvPr/>
        </p:nvSpPr>
        <p:spPr>
          <a:xfrm>
            <a:off x="838200" y="371037"/>
            <a:ext cx="2661556" cy="461665"/>
          </a:xfrm>
          <a:prstGeom prst="rect">
            <a:avLst/>
          </a:prstGeom>
          <a:noFill/>
        </p:spPr>
        <p:txBody>
          <a:bodyPr wrap="square" rtlCol="0">
            <a:spAutoFit/>
          </a:bodyPr>
          <a:lstStyle/>
          <a:p>
            <a:r>
              <a:rPr lang="es-ES" sz="2400" dirty="0" smtClean="0">
                <a:solidFill>
                  <a:srgbClr val="90D5CA"/>
                </a:solidFill>
                <a:latin typeface="Adobe Garamond Pro Bold" panose="02020702060506020403" pitchFamily="18" charset="0"/>
              </a:rPr>
              <a:t>Confianza</a:t>
            </a:r>
            <a:r>
              <a:rPr lang="es-ES" sz="2400" dirty="0" smtClean="0">
                <a:solidFill>
                  <a:srgbClr val="F7EDE6"/>
                </a:solidFill>
                <a:latin typeface="Adobe Garamond Pro Bold" panose="02020702060506020403" pitchFamily="18" charset="0"/>
              </a:rPr>
              <a:t>&amp;</a:t>
            </a:r>
            <a:r>
              <a:rPr lang="es-ES" sz="2400" b="1" dirty="0" smtClean="0">
                <a:solidFill>
                  <a:srgbClr val="90D5CA"/>
                </a:solidFill>
                <a:latin typeface="Adobe Garamond Pro Bold" panose="02020702060506020403" pitchFamily="18" charset="0"/>
              </a:rPr>
              <a:t>Ahorro</a:t>
            </a:r>
            <a:endParaRPr lang="es-ES" sz="2400" b="1" dirty="0">
              <a:solidFill>
                <a:srgbClr val="90D5CA"/>
              </a:solidFill>
              <a:latin typeface="Adobe Garamond Pro Bold" panose="02020702060506020403" pitchFamily="18" charset="0"/>
            </a:endParaRPr>
          </a:p>
        </p:txBody>
      </p:sp>
      <p:sp>
        <p:nvSpPr>
          <p:cNvPr id="9" name="Rectángulo redondeado 8"/>
          <p:cNvSpPr/>
          <p:nvPr/>
        </p:nvSpPr>
        <p:spPr>
          <a:xfrm>
            <a:off x="906235" y="415908"/>
            <a:ext cx="2505075" cy="346075"/>
          </a:xfrm>
          <a:prstGeom prst="roundRect">
            <a:avLst/>
          </a:prstGeom>
          <a:noFill/>
          <a:ln>
            <a:solidFill>
              <a:srgbClr val="90D5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3692110" y="371037"/>
            <a:ext cx="7797800" cy="461665"/>
          </a:xfrm>
          <a:prstGeom prst="rect">
            <a:avLst/>
          </a:prstGeom>
          <a:noFill/>
        </p:spPr>
        <p:txBody>
          <a:bodyPr wrap="square" rtlCol="0">
            <a:spAutoFit/>
          </a:bodyPr>
          <a:lstStyle/>
          <a:p>
            <a:r>
              <a:rPr lang="es-E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Compara los mejores seguros de decesos </a:t>
            </a:r>
            <a:r>
              <a:rPr lang="es-ES" sz="2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GRATIS</a:t>
            </a:r>
            <a:endParaRPr lang="es-E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ángulo 40"/>
          <p:cNvSpPr/>
          <p:nvPr/>
        </p:nvSpPr>
        <p:spPr>
          <a:xfrm>
            <a:off x="3637146" y="1566621"/>
            <a:ext cx="4837402" cy="3952432"/>
          </a:xfrm>
          <a:prstGeom prst="rect">
            <a:avLst/>
          </a:prstGeom>
          <a:solidFill>
            <a:srgbClr val="F7EDE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p:cNvSpPr txBox="1"/>
          <p:nvPr/>
        </p:nvSpPr>
        <p:spPr>
          <a:xfrm>
            <a:off x="3637146" y="1604721"/>
            <a:ext cx="4837402" cy="369332"/>
          </a:xfrm>
          <a:prstGeom prst="rect">
            <a:avLst/>
          </a:prstGeom>
          <a:noFill/>
        </p:spPr>
        <p:txBody>
          <a:bodyPr wrap="square" rtlCol="0">
            <a:spAutoFit/>
          </a:bodyPr>
          <a:lstStyle/>
          <a:p>
            <a:pPr algn="ct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¿Tienes ya un seguro de decesos?</a:t>
            </a:r>
            <a:endParaRPr lang="es-ES"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ángulo 31"/>
          <p:cNvSpPr/>
          <p:nvPr/>
        </p:nvSpPr>
        <p:spPr>
          <a:xfrm>
            <a:off x="4026640" y="4356100"/>
            <a:ext cx="4085649" cy="752929"/>
          </a:xfrm>
          <a:prstGeom prst="rect">
            <a:avLst/>
          </a:prstGeom>
          <a:solidFill>
            <a:srgbClr val="00F28E"/>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33" name="CuadroTexto 32"/>
          <p:cNvSpPr txBox="1"/>
          <p:nvPr/>
        </p:nvSpPr>
        <p:spPr>
          <a:xfrm>
            <a:off x="4180113" y="4540739"/>
            <a:ext cx="3788229" cy="400110"/>
          </a:xfrm>
          <a:prstGeom prst="rect">
            <a:avLst/>
          </a:prstGeom>
          <a:noFill/>
        </p:spPr>
        <p:txBody>
          <a:bodyPr wrap="square" rtlCol="0">
            <a:spAutoFit/>
          </a:bodyPr>
          <a:lstStyle/>
          <a:p>
            <a:pPr algn="ctr"/>
            <a:r>
              <a:rPr lang="es-ES" sz="2000"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Continuar</a:t>
            </a:r>
            <a:endParaRPr lang="es-ES" sz="2400" b="1"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CuadroTexto 41"/>
          <p:cNvSpPr txBox="1"/>
          <p:nvPr/>
        </p:nvSpPr>
        <p:spPr>
          <a:xfrm>
            <a:off x="4180113" y="5186202"/>
            <a:ext cx="3788229" cy="307777"/>
          </a:xfrm>
          <a:prstGeom prst="rect">
            <a:avLst/>
          </a:prstGeom>
          <a:noFill/>
        </p:spPr>
        <p:txBody>
          <a:bodyPr wrap="square" rtlCol="0">
            <a:spAutoFit/>
          </a:bodyPr>
          <a:lstStyle/>
          <a:p>
            <a:pPr algn="ctr"/>
            <a:r>
              <a:rPr lang="es-ES" sz="1400" i="1"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Volver</a:t>
            </a:r>
            <a:endParaRPr lang="es-ES" sz="14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ángulo redondeado 42"/>
          <p:cNvSpPr/>
          <p:nvPr/>
        </p:nvSpPr>
        <p:spPr>
          <a:xfrm>
            <a:off x="4146550" y="1120927"/>
            <a:ext cx="275948" cy="285750"/>
          </a:xfrm>
          <a:prstGeom prst="round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4152208" y="1120928"/>
            <a:ext cx="200717" cy="307777"/>
          </a:xfrm>
          <a:prstGeom prst="rect">
            <a:avLst/>
          </a:prstGeom>
          <a:noFill/>
        </p:spPr>
        <p:txBody>
          <a:bodyPr wrap="square" rtlCol="0">
            <a:spAutoFit/>
          </a:bodyPr>
          <a:lstStyle/>
          <a:p>
            <a:r>
              <a:rPr lang="es-ES" sz="1400" dirty="0" smtClean="0">
                <a:solidFill>
                  <a:schemeClr val="bg1"/>
                </a:solidFill>
              </a:rPr>
              <a:t>1</a:t>
            </a:r>
            <a:endParaRPr lang="es-ES" sz="1400" dirty="0">
              <a:solidFill>
                <a:schemeClr val="bg1"/>
              </a:solidFill>
            </a:endParaRPr>
          </a:p>
        </p:txBody>
      </p:sp>
      <p:sp>
        <p:nvSpPr>
          <p:cNvPr id="18" name="Rectángulo 17"/>
          <p:cNvSpPr/>
          <p:nvPr/>
        </p:nvSpPr>
        <p:spPr>
          <a:xfrm>
            <a:off x="4403527" y="1234636"/>
            <a:ext cx="1597223" cy="47138"/>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redondeado 48"/>
          <p:cNvSpPr/>
          <p:nvPr/>
        </p:nvSpPr>
        <p:spPr>
          <a:xfrm>
            <a:off x="7807245" y="1123278"/>
            <a:ext cx="275948" cy="285750"/>
          </a:xfrm>
          <a:prstGeom prst="round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p:cNvSpPr txBox="1"/>
          <p:nvPr/>
        </p:nvSpPr>
        <p:spPr>
          <a:xfrm>
            <a:off x="7804070" y="1109241"/>
            <a:ext cx="206455" cy="307777"/>
          </a:xfrm>
          <a:prstGeom prst="rect">
            <a:avLst/>
          </a:prstGeom>
          <a:noFill/>
        </p:spPr>
        <p:txBody>
          <a:bodyPr wrap="square" rtlCol="0">
            <a:spAutoFit/>
          </a:bodyPr>
          <a:lstStyle/>
          <a:p>
            <a:r>
              <a:rPr lang="es-ES" sz="1400" dirty="0" smtClean="0">
                <a:solidFill>
                  <a:schemeClr val="bg1"/>
                </a:solidFill>
              </a:rPr>
              <a:t>3</a:t>
            </a:r>
            <a:endParaRPr lang="es-ES" sz="1400" dirty="0">
              <a:solidFill>
                <a:schemeClr val="bg1"/>
              </a:solidFill>
            </a:endParaRPr>
          </a:p>
        </p:txBody>
      </p:sp>
      <p:sp>
        <p:nvSpPr>
          <p:cNvPr id="51" name="Rectángulo 50"/>
          <p:cNvSpPr/>
          <p:nvPr/>
        </p:nvSpPr>
        <p:spPr>
          <a:xfrm>
            <a:off x="6238597" y="1233964"/>
            <a:ext cx="1597223" cy="47138"/>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p:cNvSpPr/>
          <p:nvPr/>
        </p:nvSpPr>
        <p:spPr>
          <a:xfrm>
            <a:off x="5968999" y="1123950"/>
            <a:ext cx="279123" cy="285750"/>
          </a:xfrm>
          <a:prstGeom prst="round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5976143" y="1109913"/>
            <a:ext cx="211926" cy="307777"/>
          </a:xfrm>
          <a:prstGeom prst="rect">
            <a:avLst/>
          </a:prstGeom>
          <a:noFill/>
        </p:spPr>
        <p:txBody>
          <a:bodyPr wrap="square" rtlCol="0">
            <a:spAutoFit/>
          </a:bodyPr>
          <a:lstStyle/>
          <a:p>
            <a:r>
              <a:rPr lang="es-ES" sz="1400" dirty="0">
                <a:solidFill>
                  <a:schemeClr val="bg1"/>
                </a:solidFill>
              </a:rPr>
              <a:t>2</a:t>
            </a:r>
          </a:p>
        </p:txBody>
      </p:sp>
      <p:sp>
        <p:nvSpPr>
          <p:cNvPr id="36" name="Rectángulo 35"/>
          <p:cNvSpPr/>
          <p:nvPr/>
        </p:nvSpPr>
        <p:spPr>
          <a:xfrm>
            <a:off x="3637146" y="2221833"/>
            <a:ext cx="4837401" cy="638531"/>
          </a:xfrm>
          <a:prstGeom prst="rect">
            <a:avLst/>
          </a:prstGeom>
          <a:gradFill>
            <a:gsLst>
              <a:gs pos="30000">
                <a:srgbClr val="90D5CA"/>
              </a:gs>
              <a:gs pos="100000">
                <a:srgbClr val="E7CCB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CuadroTexto 37"/>
          <p:cNvSpPr txBox="1"/>
          <p:nvPr/>
        </p:nvSpPr>
        <p:spPr>
          <a:xfrm>
            <a:off x="3637145" y="2385048"/>
            <a:ext cx="4837402" cy="369332"/>
          </a:xfrm>
          <a:prstGeom prst="rect">
            <a:avLst/>
          </a:prstGeom>
          <a:noFill/>
        </p:spPr>
        <p:txBody>
          <a:bodyPr wrap="square" rtlCol="0">
            <a:spAutoFit/>
          </a:bodyPr>
          <a:lstStyle/>
          <a:p>
            <a:pPr algn="ct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SI</a:t>
            </a:r>
            <a:endParaRPr lang="es-ES"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Elipse 45"/>
          <p:cNvSpPr/>
          <p:nvPr/>
        </p:nvSpPr>
        <p:spPr>
          <a:xfrm>
            <a:off x="5202138" y="2427404"/>
            <a:ext cx="262851" cy="262851"/>
          </a:xfrm>
          <a:prstGeom prst="ellipse">
            <a:avLst/>
          </a:prstGeom>
          <a:solidFill>
            <a:schemeClr val="bg1"/>
          </a:solidFill>
          <a:ln w="28575">
            <a:solidFill>
              <a:srgbClr val="062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47"/>
          <p:cNvSpPr/>
          <p:nvPr/>
        </p:nvSpPr>
        <p:spPr>
          <a:xfrm>
            <a:off x="3637146" y="2955120"/>
            <a:ext cx="4837402" cy="638531"/>
          </a:xfrm>
          <a:prstGeom prst="rect">
            <a:avLst/>
          </a:prstGeom>
          <a:gradFill>
            <a:gsLst>
              <a:gs pos="30000">
                <a:srgbClr val="90D5CA"/>
              </a:gs>
              <a:gs pos="100000">
                <a:srgbClr val="E7CCB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p:cNvSpPr txBox="1"/>
          <p:nvPr/>
        </p:nvSpPr>
        <p:spPr>
          <a:xfrm>
            <a:off x="3637146" y="3089719"/>
            <a:ext cx="4837401" cy="369332"/>
          </a:xfrm>
          <a:prstGeom prst="rect">
            <a:avLst/>
          </a:prstGeom>
          <a:noFill/>
        </p:spPr>
        <p:txBody>
          <a:bodyPr wrap="square" rtlCol="0">
            <a:spAutoFit/>
          </a:bodyPr>
          <a:lstStyle/>
          <a:p>
            <a:pPr algn="ctr"/>
            <a:r>
              <a:rPr lang="es-ES" b="1" dirty="0" smtClean="0">
                <a:solidFill>
                  <a:srgbClr val="062334"/>
                </a:solidFill>
                <a:latin typeface="Open Sans" panose="020B0606030504020204" pitchFamily="34" charset="0"/>
                <a:ea typeface="Open Sans" panose="020B0606030504020204" pitchFamily="34" charset="0"/>
                <a:cs typeface="Open Sans" panose="020B0606030504020204" pitchFamily="34" charset="0"/>
              </a:rPr>
              <a:t>NO</a:t>
            </a:r>
            <a:endParaRPr lang="es-ES" dirty="0">
              <a:solidFill>
                <a:srgbClr val="06233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Elipse 52"/>
          <p:cNvSpPr/>
          <p:nvPr/>
        </p:nvSpPr>
        <p:spPr>
          <a:xfrm>
            <a:off x="5202138" y="3148865"/>
            <a:ext cx="262851" cy="262851"/>
          </a:xfrm>
          <a:prstGeom prst="ellipse">
            <a:avLst/>
          </a:prstGeom>
          <a:solidFill>
            <a:schemeClr val="bg1"/>
          </a:solidFill>
          <a:ln w="28575">
            <a:solidFill>
              <a:srgbClr val="062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82282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19200" y="695325"/>
            <a:ext cx="9753600" cy="5467350"/>
          </a:xfrm>
          <a:prstGeom prst="rect">
            <a:avLst/>
          </a:prstGeom>
        </p:spPr>
      </p:pic>
    </p:spTree>
    <p:extLst>
      <p:ext uri="{BB962C8B-B14F-4D97-AF65-F5344CB8AC3E}">
        <p14:creationId xmlns:p14="http://schemas.microsoft.com/office/powerpoint/2010/main" val="4361922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3863</TotalTime>
  <Words>642</Words>
  <Application>Microsoft Office PowerPoint</Application>
  <PresentationFormat>Panorámica</PresentationFormat>
  <Paragraphs>115</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Adobe Fan Heiti Std B</vt:lpstr>
      <vt:lpstr>Adobe Garamond Pro Bold</vt:lpstr>
      <vt:lpstr>Arial</vt:lpstr>
      <vt:lpstr>Calibri</vt:lpstr>
      <vt:lpstr>Calibri Light</vt:lpstr>
      <vt:lpstr>Open Sans</vt:lpstr>
      <vt:lpstr>Tema de Office</vt:lpstr>
      <vt:lpstr>Ç8/8-++++++68+++++++++++++++++++++++++++++++++++++/+++  ++++++++++++++++++67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asanz sanz</cp:lastModifiedBy>
  <cp:revision>45</cp:revision>
  <dcterms:created xsi:type="dcterms:W3CDTF">2018-10-02T09:32:38Z</dcterms:created>
  <dcterms:modified xsi:type="dcterms:W3CDTF">2018-10-26T07:54:44Z</dcterms:modified>
</cp:coreProperties>
</file>