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" panose="020B0604020202020204" charset="0"/>
      <p:regular r:id="rId12"/>
    </p:embeddedFont>
    <p:embeddedFont>
      <p:font typeface="Arimo Bold" panose="020B0604020202020204" charset="0"/>
      <p:regular r:id="rId13"/>
    </p:embeddedFont>
    <p:embeddedFont>
      <p:font typeface="Arimo Bold Italics" panose="020B0604020202020204" charset="0"/>
      <p:regular r:id="rId14"/>
    </p:embeddedFont>
    <p:embeddedFont>
      <p:font typeface="Arimo Italics" panose="020B0604020202020204" charset="0"/>
      <p:regular r:id="rId15"/>
    </p:embeddedFont>
    <p:embeddedFont>
      <p:font typeface="Cocomat Pro" panose="020B0604020202020204" charset="0"/>
      <p:regular r:id="rId16"/>
    </p:embeddedFont>
    <p:embeddedFont>
      <p:font typeface="More Sugar" panose="020B0604020202020204" charset="0"/>
      <p:regular r:id="rId17"/>
    </p:embeddedFont>
    <p:embeddedFont>
      <p:font typeface="Shrikhan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DC1E7-D233-1808-6A71-D4A0439A5F65}" v="77" dt="2024-09-16T22:34:08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6" d="100"/>
          <a:sy n="26" d="100"/>
        </p:scale>
        <p:origin x="10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12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svg"/><Relationship Id="rId1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svg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.svg"/><Relationship Id="rId7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4.svg"/><Relationship Id="rId10" Type="http://schemas.openxmlformats.org/officeDocument/2006/relationships/image" Target="../media/image31.jpeg"/><Relationship Id="rId4" Type="http://schemas.openxmlformats.org/officeDocument/2006/relationships/image" Target="../media/image3.png"/><Relationship Id="rId9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2.svg"/><Relationship Id="rId7" Type="http://schemas.openxmlformats.org/officeDocument/2006/relationships/image" Target="../media/image3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2.svg"/><Relationship Id="rId7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4.svg"/><Relationship Id="rId10" Type="http://schemas.openxmlformats.org/officeDocument/2006/relationships/image" Target="../media/image40.jpeg"/><Relationship Id="rId4" Type="http://schemas.openxmlformats.org/officeDocument/2006/relationships/image" Target="../media/image3.png"/><Relationship Id="rId9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28738" cy="10287000"/>
          </a:xfrm>
          <a:custGeom>
            <a:avLst/>
            <a:gdLst/>
            <a:ahLst/>
            <a:cxnLst/>
            <a:rect l="l" t="t" r="r" b="b"/>
            <a:pathLst>
              <a:path w="1328738" h="10287000">
                <a:moveTo>
                  <a:pt x="0" y="0"/>
                </a:moveTo>
                <a:lnTo>
                  <a:pt x="1328738" y="0"/>
                </a:lnTo>
                <a:lnTo>
                  <a:pt x="1328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9" r="-1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862804" y="0"/>
            <a:ext cx="425196" cy="10287000"/>
          </a:xfrm>
          <a:custGeom>
            <a:avLst/>
            <a:gdLst/>
            <a:ahLst/>
            <a:cxnLst/>
            <a:rect l="l" t="t" r="r" b="b"/>
            <a:pathLst>
              <a:path w="425196" h="10287000">
                <a:moveTo>
                  <a:pt x="0" y="0"/>
                </a:moveTo>
                <a:lnTo>
                  <a:pt x="425196" y="0"/>
                </a:lnTo>
                <a:lnTo>
                  <a:pt x="42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335524" y="946404"/>
            <a:ext cx="7853362" cy="7843838"/>
          </a:xfrm>
          <a:custGeom>
            <a:avLst/>
            <a:gdLst/>
            <a:ahLst/>
            <a:cxnLst/>
            <a:rect l="l" t="t" r="r" b="b"/>
            <a:pathLst>
              <a:path w="7853362" h="7843838">
                <a:moveTo>
                  <a:pt x="0" y="0"/>
                </a:moveTo>
                <a:lnTo>
                  <a:pt x="7853362" y="0"/>
                </a:lnTo>
                <a:lnTo>
                  <a:pt x="7853362" y="7843838"/>
                </a:lnTo>
                <a:lnTo>
                  <a:pt x="0" y="78438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425196" cy="10287000"/>
          </a:xfrm>
          <a:custGeom>
            <a:avLst/>
            <a:gdLst/>
            <a:ahLst/>
            <a:cxnLst/>
            <a:rect l="l" t="t" r="r" b="b"/>
            <a:pathLst>
              <a:path w="425196" h="10287000">
                <a:moveTo>
                  <a:pt x="0" y="0"/>
                </a:moveTo>
                <a:lnTo>
                  <a:pt x="425196" y="0"/>
                </a:lnTo>
                <a:lnTo>
                  <a:pt x="42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355220" y="481135"/>
            <a:ext cx="4455000" cy="4114800"/>
          </a:xfrm>
          <a:custGeom>
            <a:avLst/>
            <a:gdLst/>
            <a:ahLst/>
            <a:cxnLst/>
            <a:rect l="l" t="t" r="r" b="b"/>
            <a:pathLst>
              <a:path w="4455000" h="4114800">
                <a:moveTo>
                  <a:pt x="0" y="0"/>
                </a:moveTo>
                <a:lnTo>
                  <a:pt x="4455000" y="0"/>
                </a:lnTo>
                <a:lnTo>
                  <a:pt x="4455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t="-201" b="-20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7733" y="458224"/>
            <a:ext cx="4455000" cy="4114800"/>
          </a:xfrm>
          <a:custGeom>
            <a:avLst/>
            <a:gdLst/>
            <a:ahLst/>
            <a:cxnLst/>
            <a:rect l="l" t="t" r="r" b="b"/>
            <a:pathLst>
              <a:path w="4455000" h="4114800">
                <a:moveTo>
                  <a:pt x="0" y="0"/>
                </a:moveTo>
                <a:lnTo>
                  <a:pt x="4455000" y="0"/>
                </a:lnTo>
                <a:lnTo>
                  <a:pt x="4455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t="-201" b="-20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09224" y="3900845"/>
            <a:ext cx="15294747" cy="2800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98"/>
              </a:lnSpc>
            </a:pPr>
            <a:r>
              <a:rPr lang="en-US" sz="19998" spc="1598">
                <a:solidFill>
                  <a:srgbClr val="2A1A00"/>
                </a:solidFill>
                <a:latin typeface="Shrikhand"/>
                <a:ea typeface="Shrikhand"/>
                <a:cs typeface="Shrikhand"/>
                <a:sym typeface="Shrikhand"/>
              </a:rPr>
              <a:t>CRYSTAL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14008" y="8329612"/>
            <a:ext cx="11885180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b="1" spc="1057">
                <a:solidFill>
                  <a:srgbClr val="2A1A00"/>
                </a:solidFill>
                <a:latin typeface="Arimo Bold"/>
                <a:ea typeface="Arimo Bold"/>
                <a:cs typeface="Arimo Bold"/>
                <a:sym typeface="Arimo Bold"/>
              </a:rPr>
              <a:t>Integrantes del equipo:</a:t>
            </a:r>
          </a:p>
          <a:p>
            <a:pPr algn="ctr">
              <a:lnSpc>
                <a:spcPts val="2999"/>
              </a:lnSpc>
            </a:pPr>
            <a:endParaRPr lang="en-US" sz="2499" b="1" spc="1057">
              <a:solidFill>
                <a:srgbClr val="2A1A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ctr">
              <a:lnSpc>
                <a:spcPts val="2999"/>
              </a:lnSpc>
            </a:pPr>
            <a:r>
              <a:rPr lang="en-US" sz="2499" b="1" spc="1058">
                <a:solidFill>
                  <a:srgbClr val="2A1A00"/>
                </a:solidFill>
                <a:latin typeface="Arimo Bold"/>
                <a:ea typeface="Arimo Bold"/>
                <a:cs typeface="Arimo Bold"/>
                <a:sym typeface="Arimo Bold"/>
              </a:rPr>
              <a:t>Tristán de Jesús Sánchez López</a:t>
            </a:r>
          </a:p>
          <a:p>
            <a:pPr algn="ctr">
              <a:lnSpc>
                <a:spcPts val="2999"/>
              </a:lnSpc>
            </a:pPr>
            <a:r>
              <a:rPr lang="en-US" sz="2499" b="1" spc="1058">
                <a:solidFill>
                  <a:srgbClr val="2A1A00"/>
                </a:solidFill>
                <a:latin typeface="Arimo Bold"/>
                <a:ea typeface="Arimo Bold"/>
                <a:cs typeface="Arimo Bold"/>
                <a:sym typeface="Arimo Bold"/>
              </a:rPr>
              <a:t>Carlos Manuel Mendoza Zarate</a:t>
            </a:r>
          </a:p>
          <a:p>
            <a:pPr algn="ctr">
              <a:lnSpc>
                <a:spcPts val="2999"/>
              </a:lnSpc>
            </a:pPr>
            <a:r>
              <a:rPr lang="en-US" sz="2499" b="1" spc="1058">
                <a:solidFill>
                  <a:srgbClr val="2A1A00"/>
                </a:solidFill>
                <a:latin typeface="Arimo Bold"/>
                <a:ea typeface="Arimo Bold"/>
                <a:cs typeface="Arimo Bold"/>
                <a:sym typeface="Arimo Bold"/>
              </a:rPr>
              <a:t>Ángel gilberto Martinez pliego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28738" cy="10287000"/>
          </a:xfrm>
          <a:custGeom>
            <a:avLst/>
            <a:gdLst/>
            <a:ahLst/>
            <a:cxnLst/>
            <a:rect l="l" t="t" r="r" b="b"/>
            <a:pathLst>
              <a:path w="1328738" h="10287000">
                <a:moveTo>
                  <a:pt x="0" y="0"/>
                </a:moveTo>
                <a:lnTo>
                  <a:pt x="1328738" y="0"/>
                </a:lnTo>
                <a:lnTo>
                  <a:pt x="1328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9" r="-1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862804" y="0"/>
            <a:ext cx="425196" cy="10287000"/>
          </a:xfrm>
          <a:custGeom>
            <a:avLst/>
            <a:gdLst/>
            <a:ahLst/>
            <a:cxnLst/>
            <a:rect l="l" t="t" r="r" b="b"/>
            <a:pathLst>
              <a:path w="425196" h="10287000">
                <a:moveTo>
                  <a:pt x="0" y="0"/>
                </a:moveTo>
                <a:lnTo>
                  <a:pt x="425196" y="0"/>
                </a:lnTo>
                <a:lnTo>
                  <a:pt x="42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68957" y="376238"/>
            <a:ext cx="15084603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799"/>
              </a:lnSpc>
              <a:spcBef>
                <a:spcPct val="0"/>
              </a:spcBef>
            </a:pPr>
            <a:r>
              <a:rPr lang="en-US" sz="9999" u="none" strike="noStrike" spc="418">
                <a:solidFill>
                  <a:srgbClr val="FFD28A"/>
                </a:solidFill>
                <a:latin typeface="More Sugar"/>
                <a:ea typeface="More Sugar"/>
                <a:cs typeface="More Sugar"/>
                <a:sym typeface="More Sugar"/>
              </a:rPr>
              <a:t>Cuestionario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68957" y="2110265"/>
            <a:ext cx="15084603" cy="605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Menciona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3 </a:t>
            </a:r>
            <a:r>
              <a:rPr lang="en-US" sz="4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variantes de la </a:t>
            </a: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metodología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de Crystal.</a:t>
            </a:r>
          </a:p>
          <a:p>
            <a:pPr marL="914400" lvl="2" indent="-304800" algn="just">
              <a:lnSpc>
                <a:spcPts val="5280"/>
              </a:lnSpc>
            </a:pPr>
            <a:endParaRPr lang="en-US" sz="4000" i="1" dirty="0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¿</a:t>
            </a: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Cuál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es </a:t>
            </a: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una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de las </a:t>
            </a: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aplicaciones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de Crystal?</a:t>
            </a:r>
          </a:p>
          <a:p>
            <a:pPr marL="914400" lvl="2" indent="-304800" algn="just">
              <a:lnSpc>
                <a:spcPts val="5280"/>
              </a:lnSpc>
            </a:pPr>
            <a:endParaRPr lang="en-US" sz="4000" i="1" dirty="0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¿</a:t>
            </a: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Cuál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es la </a:t>
            </a: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función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de Crystal?</a:t>
            </a:r>
          </a:p>
          <a:p>
            <a:pPr marL="914400" lvl="2" indent="-304800" algn="just">
              <a:lnSpc>
                <a:spcPts val="5280"/>
              </a:lnSpc>
            </a:pPr>
            <a:endParaRPr lang="en-US" sz="4000" i="1" dirty="0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Menciona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</a:t>
            </a: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una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</a:t>
            </a: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ventaja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y </a:t>
            </a: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desventaja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de Crystal. </a:t>
            </a:r>
          </a:p>
          <a:p>
            <a:pPr marL="914400" lvl="2" indent="-304800" algn="just">
              <a:lnSpc>
                <a:spcPts val="5280"/>
              </a:lnSpc>
            </a:pPr>
            <a:endParaRPr lang="en-US" sz="4000" i="1" dirty="0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Menciona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2 </a:t>
            </a:r>
            <a:r>
              <a:rPr lang="en-US" sz="4000" i="1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características</a:t>
            </a:r>
            <a:r>
              <a:rPr lang="en-US" sz="4000" i="1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de Crystal.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28738" cy="10287000"/>
          </a:xfrm>
          <a:custGeom>
            <a:avLst/>
            <a:gdLst/>
            <a:ahLst/>
            <a:cxnLst/>
            <a:rect l="l" t="t" r="r" b="b"/>
            <a:pathLst>
              <a:path w="1328738" h="10287000">
                <a:moveTo>
                  <a:pt x="0" y="0"/>
                </a:moveTo>
                <a:lnTo>
                  <a:pt x="1328738" y="0"/>
                </a:lnTo>
                <a:lnTo>
                  <a:pt x="1328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9" r="-1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862804" y="0"/>
            <a:ext cx="425196" cy="10287000"/>
          </a:xfrm>
          <a:custGeom>
            <a:avLst/>
            <a:gdLst/>
            <a:ahLst/>
            <a:cxnLst/>
            <a:rect l="l" t="t" r="r" b="b"/>
            <a:pathLst>
              <a:path w="425196" h="10287000">
                <a:moveTo>
                  <a:pt x="0" y="0"/>
                </a:moveTo>
                <a:lnTo>
                  <a:pt x="425196" y="0"/>
                </a:lnTo>
                <a:lnTo>
                  <a:pt x="42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16987" y="451399"/>
            <a:ext cx="6788538" cy="1583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999" spc="418">
                <a:solidFill>
                  <a:srgbClr val="2A1A00"/>
                </a:solidFill>
                <a:latin typeface="More Sugar"/>
                <a:ea typeface="More Sugar"/>
                <a:cs typeface="More Sugar"/>
                <a:sym typeface="More Sugar"/>
              </a:rPr>
              <a:t> </a:t>
            </a:r>
            <a:r>
              <a:rPr lang="en-US" sz="9999" spc="418">
                <a:solidFill>
                  <a:srgbClr val="CE8D07"/>
                </a:solidFill>
                <a:latin typeface="More Sugar"/>
                <a:ea typeface="More Sugar"/>
                <a:cs typeface="More Sugar"/>
                <a:sym typeface="More Sugar"/>
              </a:rPr>
              <a:t>Def</a:t>
            </a:r>
            <a:r>
              <a:rPr lang="en-US" sz="9999" spc="418">
                <a:solidFill>
                  <a:srgbClr val="FFA615"/>
                </a:solidFill>
                <a:latin typeface="More Sugar"/>
                <a:ea typeface="More Sugar"/>
                <a:cs typeface="More Sugar"/>
                <a:sym typeface="More Sugar"/>
              </a:rPr>
              <a:t>inic</a:t>
            </a:r>
            <a:r>
              <a:rPr lang="en-US" sz="9999" spc="418">
                <a:solidFill>
                  <a:srgbClr val="FFD28A"/>
                </a:solidFill>
                <a:latin typeface="More Sugar"/>
                <a:ea typeface="More Sugar"/>
                <a:cs typeface="More Sugar"/>
                <a:sym typeface="More Sugar"/>
              </a:rPr>
              <a:t>ión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37671" y="1838714"/>
            <a:ext cx="15947172" cy="4269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2"/>
              </a:lnSpc>
            </a:pPr>
            <a:r>
              <a:rPr lang="en-US" sz="36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Crystal es una metodología ágil centrada en las personas y la flexibilidad, esta diseñada para mejorar la efectividad del desarrollo de software mediante la adaptación continua. Su función principal es facilitar el desarrollo ágil de software adaptándose a las necesidades especificas del proyecto y del equipo.</a:t>
            </a: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just">
              <a:lnSpc>
                <a:spcPts val="4752"/>
              </a:lnSpc>
            </a:pPr>
            <a:endParaRPr lang="en-US" sz="36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just">
              <a:lnSpc>
                <a:spcPts val="4752"/>
              </a:lnSpc>
            </a:pPr>
            <a:endParaRPr lang="en-US" sz="36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156819" y="5257285"/>
            <a:ext cx="9974362" cy="4001015"/>
            <a:chOff x="0" y="0"/>
            <a:chExt cx="13299149" cy="5334687"/>
          </a:xfrm>
        </p:grpSpPr>
        <p:sp>
          <p:nvSpPr>
            <p:cNvPr id="7" name="Freeform 7" descr="Crystal (lenguaje de programación) - Wikipedia, la enciclopedia libre"/>
            <p:cNvSpPr/>
            <p:nvPr/>
          </p:nvSpPr>
          <p:spPr>
            <a:xfrm>
              <a:off x="0" y="0"/>
              <a:ext cx="13299187" cy="5334635"/>
            </a:xfrm>
            <a:custGeom>
              <a:avLst/>
              <a:gdLst/>
              <a:ahLst/>
              <a:cxnLst/>
              <a:rect l="l" t="t" r="r" b="b"/>
              <a:pathLst>
                <a:path w="13299187" h="5334635">
                  <a:moveTo>
                    <a:pt x="0" y="0"/>
                  </a:moveTo>
                  <a:lnTo>
                    <a:pt x="13299187" y="0"/>
                  </a:lnTo>
                  <a:lnTo>
                    <a:pt x="13299187" y="5334635"/>
                  </a:lnTo>
                  <a:lnTo>
                    <a:pt x="0" y="53346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28738" cy="10287000"/>
          </a:xfrm>
          <a:custGeom>
            <a:avLst/>
            <a:gdLst/>
            <a:ahLst/>
            <a:cxnLst/>
            <a:rect l="l" t="t" r="r" b="b"/>
            <a:pathLst>
              <a:path w="1328738" h="10287000">
                <a:moveTo>
                  <a:pt x="0" y="0"/>
                </a:moveTo>
                <a:lnTo>
                  <a:pt x="1328738" y="0"/>
                </a:lnTo>
                <a:lnTo>
                  <a:pt x="1328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9" r="-1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862804" y="0"/>
            <a:ext cx="425196" cy="10287000"/>
          </a:xfrm>
          <a:custGeom>
            <a:avLst/>
            <a:gdLst/>
            <a:ahLst/>
            <a:cxnLst/>
            <a:rect l="l" t="t" r="r" b="b"/>
            <a:pathLst>
              <a:path w="425196" h="10287000">
                <a:moveTo>
                  <a:pt x="0" y="0"/>
                </a:moveTo>
                <a:lnTo>
                  <a:pt x="425196" y="0"/>
                </a:lnTo>
                <a:lnTo>
                  <a:pt x="42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95915" y="104775"/>
            <a:ext cx="13075694" cy="2771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799"/>
              </a:lnSpc>
              <a:spcBef>
                <a:spcPct val="0"/>
              </a:spcBef>
            </a:pPr>
            <a:r>
              <a:rPr lang="en-US" sz="9999" u="none" strike="noStrike" spc="418">
                <a:solidFill>
                  <a:srgbClr val="FFD28A"/>
                </a:solidFill>
                <a:latin typeface="More Sugar"/>
                <a:ea typeface="More Sugar"/>
                <a:cs typeface="More Sugar"/>
                <a:sym typeface="More Sugar"/>
              </a:rPr>
              <a:t>Antecedentes históricos</a:t>
            </a:r>
          </a:p>
        </p:txBody>
      </p:sp>
      <p:sp>
        <p:nvSpPr>
          <p:cNvPr id="5" name="Freeform 5"/>
          <p:cNvSpPr/>
          <p:nvPr/>
        </p:nvSpPr>
        <p:spPr>
          <a:xfrm>
            <a:off x="1328683" y="3081577"/>
            <a:ext cx="1594485" cy="2270283"/>
          </a:xfrm>
          <a:custGeom>
            <a:avLst/>
            <a:gdLst/>
            <a:ahLst/>
            <a:cxnLst/>
            <a:rect l="l" t="t" r="r" b="b"/>
            <a:pathLst>
              <a:path w="1594485" h="2270283">
                <a:moveTo>
                  <a:pt x="0" y="0"/>
                </a:moveTo>
                <a:lnTo>
                  <a:pt x="1594485" y="0"/>
                </a:lnTo>
                <a:lnTo>
                  <a:pt x="1594485" y="2270283"/>
                </a:lnTo>
                <a:lnTo>
                  <a:pt x="0" y="2270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923174" y="3085665"/>
            <a:ext cx="9770421" cy="1482662"/>
          </a:xfrm>
          <a:custGeom>
            <a:avLst/>
            <a:gdLst/>
            <a:ahLst/>
            <a:cxnLst/>
            <a:rect l="l" t="t" r="r" b="b"/>
            <a:pathLst>
              <a:path w="9770421" h="1482662">
                <a:moveTo>
                  <a:pt x="0" y="0"/>
                </a:moveTo>
                <a:lnTo>
                  <a:pt x="9770421" y="0"/>
                </a:lnTo>
                <a:lnTo>
                  <a:pt x="9770421" y="1482662"/>
                </a:lnTo>
                <a:lnTo>
                  <a:pt x="0" y="14826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28683" y="5039327"/>
            <a:ext cx="1594485" cy="2270283"/>
          </a:xfrm>
          <a:custGeom>
            <a:avLst/>
            <a:gdLst/>
            <a:ahLst/>
            <a:cxnLst/>
            <a:rect l="l" t="t" r="r" b="b"/>
            <a:pathLst>
              <a:path w="1594485" h="2270283">
                <a:moveTo>
                  <a:pt x="0" y="0"/>
                </a:moveTo>
                <a:lnTo>
                  <a:pt x="1594485" y="0"/>
                </a:lnTo>
                <a:lnTo>
                  <a:pt x="1594485" y="2270283"/>
                </a:lnTo>
                <a:lnTo>
                  <a:pt x="0" y="2270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923173" y="5040089"/>
            <a:ext cx="9770421" cy="1481900"/>
          </a:xfrm>
          <a:custGeom>
            <a:avLst/>
            <a:gdLst/>
            <a:ahLst/>
            <a:cxnLst/>
            <a:rect l="l" t="t" r="r" b="b"/>
            <a:pathLst>
              <a:path w="9770421" h="1481900">
                <a:moveTo>
                  <a:pt x="0" y="0"/>
                </a:moveTo>
                <a:lnTo>
                  <a:pt x="9770421" y="0"/>
                </a:lnTo>
                <a:lnTo>
                  <a:pt x="9770421" y="1481900"/>
                </a:lnTo>
                <a:lnTo>
                  <a:pt x="0" y="14819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28683" y="7000403"/>
            <a:ext cx="1594485" cy="2270283"/>
          </a:xfrm>
          <a:custGeom>
            <a:avLst/>
            <a:gdLst/>
            <a:ahLst/>
            <a:cxnLst/>
            <a:rect l="l" t="t" r="r" b="b"/>
            <a:pathLst>
              <a:path w="1594485" h="2270283">
                <a:moveTo>
                  <a:pt x="0" y="0"/>
                </a:moveTo>
                <a:lnTo>
                  <a:pt x="1594485" y="0"/>
                </a:lnTo>
                <a:lnTo>
                  <a:pt x="1594485" y="2270283"/>
                </a:lnTo>
                <a:lnTo>
                  <a:pt x="0" y="2270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923173" y="7001166"/>
            <a:ext cx="9770421" cy="1481900"/>
          </a:xfrm>
          <a:custGeom>
            <a:avLst/>
            <a:gdLst/>
            <a:ahLst/>
            <a:cxnLst/>
            <a:rect l="l" t="t" r="r" b="b"/>
            <a:pathLst>
              <a:path w="9770421" h="1481900">
                <a:moveTo>
                  <a:pt x="0" y="0"/>
                </a:moveTo>
                <a:lnTo>
                  <a:pt x="9770421" y="0"/>
                </a:lnTo>
                <a:lnTo>
                  <a:pt x="9770421" y="1481900"/>
                </a:lnTo>
                <a:lnTo>
                  <a:pt x="0" y="14819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387760">
            <a:off x="13623880" y="2589744"/>
            <a:ext cx="2762684" cy="1828928"/>
            <a:chOff x="0" y="0"/>
            <a:chExt cx="3683579" cy="24385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3635" cy="2438527"/>
            </a:xfrm>
            <a:custGeom>
              <a:avLst/>
              <a:gdLst/>
              <a:ahLst/>
              <a:cxnLst/>
              <a:rect l="l" t="t" r="r" b="b"/>
              <a:pathLst>
                <a:path w="3683635" h="2438527">
                  <a:moveTo>
                    <a:pt x="0" y="0"/>
                  </a:moveTo>
                  <a:lnTo>
                    <a:pt x="3683635" y="0"/>
                  </a:lnTo>
                  <a:lnTo>
                    <a:pt x="3683635" y="2438527"/>
                  </a:lnTo>
                  <a:lnTo>
                    <a:pt x="0" y="2438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41" r="-639" b="-1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 rot="975878">
            <a:off x="13335107" y="4575053"/>
            <a:ext cx="2124157" cy="2424648"/>
            <a:chOff x="0" y="0"/>
            <a:chExt cx="2832209" cy="323286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32227" cy="3232912"/>
            </a:xfrm>
            <a:custGeom>
              <a:avLst/>
              <a:gdLst/>
              <a:ahLst/>
              <a:cxnLst/>
              <a:rect l="l" t="t" r="r" b="b"/>
              <a:pathLst>
                <a:path w="2832227" h="3232912">
                  <a:moveTo>
                    <a:pt x="0" y="0"/>
                  </a:moveTo>
                  <a:lnTo>
                    <a:pt x="2832227" y="0"/>
                  </a:lnTo>
                  <a:lnTo>
                    <a:pt x="2832227" y="3232912"/>
                  </a:lnTo>
                  <a:lnTo>
                    <a:pt x="0" y="3232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b="1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 rot="-954321">
            <a:off x="15713677" y="5376597"/>
            <a:ext cx="1880639" cy="3365354"/>
            <a:chOff x="0" y="0"/>
            <a:chExt cx="2507519" cy="448713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07488" cy="4487164"/>
            </a:xfrm>
            <a:custGeom>
              <a:avLst/>
              <a:gdLst/>
              <a:ahLst/>
              <a:cxnLst/>
              <a:rect l="l" t="t" r="r" b="b"/>
              <a:pathLst>
                <a:path w="2507488" h="4487164">
                  <a:moveTo>
                    <a:pt x="0" y="0"/>
                  </a:moveTo>
                  <a:lnTo>
                    <a:pt x="2507488" y="0"/>
                  </a:lnTo>
                  <a:lnTo>
                    <a:pt x="2507488" y="4487164"/>
                  </a:lnTo>
                  <a:lnTo>
                    <a:pt x="0" y="448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r="-1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328738" y="3817477"/>
            <a:ext cx="1569031" cy="87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3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1990&gt;&lt;2000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28738" y="6060500"/>
            <a:ext cx="1569031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3000" b="1">
                <a:solidFill>
                  <a:srgbClr val="2A1A00"/>
                </a:solidFill>
                <a:latin typeface="Arimo Bold"/>
                <a:ea typeface="Arimo Bold"/>
                <a:cs typeface="Arimo Bold"/>
                <a:sym typeface="Arimo Bold"/>
              </a:rPr>
              <a:t>2001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95915" y="5399558"/>
            <a:ext cx="13484800" cy="81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Manifiesto Ágil: En 2001, Cockburn fue uno de los </a:t>
            </a:r>
          </a:p>
          <a:p>
            <a:pPr algn="l">
              <a:lnSpc>
                <a:spcPts val="3240"/>
              </a:lnSpc>
            </a:pP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que firmaron el  Manifiesto Ágil.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28738" y="7898789"/>
            <a:ext cx="1569031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3000" b="1">
                <a:solidFill>
                  <a:srgbClr val="2A1A00"/>
                </a:solidFill>
                <a:latin typeface="Arimo Bold"/>
                <a:ea typeface="Arimo Bold"/>
                <a:cs typeface="Arimo Bold"/>
                <a:sym typeface="Arimo Bold"/>
              </a:rPr>
              <a:t>2004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995915" y="7152521"/>
            <a:ext cx="134848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Publicación y Difusión: En 2004 Cockburn publico </a:t>
            </a:r>
          </a:p>
          <a:p>
            <a:pPr algn="l">
              <a:lnSpc>
                <a:spcPts val="3240"/>
              </a:lnSpc>
            </a:pP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su libro “Crystal Clear, A Human-Powered </a:t>
            </a:r>
          </a:p>
          <a:p>
            <a:pPr algn="l">
              <a:lnSpc>
                <a:spcPts val="3240"/>
              </a:lnSpc>
            </a:pP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Methology for Small Teams”, dandola a conocer.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95915" y="3442192"/>
            <a:ext cx="13484800" cy="81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Desarrollo: Fue desarrollada por Alistair Cockburn </a:t>
            </a:r>
          </a:p>
          <a:p>
            <a:pPr algn="l">
              <a:lnSpc>
                <a:spcPts val="3240"/>
              </a:lnSpc>
            </a:pP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a finales de los años 90 y principios de los 2000.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28738" cy="10287000"/>
          </a:xfrm>
          <a:custGeom>
            <a:avLst/>
            <a:gdLst/>
            <a:ahLst/>
            <a:cxnLst/>
            <a:rect l="l" t="t" r="r" b="b"/>
            <a:pathLst>
              <a:path w="1328738" h="10287000">
                <a:moveTo>
                  <a:pt x="0" y="0"/>
                </a:moveTo>
                <a:lnTo>
                  <a:pt x="1328738" y="0"/>
                </a:lnTo>
                <a:lnTo>
                  <a:pt x="1328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9" r="-1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862804" y="0"/>
            <a:ext cx="425196" cy="10287000"/>
          </a:xfrm>
          <a:custGeom>
            <a:avLst/>
            <a:gdLst/>
            <a:ahLst/>
            <a:cxnLst/>
            <a:rect l="l" t="t" r="r" b="b"/>
            <a:pathLst>
              <a:path w="425196" h="10287000">
                <a:moveTo>
                  <a:pt x="0" y="0"/>
                </a:moveTo>
                <a:lnTo>
                  <a:pt x="425196" y="0"/>
                </a:lnTo>
                <a:lnTo>
                  <a:pt x="42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319388" y="273157"/>
            <a:ext cx="7649222" cy="1615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799"/>
              </a:lnSpc>
              <a:spcBef>
                <a:spcPct val="0"/>
              </a:spcBef>
            </a:pPr>
            <a:r>
              <a:rPr lang="en-US" sz="9999" u="none" strike="noStrike" spc="418">
                <a:solidFill>
                  <a:srgbClr val="FFD28A"/>
                </a:solidFill>
                <a:latin typeface="More Sugar"/>
                <a:ea typeface="More Sugar"/>
                <a:cs typeface="More Sugar"/>
                <a:sym typeface="More Sugar"/>
              </a:rPr>
              <a:t>  Variantes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01698" y="1800753"/>
            <a:ext cx="15084603" cy="2264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598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La metodología Crystal incluye diferentes variantes que se adaptan a diferentes tipos de proyectos y equipos:</a:t>
            </a:r>
          </a:p>
          <a:p>
            <a:pPr algn="l">
              <a:lnSpc>
                <a:spcPts val="3959"/>
              </a:lnSpc>
            </a:pPr>
            <a:endParaRPr lang="en-US" sz="3598" i="1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algn="l">
              <a:lnSpc>
                <a:spcPts val="3959"/>
              </a:lnSpc>
            </a:pPr>
            <a:endParaRPr lang="en-US" sz="3598" i="1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939024" y="3304339"/>
            <a:ext cx="10409952" cy="6982661"/>
            <a:chOff x="0" y="0"/>
            <a:chExt cx="13879936" cy="93102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79957" cy="9310243"/>
            </a:xfrm>
            <a:custGeom>
              <a:avLst/>
              <a:gdLst/>
              <a:ahLst/>
              <a:cxnLst/>
              <a:rect l="l" t="t" r="r" b="b"/>
              <a:pathLst>
                <a:path w="13879957" h="9310243">
                  <a:moveTo>
                    <a:pt x="0" y="0"/>
                  </a:moveTo>
                  <a:lnTo>
                    <a:pt x="13879957" y="0"/>
                  </a:lnTo>
                  <a:lnTo>
                    <a:pt x="13879957" y="9310243"/>
                  </a:lnTo>
                  <a:lnTo>
                    <a:pt x="0" y="93102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5906" b="-5905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28738" cy="10287000"/>
          </a:xfrm>
          <a:custGeom>
            <a:avLst/>
            <a:gdLst/>
            <a:ahLst/>
            <a:cxnLst/>
            <a:rect l="l" t="t" r="r" b="b"/>
            <a:pathLst>
              <a:path w="1328738" h="10287000">
                <a:moveTo>
                  <a:pt x="0" y="0"/>
                </a:moveTo>
                <a:lnTo>
                  <a:pt x="1328738" y="0"/>
                </a:lnTo>
                <a:lnTo>
                  <a:pt x="1328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9" r="-1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862804" y="0"/>
            <a:ext cx="425196" cy="10287000"/>
          </a:xfrm>
          <a:custGeom>
            <a:avLst/>
            <a:gdLst/>
            <a:ahLst/>
            <a:cxnLst/>
            <a:rect l="l" t="t" r="r" b="b"/>
            <a:pathLst>
              <a:path w="425196" h="10287000">
                <a:moveTo>
                  <a:pt x="0" y="0"/>
                </a:moveTo>
                <a:lnTo>
                  <a:pt x="425196" y="0"/>
                </a:lnTo>
                <a:lnTo>
                  <a:pt x="42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74697" y="104775"/>
            <a:ext cx="15084603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799"/>
              </a:lnSpc>
              <a:spcBef>
                <a:spcPct val="0"/>
              </a:spcBef>
            </a:pPr>
            <a:r>
              <a:rPr lang="en-US" sz="9999" u="none" strike="noStrike" spc="418">
                <a:solidFill>
                  <a:srgbClr val="FFD28A"/>
                </a:solidFill>
                <a:latin typeface="More Sugar"/>
                <a:ea typeface="More Sugar"/>
                <a:cs typeface="More Sugar"/>
                <a:sym typeface="More Sugar"/>
              </a:rPr>
              <a:t>Roles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01698" y="2251467"/>
            <a:ext cx="15084603" cy="5050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lvl="2" indent="-228600" algn="l">
              <a:lnSpc>
                <a:spcPts val="3960"/>
              </a:lnSpc>
              <a:buFont typeface="Arial"/>
              <a:buChar char="⚬"/>
            </a:pPr>
            <a:r>
              <a:rPr lang="en-US" sz="3000" b="1" i="1">
                <a:solidFill>
                  <a:srgbClr val="0CC0D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Patrocinador Ejecutivo (Executive Sponsor):</a:t>
            </a:r>
            <a:r>
              <a:rPr lang="en-US" sz="3000" i="1">
                <a:solidFill>
                  <a:srgbClr val="0CC0DF"/>
                </a:solidFill>
                <a:latin typeface="Arimo Italics"/>
                <a:ea typeface="Arimo Italics"/>
                <a:cs typeface="Arimo Italics"/>
                <a:sym typeface="Arimo Italics"/>
              </a:rPr>
              <a:t> </a:t>
            </a: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Es quien avala el proyecto.</a:t>
            </a:r>
          </a:p>
          <a:p>
            <a:pPr marL="685800" lvl="2" indent="-228600" algn="l">
              <a:lnSpc>
                <a:spcPts val="3960"/>
              </a:lnSpc>
            </a:pPr>
            <a:endParaRPr lang="en-US" sz="3000" i="1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685800" lvl="2" indent="-228600" algn="l">
              <a:lnSpc>
                <a:spcPts val="3960"/>
              </a:lnSpc>
              <a:buFont typeface="Arial"/>
              <a:buChar char="⚬"/>
            </a:pPr>
            <a:r>
              <a:rPr lang="en-US" sz="3000" b="1" i="1">
                <a:solidFill>
                  <a:srgbClr val="0CC0D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Diseñador Principal:</a:t>
            </a: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 Actúa como el líder técnico y suele ser el desarrollador mas experimentado del equipo.</a:t>
            </a:r>
          </a:p>
          <a:p>
            <a:pPr marL="685800" lvl="2" indent="-228600" algn="l">
              <a:lnSpc>
                <a:spcPts val="3960"/>
              </a:lnSpc>
            </a:pPr>
            <a:endParaRPr lang="en-US" sz="3000" i="1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685800" lvl="2" indent="-228600" algn="l">
              <a:lnSpc>
                <a:spcPts val="3960"/>
              </a:lnSpc>
              <a:buFont typeface="Arial"/>
              <a:buChar char="⚬"/>
            </a:pPr>
            <a:r>
              <a:rPr lang="en-US" sz="3000" b="1" i="1">
                <a:solidFill>
                  <a:srgbClr val="0CC0D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Usuario Experto (Usage Expert): </a:t>
            </a: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Proporciona conocimiento especializado sobre como los usuarios finales interactúan con el sistema.</a:t>
            </a:r>
          </a:p>
          <a:p>
            <a:pPr marL="685800" lvl="2" indent="-228600" algn="l">
              <a:lnSpc>
                <a:spcPts val="3960"/>
              </a:lnSpc>
            </a:pPr>
            <a:endParaRPr lang="en-US" sz="3000" i="1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685800" lvl="2" indent="-228600" algn="l">
              <a:lnSpc>
                <a:spcPts val="3960"/>
              </a:lnSpc>
              <a:buFont typeface="Arial"/>
              <a:buChar char="⚬"/>
            </a:pPr>
            <a:r>
              <a:rPr lang="en-US" sz="3000" b="1" i="1">
                <a:solidFill>
                  <a:srgbClr val="0CC0D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Diseñador Programador: </a:t>
            </a: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Combina habilidades de programación con diseño.</a:t>
            </a:r>
          </a:p>
          <a:p>
            <a:pPr marL="685800" lvl="2" indent="-228600" algn="l">
              <a:lnSpc>
                <a:spcPts val="3960"/>
              </a:lnSpc>
            </a:pPr>
            <a:endParaRPr lang="en-US" sz="3000" i="1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0685022" y="6800247"/>
            <a:ext cx="3948710" cy="2671960"/>
          </a:xfrm>
          <a:custGeom>
            <a:avLst/>
            <a:gdLst/>
            <a:ahLst/>
            <a:cxnLst/>
            <a:rect l="l" t="t" r="r" b="b"/>
            <a:pathLst>
              <a:path w="3948710" h="2671960">
                <a:moveTo>
                  <a:pt x="0" y="0"/>
                </a:moveTo>
                <a:lnTo>
                  <a:pt x="3948710" y="0"/>
                </a:lnTo>
                <a:lnTo>
                  <a:pt x="3948710" y="2671960"/>
                </a:lnTo>
                <a:lnTo>
                  <a:pt x="0" y="26719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293019" y="6935562"/>
            <a:ext cx="2841560" cy="3198219"/>
          </a:xfrm>
          <a:custGeom>
            <a:avLst/>
            <a:gdLst/>
            <a:ahLst/>
            <a:cxnLst/>
            <a:rect l="l" t="t" r="r" b="b"/>
            <a:pathLst>
              <a:path w="2841560" h="3198219">
                <a:moveTo>
                  <a:pt x="0" y="0"/>
                </a:moveTo>
                <a:lnTo>
                  <a:pt x="2841560" y="0"/>
                </a:lnTo>
                <a:lnTo>
                  <a:pt x="2841560" y="3198219"/>
                </a:lnTo>
                <a:lnTo>
                  <a:pt x="0" y="31982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7351919" y="6935562"/>
            <a:ext cx="3333103" cy="2717349"/>
          </a:xfrm>
          <a:custGeom>
            <a:avLst/>
            <a:gdLst/>
            <a:ahLst/>
            <a:cxnLst/>
            <a:rect l="l" t="t" r="r" b="b"/>
            <a:pathLst>
              <a:path w="3333103" h="2717349">
                <a:moveTo>
                  <a:pt x="3333103" y="0"/>
                </a:moveTo>
                <a:lnTo>
                  <a:pt x="0" y="0"/>
                </a:lnTo>
                <a:lnTo>
                  <a:pt x="0" y="2717349"/>
                </a:lnTo>
                <a:lnTo>
                  <a:pt x="3333103" y="2717349"/>
                </a:lnTo>
                <a:lnTo>
                  <a:pt x="3333103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28738" cy="10287000"/>
          </a:xfrm>
          <a:custGeom>
            <a:avLst/>
            <a:gdLst/>
            <a:ahLst/>
            <a:cxnLst/>
            <a:rect l="l" t="t" r="r" b="b"/>
            <a:pathLst>
              <a:path w="1328738" h="10287000">
                <a:moveTo>
                  <a:pt x="0" y="0"/>
                </a:moveTo>
                <a:lnTo>
                  <a:pt x="1328738" y="0"/>
                </a:lnTo>
                <a:lnTo>
                  <a:pt x="1328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9" r="-1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862804" y="0"/>
            <a:ext cx="425196" cy="10287000"/>
          </a:xfrm>
          <a:custGeom>
            <a:avLst/>
            <a:gdLst/>
            <a:ahLst/>
            <a:cxnLst/>
            <a:rect l="l" t="t" r="r" b="b"/>
            <a:pathLst>
              <a:path w="425196" h="10287000">
                <a:moveTo>
                  <a:pt x="0" y="0"/>
                </a:moveTo>
                <a:lnTo>
                  <a:pt x="425196" y="0"/>
                </a:lnTo>
                <a:lnTo>
                  <a:pt x="42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53470" y="644540"/>
            <a:ext cx="15084603" cy="6536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lvl="2" indent="-228600" algn="l">
              <a:lnSpc>
                <a:spcPts val="3960"/>
              </a:lnSpc>
              <a:buFont typeface="Arial"/>
              <a:buChar char="⚬"/>
            </a:pPr>
            <a:r>
              <a:rPr lang="en-US" sz="3000" b="1" i="1">
                <a:solidFill>
                  <a:srgbClr val="0CC0D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Coordinador: </a:t>
            </a: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Responsable de la planificación y seguimiento del proyecto.</a:t>
            </a:r>
          </a:p>
          <a:p>
            <a:pPr marL="685800" lvl="2" indent="-228600" algn="l">
              <a:lnSpc>
                <a:spcPts val="3960"/>
              </a:lnSpc>
            </a:pPr>
            <a:endParaRPr lang="en-US" sz="3000" i="1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685800" lvl="2" indent="-228600" algn="l">
              <a:lnSpc>
                <a:spcPts val="3960"/>
              </a:lnSpc>
              <a:buFont typeface="Arial"/>
              <a:buChar char="⚬"/>
            </a:pPr>
            <a:r>
              <a:rPr lang="en-US" sz="3000" b="1" i="1">
                <a:solidFill>
                  <a:srgbClr val="0CC0D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Experto en Negocios: </a:t>
            </a: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Aporta el conocimiento del dominio del proyecto y asegura que el desarrollo este alineado con los objetivos comerciales y las estrategias de la organización.</a:t>
            </a:r>
          </a:p>
          <a:p>
            <a:pPr marL="685800" lvl="2" indent="-228600" algn="l">
              <a:lnSpc>
                <a:spcPts val="3960"/>
              </a:lnSpc>
            </a:pPr>
            <a:endParaRPr lang="en-US" sz="3000" i="1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685800" lvl="2" indent="-228600" algn="l">
              <a:lnSpc>
                <a:spcPts val="3960"/>
              </a:lnSpc>
              <a:buFont typeface="Arial"/>
              <a:buChar char="⚬"/>
            </a:pPr>
            <a:r>
              <a:rPr lang="en-US" sz="3000" b="1" i="1">
                <a:solidFill>
                  <a:srgbClr val="0CC0D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Verificador (Tester): </a:t>
            </a: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Se encarga de probar el software para detectar errores y asegurar que cumple con los requisitos establecidos.</a:t>
            </a:r>
          </a:p>
          <a:p>
            <a:pPr marL="685800" lvl="2" indent="-228600" algn="l">
              <a:lnSpc>
                <a:spcPts val="3960"/>
              </a:lnSpc>
            </a:pPr>
            <a:endParaRPr lang="en-US" sz="3000" i="1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685800" lvl="2" indent="-228600" algn="l">
              <a:lnSpc>
                <a:spcPts val="3960"/>
              </a:lnSpc>
              <a:buFont typeface="Arial"/>
              <a:buChar char="⚬"/>
            </a:pPr>
            <a:r>
              <a:rPr lang="en-US" sz="3000" b="1" i="1">
                <a:solidFill>
                  <a:srgbClr val="0CC0D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Escritor:</a:t>
            </a:r>
            <a:r>
              <a:rPr lang="en-US" sz="3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Este rol puede ser rotativo entre los miembros del equipo, se encarga de documentar el manual de usuario y otros documentos importantes, facilitando el uso y comprensión del sistema por parte de los usuarios finales.</a:t>
            </a:r>
          </a:p>
          <a:p>
            <a:pPr marL="685800" lvl="2" indent="-228600" algn="l">
              <a:lnSpc>
                <a:spcPts val="3960"/>
              </a:lnSpc>
            </a:pPr>
            <a:endParaRPr lang="en-US" sz="3000" i="1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779532" y="6883456"/>
            <a:ext cx="3593662" cy="2836469"/>
          </a:xfrm>
          <a:custGeom>
            <a:avLst/>
            <a:gdLst/>
            <a:ahLst/>
            <a:cxnLst/>
            <a:rect l="l" t="t" r="r" b="b"/>
            <a:pathLst>
              <a:path w="3593662" h="2836469">
                <a:moveTo>
                  <a:pt x="0" y="0"/>
                </a:moveTo>
                <a:lnTo>
                  <a:pt x="3593662" y="0"/>
                </a:lnTo>
                <a:lnTo>
                  <a:pt x="3593662" y="2836470"/>
                </a:lnTo>
                <a:lnTo>
                  <a:pt x="0" y="28364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85830" y="6779089"/>
            <a:ext cx="5100448" cy="3045204"/>
          </a:xfrm>
          <a:custGeom>
            <a:avLst/>
            <a:gdLst/>
            <a:ahLst/>
            <a:cxnLst/>
            <a:rect l="l" t="t" r="r" b="b"/>
            <a:pathLst>
              <a:path w="5100448" h="3045204">
                <a:moveTo>
                  <a:pt x="0" y="0"/>
                </a:moveTo>
                <a:lnTo>
                  <a:pt x="5100448" y="0"/>
                </a:lnTo>
                <a:lnTo>
                  <a:pt x="5100448" y="3045204"/>
                </a:lnTo>
                <a:lnTo>
                  <a:pt x="0" y="30452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28738" cy="10287000"/>
          </a:xfrm>
          <a:custGeom>
            <a:avLst/>
            <a:gdLst/>
            <a:ahLst/>
            <a:cxnLst/>
            <a:rect l="l" t="t" r="r" b="b"/>
            <a:pathLst>
              <a:path w="1328738" h="10287000">
                <a:moveTo>
                  <a:pt x="0" y="0"/>
                </a:moveTo>
                <a:lnTo>
                  <a:pt x="1328738" y="0"/>
                </a:lnTo>
                <a:lnTo>
                  <a:pt x="1328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9" r="-1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862804" y="0"/>
            <a:ext cx="425196" cy="10287000"/>
          </a:xfrm>
          <a:custGeom>
            <a:avLst/>
            <a:gdLst/>
            <a:ahLst/>
            <a:cxnLst/>
            <a:rect l="l" t="t" r="r" b="b"/>
            <a:pathLst>
              <a:path w="425196" h="10287000">
                <a:moveTo>
                  <a:pt x="0" y="0"/>
                </a:moveTo>
                <a:lnTo>
                  <a:pt x="425196" y="0"/>
                </a:lnTo>
                <a:lnTo>
                  <a:pt x="42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922312" y="1859372"/>
            <a:ext cx="3482520" cy="2410975"/>
            <a:chOff x="0" y="0"/>
            <a:chExt cx="4643360" cy="32146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43374" cy="3214624"/>
            </a:xfrm>
            <a:custGeom>
              <a:avLst/>
              <a:gdLst/>
              <a:ahLst/>
              <a:cxnLst/>
              <a:rect l="l" t="t" r="r" b="b"/>
              <a:pathLst>
                <a:path w="4643374" h="3214624">
                  <a:moveTo>
                    <a:pt x="0" y="0"/>
                  </a:moveTo>
                  <a:lnTo>
                    <a:pt x="4643374" y="0"/>
                  </a:lnTo>
                  <a:lnTo>
                    <a:pt x="4643374" y="3214624"/>
                  </a:lnTo>
                  <a:lnTo>
                    <a:pt x="0" y="3214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3858494" y="2407804"/>
            <a:ext cx="2805576" cy="2323294"/>
            <a:chOff x="0" y="0"/>
            <a:chExt cx="3740768" cy="30977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40785" cy="3097784"/>
            </a:xfrm>
            <a:custGeom>
              <a:avLst/>
              <a:gdLst/>
              <a:ahLst/>
              <a:cxnLst/>
              <a:rect l="l" t="t" r="r" b="b"/>
              <a:pathLst>
                <a:path w="3740785" h="3097784">
                  <a:moveTo>
                    <a:pt x="0" y="0"/>
                  </a:moveTo>
                  <a:lnTo>
                    <a:pt x="3740785" y="0"/>
                  </a:lnTo>
                  <a:lnTo>
                    <a:pt x="3740785" y="3097784"/>
                  </a:lnTo>
                  <a:lnTo>
                    <a:pt x="0" y="3097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0777" r="-20777" b="1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1463229" y="4020592"/>
            <a:ext cx="2941602" cy="2541336"/>
            <a:chOff x="0" y="0"/>
            <a:chExt cx="3922136" cy="33884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22141" cy="3388487"/>
            </a:xfrm>
            <a:custGeom>
              <a:avLst/>
              <a:gdLst/>
              <a:ahLst/>
              <a:cxnLst/>
              <a:rect l="l" t="t" r="r" b="b"/>
              <a:pathLst>
                <a:path w="3922141" h="3388487">
                  <a:moveTo>
                    <a:pt x="0" y="0"/>
                  </a:moveTo>
                  <a:lnTo>
                    <a:pt x="3922141" y="0"/>
                  </a:lnTo>
                  <a:lnTo>
                    <a:pt x="3922141" y="3388487"/>
                  </a:lnTo>
                  <a:lnTo>
                    <a:pt x="0" y="3388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7875" b="-7873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4129461" y="4520101"/>
            <a:ext cx="3129839" cy="2185491"/>
            <a:chOff x="0" y="0"/>
            <a:chExt cx="4173119" cy="291398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73093" cy="2914015"/>
            </a:xfrm>
            <a:custGeom>
              <a:avLst/>
              <a:gdLst/>
              <a:ahLst/>
              <a:cxnLst/>
              <a:rect l="l" t="t" r="r" b="b"/>
              <a:pathLst>
                <a:path w="4173093" h="2914015">
                  <a:moveTo>
                    <a:pt x="0" y="0"/>
                  </a:moveTo>
                  <a:lnTo>
                    <a:pt x="4173093" y="0"/>
                  </a:lnTo>
                  <a:lnTo>
                    <a:pt x="4173093" y="2914015"/>
                  </a:lnTo>
                  <a:lnTo>
                    <a:pt x="0" y="29140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968957" y="2934811"/>
            <a:ext cx="9494272" cy="538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Personas sobre procesos.</a:t>
            </a:r>
          </a:p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Adaptabilidad.</a:t>
            </a:r>
          </a:p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Iteraciones o ciclos cortos.</a:t>
            </a:r>
          </a:p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Transparencia.</a:t>
            </a:r>
          </a:p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Valoraciones del trabajo en equipo</a:t>
            </a:r>
          </a:p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Colores.</a:t>
            </a:r>
          </a:p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Documentación Justa.</a:t>
            </a:r>
          </a:p>
          <a:p>
            <a:pPr marL="914400" lvl="2" indent="-304800" algn="just">
              <a:lnSpc>
                <a:spcPts val="5280"/>
              </a:lnSpc>
              <a:buFont typeface="Arial"/>
              <a:buChar char="⚬"/>
            </a:pPr>
            <a:r>
              <a:rPr lang="en-US" sz="4000" i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Énfasis de la Calidad.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463229" y="6380683"/>
            <a:ext cx="2792664" cy="2350660"/>
            <a:chOff x="0" y="0"/>
            <a:chExt cx="3723552" cy="31342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723513" cy="3134233"/>
            </a:xfrm>
            <a:custGeom>
              <a:avLst/>
              <a:gdLst/>
              <a:ahLst/>
              <a:cxnLst/>
              <a:rect l="l" t="t" r="r" b="b"/>
              <a:pathLst>
                <a:path w="3723513" h="3134233">
                  <a:moveTo>
                    <a:pt x="0" y="0"/>
                  </a:moveTo>
                  <a:lnTo>
                    <a:pt x="3723513" y="0"/>
                  </a:lnTo>
                  <a:lnTo>
                    <a:pt x="3723513" y="3134233"/>
                  </a:lnTo>
                  <a:lnTo>
                    <a:pt x="0" y="31342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r="-1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14404831" y="6561929"/>
            <a:ext cx="2956496" cy="2115658"/>
            <a:chOff x="0" y="0"/>
            <a:chExt cx="3941995" cy="282087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941953" cy="2820924"/>
            </a:xfrm>
            <a:custGeom>
              <a:avLst/>
              <a:gdLst/>
              <a:ahLst/>
              <a:cxnLst/>
              <a:rect l="l" t="t" r="r" b="b"/>
              <a:pathLst>
                <a:path w="3941953" h="2820924">
                  <a:moveTo>
                    <a:pt x="0" y="0"/>
                  </a:moveTo>
                  <a:lnTo>
                    <a:pt x="3941953" y="0"/>
                  </a:lnTo>
                  <a:lnTo>
                    <a:pt x="3941953" y="2820924"/>
                  </a:lnTo>
                  <a:lnTo>
                    <a:pt x="0" y="2820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r="-1" b="1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968957" y="376238"/>
            <a:ext cx="15084603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799"/>
              </a:lnSpc>
              <a:spcBef>
                <a:spcPct val="0"/>
              </a:spcBef>
            </a:pPr>
            <a:r>
              <a:rPr lang="en-US" sz="9999" u="none" strike="noStrike" spc="418">
                <a:solidFill>
                  <a:srgbClr val="FFD28A"/>
                </a:solidFill>
                <a:latin typeface="More Sugar"/>
                <a:ea typeface="More Sugar"/>
                <a:cs typeface="More Sugar"/>
                <a:sym typeface="More Sugar"/>
              </a:rPr>
              <a:t>Características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28738" cy="10287000"/>
          </a:xfrm>
          <a:custGeom>
            <a:avLst/>
            <a:gdLst/>
            <a:ahLst/>
            <a:cxnLst/>
            <a:rect l="l" t="t" r="r" b="b"/>
            <a:pathLst>
              <a:path w="1328738" h="10287000">
                <a:moveTo>
                  <a:pt x="0" y="0"/>
                </a:moveTo>
                <a:lnTo>
                  <a:pt x="1328738" y="0"/>
                </a:lnTo>
                <a:lnTo>
                  <a:pt x="1328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9" r="-1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862804" y="0"/>
            <a:ext cx="425196" cy="10287000"/>
          </a:xfrm>
          <a:custGeom>
            <a:avLst/>
            <a:gdLst/>
            <a:ahLst/>
            <a:cxnLst/>
            <a:rect l="l" t="t" r="r" b="b"/>
            <a:pathLst>
              <a:path w="425196" h="10287000">
                <a:moveTo>
                  <a:pt x="0" y="0"/>
                </a:moveTo>
                <a:lnTo>
                  <a:pt x="425196" y="0"/>
                </a:lnTo>
                <a:lnTo>
                  <a:pt x="42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48183" y="376232"/>
            <a:ext cx="6561640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799"/>
              </a:lnSpc>
              <a:spcBef>
                <a:spcPct val="0"/>
              </a:spcBef>
            </a:pPr>
            <a:r>
              <a:rPr lang="en-US" sz="9999" u="none" strike="noStrike" spc="418">
                <a:solidFill>
                  <a:srgbClr val="FFD28A"/>
                </a:solidFill>
                <a:latin typeface="More Sugar"/>
                <a:ea typeface="More Sugar"/>
                <a:cs typeface="More Sugar"/>
                <a:sym typeface="More Sugar"/>
              </a:rPr>
              <a:t> Ventajas </a:t>
            </a:r>
          </a:p>
        </p:txBody>
      </p:sp>
      <p:sp>
        <p:nvSpPr>
          <p:cNvPr id="5" name="Freeform 5"/>
          <p:cNvSpPr/>
          <p:nvPr/>
        </p:nvSpPr>
        <p:spPr>
          <a:xfrm>
            <a:off x="1421561" y="1984482"/>
            <a:ext cx="7883671" cy="10083766"/>
          </a:xfrm>
          <a:custGeom>
            <a:avLst/>
            <a:gdLst/>
            <a:ahLst/>
            <a:cxnLst/>
            <a:rect l="l" t="t" r="r" b="b"/>
            <a:pathLst>
              <a:path w="7883671" h="10083766">
                <a:moveTo>
                  <a:pt x="0" y="0"/>
                </a:moveTo>
                <a:lnTo>
                  <a:pt x="7883671" y="0"/>
                </a:lnTo>
                <a:lnTo>
                  <a:pt x="7883671" y="10083766"/>
                </a:lnTo>
                <a:lnTo>
                  <a:pt x="0" y="100837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4" r="-24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03008" y="2150005"/>
            <a:ext cx="6306815" cy="674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2817" lvl="2" indent="-220939" algn="l">
              <a:lnSpc>
                <a:spcPts val="4058"/>
              </a:lnSpc>
              <a:buAutoNum type="arabicPeriod"/>
            </a:pPr>
            <a:r>
              <a:rPr lang="en-US" sz="28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Flexibilidad: Se adapta fácilmente a cambios</a:t>
            </a:r>
          </a:p>
          <a:p>
            <a:pPr marL="662817" lvl="2" indent="-220939" algn="l">
              <a:lnSpc>
                <a:spcPts val="4058"/>
              </a:lnSpc>
              <a:buAutoNum type="arabicPeriod"/>
            </a:pPr>
            <a:r>
              <a:rPr lang="en-US" sz="28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Comunicación: Fomenta la comunicación cara a cara y la colaboración entre los miembros del equipo</a:t>
            </a:r>
          </a:p>
          <a:p>
            <a:pPr marL="662817" lvl="2" indent="-220939" algn="l">
              <a:lnSpc>
                <a:spcPts val="4058"/>
              </a:lnSpc>
              <a:buAutoNum type="arabicPeriod"/>
            </a:pPr>
            <a:r>
              <a:rPr lang="en-US" sz="28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Transparencia: Facilita una planificación clara</a:t>
            </a:r>
          </a:p>
          <a:p>
            <a:pPr marL="662817" lvl="2" indent="-220939" algn="l">
              <a:lnSpc>
                <a:spcPts val="4058"/>
              </a:lnSpc>
              <a:buAutoNum type="arabicPeriod"/>
            </a:pPr>
            <a:r>
              <a:rPr lang="en-US" sz="28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Realimentación Continua: Entrega regular de software</a:t>
            </a:r>
          </a:p>
          <a:p>
            <a:pPr marL="662817" lvl="2" indent="-220939" algn="l">
              <a:lnSpc>
                <a:spcPts val="4058"/>
              </a:lnSpc>
              <a:buAutoNum type="arabicPeriod"/>
            </a:pPr>
            <a:r>
              <a:rPr lang="en-US" sz="28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Adaptabilidad: Se ajusta a diferentes tamaños de equipo y complejidades de proyecto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9284" y="-1020906"/>
            <a:ext cx="8186282" cy="2791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799"/>
              </a:lnSpc>
              <a:spcBef>
                <a:spcPct val="0"/>
              </a:spcBef>
            </a:pPr>
            <a:r>
              <a:rPr lang="en-US" sz="9999" u="none" strike="noStrike" spc="418">
                <a:solidFill>
                  <a:srgbClr val="FFD28A"/>
                </a:solidFill>
                <a:latin typeface="More Sugar"/>
                <a:ea typeface="More Sugar"/>
                <a:cs typeface="More Sugar"/>
                <a:sym typeface="More Sugar"/>
              </a:rPr>
              <a:t> Desventajas </a:t>
            </a:r>
          </a:p>
        </p:txBody>
      </p:sp>
      <p:sp>
        <p:nvSpPr>
          <p:cNvPr id="8" name="Freeform 8"/>
          <p:cNvSpPr/>
          <p:nvPr/>
        </p:nvSpPr>
        <p:spPr>
          <a:xfrm>
            <a:off x="9398056" y="1984482"/>
            <a:ext cx="8444207" cy="10800729"/>
          </a:xfrm>
          <a:custGeom>
            <a:avLst/>
            <a:gdLst/>
            <a:ahLst/>
            <a:cxnLst/>
            <a:rect l="l" t="t" r="r" b="b"/>
            <a:pathLst>
              <a:path w="8444207" h="10800729">
                <a:moveTo>
                  <a:pt x="0" y="0"/>
                </a:moveTo>
                <a:lnTo>
                  <a:pt x="8444207" y="0"/>
                </a:lnTo>
                <a:lnTo>
                  <a:pt x="8444207" y="10800729"/>
                </a:lnTo>
                <a:lnTo>
                  <a:pt x="0" y="108007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9" r="-24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842056" y="2202075"/>
            <a:ext cx="8020748" cy="669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7098" lvl="2" indent="-205699" algn="l">
              <a:lnSpc>
                <a:spcPts val="3779"/>
              </a:lnSpc>
              <a:buAutoNum type="arabicPeriod"/>
            </a:pPr>
            <a:r>
              <a:rPr lang="en-US" sz="26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Definición de Alcance: Requiere una clara delimitación del alcance con el cliente </a:t>
            </a:r>
          </a:p>
          <a:p>
            <a:pPr marL="617098" lvl="2" indent="-205699" algn="l">
              <a:lnSpc>
                <a:spcPts val="3779"/>
              </a:lnSpc>
              <a:buAutoNum type="arabicPeriod"/>
            </a:pPr>
            <a:r>
              <a:rPr lang="en-US" sz="26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Compromiso del Cliente: Depende del involucramiento activo del cliente </a:t>
            </a:r>
          </a:p>
          <a:p>
            <a:pPr marL="617098" lvl="2" indent="-205699" algn="l">
              <a:lnSpc>
                <a:spcPts val="3779"/>
              </a:lnSpc>
              <a:buAutoNum type="arabicPeriod"/>
            </a:pPr>
            <a:r>
              <a:rPr lang="en-US" sz="26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Autogestión del Equipo: Necesita equipos disciplinados y autónomos para mantener el enfoque y cumplir con los objetivos </a:t>
            </a:r>
          </a:p>
          <a:p>
            <a:pPr marL="617098" lvl="2" indent="-205699" algn="l">
              <a:lnSpc>
                <a:spcPts val="3779"/>
              </a:lnSpc>
              <a:buAutoNum type="arabicPeriod"/>
            </a:pPr>
            <a:r>
              <a:rPr lang="en-US" sz="26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Requiere experiencia: Los equipos necesitan tener experiencia para aprovechar al máximo la metodología </a:t>
            </a:r>
          </a:p>
          <a:p>
            <a:pPr marL="617098" lvl="2" indent="-205699" algn="l">
              <a:lnSpc>
                <a:spcPts val="3779"/>
              </a:lnSpc>
              <a:buAutoNum type="arabicPeriod"/>
            </a:pPr>
            <a:r>
              <a:rPr lang="en-US" sz="26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Menos Documentación: Al tener poca documentación, podría ser un problema si se necesita referencia futura o si hay cambios en el equipo. 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769914" y="8896245"/>
            <a:ext cx="2784404" cy="1597075"/>
          </a:xfrm>
          <a:custGeom>
            <a:avLst/>
            <a:gdLst/>
            <a:ahLst/>
            <a:cxnLst/>
            <a:rect l="l" t="t" r="r" b="b"/>
            <a:pathLst>
              <a:path w="2784404" h="1597075">
                <a:moveTo>
                  <a:pt x="0" y="0"/>
                </a:moveTo>
                <a:lnTo>
                  <a:pt x="2784404" y="0"/>
                </a:lnTo>
                <a:lnTo>
                  <a:pt x="2784404" y="1597075"/>
                </a:lnTo>
                <a:lnTo>
                  <a:pt x="0" y="15970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362514" y="8896245"/>
            <a:ext cx="1932979" cy="1534372"/>
          </a:xfrm>
          <a:custGeom>
            <a:avLst/>
            <a:gdLst/>
            <a:ahLst/>
            <a:cxnLst/>
            <a:rect l="l" t="t" r="r" b="b"/>
            <a:pathLst>
              <a:path w="1932979" h="1534372">
                <a:moveTo>
                  <a:pt x="0" y="0"/>
                </a:moveTo>
                <a:lnTo>
                  <a:pt x="1932978" y="0"/>
                </a:lnTo>
                <a:lnTo>
                  <a:pt x="1932978" y="1534372"/>
                </a:lnTo>
                <a:lnTo>
                  <a:pt x="0" y="15343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8334" b="-8334"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28738" cy="10287000"/>
          </a:xfrm>
          <a:custGeom>
            <a:avLst/>
            <a:gdLst/>
            <a:ahLst/>
            <a:cxnLst/>
            <a:rect l="l" t="t" r="r" b="b"/>
            <a:pathLst>
              <a:path w="1328738" h="10287000">
                <a:moveTo>
                  <a:pt x="0" y="0"/>
                </a:moveTo>
                <a:lnTo>
                  <a:pt x="1328738" y="0"/>
                </a:lnTo>
                <a:lnTo>
                  <a:pt x="1328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9" r="-1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862804" y="0"/>
            <a:ext cx="425196" cy="10287000"/>
          </a:xfrm>
          <a:custGeom>
            <a:avLst/>
            <a:gdLst/>
            <a:ahLst/>
            <a:cxnLst/>
            <a:rect l="l" t="t" r="r" b="b"/>
            <a:pathLst>
              <a:path w="425196" h="10287000">
                <a:moveTo>
                  <a:pt x="0" y="0"/>
                </a:moveTo>
                <a:lnTo>
                  <a:pt x="425196" y="0"/>
                </a:lnTo>
                <a:lnTo>
                  <a:pt x="42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2582" y="2995275"/>
            <a:ext cx="11554657" cy="595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27200" lvl="2" indent="-575733" algn="just">
              <a:lnSpc>
                <a:spcPts val="6800"/>
              </a:lnSpc>
              <a:buFont typeface="Arial"/>
              <a:buChar char="⚬"/>
            </a:pP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Desarrollo de Software</a:t>
            </a:r>
          </a:p>
          <a:p>
            <a:pPr marL="1727200" lvl="2" indent="-575733" algn="just">
              <a:lnSpc>
                <a:spcPts val="6800"/>
              </a:lnSpc>
              <a:buFont typeface="Arial"/>
              <a:buChar char="⚬"/>
            </a:pP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Gestión</a:t>
            </a: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de </a:t>
            </a: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Proyectos</a:t>
            </a: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</a:t>
            </a: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pequeños</a:t>
            </a: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, </a:t>
            </a:r>
          </a:p>
          <a:p>
            <a:pPr marL="1727200" lvl="2" indent="-575733" algn="just">
              <a:lnSpc>
                <a:spcPts val="6800"/>
              </a:lnSpc>
              <a:buFont typeface="Arial"/>
              <a:buChar char="⚬"/>
            </a:pP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     </a:t>
            </a: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medianos</a:t>
            </a: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y </a:t>
            </a: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grandes</a:t>
            </a: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.</a:t>
            </a:r>
          </a:p>
          <a:p>
            <a:pPr marL="1727200" lvl="2" indent="-575733" algn="just">
              <a:lnSpc>
                <a:spcPts val="6800"/>
              </a:lnSpc>
              <a:buFont typeface="Arial"/>
              <a:buChar char="⚬"/>
            </a:pP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Entornos</a:t>
            </a: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</a:t>
            </a: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cambiantes</a:t>
            </a:r>
            <a:endParaRPr lang="en-US" sz="4000" i="1" spc="348" dirty="0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1727200" lvl="2" indent="-575733" algn="just">
              <a:lnSpc>
                <a:spcPts val="6800"/>
              </a:lnSpc>
              <a:buFont typeface="Arial"/>
              <a:buChar char="⚬"/>
            </a:pP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Proyecto con </a:t>
            </a: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alta</a:t>
            </a: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</a:t>
            </a: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interacción</a:t>
            </a: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</a:t>
            </a:r>
          </a:p>
          <a:p>
            <a:pPr marL="1727200" lvl="2" indent="-575733" algn="just">
              <a:lnSpc>
                <a:spcPts val="6800"/>
              </a:lnSpc>
              <a:buFont typeface="Arial"/>
              <a:buChar char="⚬"/>
            </a:pP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     del </a:t>
            </a: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cliente</a:t>
            </a:r>
            <a:endParaRPr lang="en-US" sz="4000" i="1" spc="348" dirty="0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marL="1727200" lvl="2" indent="-575733" algn="just">
              <a:lnSpc>
                <a:spcPts val="6800"/>
              </a:lnSpc>
              <a:buFont typeface="Arial"/>
              <a:buChar char="⚬"/>
            </a:pP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Interaciones</a:t>
            </a:r>
            <a:r>
              <a:rPr lang="en-US" sz="4000" i="1" spc="348" dirty="0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 </a:t>
            </a:r>
            <a:r>
              <a:rPr lang="en-US" sz="4000" i="1" spc="348" dirty="0" err="1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Rápidas</a:t>
            </a:r>
            <a:endParaRPr lang="en-US" sz="4000" i="1" spc="348" dirty="0">
              <a:solidFill>
                <a:srgbClr val="000000"/>
              </a:solidFill>
              <a:latin typeface="Arimo Italics"/>
              <a:ea typeface="Arimo Italics"/>
              <a:cs typeface="Arimo Italics"/>
              <a:sym typeface="Arimo Italic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915914" y="2169162"/>
            <a:ext cx="3275984" cy="2505165"/>
            <a:chOff x="0" y="0"/>
            <a:chExt cx="4367979" cy="33402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68038" cy="3340227"/>
            </a:xfrm>
            <a:custGeom>
              <a:avLst/>
              <a:gdLst/>
              <a:ahLst/>
              <a:cxnLst/>
              <a:rect l="l" t="t" r="r" b="b"/>
              <a:pathLst>
                <a:path w="4368038" h="3340227">
                  <a:moveTo>
                    <a:pt x="0" y="0"/>
                  </a:moveTo>
                  <a:lnTo>
                    <a:pt x="4368038" y="0"/>
                  </a:lnTo>
                  <a:lnTo>
                    <a:pt x="4368038" y="3340227"/>
                  </a:lnTo>
                  <a:lnTo>
                    <a:pt x="0" y="3340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1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3789437" y="3087359"/>
            <a:ext cx="3264123" cy="2424777"/>
            <a:chOff x="0" y="0"/>
            <a:chExt cx="4352164" cy="32330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52163" cy="3233039"/>
            </a:xfrm>
            <a:custGeom>
              <a:avLst/>
              <a:gdLst/>
              <a:ahLst/>
              <a:cxnLst/>
              <a:rect l="l" t="t" r="r" b="b"/>
              <a:pathLst>
                <a:path w="4352163" h="3233039">
                  <a:moveTo>
                    <a:pt x="0" y="0"/>
                  </a:moveTo>
                  <a:lnTo>
                    <a:pt x="4352163" y="0"/>
                  </a:lnTo>
                  <a:lnTo>
                    <a:pt x="4352163" y="3233039"/>
                  </a:lnTo>
                  <a:lnTo>
                    <a:pt x="0" y="32330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3926912" y="5851899"/>
            <a:ext cx="3480562" cy="2529445"/>
            <a:chOff x="0" y="0"/>
            <a:chExt cx="4640749" cy="33725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640707" cy="3372612"/>
            </a:xfrm>
            <a:custGeom>
              <a:avLst/>
              <a:gdLst/>
              <a:ahLst/>
              <a:cxnLst/>
              <a:rect l="l" t="t" r="r" b="b"/>
              <a:pathLst>
                <a:path w="4640707" h="3372612">
                  <a:moveTo>
                    <a:pt x="0" y="0"/>
                  </a:moveTo>
                  <a:lnTo>
                    <a:pt x="4640707" y="0"/>
                  </a:lnTo>
                  <a:lnTo>
                    <a:pt x="4640707" y="3372612"/>
                  </a:lnTo>
                  <a:lnTo>
                    <a:pt x="0" y="3372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8199" r="-8200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1083105" y="7110676"/>
            <a:ext cx="2941602" cy="2541336"/>
            <a:chOff x="0" y="0"/>
            <a:chExt cx="3922136" cy="338844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922141" cy="3388487"/>
            </a:xfrm>
            <a:custGeom>
              <a:avLst/>
              <a:gdLst/>
              <a:ahLst/>
              <a:cxnLst/>
              <a:rect l="l" t="t" r="r" b="b"/>
              <a:pathLst>
                <a:path w="3922141" h="3388487">
                  <a:moveTo>
                    <a:pt x="0" y="0"/>
                  </a:moveTo>
                  <a:lnTo>
                    <a:pt x="3922141" y="0"/>
                  </a:lnTo>
                  <a:lnTo>
                    <a:pt x="3922141" y="3388487"/>
                  </a:lnTo>
                  <a:lnTo>
                    <a:pt x="0" y="3388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7875" b="-7873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11083105" y="4738514"/>
            <a:ext cx="3108793" cy="2679372"/>
            <a:chOff x="0" y="0"/>
            <a:chExt cx="4145057" cy="357249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45026" cy="3572510"/>
            </a:xfrm>
            <a:custGeom>
              <a:avLst/>
              <a:gdLst/>
              <a:ahLst/>
              <a:cxnLst/>
              <a:rect l="l" t="t" r="r" b="b"/>
              <a:pathLst>
                <a:path w="4145026" h="3572510">
                  <a:moveTo>
                    <a:pt x="0" y="0"/>
                  </a:moveTo>
                  <a:lnTo>
                    <a:pt x="4145026" y="0"/>
                  </a:lnTo>
                  <a:lnTo>
                    <a:pt x="4145026" y="3572510"/>
                  </a:lnTo>
                  <a:lnTo>
                    <a:pt x="0" y="3572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t="-9802" b="-9801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1968957" y="104775"/>
            <a:ext cx="15084603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799"/>
              </a:lnSpc>
              <a:spcBef>
                <a:spcPct val="0"/>
              </a:spcBef>
            </a:pPr>
            <a:r>
              <a:rPr lang="en-US" sz="9999" u="none" strike="noStrike" spc="418">
                <a:solidFill>
                  <a:srgbClr val="FFD28A"/>
                </a:solidFill>
                <a:latin typeface="More Sugar"/>
                <a:ea typeface="More Sugar"/>
                <a:cs typeface="More Sugar"/>
                <a:sym typeface="More Sugar"/>
              </a:rPr>
              <a:t>Aplicaciones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552</Words>
  <Application>Microsoft Office PowerPoint</Application>
  <PresentationFormat>Personalizado</PresentationFormat>
  <Paragraphs>75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Arimo Italics</vt:lpstr>
      <vt:lpstr>Arimo</vt:lpstr>
      <vt:lpstr>Calibri</vt:lpstr>
      <vt:lpstr>Shrikhand</vt:lpstr>
      <vt:lpstr>Cocomat Pro</vt:lpstr>
      <vt:lpstr>More Sugar</vt:lpstr>
      <vt:lpstr>Arimo Bold</vt:lpstr>
      <vt:lpstr>Arimo Bold Italics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Modulo.pptx_20240909_143421_0000.pptx</dc:title>
  <dc:creator>IRAN MARTINEZ</dc:creator>
  <cp:lastModifiedBy>IRAN MARTINEZ</cp:lastModifiedBy>
  <cp:revision>90</cp:revision>
  <dcterms:created xsi:type="dcterms:W3CDTF">2006-08-16T00:00:00Z</dcterms:created>
  <dcterms:modified xsi:type="dcterms:W3CDTF">2024-09-17T11:21:51Z</dcterms:modified>
  <dc:identifier>DAGQ9e0451k</dc:identifier>
</cp:coreProperties>
</file>