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33"/>
  </p:notesMasterIdLst>
  <p:sldIdLst>
    <p:sldId id="256" r:id="rId2"/>
    <p:sldId id="257" r:id="rId3"/>
    <p:sldId id="285" r:id="rId4"/>
    <p:sldId id="286" r:id="rId5"/>
    <p:sldId id="287" r:id="rId6"/>
    <p:sldId id="309" r:id="rId7"/>
    <p:sldId id="310" r:id="rId8"/>
    <p:sldId id="311" r:id="rId9"/>
    <p:sldId id="288" r:id="rId10"/>
    <p:sldId id="289" r:id="rId11"/>
    <p:sldId id="31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13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1" autoAdjust="0"/>
    <p:restoredTop sz="86241" autoAdjust="0"/>
  </p:normalViewPr>
  <p:slideViewPr>
    <p:cSldViewPr snapToGrid="0">
      <p:cViewPr varScale="1">
        <p:scale>
          <a:sx n="46" d="100"/>
          <a:sy n="46" d="100"/>
        </p:scale>
        <p:origin x="48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DB6FB-A2BA-4BA1-BEFA-2F97EA5B701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D7F9E97-0D2F-4C9A-8BAE-7450B6C14AA3}">
      <dgm:prSet phldrT="[Texto]" custT="1"/>
      <dgm:spPr/>
      <dgm:t>
        <a:bodyPr/>
        <a:lstStyle/>
        <a:p>
          <a:pPr algn="ctr">
            <a:lnSpc>
              <a:spcPct val="150000"/>
            </a:lnSpc>
            <a:spcAft>
              <a:spcPts val="0"/>
            </a:spcAft>
          </a:pPr>
          <a:r>
            <a:rPr lang="es-ES" sz="1400" b="1" noProof="0" dirty="0" smtClean="0">
              <a:latin typeface="Bookman Old Style" panose="02050604050505020204" pitchFamily="18" charset="0"/>
            </a:rPr>
            <a:t>Módulo </a:t>
          </a:r>
          <a:r>
            <a:rPr lang="es-ES" sz="1400" b="1" dirty="0" smtClean="0">
              <a:latin typeface="Bookman Old Style" panose="02050604050505020204" pitchFamily="18" charset="0"/>
            </a:rPr>
            <a:t>Web de Notas</a:t>
          </a:r>
          <a:endParaRPr lang="es-ES" sz="1400" b="1" dirty="0">
            <a:latin typeface="Bookman Old Style" panose="02050604050505020204" pitchFamily="18" charset="0"/>
          </a:endParaRP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Registro de Notas.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Consulta de Notas.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Impresión de Notas.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Notificaciones en tiempo real de    </a:t>
          </a:r>
          <a:r>
            <a:rPr lang="es-ES" sz="11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dirty="0" smtClean="0">
              <a:latin typeface="Bookman Old Style" panose="02050604050505020204" pitchFamily="18" charset="0"/>
            </a:rPr>
            <a:t>Notas Registradas.</a:t>
          </a:r>
        </a:p>
        <a:p>
          <a:pPr algn="ctr">
            <a:lnSpc>
              <a:spcPct val="90000"/>
            </a:lnSpc>
            <a:spcAft>
              <a:spcPct val="35000"/>
            </a:spcAft>
          </a:pPr>
          <a:endParaRPr lang="es-ES" sz="700" dirty="0">
            <a:latin typeface="Bookman Old Style" panose="02050604050505020204" pitchFamily="18" charset="0"/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r>
            <a:rPr lang="es-ES" sz="700" dirty="0">
              <a:latin typeface="Bookman Old Style" panose="02050604050505020204" pitchFamily="18" charset="0"/>
            </a:rPr>
            <a:t> </a:t>
          </a:r>
        </a:p>
      </dgm:t>
    </dgm:pt>
    <dgm:pt modelId="{8618C7FD-CBFB-46E4-B583-605A3CA30F1E}" type="parTrans" cxnId="{571D28FC-5067-4FFD-8EFD-E216EECC7361}">
      <dgm:prSet/>
      <dgm:spPr/>
      <dgm:t>
        <a:bodyPr/>
        <a:lstStyle/>
        <a:p>
          <a:endParaRPr lang="es-ES">
            <a:latin typeface="Bookman Old Style" panose="02050604050505020204" pitchFamily="18" charset="0"/>
          </a:endParaRPr>
        </a:p>
      </dgm:t>
    </dgm:pt>
    <dgm:pt modelId="{E69AB027-13E2-444A-919B-325180922933}" type="sibTrans" cxnId="{571D28FC-5067-4FFD-8EFD-E216EECC7361}">
      <dgm:prSet/>
      <dgm:spPr/>
      <dgm:t>
        <a:bodyPr/>
        <a:lstStyle/>
        <a:p>
          <a:endParaRPr lang="es-ES">
            <a:latin typeface="Bookman Old Style" panose="02050604050505020204" pitchFamily="18" charset="0"/>
          </a:endParaRPr>
        </a:p>
      </dgm:t>
    </dgm:pt>
    <dgm:pt modelId="{148BDDF0-3159-4BBB-B99C-B771D4E95EF2}">
      <dgm:prSet phldrT="[Texto]" custT="1"/>
      <dgm:spPr/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r>
            <a:rPr lang="es-ES" sz="1400" b="1" dirty="0" smtClean="0">
              <a:latin typeface="Bookman Old Style" panose="02050604050505020204" pitchFamily="18" charset="0"/>
            </a:rPr>
            <a:t>Aplicativo Móvil de Monitoreo</a:t>
          </a:r>
          <a:endParaRPr lang="es-ES" sz="1400" b="1" dirty="0">
            <a:latin typeface="Bookman Old Style" panose="02050604050505020204" pitchFamily="18" charset="0"/>
          </a:endParaRP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300" dirty="0">
              <a:latin typeface="Bookman Old Style" panose="02050604050505020204" pitchFamily="18" charset="0"/>
            </a:rPr>
            <a:t>● </a:t>
          </a:r>
          <a:r>
            <a:rPr lang="es-ES" sz="1100" dirty="0">
              <a:latin typeface="Bookman Old Style" panose="02050604050505020204" pitchFamily="18" charset="0"/>
            </a:rPr>
            <a:t>Lista de Menores a cargo.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>
              <a:latin typeface="Bookman Old Style" panose="02050604050505020204" pitchFamily="18" charset="0"/>
            </a:rPr>
            <a:t>● Información relevante de Menores.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>
              <a:latin typeface="Bookman Old Style" panose="02050604050505020204" pitchFamily="18" charset="0"/>
            </a:rPr>
            <a:t>● Lista detalla de </a:t>
          </a:r>
          <a:r>
            <a:rPr lang="es-ES" sz="11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dirty="0" smtClean="0">
              <a:latin typeface="Bookman Old Style" panose="02050604050505020204" pitchFamily="18" charset="0"/>
            </a:rPr>
            <a:t>actividades(Realizadas </a:t>
          </a:r>
          <a:r>
            <a:rPr lang="es-ES" sz="1100" dirty="0">
              <a:latin typeface="Bookman Old Style" panose="02050604050505020204" pitchFamily="18" charset="0"/>
            </a:rPr>
            <a:t>y </a:t>
          </a:r>
          <a:r>
            <a:rPr lang="es-ES" sz="11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b="1" dirty="0" smtClean="0">
              <a:latin typeface="Bookman Old Style" panose="02050604050505020204" pitchFamily="18" charset="0"/>
            </a:rPr>
            <a:t>Pendientes</a:t>
          </a:r>
          <a:r>
            <a:rPr lang="es-ES" sz="1100" dirty="0">
              <a:latin typeface="Bookman Old Style" panose="02050604050505020204" pitchFamily="18" charset="0"/>
            </a:rPr>
            <a:t>).</a:t>
          </a:r>
        </a:p>
        <a:p>
          <a:pPr algn="l">
            <a:lnSpc>
              <a:spcPct val="150000"/>
            </a:lnSpc>
            <a:spcAft>
              <a:spcPts val="0"/>
            </a:spcAft>
          </a:pPr>
          <a:r>
            <a:rPr lang="es-ES" sz="1100" dirty="0">
              <a:latin typeface="Bookman Old Style" panose="02050604050505020204" pitchFamily="18" charset="0"/>
            </a:rPr>
            <a:t>● Informe Grafico sobre Desempeño.</a:t>
          </a:r>
          <a:endParaRPr lang="es-ES" sz="1300" dirty="0">
            <a:latin typeface="Bookman Old Style" panose="02050604050505020204" pitchFamily="18" charset="0"/>
          </a:endParaRPr>
        </a:p>
        <a:p>
          <a:pPr algn="l">
            <a:lnSpc>
              <a:spcPct val="90000"/>
            </a:lnSpc>
            <a:spcAft>
              <a:spcPct val="35000"/>
            </a:spcAft>
          </a:pPr>
          <a:r>
            <a:rPr lang="es-ES" sz="1300" dirty="0">
              <a:latin typeface="Bookman Old Style" panose="02050604050505020204" pitchFamily="18" charset="0"/>
            </a:rPr>
            <a:t> </a:t>
          </a:r>
        </a:p>
      </dgm:t>
    </dgm:pt>
    <dgm:pt modelId="{E2E89A49-17DB-4C66-B9FC-DA7211010F34}" type="parTrans" cxnId="{08AE11CC-A439-4FE5-BB37-6C804F0CF4F8}">
      <dgm:prSet/>
      <dgm:spPr/>
      <dgm:t>
        <a:bodyPr/>
        <a:lstStyle/>
        <a:p>
          <a:endParaRPr lang="es-ES"/>
        </a:p>
      </dgm:t>
    </dgm:pt>
    <dgm:pt modelId="{2AF32686-9A8F-46CE-B1A4-C3890DD0D9A0}" type="sibTrans" cxnId="{08AE11CC-A439-4FE5-BB37-6C804F0CF4F8}">
      <dgm:prSet/>
      <dgm:spPr/>
      <dgm:t>
        <a:bodyPr/>
        <a:lstStyle/>
        <a:p>
          <a:endParaRPr lang="es-ES"/>
        </a:p>
      </dgm:t>
    </dgm:pt>
    <dgm:pt modelId="{0B5D4022-94EC-43CB-8730-FDA49C3D8AD9}">
      <dgm:prSet phldrT="[Texto]" custT="1"/>
      <dgm:spPr/>
      <dgm:t>
        <a:bodyPr/>
        <a:lstStyle/>
        <a:p>
          <a:pPr indent="0" algn="ctr">
            <a:lnSpc>
              <a:spcPct val="150000"/>
            </a:lnSpc>
            <a:spcAft>
              <a:spcPts val="0"/>
            </a:spcAft>
          </a:pPr>
          <a:r>
            <a:rPr lang="es-ES" sz="1400" b="1" noProof="0" dirty="0" smtClean="0">
              <a:latin typeface="Bookman Old Style" panose="02050604050505020204" pitchFamily="18" charset="0"/>
            </a:rPr>
            <a:t>Módulo </a:t>
          </a:r>
          <a:r>
            <a:rPr lang="es-ES" sz="1400" b="1" dirty="0" smtClean="0">
              <a:latin typeface="Bookman Old Style" panose="02050604050505020204" pitchFamily="18" charset="0"/>
            </a:rPr>
            <a:t>Web de Actividades</a:t>
          </a:r>
        </a:p>
        <a:p>
          <a:pPr indent="0" algn="l">
            <a:lnSpc>
              <a:spcPct val="150000"/>
            </a:lnSpc>
            <a:spcAft>
              <a:spcPts val="0"/>
            </a:spcAft>
          </a:pPr>
          <a:r>
            <a:rPr lang="es-ES" sz="1000" dirty="0" smtClean="0">
              <a:latin typeface="Bookman Old Style" panose="02050604050505020204" pitchFamily="18" charset="0"/>
            </a:rPr>
            <a:t>● </a:t>
          </a:r>
          <a:r>
            <a:rPr lang="es-ES" sz="1100" dirty="0" smtClean="0">
              <a:latin typeface="Bookman Old Style" panose="02050604050505020204" pitchFamily="18" charset="0"/>
            </a:rPr>
            <a:t>Registro de Actividades</a:t>
          </a:r>
        </a:p>
        <a:p>
          <a:pPr indent="0"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Consulta de Actividades.</a:t>
          </a:r>
        </a:p>
        <a:p>
          <a:pPr indent="0"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Informe de Actividades.</a:t>
          </a:r>
        </a:p>
        <a:p>
          <a:pPr indent="0" algn="l">
            <a:lnSpc>
              <a:spcPct val="150000"/>
            </a:lnSpc>
            <a:spcAft>
              <a:spcPts val="0"/>
            </a:spcAft>
          </a:pPr>
          <a:r>
            <a:rPr lang="es-ES" sz="1100" dirty="0" smtClean="0">
              <a:latin typeface="Bookman Old Style" panose="02050604050505020204" pitchFamily="18" charset="0"/>
            </a:rPr>
            <a:t>● </a:t>
          </a:r>
          <a:r>
            <a:rPr lang="es-ES" sz="1100" dirty="0">
              <a:latin typeface="Bookman Old Style" panose="02050604050505020204" pitchFamily="18" charset="0"/>
            </a:rPr>
            <a:t>Notificaciones en tiempo real de </a:t>
          </a:r>
          <a:r>
            <a:rPr lang="es-ES" sz="11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dirty="0" smtClean="0">
              <a:latin typeface="Bookman Old Style" panose="02050604050505020204" pitchFamily="18" charset="0"/>
            </a:rPr>
            <a:t>Actividades </a:t>
          </a:r>
          <a:r>
            <a:rPr lang="es-ES" sz="1100" dirty="0">
              <a:latin typeface="Bookman Old Style" panose="02050604050505020204" pitchFamily="18" charset="0"/>
            </a:rPr>
            <a:t>Registradas</a:t>
          </a:r>
          <a:r>
            <a:rPr lang="es-ES" sz="1100" dirty="0" smtClean="0">
              <a:latin typeface="Bookman Old Style" panose="02050604050505020204" pitchFamily="18" charset="0"/>
            </a:rPr>
            <a:t>.</a:t>
          </a:r>
          <a:endParaRPr lang="es-ES" sz="1100" dirty="0">
            <a:latin typeface="Bookman Old Style" panose="02050604050505020204" pitchFamily="18" charset="0"/>
          </a:endParaRPr>
        </a:p>
        <a:p>
          <a:pPr algn="ctr">
            <a:lnSpc>
              <a:spcPct val="90000"/>
            </a:lnSpc>
            <a:spcAft>
              <a:spcPct val="35000"/>
            </a:spcAft>
          </a:pPr>
          <a:r>
            <a:rPr lang="es-ES" sz="1000" dirty="0">
              <a:latin typeface="Bookman Old Style" panose="02050604050505020204" pitchFamily="18" charset="0"/>
            </a:rPr>
            <a:t> </a:t>
          </a:r>
        </a:p>
      </dgm:t>
    </dgm:pt>
    <dgm:pt modelId="{CCEF32A9-C491-4C67-8FAA-D7F787B84CF5}" type="sibTrans" cxnId="{7CB009B5-32AC-4DF1-A4AF-44CD601E9003}">
      <dgm:prSet/>
      <dgm:spPr/>
      <dgm:t>
        <a:bodyPr/>
        <a:lstStyle/>
        <a:p>
          <a:endParaRPr lang="es-ES"/>
        </a:p>
      </dgm:t>
    </dgm:pt>
    <dgm:pt modelId="{BDC1EF99-9CB5-4DA4-BC56-AF6E0EB59631}" type="parTrans" cxnId="{7CB009B5-32AC-4DF1-A4AF-44CD601E9003}">
      <dgm:prSet/>
      <dgm:spPr/>
      <dgm:t>
        <a:bodyPr/>
        <a:lstStyle/>
        <a:p>
          <a:endParaRPr lang="es-ES"/>
        </a:p>
      </dgm:t>
    </dgm:pt>
    <dgm:pt modelId="{33527DAB-375F-4EC7-AACF-6919F806815E}" type="pres">
      <dgm:prSet presAssocID="{1BCDB6FB-A2BA-4BA1-BEFA-2F97EA5B701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0C9F107-A32C-4399-8027-C1F2CE1D5193}" type="pres">
      <dgm:prSet presAssocID="{1D7F9E97-0D2F-4C9A-8BAE-7450B6C14AA3}" presName="compNode" presStyleCnt="0"/>
      <dgm:spPr/>
    </dgm:pt>
    <dgm:pt modelId="{2E98E1A2-BCF9-4742-AAFC-7203B2FC7B3D}" type="pres">
      <dgm:prSet presAssocID="{1D7F9E97-0D2F-4C9A-8BAE-7450B6C14AA3}" presName="pictRect" presStyleLbl="node1" presStyleIdx="0" presStyleCnt="3" custScaleX="70293" custScaleY="70120" custLinFactNeighborX="7144" custLinFactNeighborY="-65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9000" b="-59000"/>
          </a:stretch>
        </a:blipFill>
      </dgm:spPr>
      <dgm:t>
        <a:bodyPr/>
        <a:lstStyle/>
        <a:p>
          <a:endParaRPr lang="es-ES"/>
        </a:p>
      </dgm:t>
    </dgm:pt>
    <dgm:pt modelId="{DF1F2EA3-A48F-4AF5-B412-B509E487EE5A}" type="pres">
      <dgm:prSet presAssocID="{1D7F9E97-0D2F-4C9A-8BAE-7450B6C14AA3}" presName="textRect" presStyleLbl="revTx" presStyleIdx="0" presStyleCnt="3" custScaleX="93776" custScaleY="193354" custLinFactNeighborX="7513" custLinFactNeighborY="42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4CC39-ED77-4607-89D4-98CBBE29C763}" type="pres">
      <dgm:prSet presAssocID="{E69AB027-13E2-444A-919B-325180922933}" presName="sibTrans" presStyleLbl="sibTrans2D1" presStyleIdx="0" presStyleCnt="0"/>
      <dgm:spPr/>
      <dgm:t>
        <a:bodyPr/>
        <a:lstStyle/>
        <a:p>
          <a:endParaRPr lang="es-ES"/>
        </a:p>
      </dgm:t>
    </dgm:pt>
    <dgm:pt modelId="{0A700199-6322-4BE1-AEDC-ABA5A65FFF97}" type="pres">
      <dgm:prSet presAssocID="{0B5D4022-94EC-43CB-8730-FDA49C3D8AD9}" presName="compNode" presStyleCnt="0"/>
      <dgm:spPr/>
    </dgm:pt>
    <dgm:pt modelId="{3E372308-3622-4A96-A919-3E35A41B40FC}" type="pres">
      <dgm:prSet presAssocID="{0B5D4022-94EC-43CB-8730-FDA49C3D8AD9}" presName="pictRect" presStyleLbl="node1" presStyleIdx="1" presStyleCnt="3" custScaleX="70293" custScaleY="70120" custLinFactNeighborX="2201" custLinFactNeighborY="-6057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2B909ED8-EB91-4C1C-8165-D2EEDEB54D7C}" type="pres">
      <dgm:prSet presAssocID="{0B5D4022-94EC-43CB-8730-FDA49C3D8AD9}" presName="textRect" presStyleLbl="revTx" presStyleIdx="1" presStyleCnt="3" custScaleX="94701" custScaleY="193383" custLinFactNeighborX="-242" custLinFactNeighborY="463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5F6F9FF-E5F4-423B-9256-D1ACA9A2A78C}" type="pres">
      <dgm:prSet presAssocID="{CCEF32A9-C491-4C67-8FAA-D7F787B84CF5}" presName="sibTrans" presStyleLbl="sibTrans2D1" presStyleIdx="0" presStyleCnt="0"/>
      <dgm:spPr/>
      <dgm:t>
        <a:bodyPr/>
        <a:lstStyle/>
        <a:p>
          <a:endParaRPr lang="es-ES"/>
        </a:p>
      </dgm:t>
    </dgm:pt>
    <dgm:pt modelId="{78A10766-F6AC-41C4-A86B-5F50EAA2AF04}" type="pres">
      <dgm:prSet presAssocID="{148BDDF0-3159-4BBB-B99C-B771D4E95EF2}" presName="compNode" presStyleCnt="0"/>
      <dgm:spPr/>
    </dgm:pt>
    <dgm:pt modelId="{87284F3F-A4F7-460F-9F01-57D1022D0D91}" type="pres">
      <dgm:prSet presAssocID="{148BDDF0-3159-4BBB-B99C-B771D4E95EF2}" presName="pictRect" presStyleLbl="node1" presStyleIdx="2" presStyleCnt="3" custScaleX="70293" custScaleY="70265" custLinFactNeighborX="1227" custLinFactNeighborY="-632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E99D6A9-2DA0-43CC-AD2C-289019DCB251}" type="pres">
      <dgm:prSet presAssocID="{148BDDF0-3159-4BBB-B99C-B771D4E95EF2}" presName="textRect" presStyleLbl="revTx" presStyleIdx="2" presStyleCnt="3" custScaleX="93167" custScaleY="193602" custLinFactNeighborX="47" custLinFactNeighborY="1195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CB009B5-32AC-4DF1-A4AF-44CD601E9003}" srcId="{1BCDB6FB-A2BA-4BA1-BEFA-2F97EA5B701A}" destId="{0B5D4022-94EC-43CB-8730-FDA49C3D8AD9}" srcOrd="1" destOrd="0" parTransId="{BDC1EF99-9CB5-4DA4-BC56-AF6E0EB59631}" sibTransId="{CCEF32A9-C491-4C67-8FAA-D7F787B84CF5}"/>
    <dgm:cxn modelId="{A979BB82-F08C-4850-99C7-4E528ED4960C}" type="presOf" srcId="{CCEF32A9-C491-4C67-8FAA-D7F787B84CF5}" destId="{C5F6F9FF-E5F4-423B-9256-D1ACA9A2A78C}" srcOrd="0" destOrd="0" presId="urn:microsoft.com/office/officeart/2005/8/layout/pList1"/>
    <dgm:cxn modelId="{3EBBF0C3-14FC-4A54-87F6-0F9C48090C36}" type="presOf" srcId="{1D7F9E97-0D2F-4C9A-8BAE-7450B6C14AA3}" destId="{DF1F2EA3-A48F-4AF5-B412-B509E487EE5A}" srcOrd="0" destOrd="0" presId="urn:microsoft.com/office/officeart/2005/8/layout/pList1"/>
    <dgm:cxn modelId="{571D28FC-5067-4FFD-8EFD-E216EECC7361}" srcId="{1BCDB6FB-A2BA-4BA1-BEFA-2F97EA5B701A}" destId="{1D7F9E97-0D2F-4C9A-8BAE-7450B6C14AA3}" srcOrd="0" destOrd="0" parTransId="{8618C7FD-CBFB-46E4-B583-605A3CA30F1E}" sibTransId="{E69AB027-13E2-444A-919B-325180922933}"/>
    <dgm:cxn modelId="{BC45896B-699E-4ACD-A83D-71DC368784EE}" type="presOf" srcId="{E69AB027-13E2-444A-919B-325180922933}" destId="{BAA4CC39-ED77-4607-89D4-98CBBE29C763}" srcOrd="0" destOrd="0" presId="urn:microsoft.com/office/officeart/2005/8/layout/pList1"/>
    <dgm:cxn modelId="{5FC548B9-17C3-4E38-B739-81F1B3C8F427}" type="presOf" srcId="{0B5D4022-94EC-43CB-8730-FDA49C3D8AD9}" destId="{2B909ED8-EB91-4C1C-8165-D2EEDEB54D7C}" srcOrd="0" destOrd="0" presId="urn:microsoft.com/office/officeart/2005/8/layout/pList1"/>
    <dgm:cxn modelId="{34619AE9-E599-4E5F-B693-231DDCDA46F8}" type="presOf" srcId="{148BDDF0-3159-4BBB-B99C-B771D4E95EF2}" destId="{7E99D6A9-2DA0-43CC-AD2C-289019DCB251}" srcOrd="0" destOrd="0" presId="urn:microsoft.com/office/officeart/2005/8/layout/pList1"/>
    <dgm:cxn modelId="{08AE11CC-A439-4FE5-BB37-6C804F0CF4F8}" srcId="{1BCDB6FB-A2BA-4BA1-BEFA-2F97EA5B701A}" destId="{148BDDF0-3159-4BBB-B99C-B771D4E95EF2}" srcOrd="2" destOrd="0" parTransId="{E2E89A49-17DB-4C66-B9FC-DA7211010F34}" sibTransId="{2AF32686-9A8F-46CE-B1A4-C3890DD0D9A0}"/>
    <dgm:cxn modelId="{383946DB-F364-4047-8BF0-0E12E45A1FB5}" type="presOf" srcId="{1BCDB6FB-A2BA-4BA1-BEFA-2F97EA5B701A}" destId="{33527DAB-375F-4EC7-AACF-6919F806815E}" srcOrd="0" destOrd="0" presId="urn:microsoft.com/office/officeart/2005/8/layout/pList1"/>
    <dgm:cxn modelId="{A85C7A93-5183-4467-82EA-BDCFB33FE49E}" type="presParOf" srcId="{33527DAB-375F-4EC7-AACF-6919F806815E}" destId="{B0C9F107-A32C-4399-8027-C1F2CE1D5193}" srcOrd="0" destOrd="0" presId="urn:microsoft.com/office/officeart/2005/8/layout/pList1"/>
    <dgm:cxn modelId="{CED32403-4D99-4D17-ADC6-59F738F01456}" type="presParOf" srcId="{B0C9F107-A32C-4399-8027-C1F2CE1D5193}" destId="{2E98E1A2-BCF9-4742-AAFC-7203B2FC7B3D}" srcOrd="0" destOrd="0" presId="urn:microsoft.com/office/officeart/2005/8/layout/pList1"/>
    <dgm:cxn modelId="{B0DF3753-6B4F-49CA-9CF1-CD98F6901113}" type="presParOf" srcId="{B0C9F107-A32C-4399-8027-C1F2CE1D5193}" destId="{DF1F2EA3-A48F-4AF5-B412-B509E487EE5A}" srcOrd="1" destOrd="0" presId="urn:microsoft.com/office/officeart/2005/8/layout/pList1"/>
    <dgm:cxn modelId="{DBBAFFCE-0EC5-49A1-A7AA-22411C18A61C}" type="presParOf" srcId="{33527DAB-375F-4EC7-AACF-6919F806815E}" destId="{BAA4CC39-ED77-4607-89D4-98CBBE29C763}" srcOrd="1" destOrd="0" presId="urn:microsoft.com/office/officeart/2005/8/layout/pList1"/>
    <dgm:cxn modelId="{E871AEF0-9D58-4421-8585-1BC76976744F}" type="presParOf" srcId="{33527DAB-375F-4EC7-AACF-6919F806815E}" destId="{0A700199-6322-4BE1-AEDC-ABA5A65FFF97}" srcOrd="2" destOrd="0" presId="urn:microsoft.com/office/officeart/2005/8/layout/pList1"/>
    <dgm:cxn modelId="{53AEA000-4FE1-4C6F-A16C-F4D5B7DBC790}" type="presParOf" srcId="{0A700199-6322-4BE1-AEDC-ABA5A65FFF97}" destId="{3E372308-3622-4A96-A919-3E35A41B40FC}" srcOrd="0" destOrd="0" presId="urn:microsoft.com/office/officeart/2005/8/layout/pList1"/>
    <dgm:cxn modelId="{C4F56182-7DE6-4FE3-B335-1B91E79FF81F}" type="presParOf" srcId="{0A700199-6322-4BE1-AEDC-ABA5A65FFF97}" destId="{2B909ED8-EB91-4C1C-8165-D2EEDEB54D7C}" srcOrd="1" destOrd="0" presId="urn:microsoft.com/office/officeart/2005/8/layout/pList1"/>
    <dgm:cxn modelId="{E95AA0E6-ED26-4B55-A3C8-9D78A84F7FD1}" type="presParOf" srcId="{33527DAB-375F-4EC7-AACF-6919F806815E}" destId="{C5F6F9FF-E5F4-423B-9256-D1ACA9A2A78C}" srcOrd="3" destOrd="0" presId="urn:microsoft.com/office/officeart/2005/8/layout/pList1"/>
    <dgm:cxn modelId="{8B7FDB7A-1145-40A3-839E-6EC900C6CBE3}" type="presParOf" srcId="{33527DAB-375F-4EC7-AACF-6919F806815E}" destId="{78A10766-F6AC-41C4-A86B-5F50EAA2AF04}" srcOrd="4" destOrd="0" presId="urn:microsoft.com/office/officeart/2005/8/layout/pList1"/>
    <dgm:cxn modelId="{ABAA4ACE-459B-4B24-8229-5DB55117EED3}" type="presParOf" srcId="{78A10766-F6AC-41C4-A86B-5F50EAA2AF04}" destId="{87284F3F-A4F7-460F-9F01-57D1022D0D91}" srcOrd="0" destOrd="0" presId="urn:microsoft.com/office/officeart/2005/8/layout/pList1"/>
    <dgm:cxn modelId="{4FE7F26D-206F-4647-8442-E03C157D1170}" type="presParOf" srcId="{78A10766-F6AC-41C4-A86B-5F50EAA2AF04}" destId="{7E99D6A9-2DA0-43CC-AD2C-289019DCB251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8E1A2-BCF9-4742-AAFC-7203B2FC7B3D}">
      <dsp:nvSpPr>
        <dsp:cNvPr id="0" name=""/>
        <dsp:cNvSpPr/>
      </dsp:nvSpPr>
      <dsp:spPr>
        <a:xfrm>
          <a:off x="559384" y="87027"/>
          <a:ext cx="2076874" cy="142744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9000" b="-59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F2EA3-A48F-4AF5-B412-B509E487EE5A}">
      <dsp:nvSpPr>
        <dsp:cNvPr id="0" name=""/>
        <dsp:cNvSpPr/>
      </dsp:nvSpPr>
      <dsp:spPr>
        <a:xfrm>
          <a:off x="223372" y="1486022"/>
          <a:ext cx="2770702" cy="2119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400" b="1" kern="1200" noProof="0" dirty="0" smtClean="0">
              <a:latin typeface="Bookman Old Style" panose="02050604050505020204" pitchFamily="18" charset="0"/>
            </a:rPr>
            <a:t>Módulo </a:t>
          </a:r>
          <a:r>
            <a:rPr lang="es-ES" sz="1400" b="1" kern="1200" dirty="0" smtClean="0">
              <a:latin typeface="Bookman Old Style" panose="02050604050505020204" pitchFamily="18" charset="0"/>
            </a:rPr>
            <a:t>Web de Notas</a:t>
          </a:r>
          <a:endParaRPr lang="es-ES" sz="1400" b="1" kern="1200" dirty="0">
            <a:latin typeface="Bookman Old Style" panose="02050604050505020204" pitchFamily="18" charset="0"/>
          </a:endParaRP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Registro de Notas.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Consulta de Notas.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Impresión de Notas.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Notificaciones en tiempo real de    </a:t>
          </a:r>
          <a:r>
            <a:rPr lang="es-ES" sz="1100" kern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kern="1200" dirty="0" smtClean="0">
              <a:latin typeface="Bookman Old Style" panose="02050604050505020204" pitchFamily="18" charset="0"/>
            </a:rPr>
            <a:t>Notas Registradas.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 dirty="0">
            <a:latin typeface="Bookman Old Style" panose="020506040505050202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>
              <a:latin typeface="Bookman Old Style" panose="02050604050505020204" pitchFamily="18" charset="0"/>
            </a:rPr>
            <a:t> </a:t>
          </a:r>
        </a:p>
      </dsp:txBody>
      <dsp:txXfrm>
        <a:off x="223372" y="1486022"/>
        <a:ext cx="2770702" cy="2119460"/>
      </dsp:txXfrm>
    </dsp:sp>
    <dsp:sp modelId="{3E372308-3622-4A96-A919-3E35A41B40FC}">
      <dsp:nvSpPr>
        <dsp:cNvPr id="0" name=""/>
        <dsp:cNvSpPr/>
      </dsp:nvSpPr>
      <dsp:spPr>
        <a:xfrm>
          <a:off x="3493290" y="96047"/>
          <a:ext cx="2076874" cy="1427444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09ED8-EB91-4C1C-8165-D2EEDEB54D7C}">
      <dsp:nvSpPr>
        <dsp:cNvPr id="0" name=""/>
        <dsp:cNvSpPr/>
      </dsp:nvSpPr>
      <dsp:spPr>
        <a:xfrm>
          <a:off x="3060530" y="1489916"/>
          <a:ext cx="2798032" cy="2119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indent="0" algn="ctr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400" b="1" kern="1200" noProof="0" dirty="0" smtClean="0">
              <a:latin typeface="Bookman Old Style" panose="02050604050505020204" pitchFamily="18" charset="0"/>
            </a:rPr>
            <a:t>Módulo </a:t>
          </a:r>
          <a:r>
            <a:rPr lang="es-ES" sz="1400" b="1" kern="1200" dirty="0" smtClean="0">
              <a:latin typeface="Bookman Old Style" panose="02050604050505020204" pitchFamily="18" charset="0"/>
            </a:rPr>
            <a:t>Web de Actividades</a:t>
          </a:r>
        </a:p>
        <a:p>
          <a:pPr lvl="0" indent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000" kern="1200" dirty="0" smtClean="0">
              <a:latin typeface="Bookman Old Style" panose="02050604050505020204" pitchFamily="18" charset="0"/>
            </a:rPr>
            <a:t>● </a:t>
          </a:r>
          <a:r>
            <a:rPr lang="es-ES" sz="1100" kern="1200" dirty="0" smtClean="0">
              <a:latin typeface="Bookman Old Style" panose="02050604050505020204" pitchFamily="18" charset="0"/>
            </a:rPr>
            <a:t>Registro de Actividades</a:t>
          </a:r>
        </a:p>
        <a:p>
          <a:pPr lvl="0" indent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Consulta de Actividades.</a:t>
          </a:r>
        </a:p>
        <a:p>
          <a:pPr lvl="0" indent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Informe de Actividades.</a:t>
          </a:r>
        </a:p>
        <a:p>
          <a:pPr lvl="0" indent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 smtClean="0">
              <a:latin typeface="Bookman Old Style" panose="02050604050505020204" pitchFamily="18" charset="0"/>
            </a:rPr>
            <a:t>● </a:t>
          </a:r>
          <a:r>
            <a:rPr lang="es-ES" sz="1100" kern="1200" dirty="0">
              <a:latin typeface="Bookman Old Style" panose="02050604050505020204" pitchFamily="18" charset="0"/>
            </a:rPr>
            <a:t>Notificaciones en tiempo real de </a:t>
          </a:r>
          <a:r>
            <a:rPr lang="es-ES" sz="1100" kern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kern="1200" dirty="0" smtClean="0">
              <a:latin typeface="Bookman Old Style" panose="02050604050505020204" pitchFamily="18" charset="0"/>
            </a:rPr>
            <a:t>Actividades </a:t>
          </a:r>
          <a:r>
            <a:rPr lang="es-ES" sz="1100" kern="1200" dirty="0">
              <a:latin typeface="Bookman Old Style" panose="02050604050505020204" pitchFamily="18" charset="0"/>
            </a:rPr>
            <a:t>Registradas</a:t>
          </a:r>
          <a:r>
            <a:rPr lang="es-ES" sz="1100" kern="1200" dirty="0" smtClean="0">
              <a:latin typeface="Bookman Old Style" panose="02050604050505020204" pitchFamily="18" charset="0"/>
            </a:rPr>
            <a:t>.</a:t>
          </a:r>
          <a:endParaRPr lang="es-ES" sz="1100" kern="1200" dirty="0">
            <a:latin typeface="Bookman Old Style" panose="02050604050505020204" pitchFamily="18" charset="0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>
              <a:latin typeface="Bookman Old Style" panose="02050604050505020204" pitchFamily="18" charset="0"/>
            </a:rPr>
            <a:t> </a:t>
          </a:r>
        </a:p>
      </dsp:txBody>
      <dsp:txXfrm>
        <a:off x="3060530" y="1489916"/>
        <a:ext cx="2798032" cy="2119778"/>
      </dsp:txXfrm>
    </dsp:sp>
    <dsp:sp modelId="{87284F3F-A4F7-460F-9F01-57D1022D0D91}">
      <dsp:nvSpPr>
        <dsp:cNvPr id="0" name=""/>
        <dsp:cNvSpPr/>
      </dsp:nvSpPr>
      <dsp:spPr>
        <a:xfrm>
          <a:off x="6535467" y="89294"/>
          <a:ext cx="2076874" cy="1430396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9D6A9-2DA0-43CC-AD2C-289019DCB251}">
      <dsp:nvSpPr>
        <dsp:cNvPr id="0" name=""/>
        <dsp:cNvSpPr/>
      </dsp:nvSpPr>
      <dsp:spPr>
        <a:xfrm>
          <a:off x="6162685" y="1569103"/>
          <a:ext cx="2752709" cy="2122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latin typeface="Bookman Old Style" panose="02050604050505020204" pitchFamily="18" charset="0"/>
            </a:rPr>
            <a:t>Aplicativo Móvil de Monitoreo</a:t>
          </a:r>
          <a:endParaRPr lang="es-ES" sz="1400" b="1" kern="1200" dirty="0">
            <a:latin typeface="Bookman Old Style" panose="02050604050505020204" pitchFamily="18" charset="0"/>
          </a:endParaRP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300" kern="1200" dirty="0">
              <a:latin typeface="Bookman Old Style" panose="02050604050505020204" pitchFamily="18" charset="0"/>
            </a:rPr>
            <a:t>● </a:t>
          </a:r>
          <a:r>
            <a:rPr lang="es-ES" sz="1100" kern="1200" dirty="0">
              <a:latin typeface="Bookman Old Style" panose="02050604050505020204" pitchFamily="18" charset="0"/>
            </a:rPr>
            <a:t>Lista de Menores a cargo.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>
              <a:latin typeface="Bookman Old Style" panose="02050604050505020204" pitchFamily="18" charset="0"/>
            </a:rPr>
            <a:t>● Información relevante de Menores.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>
              <a:latin typeface="Bookman Old Style" panose="02050604050505020204" pitchFamily="18" charset="0"/>
            </a:rPr>
            <a:t>● Lista detalla de </a:t>
          </a:r>
          <a:r>
            <a:rPr lang="es-ES" sz="1100" kern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kern="1200" dirty="0" smtClean="0">
              <a:latin typeface="Bookman Old Style" panose="02050604050505020204" pitchFamily="18" charset="0"/>
            </a:rPr>
            <a:t>actividades(Realizadas </a:t>
          </a:r>
          <a:r>
            <a:rPr lang="es-ES" sz="1100" kern="1200" dirty="0">
              <a:latin typeface="Bookman Old Style" panose="02050604050505020204" pitchFamily="18" charset="0"/>
            </a:rPr>
            <a:t>y </a:t>
          </a:r>
          <a:r>
            <a:rPr lang="es-ES" sz="1100" kern="1200" dirty="0" smtClean="0">
              <a:solidFill>
                <a:schemeClr val="bg1"/>
              </a:solidFill>
              <a:latin typeface="Bookman Old Style" panose="02050604050505020204" pitchFamily="18" charset="0"/>
            </a:rPr>
            <a:t>__</a:t>
          </a:r>
          <a:r>
            <a:rPr lang="es-ES" sz="1100" b="1" kern="1200" dirty="0" smtClean="0">
              <a:latin typeface="Bookman Old Style" panose="02050604050505020204" pitchFamily="18" charset="0"/>
            </a:rPr>
            <a:t>Pendientes</a:t>
          </a:r>
          <a:r>
            <a:rPr lang="es-ES" sz="1100" kern="1200" dirty="0">
              <a:latin typeface="Bookman Old Style" panose="02050604050505020204" pitchFamily="18" charset="0"/>
            </a:rPr>
            <a:t>).</a:t>
          </a:r>
        </a:p>
        <a:p>
          <a:pPr lvl="0" algn="l" defTabSz="622300">
            <a:lnSpc>
              <a:spcPct val="150000"/>
            </a:lnSpc>
            <a:spcBef>
              <a:spcPct val="0"/>
            </a:spcBef>
            <a:spcAft>
              <a:spcPts val="0"/>
            </a:spcAft>
          </a:pPr>
          <a:r>
            <a:rPr lang="es-ES" sz="1100" kern="1200" dirty="0">
              <a:latin typeface="Bookman Old Style" panose="02050604050505020204" pitchFamily="18" charset="0"/>
            </a:rPr>
            <a:t>● Informe Grafico sobre Desempeño.</a:t>
          </a:r>
          <a:endParaRPr lang="es-ES" sz="1300" kern="1200" dirty="0">
            <a:latin typeface="Bookman Old Style" panose="02050604050505020204" pitchFamily="18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>
              <a:latin typeface="Bookman Old Style" panose="02050604050505020204" pitchFamily="18" charset="0"/>
            </a:rPr>
            <a:t> </a:t>
          </a:r>
        </a:p>
      </dsp:txBody>
      <dsp:txXfrm>
        <a:off x="6162685" y="1569103"/>
        <a:ext cx="2752709" cy="2122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0FE7-AEB9-4430-AEFF-E117E9629E9B}" type="datetimeFigureOut">
              <a:rPr lang="es-PE" smtClean="0"/>
              <a:t>14/06/2017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C714F-90FF-4379-A439-682C202CAF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78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470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242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974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6883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02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8075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1559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254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881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34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87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5431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730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2641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258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084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DE2A-C0DE-44BC-A7F9-307516793B12}" type="datetimeFigureOut">
              <a:rPr lang="es-PE" smtClean="0"/>
              <a:t>14/06/2017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7FECA6-5C2A-4B62-B4A4-77A8DD25E27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365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3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1976120"/>
            <a:ext cx="8915399" cy="2262781"/>
          </a:xfrm>
        </p:spPr>
        <p:txBody>
          <a:bodyPr>
            <a:normAutofit/>
          </a:bodyPr>
          <a:lstStyle/>
          <a:p>
            <a:r>
              <a:rPr lang="es-PE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SISTEMA</a:t>
            </a:r>
            <a:r>
              <a:rPr lang="es-PE" sz="5000" dirty="0">
                <a:latin typeface="Bookman Old Style" panose="02050604050505020204" pitchFamily="18" charset="0"/>
              </a:rPr>
              <a:t> </a:t>
            </a:r>
            <a:r>
              <a:rPr lang="es-PE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DE</a:t>
            </a:r>
            <a:r>
              <a:rPr lang="es-PE" sz="5000" dirty="0">
                <a:latin typeface="Bookman Old Style" panose="02050604050505020204" pitchFamily="18" charset="0"/>
              </a:rPr>
              <a:t> </a:t>
            </a:r>
            <a:r>
              <a:rPr lang="es-PE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MONITOREO</a:t>
            </a:r>
            <a:r>
              <a:rPr lang="es-PE" sz="5000" dirty="0">
                <a:latin typeface="Bookman Old Style" panose="02050604050505020204" pitchFamily="18" charset="0"/>
              </a:rPr>
              <a:t> </a:t>
            </a:r>
            <a:r>
              <a:rPr lang="es-PE" sz="50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ESTUDIANTIL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>
                <a:latin typeface="Bookman Old Style" panose="02050604050505020204" pitchFamily="18" charset="0"/>
              </a:rPr>
              <a:t>INTEGRANTES:</a:t>
            </a:r>
          </a:p>
          <a:p>
            <a:pPr marL="342900" indent="-342900">
              <a:buFont typeface="Arial" charset="0"/>
              <a:buChar char="•"/>
            </a:pPr>
            <a:r>
              <a:rPr lang="es-PE" dirty="0">
                <a:latin typeface="Bookman Old Style" panose="02050604050505020204" pitchFamily="18" charset="0"/>
              </a:rPr>
              <a:t>ARUHANCA </a:t>
            </a:r>
            <a:r>
              <a:rPr lang="es-PE" dirty="0" smtClean="0">
                <a:latin typeface="Bookman Old Style" panose="02050604050505020204" pitchFamily="18" charset="0"/>
              </a:rPr>
              <a:t>VILCA, JHONATAN</a:t>
            </a:r>
            <a:endParaRPr lang="es-PE" dirty="0">
              <a:latin typeface="Bookman Old Style" panose="02050604050505020204" pitchFamily="18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PE" dirty="0">
                <a:latin typeface="Bookman Old Style" panose="02050604050505020204" pitchFamily="18" charset="0"/>
              </a:rPr>
              <a:t>FABIAN </a:t>
            </a:r>
            <a:r>
              <a:rPr lang="es-PE" dirty="0" smtClean="0">
                <a:latin typeface="Bookman Old Style" panose="02050604050505020204" pitchFamily="18" charset="0"/>
              </a:rPr>
              <a:t>GARCIA, RONALD </a:t>
            </a:r>
            <a:r>
              <a:rPr lang="es-PE" dirty="0">
                <a:latin typeface="Bookman Old Style" panose="02050604050505020204" pitchFamily="18" charset="0"/>
              </a:rPr>
              <a:t>NEMESIO</a:t>
            </a:r>
            <a:endParaRPr lang="es-PE" u="sng" dirty="0">
              <a:latin typeface="Bookman Old Style" panose="02050604050505020204" pitchFamily="18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s-PE" dirty="0">
                <a:latin typeface="Bookman Old Style" panose="02050604050505020204" pitchFamily="18" charset="0"/>
              </a:rPr>
              <a:t>PALOMINO </a:t>
            </a:r>
            <a:r>
              <a:rPr lang="es-PE" dirty="0" smtClean="0">
                <a:latin typeface="Bookman Old Style" panose="02050604050505020204" pitchFamily="18" charset="0"/>
              </a:rPr>
              <a:t>ROJAS, JHOBER </a:t>
            </a:r>
            <a:r>
              <a:rPr lang="es-PE" dirty="0">
                <a:latin typeface="Bookman Old Style" panose="02050604050505020204" pitchFamily="18" charset="0"/>
              </a:rPr>
              <a:t>ABEL</a:t>
            </a:r>
          </a:p>
          <a:p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8" y="393125"/>
            <a:ext cx="1804554" cy="1804554"/>
          </a:xfrm>
          <a:prstGeom prst="rect">
            <a:avLst/>
          </a:prstGeom>
        </p:spPr>
      </p:pic>
      <p:pic>
        <p:nvPicPr>
          <p:cNvPr id="5" name="Imagen 4" descr="http://www.asisteperu.com/images/pic20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35494"/>
          <a:stretch/>
        </p:blipFill>
        <p:spPr bwMode="auto">
          <a:xfrm>
            <a:off x="1472046" y="908166"/>
            <a:ext cx="2616200" cy="848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26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Características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493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Objetivos </a:t>
            </a:r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General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2" y="2053826"/>
            <a:ext cx="8054773" cy="894080"/>
          </a:xfrm>
        </p:spPr>
        <p:txBody>
          <a:bodyPr>
            <a:normAutofit lnSpcReduction="10000"/>
          </a:bodyPr>
          <a:lstStyle/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Automatizar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los procesos de gestión académica y comunicación con los padres y/o apoderados en la I.E Albert Einstein mediante el uso de una aplicación móvil.</a:t>
            </a: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6146" name="Picture 2" descr="http://www.mejorescolegios.es/wp-content/uploads/2012/11/bigstock-Happy-Man-Helping-His-Son-To-D-1005875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032498"/>
            <a:ext cx="3908425" cy="287920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06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Características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2479992" y="1495798"/>
            <a:ext cx="4160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Objetivos Específicos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2479992" y="2045680"/>
            <a:ext cx="8054773" cy="3186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Automatizar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el registro de notas de los estudiantes.</a:t>
            </a:r>
          </a:p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Automatizar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las actividades académicas, permitiendo la programación de estas actividades tales como; exámenes, prácticas, exposiciones, trabajos monográficos.</a:t>
            </a:r>
          </a:p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Generar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reportes gráficos del desempeño general de los menores en toda la etapa escolar. </a:t>
            </a:r>
          </a:p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Enviar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notificaciones a los padres y apoderados de las actividades a realizarse en la I.E Albert Einstein tales como; exámenes, prácticas, exposiciones, trabajos monográficos.</a:t>
            </a:r>
          </a:p>
        </p:txBody>
      </p:sp>
    </p:spTree>
    <p:extLst>
      <p:ext uri="{BB962C8B-B14F-4D97-AF65-F5344CB8AC3E}">
        <p14:creationId xmlns:p14="http://schemas.microsoft.com/office/powerpoint/2010/main" val="599715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Características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61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Justificación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3" y="2053826"/>
            <a:ext cx="7905144" cy="2119164"/>
          </a:xfrm>
        </p:spPr>
        <p:txBody>
          <a:bodyPr>
            <a:noAutofit/>
          </a:bodyPr>
          <a:lstStyle/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La justificación de nuestro proyecto basa su importancia en brindar a la Institución Educativa un Aplicativo Móvil que ayude a los padres y/o interesados en el seguimiento de los menores, exponiendo información necesaria como notas, fechas de exámenes, exposiciones, etc. Estos datos se brindan a los interesados para que a través de esto los menores sean apoyados en su crecimiento dentro de la etapa 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escolar.</a:t>
            </a:r>
          </a:p>
        </p:txBody>
      </p:sp>
      <p:pic>
        <p:nvPicPr>
          <p:cNvPr id="10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26" y="4273369"/>
            <a:ext cx="3357844" cy="1549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7291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Características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16417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Alcance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93452"/>
              </p:ext>
            </p:extLst>
          </p:nvPr>
        </p:nvGraphicFramePr>
        <p:xfrm>
          <a:off x="179673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71575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Características del Proyecto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7279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Herramientas, Tecnologías y Software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5 Imagen" descr="https://upload.wikimedia.org/wikipedia/en/thumb/6/62/MySQL.svg/640px-MySQL.svg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78" y="2296681"/>
            <a:ext cx="2558014" cy="132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6 Imagen" descr="https://okhosting.com/resources/uploads/2016/05/Android-Studio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029" y="4538427"/>
            <a:ext cx="2023553" cy="110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9 Imagen" descr="9015d4da556858d18bc2843a2d03d387.jpg (352×207)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78" y="4357817"/>
            <a:ext cx="1842449" cy="108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10 Imagen" descr="http://www.vozidea.com/wp-content/uploads/2013/04/XAMPP-servidor-300x263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43" y="2236688"/>
            <a:ext cx="1720221" cy="150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11 Imagen" descr="https://upload.wikimedia.org/wikipedia/commons/thumb/3/3b/Asana_logo.svg/245px-Asana_logo.svg.pn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26" y="2545239"/>
            <a:ext cx="1338051" cy="887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rupo 25"/>
          <p:cNvGrpSpPr/>
          <p:nvPr/>
        </p:nvGrpSpPr>
        <p:grpSpPr>
          <a:xfrm>
            <a:off x="4670535" y="2371632"/>
            <a:ext cx="1410839" cy="1557910"/>
            <a:chOff x="3991241" y="1640800"/>
            <a:chExt cx="1410839" cy="1557910"/>
          </a:xfrm>
        </p:grpSpPr>
        <p:pic>
          <p:nvPicPr>
            <p:cNvPr id="27" name="Picture 3" descr="C:\Users\cisco\Desktop\descarga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241" y="1640800"/>
              <a:ext cx="1297703" cy="123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ítulo 1"/>
            <p:cNvSpPr txBox="1">
              <a:spLocks/>
            </p:cNvSpPr>
            <p:nvPr/>
          </p:nvSpPr>
          <p:spPr>
            <a:xfrm>
              <a:off x="4345731" y="2713432"/>
              <a:ext cx="1056349" cy="48527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PE" sz="2000" b="1" dirty="0">
                  <a:solidFill>
                    <a:schemeClr val="tx1"/>
                  </a:solidFill>
                </a:rPr>
                <a:t>RSA</a:t>
              </a:r>
            </a:p>
          </p:txBody>
        </p:sp>
      </p:grpSp>
      <p:pic>
        <p:nvPicPr>
          <p:cNvPr id="1026" name="Picture 2" descr="Resultado de imagen para metodologia rup logo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6" b="27328"/>
          <a:stretch/>
        </p:blipFill>
        <p:spPr bwMode="auto">
          <a:xfrm>
            <a:off x="2448107" y="4538427"/>
            <a:ext cx="2222428" cy="103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9013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53030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Cronograma de Actividades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C:\Users\ASUS\Downloads\Documentacion SGME V6\Anexo 03\Imagenes\01 Cronograma de Actividades.png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" t="4156"/>
          <a:stretch/>
        </p:blipFill>
        <p:spPr bwMode="auto">
          <a:xfrm>
            <a:off x="3501520" y="2072640"/>
            <a:ext cx="6373999" cy="372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257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1691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Personal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Imagen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4" y="2909053"/>
            <a:ext cx="7996367" cy="1715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835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315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Pago de personal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Imagen 1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5" y="2762971"/>
            <a:ext cx="8419010" cy="2035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5960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199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Materiales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n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5" y="2922958"/>
            <a:ext cx="8190606" cy="1466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248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3512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Gastos de proyecto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Imagen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127" y="2909054"/>
            <a:ext cx="8268284" cy="1479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8452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51112" y="1409700"/>
            <a:ext cx="8915400" cy="4704722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Información de la Empresa</a:t>
            </a:r>
          </a:p>
          <a:p>
            <a:pPr lvl="1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Descripción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Visión y  Misión</a:t>
            </a: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Situación 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Actual</a:t>
            </a:r>
            <a:endParaRPr lang="es-PE" u="sng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Planeamiento del 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Problema</a:t>
            </a:r>
          </a:p>
          <a:p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Características del Proyecto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Objetivos 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Justificación</a:t>
            </a:r>
          </a:p>
          <a:p>
            <a:pPr lvl="1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Alcance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lvl="1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Herramientas, Tecnologías y Software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Evaluación e Implementación </a:t>
            </a:r>
          </a:p>
          <a:p>
            <a:endParaRPr lang="es-PE" sz="2067" dirty="0">
              <a:latin typeface="Bookman Old Style" panose="0205060405050502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pic>
        <p:nvPicPr>
          <p:cNvPr id="5" name="Imagen 4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5961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4600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Ingresos para la empresa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n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45" y="2822715"/>
            <a:ext cx="7642323" cy="214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455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Análisis Costo - Beneficio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572605" y="2177534"/>
            <a:ext cx="52607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Flujo de caja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n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5" y="2700754"/>
            <a:ext cx="10336248" cy="2707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68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Conclusiones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3" y="2053826"/>
            <a:ext cx="7905144" cy="3292874"/>
          </a:xfrm>
        </p:spPr>
        <p:txBody>
          <a:bodyPr>
            <a:noAutofit/>
          </a:bodyPr>
          <a:lstStyle/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determina que el uso de la metodología RUP fue muy importante en el análisis e implementación de nuestro proyecto, ya que nos permite llevar una correcta gestión de todo el ciclo del proyecto para así asegurar la producción de un software de calidad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determina que el uso de la aplicación web y móvil </a:t>
            </a:r>
            <a:r>
              <a:rPr lang="es-P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Asana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 es de gran ayuda con respecto al trabajo en equipo, ya que mejora la comunicación y colaboración de todos los colaboradores al momento de desarrollar el proyecto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70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Conclusiones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3" y="2053826"/>
            <a:ext cx="7905144" cy="3292874"/>
          </a:xfrm>
        </p:spPr>
        <p:txBody>
          <a:bodyPr>
            <a:noAutofit/>
          </a:bodyPr>
          <a:lstStyle/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concluye que la herramienta GIT HUB fue muy importante en el desarrollo de proyecto, su importancia se debe a que es una plataforma de desarrollo colaborativo de software, es gratuito y de fácil acceso. Adicionalmente ofrece varias opciones para el correcto seguimiento de todo el equipo de trabajo.</a:t>
            </a:r>
          </a:p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concluye que el uso de los dispositivos Móviles en el proyecto generó un gran valor gracias a la alta portabilidad que tienen y nos sirvió para la implementación de Notificaciones en tiempo real.</a:t>
            </a:r>
          </a:p>
          <a:p>
            <a:pPr algn="just"/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4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552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Recomendaciones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3" y="2053826"/>
            <a:ext cx="7905144" cy="2119164"/>
          </a:xfrm>
        </p:spPr>
        <p:txBody>
          <a:bodyPr>
            <a:noAutofit/>
          </a:bodyPr>
          <a:lstStyle/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recomienda mensualmente dar un efectivo mantenimiento correctivo y/o evolutivo a los módulos web y a la aplicación móvil implementada en la I.E Albert Einstein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Debido a que la aplicación maneja registro de notas, se recomienda realizar semanalmente </a:t>
            </a:r>
            <a:r>
              <a:rPr lang="es-P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backups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 de la base de datos, esto para evitar la pérdida de información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 recomienda también desarrollar la aplicación SME para los dispositivos con sistema operativo IOS y Windows </a:t>
            </a:r>
            <a:r>
              <a:rPr lang="es-P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Phone</a:t>
            </a:r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es-PE" dirty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Para los apoderados que cuentan con un dispositivo móvil se recomienda implementar notificaciones vía correo electrónico.</a:t>
            </a:r>
          </a:p>
        </p:txBody>
      </p:sp>
      <p:pic>
        <p:nvPicPr>
          <p:cNvPr id="10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65" y="5136335"/>
            <a:ext cx="3357844" cy="15497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144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Móvil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Marcador de contenido 3"/>
          <p:cNvPicPr>
            <a:picLocks noChangeAspect="1"/>
          </p:cNvPicPr>
          <p:nvPr/>
        </p:nvPicPr>
        <p:blipFill rotWithShape="1">
          <a:blip r:embed="rId5"/>
          <a:srcRect l="3261" t="1790" r="5427" b="6917"/>
          <a:stretch/>
        </p:blipFill>
        <p:spPr>
          <a:xfrm>
            <a:off x="4686856" y="1969234"/>
            <a:ext cx="2016224" cy="36724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 rotWithShape="1">
          <a:blip r:embed="rId6"/>
          <a:srcRect l="3320" t="1791" r="3711" b="6918"/>
          <a:stretch/>
        </p:blipFill>
        <p:spPr>
          <a:xfrm>
            <a:off x="8143240" y="1969235"/>
            <a:ext cx="2016224" cy="3672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9637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Móvil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797" t="1499" r="4887" b="7002"/>
          <a:stretch/>
        </p:blipFill>
        <p:spPr>
          <a:xfrm>
            <a:off x="4953000" y="2236688"/>
            <a:ext cx="1978995" cy="3658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1563" t="1320" r="6250" b="5104"/>
          <a:stretch/>
        </p:blipFill>
        <p:spPr>
          <a:xfrm>
            <a:off x="7416771" y="2813644"/>
            <a:ext cx="3538202" cy="1946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3999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Móvil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753" t="1500" r="3633" b="5604"/>
          <a:stretch/>
        </p:blipFill>
        <p:spPr>
          <a:xfrm>
            <a:off x="4641580" y="2228510"/>
            <a:ext cx="2021753" cy="3682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6"/>
          <a:srcRect l="3212" r="5280" b="4677"/>
          <a:stretch/>
        </p:blipFill>
        <p:spPr>
          <a:xfrm>
            <a:off x="7593909" y="2784260"/>
            <a:ext cx="3389410" cy="1902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12036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Móvil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Marcador de contenido 3"/>
          <p:cNvPicPr>
            <a:picLocks noChangeAspect="1"/>
          </p:cNvPicPr>
          <p:nvPr/>
        </p:nvPicPr>
        <p:blipFill rotWithShape="1">
          <a:blip r:embed="rId5"/>
          <a:srcRect l="1383" t="3579" r="2228" b="6919"/>
          <a:stretch/>
        </p:blipFill>
        <p:spPr>
          <a:xfrm>
            <a:off x="3953164" y="2136474"/>
            <a:ext cx="1906963" cy="328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Marcador de contenido 6"/>
          <p:cNvPicPr>
            <a:picLocks noChangeAspect="1"/>
          </p:cNvPicPr>
          <p:nvPr/>
        </p:nvPicPr>
        <p:blipFill rotWithShape="1">
          <a:blip r:embed="rId6"/>
          <a:srcRect l="474" t="3304" r="2403" b="7194"/>
          <a:stretch/>
        </p:blipFill>
        <p:spPr>
          <a:xfrm>
            <a:off x="6636696" y="2136474"/>
            <a:ext cx="1906963" cy="3287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7"/>
          <a:srcRect t="6724" b="9793"/>
          <a:stretch/>
        </p:blipFill>
        <p:spPr>
          <a:xfrm>
            <a:off x="9320228" y="2146300"/>
            <a:ext cx="1923609" cy="32780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7223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6026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Móvil - Notificaciones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Marcador de contenido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860" y="2236688"/>
            <a:ext cx="4625340" cy="3285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0025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Información de la Empresa</a:t>
            </a:r>
            <a:b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</a:b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39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Descripción</a:t>
            </a:r>
            <a:endParaRPr lang="es-PE" sz="2800" dirty="0"/>
          </a:p>
        </p:txBody>
      </p:sp>
      <p:sp>
        <p:nvSpPr>
          <p:cNvPr id="9" name="Rectángulo 8"/>
          <p:cNvSpPr/>
          <p:nvPr/>
        </p:nvSpPr>
        <p:spPr>
          <a:xfrm>
            <a:off x="2572605" y="1969234"/>
            <a:ext cx="8696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La Institución Educativa Albert Einstein fundada en 1980, se encarga de ofrecer una educación integral y mixta, educa con una equilibrada interacción entre la formación humana y académica</a:t>
            </a:r>
            <a:r>
              <a:rPr lang="es-PE" dirty="0" smtClean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.</a:t>
            </a:r>
            <a:endParaRPr lang="es-PE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  <a:p>
            <a:pPr algn="just"/>
            <a:endParaRPr lang="es-PE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  <a:p>
            <a:pPr algn="just"/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Sedes: Lima, Lince, Breña, San Miguel y Chincha.</a:t>
            </a:r>
          </a:p>
        </p:txBody>
      </p:sp>
      <p:pic>
        <p:nvPicPr>
          <p:cNvPr id="10" name="Picture 2" descr="http://www.einstein.edu.pe/images/sede_lima_i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79" y="3558166"/>
            <a:ext cx="4915737" cy="2353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http://www.asisteperu.com/images/pic20.jpg"/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6727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720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Web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2" name="Picture 4" descr="https://lh3.googleusercontent.com/-KA8HmAzzU6A/WTxNBOCKI8I/AAAAAAAACfY/4NHZ6Wt7pwUj8QoV4MABPQnRMPfpkXuGwCL0B/h599/2017-06-1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064" y="2236688"/>
            <a:ext cx="6515049" cy="32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999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Evaluación e Implementación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2720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Proyecto Web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74" name="Picture 2" descr="https://lh3.googleusercontent.com/-KlUvWPTz2KM/WTxaOyUWk8I/AAAAAAAAAS8/ASSLOYNvhGsFn5jKfU5jrkNmyDCCXC4qgCL0B/h526/2989704990837244220%253Faccount_id%253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1969234"/>
            <a:ext cx="4708525" cy="407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388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Información de la Empresa</a:t>
            </a:r>
            <a:b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</a:b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Misión</a:t>
            </a:r>
            <a:endParaRPr lang="es-PE" sz="2800" dirty="0"/>
          </a:p>
        </p:txBody>
      </p:sp>
      <p:sp>
        <p:nvSpPr>
          <p:cNvPr id="9" name="Rectángulo 8"/>
          <p:cNvSpPr/>
          <p:nvPr/>
        </p:nvSpPr>
        <p:spPr>
          <a:xfrm>
            <a:off x="2572605" y="1969234"/>
            <a:ext cx="86968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Somos una Institución Académica con una propuesta innovadora que busca hacer del aprendizaje una actividad diferente, atractiva, apasionante y entretenida, mediante procesos pedagógicos que reconoce la individualidad y promueven la autonomía del estudiante, con miras a forjar ciudadanos íntegros y líderes comprometidos con el desarrollo del país</a:t>
            </a:r>
            <a:r>
              <a:rPr lang="es-PE" dirty="0" smtClean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.</a:t>
            </a:r>
            <a:endParaRPr lang="es-PE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572605" y="3417008"/>
            <a:ext cx="1354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Visión</a:t>
            </a:r>
            <a:endParaRPr lang="es-PE" sz="2800" dirty="0"/>
          </a:p>
        </p:txBody>
      </p:sp>
      <p:sp>
        <p:nvSpPr>
          <p:cNvPr id="12" name="Rectángulo 11"/>
          <p:cNvSpPr/>
          <p:nvPr/>
        </p:nvSpPr>
        <p:spPr>
          <a:xfrm>
            <a:off x="2572605" y="3940228"/>
            <a:ext cx="8696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Ser una institución educativa referente en el país, que brinde una formación sólida en valores y principios, impulsando el talento humano de los estudiantes, fortaleciendo la formación académica, que les permita responder al mundo globalizado.</a:t>
            </a: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0867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Información de la Empresa</a:t>
            </a:r>
            <a:b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</a:b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Situación Actual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230880"/>
          </a:xfrm>
        </p:spPr>
        <p:txBody>
          <a:bodyPr/>
          <a:lstStyle/>
          <a:p>
            <a:pPr algn="just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Control de Matriculas</a:t>
            </a:r>
          </a:p>
          <a:p>
            <a:pPr marL="742950" lvl="2" indent="-342900" algn="just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Sistema Web para el control de Matricula.</a:t>
            </a:r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Control de Notas</a:t>
            </a:r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lvl="1"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Control de Notas en Excel, almacenado en un Servidor.</a:t>
            </a:r>
          </a:p>
          <a:p>
            <a:pPr lvl="1"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Demora en la consolidación de la información.</a:t>
            </a:r>
          </a:p>
          <a:p>
            <a:pPr algn="just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Seguimiento o Control de Alumnos</a:t>
            </a:r>
          </a:p>
          <a:p>
            <a:pPr lvl="1"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Registro Manual de actividades en un cuaderno de Control.</a:t>
            </a:r>
          </a:p>
          <a:p>
            <a:pPr lvl="1"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Perdida de Información.</a:t>
            </a:r>
          </a:p>
          <a:p>
            <a:pPr marL="457200" lvl="1" indent="0" algn="just">
              <a:buNone/>
            </a:pPr>
            <a:endParaRPr lang="es-PE" dirty="0" smtClean="0">
              <a:latin typeface="Bookman Old Style" panose="02050604050505020204" pitchFamily="18" charset="0"/>
            </a:endParaRPr>
          </a:p>
          <a:p>
            <a:pPr lvl="1" algn="just"/>
            <a:endParaRPr lang="es-PE" dirty="0" smtClean="0">
              <a:latin typeface="Bookman Old Style" panose="02050604050505020204" pitchFamily="18" charset="0"/>
            </a:endParaRPr>
          </a:p>
          <a:p>
            <a:pPr lvl="1" algn="just"/>
            <a:endParaRPr lang="es-PE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7942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Información de la Empresa</a:t>
            </a:r>
            <a:b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</a:b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Situación Actual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2995394" y="3981437"/>
            <a:ext cx="3608606" cy="399700"/>
          </a:xfrm>
        </p:spPr>
        <p:txBody>
          <a:bodyPr>
            <a:normAutofit/>
          </a:bodyPr>
          <a:lstStyle/>
          <a:p>
            <a:pPr algn="just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Control de Notas</a:t>
            </a:r>
          </a:p>
          <a:p>
            <a:pPr algn="just"/>
            <a:endParaRPr lang="es-PE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8" name="Picture 2" descr="http://www.exportandonline.com/public/img/servicios/cms-desarrollo-web/vector-web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7"/>
          <a:stretch/>
        </p:blipFill>
        <p:spPr bwMode="auto">
          <a:xfrm>
            <a:off x="6792960" y="1562709"/>
            <a:ext cx="2580398" cy="237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995394" y="2230798"/>
            <a:ext cx="3608606" cy="477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Sistema Web de Matricula</a:t>
            </a:r>
          </a:p>
          <a:p>
            <a:pPr algn="just"/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es-PE" dirty="0" smtClean="0">
              <a:latin typeface="Bookman Old Style" panose="020506040505050202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12" name="Picture 4" descr="https://i.ytimg.com/vi/MpGXe8VSDWs/maxresdefaul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6" t="21875" r="14351" b="24652"/>
          <a:stretch/>
        </p:blipFill>
        <p:spPr bwMode="auto">
          <a:xfrm>
            <a:off x="6028751" y="4288584"/>
            <a:ext cx="4388215" cy="171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83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Información de la Empresa</a:t>
            </a:r>
            <a:br>
              <a:rPr lang="es-PE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</a:br>
            <a:endParaRPr lang="es-PE" b="1" dirty="0">
              <a:solidFill>
                <a:schemeClr val="tx1">
                  <a:lumMod val="50000"/>
                  <a:lumOff val="50000"/>
                </a:schemeClr>
              </a:solidFill>
              <a:latin typeface="Bookman Old Style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Situación Actual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2995394" y="2230798"/>
            <a:ext cx="4878606" cy="52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Seguimiento o Control de Alumnos</a:t>
            </a:r>
            <a:endParaRPr lang="es-PE" b="1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  <a:p>
            <a:pPr algn="just"/>
            <a:endParaRPr lang="es-PE" dirty="0" smtClean="0">
              <a:latin typeface="Bookman Old Style" panose="020506040505050202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5122" name="Picture 2" descr="http://latinos.it/wp-content/uploads/2014/06/alumnos-estudiand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88" y="3332068"/>
            <a:ext cx="2340912" cy="17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static.websguru.com.ar/var/m_0/0c/0cd/21628/344201-profesor-dictando-una-clas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37" y="3354363"/>
            <a:ext cx="2397863" cy="175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st2.depositphotos.com/3827765/5409/v/950/depositphotos_54092073-stock-illustration-father-is-checking-homework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03" y="3332068"/>
            <a:ext cx="2594089" cy="185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 derecha 4"/>
          <p:cNvSpPr/>
          <p:nvPr/>
        </p:nvSpPr>
        <p:spPr>
          <a:xfrm>
            <a:off x="4483100" y="4038600"/>
            <a:ext cx="6985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 derecha 14"/>
          <p:cNvSpPr/>
          <p:nvPr/>
        </p:nvSpPr>
        <p:spPr>
          <a:xfrm>
            <a:off x="8032851" y="4080185"/>
            <a:ext cx="69850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1162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Planteamiento del Problema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Problema General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2568892" y="2053826"/>
            <a:ext cx="8915400" cy="1324374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Actualmente </a:t>
            </a:r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el proceso de gestión académica y comunicación con los padres y/o apoderados en la I.E Albert Einstein no se encuentran automatizados lo cual ocasiona no tener un correcto seguimiento de los menores por parte de los interesados.</a:t>
            </a:r>
            <a:endParaRPr lang="es-PE" dirty="0">
              <a:latin typeface="Bookman Old Style" panose="02050604050505020204" pitchFamily="18" charset="0"/>
            </a:endParaRPr>
          </a:p>
        </p:txBody>
      </p:sp>
      <p:pic>
        <p:nvPicPr>
          <p:cNvPr id="14" name="Picture 6" descr="http://st2.depositphotos.com/3827765/5409/v/950/depositphotos_54092073-stock-illustration-father-is-checking-homewo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03" y="3462792"/>
            <a:ext cx="2594089" cy="185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300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2605" y="640080"/>
            <a:ext cx="8911687" cy="538480"/>
          </a:xfrm>
        </p:spPr>
        <p:txBody>
          <a:bodyPr>
            <a:noAutofit/>
          </a:bodyPr>
          <a:lstStyle/>
          <a:p>
            <a:r>
              <a:rPr lang="es-PE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Planteamiento del Problema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43" y="5652942"/>
            <a:ext cx="1117166" cy="1117166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572605" y="1446014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itchFamily="18" charset="0"/>
              </a:rPr>
              <a:t>Problemas Específicos</a:t>
            </a:r>
            <a:endParaRPr lang="es-PE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Imagen 12" descr="http://www.asisteperu.com/images/pic20.jpg"/>
          <p:cNvPicPr/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556" b="63968" l="7778" r="95556">
                        <a14:foregroundMark x1="23651" y1="52222" x2="23333" y2="51429"/>
                        <a14:foregroundMark x1="32381" y1="52540" x2="32381" y2="52540"/>
                        <a14:foregroundMark x1="48889" y1="55238" x2="48889" y2="55238"/>
                        <a14:foregroundMark x1="80476" y1="48730" x2="80476" y2="48730"/>
                        <a14:foregroundMark x1="88254" y1="52381" x2="88254" y2="52381"/>
                      </a14:backgroundRemoval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6" t="35364" r="2878" b="41100"/>
          <a:stretch/>
        </p:blipFill>
        <p:spPr bwMode="auto">
          <a:xfrm>
            <a:off x="1659814" y="5911222"/>
            <a:ext cx="2293350" cy="60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Marcador de contenido 2"/>
          <p:cNvSpPr txBox="1">
            <a:spLocks/>
          </p:cNvSpPr>
          <p:nvPr/>
        </p:nvSpPr>
        <p:spPr>
          <a:xfrm>
            <a:off x="2572605" y="2097994"/>
            <a:ext cx="8915400" cy="342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El </a:t>
            </a:r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almacenamiento de Notas en la institución educativa se realiza manualmente, generando así demora en la consolidación de la información.</a:t>
            </a:r>
          </a:p>
          <a:p>
            <a:pPr algn="just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La </a:t>
            </a:r>
            <a:r>
              <a:rPr lang="es-P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Institución Educativa tiene problemas con la gestión de actividades académicas del alumno tales como: exámenes, practicas, exposiciones, trabajos monográficos.</a:t>
            </a:r>
          </a:p>
          <a:p>
            <a:pPr algn="just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La Institución Educativa no brinda informes académicos a los apoderados donde se refleje el desempeño de los menores en la etapa escolar.</a:t>
            </a:r>
          </a:p>
          <a:p>
            <a:pPr algn="just"/>
            <a:r>
              <a:rPr lang="es-PE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ookman Old Style" panose="02050604050505020204" pitchFamily="18" charset="0"/>
              </a:rPr>
              <a:t>La comunicación con los apoderados no es eficiente ya que muchas veces la información de las actividades programadas no llega a tiempo a los padres de familia.</a:t>
            </a:r>
          </a:p>
          <a:p>
            <a:pPr algn="just"/>
            <a:endParaRPr lang="es-PE" dirty="0" smtClean="0">
              <a:solidFill>
                <a:schemeClr val="tx1">
                  <a:lumMod val="50000"/>
                  <a:lumOff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23" y="4642788"/>
            <a:ext cx="2646154" cy="1766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7143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Tema SGME">
      <a:dk1>
        <a:sysClr val="windowText" lastClr="000000"/>
      </a:dk1>
      <a:lt1>
        <a:sysClr val="window" lastClr="FFFFFF"/>
      </a:lt1>
      <a:dk2>
        <a:srgbClr val="FFC000"/>
      </a:dk2>
      <a:lt2>
        <a:srgbClr val="F8F8F8"/>
      </a:lt2>
      <a:accent1>
        <a:srgbClr val="85858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4161</TotalTime>
  <Words>1094</Words>
  <Application>Microsoft Office PowerPoint</Application>
  <PresentationFormat>Panorámica</PresentationFormat>
  <Paragraphs>140</Paragraphs>
  <Slides>31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Bookman Old Style</vt:lpstr>
      <vt:lpstr>Calibri</vt:lpstr>
      <vt:lpstr>Century Gothic</vt:lpstr>
      <vt:lpstr>Wingdings 3</vt:lpstr>
      <vt:lpstr>Espiral</vt:lpstr>
      <vt:lpstr>SISTEMA DE MONITOREO ESTUDIANTIL</vt:lpstr>
      <vt:lpstr>AGENDA</vt:lpstr>
      <vt:lpstr>Información de la Empresa </vt:lpstr>
      <vt:lpstr>Información de la Empresa </vt:lpstr>
      <vt:lpstr>Información de la Empresa </vt:lpstr>
      <vt:lpstr>Información de la Empresa </vt:lpstr>
      <vt:lpstr>Información de la Empresa </vt:lpstr>
      <vt:lpstr>Planteamiento del Problema</vt:lpstr>
      <vt:lpstr>Planteamiento del Problema</vt:lpstr>
      <vt:lpstr>Características del Proyecto</vt:lpstr>
      <vt:lpstr>Características del Proyecto</vt:lpstr>
      <vt:lpstr>Características del Proyecto</vt:lpstr>
      <vt:lpstr>Características del Proyecto</vt:lpstr>
      <vt:lpstr>Características del Proyecto</vt:lpstr>
      <vt:lpstr>Evaluación e Implementación </vt:lpstr>
      <vt:lpstr>Evaluación e Implementación </vt:lpstr>
      <vt:lpstr>Evaluación e Implementación </vt:lpstr>
      <vt:lpstr>Evaluación e Implementación </vt:lpstr>
      <vt:lpstr>Evaluación e Implementación </vt:lpstr>
      <vt:lpstr>Evaluación e Implementación </vt:lpstr>
      <vt:lpstr>Evaluación e Implementación 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  <vt:lpstr>Evaluación e 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MONITOREO ESTUDIANTIL</dc:title>
  <dc:creator>ASUS</dc:creator>
  <cp:lastModifiedBy>ASUS</cp:lastModifiedBy>
  <cp:revision>201</cp:revision>
  <dcterms:created xsi:type="dcterms:W3CDTF">2017-04-13T03:04:12Z</dcterms:created>
  <dcterms:modified xsi:type="dcterms:W3CDTF">2017-06-15T08:30:38Z</dcterms:modified>
</cp:coreProperties>
</file>