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5/5/2019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4/Sensado_Temperatura/rest/temperature/actualtemperature" TargetMode="External"/><Relationship Id="rId2" Type="http://schemas.openxmlformats.org/officeDocument/2006/relationships/hyperlink" Target="http://localhost:8084/Sensado_Temperatura/rest/register/newregis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85307-6399-418D-A17C-986363258030}"/>
              </a:ext>
            </a:extLst>
          </p:cNvPr>
          <p:cNvSpPr>
            <a:spLocks noGrp="1"/>
          </p:cNvSpPr>
          <p:nvPr>
            <p:ph type="ctrTitle"/>
          </p:nvPr>
        </p:nvSpPr>
        <p:spPr/>
        <p:txBody>
          <a:bodyPr/>
          <a:lstStyle/>
          <a:p>
            <a:r>
              <a:rPr lang="es-CO" dirty="0"/>
              <a:t>REST</a:t>
            </a:r>
          </a:p>
        </p:txBody>
      </p:sp>
      <p:sp>
        <p:nvSpPr>
          <p:cNvPr id="3" name="Subtítulo 2">
            <a:extLst>
              <a:ext uri="{FF2B5EF4-FFF2-40B4-BE49-F238E27FC236}">
                <a16:creationId xmlns:a16="http://schemas.microsoft.com/office/drawing/2014/main" id="{4552EED1-6A03-47F2-B738-70FC1DA13A17}"/>
              </a:ext>
            </a:extLst>
          </p:cNvPr>
          <p:cNvSpPr>
            <a:spLocks noGrp="1"/>
          </p:cNvSpPr>
          <p:nvPr>
            <p:ph type="subTitle" idx="1"/>
          </p:nvPr>
        </p:nvSpPr>
        <p:spPr/>
        <p:txBody>
          <a:bodyPr>
            <a:normAutofit lnSpcReduction="10000"/>
          </a:bodyPr>
          <a:lstStyle/>
          <a:p>
            <a:r>
              <a:rPr lang="es-CO" dirty="0"/>
              <a:t>Alejandro García, Henry Mazo, Víctor Pérez</a:t>
            </a:r>
          </a:p>
          <a:p>
            <a:endParaRPr lang="es-CO" dirty="0"/>
          </a:p>
        </p:txBody>
      </p:sp>
    </p:spTree>
    <p:extLst>
      <p:ext uri="{BB962C8B-B14F-4D97-AF65-F5344CB8AC3E}">
        <p14:creationId xmlns:p14="http://schemas.microsoft.com/office/powerpoint/2010/main" val="99746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C5127-8E5A-4BBD-9DE1-3A4E95DB99E5}"/>
              </a:ext>
            </a:extLst>
          </p:cNvPr>
          <p:cNvSpPr>
            <a:spLocks noGrp="1"/>
          </p:cNvSpPr>
          <p:nvPr>
            <p:ph type="title"/>
          </p:nvPr>
        </p:nvSpPr>
        <p:spPr/>
        <p:txBody>
          <a:bodyPr/>
          <a:lstStyle/>
          <a:p>
            <a:r>
              <a:rPr lang="es-CO" dirty="0"/>
              <a:t>¿Qué es REST?</a:t>
            </a:r>
          </a:p>
        </p:txBody>
      </p:sp>
      <p:sp>
        <p:nvSpPr>
          <p:cNvPr id="3" name="Marcador de contenido 2">
            <a:extLst>
              <a:ext uri="{FF2B5EF4-FFF2-40B4-BE49-F238E27FC236}">
                <a16:creationId xmlns:a16="http://schemas.microsoft.com/office/drawing/2014/main" id="{E7559D2E-9046-4E5F-8B4D-244D9ABE2CF2}"/>
              </a:ext>
            </a:extLst>
          </p:cNvPr>
          <p:cNvSpPr>
            <a:spLocks noGrp="1"/>
          </p:cNvSpPr>
          <p:nvPr>
            <p:ph idx="1"/>
          </p:nvPr>
        </p:nvSpPr>
        <p:spPr/>
        <p:txBody>
          <a:bodyPr>
            <a:normAutofit fontScale="92500"/>
          </a:bodyPr>
          <a:lstStyle/>
          <a:p>
            <a:r>
              <a:rPr lang="es-ES" b="1" dirty="0"/>
              <a:t>Transferencia de Estado Representacional</a:t>
            </a:r>
            <a:r>
              <a:rPr lang="es-ES" dirty="0"/>
              <a:t> (</a:t>
            </a:r>
            <a:r>
              <a:rPr lang="es-ES" dirty="0" err="1"/>
              <a:t>Representational</a:t>
            </a:r>
            <a:r>
              <a:rPr lang="es-ES" dirty="0"/>
              <a:t> </a:t>
            </a:r>
            <a:r>
              <a:rPr lang="es-ES" dirty="0" err="1"/>
              <a:t>State</a:t>
            </a:r>
            <a:r>
              <a:rPr lang="es-ES" dirty="0"/>
              <a:t> Transfer) o </a:t>
            </a:r>
            <a:r>
              <a:rPr lang="es-ES" b="1" dirty="0"/>
              <a:t>REST</a:t>
            </a:r>
            <a:r>
              <a:rPr lang="es-ES" dirty="0"/>
              <a:t>, fue introducido y definido en el año 2000 por Roy Fielding en su tesis doctoral. Fielding es uno de los principales autores del Protocolo de transferencia de hipertexto (HTTP) versiones 1.0 y 1.1.</a:t>
            </a:r>
          </a:p>
          <a:p>
            <a:r>
              <a:rPr lang="es-ES" dirty="0"/>
              <a:t>Debido a que la tecnología REST utiliza HTTP, esto da la facilidad de que pueda ser utilizada prácticamente por cualquier lenguaje de programación y que sea fácil de testear, además es un requisito de un servicio REST que el cliente y el servidor sean independientes entre sí.</a:t>
            </a:r>
          </a:p>
          <a:p>
            <a:r>
              <a:rPr lang="es-ES" dirty="0"/>
              <a:t>En la arquitectura REST las comunicaciones son más ligeras entre productor y consumidor, mantenibles y escalables, esto hace de REST un estilo de construcción popular para </a:t>
            </a:r>
            <a:r>
              <a:rPr lang="es-ES" dirty="0" err="1"/>
              <a:t>APIs</a:t>
            </a:r>
            <a:r>
              <a:rPr lang="es-ES" dirty="0"/>
              <a:t> basadas en la nube, como las proporcionadas por Amazon, Microsoft y Google. Cuando los servicios Web utilizan la arquitectura REST, se denominan API </a:t>
            </a:r>
            <a:r>
              <a:rPr lang="es-ES" dirty="0" err="1"/>
              <a:t>RESTful</a:t>
            </a:r>
            <a:r>
              <a:rPr lang="es-ES" dirty="0"/>
              <a:t> (Interfaces de programación de aplicaciones) o API REST.</a:t>
            </a:r>
            <a:endParaRPr lang="es-CO" dirty="0"/>
          </a:p>
          <a:p>
            <a:endParaRPr lang="es-CO" dirty="0"/>
          </a:p>
        </p:txBody>
      </p:sp>
    </p:spTree>
    <p:extLst>
      <p:ext uri="{BB962C8B-B14F-4D97-AF65-F5344CB8AC3E}">
        <p14:creationId xmlns:p14="http://schemas.microsoft.com/office/powerpoint/2010/main" val="133878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E4637-2EBF-4CBD-B3F0-B698ACCE37E8}"/>
              </a:ext>
            </a:extLst>
          </p:cNvPr>
          <p:cNvSpPr>
            <a:spLocks noGrp="1"/>
          </p:cNvSpPr>
          <p:nvPr>
            <p:ph type="title"/>
          </p:nvPr>
        </p:nvSpPr>
        <p:spPr/>
        <p:txBody>
          <a:bodyPr/>
          <a:lstStyle/>
          <a:p>
            <a:r>
              <a:rPr lang="es-CO" dirty="0"/>
              <a:t>Operaciones REST</a:t>
            </a:r>
          </a:p>
        </p:txBody>
      </p:sp>
      <p:sp>
        <p:nvSpPr>
          <p:cNvPr id="3" name="Marcador de contenido 2">
            <a:extLst>
              <a:ext uri="{FF2B5EF4-FFF2-40B4-BE49-F238E27FC236}">
                <a16:creationId xmlns:a16="http://schemas.microsoft.com/office/drawing/2014/main" id="{2C994606-C8D9-44EB-9CE7-4D478077DE1F}"/>
              </a:ext>
            </a:extLst>
          </p:cNvPr>
          <p:cNvSpPr>
            <a:spLocks noGrp="1"/>
          </p:cNvSpPr>
          <p:nvPr>
            <p:ph idx="1"/>
          </p:nvPr>
        </p:nvSpPr>
        <p:spPr/>
        <p:txBody>
          <a:bodyPr/>
          <a:lstStyle/>
          <a:p>
            <a:r>
              <a:rPr lang="es-ES" dirty="0"/>
              <a:t>El estilo REST hace énfasis en que las interacciones entre los clientes y los servicios se mejoran al tener un número limitado de operaciones (verbos). Debido a que cada verbo tiene un significado específico (GET, POST, PUT y DELETE), REST evita la ambigüedad.</a:t>
            </a:r>
          </a:p>
          <a:p>
            <a:r>
              <a:rPr lang="es-ES" dirty="0"/>
              <a:t>Se usa GET para obtener un recurso</a:t>
            </a:r>
          </a:p>
          <a:p>
            <a:r>
              <a:rPr lang="es-ES" dirty="0"/>
              <a:t>Se usa POST para crear un recurso en el servidor</a:t>
            </a:r>
          </a:p>
          <a:p>
            <a:r>
              <a:rPr lang="es-ES" dirty="0"/>
              <a:t>Se usa PUT para cambiar el estado de un recurso o actualizarlo</a:t>
            </a:r>
          </a:p>
          <a:p>
            <a:r>
              <a:rPr lang="es-ES" dirty="0"/>
              <a:t>Se usa DELETE para eliminar un recurso</a:t>
            </a:r>
          </a:p>
          <a:p>
            <a:endParaRPr lang="es-CO" dirty="0"/>
          </a:p>
        </p:txBody>
      </p:sp>
    </p:spTree>
    <p:extLst>
      <p:ext uri="{BB962C8B-B14F-4D97-AF65-F5344CB8AC3E}">
        <p14:creationId xmlns:p14="http://schemas.microsoft.com/office/powerpoint/2010/main" val="368398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D6AEE-F87B-4D1C-B494-79F32443C9B4}"/>
              </a:ext>
            </a:extLst>
          </p:cNvPr>
          <p:cNvSpPr>
            <a:spLocks noGrp="1"/>
          </p:cNvSpPr>
          <p:nvPr>
            <p:ph type="title"/>
          </p:nvPr>
        </p:nvSpPr>
        <p:spPr/>
        <p:txBody>
          <a:bodyPr/>
          <a:lstStyle/>
          <a:p>
            <a:r>
              <a:rPr lang="es-CO" dirty="0"/>
              <a:t>Ventajas de REST frente a SOAP</a:t>
            </a:r>
          </a:p>
        </p:txBody>
      </p:sp>
      <p:sp>
        <p:nvSpPr>
          <p:cNvPr id="3" name="Marcador de contenido 2">
            <a:extLst>
              <a:ext uri="{FF2B5EF4-FFF2-40B4-BE49-F238E27FC236}">
                <a16:creationId xmlns:a16="http://schemas.microsoft.com/office/drawing/2014/main" id="{9D18DEEC-BC34-439C-BEA3-5D5778BC2210}"/>
              </a:ext>
            </a:extLst>
          </p:cNvPr>
          <p:cNvSpPr>
            <a:spLocks noGrp="1"/>
          </p:cNvSpPr>
          <p:nvPr>
            <p:ph idx="1"/>
          </p:nvPr>
        </p:nvSpPr>
        <p:spPr/>
        <p:txBody>
          <a:bodyPr>
            <a:normAutofit fontScale="85000" lnSpcReduction="20000"/>
          </a:bodyPr>
          <a:lstStyle/>
          <a:p>
            <a:r>
              <a:rPr lang="es-ES" dirty="0"/>
              <a:t>Los servicios Web REST son fáciles de aprovechar por la mayoría de las herramientas, incluyendo aquellas que son gratuitas y de bajo costo. REST se está convirtiendo en el tono de marcado para la interacción de sistemas, incluyendo el uso de servicios Web REST, que son, en su mayor parte, la forma en que los proveedores de la nube externalizan sus servicios en la nube.</a:t>
            </a:r>
          </a:p>
          <a:p>
            <a:r>
              <a:rPr lang="es-ES" dirty="0"/>
              <a:t>Los servicios SOAP son mucho más difíciles de escalar que los servicios REST. Por lo tanto, REST se elige a menudo como la arquitectura de servicios que se exponen a través de Internet (como Facebook, , Twitter y la mayoría de los proveedores de nube pública).</a:t>
            </a:r>
          </a:p>
          <a:p>
            <a:r>
              <a:rPr lang="es-ES" dirty="0"/>
              <a:t>La curva de aprendizaje parece ser reducida. Los desarrolladores pueden hacer uso de REST desde dentro de las aplicaciones más rápido de lo que pueden con SOAP. Esto ahorra tiempo, lo que ahorra dinero.</a:t>
            </a:r>
          </a:p>
          <a:p>
            <a:r>
              <a:rPr lang="es-ES" dirty="0"/>
              <a:t>REST utiliza un formato de mensaje más pequeño que SOAP. SOAP utiliza XML para todos los mensajes, lo que hace que el tamaño del mensaje sea mucho mayor y por lo tanto menos eficiente. Esto significa que REST proporciona un mejor rendimiento, así como reduce los costos con el tiempo. Además, no se requiere un procesamiento intensivo, por lo que es mucho más rápido que el SOAP tradicional.</a:t>
            </a:r>
          </a:p>
          <a:p>
            <a:r>
              <a:rPr lang="es-ES" dirty="0"/>
              <a:t>REST está diseñado para su uso a través de Internet. Esta es una mejor opción para aplicaciones de escala Web, y ciertamente para plataformas basadas en nube.</a:t>
            </a:r>
          </a:p>
          <a:p>
            <a:endParaRPr lang="es-CO" dirty="0"/>
          </a:p>
        </p:txBody>
      </p:sp>
    </p:spTree>
    <p:extLst>
      <p:ext uri="{BB962C8B-B14F-4D97-AF65-F5344CB8AC3E}">
        <p14:creationId xmlns:p14="http://schemas.microsoft.com/office/powerpoint/2010/main" val="253773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7980C-3AE1-4E19-8B33-49F2E260F1D0}"/>
              </a:ext>
            </a:extLst>
          </p:cNvPr>
          <p:cNvSpPr>
            <a:spLocks noGrp="1"/>
          </p:cNvSpPr>
          <p:nvPr>
            <p:ph type="title"/>
          </p:nvPr>
        </p:nvSpPr>
        <p:spPr>
          <a:xfrm>
            <a:off x="734096" y="1917637"/>
            <a:ext cx="3991672" cy="748289"/>
          </a:xfrm>
        </p:spPr>
        <p:txBody>
          <a:bodyPr/>
          <a:lstStyle/>
          <a:p>
            <a:r>
              <a:rPr lang="es-CO" dirty="0"/>
              <a:t>Equipo APP</a:t>
            </a:r>
          </a:p>
        </p:txBody>
      </p:sp>
      <p:sp>
        <p:nvSpPr>
          <p:cNvPr id="4" name="Título 1">
            <a:extLst>
              <a:ext uri="{FF2B5EF4-FFF2-40B4-BE49-F238E27FC236}">
                <a16:creationId xmlns:a16="http://schemas.microsoft.com/office/drawing/2014/main" id="{58C769A2-1BA8-4299-AFE2-D0EDB6060F39}"/>
              </a:ext>
            </a:extLst>
          </p:cNvPr>
          <p:cNvSpPr txBox="1">
            <a:spLocks/>
          </p:cNvSpPr>
          <p:nvPr/>
        </p:nvSpPr>
        <p:spPr>
          <a:xfrm>
            <a:off x="962400" y="5995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t>Comunicación</a:t>
            </a:r>
          </a:p>
        </p:txBody>
      </p:sp>
      <p:sp>
        <p:nvSpPr>
          <p:cNvPr id="5" name="CuadroTexto 4">
            <a:extLst>
              <a:ext uri="{FF2B5EF4-FFF2-40B4-BE49-F238E27FC236}">
                <a16:creationId xmlns:a16="http://schemas.microsoft.com/office/drawing/2014/main" id="{6B467084-F779-4FB3-A228-61AC4DCFA5E7}"/>
              </a:ext>
            </a:extLst>
          </p:cNvPr>
          <p:cNvSpPr txBox="1"/>
          <p:nvPr/>
        </p:nvSpPr>
        <p:spPr>
          <a:xfrm>
            <a:off x="734096" y="2588652"/>
            <a:ext cx="8615966" cy="4247317"/>
          </a:xfrm>
          <a:prstGeom prst="rect">
            <a:avLst/>
          </a:prstGeom>
          <a:noFill/>
        </p:spPr>
        <p:txBody>
          <a:bodyPr wrap="square" rtlCol="0">
            <a:spAutoFit/>
          </a:bodyPr>
          <a:lstStyle/>
          <a:p>
            <a:r>
              <a:rPr lang="es-CO" dirty="0"/>
              <a:t>La estructura en la que ellos nos deben enviar los datos es la siguiente:</a:t>
            </a:r>
          </a:p>
          <a:p>
            <a:endParaRPr lang="es-CO" dirty="0"/>
          </a:p>
          <a:p>
            <a:r>
              <a:rPr lang="it-IT" dirty="0"/>
              <a:t>{"nombre" : "Mi A2" , "propietario" : "Henry", "id" : "ID Celular"}</a:t>
            </a:r>
          </a:p>
          <a:p>
            <a:endParaRPr lang="it-IT" dirty="0"/>
          </a:p>
          <a:p>
            <a:r>
              <a:rPr lang="it-IT" dirty="0"/>
              <a:t>La ruta que este debe de utilizar para ingresar al servidor y hacer la solicitud POST  y para luego nosotros hacer el registro del celular es:</a:t>
            </a:r>
          </a:p>
          <a:p>
            <a:endParaRPr lang="it-IT" dirty="0"/>
          </a:p>
          <a:p>
            <a:r>
              <a:rPr lang="es-CO" dirty="0">
                <a:hlinkClick r:id="rId2" tooltip="http://localhost:8084/Sensado_Temperatura/rest/register/newregister"/>
              </a:rPr>
              <a:t>http://localhost:8084/Sensado_Temperatura/rest/register/newregister</a:t>
            </a:r>
            <a:endParaRPr lang="es-CO" dirty="0"/>
          </a:p>
          <a:p>
            <a:endParaRPr lang="es-CO" dirty="0"/>
          </a:p>
          <a:p>
            <a:r>
              <a:rPr lang="es-CO" dirty="0"/>
              <a:t>Para obtener la temperatura, ellos deben de ingresar la siguiente ruta para hacer la solicitud GET y así hacer entrega de la temperatura que se ha obtenido previamente:</a:t>
            </a:r>
          </a:p>
          <a:p>
            <a:endParaRPr lang="es-CO" dirty="0"/>
          </a:p>
          <a:p>
            <a:r>
              <a:rPr lang="es-CO" dirty="0">
                <a:hlinkClick r:id="rId3" tooltip="http://localhost:8084/Sensado_Temperatura/rest/temperature/actualtemperature"/>
              </a:rPr>
              <a:t>http://localhost:8084/Sensado_Temperatura/rest/temperature/actualtemperature</a:t>
            </a:r>
            <a:endParaRPr lang="es-CO" dirty="0"/>
          </a:p>
        </p:txBody>
      </p:sp>
    </p:spTree>
    <p:extLst>
      <p:ext uri="{BB962C8B-B14F-4D97-AF65-F5344CB8AC3E}">
        <p14:creationId xmlns:p14="http://schemas.microsoft.com/office/powerpoint/2010/main" val="144946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1A433-BB9A-4D63-89F3-DA46DF2DD6EB}"/>
              </a:ext>
            </a:extLst>
          </p:cNvPr>
          <p:cNvSpPr>
            <a:spLocks noGrp="1"/>
          </p:cNvSpPr>
          <p:nvPr>
            <p:ph type="title"/>
          </p:nvPr>
        </p:nvSpPr>
        <p:spPr>
          <a:xfrm>
            <a:off x="668334" y="2345860"/>
            <a:ext cx="1546832" cy="873858"/>
          </a:xfrm>
        </p:spPr>
        <p:txBody>
          <a:bodyPr/>
          <a:lstStyle/>
          <a:p>
            <a:r>
              <a:rPr lang="es-CO" dirty="0"/>
              <a:t>AWS</a:t>
            </a:r>
          </a:p>
        </p:txBody>
      </p:sp>
      <p:sp>
        <p:nvSpPr>
          <p:cNvPr id="4" name="Título 1">
            <a:extLst>
              <a:ext uri="{FF2B5EF4-FFF2-40B4-BE49-F238E27FC236}">
                <a16:creationId xmlns:a16="http://schemas.microsoft.com/office/drawing/2014/main" id="{2631628D-1E17-43EC-B8A9-6E575CA22C18}"/>
              </a:ext>
            </a:extLst>
          </p:cNvPr>
          <p:cNvSpPr txBox="1">
            <a:spLocks/>
          </p:cNvSpPr>
          <p:nvPr/>
        </p:nvSpPr>
        <p:spPr>
          <a:xfrm>
            <a:off x="962400" y="5995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t>Comunicación</a:t>
            </a:r>
          </a:p>
        </p:txBody>
      </p:sp>
      <p:sp>
        <p:nvSpPr>
          <p:cNvPr id="6" name="CuadroTexto 5">
            <a:extLst>
              <a:ext uri="{FF2B5EF4-FFF2-40B4-BE49-F238E27FC236}">
                <a16:creationId xmlns:a16="http://schemas.microsoft.com/office/drawing/2014/main" id="{170A46A4-9CFD-4D77-9DB4-1F9FAC71ECF3}"/>
              </a:ext>
            </a:extLst>
          </p:cNvPr>
          <p:cNvSpPr txBox="1"/>
          <p:nvPr/>
        </p:nvSpPr>
        <p:spPr>
          <a:xfrm>
            <a:off x="548129" y="3141165"/>
            <a:ext cx="5396248" cy="2031325"/>
          </a:xfrm>
          <a:prstGeom prst="rect">
            <a:avLst/>
          </a:prstGeom>
          <a:noFill/>
        </p:spPr>
        <p:txBody>
          <a:bodyPr wrap="square" rtlCol="0">
            <a:spAutoFit/>
          </a:bodyPr>
          <a:lstStyle/>
          <a:p>
            <a:r>
              <a:rPr lang="es-CO" dirty="0"/>
              <a:t>Se espera un .JAR donde encontraremos dos clases, una para registrar el celular y otra para mandar la notificación a la cola, esta clase nos debe dejar ingresar un parámetro, ya sea para ingresar el Id del celular o la notificación de que la temperatura a aumentado con el valor que ha </a:t>
            </a:r>
            <a:r>
              <a:rPr lang="es-CO" dirty="0" err="1"/>
              <a:t>aunmentado</a:t>
            </a:r>
            <a:r>
              <a:rPr lang="es-CO" dirty="0"/>
              <a:t>. </a:t>
            </a:r>
          </a:p>
        </p:txBody>
      </p:sp>
      <p:sp>
        <p:nvSpPr>
          <p:cNvPr id="8" name="Título 1">
            <a:extLst>
              <a:ext uri="{FF2B5EF4-FFF2-40B4-BE49-F238E27FC236}">
                <a16:creationId xmlns:a16="http://schemas.microsoft.com/office/drawing/2014/main" id="{7326A477-BE61-4B01-8D53-83692C215D76}"/>
              </a:ext>
            </a:extLst>
          </p:cNvPr>
          <p:cNvSpPr txBox="1">
            <a:spLocks/>
          </p:cNvSpPr>
          <p:nvPr/>
        </p:nvSpPr>
        <p:spPr>
          <a:xfrm>
            <a:off x="5944377" y="2267307"/>
            <a:ext cx="4745647" cy="87385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t>Temperatura</a:t>
            </a:r>
          </a:p>
        </p:txBody>
      </p:sp>
      <p:sp>
        <p:nvSpPr>
          <p:cNvPr id="9" name="CuadroTexto 8">
            <a:extLst>
              <a:ext uri="{FF2B5EF4-FFF2-40B4-BE49-F238E27FC236}">
                <a16:creationId xmlns:a16="http://schemas.microsoft.com/office/drawing/2014/main" id="{43C3579C-34BF-43AE-B241-E269319E5E5B}"/>
              </a:ext>
            </a:extLst>
          </p:cNvPr>
          <p:cNvSpPr txBox="1"/>
          <p:nvPr/>
        </p:nvSpPr>
        <p:spPr>
          <a:xfrm>
            <a:off x="6064582" y="3141165"/>
            <a:ext cx="5396248" cy="923330"/>
          </a:xfrm>
          <a:prstGeom prst="rect">
            <a:avLst/>
          </a:prstGeom>
          <a:noFill/>
        </p:spPr>
        <p:txBody>
          <a:bodyPr wrap="square" rtlCol="0">
            <a:spAutoFit/>
          </a:bodyPr>
          <a:lstStyle/>
          <a:p>
            <a:r>
              <a:rPr lang="es-CO" dirty="0"/>
              <a:t>Se espera un .JAR de donde obtendremos la variable de tipo double de la temperatura que se está censando.</a:t>
            </a:r>
          </a:p>
        </p:txBody>
      </p:sp>
    </p:spTree>
    <p:extLst>
      <p:ext uri="{BB962C8B-B14F-4D97-AF65-F5344CB8AC3E}">
        <p14:creationId xmlns:p14="http://schemas.microsoft.com/office/powerpoint/2010/main" val="13426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6" name="Group 15">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17"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10415812-84FF-4984-AECA-25A7BBEA9234}"/>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a:solidFill>
                  <a:schemeClr val="tx1"/>
                </a:solidFill>
              </a:rPr>
              <a:t>Diagramas de clases</a:t>
            </a:r>
          </a:p>
        </p:txBody>
      </p:sp>
      <p:pic>
        <p:nvPicPr>
          <p:cNvPr id="7" name="Imagen 6" descr="Imagen que contiene captura de pantalla&#10;&#10;Descripción generada automáticamente">
            <a:extLst>
              <a:ext uri="{FF2B5EF4-FFF2-40B4-BE49-F238E27FC236}">
                <a16:creationId xmlns:a16="http://schemas.microsoft.com/office/drawing/2014/main" id="{E4FCC3E4-E9F5-410A-A145-BBA97CCCBAEC}"/>
              </a:ext>
            </a:extLst>
          </p:cNvPr>
          <p:cNvPicPr>
            <a:picLocks noChangeAspect="1"/>
          </p:cNvPicPr>
          <p:nvPr/>
        </p:nvPicPr>
        <p:blipFill rotWithShape="1">
          <a:blip r:embed="rId2"/>
          <a:srcRect l="43542" t="17714" r="-212" b="-100"/>
          <a:stretch/>
        </p:blipFill>
        <p:spPr>
          <a:xfrm>
            <a:off x="1556084" y="1524390"/>
            <a:ext cx="2610950" cy="2332906"/>
          </a:xfrm>
          <a:prstGeom prst="roundRect">
            <a:avLst>
              <a:gd name="adj" fmla="val 3876"/>
            </a:avLst>
          </a:prstGeom>
          <a:ln>
            <a:solidFill>
              <a:schemeClr val="accent1"/>
            </a:solidFill>
          </a:ln>
          <a:effectLst/>
        </p:spPr>
      </p:pic>
      <p:pic>
        <p:nvPicPr>
          <p:cNvPr id="9" name="Imagen 8" descr="Imagen que contiene captura de pantalla&#10;&#10;Descripción generada automáticamente">
            <a:extLst>
              <a:ext uri="{FF2B5EF4-FFF2-40B4-BE49-F238E27FC236}">
                <a16:creationId xmlns:a16="http://schemas.microsoft.com/office/drawing/2014/main" id="{23D7B925-F1C5-452A-AB63-656A7B5C372D}"/>
              </a:ext>
            </a:extLst>
          </p:cNvPr>
          <p:cNvPicPr>
            <a:picLocks noChangeAspect="1"/>
          </p:cNvPicPr>
          <p:nvPr/>
        </p:nvPicPr>
        <p:blipFill rotWithShape="1">
          <a:blip r:embed="rId3"/>
          <a:srcRect l="56874" t="50509"/>
          <a:stretch/>
        </p:blipFill>
        <p:spPr>
          <a:xfrm>
            <a:off x="4687445" y="1521108"/>
            <a:ext cx="2817109" cy="2336188"/>
          </a:xfrm>
          <a:prstGeom prst="roundRect">
            <a:avLst>
              <a:gd name="adj" fmla="val 3876"/>
            </a:avLst>
          </a:prstGeom>
          <a:ln>
            <a:solidFill>
              <a:schemeClr val="accent1"/>
            </a:solidFill>
          </a:ln>
          <a:effectLst/>
        </p:spPr>
      </p:pic>
      <p:pic>
        <p:nvPicPr>
          <p:cNvPr id="5" name="Marcador de contenido 4" descr="Imagen que contiene captura de pantalla&#10;&#10;Descripción generada automáticamente">
            <a:extLst>
              <a:ext uri="{FF2B5EF4-FFF2-40B4-BE49-F238E27FC236}">
                <a16:creationId xmlns:a16="http://schemas.microsoft.com/office/drawing/2014/main" id="{2242F772-BBCD-4F6D-85FE-2B36C8D3301A}"/>
              </a:ext>
            </a:extLst>
          </p:cNvPr>
          <p:cNvPicPr>
            <a:picLocks noGrp="1" noChangeAspect="1"/>
          </p:cNvPicPr>
          <p:nvPr>
            <p:ph idx="1"/>
          </p:nvPr>
        </p:nvPicPr>
        <p:blipFill rotWithShape="1">
          <a:blip r:embed="rId4"/>
          <a:srcRect t="57282"/>
          <a:stretch/>
        </p:blipFill>
        <p:spPr>
          <a:xfrm>
            <a:off x="7636042" y="1521108"/>
            <a:ext cx="3529263" cy="233290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99411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61</TotalTime>
  <Words>756</Words>
  <Application>Microsoft Office PowerPoint</Application>
  <PresentationFormat>Panorámica</PresentationFormat>
  <Paragraphs>37</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Century Gothic</vt:lpstr>
      <vt:lpstr>Wingdings 2</vt:lpstr>
      <vt:lpstr>Citable</vt:lpstr>
      <vt:lpstr>REST</vt:lpstr>
      <vt:lpstr>¿Qué es REST?</vt:lpstr>
      <vt:lpstr>Operaciones REST</vt:lpstr>
      <vt:lpstr>Ventajas de REST frente a SOAP</vt:lpstr>
      <vt:lpstr>Equipo APP</vt:lpstr>
      <vt:lpstr>AWS</vt:lpstr>
      <vt:lpstr>Diagramas de clases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Víctor Pérez</dc:creator>
  <cp:lastModifiedBy>jhon garcia</cp:lastModifiedBy>
  <cp:revision>9</cp:revision>
  <dcterms:created xsi:type="dcterms:W3CDTF">2019-05-06T01:30:38Z</dcterms:created>
  <dcterms:modified xsi:type="dcterms:W3CDTF">2019-05-06T03:36:47Z</dcterms:modified>
</cp:coreProperties>
</file>