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2d526b4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2d526b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21771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9121771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21771a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9121771a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11b711209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11b711209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1b7112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11b7112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121771af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121771af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1b7112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11b7112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98aa9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4798aa9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300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500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x_pos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y_pos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x_speed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y_speed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size(600, 600)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x, y, x_pos, y_pos, x_speed, y_speed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background(240, 240, 240)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keyPressed: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key == ' ':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x_pos.append(x)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y_pos.append(y - 25)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x_speed.append(0)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y_speed.append(-10)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key == 'a':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x -=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elif key == 'd':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x +=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fill(20, 200, 200)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triangle(x - 20, y + 10, x, y - 10, x + 20, y + 10)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range(len(x_pos)):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fill(255, 20, 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circle(x_pos[i], y_pos[i], 25)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x_pos[i] += x_speed[i]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y_pos[i] += y_speed[i]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21771a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9121771a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21771a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9121771a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21771af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21771af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21771af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121771af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x_pos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y_pos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x_speed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y_speed = 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size(600, 600)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x_pos, y_pos, x_speed, y_speed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background(240, 240, 240)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mousePressed: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x_pos.append(mouseX)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y_pos.append(mouseY)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x_speed.append(10)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y_speed.append(-40)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range(len(x_pos)):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fill(255, 20, 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circle(x_pos[i], y_pos[i], 25)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x_pos[i] += x_speed[i]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y_pos[i] += y_speed[i]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y_speed[i] += 2.5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21771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9121771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311700" y="2715474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7200"/>
              <a:t>chulich Ignite 2020</a:t>
            </a:r>
            <a:endParaRPr sz="7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94" y="457200"/>
            <a:ext cx="2393656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7200"/>
            <a:ext cx="2072324" cy="11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7637" y="457200"/>
            <a:ext cx="125406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25" y="4272725"/>
            <a:ext cx="1730600" cy="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425" y="4115175"/>
            <a:ext cx="966724" cy="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are collisions?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8675"/>
            <a:ext cx="42651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Essentially, a “collision” is just a fancy word for when an object hits another and stops moving or bounces off.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50" y="1279575"/>
            <a:ext cx="3238399" cy="3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do they work</a:t>
            </a:r>
            <a:r>
              <a:rPr lang="en"/>
              <a:t>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work almost the same way as what we’ve been doing to make balls bounce of the edges of the screen - except with a few more if statements!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Every time we move our object, we need to check if it’s “overlaps” anything else. If it does, either change direction and stop it. If not, just keep going!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11700" y="1212875"/>
            <a:ext cx="86127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we start, let’s make a function to check if two lines are overlapping in one direction.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Check if there is overlap between two lines</a:t>
            </a:r>
            <a:b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(each with a starting point and length)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overlap(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point_1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len_1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point_2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len_2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point_1 + len_1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point_2 </a:t>
            </a: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point_1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point_2 + len_2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return </a:t>
            </a: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  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Overlap!</a:t>
            </a:r>
            <a:endParaRPr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return </a:t>
            </a: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  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No overlap</a:t>
            </a:r>
            <a:endParaRPr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2" name="Google Shape;132;p24"/>
          <p:cNvGrpSpPr/>
          <p:nvPr/>
        </p:nvGrpSpPr>
        <p:grpSpPr>
          <a:xfrm>
            <a:off x="4677175" y="3373725"/>
            <a:ext cx="3924200" cy="1627625"/>
            <a:chOff x="2314975" y="3297525"/>
            <a:chExt cx="3924200" cy="1627625"/>
          </a:xfrm>
        </p:grpSpPr>
        <p:sp>
          <p:nvSpPr>
            <p:cNvPr id="133" name="Google Shape;133;p24"/>
            <p:cNvSpPr txBox="1"/>
            <p:nvPr/>
          </p:nvSpPr>
          <p:spPr>
            <a:xfrm>
              <a:off x="2314975" y="4023775"/>
              <a:ext cx="9585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point_1</a:t>
              </a:r>
              <a:endParaRPr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4" name="Google Shape;134;p24"/>
            <p:cNvSpPr txBox="1"/>
            <p:nvPr/>
          </p:nvSpPr>
          <p:spPr>
            <a:xfrm>
              <a:off x="3701000" y="4504325"/>
              <a:ext cx="8727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point_2</a:t>
              </a:r>
              <a:endParaRPr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5" name="Google Shape;135;p24"/>
            <p:cNvSpPr txBox="1"/>
            <p:nvPr/>
          </p:nvSpPr>
          <p:spPr>
            <a:xfrm>
              <a:off x="3750500" y="3834800"/>
              <a:ext cx="8232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len_1</a:t>
              </a:r>
              <a:endParaRPr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6" name="Google Shape;136;p24"/>
            <p:cNvSpPr txBox="1"/>
            <p:nvPr/>
          </p:nvSpPr>
          <p:spPr>
            <a:xfrm>
              <a:off x="5319626" y="4344925"/>
              <a:ext cx="823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len_2</a:t>
              </a:r>
              <a:endParaRPr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37" name="Google Shape;137;p24"/>
            <p:cNvGrpSpPr/>
            <p:nvPr/>
          </p:nvGrpSpPr>
          <p:grpSpPr>
            <a:xfrm>
              <a:off x="3228600" y="4131775"/>
              <a:ext cx="2018300" cy="155700"/>
              <a:chOff x="1018800" y="4131775"/>
              <a:chExt cx="2018300" cy="155700"/>
            </a:xfrm>
          </p:grpSpPr>
          <p:cxnSp>
            <p:nvCxnSpPr>
              <p:cNvPr id="138" name="Google Shape;138;p24"/>
              <p:cNvCxnSpPr/>
              <p:nvPr/>
            </p:nvCxnSpPr>
            <p:spPr>
              <a:xfrm>
                <a:off x="1063700" y="4212775"/>
                <a:ext cx="19734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" name="Google Shape;139;p24"/>
              <p:cNvSpPr/>
              <p:nvPr/>
            </p:nvSpPr>
            <p:spPr>
              <a:xfrm>
                <a:off x="1018800" y="4131775"/>
                <a:ext cx="134400" cy="1557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24"/>
            <p:cNvSpPr txBox="1"/>
            <p:nvPr/>
          </p:nvSpPr>
          <p:spPr>
            <a:xfrm>
              <a:off x="4489475" y="3297525"/>
              <a:ext cx="9585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AA84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Overlap</a:t>
              </a:r>
              <a:endParaRPr b="1" sz="10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41" name="Google Shape;141;p24"/>
            <p:cNvGrpSpPr/>
            <p:nvPr/>
          </p:nvGrpSpPr>
          <p:grpSpPr>
            <a:xfrm>
              <a:off x="4505925" y="4615475"/>
              <a:ext cx="1733250" cy="155700"/>
              <a:chOff x="2296125" y="4615475"/>
              <a:chExt cx="1733250" cy="155700"/>
            </a:xfrm>
          </p:grpSpPr>
          <p:cxnSp>
            <p:nvCxnSpPr>
              <p:cNvPr id="142" name="Google Shape;142;p24"/>
              <p:cNvCxnSpPr/>
              <p:nvPr/>
            </p:nvCxnSpPr>
            <p:spPr>
              <a:xfrm>
                <a:off x="2363775" y="4693325"/>
                <a:ext cx="16656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" name="Google Shape;143;p24"/>
              <p:cNvSpPr/>
              <p:nvPr/>
            </p:nvSpPr>
            <p:spPr>
              <a:xfrm>
                <a:off x="2296125" y="4615475"/>
                <a:ext cx="134400" cy="1557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24"/>
            <p:cNvSpPr/>
            <p:nvPr/>
          </p:nvSpPr>
          <p:spPr>
            <a:xfrm>
              <a:off x="4573575" y="3735350"/>
              <a:ext cx="673500" cy="1189800"/>
            </a:xfrm>
            <a:prstGeom prst="rect">
              <a:avLst/>
            </a:prstGeom>
            <a:solidFill>
              <a:srgbClr val="00FF00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 rot="5400000">
              <a:off x="4869825" y="3306177"/>
              <a:ext cx="83700" cy="6759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r>
              <a:rPr lang="en"/>
              <a:t> colliding with a rectangle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656402" y="3505875"/>
            <a:ext cx="643800" cy="12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7444127" y="2883025"/>
            <a:ext cx="483000" cy="483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7416127" y="2855113"/>
            <a:ext cx="524700" cy="53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11700" y="1212875"/>
            <a:ext cx="8612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using the overlap function we made earlier, we check if the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overlapping the </a:t>
            </a:r>
            <a:r>
              <a:rPr lang="en" sz="16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rectangle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the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direction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6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Our square overlaps the rect in the X direction</a:t>
            </a:r>
            <a:endParaRPr b="1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overlap_x = overlap(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square_size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rect_x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rect_width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7017450" y="2448013"/>
            <a:ext cx="846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(x, y)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7404450" y="2810425"/>
            <a:ext cx="72600" cy="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416125" y="3065100"/>
            <a:ext cx="524700" cy="1679400"/>
          </a:xfrm>
          <a:prstGeom prst="rect">
            <a:avLst/>
          </a:prstGeom>
          <a:solidFill>
            <a:srgbClr val="FF0000">
              <a:alpha val="34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colliding with a rectangle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518975" y="3655125"/>
            <a:ext cx="643800" cy="12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6809850" y="3306975"/>
            <a:ext cx="483000" cy="483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781850" y="3277275"/>
            <a:ext cx="524700" cy="53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1212875"/>
            <a:ext cx="86532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Next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we check if the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overlapping the </a:t>
            </a:r>
            <a:r>
              <a:rPr lang="en" sz="16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rectangle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the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direction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Our square overlaps the rect in the Y direction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verlap_y =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overlap(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square_size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rect_y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rect_height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50600" y="2875313"/>
            <a:ext cx="846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(x, y)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6737600" y="3237725"/>
            <a:ext cx="72600" cy="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5400000">
            <a:off x="7341650" y="2708250"/>
            <a:ext cx="559800" cy="1679400"/>
          </a:xfrm>
          <a:prstGeom prst="rect">
            <a:avLst/>
          </a:prstGeom>
          <a:solidFill>
            <a:srgbClr val="FF0000">
              <a:alpha val="34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r>
              <a:rPr lang="en"/>
              <a:t> colliding with a rectangle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301700" y="3392713"/>
            <a:ext cx="643800" cy="1238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909225" y="2983275"/>
            <a:ext cx="483000" cy="483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889013" y="2955375"/>
            <a:ext cx="524700" cy="53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11700" y="1212875"/>
            <a:ext cx="86127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Now, if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BOTH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those things are true, that means our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hit our </a:t>
            </a:r>
            <a:r>
              <a:rPr lang="en" sz="16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rectangle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!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Our square overlaps the rect in the X direction</a:t>
            </a:r>
            <a:b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overlap_x = overlap(x, square_size, rect_x, rect_width)</a:t>
            </a:r>
            <a:b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Our square overlaps the rect in the Y direction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overlap_y = overlap(y, square_size, rect_y, rect_height)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overlap_x </a:t>
            </a:r>
            <a:r>
              <a:rPr b="1"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overlap_y: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Stop rectangle from going any further</a:t>
            </a:r>
            <a:endParaRPr b="1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Keep moving rectangle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502450" y="2592963"/>
            <a:ext cx="846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(x, y)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6849125" y="2915550"/>
            <a:ext cx="72600" cy="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 rot="5400000">
            <a:off x="7469025" y="2385075"/>
            <a:ext cx="559800" cy="1679400"/>
          </a:xfrm>
          <a:prstGeom prst="rect">
            <a:avLst/>
          </a:prstGeom>
          <a:solidFill>
            <a:srgbClr val="FF0000">
              <a:alpha val="34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888375" y="3121075"/>
            <a:ext cx="524700" cy="1679400"/>
          </a:xfrm>
          <a:prstGeom prst="rect">
            <a:avLst/>
          </a:prstGeom>
          <a:solidFill>
            <a:srgbClr val="FF0000">
              <a:alpha val="34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389600"/>
            <a:ext cx="49743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a square that bounces moves downwards and bounces off the screen edges.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what we learned before to make it also bounce off the blue rectangle!</a:t>
            </a:r>
            <a:endParaRPr sz="1400"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555600"/>
            <a:ext cx="858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200">
                <a:highlight>
                  <a:schemeClr val="dk1"/>
                </a:highlight>
              </a:rPr>
              <a:t>Exercise </a:t>
            </a:r>
            <a:r>
              <a:rPr lang="en" sz="4200"/>
              <a:t>2</a:t>
            </a:r>
            <a:r>
              <a:rPr lang="en" sz="4200"/>
              <a:t>: Bouncing square</a:t>
            </a:r>
            <a:endParaRPr sz="4200">
              <a:highlight>
                <a:schemeClr val="dk1"/>
              </a:highlight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925" y="1389600"/>
            <a:ext cx="3238399" cy="3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79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topics for games</a:t>
            </a:r>
            <a:endParaRPr sz="18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Projectiles &amp; Gravity</a:t>
            </a:r>
            <a:endParaRPr sz="18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Collisions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work on your own games!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are projectiles?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4272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Projectiles are just any object that can be “thrown” or “shot” and have some type of gravity - such as balls or bullets in video games!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75" y="1093850"/>
            <a:ext cx="3022526" cy="30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Simple projectiles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let’s look at a simple version - projectiles with no gravity, just some speed.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x</a:t>
            </a:r>
            <a:r>
              <a:rPr lang="en" sz="1400"/>
              <a:t>_pos = []</a:t>
            </a:r>
            <a:br>
              <a:rPr lang="en" sz="1400"/>
            </a:br>
            <a:r>
              <a:rPr lang="en" sz="1400"/>
              <a:t>y</a:t>
            </a:r>
            <a:r>
              <a:rPr lang="en" sz="1400"/>
              <a:t>_pos = []</a:t>
            </a:r>
            <a:br>
              <a:rPr lang="en" sz="1400"/>
            </a:br>
            <a:r>
              <a:rPr lang="en" sz="1400"/>
              <a:t>y</a:t>
            </a:r>
            <a:r>
              <a:rPr lang="en" sz="1400"/>
              <a:t>_speed = </a:t>
            </a:r>
            <a:r>
              <a:rPr lang="en" sz="1400"/>
              <a:t>-8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</a:t>
            </a:r>
            <a:r>
              <a:rPr lang="en" sz="1400"/>
              <a:t> </a:t>
            </a:r>
            <a:r>
              <a:rPr lang="en" sz="1400">
                <a:solidFill>
                  <a:srgbClr val="3D85C6"/>
                </a:solidFill>
              </a:rPr>
              <a:t>draw</a:t>
            </a:r>
            <a:r>
              <a:rPr lang="en" sz="1400"/>
              <a:t>():</a:t>
            </a:r>
            <a:br>
              <a:rPr lang="en" sz="1400"/>
            </a:br>
            <a:r>
              <a:rPr lang="en" sz="1400"/>
              <a:t>	</a:t>
            </a:r>
            <a:r>
              <a:rPr lang="en" sz="1400">
                <a:solidFill>
                  <a:srgbClr val="93C47D"/>
                </a:solidFill>
              </a:rPr>
              <a:t>global</a:t>
            </a:r>
            <a:r>
              <a:rPr lang="en" sz="1400"/>
              <a:t> x_pos, y_pos, y_speed</a:t>
            </a:r>
            <a:br>
              <a:rPr lang="en" sz="1400">
                <a:solidFill>
                  <a:srgbClr val="93C47D"/>
                </a:solidFill>
              </a:rPr>
            </a:br>
            <a:r>
              <a:rPr lang="en" sz="1400">
                <a:solidFill>
                  <a:srgbClr val="93C47D"/>
                </a:solidFill>
              </a:rPr>
              <a:t>	</a:t>
            </a:r>
            <a:r>
              <a:rPr lang="en" sz="1400">
                <a:solidFill>
                  <a:srgbClr val="93C47D"/>
                </a:solidFill>
              </a:rPr>
              <a:t>for</a:t>
            </a:r>
            <a:r>
              <a:rPr lang="en" sz="1400"/>
              <a:t> i </a:t>
            </a:r>
            <a:r>
              <a:rPr lang="en" sz="1400">
                <a:solidFill>
                  <a:srgbClr val="93C47D"/>
                </a:solidFill>
              </a:rPr>
              <a:t>in</a:t>
            </a:r>
            <a:r>
              <a:rPr lang="en" sz="1400"/>
              <a:t> </a:t>
            </a:r>
            <a:r>
              <a:rPr lang="en" sz="1400">
                <a:solidFill>
                  <a:srgbClr val="93C47D"/>
                </a:solidFill>
              </a:rPr>
              <a:t>range</a:t>
            </a:r>
            <a:r>
              <a:rPr lang="en" sz="1400"/>
              <a:t>(</a:t>
            </a:r>
            <a:r>
              <a:rPr lang="en" sz="1400">
                <a:solidFill>
                  <a:srgbClr val="61C4EB"/>
                </a:solidFill>
              </a:rPr>
              <a:t>len</a:t>
            </a:r>
            <a:r>
              <a:rPr lang="en" sz="1400"/>
              <a:t>(x_pos)):</a:t>
            </a:r>
            <a:br>
              <a:rPr lang="en" sz="1400"/>
            </a:br>
            <a:r>
              <a:rPr lang="en" sz="1400"/>
              <a:t>		</a:t>
            </a:r>
            <a:r>
              <a:rPr lang="en" sz="1400">
                <a:solidFill>
                  <a:srgbClr val="61C4EB"/>
                </a:solidFill>
              </a:rPr>
              <a:t>fill</a:t>
            </a:r>
            <a:r>
              <a:rPr lang="en" sz="1400"/>
              <a:t>(255, 20, 20)</a:t>
            </a:r>
            <a:br>
              <a:rPr lang="en" sz="1400"/>
            </a:br>
            <a:r>
              <a:rPr lang="en" sz="1400"/>
              <a:t>		</a:t>
            </a:r>
            <a:r>
              <a:rPr lang="en" sz="1400">
                <a:solidFill>
                  <a:srgbClr val="61C4EB"/>
                </a:solidFill>
              </a:rPr>
              <a:t>circle</a:t>
            </a:r>
            <a:r>
              <a:rPr lang="en" sz="1400"/>
              <a:t>(x_pos[i], y_pos[i], 25)</a:t>
            </a:r>
            <a:br>
              <a:rPr lang="en" sz="1400"/>
            </a:br>
            <a:r>
              <a:rPr lang="en" sz="1400"/>
              <a:t>		y_pos[i] += y_speed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Projectiles with gravity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projectiles to have “gravity”, we just need to give them a speed for </a:t>
            </a:r>
            <a:r>
              <a:rPr b="1" lang="en"/>
              <a:t>both the x and y directions</a:t>
            </a:r>
            <a:r>
              <a:rPr lang="en"/>
              <a:t>, and </a:t>
            </a:r>
            <a:r>
              <a:rPr b="1" lang="en"/>
              <a:t>make the y_speed increase over time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makes it so as times goes on, it’ll start falling faster and faster.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Projectiles with gravity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</a:t>
            </a:r>
            <a:r>
              <a:rPr lang="en" sz="1500"/>
              <a:t> = 100</a:t>
            </a:r>
            <a:br>
              <a:rPr lang="en" sz="1500"/>
            </a:br>
            <a:r>
              <a:rPr lang="en" sz="1500"/>
              <a:t>y</a:t>
            </a:r>
            <a:r>
              <a:rPr lang="en" sz="1500"/>
              <a:t> = 200</a:t>
            </a:r>
            <a:br>
              <a:rPr lang="en" sz="1500"/>
            </a:br>
            <a:r>
              <a:rPr lang="en" sz="1500"/>
              <a:t>x_s</a:t>
            </a:r>
            <a:r>
              <a:rPr lang="en" sz="1500"/>
              <a:t>peed = 3</a:t>
            </a:r>
            <a:br>
              <a:rPr lang="en" sz="1500"/>
            </a:br>
            <a:r>
              <a:rPr lang="en" sz="1500"/>
              <a:t>y_s</a:t>
            </a:r>
            <a:r>
              <a:rPr lang="en" sz="1500"/>
              <a:t>peed = -3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C47D"/>
                </a:solidFill>
              </a:rPr>
              <a:t>d</a:t>
            </a:r>
            <a:r>
              <a:rPr lang="en" sz="1500">
                <a:solidFill>
                  <a:srgbClr val="93C47D"/>
                </a:solidFill>
              </a:rPr>
              <a:t>ef</a:t>
            </a:r>
            <a:r>
              <a:rPr lang="en" sz="1500"/>
              <a:t> </a:t>
            </a:r>
            <a:r>
              <a:rPr lang="en" sz="1500">
                <a:solidFill>
                  <a:srgbClr val="3D85C6"/>
                </a:solidFill>
              </a:rPr>
              <a:t>draw</a:t>
            </a:r>
            <a:r>
              <a:rPr lang="en" sz="1500"/>
              <a:t>():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93C47D"/>
                </a:solidFill>
              </a:rPr>
              <a:t>global</a:t>
            </a:r>
            <a:r>
              <a:rPr lang="en" sz="1500"/>
              <a:t> x, y, x_speed, y_speed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61C4EB"/>
                </a:solidFill>
              </a:rPr>
              <a:t>background</a:t>
            </a:r>
            <a:r>
              <a:rPr lang="en" sz="1500"/>
              <a:t>(255, 255, 255)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 += x_speed</a:t>
            </a:r>
            <a:br>
              <a:rPr lang="en" sz="1500"/>
            </a:br>
            <a:r>
              <a:rPr lang="en" sz="1500"/>
              <a:t>y += y_speed</a:t>
            </a:r>
            <a:br>
              <a:rPr lang="en" sz="1500"/>
            </a:br>
            <a:r>
              <a:rPr b="1" lang="en" sz="1500"/>
              <a:t>y_speed += 1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C4EB"/>
                </a:solidFill>
              </a:rPr>
              <a:t>circle</a:t>
            </a:r>
            <a:r>
              <a:rPr lang="en" sz="1500"/>
              <a:t>(x, y, 30)</a:t>
            </a:r>
            <a:endParaRPr sz="15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50" y="1228672"/>
            <a:ext cx="2924900" cy="29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010550" y="3806875"/>
            <a:ext cx="20925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time goes on, the ball starts to fall faster and faster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0" name="Google Shape;100;p19"/>
          <p:cNvCxnSpPr>
            <a:stCxn id="99" idx="1"/>
          </p:cNvCxnSpPr>
          <p:nvPr/>
        </p:nvCxnSpPr>
        <p:spPr>
          <a:xfrm flipH="1">
            <a:off x="2848150" y="4286275"/>
            <a:ext cx="21624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43950" y="1389600"/>
            <a:ext cx="49743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you click, add a ball at the mouse position.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ball should be “thrown” upwards and to the right, and then it should fall down due to gravity.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Hint</a:t>
            </a:r>
            <a:r>
              <a:rPr lang="en" sz="1400"/>
              <a:t>: What should the speed start out as for the ball to initially move upward? What should you add to it for it to go downward after?</a:t>
            </a:r>
            <a:endParaRPr sz="1400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6569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200">
                <a:highlight>
                  <a:schemeClr val="dk1"/>
                </a:highlight>
              </a:rPr>
              <a:t>Exercise </a:t>
            </a:r>
            <a:r>
              <a:rPr lang="en" sz="4200"/>
              <a:t>1: Throwing a ball</a:t>
            </a:r>
            <a:endParaRPr sz="4200">
              <a:highlight>
                <a:schemeClr val="dk1"/>
              </a:highlight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275" y="1356900"/>
            <a:ext cx="3527400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Collision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