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adu Schirli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2-27T19:25:33.961">
    <p:pos x="6000" y="0"/>
    <p:text>Turn this into a bonus "look what you could make" slide, like the one from previous session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ce0c2a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ce0c2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//Note to jordon show them how to save and comment out large sections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d1d33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d1d33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are lazy.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hate typing, if we could do it </a:t>
            </a:r>
            <a:r>
              <a:rPr lang="en"/>
              <a:t>with</a:t>
            </a:r>
            <a:r>
              <a:rPr lang="en"/>
              <a:t> mind, we would.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mean the actual reason is to remove chance of misspelling something and screwing it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increase a variable by some number or variable we use variable name plus equals, the </a:t>
            </a:r>
            <a:r>
              <a:rPr lang="en"/>
              <a:t>amount</a:t>
            </a:r>
            <a:r>
              <a:rPr lang="en"/>
              <a:t> we want to increase it 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exactly the same as typing in x = x + 1 but one it’s faster to type and two you can’t miss spell x…. Somehow…..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also a subtraction version, exactly the </a:t>
            </a:r>
            <a:r>
              <a:rPr lang="en"/>
              <a:t>same thing</a:t>
            </a:r>
            <a:r>
              <a:rPr lang="en"/>
              <a:t> but subtraction.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0e8e790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c0e8e790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263550d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263550d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3263550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3263550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e9f91325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4e9f9132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e9f913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e9f913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 will slowly become more and more green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 stops changing when green becomes bigger than 255, since max value for the color is 255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471876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471876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e9f91325_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e9f91325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n increases, sin(n) goes between 1 and -1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Multiplying sin(n) by 200 to make its range be between 200 and -200 instead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200 to it so that the center of its bounce is at y = 200 instead of at y = 0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c6fcf8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c6fcf8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n increases, sin(n) goes between 1 and -1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Multiplying sin(n) by 200 to make its range be between 200 and -200 instead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200 to it so that the center of its bounce is at y = 200 instead of at y = 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ec6fcf8a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ec6fcf8a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4d75813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4d75813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overview of the material we’re covering today.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 and different types of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Operations and what they do, where you’ve seen them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 functions very important to the Processing language, setup and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Introduction to if/else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And finally, exercises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02c8e7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02c8e7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"Are you guys enjoying the problem solving and making things? Do you guys want to try coding in a competition? We're partnered up with the Engineering Student Society to bring the first programming challenge to the High School Engineering Challenge. We made a couple challenges like these, but bigger, and would love if you guys signed up to take them on. You sign up in teams of 2, work on your challenge for a couple hours and then present. And like all great things in life, this is free!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We'll be sending out an email later with more information about the event, but if you have any questions right now, you can talk to Richard."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78488b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78488b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 pretty obvious, except for modulus, increment, and decrement.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gives the remainder of a division. Ask your mentors for more about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division!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26355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26355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mix variables together, after all variables are containers for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here a and b contain integers, so if you look inside each variable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d1d33c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d1d33c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</a:t>
            </a:r>
            <a:r>
              <a:rPr lang="en"/>
              <a:t>convert</a:t>
            </a:r>
            <a:r>
              <a:rPr lang="en"/>
              <a:t> this in lec 1 but </a:t>
            </a:r>
            <a:r>
              <a:rPr lang="en"/>
              <a:t>reinforce</a:t>
            </a:r>
            <a:r>
              <a:rPr lang="en"/>
              <a:t> and </a:t>
            </a:r>
            <a:r>
              <a:rPr lang="en"/>
              <a:t>reiterate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‘=’ or the equals sign is called the assignment </a:t>
            </a:r>
            <a:r>
              <a:rPr lang="en"/>
              <a:t>operator</a:t>
            </a:r>
            <a:r>
              <a:rPr lang="en"/>
              <a:t>, because you are </a:t>
            </a:r>
            <a:r>
              <a:rPr lang="en"/>
              <a:t>assigning</a:t>
            </a:r>
            <a:r>
              <a:rPr lang="en"/>
              <a:t> a value to the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put the assignment operator (equals) than you do all this hard math work and just peace out.</a:t>
            </a:r>
            <a:br>
              <a:rPr lang="en"/>
            </a:br>
            <a:r>
              <a:rPr lang="en"/>
              <a:t>The left hand side is the variable that changes, anything on the right hand side is calculated then </a:t>
            </a:r>
            <a:r>
              <a:rPr lang="en"/>
              <a:t>whatever</a:t>
            </a:r>
            <a:r>
              <a:rPr lang="en"/>
              <a:t> that outcome is is assigned to the </a:t>
            </a:r>
            <a:r>
              <a:rPr lang="en"/>
              <a:t>variable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there is a </a:t>
            </a:r>
            <a:r>
              <a:rPr lang="en"/>
              <a:t>slightly</a:t>
            </a:r>
            <a:r>
              <a:rPr lang="en"/>
              <a:t> different version with two equal signs, they are not the same but we’ll see that one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ea7b97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ea7b97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they will get overwritten every single time draw() runs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to introduce the concept of </a:t>
            </a:r>
            <a:r>
              <a:rPr lang="en"/>
              <a:t>variable</a:t>
            </a:r>
            <a:r>
              <a:rPr lang="en"/>
              <a:t> scope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263550d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263550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width_height = 10              # The width/height of the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                   # Setting up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size(500,500)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                    # Drawing each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width_height        # Get the global value of width_height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 = 25                     # Create local x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25                     # Create local y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width_height += 1          # Add 1 to the global width_height on each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square(x, y, width_height) # Draw square at x,y with current width_height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d5faa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d5faa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263550d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263550d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break into your neighbours house to talk to them… right?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Relationship Id="rId4" Type="http://schemas.openxmlformats.org/officeDocument/2006/relationships/image" Target="../media/image1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4294967295" type="ctrTitle"/>
          </p:nvPr>
        </p:nvSpPr>
        <p:spPr>
          <a:xfrm>
            <a:off x="311700" y="2715474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</a:t>
            </a:r>
            <a:r>
              <a:rPr lang="en" sz="7200"/>
              <a:t>chulich Ignite 2020</a:t>
            </a:r>
            <a:endParaRPr sz="7200"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94" y="457200"/>
            <a:ext cx="2393656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7200"/>
            <a:ext cx="2072324" cy="115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7637" y="457200"/>
            <a:ext cx="1254064" cy="11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Shorthands for lazy programmers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</a:t>
            </a:r>
            <a:r>
              <a:rPr b="1" lang="en"/>
              <a:t>+=</a:t>
            </a:r>
            <a:r>
              <a:rPr lang="en"/>
              <a:t>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x = x + 5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+=</a:t>
            </a:r>
            <a:r>
              <a:rPr lang="en"/>
              <a:t> can be used to increase x by any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x += 75 will increase x by 75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</a:t>
            </a:r>
            <a:r>
              <a:rPr b="1" lang="en"/>
              <a:t>-=</a:t>
            </a:r>
            <a:r>
              <a:rPr lang="en"/>
              <a:t>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means x = x - 12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-=</a:t>
            </a:r>
            <a:r>
              <a:rPr lang="en"/>
              <a:t> can </a:t>
            </a:r>
            <a:r>
              <a:rPr lang="en"/>
              <a:t>be used to decrease x by any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x -= 42 will decrease x by 42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Exercise 1: Operators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11700" y="1093850"/>
            <a:ext cx="4966800" cy="3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draw a diagonal square!</a:t>
            </a:r>
            <a:r>
              <a:rPr lang="en" sz="1350"/>
              <a:t>	</a:t>
            </a:r>
            <a:endParaRPr sz="1350"/>
          </a:p>
          <a:p>
            <a:pPr indent="-342900" lvl="0" marL="3429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3111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Create </a:t>
            </a:r>
            <a:r>
              <a:rPr lang="en" sz="1300"/>
              <a:t>an </a:t>
            </a:r>
            <a:r>
              <a:rPr lang="en" sz="1300"/>
              <a:t>variable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and </a:t>
            </a:r>
            <a:r>
              <a:rPr b="1" lang="en" sz="1300"/>
              <a:t>set</a:t>
            </a:r>
            <a:r>
              <a:rPr lang="en" sz="1300"/>
              <a:t> it to 10. Draw a square with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as the x-coordinate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</a:t>
            </a:r>
            <a:r>
              <a:rPr b="1" lang="en" sz="1300"/>
              <a:t>crease</a:t>
            </a:r>
            <a:r>
              <a:rPr lang="en" sz="1300"/>
              <a:t> the value of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by 10. </a:t>
            </a:r>
            <a:r>
              <a:rPr b="1" lang="en" sz="1300"/>
              <a:t>Draw</a:t>
            </a:r>
            <a:r>
              <a:rPr lang="en" sz="1300"/>
              <a:t> a new square.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Increment</a:t>
            </a:r>
            <a:r>
              <a:rPr lang="en" sz="1300"/>
              <a:t> the value of </a:t>
            </a:r>
            <a:r>
              <a:rPr b="1" lang="en" sz="1300">
                <a:solidFill>
                  <a:srgbClr val="FF0000"/>
                </a:solidFill>
              </a:rPr>
              <a:t>xpos </a:t>
            </a:r>
            <a:r>
              <a:rPr lang="en" sz="1300"/>
              <a:t>by 40. Draw a new square again.</a:t>
            </a:r>
            <a:endParaRPr sz="1300"/>
          </a:p>
          <a:p>
            <a:pPr indent="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What do you notice as the x value increases?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Now, try to make a diagonal square pattern! How could you change the x and y values to change the location of the square so they line up just right?</a:t>
            </a:r>
            <a:endParaRPr sz="1300"/>
          </a:p>
          <a:p>
            <a:pPr indent="-342900" lvl="0" marL="342900" rtl="0" algn="l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/>
          </a:p>
        </p:txBody>
      </p:sp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225" y="1670438"/>
            <a:ext cx="3560700" cy="266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Variables to Change Other Variables</a:t>
            </a:r>
            <a:endParaRPr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change (and usually do!), that’s why they’re called variables.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new variable named “</a:t>
            </a:r>
            <a:r>
              <a:rPr b="1" lang="en"/>
              <a:t>speed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X coordinate of the ball with </a:t>
            </a:r>
            <a:r>
              <a:rPr b="1" lang="en"/>
              <a:t>speed</a:t>
            </a:r>
            <a:endParaRPr b="1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r>
              <a:rPr b="1" lang="en"/>
              <a:t> </a:t>
            </a:r>
            <a:r>
              <a:rPr lang="en"/>
              <a:t>= 3</a:t>
            </a:r>
            <a:br>
              <a:rPr lang="en"/>
            </a:br>
            <a:r>
              <a:rPr lang="en"/>
              <a:t>	x</a:t>
            </a:r>
            <a:r>
              <a:rPr b="1" lang="en"/>
              <a:t> += </a:t>
            </a:r>
            <a:r>
              <a:rPr lang="en"/>
              <a:t>speed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Adding Gravity</a:t>
            </a:r>
            <a:endParaRPr/>
          </a:p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life, the longer a ball falls, the faster it falls!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speed of the ball</a:t>
            </a:r>
            <a:br>
              <a:rPr lang="en"/>
            </a:br>
            <a:r>
              <a:rPr lang="en"/>
              <a:t>gets faster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400" y="1722575"/>
            <a:ext cx="1929714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1857650" y="3009525"/>
            <a:ext cx="2133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 += speed</a:t>
            </a:r>
            <a:br>
              <a:rPr lang="en"/>
            </a:br>
            <a:r>
              <a:rPr b="1" lang="en"/>
              <a:t>speed += 1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Text Across the Screen</a:t>
            </a:r>
            <a:endParaRPr/>
          </a:p>
        </p:txBody>
      </p:sp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make text move across your screen, while increasing the size?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textSize</a:t>
            </a:r>
            <a:r>
              <a:rPr lang="en"/>
              <a:t>(size)</a:t>
            </a:r>
            <a:endParaRPr b="1">
              <a:solidFill>
                <a:srgbClr val="3D85C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text</a:t>
            </a:r>
            <a:r>
              <a:rPr lang="en"/>
              <a:t>(</a:t>
            </a:r>
            <a:r>
              <a:rPr lang="en">
                <a:solidFill>
                  <a:srgbClr val="8E7CC3"/>
                </a:solidFill>
              </a:rPr>
              <a:t>“Hello”</a:t>
            </a:r>
            <a:r>
              <a:rPr lang="en"/>
              <a:t>, x, y)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x += 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 += 14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size += 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fading colors</a:t>
            </a:r>
            <a:endParaRPr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wanted to make a shape fade from one color to another?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3"/>
                </a:solidFill>
              </a:rPr>
              <a:t>// </a:t>
            </a:r>
            <a:r>
              <a:rPr lang="en">
                <a:solidFill>
                  <a:schemeClr val="accent3"/>
                </a:solidFill>
              </a:rPr>
              <a:t>This makes the color “more green” as time goes on</a:t>
            </a:r>
            <a:br>
              <a:rPr lang="en">
                <a:solidFill>
                  <a:srgbClr val="00FF00"/>
                </a:solidFill>
              </a:rPr>
            </a:br>
            <a:r>
              <a:rPr lang="en">
                <a:solidFill>
                  <a:srgbClr val="3D85C6"/>
                </a:solidFill>
              </a:rPr>
              <a:t>fill</a:t>
            </a:r>
            <a:r>
              <a:rPr lang="en"/>
              <a:t>(150, green, 150)</a:t>
            </a:r>
            <a:br>
              <a:rPr lang="en"/>
            </a:br>
            <a:r>
              <a:rPr lang="en">
                <a:solidFill>
                  <a:srgbClr val="3D85C6"/>
                </a:solidFill>
              </a:rPr>
              <a:t>ellipse</a:t>
            </a:r>
            <a:r>
              <a:rPr lang="en"/>
              <a:t>(100, 100, 50, 50)</a:t>
            </a:r>
            <a:br>
              <a:rPr lang="en"/>
            </a:br>
            <a:r>
              <a:rPr lang="en"/>
              <a:t>green += 1.5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Exercise 2: Drawing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1228675"/>
            <a:ext cx="85206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Set</a:t>
            </a:r>
            <a:r>
              <a:rPr lang="en" sz="1400"/>
              <a:t> the screen size to be </a:t>
            </a:r>
            <a:r>
              <a:rPr lang="en" sz="1400" u="sng"/>
              <a:t>400 by 500</a:t>
            </a:r>
            <a:endParaRPr sz="1400" u="sng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Draw</a:t>
            </a:r>
            <a:r>
              <a:rPr lang="en" sz="1400"/>
              <a:t> a </a:t>
            </a:r>
            <a:r>
              <a:rPr i="1" lang="en" sz="1400"/>
              <a:t>circle</a:t>
            </a:r>
            <a:r>
              <a:rPr lang="en" sz="1400"/>
              <a:t> (i.e. an ellipse with equal dimensions) </a:t>
            </a:r>
            <a:br>
              <a:rPr lang="en" sz="1400"/>
            </a:br>
            <a:r>
              <a:rPr lang="en" sz="1400"/>
              <a:t>at the </a:t>
            </a:r>
            <a:r>
              <a:rPr lang="en" sz="1400" u="sng"/>
              <a:t>top left-hand corner</a:t>
            </a:r>
            <a:r>
              <a:rPr lang="en" sz="1400"/>
              <a:t> of the window.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Write a program to make the circle move </a:t>
            </a:r>
            <a:r>
              <a:rPr lang="en" sz="1400" u="sng"/>
              <a:t>horizontally</a:t>
            </a:r>
            <a:r>
              <a:rPr lang="en" sz="1400"/>
              <a:t> toward the </a:t>
            </a:r>
            <a:r>
              <a:rPr lang="en" sz="1400" u="sng"/>
              <a:t>right-hand side</a:t>
            </a:r>
            <a:r>
              <a:rPr lang="en" sz="1400"/>
              <a:t> of the screen until it goes out of the window and disappears.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Write a program to make the circle </a:t>
            </a:r>
            <a:r>
              <a:rPr lang="en" sz="1400"/>
              <a:t>move </a:t>
            </a:r>
            <a:r>
              <a:rPr lang="en" sz="1400" u="sng"/>
              <a:t>diagonally down</a:t>
            </a:r>
            <a:r>
              <a:rPr lang="en" sz="1400"/>
              <a:t> to the </a:t>
            </a:r>
            <a:br>
              <a:rPr lang="en" sz="1400"/>
            </a:br>
            <a:r>
              <a:rPr lang="en" sz="1400" u="sng"/>
              <a:t>bottom right</a:t>
            </a:r>
            <a:r>
              <a:rPr lang="en" sz="1400"/>
              <a:t> hand side of the screen until it goes out of the window and disappears.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Bonus: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Write a program to make the circle gradually change from one red to blue.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challenges!</a:t>
            </a:r>
            <a:endParaRPr/>
          </a:p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make a ball bounce up and down!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this, we will use the </a:t>
            </a:r>
            <a:r>
              <a:rPr b="1" lang="en"/>
              <a:t>sin</a:t>
            </a:r>
            <a:r>
              <a:rPr lang="en"/>
              <a:t> function</a:t>
            </a:r>
            <a:br>
              <a:rPr lang="en"/>
            </a:br>
            <a:r>
              <a:rPr lang="en"/>
              <a:t>(who doesn’t love trig?)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>
                <a:solidFill>
                  <a:srgbClr val="3D85C6"/>
                </a:solidFill>
              </a:rPr>
              <a:t>ellipse</a:t>
            </a:r>
            <a:r>
              <a:rPr lang="en"/>
              <a:t>(100, </a:t>
            </a:r>
            <a:r>
              <a:rPr b="1" lang="en">
                <a:solidFill>
                  <a:srgbClr val="3D85C6"/>
                </a:solidFill>
              </a:rPr>
              <a:t>sin</a:t>
            </a:r>
            <a:r>
              <a:rPr lang="en"/>
              <a:t>(n) * 200 + 200, 100, 100)</a:t>
            </a:r>
            <a:br>
              <a:rPr lang="en"/>
            </a:br>
            <a:r>
              <a:rPr lang="en"/>
              <a:t>n += 0.08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using</a:t>
            </a:r>
            <a:r>
              <a:rPr lang="en"/>
              <a:t> </a:t>
            </a:r>
            <a:r>
              <a:rPr b="1" i="1" lang="en">
                <a:solidFill>
                  <a:srgbClr val="3D85C6"/>
                </a:solidFill>
              </a:rPr>
              <a:t>sin</a:t>
            </a:r>
            <a:r>
              <a:rPr i="1" lang="en"/>
              <a:t>(n) * 200 + 200</a:t>
            </a:r>
            <a:r>
              <a:rPr lang="en"/>
              <a:t> work?</a:t>
            </a:r>
            <a:endParaRPr/>
          </a:p>
        </p:txBody>
      </p:sp>
      <p:pic>
        <p:nvPicPr>
          <p:cNvPr id="206" name="Google Shape;206;p41"/>
          <p:cNvPicPr preferRelativeResize="0"/>
          <p:nvPr/>
        </p:nvPicPr>
        <p:blipFill rotWithShape="1">
          <a:blip r:embed="rId4">
            <a:alphaModFix/>
          </a:blip>
          <a:srcRect b="0" l="10069" r="43137" t="0"/>
          <a:stretch/>
        </p:blipFill>
        <p:spPr>
          <a:xfrm>
            <a:off x="7190175" y="0"/>
            <a:ext cx="1953825" cy="50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to do!</a:t>
            </a:r>
            <a:endParaRPr/>
          </a:p>
        </p:txBody>
      </p:sp>
      <p:pic>
        <p:nvPicPr>
          <p:cNvPr id="212" name="Google Shape;212;p42"/>
          <p:cNvPicPr preferRelativeResize="0"/>
          <p:nvPr/>
        </p:nvPicPr>
        <p:blipFill rotWithShape="1">
          <a:blip r:embed="rId3">
            <a:alphaModFix/>
          </a:blip>
          <a:srcRect b="0" l="10069" r="43137" t="0"/>
          <a:stretch/>
        </p:blipFill>
        <p:spPr>
          <a:xfrm>
            <a:off x="5783600" y="32150"/>
            <a:ext cx="2690150" cy="50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75" y="1093850"/>
            <a:ext cx="4681063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to do!</a:t>
            </a:r>
            <a:endParaRPr/>
          </a:p>
        </p:txBody>
      </p:sp>
      <p:pic>
        <p:nvPicPr>
          <p:cNvPr id="219" name="Google Shape;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900" y="1246250"/>
            <a:ext cx="4463700" cy="357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250"/>
            <a:ext cx="4223099" cy="31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overview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</a:t>
            </a: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variables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variables with themselves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scope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Examples!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/>
          <p:nvPr/>
        </p:nvSpPr>
        <p:spPr>
          <a:xfrm>
            <a:off x="0" y="7375"/>
            <a:ext cx="2294700" cy="5143500"/>
          </a:xfrm>
          <a:prstGeom prst="rect">
            <a:avLst/>
          </a:prstGeom>
          <a:solidFill>
            <a:srgbClr val="00A9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00" y="207227"/>
            <a:ext cx="6849301" cy="4743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00" y="3378525"/>
            <a:ext cx="1291425" cy="12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77725"/>
            <a:ext cx="2082675" cy="14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/>
          <p:nvPr/>
        </p:nvSpPr>
        <p:spPr>
          <a:xfrm>
            <a:off x="126413" y="2689175"/>
            <a:ext cx="1584600" cy="35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OR SCAN HERE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04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25489" l="0" r="0" t="0"/>
          <a:stretch/>
        </p:blipFill>
        <p:spPr>
          <a:xfrm>
            <a:off x="1713825" y="1238075"/>
            <a:ext cx="5716349" cy="24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</a:t>
            </a:r>
            <a:r>
              <a:rPr lang="en"/>
              <a:t>variables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= 20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 = 30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(a + b) # prints 50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(a * b) # prints 6000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 = (a + b) * 30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(d)	   # prints 1500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</a:t>
            </a:r>
            <a:r>
              <a:rPr lang="en"/>
              <a:t>a Variable...with itself!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=</a:t>
            </a:r>
            <a:r>
              <a:rPr lang="en"/>
              <a:t> symbol is the </a:t>
            </a:r>
            <a:r>
              <a:rPr b="1" lang="en"/>
              <a:t>assignment</a:t>
            </a:r>
            <a:r>
              <a:rPr lang="en"/>
              <a:t>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left-hand side is set to whatever the right-hand side is (and NOT vice versa)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height = 170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 Next year, you grow 5 cm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= height + 5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print</a:t>
            </a:r>
            <a:r>
              <a:rPr lang="en"/>
              <a:t>(height)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2283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okay to declare variables inside the draw function? Why or why not?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def</a:t>
            </a:r>
            <a:r>
              <a:rPr lang="en" sz="1400"/>
              <a:t> </a:t>
            </a:r>
            <a:r>
              <a:rPr lang="en" sz="1400">
                <a:solidFill>
                  <a:srgbClr val="3D85C6"/>
                </a:solidFill>
              </a:rPr>
              <a:t>draw</a:t>
            </a:r>
            <a:r>
              <a:rPr lang="en" sz="1400"/>
              <a:t>():  </a:t>
            </a:r>
            <a:r>
              <a:rPr lang="en" sz="1400">
                <a:solidFill>
                  <a:schemeClr val="accent3"/>
                </a:solidFill>
              </a:rPr>
              <a:t># draw() repeats forever, until the program is stopped</a:t>
            </a:r>
            <a:br>
              <a:rPr lang="en" sz="1400"/>
            </a:br>
            <a:r>
              <a:rPr lang="en" sz="1400"/>
              <a:t> 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>
                <a:solidFill>
                  <a:srgbClr val="3D85C6"/>
                </a:solidFill>
              </a:rPr>
              <a:t>background</a:t>
            </a:r>
            <a:r>
              <a:rPr lang="en" sz="1400"/>
              <a:t>(204, 204, 204)</a:t>
            </a:r>
            <a:endParaRPr sz="1400">
              <a:solidFill>
                <a:srgbClr val="00FF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</a:rPr>
              <a:t>  </a:t>
            </a:r>
            <a:r>
              <a:rPr lang="en" sz="1400"/>
              <a:t>x = 10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x += 1</a:t>
            </a:r>
            <a:endParaRPr sz="14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3D85C6"/>
                </a:solidFill>
              </a:rPr>
              <a:t>ellipse</a:t>
            </a:r>
            <a:r>
              <a:rPr lang="en" sz="1400"/>
              <a:t>(x, 100</a:t>
            </a:r>
            <a:r>
              <a:rPr lang="en" sz="1400">
                <a:solidFill>
                  <a:srgbClr val="666666"/>
                </a:solidFill>
              </a:rPr>
              <a:t>,</a:t>
            </a:r>
            <a:r>
              <a:rPr lang="en" sz="1400"/>
              <a:t> 50, 50)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chemeClr val="accent3"/>
                </a:solidFill>
              </a:rPr>
              <a:t># Will the ellipse move in the positive x direction?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 &amp; Global Variables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 scope</a:t>
            </a:r>
            <a:r>
              <a:rPr lang="en"/>
              <a:t> says how long variables last for, and what can see them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started </a:t>
            </a:r>
            <a:r>
              <a:rPr b="1" lang="en"/>
              <a:t>inside </a:t>
            </a:r>
            <a:r>
              <a:rPr lang="en"/>
              <a:t>the indentation</a:t>
            </a:r>
            <a:r>
              <a:rPr lang="en"/>
              <a:t> disappear after the indentation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that are not indented are </a:t>
            </a:r>
            <a:r>
              <a:rPr b="1" lang="en"/>
              <a:t>global variables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228675"/>
            <a:ext cx="8832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width_height = 10                  # The width/height of the square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def </a:t>
            </a:r>
            <a:r>
              <a:rPr lang="en" sz="1400">
                <a:solidFill>
                  <a:srgbClr val="6FA8DC"/>
                </a:solidFill>
              </a:rPr>
              <a:t>setup</a:t>
            </a:r>
            <a:r>
              <a:rPr lang="en" sz="1400"/>
              <a:t>():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3D85C6"/>
                </a:solidFill>
              </a:rPr>
              <a:t>size</a:t>
            </a:r>
            <a:r>
              <a:rPr lang="en" sz="1400"/>
              <a:t>(500, 500)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def </a:t>
            </a:r>
            <a:r>
              <a:rPr lang="en" sz="1400">
                <a:solidFill>
                  <a:srgbClr val="6FA8DC"/>
                </a:solidFill>
              </a:rPr>
              <a:t>draw</a:t>
            </a:r>
            <a:r>
              <a:rPr lang="en" sz="1400"/>
              <a:t>():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b="1" lang="en" sz="1400">
                <a:solidFill>
                  <a:srgbClr val="6FA8DC"/>
                </a:solidFill>
              </a:rPr>
              <a:t>global </a:t>
            </a:r>
            <a:r>
              <a:rPr lang="en" sz="1400"/>
              <a:t>width_height            # Get the global value of width_height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width_height = width_height +1 # Add 1 to the global width_height on each draw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3D85C6"/>
                </a:solidFill>
              </a:rPr>
              <a:t>square</a:t>
            </a:r>
            <a:r>
              <a:rPr lang="en" sz="1400"/>
              <a:t>(25, 25, width_height)   # Draw square at 25,25 with current width_height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Analogy to Help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 Analogy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each function is a house, then variables can only talk to variables in the same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to variables outside their house, they need to open the window and call them (using </a:t>
            </a:r>
            <a:r>
              <a:rPr b="1" lang="en"/>
              <a:t>global</a:t>
            </a:r>
            <a:r>
              <a:rPr lang="en"/>
              <a:t>)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b="0" l="67499" r="0" t="46259"/>
          <a:stretch/>
        </p:blipFill>
        <p:spPr>
          <a:xfrm>
            <a:off x="6661225" y="2834175"/>
            <a:ext cx="2482776" cy="23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