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Amatic SC"/>
      <p:regular r:id="rId30"/>
      <p:bold r:id="rId31"/>
    </p:embeddedFont>
    <p:embeddedFont>
      <p:font typeface="Source Code Pr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maticSC-bold.fntdata"/><Relationship Id="rId30" Type="http://schemas.openxmlformats.org/officeDocument/2006/relationships/font" Target="fonts/AmaticSC-regular.fntdata"/><Relationship Id="rId11" Type="http://schemas.openxmlformats.org/officeDocument/2006/relationships/slide" Target="slides/slide6.xml"/><Relationship Id="rId33" Type="http://schemas.openxmlformats.org/officeDocument/2006/relationships/font" Target="fonts/SourceCodePro-bold.fntdata"/><Relationship Id="rId10" Type="http://schemas.openxmlformats.org/officeDocument/2006/relationships/slide" Target="slides/slide5.xml"/><Relationship Id="rId32" Type="http://schemas.openxmlformats.org/officeDocument/2006/relationships/font" Target="fonts/SourceCodePro-regular.fntdata"/><Relationship Id="rId13" Type="http://schemas.openxmlformats.org/officeDocument/2006/relationships/slide" Target="slides/slide8.xml"/><Relationship Id="rId35" Type="http://schemas.openxmlformats.org/officeDocument/2006/relationships/font" Target="fonts/SourceCodePro-boldItalic.fntdata"/><Relationship Id="rId12" Type="http://schemas.openxmlformats.org/officeDocument/2006/relationships/slide" Target="slides/slide7.xml"/><Relationship Id="rId34" Type="http://schemas.openxmlformats.org/officeDocument/2006/relationships/font" Target="fonts/SourceCodePr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4e6520a1c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4e6520a1c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1e000ee66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e000ee66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temperature = 36.00</a:t>
            </a:r>
            <a:endParaRPr/>
          </a:p>
          <a:p>
            <a:pPr indent="0" lvl="0" marL="0" rtl="0" algn="l">
              <a:spcBef>
                <a:spcPts val="0"/>
              </a:spcBef>
              <a:spcAft>
                <a:spcPts val="0"/>
              </a:spcAft>
              <a:buNone/>
            </a:pPr>
            <a:r>
              <a:rPr lang="en"/>
              <a:t>hot = temperature &gt; 25</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size(640, 480)</a:t>
            </a:r>
            <a:endParaRPr/>
          </a:p>
          <a:p>
            <a:pPr indent="0" lvl="0" marL="0" rtl="0" algn="l">
              <a:spcBef>
                <a:spcPts val="0"/>
              </a:spcBef>
              <a:spcAft>
                <a:spcPts val="0"/>
              </a:spcAft>
              <a:buNone/>
            </a:pPr>
            <a:r>
              <a:rPr lang="en"/>
              <a:t>background(255, 255, 255)</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hot:</a:t>
            </a:r>
            <a:endParaRPr/>
          </a:p>
          <a:p>
            <a:pPr indent="0" lvl="0" marL="0" rtl="0" algn="l">
              <a:spcBef>
                <a:spcPts val="0"/>
              </a:spcBef>
              <a:spcAft>
                <a:spcPts val="0"/>
              </a:spcAft>
              <a:buNone/>
            </a:pPr>
            <a:r>
              <a:rPr lang="en"/>
              <a:t>    background(252, 145, 145)</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fill(0, 0, 0)</a:t>
            </a:r>
            <a:endParaRPr/>
          </a:p>
          <a:p>
            <a:pPr indent="0" lvl="0" marL="0" rtl="0" algn="l">
              <a:spcBef>
                <a:spcPts val="0"/>
              </a:spcBef>
              <a:spcAft>
                <a:spcPts val="0"/>
              </a:spcAft>
              <a:buNone/>
            </a:pPr>
            <a:r>
              <a:rPr lang="en"/>
              <a:t>rect(0, 460, 640, 20)</a:t>
            </a:r>
            <a:endParaRPr/>
          </a:p>
          <a:p>
            <a:pPr indent="0" lvl="0" marL="0" rtl="0" algn="l">
              <a:spcBef>
                <a:spcPts val="0"/>
              </a:spcBef>
              <a:spcAft>
                <a:spcPts val="0"/>
              </a:spcAft>
              <a:buNone/>
            </a:pPr>
            <a:r>
              <a:rPr lang="en"/>
              <a:t>rect(200, 360, 200, 100)</a:t>
            </a:r>
            <a:endParaRPr/>
          </a:p>
          <a:p>
            <a:pPr indent="0" lvl="0" marL="0" rtl="0" algn="l">
              <a:spcBef>
                <a:spcPts val="0"/>
              </a:spcBef>
              <a:spcAft>
                <a:spcPts val="0"/>
              </a:spcAft>
              <a:buNone/>
            </a:pPr>
            <a:r>
              <a:rPr lang="en"/>
              <a:t>triangle(180, 360, 420, 360, 300, 310)</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1e000ee66b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e000ee66b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There’s also an else statement we can attach to it.</a:t>
            </a:r>
            <a:endParaRPr/>
          </a:p>
          <a:p>
            <a:pPr indent="0" lvl="0" marL="0" rtl="0" algn="l">
              <a:spcBef>
                <a:spcPts val="0"/>
              </a:spcBef>
              <a:spcAft>
                <a:spcPts val="0"/>
              </a:spcAft>
              <a:buNone/>
            </a:pPr>
            <a:r>
              <a:rPr lang="en"/>
              <a:t>We are telling the computer, IF some condition isn’t true, than we do this else.</a:t>
            </a:r>
            <a:endParaRPr/>
          </a:p>
          <a:p>
            <a:pPr indent="0" lvl="0" marL="0" rtl="0" algn="l">
              <a:spcBef>
                <a:spcPts val="0"/>
              </a:spcBef>
              <a:spcAft>
                <a:spcPts val="0"/>
              </a:spcAft>
              <a:buNone/>
            </a:pPr>
            <a:r>
              <a:rPr lang="en"/>
              <a:t>So if this </a:t>
            </a:r>
            <a:r>
              <a:rPr lang="en"/>
              <a:t>doesn't</a:t>
            </a:r>
            <a:r>
              <a:rPr lang="en"/>
              <a:t> work, than do this instead.</a:t>
            </a:r>
            <a:endParaRPr/>
          </a:p>
          <a:p>
            <a:pPr indent="0" lvl="0" marL="0" rtl="0" algn="l">
              <a:spcBef>
                <a:spcPts val="0"/>
              </a:spcBef>
              <a:spcAft>
                <a:spcPts val="0"/>
              </a:spcAft>
              <a:buNone/>
            </a:pPr>
            <a:r>
              <a:rPr lang="en"/>
              <a:t>Note both of the code, one in the if and the other in the else will NEVER run at the same time</a:t>
            </a:r>
            <a:endParaRPr/>
          </a:p>
          <a:p>
            <a:pPr indent="0" lvl="0" marL="0" rtl="0" algn="l">
              <a:spcBef>
                <a:spcPts val="0"/>
              </a:spcBef>
              <a:spcAft>
                <a:spcPts val="0"/>
              </a:spcAft>
              <a:buNone/>
            </a:pPr>
            <a:r>
              <a:rPr lang="en"/>
              <a:t>Because else ONLY happens if the first condition isn’t true.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811458512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811458512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how does this all combine together?</a:t>
            </a:r>
            <a:br>
              <a:rPr lang="en"/>
            </a:br>
            <a:r>
              <a:rPr lang="en"/>
              <a:t>We’ll look at 3 very similar examples</a:t>
            </a:r>
            <a:endParaRPr/>
          </a:p>
          <a:p>
            <a:pPr indent="0" lvl="0" marL="0" rtl="0" algn="l">
              <a:spcBef>
                <a:spcPts val="0"/>
              </a:spcBef>
              <a:spcAft>
                <a:spcPts val="0"/>
              </a:spcAft>
              <a:buNone/>
            </a:pPr>
            <a:r>
              <a:rPr lang="en"/>
              <a:t>And we’ll examine the differences in each.</a:t>
            </a:r>
            <a:endParaRPr/>
          </a:p>
          <a:p>
            <a:pPr indent="0" lvl="0" marL="0" rtl="0" algn="l">
              <a:spcBef>
                <a:spcPts val="0"/>
              </a:spcBef>
              <a:spcAft>
                <a:spcPts val="0"/>
              </a:spcAft>
              <a:buNone/>
            </a:pPr>
            <a:r>
              <a:rPr lang="en"/>
              <a:t>This is how the code is ran</a:t>
            </a:r>
            <a:endParaRPr/>
          </a:p>
          <a:p>
            <a:pPr indent="0" lvl="0" marL="0" rtl="0" algn="l">
              <a:spcBef>
                <a:spcPts val="0"/>
              </a:spcBef>
              <a:spcAft>
                <a:spcPts val="0"/>
              </a:spcAft>
              <a:buNone/>
            </a:pPr>
            <a:r>
              <a:rPr lang="en"/>
              <a:t>Fill any shapes we draw with white.</a:t>
            </a:r>
            <a:endParaRPr/>
          </a:p>
          <a:p>
            <a:pPr indent="0" lvl="0" marL="0" rtl="0" algn="l">
              <a:spcBef>
                <a:spcPts val="0"/>
              </a:spcBef>
              <a:spcAft>
                <a:spcPts val="0"/>
              </a:spcAft>
              <a:buNone/>
            </a:pPr>
            <a:r>
              <a:rPr lang="en"/>
              <a:t>BUT If the mouseX is past 250 than fill it red instead!, so as you can see in the gif if we pass the line it changes it to red and if we cross back it’s white.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4c0bf8c8a0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4c0bf8c8a0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radius = 20</a:t>
            </a:r>
            <a:endParaRPr/>
          </a:p>
          <a:p>
            <a:pPr indent="0" lvl="0" marL="0" rtl="0" algn="l">
              <a:spcBef>
                <a:spcPts val="0"/>
              </a:spcBef>
              <a:spcAft>
                <a:spcPts val="0"/>
              </a:spcAft>
              <a:buNone/>
            </a:pPr>
            <a:r>
              <a:rPr lang="en"/>
              <a:t>x = radius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def setup():</a:t>
            </a:r>
            <a:endParaRPr/>
          </a:p>
          <a:p>
            <a:pPr indent="0" lvl="0" marL="0" rtl="0" algn="l">
              <a:spcBef>
                <a:spcPts val="0"/>
              </a:spcBef>
              <a:spcAft>
                <a:spcPts val="0"/>
              </a:spcAft>
              <a:buNone/>
            </a:pPr>
            <a:r>
              <a:rPr lang="en"/>
              <a:t>    size(400, 200)</a:t>
            </a:r>
            <a:endParaRPr/>
          </a:p>
          <a:p>
            <a:pPr indent="0" lvl="0" marL="0" rtl="0" algn="l">
              <a:spcBef>
                <a:spcPts val="0"/>
              </a:spcBef>
              <a:spcAft>
                <a:spcPts val="0"/>
              </a:spcAft>
              <a:buNone/>
            </a:pPr>
            <a:r>
              <a:rPr lang="en"/>
              <a:t>    fill(255)</a:t>
            </a:r>
            <a:endParaRPr/>
          </a:p>
          <a:p>
            <a:pPr indent="0" lvl="0" marL="0" rtl="0" algn="l">
              <a:spcBef>
                <a:spcPts val="0"/>
              </a:spcBef>
              <a:spcAft>
                <a:spcPts val="0"/>
              </a:spcAft>
              <a:buNone/>
            </a:pPr>
            <a:r>
              <a:rPr lang="en"/>
              <a:t>    noStroke()</a:t>
            </a:r>
            <a:endParaRPr/>
          </a:p>
          <a:p>
            <a:pPr indent="0" lvl="0" marL="0" rtl="0" algn="l">
              <a:spcBef>
                <a:spcPts val="0"/>
              </a:spcBef>
              <a:spcAft>
                <a:spcPts val="0"/>
              </a:spcAft>
              <a:buNone/>
            </a:pPr>
            <a:r>
              <a:rPr lang="en"/>
              <a:t>    ellipseMode(RADIUS)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def draw():</a:t>
            </a:r>
            <a:endParaRPr/>
          </a:p>
          <a:p>
            <a:pPr indent="0" lvl="0" marL="0" rtl="0" algn="l">
              <a:spcBef>
                <a:spcPts val="0"/>
              </a:spcBef>
              <a:spcAft>
                <a:spcPts val="0"/>
              </a:spcAft>
              <a:buNone/>
            </a:pPr>
            <a:r>
              <a:rPr lang="en"/>
              <a:t>    global x, radius</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background(0)</a:t>
            </a:r>
            <a:endParaRPr/>
          </a:p>
          <a:p>
            <a:pPr indent="0" lvl="0" marL="0" rtl="0" algn="l">
              <a:spcBef>
                <a:spcPts val="0"/>
              </a:spcBef>
              <a:spcAft>
                <a:spcPts val="0"/>
              </a:spcAft>
              <a:buNone/>
            </a:pPr>
            <a:r>
              <a:rPr lang="en"/>
              <a:t>    ellipse(x, radius, radius, radius)</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if x - radius &gt;= width:</a:t>
            </a:r>
            <a:endParaRPr/>
          </a:p>
          <a:p>
            <a:pPr indent="0" lvl="0" marL="0" rtl="0" algn="l">
              <a:spcBef>
                <a:spcPts val="0"/>
              </a:spcBef>
              <a:spcAft>
                <a:spcPts val="0"/>
              </a:spcAft>
              <a:buNone/>
            </a:pPr>
            <a:r>
              <a:rPr lang="en"/>
              <a:t>        x = radius</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x += 3</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653dc72af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653dc72af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one uses an else.</a:t>
            </a:r>
            <a:endParaRPr/>
          </a:p>
          <a:p>
            <a:pPr indent="0" lvl="0" marL="0" rtl="0" algn="l">
              <a:spcBef>
                <a:spcPts val="0"/>
              </a:spcBef>
              <a:spcAft>
                <a:spcPts val="0"/>
              </a:spcAft>
              <a:buNone/>
            </a:pPr>
            <a:r>
              <a:rPr lang="en"/>
              <a:t>If we are a cross the line, than change it to red</a:t>
            </a:r>
            <a:endParaRPr/>
          </a:p>
          <a:p>
            <a:pPr indent="0" lvl="0" marL="0" rtl="0" algn="l">
              <a:spcBef>
                <a:spcPts val="0"/>
              </a:spcBef>
              <a:spcAft>
                <a:spcPts val="0"/>
              </a:spcAft>
              <a:buNone/>
            </a:pPr>
            <a:r>
              <a:rPr lang="en"/>
              <a:t>If we are not a cross the line than change it to blue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4c0bf8c8a0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4c0bf8c8a0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radius = 20</a:t>
            </a:r>
            <a:endParaRPr/>
          </a:p>
          <a:p>
            <a:pPr indent="0" lvl="0" marL="0" rtl="0" algn="l">
              <a:spcBef>
                <a:spcPts val="0"/>
              </a:spcBef>
              <a:spcAft>
                <a:spcPts val="0"/>
              </a:spcAft>
              <a:buClr>
                <a:srgbClr val="000000"/>
              </a:buClr>
              <a:buSzPts val="1100"/>
              <a:buFont typeface="Arial"/>
              <a:buNone/>
            </a:pPr>
            <a:r>
              <a:rPr lang="en"/>
              <a:t>x = radius+</a:t>
            </a:r>
            <a:r>
              <a:rPr lang="en"/>
              <a:t>1</a:t>
            </a:r>
            <a:endParaRPr/>
          </a:p>
          <a:p>
            <a:pPr indent="0" lvl="0" marL="0" rtl="0" algn="l">
              <a:spcBef>
                <a:spcPts val="0"/>
              </a:spcBef>
              <a:spcAft>
                <a:spcPts val="0"/>
              </a:spcAft>
              <a:buClr>
                <a:srgbClr val="000000"/>
              </a:buClr>
              <a:buSzPts val="1100"/>
              <a:buFont typeface="Arial"/>
              <a:buNone/>
            </a:pPr>
            <a:r>
              <a:rPr lang="en"/>
              <a:t>speed = 3</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Clr>
                <a:srgbClr val="000000"/>
              </a:buClr>
              <a:buSzPts val="1100"/>
              <a:buFont typeface="Arial"/>
              <a:buNone/>
            </a:pPr>
            <a:r>
              <a:rPr lang="en"/>
              <a:t>def</a:t>
            </a:r>
            <a:r>
              <a:rPr lang="en"/>
              <a:t> setup():</a:t>
            </a:r>
            <a:endParaRPr/>
          </a:p>
          <a:p>
            <a:pPr indent="0" lvl="0" marL="0" rtl="0" algn="l">
              <a:spcBef>
                <a:spcPts val="0"/>
              </a:spcBef>
              <a:spcAft>
                <a:spcPts val="0"/>
              </a:spcAft>
              <a:buClr>
                <a:srgbClr val="000000"/>
              </a:buClr>
              <a:buSzPts val="1100"/>
              <a:buFont typeface="Arial"/>
              <a:buNone/>
            </a:pPr>
            <a:r>
              <a:rPr lang="en"/>
              <a:t>  size(400, 200)</a:t>
            </a:r>
            <a:endParaRPr/>
          </a:p>
          <a:p>
            <a:pPr indent="0" lvl="0" marL="0" rtl="0" algn="l">
              <a:spcBef>
                <a:spcPts val="0"/>
              </a:spcBef>
              <a:spcAft>
                <a:spcPts val="0"/>
              </a:spcAft>
              <a:buClr>
                <a:srgbClr val="000000"/>
              </a:buClr>
              <a:buSzPts val="1100"/>
              <a:buFont typeface="Arial"/>
              <a:buNone/>
            </a:pPr>
            <a:r>
              <a:rPr lang="en"/>
              <a:t>  fill(255)</a:t>
            </a:r>
            <a:endParaRPr/>
          </a:p>
          <a:p>
            <a:pPr indent="0" lvl="0" marL="0" rtl="0" algn="l">
              <a:spcBef>
                <a:spcPts val="0"/>
              </a:spcBef>
              <a:spcAft>
                <a:spcPts val="0"/>
              </a:spcAft>
              <a:buClr>
                <a:srgbClr val="000000"/>
              </a:buClr>
              <a:buSzPts val="1100"/>
              <a:buFont typeface="Arial"/>
              <a:buNone/>
            </a:pPr>
            <a:r>
              <a:rPr lang="en"/>
              <a:t>  noStroke()</a:t>
            </a:r>
            <a:endParaRPr/>
          </a:p>
          <a:p>
            <a:pPr indent="0" lvl="0" marL="0" rtl="0" algn="l">
              <a:spcBef>
                <a:spcPts val="0"/>
              </a:spcBef>
              <a:spcAft>
                <a:spcPts val="0"/>
              </a:spcAft>
              <a:buClr>
                <a:srgbClr val="000000"/>
              </a:buClr>
              <a:buSzPts val="1100"/>
              <a:buFont typeface="Arial"/>
              <a:buNone/>
            </a:pPr>
            <a:r>
              <a:rPr lang="en"/>
              <a:t>  ellipseMode(RADIUS)</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Clr>
                <a:srgbClr val="000000"/>
              </a:buClr>
              <a:buSzPts val="1100"/>
              <a:buFont typeface="Arial"/>
              <a:buNone/>
            </a:pPr>
            <a:r>
              <a:rPr lang="en"/>
              <a:t>def </a:t>
            </a:r>
            <a:r>
              <a:rPr lang="en"/>
              <a:t>draw():</a:t>
            </a:r>
            <a:endParaRPr/>
          </a:p>
          <a:p>
            <a:pPr indent="0" lvl="0" marL="0" rtl="0" algn="l">
              <a:spcBef>
                <a:spcPts val="0"/>
              </a:spcBef>
              <a:spcAft>
                <a:spcPts val="0"/>
              </a:spcAft>
              <a:buClr>
                <a:srgbClr val="000000"/>
              </a:buClr>
              <a:buSzPts val="1100"/>
              <a:buFont typeface="Arial"/>
              <a:buNone/>
            </a:pPr>
            <a:r>
              <a:rPr lang="en"/>
              <a:t>  background(0)</a:t>
            </a:r>
            <a:endParaRPr/>
          </a:p>
          <a:p>
            <a:pPr indent="0" lvl="0" marL="0" rtl="0" algn="l">
              <a:spcBef>
                <a:spcPts val="0"/>
              </a:spcBef>
              <a:spcAft>
                <a:spcPts val="0"/>
              </a:spcAft>
              <a:buClr>
                <a:srgbClr val="000000"/>
              </a:buClr>
              <a:buSzPts val="1100"/>
              <a:buFont typeface="Arial"/>
              <a:buNone/>
            </a:pPr>
            <a:r>
              <a:rPr lang="en"/>
              <a:t>  ellipse(x, radius, radius, radius)</a:t>
            </a:r>
            <a:endParaRPr/>
          </a:p>
          <a:p>
            <a:pPr indent="0" lvl="0" marL="0" rtl="0" algn="l">
              <a:spcBef>
                <a:spcPts val="0"/>
              </a:spcBef>
              <a:spcAft>
                <a:spcPts val="0"/>
              </a:spcAft>
              <a:buClr>
                <a:srgbClr val="000000"/>
              </a:buClr>
              <a:buSzPts val="1100"/>
              <a:buFont typeface="Arial"/>
              <a:buNone/>
            </a:pPr>
            <a:r>
              <a:rPr lang="en"/>
              <a:t>  if (x &lt;= radius or x &gt;= width-radius):</a:t>
            </a:r>
            <a:endParaRPr/>
          </a:p>
          <a:p>
            <a:pPr indent="0" lvl="0" marL="0" rtl="0" algn="l">
              <a:spcBef>
                <a:spcPts val="0"/>
              </a:spcBef>
              <a:spcAft>
                <a:spcPts val="0"/>
              </a:spcAft>
              <a:buClr>
                <a:srgbClr val="000000"/>
              </a:buClr>
              <a:buSzPts val="1100"/>
              <a:buFont typeface="Arial"/>
              <a:buNone/>
            </a:pPr>
            <a:r>
              <a:rPr lang="en"/>
              <a:t>     speed *= -1</a:t>
            </a:r>
            <a:endParaRPr/>
          </a:p>
          <a:p>
            <a:pPr indent="0" lvl="0" marL="0" rtl="0" algn="l">
              <a:spcBef>
                <a:spcPts val="0"/>
              </a:spcBef>
              <a:spcAft>
                <a:spcPts val="0"/>
              </a:spcAft>
              <a:buClr>
                <a:srgbClr val="000000"/>
              </a:buClr>
              <a:buSzPts val="1100"/>
              <a:buFont typeface="Arial"/>
              <a:buNone/>
            </a:pPr>
            <a:r>
              <a:rPr lang="en"/>
              <a:t>      x += speed</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1e000ee66b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e000ee66b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also put an else if (called an </a:t>
            </a:r>
            <a:r>
              <a:rPr b="1" lang="en"/>
              <a:t>elif</a:t>
            </a:r>
            <a:r>
              <a:rPr lang="en"/>
              <a:t>)</a:t>
            </a:r>
            <a:r>
              <a:rPr lang="en"/>
              <a:t>.</a:t>
            </a:r>
            <a:endParaRPr/>
          </a:p>
          <a:p>
            <a:pPr indent="0" lvl="0" marL="0" rtl="0" algn="l">
              <a:spcBef>
                <a:spcPts val="0"/>
              </a:spcBef>
              <a:spcAft>
                <a:spcPts val="0"/>
              </a:spcAft>
              <a:buNone/>
            </a:pPr>
            <a:r>
              <a:rPr lang="en"/>
              <a:t>Here you’re telling the computer if the first one </a:t>
            </a:r>
            <a:r>
              <a:rPr lang="en"/>
              <a:t>doesn't</a:t>
            </a:r>
            <a:r>
              <a:rPr lang="en"/>
              <a:t> work, try this, if that </a:t>
            </a:r>
            <a:r>
              <a:rPr lang="en"/>
              <a:t>doesn't</a:t>
            </a:r>
            <a:r>
              <a:rPr lang="en"/>
              <a:t> work try this if alll those if/elifs don’t work, then do the else as a last resort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1e000ee66b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e000ee66b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705dd3876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705dd3876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one is more for fun</a:t>
            </a:r>
            <a:endParaRPr/>
          </a:p>
          <a:p>
            <a:pPr indent="0" lvl="0" marL="0" rtl="0" algn="l">
              <a:spcBef>
                <a:spcPts val="0"/>
              </a:spcBef>
              <a:spcAft>
                <a:spcPts val="0"/>
              </a:spcAft>
              <a:buNone/>
            </a:pPr>
            <a:r>
              <a:rPr lang="en"/>
              <a:t>If you want, you can use multiple AND, OR and NOT statements all in the same expression</a:t>
            </a:r>
            <a:endParaRPr/>
          </a:p>
          <a:p>
            <a:pPr indent="0" lvl="0" marL="0" rtl="0" algn="l">
              <a:spcBef>
                <a:spcPts val="0"/>
              </a:spcBef>
              <a:spcAft>
                <a:spcPts val="0"/>
              </a:spcAft>
              <a:buNone/>
            </a:pPr>
            <a:r>
              <a:rPr lang="en"/>
              <a:t>This example says if you do NOT like green eggs AND you do NOT like ham, then print the stuff below</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811458512f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811458512f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1e000ee66b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e000ee66b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 we are learning about if statements, these are known as conditionals because they have must have a condition before they are ran. </a:t>
            </a:r>
            <a:br>
              <a:rPr lang="en"/>
            </a:br>
            <a:r>
              <a:rPr lang="en"/>
              <a:t>If we look below we can see an example of one, </a:t>
            </a:r>
            <a:endParaRPr/>
          </a:p>
          <a:p>
            <a:pPr indent="0" lvl="0" marL="0" rtl="0" algn="l">
              <a:spcBef>
                <a:spcPts val="0"/>
              </a:spcBef>
              <a:spcAft>
                <a:spcPts val="0"/>
              </a:spcAft>
              <a:buNone/>
            </a:pPr>
            <a:r>
              <a:rPr lang="en"/>
              <a:t>IF you want to code AND you like pizza THEN you come to Schulich Ignite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705dd3876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705dd3876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for this on the next slide</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8122d8f9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8122d8f9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an example that uses both AND and ELIF together to make lots of combinations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705dd3876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705dd3876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652be70c9d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652be70c9d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710fb5b48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710fb5b48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811458512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11458512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81241245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1241245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Because there’s no line saying </a:t>
            </a:r>
            <a:r>
              <a:rPr b="1" lang="en"/>
              <a:t>global x, y</a:t>
            </a:r>
            <a:r>
              <a:rPr lang="en"/>
              <a:t> to specify that you want to use x and y from outside of draw, so it thinks that X and Y do not exist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911376d9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911376d9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t>Booleans are a new type of </a:t>
            </a:r>
            <a:r>
              <a:rPr lang="en"/>
              <a:t>variable</a:t>
            </a:r>
            <a:r>
              <a:rPr lang="en"/>
              <a:t>, they can ONLY contain True or False. These are </a:t>
            </a:r>
            <a:r>
              <a:rPr lang="en"/>
              <a:t>incredibly</a:t>
            </a:r>
            <a:r>
              <a:rPr lang="en"/>
              <a:t> useful for if statements.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1e000ee6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e000ee6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the operators for boolean logic, it’s like math! All of these are pretty self explanatory, note the way it’s </a:t>
            </a:r>
            <a:r>
              <a:rPr lang="en"/>
              <a:t>formatted</a:t>
            </a:r>
            <a:r>
              <a:rPr lang="en"/>
              <a:t>, no other combination of these symbols will get what you one.</a:t>
            </a:r>
            <a:br>
              <a:rPr lang="en"/>
            </a:br>
            <a:r>
              <a:rPr lang="en"/>
              <a:t>And </a:t>
            </a:r>
            <a:r>
              <a:rPr b="1" lang="en"/>
              <a:t>==</a:t>
            </a:r>
            <a:r>
              <a:rPr lang="en"/>
              <a:t> is </a:t>
            </a:r>
            <a:r>
              <a:rPr i="1" lang="en"/>
              <a:t>NOT</a:t>
            </a:r>
            <a:r>
              <a:rPr lang="en"/>
              <a:t> THE SAME AS </a:t>
            </a:r>
            <a:r>
              <a:rPr b="1" lang="en"/>
              <a:t>=</a:t>
            </a:r>
            <a:r>
              <a:rPr lang="en"/>
              <a:t>, one is the assignment, the other is equivalence (equals)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1e02e808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e02e808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statements are an excellent way run some special code that may not be needed to run every single time.</a:t>
            </a:r>
            <a:endParaRPr/>
          </a:p>
          <a:p>
            <a:pPr indent="0" lvl="0" marL="0" rtl="0" algn="l">
              <a:spcBef>
                <a:spcPts val="0"/>
              </a:spcBef>
              <a:spcAft>
                <a:spcPts val="0"/>
              </a:spcAft>
              <a:buNone/>
            </a:pPr>
            <a:r>
              <a:rPr lang="en"/>
              <a:t>Say stopping a ball would be good to be used here, previously the ball would move off the screen, because we never told it to stop.</a:t>
            </a:r>
            <a:endParaRPr/>
          </a:p>
          <a:p>
            <a:pPr indent="0" lvl="0" marL="0" rtl="0" algn="l">
              <a:spcBef>
                <a:spcPts val="0"/>
              </a:spcBef>
              <a:spcAft>
                <a:spcPts val="0"/>
              </a:spcAft>
              <a:buNone/>
            </a:pPr>
            <a:r>
              <a:rPr lang="en"/>
              <a:t>But now we can!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1e000ee66b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e000ee66b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how do we use if statements? </a:t>
            </a:r>
            <a:br>
              <a:rPr lang="en"/>
            </a:br>
            <a:r>
              <a:rPr lang="en"/>
              <a:t>Well, we tell the computer IF some </a:t>
            </a:r>
            <a:r>
              <a:rPr lang="en"/>
              <a:t>condition</a:t>
            </a:r>
            <a:r>
              <a:rPr lang="en"/>
              <a:t>, or rather some boolean is true, than we do the thing that is indented after the colon.</a:t>
            </a:r>
            <a:endParaRPr/>
          </a:p>
          <a:p>
            <a:pPr indent="0" lvl="0" marL="0" rtl="0" algn="l">
              <a:spcBef>
                <a:spcPts val="0"/>
              </a:spcBef>
              <a:spcAft>
                <a:spcPts val="0"/>
              </a:spcAft>
              <a:buNone/>
            </a:pPr>
            <a:r>
              <a:rPr lang="en"/>
              <a:t>Remember</a:t>
            </a:r>
            <a:r>
              <a:rPr lang="en"/>
              <a:t> anything that starts inside the indented part will </a:t>
            </a:r>
            <a:r>
              <a:rPr lang="en"/>
              <a:t>disappear after the if statement is done. </a:t>
            </a:r>
            <a:endParaRPr/>
          </a:p>
          <a:p>
            <a:pPr indent="0" lvl="0" marL="0" rtl="0" algn="l">
              <a:spcBef>
                <a:spcPts val="0"/>
              </a:spcBef>
              <a:spcAft>
                <a:spcPts val="0"/>
              </a:spcAft>
              <a:buNone/>
            </a:pPr>
            <a:r>
              <a:rPr lang="en"/>
              <a:t>Of course unless you make it global, and declare it outside the if statement.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52be70c9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52be70c9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example is, if your house </a:t>
            </a:r>
            <a:r>
              <a:rPr lang="en"/>
              <a:t>temperature</a:t>
            </a:r>
            <a:r>
              <a:rPr lang="en"/>
              <a:t> is cold, </a:t>
            </a:r>
            <a:r>
              <a:rPr lang="en"/>
              <a:t>then</a:t>
            </a:r>
            <a:r>
              <a:rPr lang="en"/>
              <a:t> you turn up the heat.</a:t>
            </a:r>
            <a:endParaRPr/>
          </a:p>
          <a:p>
            <a:pPr indent="0" lvl="0" marL="0" rtl="0" algn="l">
              <a:spcBef>
                <a:spcPts val="0"/>
              </a:spcBef>
              <a:spcAft>
                <a:spcPts val="0"/>
              </a:spcAft>
              <a:buNone/>
            </a:pPr>
            <a:r>
              <a:rPr lang="en"/>
              <a:t>Look after the </a:t>
            </a:r>
            <a:r>
              <a:rPr b="1" lang="en"/>
              <a:t>if</a:t>
            </a:r>
            <a:r>
              <a:rPr lang="en"/>
              <a:t>, that’s the condition we are telling the computer to compare.</a:t>
            </a:r>
            <a:endParaRPr/>
          </a:p>
          <a:p>
            <a:pPr indent="0" lvl="0" marL="0" rtl="0" algn="l">
              <a:spcBef>
                <a:spcPts val="0"/>
              </a:spcBef>
              <a:spcAft>
                <a:spcPts val="0"/>
              </a:spcAft>
              <a:buNone/>
            </a:pPr>
            <a:r>
              <a:rPr lang="en"/>
              <a:t>We are telling the computer, look at the house </a:t>
            </a:r>
            <a:r>
              <a:rPr lang="en"/>
              <a:t>temperature</a:t>
            </a:r>
            <a:r>
              <a:rPr lang="en"/>
              <a:t>, is it cold? If so than turn up the thermostat. </a:t>
            </a:r>
            <a:endParaRPr/>
          </a:p>
          <a:p>
            <a:pPr indent="0" lvl="0" marL="0" rtl="0" algn="l">
              <a:spcBef>
                <a:spcPts val="0"/>
              </a:spcBef>
              <a:spcAft>
                <a:spcPts val="0"/>
              </a:spcAft>
              <a:buNone/>
            </a:pPr>
            <a:r>
              <a:rPr lang="en"/>
              <a:t>Everything that is indented will be ran, in this instants, we are turning up the heat.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54" name="Shape 54"/>
        <p:cNvGrpSpPr/>
        <p:nvPr/>
      </p:nvGrpSpPr>
      <p:grpSpPr>
        <a:xfrm>
          <a:off x="0" y="0"/>
          <a:ext cx="0" cy="0"/>
          <a:chOff x="0" y="0"/>
          <a:chExt cx="0" cy="0"/>
        </a:xfrm>
      </p:grpSpPr>
      <p:sp>
        <p:nvSpPr>
          <p:cNvPr id="55" name="Google Shape;55;p14"/>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8000"/>
              <a:buNone/>
              <a:defRPr sz="8000"/>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p:txBody>
      </p:sp>
      <p:sp>
        <p:nvSpPr>
          <p:cNvPr id="57" name="Google Shape;57;p14"/>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100"/>
              <a:buNone/>
              <a:defRPr b="1" sz="2100">
                <a:solidFill>
                  <a:schemeClr val="accent1"/>
                </a:solidFill>
              </a:defRPr>
            </a:lvl1pPr>
            <a:lvl2pPr lvl="1" rtl="0" algn="ctr">
              <a:lnSpc>
                <a:spcPct val="100000"/>
              </a:lnSpc>
              <a:spcBef>
                <a:spcPts val="0"/>
              </a:spcBef>
              <a:spcAft>
                <a:spcPts val="0"/>
              </a:spcAft>
              <a:buClr>
                <a:schemeClr val="accent1"/>
              </a:buClr>
              <a:buSzPts val="2100"/>
              <a:buNone/>
              <a:defRPr b="1" sz="2100">
                <a:solidFill>
                  <a:schemeClr val="accent1"/>
                </a:solidFill>
              </a:defRPr>
            </a:lvl2pPr>
            <a:lvl3pPr lvl="2" rtl="0" algn="ctr">
              <a:lnSpc>
                <a:spcPct val="100000"/>
              </a:lnSpc>
              <a:spcBef>
                <a:spcPts val="0"/>
              </a:spcBef>
              <a:spcAft>
                <a:spcPts val="0"/>
              </a:spcAft>
              <a:buClr>
                <a:schemeClr val="accent1"/>
              </a:buClr>
              <a:buSzPts val="2100"/>
              <a:buNone/>
              <a:defRPr b="1" sz="2100">
                <a:solidFill>
                  <a:schemeClr val="accent1"/>
                </a:solidFill>
              </a:defRPr>
            </a:lvl3pPr>
            <a:lvl4pPr lvl="3" rtl="0" algn="ctr">
              <a:lnSpc>
                <a:spcPct val="100000"/>
              </a:lnSpc>
              <a:spcBef>
                <a:spcPts val="0"/>
              </a:spcBef>
              <a:spcAft>
                <a:spcPts val="0"/>
              </a:spcAft>
              <a:buClr>
                <a:schemeClr val="accent1"/>
              </a:buClr>
              <a:buSzPts val="2100"/>
              <a:buNone/>
              <a:defRPr b="1" sz="2100">
                <a:solidFill>
                  <a:schemeClr val="accent1"/>
                </a:solidFill>
              </a:defRPr>
            </a:lvl4pPr>
            <a:lvl5pPr lvl="4" rtl="0" algn="ctr">
              <a:lnSpc>
                <a:spcPct val="100000"/>
              </a:lnSpc>
              <a:spcBef>
                <a:spcPts val="0"/>
              </a:spcBef>
              <a:spcAft>
                <a:spcPts val="0"/>
              </a:spcAft>
              <a:buClr>
                <a:schemeClr val="accent1"/>
              </a:buClr>
              <a:buSzPts val="2100"/>
              <a:buNone/>
              <a:defRPr b="1" sz="2100">
                <a:solidFill>
                  <a:schemeClr val="accent1"/>
                </a:solidFill>
              </a:defRPr>
            </a:lvl5pPr>
            <a:lvl6pPr lvl="5" rtl="0" algn="ctr">
              <a:lnSpc>
                <a:spcPct val="100000"/>
              </a:lnSpc>
              <a:spcBef>
                <a:spcPts val="0"/>
              </a:spcBef>
              <a:spcAft>
                <a:spcPts val="0"/>
              </a:spcAft>
              <a:buClr>
                <a:schemeClr val="accent1"/>
              </a:buClr>
              <a:buSzPts val="2100"/>
              <a:buNone/>
              <a:defRPr b="1" sz="2100">
                <a:solidFill>
                  <a:schemeClr val="accent1"/>
                </a:solidFill>
              </a:defRPr>
            </a:lvl6pPr>
            <a:lvl7pPr lvl="6" rtl="0" algn="ctr">
              <a:lnSpc>
                <a:spcPct val="100000"/>
              </a:lnSpc>
              <a:spcBef>
                <a:spcPts val="0"/>
              </a:spcBef>
              <a:spcAft>
                <a:spcPts val="0"/>
              </a:spcAft>
              <a:buClr>
                <a:schemeClr val="accent1"/>
              </a:buClr>
              <a:buSzPts val="2100"/>
              <a:buNone/>
              <a:defRPr b="1" sz="2100">
                <a:solidFill>
                  <a:schemeClr val="accent1"/>
                </a:solidFill>
              </a:defRPr>
            </a:lvl7pPr>
            <a:lvl8pPr lvl="7" rtl="0" algn="ctr">
              <a:lnSpc>
                <a:spcPct val="100000"/>
              </a:lnSpc>
              <a:spcBef>
                <a:spcPts val="0"/>
              </a:spcBef>
              <a:spcAft>
                <a:spcPts val="0"/>
              </a:spcAft>
              <a:buClr>
                <a:schemeClr val="accent1"/>
              </a:buClr>
              <a:buSzPts val="2100"/>
              <a:buNone/>
              <a:defRPr b="1" sz="2100">
                <a:solidFill>
                  <a:schemeClr val="accent1"/>
                </a:solidFill>
              </a:defRPr>
            </a:lvl8pPr>
            <a:lvl9pPr lvl="8" rtl="0"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58" name="Google Shape;58;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59" name="Shape 59"/>
        <p:cNvGrpSpPr/>
        <p:nvPr/>
      </p:nvGrpSpPr>
      <p:grpSpPr>
        <a:xfrm>
          <a:off x="0" y="0"/>
          <a:ext cx="0" cy="0"/>
          <a:chOff x="0" y="0"/>
          <a:chExt cx="0" cy="0"/>
        </a:xfrm>
      </p:grpSpPr>
      <p:sp>
        <p:nvSpPr>
          <p:cNvPr id="60" name="Google Shape;60;p15"/>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61" name="Google Shape;61;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2" name="Shape 62"/>
        <p:cNvGrpSpPr/>
        <p:nvPr/>
      </p:nvGrpSpPr>
      <p:grpSpPr>
        <a:xfrm>
          <a:off x="0" y="0"/>
          <a:ext cx="0" cy="0"/>
          <a:chOff x="0" y="0"/>
          <a:chExt cx="0" cy="0"/>
        </a:xfrm>
      </p:grpSpPr>
      <p:sp>
        <p:nvSpPr>
          <p:cNvPr id="63" name="Google Shape;63;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64" name="Google Shape;64;p1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5" name="Google Shape;65;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6" name="Shape 66"/>
        <p:cNvGrpSpPr/>
        <p:nvPr/>
      </p:nvGrpSpPr>
      <p:grpSpPr>
        <a:xfrm>
          <a:off x="0" y="0"/>
          <a:ext cx="0" cy="0"/>
          <a:chOff x="0" y="0"/>
          <a:chExt cx="0" cy="0"/>
        </a:xfrm>
      </p:grpSpPr>
      <p:sp>
        <p:nvSpPr>
          <p:cNvPr id="67" name="Google Shape;67;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68" name="Google Shape;68;p17"/>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0" name="Google Shape;70;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1" name="Shape 71"/>
        <p:cNvGrpSpPr/>
        <p:nvPr/>
      </p:nvGrpSpPr>
      <p:grpSpPr>
        <a:xfrm>
          <a:off x="0" y="0"/>
          <a:ext cx="0" cy="0"/>
          <a:chOff x="0" y="0"/>
          <a:chExt cx="0" cy="0"/>
        </a:xfrm>
      </p:grpSpPr>
      <p:sp>
        <p:nvSpPr>
          <p:cNvPr id="72" name="Google Shape;72;p18"/>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73" name="Google Shape;7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4" name="Shape 74"/>
        <p:cNvGrpSpPr/>
        <p:nvPr/>
      </p:nvGrpSpPr>
      <p:grpSpPr>
        <a:xfrm>
          <a:off x="0" y="0"/>
          <a:ext cx="0" cy="0"/>
          <a:chOff x="0" y="0"/>
          <a:chExt cx="0" cy="0"/>
        </a:xfrm>
      </p:grpSpPr>
      <p:sp>
        <p:nvSpPr>
          <p:cNvPr id="75" name="Google Shape;75;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highlight>
                  <a:schemeClr val="dk1"/>
                </a:highlight>
              </a:defRPr>
            </a:lvl1pPr>
            <a:lvl2pPr lvl="1" rtl="0">
              <a:spcBef>
                <a:spcPts val="0"/>
              </a:spcBef>
              <a:spcAft>
                <a:spcPts val="0"/>
              </a:spcAft>
              <a:buSzPts val="3000"/>
              <a:buNone/>
              <a:defRPr sz="3000">
                <a:highlight>
                  <a:schemeClr val="dk1"/>
                </a:highlight>
              </a:defRPr>
            </a:lvl2pPr>
            <a:lvl3pPr lvl="2" rtl="0">
              <a:spcBef>
                <a:spcPts val="0"/>
              </a:spcBef>
              <a:spcAft>
                <a:spcPts val="0"/>
              </a:spcAft>
              <a:buSzPts val="3000"/>
              <a:buNone/>
              <a:defRPr sz="3000">
                <a:highlight>
                  <a:schemeClr val="dk1"/>
                </a:highlight>
              </a:defRPr>
            </a:lvl3pPr>
            <a:lvl4pPr lvl="3" rtl="0">
              <a:spcBef>
                <a:spcPts val="0"/>
              </a:spcBef>
              <a:spcAft>
                <a:spcPts val="0"/>
              </a:spcAft>
              <a:buSzPts val="3000"/>
              <a:buNone/>
              <a:defRPr sz="3000">
                <a:highlight>
                  <a:schemeClr val="dk1"/>
                </a:highlight>
              </a:defRPr>
            </a:lvl4pPr>
            <a:lvl5pPr lvl="4" rtl="0">
              <a:spcBef>
                <a:spcPts val="0"/>
              </a:spcBef>
              <a:spcAft>
                <a:spcPts val="0"/>
              </a:spcAft>
              <a:buSzPts val="3000"/>
              <a:buNone/>
              <a:defRPr sz="3000">
                <a:highlight>
                  <a:schemeClr val="dk1"/>
                </a:highlight>
              </a:defRPr>
            </a:lvl5pPr>
            <a:lvl6pPr lvl="5" rtl="0">
              <a:spcBef>
                <a:spcPts val="0"/>
              </a:spcBef>
              <a:spcAft>
                <a:spcPts val="0"/>
              </a:spcAft>
              <a:buSzPts val="3000"/>
              <a:buNone/>
              <a:defRPr sz="3000">
                <a:highlight>
                  <a:schemeClr val="dk1"/>
                </a:highlight>
              </a:defRPr>
            </a:lvl6pPr>
            <a:lvl7pPr lvl="6" rtl="0">
              <a:spcBef>
                <a:spcPts val="0"/>
              </a:spcBef>
              <a:spcAft>
                <a:spcPts val="0"/>
              </a:spcAft>
              <a:buSzPts val="3000"/>
              <a:buNone/>
              <a:defRPr sz="3000">
                <a:highlight>
                  <a:schemeClr val="dk1"/>
                </a:highlight>
              </a:defRPr>
            </a:lvl7pPr>
            <a:lvl8pPr lvl="7" rtl="0">
              <a:spcBef>
                <a:spcPts val="0"/>
              </a:spcBef>
              <a:spcAft>
                <a:spcPts val="0"/>
              </a:spcAft>
              <a:buSzPts val="3000"/>
              <a:buNone/>
              <a:defRPr sz="3000">
                <a:highlight>
                  <a:schemeClr val="dk1"/>
                </a:highlight>
              </a:defRPr>
            </a:lvl8pPr>
            <a:lvl9pPr lvl="8" rtl="0">
              <a:spcBef>
                <a:spcPts val="0"/>
              </a:spcBef>
              <a:spcAft>
                <a:spcPts val="0"/>
              </a:spcAft>
              <a:buSzPts val="3000"/>
              <a:buNone/>
              <a:defRPr sz="3000">
                <a:highlight>
                  <a:schemeClr val="dk1"/>
                </a:highlight>
              </a:defRPr>
            </a:lvl9pPr>
          </a:lstStyle>
          <a:p/>
        </p:txBody>
      </p:sp>
      <p:sp>
        <p:nvSpPr>
          <p:cNvPr id="76" name="Google Shape;76;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7" name="Google Shape;77;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78" name="Shape 78"/>
        <p:cNvGrpSpPr/>
        <p:nvPr/>
      </p:nvGrpSpPr>
      <p:grpSpPr>
        <a:xfrm>
          <a:off x="0" y="0"/>
          <a:ext cx="0" cy="0"/>
          <a:chOff x="0" y="0"/>
          <a:chExt cx="0" cy="0"/>
        </a:xfrm>
      </p:grpSpPr>
      <p:sp>
        <p:nvSpPr>
          <p:cNvPr id="79" name="Google Shape;79;p20"/>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p:txBody>
      </p:sp>
      <p:sp>
        <p:nvSpPr>
          <p:cNvPr id="80" name="Google Shape;80;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1" name="Shape 81"/>
        <p:cNvGrpSpPr/>
        <p:nvPr/>
      </p:nvGrpSpPr>
      <p:grpSpPr>
        <a:xfrm>
          <a:off x="0" y="0"/>
          <a:ext cx="0" cy="0"/>
          <a:chOff x="0" y="0"/>
          <a:chExt cx="0" cy="0"/>
        </a:xfrm>
      </p:grpSpPr>
      <p:sp>
        <p:nvSpPr>
          <p:cNvPr id="82" name="Google Shape;82;p21"/>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 name="Google Shape;83;p21"/>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84" name="Google Shape;84;p21"/>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85" name="Google Shape;85;p21"/>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86" name="Google Shape;86;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accent1"/>
              </a:buClr>
              <a:buSzPts val="1800"/>
              <a:buChar char="●"/>
              <a:defRPr>
                <a:solidFill>
                  <a:schemeClr val="accent1"/>
                </a:solidFill>
                <a:highlight>
                  <a:schemeClr val="lt1"/>
                </a:highlight>
              </a:defRPr>
            </a:lvl1pPr>
            <a:lvl2pPr indent="-317500" lvl="1" marL="914400" rtl="0">
              <a:spcBef>
                <a:spcPts val="1600"/>
              </a:spcBef>
              <a:spcAft>
                <a:spcPts val="0"/>
              </a:spcAft>
              <a:buClr>
                <a:schemeClr val="accent1"/>
              </a:buClr>
              <a:buSzPts val="1400"/>
              <a:buChar char="○"/>
              <a:defRPr>
                <a:solidFill>
                  <a:schemeClr val="accent1"/>
                </a:solidFill>
                <a:highlight>
                  <a:schemeClr val="lt1"/>
                </a:highlight>
              </a:defRPr>
            </a:lvl2pPr>
            <a:lvl3pPr indent="-317500" lvl="2" marL="1371600" rtl="0">
              <a:spcBef>
                <a:spcPts val="1600"/>
              </a:spcBef>
              <a:spcAft>
                <a:spcPts val="0"/>
              </a:spcAft>
              <a:buClr>
                <a:schemeClr val="accent1"/>
              </a:buClr>
              <a:buSzPts val="1400"/>
              <a:buChar char="■"/>
              <a:defRPr>
                <a:solidFill>
                  <a:schemeClr val="accent1"/>
                </a:solidFill>
                <a:highlight>
                  <a:schemeClr val="lt1"/>
                </a:highlight>
              </a:defRPr>
            </a:lvl3pPr>
            <a:lvl4pPr indent="-317500" lvl="3" marL="1828800" rtl="0">
              <a:spcBef>
                <a:spcPts val="1600"/>
              </a:spcBef>
              <a:spcAft>
                <a:spcPts val="0"/>
              </a:spcAft>
              <a:buClr>
                <a:schemeClr val="accent1"/>
              </a:buClr>
              <a:buSzPts val="1400"/>
              <a:buChar char="●"/>
              <a:defRPr>
                <a:solidFill>
                  <a:schemeClr val="accent1"/>
                </a:solidFill>
                <a:highlight>
                  <a:schemeClr val="lt1"/>
                </a:highlight>
              </a:defRPr>
            </a:lvl4pPr>
            <a:lvl5pPr indent="-317500" lvl="4" marL="2286000" rtl="0">
              <a:spcBef>
                <a:spcPts val="1600"/>
              </a:spcBef>
              <a:spcAft>
                <a:spcPts val="0"/>
              </a:spcAft>
              <a:buClr>
                <a:schemeClr val="accent1"/>
              </a:buClr>
              <a:buSzPts val="1400"/>
              <a:buChar char="○"/>
              <a:defRPr>
                <a:solidFill>
                  <a:schemeClr val="accent1"/>
                </a:solidFill>
                <a:highlight>
                  <a:schemeClr val="lt1"/>
                </a:highlight>
              </a:defRPr>
            </a:lvl5pPr>
            <a:lvl6pPr indent="-317500" lvl="5" marL="2743200" rtl="0">
              <a:spcBef>
                <a:spcPts val="1600"/>
              </a:spcBef>
              <a:spcAft>
                <a:spcPts val="0"/>
              </a:spcAft>
              <a:buClr>
                <a:schemeClr val="accent1"/>
              </a:buClr>
              <a:buSzPts val="1400"/>
              <a:buChar char="■"/>
              <a:defRPr>
                <a:solidFill>
                  <a:schemeClr val="accent1"/>
                </a:solidFill>
                <a:highlight>
                  <a:schemeClr val="lt1"/>
                </a:highlight>
              </a:defRPr>
            </a:lvl6pPr>
            <a:lvl7pPr indent="-317500" lvl="6" marL="3200400" rtl="0">
              <a:spcBef>
                <a:spcPts val="1600"/>
              </a:spcBef>
              <a:spcAft>
                <a:spcPts val="0"/>
              </a:spcAft>
              <a:buClr>
                <a:schemeClr val="accent1"/>
              </a:buClr>
              <a:buSzPts val="1400"/>
              <a:buChar char="●"/>
              <a:defRPr>
                <a:solidFill>
                  <a:schemeClr val="accent1"/>
                </a:solidFill>
                <a:highlight>
                  <a:schemeClr val="lt1"/>
                </a:highlight>
              </a:defRPr>
            </a:lvl7pPr>
            <a:lvl8pPr indent="-317500" lvl="7" marL="3657600" rtl="0">
              <a:spcBef>
                <a:spcPts val="1600"/>
              </a:spcBef>
              <a:spcAft>
                <a:spcPts val="0"/>
              </a:spcAft>
              <a:buClr>
                <a:schemeClr val="accent1"/>
              </a:buClr>
              <a:buSzPts val="1400"/>
              <a:buChar char="○"/>
              <a:defRPr>
                <a:solidFill>
                  <a:schemeClr val="accent1"/>
                </a:solidFill>
                <a:highlight>
                  <a:schemeClr val="lt1"/>
                </a:highlight>
              </a:defRPr>
            </a:lvl8pPr>
            <a:lvl9pPr indent="-317500" lvl="8" marL="4114800" rtl="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87" name="Google Shape;87;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8" name="Shape 88"/>
        <p:cNvGrpSpPr/>
        <p:nvPr/>
      </p:nvGrpSpPr>
      <p:grpSpPr>
        <a:xfrm>
          <a:off x="0" y="0"/>
          <a:ext cx="0" cy="0"/>
          <a:chOff x="0" y="0"/>
          <a:chExt cx="0" cy="0"/>
        </a:xfrm>
      </p:grpSpPr>
      <p:sp>
        <p:nvSpPr>
          <p:cNvPr id="89" name="Google Shape;89;p22"/>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90" name="Google Shape;90;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1" name="Shape 91"/>
        <p:cNvGrpSpPr/>
        <p:nvPr/>
      </p:nvGrpSpPr>
      <p:grpSpPr>
        <a:xfrm>
          <a:off x="0" y="0"/>
          <a:ext cx="0" cy="0"/>
          <a:chOff x="0" y="0"/>
          <a:chExt cx="0" cy="0"/>
        </a:xfrm>
      </p:grpSpPr>
      <p:sp>
        <p:nvSpPr>
          <p:cNvPr id="92" name="Google Shape;92;p23"/>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2000"/>
              <a:buNone/>
              <a:defRPr sz="12000">
                <a:solidFill>
                  <a:schemeClr val="lt1"/>
                </a:solidFill>
                <a:highlight>
                  <a:schemeClr val="accent1"/>
                </a:highlight>
              </a:defRPr>
            </a:lvl1pPr>
            <a:lvl2pPr lvl="1" rtl="0" algn="ctr">
              <a:spcBef>
                <a:spcPts val="0"/>
              </a:spcBef>
              <a:spcAft>
                <a:spcPts val="0"/>
              </a:spcAft>
              <a:buClr>
                <a:schemeClr val="lt1"/>
              </a:buClr>
              <a:buSzPts val="12000"/>
              <a:buNone/>
              <a:defRPr sz="12000">
                <a:solidFill>
                  <a:schemeClr val="lt1"/>
                </a:solidFill>
                <a:highlight>
                  <a:schemeClr val="accent1"/>
                </a:highlight>
              </a:defRPr>
            </a:lvl2pPr>
            <a:lvl3pPr lvl="2" rtl="0" algn="ctr">
              <a:spcBef>
                <a:spcPts val="0"/>
              </a:spcBef>
              <a:spcAft>
                <a:spcPts val="0"/>
              </a:spcAft>
              <a:buClr>
                <a:schemeClr val="lt1"/>
              </a:buClr>
              <a:buSzPts val="12000"/>
              <a:buNone/>
              <a:defRPr sz="12000">
                <a:solidFill>
                  <a:schemeClr val="lt1"/>
                </a:solidFill>
                <a:highlight>
                  <a:schemeClr val="accent1"/>
                </a:highlight>
              </a:defRPr>
            </a:lvl3pPr>
            <a:lvl4pPr lvl="3" rtl="0" algn="ctr">
              <a:spcBef>
                <a:spcPts val="0"/>
              </a:spcBef>
              <a:spcAft>
                <a:spcPts val="0"/>
              </a:spcAft>
              <a:buClr>
                <a:schemeClr val="lt1"/>
              </a:buClr>
              <a:buSzPts val="12000"/>
              <a:buNone/>
              <a:defRPr sz="12000">
                <a:solidFill>
                  <a:schemeClr val="lt1"/>
                </a:solidFill>
                <a:highlight>
                  <a:schemeClr val="accent1"/>
                </a:highlight>
              </a:defRPr>
            </a:lvl4pPr>
            <a:lvl5pPr lvl="4" rtl="0" algn="ctr">
              <a:spcBef>
                <a:spcPts val="0"/>
              </a:spcBef>
              <a:spcAft>
                <a:spcPts val="0"/>
              </a:spcAft>
              <a:buClr>
                <a:schemeClr val="lt1"/>
              </a:buClr>
              <a:buSzPts val="12000"/>
              <a:buNone/>
              <a:defRPr sz="12000">
                <a:solidFill>
                  <a:schemeClr val="lt1"/>
                </a:solidFill>
                <a:highlight>
                  <a:schemeClr val="accent1"/>
                </a:highlight>
              </a:defRPr>
            </a:lvl5pPr>
            <a:lvl6pPr lvl="5" rtl="0" algn="ctr">
              <a:spcBef>
                <a:spcPts val="0"/>
              </a:spcBef>
              <a:spcAft>
                <a:spcPts val="0"/>
              </a:spcAft>
              <a:buClr>
                <a:schemeClr val="lt1"/>
              </a:buClr>
              <a:buSzPts val="12000"/>
              <a:buNone/>
              <a:defRPr sz="12000">
                <a:solidFill>
                  <a:schemeClr val="lt1"/>
                </a:solidFill>
                <a:highlight>
                  <a:schemeClr val="accent1"/>
                </a:highlight>
              </a:defRPr>
            </a:lvl6pPr>
            <a:lvl7pPr lvl="6" rtl="0" algn="ctr">
              <a:spcBef>
                <a:spcPts val="0"/>
              </a:spcBef>
              <a:spcAft>
                <a:spcPts val="0"/>
              </a:spcAft>
              <a:buClr>
                <a:schemeClr val="lt1"/>
              </a:buClr>
              <a:buSzPts val="12000"/>
              <a:buNone/>
              <a:defRPr sz="12000">
                <a:solidFill>
                  <a:schemeClr val="lt1"/>
                </a:solidFill>
                <a:highlight>
                  <a:schemeClr val="accent1"/>
                </a:highlight>
              </a:defRPr>
            </a:lvl7pPr>
            <a:lvl8pPr lvl="7" rtl="0" algn="ctr">
              <a:spcBef>
                <a:spcPts val="0"/>
              </a:spcBef>
              <a:spcAft>
                <a:spcPts val="0"/>
              </a:spcAft>
              <a:buClr>
                <a:schemeClr val="lt1"/>
              </a:buClr>
              <a:buSzPts val="12000"/>
              <a:buNone/>
              <a:defRPr sz="12000">
                <a:solidFill>
                  <a:schemeClr val="lt1"/>
                </a:solidFill>
                <a:highlight>
                  <a:schemeClr val="accent1"/>
                </a:highlight>
              </a:defRPr>
            </a:lvl8pPr>
            <a:lvl9pPr lvl="8" rtl="0"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93" name="Google Shape;93;p23"/>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rtl="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rtl="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rtl="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rtl="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rtl="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rtl="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rtl="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rtl="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94" name="Google Shape;94;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5" name="Shape 95"/>
        <p:cNvGrpSpPr/>
        <p:nvPr/>
      </p:nvGrpSpPr>
      <p:grpSpPr>
        <a:xfrm>
          <a:off x="0" y="0"/>
          <a:ext cx="0" cy="0"/>
          <a:chOff x="0" y="0"/>
          <a:chExt cx="0" cy="0"/>
        </a:xfrm>
      </p:grpSpPr>
      <p:sp>
        <p:nvSpPr>
          <p:cNvPr id="96" name="Google Shape;96;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52" name="Google Shape;52;p13"/>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rtl="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Source Code Pro"/>
                <a:ea typeface="Source Code Pro"/>
                <a:cs typeface="Source Code Pro"/>
                <a:sym typeface="Source Code Pro"/>
              </a:defRPr>
            </a:lvl1pPr>
            <a:lvl2pPr lvl="1" rtl="0" algn="r">
              <a:buNone/>
              <a:defRPr sz="1000">
                <a:solidFill>
                  <a:schemeClr val="accent1"/>
                </a:solidFill>
                <a:latin typeface="Source Code Pro"/>
                <a:ea typeface="Source Code Pro"/>
                <a:cs typeface="Source Code Pro"/>
                <a:sym typeface="Source Code Pro"/>
              </a:defRPr>
            </a:lvl2pPr>
            <a:lvl3pPr lvl="2" rtl="0" algn="r">
              <a:buNone/>
              <a:defRPr sz="1000">
                <a:solidFill>
                  <a:schemeClr val="accent1"/>
                </a:solidFill>
                <a:latin typeface="Source Code Pro"/>
                <a:ea typeface="Source Code Pro"/>
                <a:cs typeface="Source Code Pro"/>
                <a:sym typeface="Source Code Pro"/>
              </a:defRPr>
            </a:lvl3pPr>
            <a:lvl4pPr lvl="3" rtl="0" algn="r">
              <a:buNone/>
              <a:defRPr sz="1000">
                <a:solidFill>
                  <a:schemeClr val="accent1"/>
                </a:solidFill>
                <a:latin typeface="Source Code Pro"/>
                <a:ea typeface="Source Code Pro"/>
                <a:cs typeface="Source Code Pro"/>
                <a:sym typeface="Source Code Pro"/>
              </a:defRPr>
            </a:lvl4pPr>
            <a:lvl5pPr lvl="4" rtl="0" algn="r">
              <a:buNone/>
              <a:defRPr sz="1000">
                <a:solidFill>
                  <a:schemeClr val="accent1"/>
                </a:solidFill>
                <a:latin typeface="Source Code Pro"/>
                <a:ea typeface="Source Code Pro"/>
                <a:cs typeface="Source Code Pro"/>
                <a:sym typeface="Source Code Pro"/>
              </a:defRPr>
            </a:lvl5pPr>
            <a:lvl6pPr lvl="5" rtl="0" algn="r">
              <a:buNone/>
              <a:defRPr sz="1000">
                <a:solidFill>
                  <a:schemeClr val="accent1"/>
                </a:solidFill>
                <a:latin typeface="Source Code Pro"/>
                <a:ea typeface="Source Code Pro"/>
                <a:cs typeface="Source Code Pro"/>
                <a:sym typeface="Source Code Pro"/>
              </a:defRPr>
            </a:lvl6pPr>
            <a:lvl7pPr lvl="6" rtl="0" algn="r">
              <a:buNone/>
              <a:defRPr sz="1000">
                <a:solidFill>
                  <a:schemeClr val="accent1"/>
                </a:solidFill>
                <a:latin typeface="Source Code Pro"/>
                <a:ea typeface="Source Code Pro"/>
                <a:cs typeface="Source Code Pro"/>
                <a:sym typeface="Source Code Pro"/>
              </a:defRPr>
            </a:lvl7pPr>
            <a:lvl8pPr lvl="7" rtl="0" algn="r">
              <a:buNone/>
              <a:defRPr sz="1000">
                <a:solidFill>
                  <a:schemeClr val="accent1"/>
                </a:solidFill>
                <a:latin typeface="Source Code Pro"/>
                <a:ea typeface="Source Code Pro"/>
                <a:cs typeface="Source Code Pro"/>
                <a:sym typeface="Source Code Pro"/>
              </a:defRPr>
            </a:lvl8pPr>
            <a:lvl9pPr lvl="8" rtl="0"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 Id="rId3" Type="http://schemas.openxmlformats.org/officeDocument/2006/relationships/image" Target="../media/image14.png"/><Relationship Id="rId4" Type="http://schemas.openxmlformats.org/officeDocument/2006/relationships/image" Target="../media/image2.png"/><Relationship Id="rId5" Type="http://schemas.openxmlformats.org/officeDocument/2006/relationships/image" Target="../media/image4.jpg"/><Relationship Id="rId6" Type="http://schemas.openxmlformats.org/officeDocument/2006/relationships/image" Target="../media/image9.png"/><Relationship Id="rId7" Type="http://schemas.openxmlformats.org/officeDocument/2006/relationships/image" Target="../media/image2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0.gif"/><Relationship Id="rId4" Type="http://schemas.openxmlformats.org/officeDocument/2006/relationships/image" Target="../media/image8.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image" Target="../media/image23.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5.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 Id="rId3" Type="http://schemas.openxmlformats.org/officeDocument/2006/relationships/image" Target="../media/image12.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5.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5.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7.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 Id="rId3" Type="http://schemas.openxmlformats.org/officeDocument/2006/relationships/image" Target="../media/image19.gif"/><Relationship Id="rId4" Type="http://schemas.openxmlformats.org/officeDocument/2006/relationships/image" Target="../media/image1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20.gif"/><Relationship Id="rId4" Type="http://schemas.openxmlformats.org/officeDocument/2006/relationships/image" Target="../media/image13.jpg"/><Relationship Id="rId5" Type="http://schemas.openxmlformats.org/officeDocument/2006/relationships/image" Target="../media/image18.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5"/>
          <p:cNvSpPr txBox="1"/>
          <p:nvPr>
            <p:ph idx="4294967295" type="ctrTitle"/>
          </p:nvPr>
        </p:nvSpPr>
        <p:spPr>
          <a:xfrm>
            <a:off x="311700" y="2715474"/>
            <a:ext cx="8520600" cy="115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t>S</a:t>
            </a:r>
            <a:r>
              <a:rPr lang="en" sz="7200"/>
              <a:t>chulich Ignite 2020</a:t>
            </a:r>
            <a:endParaRPr sz="7200"/>
          </a:p>
        </p:txBody>
      </p:sp>
      <p:pic>
        <p:nvPicPr>
          <p:cNvPr id="102" name="Google Shape;102;p25"/>
          <p:cNvPicPr preferRelativeResize="0"/>
          <p:nvPr/>
        </p:nvPicPr>
        <p:blipFill>
          <a:blip r:embed="rId3">
            <a:alphaModFix/>
          </a:blip>
          <a:stretch>
            <a:fillRect/>
          </a:stretch>
        </p:blipFill>
        <p:spPr>
          <a:xfrm>
            <a:off x="3500594" y="457200"/>
            <a:ext cx="2393656" cy="1157100"/>
          </a:xfrm>
          <a:prstGeom prst="rect">
            <a:avLst/>
          </a:prstGeom>
          <a:noFill/>
          <a:ln>
            <a:noFill/>
          </a:ln>
        </p:spPr>
      </p:pic>
      <p:pic>
        <p:nvPicPr>
          <p:cNvPr id="103" name="Google Shape;103;p25"/>
          <p:cNvPicPr preferRelativeResize="0"/>
          <p:nvPr/>
        </p:nvPicPr>
        <p:blipFill>
          <a:blip r:embed="rId4">
            <a:alphaModFix/>
          </a:blip>
          <a:stretch>
            <a:fillRect/>
          </a:stretch>
        </p:blipFill>
        <p:spPr>
          <a:xfrm>
            <a:off x="311700" y="457200"/>
            <a:ext cx="2072324" cy="1157099"/>
          </a:xfrm>
          <a:prstGeom prst="rect">
            <a:avLst/>
          </a:prstGeom>
          <a:noFill/>
          <a:ln>
            <a:noFill/>
          </a:ln>
        </p:spPr>
      </p:pic>
      <p:pic>
        <p:nvPicPr>
          <p:cNvPr id="104" name="Google Shape;104;p25"/>
          <p:cNvPicPr preferRelativeResize="0"/>
          <p:nvPr/>
        </p:nvPicPr>
        <p:blipFill>
          <a:blip r:embed="rId5">
            <a:alphaModFix/>
          </a:blip>
          <a:stretch>
            <a:fillRect/>
          </a:stretch>
        </p:blipFill>
        <p:spPr>
          <a:xfrm>
            <a:off x="7267637" y="457200"/>
            <a:ext cx="1254064" cy="1157100"/>
          </a:xfrm>
          <a:prstGeom prst="rect">
            <a:avLst/>
          </a:prstGeom>
          <a:noFill/>
          <a:ln>
            <a:noFill/>
          </a:ln>
        </p:spPr>
      </p:pic>
      <p:pic>
        <p:nvPicPr>
          <p:cNvPr id="105" name="Google Shape;105;p25"/>
          <p:cNvPicPr preferRelativeResize="0"/>
          <p:nvPr/>
        </p:nvPicPr>
        <p:blipFill>
          <a:blip r:embed="rId6">
            <a:alphaModFix/>
          </a:blip>
          <a:stretch>
            <a:fillRect/>
          </a:stretch>
        </p:blipFill>
        <p:spPr>
          <a:xfrm>
            <a:off x="76525" y="4272725"/>
            <a:ext cx="1730600" cy="814675"/>
          </a:xfrm>
          <a:prstGeom prst="rect">
            <a:avLst/>
          </a:prstGeom>
          <a:noFill/>
          <a:ln>
            <a:noFill/>
          </a:ln>
        </p:spPr>
      </p:pic>
      <p:pic>
        <p:nvPicPr>
          <p:cNvPr id="106" name="Google Shape;106;p25"/>
          <p:cNvPicPr preferRelativeResize="0"/>
          <p:nvPr/>
        </p:nvPicPr>
        <p:blipFill>
          <a:blip r:embed="rId7">
            <a:alphaModFix/>
          </a:blip>
          <a:stretch>
            <a:fillRect/>
          </a:stretch>
        </p:blipFill>
        <p:spPr>
          <a:xfrm>
            <a:off x="8117425" y="4115175"/>
            <a:ext cx="966724" cy="979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dk1"/>
                </a:highlight>
              </a:rPr>
              <a:t>Example: Try it out!</a:t>
            </a:r>
            <a:endParaRPr>
              <a:highlight>
                <a:schemeClr val="dk1"/>
              </a:highlight>
            </a:endParaRPr>
          </a:p>
        </p:txBody>
      </p:sp>
      <p:sp>
        <p:nvSpPr>
          <p:cNvPr id="169" name="Google Shape;169;p34"/>
          <p:cNvSpPr txBox="1"/>
          <p:nvPr>
            <p:ph idx="1" type="body"/>
          </p:nvPr>
        </p:nvSpPr>
        <p:spPr>
          <a:xfrm>
            <a:off x="311700" y="1228675"/>
            <a:ext cx="8520600" cy="3975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t>temperature = 36.00</a:t>
            </a:r>
            <a:endParaRPr sz="1600"/>
          </a:p>
          <a:p>
            <a:pPr indent="0" lvl="0" marL="0" rtl="0" algn="l">
              <a:lnSpc>
                <a:spcPct val="100000"/>
              </a:lnSpc>
              <a:spcBef>
                <a:spcPts val="0"/>
              </a:spcBef>
              <a:spcAft>
                <a:spcPts val="0"/>
              </a:spcAft>
              <a:buNone/>
            </a:pPr>
            <a:r>
              <a:rPr lang="en" sz="1600"/>
              <a:t>hot = </a:t>
            </a:r>
            <a:r>
              <a:rPr b="1" lang="en" sz="1600"/>
              <a:t>temperature &gt; 25</a:t>
            </a:r>
            <a:endParaRPr b="1" sz="1600"/>
          </a:p>
          <a:p>
            <a:pPr indent="0" lvl="0" marL="0" rtl="0" algn="l">
              <a:lnSpc>
                <a:spcPct val="100000"/>
              </a:lnSpc>
              <a:spcBef>
                <a:spcPts val="0"/>
              </a:spcBef>
              <a:spcAft>
                <a:spcPts val="0"/>
              </a:spcAft>
              <a:buNone/>
            </a:pPr>
            <a:r>
              <a:t/>
            </a:r>
            <a:endParaRPr sz="1600">
              <a:solidFill>
                <a:srgbClr val="33997E"/>
              </a:solidFill>
            </a:endParaRPr>
          </a:p>
          <a:p>
            <a:pPr indent="0" lvl="0" marL="0" rtl="0" algn="l">
              <a:lnSpc>
                <a:spcPct val="100000"/>
              </a:lnSpc>
              <a:spcBef>
                <a:spcPts val="0"/>
              </a:spcBef>
              <a:spcAft>
                <a:spcPts val="0"/>
              </a:spcAft>
              <a:buNone/>
            </a:pPr>
            <a:r>
              <a:rPr lang="en" sz="1600">
                <a:solidFill>
                  <a:srgbClr val="61C4EB"/>
                </a:solidFill>
              </a:rPr>
              <a:t>size</a:t>
            </a:r>
            <a:r>
              <a:rPr lang="en" sz="1600"/>
              <a:t>(640, 480)</a:t>
            </a:r>
            <a:endParaRPr sz="1600"/>
          </a:p>
          <a:p>
            <a:pPr indent="0" lvl="0" marL="0" rtl="0" algn="l">
              <a:lnSpc>
                <a:spcPct val="100000"/>
              </a:lnSpc>
              <a:spcBef>
                <a:spcPts val="0"/>
              </a:spcBef>
              <a:spcAft>
                <a:spcPts val="0"/>
              </a:spcAft>
              <a:buNone/>
            </a:pPr>
            <a:r>
              <a:rPr lang="en" sz="1600">
                <a:solidFill>
                  <a:srgbClr val="61C4EB"/>
                </a:solidFill>
              </a:rPr>
              <a:t>background</a:t>
            </a:r>
            <a:r>
              <a:rPr lang="en" sz="1600"/>
              <a:t>(255, 255, 255)</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rPr b="1" lang="en" sz="1600">
                <a:solidFill>
                  <a:srgbClr val="93C47D"/>
                </a:solidFill>
              </a:rPr>
              <a:t>if</a:t>
            </a:r>
            <a:r>
              <a:rPr b="1" lang="en" sz="1600"/>
              <a:t> hot</a:t>
            </a:r>
            <a:r>
              <a:rPr lang="en" sz="1600"/>
              <a:t>:</a:t>
            </a:r>
            <a:endParaRPr sz="1600"/>
          </a:p>
          <a:p>
            <a:pPr indent="0" lvl="0" marL="0" rtl="0" algn="l">
              <a:lnSpc>
                <a:spcPct val="100000"/>
              </a:lnSpc>
              <a:spcBef>
                <a:spcPts val="0"/>
              </a:spcBef>
              <a:spcAft>
                <a:spcPts val="0"/>
              </a:spcAft>
              <a:buNone/>
            </a:pPr>
            <a:r>
              <a:rPr lang="en" sz="1600"/>
              <a:t>    </a:t>
            </a:r>
            <a:r>
              <a:rPr lang="en" sz="1600">
                <a:solidFill>
                  <a:srgbClr val="61C4EB"/>
                </a:solidFill>
              </a:rPr>
              <a:t>background</a:t>
            </a:r>
            <a:r>
              <a:rPr lang="en" sz="1600"/>
              <a:t>(252, 145, 145)</a:t>
            </a:r>
            <a:endParaRPr sz="1600"/>
          </a:p>
          <a:p>
            <a:pPr indent="0" lvl="0" marL="0" rtl="0" algn="l">
              <a:lnSpc>
                <a:spcPct val="100000"/>
              </a:lnSpc>
              <a:spcBef>
                <a:spcPts val="0"/>
              </a:spcBef>
              <a:spcAft>
                <a:spcPts val="0"/>
              </a:spcAft>
              <a:buNone/>
            </a:pPr>
            <a:r>
              <a:rPr lang="en" sz="1600"/>
              <a:t>    </a:t>
            </a:r>
            <a:endParaRPr sz="1600"/>
          </a:p>
          <a:p>
            <a:pPr indent="0" lvl="0" marL="0" rtl="0" algn="l">
              <a:lnSpc>
                <a:spcPct val="100000"/>
              </a:lnSpc>
              <a:spcBef>
                <a:spcPts val="0"/>
              </a:spcBef>
              <a:spcAft>
                <a:spcPts val="0"/>
              </a:spcAft>
              <a:buNone/>
            </a:pPr>
            <a:r>
              <a:rPr lang="en" sz="1600">
                <a:solidFill>
                  <a:srgbClr val="B7B7B7"/>
                </a:solidFill>
              </a:rPr>
              <a:t># Draw a house...</a:t>
            </a:r>
            <a:endParaRPr sz="1600">
              <a:solidFill>
                <a:srgbClr val="B7B7B7"/>
              </a:solidFill>
            </a:endParaRPr>
          </a:p>
          <a:p>
            <a:pPr indent="0" lvl="0" marL="0" rtl="0" algn="l">
              <a:lnSpc>
                <a:spcPct val="100000"/>
              </a:lnSpc>
              <a:spcBef>
                <a:spcPts val="0"/>
              </a:spcBef>
              <a:spcAft>
                <a:spcPts val="0"/>
              </a:spcAft>
              <a:buNone/>
            </a:pPr>
            <a:r>
              <a:rPr lang="en" sz="1600">
                <a:solidFill>
                  <a:srgbClr val="61C4EB"/>
                </a:solidFill>
              </a:rPr>
              <a:t>fill</a:t>
            </a:r>
            <a:r>
              <a:rPr lang="en" sz="1600"/>
              <a:t>(0, 0, 0)</a:t>
            </a:r>
            <a:endParaRPr sz="1600"/>
          </a:p>
          <a:p>
            <a:pPr indent="0" lvl="0" marL="0" rtl="0" algn="l">
              <a:lnSpc>
                <a:spcPct val="100000"/>
              </a:lnSpc>
              <a:spcBef>
                <a:spcPts val="0"/>
              </a:spcBef>
              <a:spcAft>
                <a:spcPts val="0"/>
              </a:spcAft>
              <a:buNone/>
            </a:pPr>
            <a:r>
              <a:rPr lang="en" sz="1600">
                <a:solidFill>
                  <a:srgbClr val="61C4EB"/>
                </a:solidFill>
              </a:rPr>
              <a:t>rect</a:t>
            </a:r>
            <a:r>
              <a:rPr lang="en" sz="1600"/>
              <a:t>(0, 460, 640, 20)</a:t>
            </a:r>
            <a:endParaRPr sz="1600"/>
          </a:p>
          <a:p>
            <a:pPr indent="0" lvl="0" marL="0" rtl="0" algn="l">
              <a:lnSpc>
                <a:spcPct val="100000"/>
              </a:lnSpc>
              <a:spcBef>
                <a:spcPts val="0"/>
              </a:spcBef>
              <a:spcAft>
                <a:spcPts val="0"/>
              </a:spcAft>
              <a:buNone/>
            </a:pPr>
            <a:r>
              <a:rPr lang="en" sz="1600">
                <a:solidFill>
                  <a:srgbClr val="61C4EB"/>
                </a:solidFill>
              </a:rPr>
              <a:t>rect</a:t>
            </a:r>
            <a:r>
              <a:rPr lang="en" sz="1600"/>
              <a:t>(200, 360, 200, 100)</a:t>
            </a:r>
            <a:endParaRPr sz="1600"/>
          </a:p>
          <a:p>
            <a:pPr indent="0" lvl="0" marL="0" rtl="0" algn="l">
              <a:lnSpc>
                <a:spcPct val="100000"/>
              </a:lnSpc>
              <a:spcBef>
                <a:spcPts val="0"/>
              </a:spcBef>
              <a:spcAft>
                <a:spcPts val="0"/>
              </a:spcAft>
              <a:buNone/>
            </a:pPr>
            <a:r>
              <a:rPr lang="en" sz="1600">
                <a:solidFill>
                  <a:srgbClr val="61C4EB"/>
                </a:solidFill>
              </a:rPr>
              <a:t>triangle</a:t>
            </a:r>
            <a:r>
              <a:rPr lang="en" sz="1600"/>
              <a:t>(180, 360, 420, 360, 300, 310)</a:t>
            </a:r>
            <a:endParaRPr sz="1600"/>
          </a:p>
          <a:p>
            <a:pPr indent="0" lvl="0" marL="0" rtl="0" algn="l">
              <a:lnSpc>
                <a:spcPct val="100000"/>
              </a:lnSpc>
              <a:spcBef>
                <a:spcPts val="0"/>
              </a:spcBef>
              <a:spcAft>
                <a:spcPts val="0"/>
              </a:spcAft>
              <a:buNone/>
            </a:pPr>
            <a:r>
              <a:t/>
            </a:r>
            <a:endParaRPr sz="1600"/>
          </a:p>
        </p:txBody>
      </p:sp>
      <p:pic>
        <p:nvPicPr>
          <p:cNvPr id="170" name="Google Shape;170;p34"/>
          <p:cNvPicPr preferRelativeResize="0"/>
          <p:nvPr/>
        </p:nvPicPr>
        <p:blipFill>
          <a:blip r:embed="rId3">
            <a:alphaModFix/>
          </a:blip>
          <a:stretch>
            <a:fillRect/>
          </a:stretch>
        </p:blipFill>
        <p:spPr>
          <a:xfrm>
            <a:off x="5692400" y="284700"/>
            <a:ext cx="3139899" cy="2354926"/>
          </a:xfrm>
          <a:prstGeom prst="rect">
            <a:avLst/>
          </a:prstGeom>
          <a:noFill/>
          <a:ln>
            <a:noFill/>
          </a:ln>
        </p:spPr>
      </p:pic>
      <p:pic>
        <p:nvPicPr>
          <p:cNvPr id="171" name="Google Shape;171;p34"/>
          <p:cNvPicPr preferRelativeResize="0"/>
          <p:nvPr/>
        </p:nvPicPr>
        <p:blipFill>
          <a:blip r:embed="rId4">
            <a:alphaModFix/>
          </a:blip>
          <a:stretch>
            <a:fillRect/>
          </a:stretch>
        </p:blipFill>
        <p:spPr>
          <a:xfrm>
            <a:off x="5692400" y="2774113"/>
            <a:ext cx="3129053" cy="2346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if…else Statement </a:t>
            </a:r>
            <a:endParaRPr/>
          </a:p>
        </p:txBody>
      </p:sp>
      <p:sp>
        <p:nvSpPr>
          <p:cNvPr id="177" name="Google Shape;177;p35"/>
          <p:cNvSpPr txBox="1"/>
          <p:nvPr>
            <p:ph idx="1" type="body"/>
          </p:nvPr>
        </p:nvSpPr>
        <p:spPr>
          <a:xfrm>
            <a:off x="311700" y="11603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AA84F"/>
                </a:solidFill>
              </a:rPr>
              <a:t>if</a:t>
            </a:r>
            <a:r>
              <a:rPr lang="en"/>
              <a:t> condition == </a:t>
            </a:r>
            <a:r>
              <a:rPr lang="en">
                <a:solidFill>
                  <a:srgbClr val="93C47D"/>
                </a:solidFill>
              </a:rPr>
              <a:t>True</a:t>
            </a:r>
            <a:r>
              <a:rPr lang="en"/>
              <a:t>:</a:t>
            </a:r>
            <a:br>
              <a:rPr lang="en"/>
            </a:br>
            <a:r>
              <a:rPr lang="en"/>
              <a:t>	# do a thing</a:t>
            </a:r>
            <a:br>
              <a:rPr lang="en"/>
            </a:br>
            <a:r>
              <a:rPr lang="en">
                <a:solidFill>
                  <a:srgbClr val="6AA84F"/>
                </a:solidFill>
              </a:rPr>
              <a:t>else</a:t>
            </a:r>
            <a:r>
              <a:rPr lang="en"/>
              <a:t>:</a:t>
            </a:r>
            <a:br>
              <a:rPr lang="en"/>
            </a:br>
            <a:r>
              <a:rPr lang="en"/>
              <a:t>	# do a different thing</a:t>
            </a:r>
            <a:br>
              <a:rPr lang="en"/>
            </a:b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E.g. </a:t>
            </a:r>
            <a:r>
              <a:rPr b="1" lang="en"/>
              <a:t>if</a:t>
            </a:r>
            <a:r>
              <a:rPr lang="en"/>
              <a:t> you’re driving, send calls to voicemail. </a:t>
            </a:r>
            <a:br>
              <a:rPr lang="en"/>
            </a:br>
            <a:r>
              <a:rPr lang="en"/>
              <a:t>		</a:t>
            </a:r>
            <a:r>
              <a:rPr b="1" lang="en"/>
              <a:t>else</a:t>
            </a:r>
            <a:r>
              <a:rPr lang="en"/>
              <a:t>, let them through</a:t>
            </a:r>
            <a:endParaRPr/>
          </a:p>
        </p:txBody>
      </p:sp>
      <p:pic>
        <p:nvPicPr>
          <p:cNvPr id="178" name="Google Shape;178;p35"/>
          <p:cNvPicPr preferRelativeResize="0"/>
          <p:nvPr/>
        </p:nvPicPr>
        <p:blipFill>
          <a:blip r:embed="rId3">
            <a:alphaModFix/>
          </a:blip>
          <a:stretch>
            <a:fillRect/>
          </a:stretch>
        </p:blipFill>
        <p:spPr>
          <a:xfrm>
            <a:off x="5474600" y="374475"/>
            <a:ext cx="2862150" cy="3030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Disappearing B</a:t>
            </a:r>
            <a:r>
              <a:rPr lang="en"/>
              <a:t>all</a:t>
            </a:r>
            <a:endParaRPr/>
          </a:p>
        </p:txBody>
      </p:sp>
      <p:sp>
        <p:nvSpPr>
          <p:cNvPr id="184" name="Google Shape;184;p3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61C4EB"/>
                </a:solidFill>
              </a:rPr>
              <a:t>line</a:t>
            </a:r>
            <a:r>
              <a:rPr lang="en"/>
              <a:t>(250, 0, 250, 500)</a:t>
            </a:r>
            <a:endParaRPr/>
          </a:p>
          <a:p>
            <a:pPr indent="0" lvl="0" marL="0" rtl="0" algn="l">
              <a:lnSpc>
                <a:spcPct val="100000"/>
              </a:lnSpc>
              <a:spcBef>
                <a:spcPts val="0"/>
              </a:spcBef>
              <a:spcAft>
                <a:spcPts val="0"/>
              </a:spcAft>
              <a:buNone/>
            </a:pPr>
            <a:br>
              <a:rPr lang="en"/>
            </a:br>
            <a:r>
              <a:rPr lang="en">
                <a:solidFill>
                  <a:srgbClr val="6AA84F"/>
                </a:solidFill>
              </a:rPr>
              <a:t>if</a:t>
            </a:r>
            <a:r>
              <a:rPr lang="en"/>
              <a:t> mouseX &gt; 250:</a:t>
            </a:r>
            <a:endParaRPr/>
          </a:p>
          <a:p>
            <a:pPr indent="457200" lvl="0" marL="0" rtl="0" algn="l">
              <a:lnSpc>
                <a:spcPct val="100000"/>
              </a:lnSpc>
              <a:spcBef>
                <a:spcPts val="0"/>
              </a:spcBef>
              <a:spcAft>
                <a:spcPts val="0"/>
              </a:spcAft>
              <a:buNone/>
            </a:pPr>
            <a:r>
              <a:rPr lang="en">
                <a:solidFill>
                  <a:srgbClr val="61C4EB"/>
                </a:solidFill>
              </a:rPr>
              <a:t>fill</a:t>
            </a:r>
            <a:r>
              <a:rPr lang="en"/>
              <a:t>(</a:t>
            </a:r>
            <a:r>
              <a:rPr lang="en">
                <a:solidFill>
                  <a:srgbClr val="FF0000"/>
                </a:solidFill>
              </a:rPr>
              <a:t>255</a:t>
            </a:r>
            <a:r>
              <a:rPr lang="en"/>
              <a:t>, </a:t>
            </a:r>
            <a:r>
              <a:rPr lang="en">
                <a:solidFill>
                  <a:srgbClr val="00FF00"/>
                </a:solidFill>
              </a:rPr>
              <a:t>0</a:t>
            </a:r>
            <a:r>
              <a:rPr lang="en"/>
              <a:t>, </a:t>
            </a:r>
            <a:r>
              <a:rPr lang="en">
                <a:solidFill>
                  <a:srgbClr val="0000FF"/>
                </a:solidFill>
              </a:rPr>
              <a:t>0</a:t>
            </a:r>
            <a:r>
              <a:rPr lang="en"/>
              <a:t>)</a:t>
            </a:r>
            <a:br>
              <a:rPr lang="en"/>
            </a:br>
            <a:r>
              <a:rPr lang="en"/>
              <a:t>	</a:t>
            </a:r>
            <a:r>
              <a:rPr lang="en">
                <a:solidFill>
                  <a:srgbClr val="61C4EB"/>
                </a:solidFill>
              </a:rPr>
              <a:t>circle</a:t>
            </a:r>
            <a:r>
              <a:rPr lang="en"/>
              <a:t>(mouseX, mouseY, 30)</a:t>
            </a:r>
            <a:endParaRPr/>
          </a:p>
          <a:p>
            <a:pPr indent="0" lvl="0" marL="0" rtl="0" algn="l">
              <a:lnSpc>
                <a:spcPct val="100000"/>
              </a:lnSpc>
              <a:spcBef>
                <a:spcPts val="0"/>
              </a:spcBef>
              <a:spcAft>
                <a:spcPts val="0"/>
              </a:spcAft>
              <a:buNone/>
            </a:pPr>
            <a:r>
              <a:t/>
            </a:r>
            <a:endParaRPr/>
          </a:p>
        </p:txBody>
      </p:sp>
      <p:pic>
        <p:nvPicPr>
          <p:cNvPr id="185" name="Google Shape;185;p36"/>
          <p:cNvPicPr preferRelativeResize="0"/>
          <p:nvPr/>
        </p:nvPicPr>
        <p:blipFill>
          <a:blip r:embed="rId3">
            <a:alphaModFix/>
          </a:blip>
          <a:stretch>
            <a:fillRect/>
          </a:stretch>
        </p:blipFill>
        <p:spPr>
          <a:xfrm>
            <a:off x="5418350" y="1228675"/>
            <a:ext cx="3413951" cy="3413950"/>
          </a:xfrm>
          <a:prstGeom prst="rect">
            <a:avLst/>
          </a:prstGeom>
          <a:noFill/>
          <a:ln>
            <a:noFill/>
          </a:ln>
        </p:spPr>
      </p:pic>
      <p:pic>
        <p:nvPicPr>
          <p:cNvPr id="186" name="Google Shape;186;p36"/>
          <p:cNvPicPr preferRelativeResize="0"/>
          <p:nvPr/>
        </p:nvPicPr>
        <p:blipFill>
          <a:blip r:embed="rId4">
            <a:alphaModFix/>
          </a:blip>
          <a:stretch>
            <a:fillRect/>
          </a:stretch>
        </p:blipFill>
        <p:spPr>
          <a:xfrm>
            <a:off x="5418350" y="1228675"/>
            <a:ext cx="3413951" cy="3413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7"/>
          <p:cNvSpPr txBox="1"/>
          <p:nvPr>
            <p:ph type="title"/>
          </p:nvPr>
        </p:nvSpPr>
        <p:spPr>
          <a:xfrm>
            <a:off x="311700" y="555600"/>
            <a:ext cx="44595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200">
                <a:highlight>
                  <a:schemeClr val="dk1"/>
                </a:highlight>
              </a:rPr>
              <a:t>Exercise 1: </a:t>
            </a:r>
            <a:r>
              <a:rPr lang="en" sz="4200"/>
              <a:t>Teleporting Ball</a:t>
            </a:r>
            <a:endParaRPr sz="4200">
              <a:highlight>
                <a:schemeClr val="dk1"/>
              </a:highlight>
            </a:endParaRPr>
          </a:p>
        </p:txBody>
      </p:sp>
      <p:sp>
        <p:nvSpPr>
          <p:cNvPr id="192" name="Google Shape;192;p37"/>
          <p:cNvSpPr txBox="1"/>
          <p:nvPr>
            <p:ph idx="1" type="body"/>
          </p:nvPr>
        </p:nvSpPr>
        <p:spPr>
          <a:xfrm>
            <a:off x="311700" y="1389600"/>
            <a:ext cx="4701000" cy="348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Draw</a:t>
            </a:r>
            <a:r>
              <a:rPr lang="en" sz="1700"/>
              <a:t> a circle at the </a:t>
            </a:r>
            <a:r>
              <a:rPr lang="en" sz="1700" u="sng"/>
              <a:t>top left-hand corner</a:t>
            </a:r>
            <a:r>
              <a:rPr lang="en" sz="1700"/>
              <a:t> of the window.</a:t>
            </a:r>
            <a:endParaRPr sz="1700"/>
          </a:p>
          <a:p>
            <a:pPr indent="0" lvl="0" marL="0" rtl="0" algn="l">
              <a:spcBef>
                <a:spcPts val="1600"/>
              </a:spcBef>
              <a:spcAft>
                <a:spcPts val="0"/>
              </a:spcAft>
              <a:buNone/>
            </a:pPr>
            <a:r>
              <a:rPr lang="en" sz="1700"/>
              <a:t>The circle should </a:t>
            </a:r>
            <a:r>
              <a:rPr lang="en" sz="1700" u="sng"/>
              <a:t>move horizontally to the right</a:t>
            </a:r>
            <a:r>
              <a:rPr lang="en" sz="1700"/>
              <a:t> hand</a:t>
            </a:r>
            <a:br>
              <a:rPr lang="en" sz="1700"/>
            </a:br>
            <a:r>
              <a:rPr lang="en" sz="1700"/>
              <a:t>side of the screen until it goes out of the window and disappears. </a:t>
            </a:r>
            <a:endParaRPr sz="1700"/>
          </a:p>
          <a:p>
            <a:pPr indent="0" lvl="0" marL="0" rtl="0" algn="l">
              <a:spcBef>
                <a:spcPts val="1600"/>
              </a:spcBef>
              <a:spcAft>
                <a:spcPts val="1600"/>
              </a:spcAft>
              <a:buNone/>
            </a:pPr>
            <a:r>
              <a:rPr lang="en" sz="1700"/>
              <a:t>Make the circle </a:t>
            </a:r>
            <a:r>
              <a:rPr lang="en" sz="1700" u="sng"/>
              <a:t>reappear</a:t>
            </a:r>
            <a:r>
              <a:rPr lang="en" sz="1700" u="sng"/>
              <a:t> back at the left</a:t>
            </a:r>
            <a:r>
              <a:rPr lang="en" sz="1700"/>
              <a:t> after it moves off the screen.</a:t>
            </a:r>
            <a:endParaRPr sz="1700"/>
          </a:p>
        </p:txBody>
      </p:sp>
      <p:pic>
        <p:nvPicPr>
          <p:cNvPr id="193" name="Google Shape;193;p37"/>
          <p:cNvPicPr preferRelativeResize="0"/>
          <p:nvPr/>
        </p:nvPicPr>
        <p:blipFill rotWithShape="1">
          <a:blip r:embed="rId3">
            <a:alphaModFix/>
          </a:blip>
          <a:srcRect b="42883" l="0" r="0" t="0"/>
          <a:stretch/>
        </p:blipFill>
        <p:spPr>
          <a:xfrm>
            <a:off x="5012700" y="1517550"/>
            <a:ext cx="3691400" cy="2108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Mirrored Ball</a:t>
            </a:r>
            <a:r>
              <a:rPr lang="en"/>
              <a:t>!</a:t>
            </a:r>
            <a:endParaRPr/>
          </a:p>
        </p:txBody>
      </p:sp>
      <p:sp>
        <p:nvSpPr>
          <p:cNvPr id="199" name="Google Shape;199;p3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61C4EB"/>
                </a:solidFill>
              </a:rPr>
              <a:t>line</a:t>
            </a:r>
            <a:r>
              <a:rPr lang="en"/>
              <a:t>(250, 0, 250, 500)</a:t>
            </a:r>
            <a:endParaRPr>
              <a:solidFill>
                <a:schemeClr val="accent6"/>
              </a:solidFill>
            </a:endParaRPr>
          </a:p>
          <a:p>
            <a:pPr indent="0" lvl="0" marL="0" rtl="0" algn="l">
              <a:lnSpc>
                <a:spcPct val="100000"/>
              </a:lnSpc>
              <a:spcBef>
                <a:spcPts val="0"/>
              </a:spcBef>
              <a:spcAft>
                <a:spcPts val="0"/>
              </a:spcAft>
              <a:buNone/>
            </a:pPr>
            <a:r>
              <a:t/>
            </a:r>
            <a:endParaRPr>
              <a:solidFill>
                <a:schemeClr val="accent6"/>
              </a:solidFill>
            </a:endParaRPr>
          </a:p>
          <a:p>
            <a:pPr indent="0" lvl="0" marL="0" rtl="0" algn="l">
              <a:lnSpc>
                <a:spcPct val="100000"/>
              </a:lnSpc>
              <a:spcBef>
                <a:spcPts val="0"/>
              </a:spcBef>
              <a:spcAft>
                <a:spcPts val="0"/>
              </a:spcAft>
              <a:buNone/>
            </a:pPr>
            <a:r>
              <a:rPr lang="en">
                <a:solidFill>
                  <a:srgbClr val="6AA84F"/>
                </a:solidFill>
              </a:rPr>
              <a:t>if</a:t>
            </a:r>
            <a:r>
              <a:rPr lang="en">
                <a:solidFill>
                  <a:schemeClr val="accent6"/>
                </a:solidFill>
              </a:rPr>
              <a:t> </a:t>
            </a:r>
            <a:r>
              <a:rPr lang="en"/>
              <a:t>mouseX &lt; 250</a:t>
            </a:r>
            <a:r>
              <a:rPr lang="en"/>
              <a:t>:</a:t>
            </a:r>
            <a:br>
              <a:rPr lang="en"/>
            </a:br>
            <a:r>
              <a:rPr lang="en"/>
              <a:t>	</a:t>
            </a:r>
            <a:r>
              <a:rPr lang="en">
                <a:solidFill>
                  <a:srgbClr val="61C4EB"/>
                </a:solidFill>
              </a:rPr>
              <a:t>fill</a:t>
            </a:r>
            <a:r>
              <a:rPr lang="en"/>
              <a:t>(</a:t>
            </a:r>
            <a:r>
              <a:rPr lang="en">
                <a:solidFill>
                  <a:srgbClr val="FF0000"/>
                </a:solidFill>
              </a:rPr>
              <a:t>255</a:t>
            </a:r>
            <a:r>
              <a:rPr lang="en"/>
              <a:t>, </a:t>
            </a:r>
            <a:r>
              <a:rPr lang="en">
                <a:solidFill>
                  <a:srgbClr val="00FF00"/>
                </a:solidFill>
              </a:rPr>
              <a:t>0</a:t>
            </a:r>
            <a:r>
              <a:rPr lang="en"/>
              <a:t>, </a:t>
            </a:r>
            <a:r>
              <a:rPr lang="en">
                <a:solidFill>
                  <a:srgbClr val="0000FF"/>
                </a:solidFill>
              </a:rPr>
              <a:t>0</a:t>
            </a:r>
            <a:r>
              <a:rPr lang="en"/>
              <a:t>)</a:t>
            </a:r>
            <a:endParaRPr/>
          </a:p>
          <a:p>
            <a:pPr indent="0" lvl="0" marL="0" rtl="0" algn="l">
              <a:lnSpc>
                <a:spcPct val="100000"/>
              </a:lnSpc>
              <a:spcBef>
                <a:spcPts val="0"/>
              </a:spcBef>
              <a:spcAft>
                <a:spcPts val="0"/>
              </a:spcAft>
              <a:buNone/>
            </a:pPr>
            <a:r>
              <a:rPr lang="en"/>
              <a:t>	</a:t>
            </a:r>
            <a:r>
              <a:rPr lang="en">
                <a:solidFill>
                  <a:srgbClr val="61C4EB"/>
                </a:solidFill>
              </a:rPr>
              <a:t>circle</a:t>
            </a:r>
            <a:r>
              <a:rPr lang="en"/>
              <a:t>(mouseX, mouseY, 30)</a:t>
            </a:r>
            <a:endParaRPr/>
          </a:p>
          <a:p>
            <a:pPr indent="0" lvl="0" marL="0" rtl="0" algn="l">
              <a:lnSpc>
                <a:spcPct val="100000"/>
              </a:lnSpc>
              <a:spcBef>
                <a:spcPts val="0"/>
              </a:spcBef>
              <a:spcAft>
                <a:spcPts val="0"/>
              </a:spcAft>
              <a:buNone/>
            </a:pPr>
            <a:r>
              <a:rPr lang="en">
                <a:solidFill>
                  <a:srgbClr val="6AA84F"/>
                </a:solidFill>
              </a:rPr>
              <a:t>e</a:t>
            </a:r>
            <a:r>
              <a:rPr lang="en">
                <a:solidFill>
                  <a:srgbClr val="6AA84F"/>
                </a:solidFill>
              </a:rPr>
              <a:t>lse</a:t>
            </a:r>
            <a:r>
              <a:rPr lang="en"/>
              <a:t>:</a:t>
            </a:r>
            <a:endParaRPr/>
          </a:p>
          <a:p>
            <a:pPr indent="0" lvl="0" marL="0" rtl="0" algn="l">
              <a:lnSpc>
                <a:spcPct val="100000"/>
              </a:lnSpc>
              <a:spcBef>
                <a:spcPts val="0"/>
              </a:spcBef>
              <a:spcAft>
                <a:spcPts val="0"/>
              </a:spcAft>
              <a:buNone/>
            </a:pPr>
            <a:r>
              <a:rPr lang="en"/>
              <a:t>	</a:t>
            </a:r>
            <a:r>
              <a:rPr lang="en">
                <a:solidFill>
                  <a:srgbClr val="61C4EB"/>
                </a:solidFill>
              </a:rPr>
              <a:t>fill</a:t>
            </a:r>
            <a:r>
              <a:rPr lang="en"/>
              <a:t>(</a:t>
            </a:r>
            <a:r>
              <a:rPr lang="en">
                <a:solidFill>
                  <a:srgbClr val="FF0000"/>
                </a:solidFill>
              </a:rPr>
              <a:t>255</a:t>
            </a:r>
            <a:r>
              <a:rPr lang="en"/>
              <a:t>, </a:t>
            </a:r>
            <a:r>
              <a:rPr lang="en">
                <a:solidFill>
                  <a:srgbClr val="00FF00"/>
                </a:solidFill>
              </a:rPr>
              <a:t>150</a:t>
            </a:r>
            <a:r>
              <a:rPr lang="en"/>
              <a:t>, </a:t>
            </a:r>
            <a:r>
              <a:rPr lang="en">
                <a:solidFill>
                  <a:srgbClr val="0000FF"/>
                </a:solidFill>
              </a:rPr>
              <a:t>150</a:t>
            </a:r>
            <a:r>
              <a:rPr lang="en"/>
              <a:t>)</a:t>
            </a:r>
            <a:endParaRPr/>
          </a:p>
          <a:p>
            <a:pPr indent="0" lvl="0" marL="0" rtl="0" algn="l">
              <a:lnSpc>
                <a:spcPct val="100000"/>
              </a:lnSpc>
              <a:spcBef>
                <a:spcPts val="0"/>
              </a:spcBef>
              <a:spcAft>
                <a:spcPts val="0"/>
              </a:spcAft>
              <a:buNone/>
            </a:pPr>
            <a:r>
              <a:rPr lang="en"/>
              <a:t>	</a:t>
            </a:r>
            <a:r>
              <a:rPr lang="en">
                <a:solidFill>
                  <a:srgbClr val="61C4EB"/>
                </a:solidFill>
              </a:rPr>
              <a:t>circle</a:t>
            </a:r>
            <a:r>
              <a:rPr lang="en"/>
              <a:t>(500 - mouseX, mouseY, 30)</a:t>
            </a:r>
            <a:endParaRPr/>
          </a:p>
          <a:p>
            <a:pPr indent="0" lvl="0" marL="0" rtl="0" algn="l">
              <a:lnSpc>
                <a:spcPct val="100000"/>
              </a:lnSpc>
              <a:spcBef>
                <a:spcPts val="0"/>
              </a:spcBef>
              <a:spcAft>
                <a:spcPts val="0"/>
              </a:spcAft>
              <a:buNone/>
            </a:pPr>
            <a:br>
              <a:rPr lang="en"/>
            </a:br>
            <a:endParaRPr/>
          </a:p>
        </p:txBody>
      </p:sp>
      <p:pic>
        <p:nvPicPr>
          <p:cNvPr id="200" name="Google Shape;200;p38"/>
          <p:cNvPicPr preferRelativeResize="0"/>
          <p:nvPr/>
        </p:nvPicPr>
        <p:blipFill>
          <a:blip r:embed="rId3">
            <a:alphaModFix/>
          </a:blip>
          <a:stretch>
            <a:fillRect/>
          </a:stretch>
        </p:blipFill>
        <p:spPr>
          <a:xfrm>
            <a:off x="5358175" y="1031476"/>
            <a:ext cx="3474124" cy="34741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9"/>
          <p:cNvSpPr txBox="1"/>
          <p:nvPr>
            <p:ph type="title"/>
          </p:nvPr>
        </p:nvSpPr>
        <p:spPr>
          <a:xfrm>
            <a:off x="311700" y="555600"/>
            <a:ext cx="44475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200"/>
              <a:t>Exercise 2: Bouncing Back</a:t>
            </a:r>
            <a:endParaRPr sz="4200"/>
          </a:p>
        </p:txBody>
      </p:sp>
      <p:sp>
        <p:nvSpPr>
          <p:cNvPr id="206" name="Google Shape;206;p39"/>
          <p:cNvSpPr txBox="1"/>
          <p:nvPr>
            <p:ph idx="1" type="body"/>
          </p:nvPr>
        </p:nvSpPr>
        <p:spPr>
          <a:xfrm>
            <a:off x="311700" y="1389600"/>
            <a:ext cx="38103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Make the circle from Exercise 1 </a:t>
            </a:r>
            <a:r>
              <a:rPr b="1" lang="en" sz="2200"/>
              <a:t>bounce</a:t>
            </a:r>
            <a:r>
              <a:rPr lang="en" sz="2200"/>
              <a:t> and </a:t>
            </a:r>
            <a:r>
              <a:rPr b="1" lang="en" sz="2200"/>
              <a:t>change directions</a:t>
            </a:r>
            <a:r>
              <a:rPr lang="en" sz="2200"/>
              <a:t> when it </a:t>
            </a:r>
            <a:r>
              <a:rPr b="1" lang="en" sz="2200"/>
              <a:t>hits an edge</a:t>
            </a:r>
            <a:r>
              <a:rPr lang="en" sz="2200"/>
              <a:t> of the window</a:t>
            </a:r>
            <a:r>
              <a:rPr lang="en" sz="2200"/>
              <a:t>.</a:t>
            </a:r>
            <a:endParaRPr sz="2200"/>
          </a:p>
          <a:p>
            <a:pPr indent="0" lvl="0" marL="0" rtl="0" algn="l">
              <a:spcBef>
                <a:spcPts val="1600"/>
              </a:spcBef>
              <a:spcAft>
                <a:spcPts val="1600"/>
              </a:spcAft>
              <a:buNone/>
            </a:pPr>
            <a:r>
              <a:rPr lang="en" sz="2200"/>
              <a:t>Hint: Ask your mentors questions! </a:t>
            </a:r>
            <a:endParaRPr sz="2200"/>
          </a:p>
        </p:txBody>
      </p:sp>
      <p:pic>
        <p:nvPicPr>
          <p:cNvPr id="207" name="Google Shape;207;p39"/>
          <p:cNvPicPr preferRelativeResize="0"/>
          <p:nvPr/>
        </p:nvPicPr>
        <p:blipFill rotWithShape="1">
          <a:blip r:embed="rId3">
            <a:alphaModFix/>
          </a:blip>
          <a:srcRect b="42883" l="0" r="0" t="0"/>
          <a:stretch/>
        </p:blipFill>
        <p:spPr>
          <a:xfrm>
            <a:off x="5012700" y="1517550"/>
            <a:ext cx="3691400" cy="2108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40"/>
          <p:cNvSpPr txBox="1"/>
          <p:nvPr>
            <p:ph type="title"/>
          </p:nvPr>
        </p:nvSpPr>
        <p:spPr>
          <a:xfrm>
            <a:off x="311700" y="712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 elif … else Statement </a:t>
            </a:r>
            <a:endParaRPr/>
          </a:p>
          <a:p>
            <a:pPr indent="0" lvl="0" marL="0" rtl="0" algn="l">
              <a:spcBef>
                <a:spcPts val="0"/>
              </a:spcBef>
              <a:spcAft>
                <a:spcPts val="0"/>
              </a:spcAft>
              <a:buNone/>
            </a:pPr>
            <a:r>
              <a:t/>
            </a:r>
            <a:endParaRPr/>
          </a:p>
        </p:txBody>
      </p:sp>
      <p:sp>
        <p:nvSpPr>
          <p:cNvPr id="213" name="Google Shape;213;p40"/>
          <p:cNvSpPr txBox="1"/>
          <p:nvPr>
            <p:ph idx="1" type="body"/>
          </p:nvPr>
        </p:nvSpPr>
        <p:spPr>
          <a:xfrm>
            <a:off x="311700" y="755600"/>
            <a:ext cx="8520600" cy="4309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br>
              <a:rPr lang="en" sz="1600"/>
            </a:br>
            <a:br>
              <a:rPr lang="en" sz="1600"/>
            </a:br>
            <a:r>
              <a:rPr lang="en" sz="1600"/>
              <a:t>	price = 33.00</a:t>
            </a:r>
            <a:br>
              <a:rPr lang="en" sz="1600"/>
            </a:br>
            <a:br>
              <a:rPr lang="en" sz="1600"/>
            </a:br>
            <a:r>
              <a:rPr lang="en" sz="1600"/>
              <a:t>	</a:t>
            </a:r>
            <a:r>
              <a:rPr lang="en" sz="1600">
                <a:solidFill>
                  <a:srgbClr val="6AA84F"/>
                </a:solidFill>
              </a:rPr>
              <a:t>if</a:t>
            </a:r>
            <a:r>
              <a:rPr lang="en" sz="1600"/>
              <a:t> price &gt; 40: </a:t>
            </a:r>
            <a:br>
              <a:rPr lang="en" sz="1600"/>
            </a:br>
            <a:r>
              <a:rPr lang="en" sz="1600"/>
              <a:t>		</a:t>
            </a:r>
            <a:r>
              <a:rPr lang="en" sz="1600">
                <a:solidFill>
                  <a:srgbClr val="61C4EB"/>
                </a:solidFill>
              </a:rPr>
              <a:t>print</a:t>
            </a:r>
            <a:r>
              <a:rPr lang="en" sz="1600"/>
              <a:t>("It’s too expensive.")</a:t>
            </a:r>
            <a:br>
              <a:rPr lang="en" sz="1600"/>
            </a:br>
            <a:r>
              <a:rPr lang="en" sz="1600"/>
              <a:t>	</a:t>
            </a:r>
            <a:r>
              <a:rPr b="1" lang="en" sz="1600">
                <a:solidFill>
                  <a:srgbClr val="6AA84F"/>
                </a:solidFill>
              </a:rPr>
              <a:t>elif</a:t>
            </a:r>
            <a:r>
              <a:rPr lang="en" sz="1600"/>
              <a:t> price &gt; 30:</a:t>
            </a:r>
            <a:br>
              <a:rPr lang="en" sz="1600"/>
            </a:br>
            <a:r>
              <a:rPr lang="en" sz="1600"/>
              <a:t>		</a:t>
            </a:r>
            <a:r>
              <a:rPr lang="en" sz="1600">
                <a:solidFill>
                  <a:srgbClr val="61C4EB"/>
                </a:solidFill>
              </a:rPr>
              <a:t>print</a:t>
            </a:r>
            <a:r>
              <a:rPr lang="en" sz="1600"/>
              <a:t>("It’s a good deal!")</a:t>
            </a:r>
            <a:br>
              <a:rPr lang="en" sz="1600"/>
            </a:br>
            <a:r>
              <a:rPr lang="en" sz="1600"/>
              <a:t>	</a:t>
            </a:r>
            <a:r>
              <a:rPr lang="en" sz="1600">
                <a:solidFill>
                  <a:srgbClr val="6AA84F"/>
                </a:solidFill>
              </a:rPr>
              <a:t>else:</a:t>
            </a:r>
            <a:br>
              <a:rPr lang="en" sz="1600"/>
            </a:br>
            <a:r>
              <a:rPr lang="en" sz="1600"/>
              <a:t>		</a:t>
            </a:r>
            <a:r>
              <a:rPr lang="en" sz="1600">
                <a:solidFill>
                  <a:srgbClr val="61C4EB"/>
                </a:solidFill>
              </a:rPr>
              <a:t>println</a:t>
            </a:r>
            <a:r>
              <a:rPr lang="en" sz="1600"/>
              <a:t>("It’s a great deal!")</a:t>
            </a:r>
            <a:br>
              <a:rPr lang="en" sz="1600"/>
            </a:br>
            <a:r>
              <a:rPr lang="en" sz="1600"/>
              <a:t>	</a:t>
            </a:r>
            <a:br>
              <a:rPr lang="en" sz="1600"/>
            </a:br>
            <a:endParaRPr sz="1600"/>
          </a:p>
        </p:txBody>
      </p:sp>
      <p:sp>
        <p:nvSpPr>
          <p:cNvPr id="214" name="Google Shape;214;p40"/>
          <p:cNvSpPr txBox="1"/>
          <p:nvPr/>
        </p:nvSpPr>
        <p:spPr>
          <a:xfrm>
            <a:off x="757475" y="4079875"/>
            <a:ext cx="2802600" cy="8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You can also use multiple </a:t>
            </a:r>
            <a:r>
              <a:rPr b="1" lang="en"/>
              <a:t>elif</a:t>
            </a:r>
            <a:r>
              <a:rPr lang="en"/>
              <a:t> blocks in the same if statement</a:t>
            </a:r>
            <a:endParaRPr/>
          </a:p>
        </p:txBody>
      </p:sp>
      <p:pic>
        <p:nvPicPr>
          <p:cNvPr id="215" name="Google Shape;215;p40"/>
          <p:cNvPicPr preferRelativeResize="0"/>
          <p:nvPr/>
        </p:nvPicPr>
        <p:blipFill>
          <a:blip r:embed="rId3">
            <a:alphaModFix/>
          </a:blip>
          <a:stretch>
            <a:fillRect/>
          </a:stretch>
        </p:blipFill>
        <p:spPr>
          <a:xfrm>
            <a:off x="5013600" y="637200"/>
            <a:ext cx="4130401" cy="3166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4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Logical </a:t>
            </a:r>
            <a:r>
              <a:rPr lang="en"/>
              <a:t>expressions</a:t>
            </a:r>
            <a:endParaRPr/>
          </a:p>
        </p:txBody>
      </p:sp>
      <p:sp>
        <p:nvSpPr>
          <p:cNvPr id="221" name="Google Shape;221;p41"/>
          <p:cNvSpPr txBox="1"/>
          <p:nvPr>
            <p:ph idx="1" type="body"/>
          </p:nvPr>
        </p:nvSpPr>
        <p:spPr>
          <a:xfrm>
            <a:off x="1644075" y="1173550"/>
            <a:ext cx="5933400" cy="3728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The statement </a:t>
            </a:r>
            <a:r>
              <a:rPr lang="en" sz="1500">
                <a:solidFill>
                  <a:srgbClr val="FF9900"/>
                </a:solidFill>
              </a:rPr>
              <a:t>“Programming is fun </a:t>
            </a:r>
            <a:r>
              <a:rPr b="1" lang="en" sz="1500">
                <a:solidFill>
                  <a:srgbClr val="FF9900"/>
                </a:solidFill>
              </a:rPr>
              <a:t>AND </a:t>
            </a:r>
            <a:r>
              <a:rPr lang="en" sz="1500">
                <a:solidFill>
                  <a:srgbClr val="FF9900"/>
                </a:solidFill>
              </a:rPr>
              <a:t>useful”</a:t>
            </a:r>
            <a:r>
              <a:rPr lang="en" sz="1500"/>
              <a:t> is </a:t>
            </a:r>
            <a:r>
              <a:rPr lang="en" sz="1500">
                <a:solidFill>
                  <a:srgbClr val="93C47D"/>
                </a:solidFill>
              </a:rPr>
              <a:t>True</a:t>
            </a:r>
            <a:r>
              <a:rPr lang="en" sz="1500"/>
              <a:t>, because programming is fun as well as it is useful ;)</a:t>
            </a:r>
            <a:endParaRPr sz="1500"/>
          </a:p>
          <a:p>
            <a:pPr indent="-323850" lvl="0" marL="457200" rtl="0" algn="l">
              <a:spcBef>
                <a:spcPts val="1000"/>
              </a:spcBef>
              <a:spcAft>
                <a:spcPts val="0"/>
              </a:spcAft>
              <a:buSzPts val="1500"/>
              <a:buChar char="●"/>
            </a:pPr>
            <a:r>
              <a:rPr lang="en" sz="1500"/>
              <a:t>The statemen</a:t>
            </a:r>
            <a:r>
              <a:rPr lang="en" sz="1500">
                <a:solidFill>
                  <a:srgbClr val="434343"/>
                </a:solidFill>
              </a:rPr>
              <a:t>t</a:t>
            </a:r>
            <a:r>
              <a:rPr lang="en" sz="1500">
                <a:solidFill>
                  <a:srgbClr val="FF9900"/>
                </a:solidFill>
              </a:rPr>
              <a:t> “At 22°C, water is a liquid </a:t>
            </a:r>
            <a:r>
              <a:rPr b="1" lang="en" sz="1500">
                <a:solidFill>
                  <a:srgbClr val="FF9900"/>
                </a:solidFill>
              </a:rPr>
              <a:t>AND </a:t>
            </a:r>
            <a:r>
              <a:rPr lang="en" sz="1500">
                <a:solidFill>
                  <a:srgbClr val="FF9900"/>
                </a:solidFill>
              </a:rPr>
              <a:t>water is a solid” </a:t>
            </a:r>
            <a:r>
              <a:rPr lang="en" sz="1500"/>
              <a:t>is </a:t>
            </a:r>
            <a:r>
              <a:rPr lang="en" sz="1500">
                <a:solidFill>
                  <a:srgbClr val="93C47D"/>
                </a:solidFill>
              </a:rPr>
              <a:t>False</a:t>
            </a:r>
            <a:r>
              <a:rPr lang="en" sz="1500"/>
              <a:t>, as water is not a solid at this temperature </a:t>
            </a:r>
            <a:endParaRPr sz="1500"/>
          </a:p>
          <a:p>
            <a:pPr indent="-323850" lvl="0" marL="457200" rtl="0" algn="l">
              <a:spcBef>
                <a:spcPts val="1000"/>
              </a:spcBef>
              <a:spcAft>
                <a:spcPts val="1000"/>
              </a:spcAft>
              <a:buSzPts val="1500"/>
              <a:buChar char="●"/>
            </a:pPr>
            <a:r>
              <a:rPr lang="en" sz="1500"/>
              <a:t>But the statement </a:t>
            </a:r>
            <a:r>
              <a:rPr lang="en" sz="1500">
                <a:solidFill>
                  <a:srgbClr val="FF9900"/>
                </a:solidFill>
              </a:rPr>
              <a:t>“At 22°C, water is a liquid </a:t>
            </a:r>
            <a:r>
              <a:rPr b="1" lang="en" sz="1500">
                <a:solidFill>
                  <a:srgbClr val="FF9900"/>
                </a:solidFill>
              </a:rPr>
              <a:t>OR </a:t>
            </a:r>
            <a:r>
              <a:rPr lang="en" sz="1500">
                <a:solidFill>
                  <a:srgbClr val="FF9900"/>
                </a:solidFill>
              </a:rPr>
              <a:t>water is a solid”</a:t>
            </a:r>
            <a:r>
              <a:rPr lang="en" sz="1500"/>
              <a:t> is </a:t>
            </a:r>
            <a:r>
              <a:rPr lang="en" sz="1500">
                <a:solidFill>
                  <a:srgbClr val="93C47D"/>
                </a:solidFill>
              </a:rPr>
              <a:t>True</a:t>
            </a:r>
            <a:r>
              <a:rPr lang="en" sz="1500"/>
              <a:t>, as water is ONE of those things (a liquid)</a:t>
            </a:r>
            <a:endParaRPr sz="1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42"/>
          <p:cNvSpPr txBox="1"/>
          <p:nvPr>
            <p:ph type="title"/>
          </p:nvPr>
        </p:nvSpPr>
        <p:spPr>
          <a:xfrm>
            <a:off x="311700" y="31712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Combining NOT with AND</a:t>
            </a:r>
            <a:endParaRPr/>
          </a:p>
        </p:txBody>
      </p:sp>
      <p:sp>
        <p:nvSpPr>
          <p:cNvPr id="227" name="Google Shape;227;p42"/>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combine any logical operators to do what you need</a:t>
            </a:r>
            <a:br>
              <a:rPr lang="en"/>
            </a:br>
            <a:r>
              <a:rPr lang="en" sz="1600">
                <a:solidFill>
                  <a:schemeClr val="accent3"/>
                </a:solidFill>
              </a:rPr>
              <a:t>(Oh the coding you will know, oh the operations you will see!)</a:t>
            </a:r>
            <a:endParaRPr sz="1600">
              <a:solidFill>
                <a:schemeClr val="accent3"/>
              </a:solidFill>
            </a:endParaRPr>
          </a:p>
          <a:p>
            <a:pPr indent="0" lvl="0" marL="0" rtl="0" algn="l">
              <a:spcBef>
                <a:spcPts val="1600"/>
              </a:spcBef>
              <a:spcAft>
                <a:spcPts val="0"/>
              </a:spcAft>
              <a:buNone/>
            </a:pPr>
            <a:r>
              <a:rPr lang="en"/>
              <a:t>Do you like green eggs and ham?</a:t>
            </a:r>
            <a:endParaRPr/>
          </a:p>
          <a:p>
            <a:pPr indent="0" lvl="0" marL="0" rtl="0" algn="l">
              <a:spcBef>
                <a:spcPts val="1600"/>
              </a:spcBef>
              <a:spcAft>
                <a:spcPts val="0"/>
              </a:spcAft>
              <a:buNone/>
            </a:pPr>
            <a:r>
              <a:rPr lang="en"/>
              <a:t>	</a:t>
            </a:r>
            <a:r>
              <a:rPr lang="en" sz="1600"/>
              <a:t>l</a:t>
            </a:r>
            <a:r>
              <a:rPr lang="en" sz="1600"/>
              <a:t>ike_green_eggs = </a:t>
            </a:r>
            <a:r>
              <a:rPr lang="en" sz="1600">
                <a:solidFill>
                  <a:srgbClr val="93C47D"/>
                </a:solidFill>
              </a:rPr>
              <a:t>False</a:t>
            </a:r>
            <a:br>
              <a:rPr lang="en" sz="1600"/>
            </a:br>
            <a:r>
              <a:rPr lang="en" sz="1600"/>
              <a:t>	like_ham = </a:t>
            </a:r>
            <a:r>
              <a:rPr lang="en" sz="1600">
                <a:solidFill>
                  <a:srgbClr val="93C47D"/>
                </a:solidFill>
              </a:rPr>
              <a:t>False</a:t>
            </a:r>
            <a:endParaRPr sz="1600">
              <a:solidFill>
                <a:srgbClr val="93C47D"/>
              </a:solidFill>
            </a:endParaRPr>
          </a:p>
          <a:p>
            <a:pPr indent="0" lvl="0" marL="457200" rtl="0" algn="l">
              <a:spcBef>
                <a:spcPts val="1600"/>
              </a:spcBef>
              <a:spcAft>
                <a:spcPts val="1600"/>
              </a:spcAft>
              <a:buNone/>
            </a:pPr>
            <a:r>
              <a:rPr lang="en">
                <a:solidFill>
                  <a:srgbClr val="6AA84F"/>
                </a:solidFill>
              </a:rPr>
              <a:t>if</a:t>
            </a:r>
            <a:r>
              <a:rPr lang="en"/>
              <a:t> </a:t>
            </a:r>
            <a:r>
              <a:rPr b="1" lang="en">
                <a:solidFill>
                  <a:srgbClr val="33997E"/>
                </a:solidFill>
              </a:rPr>
              <a:t>not </a:t>
            </a:r>
            <a:r>
              <a:rPr lang="en" sz="1600"/>
              <a:t>like_green_eggs</a:t>
            </a:r>
            <a:r>
              <a:rPr lang="en"/>
              <a:t> </a:t>
            </a:r>
            <a:r>
              <a:rPr b="1" lang="en">
                <a:solidFill>
                  <a:srgbClr val="33997E"/>
                </a:solidFill>
              </a:rPr>
              <a:t>and</a:t>
            </a:r>
            <a:r>
              <a:rPr lang="en">
                <a:solidFill>
                  <a:srgbClr val="33997E"/>
                </a:solidFill>
              </a:rPr>
              <a:t> </a:t>
            </a:r>
            <a:r>
              <a:rPr b="1" lang="en">
                <a:solidFill>
                  <a:srgbClr val="33997E"/>
                </a:solidFill>
              </a:rPr>
              <a:t>not</a:t>
            </a:r>
            <a:r>
              <a:rPr b="1" lang="en">
                <a:solidFill>
                  <a:srgbClr val="93C47D"/>
                </a:solidFill>
              </a:rPr>
              <a:t> </a:t>
            </a:r>
            <a:r>
              <a:rPr lang="en" sz="1600"/>
              <a:t>like_ham</a:t>
            </a:r>
            <a:r>
              <a:rPr lang="en"/>
              <a:t>:</a:t>
            </a:r>
            <a:br>
              <a:rPr lang="en"/>
            </a:br>
            <a:r>
              <a:rPr lang="en"/>
              <a:t>	</a:t>
            </a:r>
            <a:r>
              <a:rPr lang="en" sz="1600">
                <a:solidFill>
                  <a:srgbClr val="61C4EB"/>
                </a:solidFill>
              </a:rPr>
              <a:t>print</a:t>
            </a:r>
            <a:r>
              <a:rPr lang="en" sz="1600"/>
              <a:t>(“I do not like green eggs and ham,”)</a:t>
            </a:r>
            <a:br>
              <a:rPr lang="en" sz="1600"/>
            </a:br>
            <a:r>
              <a:rPr lang="en" sz="1600"/>
              <a:t>	</a:t>
            </a:r>
            <a:r>
              <a:rPr lang="en" sz="1600">
                <a:solidFill>
                  <a:srgbClr val="61C4EB"/>
                </a:solidFill>
              </a:rPr>
              <a:t>print</a:t>
            </a:r>
            <a:r>
              <a:rPr lang="en" sz="1600"/>
              <a:t>(“I do not like them, Sam-I-am!”)</a:t>
            </a:r>
            <a:br>
              <a:rPr lang="en" sz="1600"/>
            </a:b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4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Bringing it Together</a:t>
            </a:r>
            <a:endParaRPr/>
          </a:p>
        </p:txBody>
      </p:sp>
      <p:sp>
        <p:nvSpPr>
          <p:cNvPr id="233" name="Google Shape;233;p43"/>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93C47D"/>
                </a:solidFill>
              </a:rPr>
              <a:t>if</a:t>
            </a:r>
            <a:r>
              <a:rPr b="1" lang="en">
                <a:solidFill>
                  <a:schemeClr val="accent6"/>
                </a:solidFill>
              </a:rPr>
              <a:t> </a:t>
            </a:r>
            <a:r>
              <a:rPr lang="en"/>
              <a:t>mouseX &gt; 250</a:t>
            </a:r>
            <a:r>
              <a:rPr b="1" lang="en"/>
              <a:t> </a:t>
            </a:r>
            <a:r>
              <a:rPr b="1" lang="en">
                <a:solidFill>
                  <a:srgbClr val="33997E"/>
                </a:solidFill>
              </a:rPr>
              <a:t>and </a:t>
            </a:r>
            <a:r>
              <a:rPr lang="en"/>
              <a:t>mouseY &gt; 250:</a:t>
            </a:r>
            <a:br>
              <a:rPr lang="en"/>
            </a:br>
            <a:r>
              <a:rPr lang="en"/>
              <a:t>	</a:t>
            </a:r>
            <a:r>
              <a:rPr lang="en">
                <a:solidFill>
                  <a:srgbClr val="61C4EB"/>
                </a:solidFill>
              </a:rPr>
              <a:t>fill</a:t>
            </a:r>
            <a:r>
              <a:rPr lang="en"/>
              <a:t>(</a:t>
            </a:r>
            <a:r>
              <a:rPr lang="en">
                <a:solidFill>
                  <a:srgbClr val="FF0000"/>
                </a:solidFill>
              </a:rPr>
              <a:t>0</a:t>
            </a:r>
            <a:r>
              <a:rPr lang="en"/>
              <a:t>, </a:t>
            </a:r>
            <a:r>
              <a:rPr b="1" lang="en">
                <a:solidFill>
                  <a:srgbClr val="00FF00"/>
                </a:solidFill>
              </a:rPr>
              <a:t>255</a:t>
            </a:r>
            <a:r>
              <a:rPr lang="en"/>
              <a:t>, </a:t>
            </a:r>
            <a:r>
              <a:rPr lang="en">
                <a:solidFill>
                  <a:srgbClr val="4A86E8"/>
                </a:solidFill>
              </a:rPr>
              <a:t>0</a:t>
            </a:r>
            <a:r>
              <a:rPr lang="en"/>
              <a:t>)</a:t>
            </a:r>
            <a:endParaRPr/>
          </a:p>
          <a:p>
            <a:pPr indent="0" lvl="0" marL="0" rtl="0" algn="l">
              <a:lnSpc>
                <a:spcPct val="100000"/>
              </a:lnSpc>
              <a:spcBef>
                <a:spcPts val="0"/>
              </a:spcBef>
              <a:spcAft>
                <a:spcPts val="0"/>
              </a:spcAft>
              <a:buNone/>
            </a:pPr>
            <a:r>
              <a:rPr lang="en">
                <a:solidFill>
                  <a:srgbClr val="93C47D"/>
                </a:solidFill>
              </a:rPr>
              <a:t>else</a:t>
            </a:r>
            <a:r>
              <a:rPr lang="en"/>
              <a:t>:</a:t>
            </a:r>
            <a:endParaRPr/>
          </a:p>
          <a:p>
            <a:pPr indent="0" lvl="0" marL="0" rtl="0" algn="l">
              <a:lnSpc>
                <a:spcPct val="100000"/>
              </a:lnSpc>
              <a:spcBef>
                <a:spcPts val="0"/>
              </a:spcBef>
              <a:spcAft>
                <a:spcPts val="0"/>
              </a:spcAft>
              <a:buNone/>
            </a:pPr>
            <a:r>
              <a:rPr lang="en"/>
              <a:t>	</a:t>
            </a:r>
            <a:r>
              <a:rPr lang="en">
                <a:solidFill>
                  <a:srgbClr val="61C4EB"/>
                </a:solidFill>
              </a:rPr>
              <a:t>fill</a:t>
            </a:r>
            <a:r>
              <a:rPr lang="en"/>
              <a:t>(</a:t>
            </a:r>
            <a:r>
              <a:rPr lang="en">
                <a:solidFill>
                  <a:srgbClr val="FF0000"/>
                </a:solidFill>
              </a:rPr>
              <a:t>0</a:t>
            </a:r>
            <a:r>
              <a:rPr lang="en"/>
              <a:t>, </a:t>
            </a:r>
            <a:r>
              <a:rPr lang="en">
                <a:solidFill>
                  <a:srgbClr val="00FF00"/>
                </a:solidFill>
              </a:rPr>
              <a:t>0</a:t>
            </a:r>
            <a:r>
              <a:rPr lang="en"/>
              <a:t>, </a:t>
            </a:r>
            <a:r>
              <a:rPr b="1" lang="en">
                <a:solidFill>
                  <a:srgbClr val="4A86E8"/>
                </a:solidFill>
              </a:rPr>
              <a:t>255</a:t>
            </a:r>
            <a:r>
              <a:rPr lang="en"/>
              <a:t>)</a:t>
            </a:r>
            <a:endParaRPr>
              <a:solidFill>
                <a:srgbClr val="6AA84F"/>
              </a:solidFill>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solidFill>
                  <a:srgbClr val="61C4EB"/>
                </a:solidFill>
              </a:rPr>
              <a:t>ellipse</a:t>
            </a:r>
            <a:r>
              <a:rPr lang="en"/>
              <a:t>(mouseX, mouseY, 30, 30)</a:t>
            </a:r>
            <a:br>
              <a:rPr lang="en"/>
            </a:br>
            <a:endParaRPr/>
          </a:p>
        </p:txBody>
      </p:sp>
      <p:pic>
        <p:nvPicPr>
          <p:cNvPr id="234" name="Google Shape;234;p43"/>
          <p:cNvPicPr preferRelativeResize="0"/>
          <p:nvPr/>
        </p:nvPicPr>
        <p:blipFill>
          <a:blip r:embed="rId3">
            <a:alphaModFix/>
          </a:blip>
          <a:stretch>
            <a:fillRect/>
          </a:stretch>
        </p:blipFill>
        <p:spPr>
          <a:xfrm>
            <a:off x="5415075" y="1280188"/>
            <a:ext cx="3417225" cy="3417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Session Overview</a:t>
            </a:r>
            <a:endParaRPr/>
          </a:p>
        </p:txBody>
      </p:sp>
      <p:sp>
        <p:nvSpPr>
          <p:cNvPr id="112" name="Google Shape;112;p26"/>
          <p:cNvSpPr txBox="1"/>
          <p:nvPr>
            <p:ph idx="1" type="body"/>
          </p:nvPr>
        </p:nvSpPr>
        <p:spPr>
          <a:xfrm>
            <a:off x="311700" y="1237900"/>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Quick review of </a:t>
            </a:r>
            <a:r>
              <a:rPr b="1" lang="en"/>
              <a:t>scope</a:t>
            </a:r>
            <a:r>
              <a:rPr lang="en"/>
              <a:t> and </a:t>
            </a:r>
            <a:r>
              <a:rPr b="1" lang="en"/>
              <a:t>global</a:t>
            </a:r>
            <a:r>
              <a:rPr lang="en"/>
              <a:t> keyword</a:t>
            </a:r>
            <a:endParaRPr/>
          </a:p>
          <a:p>
            <a:pPr indent="-342900" lvl="0" marL="457200" rtl="0" algn="l">
              <a:spcBef>
                <a:spcPts val="1000"/>
              </a:spcBef>
              <a:spcAft>
                <a:spcPts val="0"/>
              </a:spcAft>
              <a:buSzPts val="1800"/>
              <a:buChar char="●"/>
            </a:pPr>
            <a:r>
              <a:rPr lang="en"/>
              <a:t>Introduction to </a:t>
            </a:r>
            <a:r>
              <a:rPr b="1" lang="en"/>
              <a:t>booleans</a:t>
            </a:r>
            <a:r>
              <a:rPr lang="en"/>
              <a:t> and </a:t>
            </a:r>
            <a:r>
              <a:rPr b="1" lang="en"/>
              <a:t>if/else</a:t>
            </a:r>
            <a:r>
              <a:rPr lang="en"/>
              <a:t> statements</a:t>
            </a:r>
            <a:endParaRPr/>
          </a:p>
          <a:p>
            <a:pPr indent="-342900" lvl="0" marL="457200" rtl="0" algn="l">
              <a:spcBef>
                <a:spcPts val="1000"/>
              </a:spcBef>
              <a:spcAft>
                <a:spcPts val="0"/>
              </a:spcAft>
              <a:buSzPts val="1800"/>
              <a:buChar char="●"/>
            </a:pPr>
            <a:r>
              <a:rPr b="1" lang="en"/>
              <a:t>Relational</a:t>
            </a:r>
            <a:r>
              <a:rPr lang="en"/>
              <a:t> and </a:t>
            </a:r>
            <a:r>
              <a:rPr b="1" lang="en"/>
              <a:t>Logical</a:t>
            </a:r>
            <a:r>
              <a:rPr lang="en"/>
              <a:t> Operators</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	</a:t>
            </a:r>
            <a:r>
              <a:rPr lang="en">
                <a:solidFill>
                  <a:srgbClr val="93C47D"/>
                </a:solidFill>
              </a:rPr>
              <a:t>if </a:t>
            </a:r>
            <a:r>
              <a:rPr lang="en"/>
              <a:t>wantToCode </a:t>
            </a:r>
            <a:r>
              <a:rPr lang="en">
                <a:solidFill>
                  <a:srgbClr val="33997E"/>
                </a:solidFill>
              </a:rPr>
              <a:t>and </a:t>
            </a:r>
            <a:r>
              <a:rPr lang="en"/>
              <a:t>likePizza:</a:t>
            </a:r>
            <a:endParaRPr/>
          </a:p>
          <a:p>
            <a:pPr indent="0" lvl="0" marL="0" rtl="0" algn="l">
              <a:spcBef>
                <a:spcPts val="1000"/>
              </a:spcBef>
              <a:spcAft>
                <a:spcPts val="0"/>
              </a:spcAft>
              <a:buNone/>
            </a:pPr>
            <a:r>
              <a:rPr lang="en"/>
              <a:t>		</a:t>
            </a:r>
            <a:r>
              <a:rPr lang="en">
                <a:solidFill>
                  <a:srgbClr val="999999"/>
                </a:solidFill>
              </a:rPr>
              <a:t># Go to Schulich Ignite!</a:t>
            </a:r>
            <a:endParaRPr>
              <a:solidFill>
                <a:srgbClr val="999999"/>
              </a:solidFill>
            </a:endParaRPr>
          </a:p>
          <a:p>
            <a:pPr indent="0" lvl="0" marL="0" rtl="0" algn="l">
              <a:spcBef>
                <a:spcPts val="1000"/>
              </a:spcBef>
              <a:spcAft>
                <a:spcPts val="1000"/>
              </a:spcAft>
              <a:buNone/>
            </a:pPr>
            <a:r>
              <a:rPr lang="en"/>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4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dk1"/>
                </a:highlight>
              </a:rPr>
              <a:t>Example 3: different color in every corner</a:t>
            </a:r>
            <a:endParaRPr>
              <a:highlight>
                <a:schemeClr val="dk1"/>
              </a:highlight>
            </a:endParaRPr>
          </a:p>
        </p:txBody>
      </p:sp>
      <p:sp>
        <p:nvSpPr>
          <p:cNvPr id="240" name="Google Shape;240;p4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93C47D"/>
                </a:solidFill>
              </a:rPr>
              <a:t>if</a:t>
            </a:r>
            <a:r>
              <a:rPr b="1" lang="en">
                <a:solidFill>
                  <a:schemeClr val="accent6"/>
                </a:solidFill>
              </a:rPr>
              <a:t> </a:t>
            </a:r>
            <a:r>
              <a:rPr lang="en"/>
              <a:t>mouseX &gt; 250</a:t>
            </a:r>
            <a:r>
              <a:rPr b="1" lang="en"/>
              <a:t> </a:t>
            </a:r>
            <a:r>
              <a:rPr b="1" lang="en">
                <a:solidFill>
                  <a:srgbClr val="33997E"/>
                </a:solidFill>
              </a:rPr>
              <a:t>and</a:t>
            </a:r>
            <a:r>
              <a:rPr b="1" lang="en">
                <a:solidFill>
                  <a:srgbClr val="33997E"/>
                </a:solidFill>
              </a:rPr>
              <a:t> </a:t>
            </a:r>
            <a:r>
              <a:rPr lang="en"/>
              <a:t>mouseY &gt; 250:</a:t>
            </a:r>
            <a:br>
              <a:rPr lang="en"/>
            </a:br>
            <a:r>
              <a:rPr lang="en"/>
              <a:t>	</a:t>
            </a:r>
            <a:r>
              <a:rPr lang="en">
                <a:solidFill>
                  <a:srgbClr val="61C4EB"/>
                </a:solidFill>
              </a:rPr>
              <a:t>fill</a:t>
            </a:r>
            <a:r>
              <a:rPr lang="en"/>
              <a:t>(</a:t>
            </a:r>
            <a:r>
              <a:rPr lang="en">
                <a:solidFill>
                  <a:srgbClr val="FF0000"/>
                </a:solidFill>
              </a:rPr>
              <a:t>0</a:t>
            </a:r>
            <a:r>
              <a:rPr lang="en"/>
              <a:t>, </a:t>
            </a:r>
            <a:r>
              <a:rPr b="1" lang="en">
                <a:solidFill>
                  <a:srgbClr val="00FF00"/>
                </a:solidFill>
              </a:rPr>
              <a:t>255</a:t>
            </a:r>
            <a:r>
              <a:rPr lang="en"/>
              <a:t>, </a:t>
            </a:r>
            <a:r>
              <a:rPr lang="en">
                <a:solidFill>
                  <a:srgbClr val="0000FF"/>
                </a:solidFill>
              </a:rPr>
              <a:t>0</a:t>
            </a:r>
            <a:r>
              <a:rPr lang="en"/>
              <a:t>)</a:t>
            </a:r>
            <a:endParaRPr/>
          </a:p>
          <a:p>
            <a:pPr indent="0" lvl="0" marL="0" rtl="0" algn="l">
              <a:lnSpc>
                <a:spcPct val="100000"/>
              </a:lnSpc>
              <a:spcBef>
                <a:spcPts val="0"/>
              </a:spcBef>
              <a:spcAft>
                <a:spcPts val="0"/>
              </a:spcAft>
              <a:buNone/>
            </a:pPr>
            <a:r>
              <a:rPr lang="en">
                <a:solidFill>
                  <a:srgbClr val="93C47D"/>
                </a:solidFill>
              </a:rPr>
              <a:t>else</a:t>
            </a:r>
            <a:r>
              <a:rPr lang="en"/>
              <a:t>:</a:t>
            </a:r>
            <a:endParaRPr/>
          </a:p>
          <a:p>
            <a:pPr indent="0" lvl="0" marL="0" rtl="0" algn="l">
              <a:lnSpc>
                <a:spcPct val="100000"/>
              </a:lnSpc>
              <a:spcBef>
                <a:spcPts val="0"/>
              </a:spcBef>
              <a:spcAft>
                <a:spcPts val="0"/>
              </a:spcAft>
              <a:buNone/>
            </a:pPr>
            <a:r>
              <a:rPr lang="en"/>
              <a:t>	</a:t>
            </a:r>
            <a:r>
              <a:rPr lang="en">
                <a:solidFill>
                  <a:srgbClr val="61C4EB"/>
                </a:solidFill>
              </a:rPr>
              <a:t>fill</a:t>
            </a:r>
            <a:r>
              <a:rPr lang="en"/>
              <a:t>(</a:t>
            </a:r>
            <a:r>
              <a:rPr lang="en">
                <a:solidFill>
                  <a:srgbClr val="FF0000"/>
                </a:solidFill>
              </a:rPr>
              <a:t>0</a:t>
            </a:r>
            <a:r>
              <a:rPr lang="en"/>
              <a:t>, </a:t>
            </a:r>
            <a:r>
              <a:rPr lang="en">
                <a:solidFill>
                  <a:srgbClr val="00FF00"/>
                </a:solidFill>
              </a:rPr>
              <a:t>0</a:t>
            </a:r>
            <a:r>
              <a:rPr lang="en"/>
              <a:t>, </a:t>
            </a:r>
            <a:r>
              <a:rPr b="1" lang="en">
                <a:solidFill>
                  <a:srgbClr val="0000FF"/>
                </a:solidFill>
              </a:rPr>
              <a:t>255</a:t>
            </a:r>
            <a:r>
              <a:rPr lang="en"/>
              <a:t>)</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solidFill>
                  <a:srgbClr val="61C4EB"/>
                </a:solidFill>
              </a:rPr>
              <a:t>ellipse</a:t>
            </a:r>
            <a:r>
              <a:rPr lang="en"/>
              <a:t>(mouseX, mouseY, 30, 30)</a:t>
            </a:r>
            <a:br>
              <a:rPr lang="en"/>
            </a:br>
            <a:endParaRPr/>
          </a:p>
          <a:p>
            <a:pPr indent="0" lvl="0" marL="0" rtl="0" algn="l">
              <a:lnSpc>
                <a:spcPct val="100000"/>
              </a:lnSpc>
              <a:spcBef>
                <a:spcPts val="0"/>
              </a:spcBef>
              <a:spcAft>
                <a:spcPts val="0"/>
              </a:spcAft>
              <a:buNone/>
            </a:pPr>
            <a:r>
              <a:rPr lang="en">
                <a:solidFill>
                  <a:srgbClr val="B7B7B7"/>
                </a:solidFill>
              </a:rPr>
              <a:t># How would we make the ball turn a</a:t>
            </a:r>
            <a:endParaRPr>
              <a:solidFill>
                <a:srgbClr val="B7B7B7"/>
              </a:solidFill>
            </a:endParaRPr>
          </a:p>
          <a:p>
            <a:pPr indent="0" lvl="0" marL="0" rtl="0" algn="l">
              <a:lnSpc>
                <a:spcPct val="100000"/>
              </a:lnSpc>
              <a:spcBef>
                <a:spcPts val="0"/>
              </a:spcBef>
              <a:spcAft>
                <a:spcPts val="0"/>
              </a:spcAft>
              <a:buNone/>
            </a:pPr>
            <a:r>
              <a:rPr lang="en">
                <a:solidFill>
                  <a:srgbClr val="B7B7B7"/>
                </a:solidFill>
              </a:rPr>
              <a:t># different color in every corner?</a:t>
            </a:r>
            <a:endParaRPr>
              <a:solidFill>
                <a:srgbClr val="B7B7B7"/>
              </a:solidFill>
            </a:endParaRPr>
          </a:p>
          <a:p>
            <a:pPr indent="0" lvl="0" marL="0" rtl="0" algn="l">
              <a:lnSpc>
                <a:spcPct val="100000"/>
              </a:lnSpc>
              <a:spcBef>
                <a:spcPts val="0"/>
              </a:spcBef>
              <a:spcAft>
                <a:spcPts val="0"/>
              </a:spcAft>
              <a:buNone/>
            </a:pPr>
            <a:r>
              <a:t/>
            </a:r>
            <a:endParaRPr>
              <a:solidFill>
                <a:srgbClr val="B7B7B7"/>
              </a:solidFill>
            </a:endParaRPr>
          </a:p>
          <a:p>
            <a:pPr indent="0" lvl="0" marL="0" rtl="0" algn="l">
              <a:lnSpc>
                <a:spcPct val="100000"/>
              </a:lnSpc>
              <a:spcBef>
                <a:spcPts val="0"/>
              </a:spcBef>
              <a:spcAft>
                <a:spcPts val="0"/>
              </a:spcAft>
              <a:buNone/>
            </a:pPr>
            <a:r>
              <a:rPr i="1" lang="en">
                <a:solidFill>
                  <a:srgbClr val="B7B7B7"/>
                </a:solidFill>
              </a:rPr>
              <a:t># Hint: Use multiple </a:t>
            </a:r>
            <a:r>
              <a:rPr b="1" i="1" lang="en">
                <a:solidFill>
                  <a:srgbClr val="B7B7B7"/>
                </a:solidFill>
              </a:rPr>
              <a:t>elif</a:t>
            </a:r>
            <a:r>
              <a:rPr i="1" lang="en">
                <a:solidFill>
                  <a:srgbClr val="B7B7B7"/>
                </a:solidFill>
              </a:rPr>
              <a:t> blocks!</a:t>
            </a:r>
            <a:endParaRPr i="1">
              <a:solidFill>
                <a:srgbClr val="B7B7B7"/>
              </a:solidFill>
            </a:endParaRPr>
          </a:p>
        </p:txBody>
      </p:sp>
      <p:pic>
        <p:nvPicPr>
          <p:cNvPr id="241" name="Google Shape;241;p44"/>
          <p:cNvPicPr preferRelativeResize="0"/>
          <p:nvPr/>
        </p:nvPicPr>
        <p:blipFill>
          <a:blip r:embed="rId3">
            <a:alphaModFix/>
          </a:blip>
          <a:stretch>
            <a:fillRect/>
          </a:stretch>
        </p:blipFill>
        <p:spPr>
          <a:xfrm>
            <a:off x="5415075" y="1280188"/>
            <a:ext cx="3417225" cy="3417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4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Lotsa Colours</a:t>
            </a:r>
            <a:r>
              <a:rPr lang="en"/>
              <a:t>!</a:t>
            </a:r>
            <a:endParaRPr/>
          </a:p>
        </p:txBody>
      </p:sp>
      <p:sp>
        <p:nvSpPr>
          <p:cNvPr id="247" name="Google Shape;247;p4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93C47D"/>
                </a:solidFill>
              </a:rPr>
              <a:t>i</a:t>
            </a:r>
            <a:r>
              <a:rPr lang="en">
                <a:solidFill>
                  <a:srgbClr val="93C47D"/>
                </a:solidFill>
              </a:rPr>
              <a:t>f</a:t>
            </a:r>
            <a:r>
              <a:rPr b="1" lang="en">
                <a:solidFill>
                  <a:schemeClr val="accent6"/>
                </a:solidFill>
              </a:rPr>
              <a:t> </a:t>
            </a:r>
            <a:r>
              <a:rPr lang="en"/>
              <a:t>mouseX &lt; 250 </a:t>
            </a:r>
            <a:r>
              <a:rPr lang="en">
                <a:solidFill>
                  <a:srgbClr val="33997E"/>
                </a:solidFill>
              </a:rPr>
              <a:t>and</a:t>
            </a:r>
            <a:r>
              <a:rPr lang="en">
                <a:solidFill>
                  <a:srgbClr val="93C47D"/>
                </a:solidFill>
              </a:rPr>
              <a:t> </a:t>
            </a:r>
            <a:r>
              <a:rPr lang="en"/>
              <a:t>mouseY &lt; 250:</a:t>
            </a:r>
            <a:br>
              <a:rPr lang="en"/>
            </a:br>
            <a:r>
              <a:rPr lang="en"/>
              <a:t>	</a:t>
            </a:r>
            <a:r>
              <a:rPr lang="en">
                <a:solidFill>
                  <a:srgbClr val="61C4EB"/>
                </a:solidFill>
              </a:rPr>
              <a:t>fill</a:t>
            </a:r>
            <a:r>
              <a:rPr lang="en"/>
              <a:t>(</a:t>
            </a:r>
            <a:r>
              <a:rPr lang="en">
                <a:solidFill>
                  <a:srgbClr val="FF0000"/>
                </a:solidFill>
              </a:rPr>
              <a:t>255</a:t>
            </a:r>
            <a:r>
              <a:rPr lang="en"/>
              <a:t>, </a:t>
            </a:r>
            <a:r>
              <a:rPr lang="en">
                <a:solidFill>
                  <a:srgbClr val="00FF00"/>
                </a:solidFill>
              </a:rPr>
              <a:t>0</a:t>
            </a:r>
            <a:r>
              <a:rPr lang="en"/>
              <a:t>, </a:t>
            </a:r>
            <a:r>
              <a:rPr lang="en">
                <a:solidFill>
                  <a:srgbClr val="0000FF"/>
                </a:solidFill>
              </a:rPr>
              <a:t>0</a:t>
            </a:r>
            <a:r>
              <a:rPr lang="en"/>
              <a:t>)</a:t>
            </a:r>
            <a:endParaRPr/>
          </a:p>
          <a:p>
            <a:pPr indent="0" lvl="0" marL="0" rtl="0" algn="l">
              <a:lnSpc>
                <a:spcPct val="100000"/>
              </a:lnSpc>
              <a:spcBef>
                <a:spcPts val="0"/>
              </a:spcBef>
              <a:spcAft>
                <a:spcPts val="0"/>
              </a:spcAft>
              <a:buNone/>
            </a:pPr>
            <a:r>
              <a:rPr b="1" lang="en">
                <a:solidFill>
                  <a:srgbClr val="93C47D"/>
                </a:solidFill>
              </a:rPr>
              <a:t>elif</a:t>
            </a:r>
            <a:r>
              <a:rPr lang="en">
                <a:solidFill>
                  <a:schemeClr val="accent6"/>
                </a:solidFill>
              </a:rPr>
              <a:t> </a:t>
            </a:r>
            <a:r>
              <a:rPr lang="en"/>
              <a:t>mouseX &gt; 250 </a:t>
            </a:r>
            <a:r>
              <a:rPr b="1" lang="en">
                <a:solidFill>
                  <a:srgbClr val="33997E"/>
                </a:solidFill>
              </a:rPr>
              <a:t>and</a:t>
            </a:r>
            <a:r>
              <a:rPr b="1" lang="en"/>
              <a:t> </a:t>
            </a:r>
            <a:r>
              <a:rPr lang="en"/>
              <a:t>mouseY &lt; 250:</a:t>
            </a:r>
            <a:br>
              <a:rPr lang="en"/>
            </a:br>
            <a:r>
              <a:rPr lang="en"/>
              <a:t>	</a:t>
            </a:r>
            <a:r>
              <a:rPr lang="en">
                <a:solidFill>
                  <a:srgbClr val="61C4EB"/>
                </a:solidFill>
              </a:rPr>
              <a:t>fill</a:t>
            </a:r>
            <a:r>
              <a:rPr lang="en"/>
              <a:t>(</a:t>
            </a:r>
            <a:r>
              <a:rPr lang="en">
                <a:solidFill>
                  <a:srgbClr val="FF0000"/>
                </a:solidFill>
              </a:rPr>
              <a:t>0</a:t>
            </a:r>
            <a:r>
              <a:rPr lang="en"/>
              <a:t>, </a:t>
            </a:r>
            <a:r>
              <a:rPr lang="en">
                <a:solidFill>
                  <a:srgbClr val="00FF00"/>
                </a:solidFill>
              </a:rPr>
              <a:t>255</a:t>
            </a:r>
            <a:r>
              <a:rPr lang="en"/>
              <a:t>, </a:t>
            </a:r>
            <a:r>
              <a:rPr lang="en">
                <a:solidFill>
                  <a:srgbClr val="0000FF"/>
                </a:solidFill>
              </a:rPr>
              <a:t>0</a:t>
            </a:r>
            <a:r>
              <a:rPr lang="en"/>
              <a:t>)</a:t>
            </a:r>
            <a:endParaRPr/>
          </a:p>
          <a:p>
            <a:pPr indent="0" lvl="0" marL="0" rtl="0" algn="l">
              <a:lnSpc>
                <a:spcPct val="100000"/>
              </a:lnSpc>
              <a:spcBef>
                <a:spcPts val="0"/>
              </a:spcBef>
              <a:spcAft>
                <a:spcPts val="0"/>
              </a:spcAft>
              <a:buNone/>
            </a:pPr>
            <a:r>
              <a:rPr b="1" lang="en">
                <a:solidFill>
                  <a:srgbClr val="93C47D"/>
                </a:solidFill>
              </a:rPr>
              <a:t>elif</a:t>
            </a:r>
            <a:r>
              <a:rPr lang="en">
                <a:solidFill>
                  <a:schemeClr val="accent6"/>
                </a:solidFill>
              </a:rPr>
              <a:t> </a:t>
            </a:r>
            <a:r>
              <a:rPr lang="en"/>
              <a:t>mouseX &lt; 250 </a:t>
            </a:r>
            <a:r>
              <a:rPr b="1" lang="en">
                <a:solidFill>
                  <a:srgbClr val="33997E"/>
                </a:solidFill>
              </a:rPr>
              <a:t>and</a:t>
            </a:r>
            <a:r>
              <a:rPr b="1" lang="en"/>
              <a:t> </a:t>
            </a:r>
            <a:r>
              <a:rPr lang="en"/>
              <a:t>mouseY &gt; 250:</a:t>
            </a:r>
            <a:br>
              <a:rPr lang="en"/>
            </a:br>
            <a:r>
              <a:rPr lang="en"/>
              <a:t>	</a:t>
            </a:r>
            <a:r>
              <a:rPr lang="en">
                <a:solidFill>
                  <a:srgbClr val="61C4EB"/>
                </a:solidFill>
              </a:rPr>
              <a:t>fill</a:t>
            </a:r>
            <a:r>
              <a:rPr lang="en"/>
              <a:t>(</a:t>
            </a:r>
            <a:r>
              <a:rPr lang="en">
                <a:solidFill>
                  <a:srgbClr val="FF0000"/>
                </a:solidFill>
              </a:rPr>
              <a:t>0</a:t>
            </a:r>
            <a:r>
              <a:rPr lang="en"/>
              <a:t>, </a:t>
            </a:r>
            <a:r>
              <a:rPr lang="en">
                <a:solidFill>
                  <a:srgbClr val="00FF00"/>
                </a:solidFill>
              </a:rPr>
              <a:t>0</a:t>
            </a:r>
            <a:r>
              <a:rPr lang="en"/>
              <a:t>, </a:t>
            </a:r>
            <a:r>
              <a:rPr lang="en">
                <a:solidFill>
                  <a:srgbClr val="0000FF"/>
                </a:solidFill>
              </a:rPr>
              <a:t>150</a:t>
            </a:r>
            <a:r>
              <a:rPr lang="en"/>
              <a:t>)</a:t>
            </a:r>
            <a:endParaRPr/>
          </a:p>
          <a:p>
            <a:pPr indent="0" lvl="0" marL="0" rtl="0" algn="l">
              <a:lnSpc>
                <a:spcPct val="100000"/>
              </a:lnSpc>
              <a:spcBef>
                <a:spcPts val="0"/>
              </a:spcBef>
              <a:spcAft>
                <a:spcPts val="0"/>
              </a:spcAft>
              <a:buNone/>
            </a:pPr>
            <a:r>
              <a:rPr lang="en">
                <a:solidFill>
                  <a:srgbClr val="93C47D"/>
                </a:solidFill>
              </a:rPr>
              <a:t>else</a:t>
            </a:r>
            <a:r>
              <a:rPr lang="en"/>
              <a:t>:</a:t>
            </a:r>
            <a:endParaRPr/>
          </a:p>
          <a:p>
            <a:pPr indent="0" lvl="0" marL="0" rtl="0" algn="l">
              <a:lnSpc>
                <a:spcPct val="100000"/>
              </a:lnSpc>
              <a:spcBef>
                <a:spcPts val="0"/>
              </a:spcBef>
              <a:spcAft>
                <a:spcPts val="0"/>
              </a:spcAft>
              <a:buNone/>
            </a:pPr>
            <a:r>
              <a:rPr lang="en"/>
              <a:t>	</a:t>
            </a:r>
            <a:r>
              <a:rPr lang="en">
                <a:solidFill>
                  <a:srgbClr val="61C4EB"/>
                </a:solidFill>
              </a:rPr>
              <a:t>fill</a:t>
            </a:r>
            <a:r>
              <a:rPr lang="en"/>
              <a:t>(</a:t>
            </a:r>
            <a:r>
              <a:rPr lang="en">
                <a:solidFill>
                  <a:srgbClr val="FF0000"/>
                </a:solidFill>
              </a:rPr>
              <a:t>255</a:t>
            </a:r>
            <a:r>
              <a:rPr lang="en"/>
              <a:t>, </a:t>
            </a:r>
            <a:r>
              <a:rPr lang="en">
                <a:solidFill>
                  <a:srgbClr val="00FF00"/>
                </a:solidFill>
              </a:rPr>
              <a:t>255</a:t>
            </a:r>
            <a:r>
              <a:rPr lang="en"/>
              <a:t>, </a:t>
            </a:r>
            <a:r>
              <a:rPr lang="en">
                <a:solidFill>
                  <a:srgbClr val="0000FF"/>
                </a:solidFill>
              </a:rPr>
              <a:t>0</a:t>
            </a:r>
            <a:r>
              <a:rPr lang="en"/>
              <a:t>)</a:t>
            </a:r>
            <a:endParaRPr/>
          </a:p>
          <a:p>
            <a:pPr indent="0" lvl="0" marL="0" rtl="0" algn="l">
              <a:lnSpc>
                <a:spcPct val="100000"/>
              </a:lnSpc>
              <a:spcBef>
                <a:spcPts val="0"/>
              </a:spcBef>
              <a:spcAft>
                <a:spcPts val="0"/>
              </a:spcAft>
              <a:buNone/>
            </a:pPr>
            <a:r>
              <a:rPr lang="en"/>
              <a:t>	</a:t>
            </a:r>
            <a:endParaRPr/>
          </a:p>
          <a:p>
            <a:pPr indent="0" lvl="0" marL="0" rtl="0" algn="l">
              <a:lnSpc>
                <a:spcPct val="100000"/>
              </a:lnSpc>
              <a:spcBef>
                <a:spcPts val="0"/>
              </a:spcBef>
              <a:spcAft>
                <a:spcPts val="0"/>
              </a:spcAft>
              <a:buNone/>
            </a:pPr>
            <a:r>
              <a:rPr lang="en">
                <a:solidFill>
                  <a:srgbClr val="61C4EB"/>
                </a:solidFill>
              </a:rPr>
              <a:t>ellipse</a:t>
            </a:r>
            <a:r>
              <a:rPr lang="en"/>
              <a:t>(mouseX, mouseY, 30, 30)</a:t>
            </a:r>
            <a:br>
              <a:rPr lang="en"/>
            </a:br>
            <a:endParaRPr/>
          </a:p>
        </p:txBody>
      </p:sp>
      <p:pic>
        <p:nvPicPr>
          <p:cNvPr id="248" name="Google Shape;248;p45"/>
          <p:cNvPicPr preferRelativeResize="0"/>
          <p:nvPr/>
        </p:nvPicPr>
        <p:blipFill rotWithShape="1">
          <a:blip r:embed="rId3">
            <a:alphaModFix/>
          </a:blip>
          <a:srcRect b="0" l="0" r="0" t="5713"/>
          <a:stretch/>
        </p:blipFill>
        <p:spPr>
          <a:xfrm>
            <a:off x="5413248" y="1280160"/>
            <a:ext cx="3419856" cy="341985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4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Special Variable: mousePressed</a:t>
            </a:r>
            <a:endParaRPr/>
          </a:p>
        </p:txBody>
      </p:sp>
      <p:sp>
        <p:nvSpPr>
          <p:cNvPr id="254" name="Google Shape;254;p4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variable </a:t>
            </a:r>
            <a:r>
              <a:rPr b="1" lang="en"/>
              <a:t>mousePressed </a:t>
            </a:r>
            <a:r>
              <a:rPr lang="en"/>
              <a:t>has the value </a:t>
            </a:r>
            <a:r>
              <a:rPr b="1" lang="en"/>
              <a:t>True</a:t>
            </a:r>
            <a:r>
              <a:rPr lang="en"/>
              <a:t> or </a:t>
            </a:r>
            <a:r>
              <a:rPr b="1" lang="en"/>
              <a:t>False</a:t>
            </a:r>
            <a:endParaRPr b="1"/>
          </a:p>
          <a:p>
            <a:pPr indent="-342900" lvl="0" marL="457200" rtl="0" algn="l">
              <a:spcBef>
                <a:spcPts val="1600"/>
              </a:spcBef>
              <a:spcAft>
                <a:spcPts val="0"/>
              </a:spcAft>
              <a:buSzPts val="1800"/>
              <a:buChar char="●"/>
            </a:pPr>
            <a:r>
              <a:rPr lang="en"/>
              <a:t>True: You </a:t>
            </a:r>
            <a:r>
              <a:rPr b="1" lang="en"/>
              <a:t>are</a:t>
            </a:r>
            <a:r>
              <a:rPr lang="en"/>
              <a:t> clicking down on the left mouse button</a:t>
            </a:r>
            <a:endParaRPr/>
          </a:p>
          <a:p>
            <a:pPr indent="-342900" lvl="0" marL="457200" rtl="0" algn="l">
              <a:spcBef>
                <a:spcPts val="0"/>
              </a:spcBef>
              <a:spcAft>
                <a:spcPts val="0"/>
              </a:spcAft>
              <a:buSzPts val="1800"/>
              <a:buChar char="●"/>
            </a:pPr>
            <a:r>
              <a:rPr lang="en"/>
              <a:t>False: You </a:t>
            </a:r>
            <a:r>
              <a:rPr b="1" lang="en"/>
              <a:t>aren’t</a:t>
            </a:r>
            <a:r>
              <a:rPr lang="en"/>
              <a:t> clicking down on the left mouse button</a:t>
            </a:r>
            <a:endParaRPr/>
          </a:p>
          <a:p>
            <a:pPr indent="0" lvl="0" marL="0" rtl="0" algn="l">
              <a:spcBef>
                <a:spcPts val="1600"/>
              </a:spcBef>
              <a:spcAft>
                <a:spcPts val="0"/>
              </a:spcAft>
              <a:buNone/>
            </a:pPr>
            <a:r>
              <a:rPr lang="en"/>
              <a:t>Useful when combined with </a:t>
            </a:r>
            <a:r>
              <a:rPr b="1" lang="en"/>
              <a:t>if</a:t>
            </a:r>
            <a:r>
              <a:rPr lang="en"/>
              <a:t> statements!</a:t>
            </a:r>
            <a:br>
              <a:rPr lang="en"/>
            </a:br>
            <a:endParaRPr/>
          </a:p>
          <a:p>
            <a:pPr indent="0" lvl="0" marL="0" rtl="0" algn="l">
              <a:spcBef>
                <a:spcPts val="1600"/>
              </a:spcBef>
              <a:spcAft>
                <a:spcPts val="1600"/>
              </a:spcAft>
              <a:buNone/>
            </a:pPr>
            <a:r>
              <a:rPr lang="en"/>
              <a:t>	</a:t>
            </a:r>
            <a:r>
              <a:rPr lang="en">
                <a:solidFill>
                  <a:srgbClr val="6AA84F"/>
                </a:solidFill>
              </a:rPr>
              <a:t>if</a:t>
            </a:r>
            <a:r>
              <a:rPr lang="en">
                <a:solidFill>
                  <a:schemeClr val="accent6"/>
                </a:solidFill>
              </a:rPr>
              <a:t> </a:t>
            </a:r>
            <a:r>
              <a:rPr lang="en"/>
              <a:t>mousePressed:</a:t>
            </a:r>
            <a:br>
              <a:rPr lang="en"/>
            </a:br>
            <a:r>
              <a:rPr lang="en"/>
              <a:t>		</a:t>
            </a:r>
            <a:r>
              <a:rPr lang="en">
                <a:solidFill>
                  <a:srgbClr val="61C4EB"/>
                </a:solidFill>
              </a:rPr>
              <a:t>print</a:t>
            </a:r>
            <a:r>
              <a:rPr lang="en"/>
              <a:t>(</a:t>
            </a:r>
            <a:r>
              <a:rPr lang="en">
                <a:solidFill>
                  <a:schemeClr val="accent4"/>
                </a:solidFill>
              </a:rPr>
              <a:t>“The mouse is pressed now!”</a:t>
            </a:r>
            <a:r>
              <a:rPr lang="en"/>
              <a:t>)</a:t>
            </a:r>
            <a:br>
              <a:rPr lang="en"/>
            </a:br>
            <a:r>
              <a:rPr lang="en"/>
              <a:t>		</a:t>
            </a:r>
            <a:r>
              <a:rPr lang="en">
                <a:solidFill>
                  <a:srgbClr val="61C4EB"/>
                </a:solidFill>
              </a:rPr>
              <a:t>fill</a:t>
            </a:r>
            <a:r>
              <a:rPr lang="en"/>
              <a:t>(</a:t>
            </a:r>
            <a:r>
              <a:rPr lang="en">
                <a:solidFill>
                  <a:srgbClr val="FF0000"/>
                </a:solidFill>
              </a:rPr>
              <a:t>255</a:t>
            </a:r>
            <a:r>
              <a:rPr lang="en"/>
              <a:t>, </a:t>
            </a:r>
            <a:r>
              <a:rPr lang="en">
                <a:solidFill>
                  <a:srgbClr val="00FF00"/>
                </a:solidFill>
              </a:rPr>
              <a:t>0</a:t>
            </a:r>
            <a:r>
              <a:rPr lang="en"/>
              <a:t>, </a:t>
            </a:r>
            <a:r>
              <a:rPr lang="en">
                <a:solidFill>
                  <a:srgbClr val="0000FF"/>
                </a:solidFill>
              </a:rPr>
              <a:t>0</a:t>
            </a:r>
            <a:r>
              <a:rPr lang="en"/>
              <a: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47"/>
          <p:cNvSpPr txBox="1"/>
          <p:nvPr>
            <p:ph type="title"/>
          </p:nvPr>
        </p:nvSpPr>
        <p:spPr>
          <a:xfrm>
            <a:off x="311700" y="280925"/>
            <a:ext cx="44475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200"/>
              <a:t>Exercise 4: ScreenSaver ball</a:t>
            </a:r>
            <a:endParaRPr sz="4200"/>
          </a:p>
        </p:txBody>
      </p:sp>
      <p:sp>
        <p:nvSpPr>
          <p:cNvPr id="260" name="Google Shape;260;p47"/>
          <p:cNvSpPr txBox="1"/>
          <p:nvPr>
            <p:ph idx="1" type="body"/>
          </p:nvPr>
        </p:nvSpPr>
        <p:spPr>
          <a:xfrm>
            <a:off x="311700" y="1389600"/>
            <a:ext cx="38103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Make the circle from Exercise 2 </a:t>
            </a:r>
            <a:r>
              <a:rPr b="1" lang="en" sz="2200"/>
              <a:t>start in a random direction</a:t>
            </a:r>
            <a:r>
              <a:rPr lang="en" sz="2200"/>
              <a:t> and </a:t>
            </a:r>
            <a:r>
              <a:rPr b="1" lang="en" sz="2200"/>
              <a:t>bounce</a:t>
            </a:r>
            <a:r>
              <a:rPr lang="en" sz="2200"/>
              <a:t> </a:t>
            </a:r>
            <a:r>
              <a:rPr lang="en" sz="2200"/>
              <a:t>like an old screensaver.</a:t>
            </a:r>
            <a:endParaRPr sz="2200"/>
          </a:p>
          <a:p>
            <a:pPr indent="0" lvl="0" marL="0" rtl="0" algn="l">
              <a:spcBef>
                <a:spcPts val="1600"/>
              </a:spcBef>
              <a:spcAft>
                <a:spcPts val="1600"/>
              </a:spcAft>
              <a:buNone/>
            </a:pPr>
            <a:r>
              <a:rPr lang="en" sz="2200"/>
              <a:t>Hint: Ask your mentors questions! </a:t>
            </a:r>
            <a:endParaRPr sz="2200"/>
          </a:p>
        </p:txBody>
      </p:sp>
      <p:pic>
        <p:nvPicPr>
          <p:cNvPr id="261" name="Google Shape;261;p47"/>
          <p:cNvPicPr preferRelativeResize="0"/>
          <p:nvPr/>
        </p:nvPicPr>
        <p:blipFill>
          <a:blip r:embed="rId3">
            <a:alphaModFix/>
          </a:blip>
          <a:stretch>
            <a:fillRect/>
          </a:stretch>
        </p:blipFill>
        <p:spPr>
          <a:xfrm>
            <a:off x="4274400" y="1463700"/>
            <a:ext cx="4572000" cy="2743200"/>
          </a:xfrm>
          <a:prstGeom prst="rect">
            <a:avLst/>
          </a:prstGeom>
          <a:noFill/>
          <a:ln>
            <a:noFill/>
          </a:ln>
        </p:spPr>
      </p:pic>
      <p:sp>
        <p:nvSpPr>
          <p:cNvPr id="262" name="Google Shape;262;p47"/>
          <p:cNvSpPr/>
          <p:nvPr/>
        </p:nvSpPr>
        <p:spPr>
          <a:xfrm>
            <a:off x="7393625" y="280925"/>
            <a:ext cx="1456500" cy="755700"/>
          </a:xfrm>
          <a:prstGeom prst="roundRect">
            <a:avLst>
              <a:gd fmla="val 16667" name="adj"/>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7"/>
          <p:cNvSpPr txBox="1"/>
          <p:nvPr/>
        </p:nvSpPr>
        <p:spPr>
          <a:xfrm>
            <a:off x="7526650" y="412425"/>
            <a:ext cx="5661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300">
                <a:latin typeface="Source Code Pro"/>
                <a:ea typeface="Source Code Pro"/>
                <a:cs typeface="Source Code Pro"/>
                <a:sym typeface="Source Code Pro"/>
              </a:rPr>
              <a:t>50</a:t>
            </a:r>
            <a:endParaRPr sz="2300">
              <a:latin typeface="Source Code Pro"/>
              <a:ea typeface="Source Code Pro"/>
              <a:cs typeface="Source Code Pro"/>
              <a:sym typeface="Source Code Pro"/>
            </a:endParaRPr>
          </a:p>
        </p:txBody>
      </p:sp>
      <p:pic>
        <p:nvPicPr>
          <p:cNvPr id="264" name="Google Shape;264;p47"/>
          <p:cNvPicPr preferRelativeResize="0"/>
          <p:nvPr/>
        </p:nvPicPr>
        <p:blipFill>
          <a:blip r:embed="rId4">
            <a:alphaModFix/>
          </a:blip>
          <a:stretch>
            <a:fillRect/>
          </a:stretch>
        </p:blipFill>
        <p:spPr>
          <a:xfrm>
            <a:off x="8092738" y="408638"/>
            <a:ext cx="566100" cy="500274"/>
          </a:xfrm>
          <a:prstGeom prst="rect">
            <a:avLst/>
          </a:prstGeom>
          <a:noFill/>
          <a:ln>
            <a:noFill/>
          </a:ln>
        </p:spPr>
      </p:pic>
      <p:sp>
        <p:nvSpPr>
          <p:cNvPr id="265" name="Google Shape;265;p47"/>
          <p:cNvSpPr/>
          <p:nvPr/>
        </p:nvSpPr>
        <p:spPr>
          <a:xfrm>
            <a:off x="4355550" y="3859450"/>
            <a:ext cx="321000" cy="278100"/>
          </a:xfrm>
          <a:prstGeom prst="hexagon">
            <a:avLst>
              <a:gd fmla="val 25000" name="adj"/>
              <a:gd fmla="val 115470" name="vf"/>
            </a:avLst>
          </a:prstGeom>
          <a:solidFill>
            <a:srgbClr val="FFD9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48"/>
          <p:cNvSpPr txBox="1"/>
          <p:nvPr>
            <p:ph type="title"/>
          </p:nvPr>
        </p:nvSpPr>
        <p:spPr>
          <a:xfrm>
            <a:off x="311700" y="2166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dk1"/>
                </a:highlight>
              </a:rPr>
              <a:t>More things to do!</a:t>
            </a:r>
            <a:endParaRPr>
              <a:highlight>
                <a:schemeClr val="dk1"/>
              </a:highlight>
            </a:endParaRPr>
          </a:p>
          <a:p>
            <a:pPr indent="0" lvl="0" marL="0" rtl="0" algn="l">
              <a:spcBef>
                <a:spcPts val="0"/>
              </a:spcBef>
              <a:spcAft>
                <a:spcPts val="0"/>
              </a:spcAft>
              <a:buNone/>
            </a:pPr>
            <a:r>
              <a:t/>
            </a:r>
            <a:endParaRPr>
              <a:highlight>
                <a:schemeClr val="dk1"/>
              </a:highlight>
            </a:endParaRPr>
          </a:p>
        </p:txBody>
      </p:sp>
      <p:pic>
        <p:nvPicPr>
          <p:cNvPr id="271" name="Google Shape;271;p48"/>
          <p:cNvPicPr preferRelativeResize="0"/>
          <p:nvPr/>
        </p:nvPicPr>
        <p:blipFill rotWithShape="1">
          <a:blip r:embed="rId3">
            <a:alphaModFix/>
          </a:blip>
          <a:srcRect b="4938" l="0" r="0" t="5100"/>
          <a:stretch/>
        </p:blipFill>
        <p:spPr>
          <a:xfrm>
            <a:off x="471400" y="1455600"/>
            <a:ext cx="3146556" cy="2918101"/>
          </a:xfrm>
          <a:prstGeom prst="rect">
            <a:avLst/>
          </a:prstGeom>
          <a:noFill/>
          <a:ln>
            <a:noFill/>
          </a:ln>
        </p:spPr>
      </p:pic>
      <p:sp>
        <p:nvSpPr>
          <p:cNvPr id="272" name="Google Shape;272;p48"/>
          <p:cNvSpPr/>
          <p:nvPr/>
        </p:nvSpPr>
        <p:spPr>
          <a:xfrm>
            <a:off x="7393625" y="280925"/>
            <a:ext cx="1456500" cy="755700"/>
          </a:xfrm>
          <a:prstGeom prst="roundRect">
            <a:avLst>
              <a:gd fmla="val 16667" name="adj"/>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48"/>
          <p:cNvSpPr txBox="1"/>
          <p:nvPr/>
        </p:nvSpPr>
        <p:spPr>
          <a:xfrm>
            <a:off x="7526650" y="412425"/>
            <a:ext cx="5661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300">
                <a:latin typeface="Source Code Pro"/>
                <a:ea typeface="Source Code Pro"/>
                <a:cs typeface="Source Code Pro"/>
                <a:sym typeface="Source Code Pro"/>
              </a:rPr>
              <a:t>50</a:t>
            </a:r>
            <a:endParaRPr sz="2300">
              <a:latin typeface="Source Code Pro"/>
              <a:ea typeface="Source Code Pro"/>
              <a:cs typeface="Source Code Pro"/>
              <a:sym typeface="Source Code Pro"/>
            </a:endParaRPr>
          </a:p>
        </p:txBody>
      </p:sp>
      <p:pic>
        <p:nvPicPr>
          <p:cNvPr id="274" name="Google Shape;274;p48"/>
          <p:cNvPicPr preferRelativeResize="0"/>
          <p:nvPr/>
        </p:nvPicPr>
        <p:blipFill>
          <a:blip r:embed="rId4">
            <a:alphaModFix/>
          </a:blip>
          <a:stretch>
            <a:fillRect/>
          </a:stretch>
        </p:blipFill>
        <p:spPr>
          <a:xfrm>
            <a:off x="8092738" y="408638"/>
            <a:ext cx="566100" cy="500274"/>
          </a:xfrm>
          <a:prstGeom prst="rect">
            <a:avLst/>
          </a:prstGeom>
          <a:noFill/>
          <a:ln>
            <a:noFill/>
          </a:ln>
        </p:spPr>
      </p:pic>
      <p:sp>
        <p:nvSpPr>
          <p:cNvPr id="275" name="Google Shape;275;p48"/>
          <p:cNvSpPr/>
          <p:nvPr/>
        </p:nvSpPr>
        <p:spPr>
          <a:xfrm>
            <a:off x="539875" y="3976175"/>
            <a:ext cx="321000" cy="278100"/>
          </a:xfrm>
          <a:prstGeom prst="hexagon">
            <a:avLst>
              <a:gd fmla="val 25000" name="adj"/>
              <a:gd fmla="val 115470" name="vf"/>
            </a:avLst>
          </a:prstGeom>
          <a:solidFill>
            <a:srgbClr val="FFD9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pic>
        <p:nvPicPr>
          <p:cNvPr id="276" name="Google Shape;276;p48"/>
          <p:cNvPicPr preferRelativeResize="0"/>
          <p:nvPr/>
        </p:nvPicPr>
        <p:blipFill rotWithShape="1">
          <a:blip r:embed="rId5">
            <a:alphaModFix/>
          </a:blip>
          <a:srcRect b="0" l="0" r="0" t="5589"/>
          <a:stretch/>
        </p:blipFill>
        <p:spPr>
          <a:xfrm>
            <a:off x="4918375" y="1455600"/>
            <a:ext cx="3913921" cy="2918101"/>
          </a:xfrm>
          <a:prstGeom prst="rect">
            <a:avLst/>
          </a:prstGeom>
          <a:noFill/>
          <a:ln>
            <a:noFill/>
          </a:ln>
        </p:spPr>
      </p:pic>
      <p:sp>
        <p:nvSpPr>
          <p:cNvPr id="277" name="Google Shape;277;p48"/>
          <p:cNvSpPr/>
          <p:nvPr/>
        </p:nvSpPr>
        <p:spPr>
          <a:xfrm>
            <a:off x="5024025" y="4016600"/>
            <a:ext cx="321000" cy="278100"/>
          </a:xfrm>
          <a:prstGeom prst="hexagon">
            <a:avLst>
              <a:gd fmla="val 25000" name="adj"/>
              <a:gd fmla="val 115470" name="vf"/>
            </a:avLst>
          </a:prstGeom>
          <a:solidFill>
            <a:srgbClr val="FFD9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of scope</a:t>
            </a:r>
            <a:endParaRPr/>
          </a:p>
        </p:txBody>
      </p:sp>
      <p:sp>
        <p:nvSpPr>
          <p:cNvPr id="118" name="Google Shape;118;p2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we want to use changing variables in </a:t>
            </a:r>
            <a:r>
              <a:rPr lang="en">
                <a:solidFill>
                  <a:srgbClr val="61C4EB"/>
                </a:solidFill>
              </a:rPr>
              <a:t>draw</a:t>
            </a:r>
            <a:r>
              <a:rPr lang="en"/>
              <a:t>() or </a:t>
            </a:r>
            <a:r>
              <a:rPr lang="en">
                <a:solidFill>
                  <a:srgbClr val="61C4EB"/>
                </a:solidFill>
              </a:rPr>
              <a:t>setup</a:t>
            </a:r>
            <a:r>
              <a:rPr lang="en"/>
              <a:t>() we need to make the variables outside of any indentation, and then </a:t>
            </a:r>
            <a:r>
              <a:rPr b="1" lang="en"/>
              <a:t>call</a:t>
            </a:r>
            <a:r>
              <a:rPr lang="en"/>
              <a:t> them using </a:t>
            </a:r>
            <a:r>
              <a:rPr b="1" lang="en"/>
              <a:t>global</a:t>
            </a:r>
            <a:r>
              <a:rPr lang="en"/>
              <a:t>.</a:t>
            </a:r>
            <a:endParaRPr/>
          </a:p>
          <a:p>
            <a:pPr indent="0" lvl="0" marL="0" rtl="0" algn="l">
              <a:spcBef>
                <a:spcPts val="1600"/>
              </a:spcBef>
              <a:spcAft>
                <a:spcPts val="1600"/>
              </a:spcAft>
              <a:buNone/>
            </a:pPr>
            <a:r>
              <a:t/>
            </a:r>
            <a:endParaRPr/>
          </a:p>
        </p:txBody>
      </p:sp>
      <p:pic>
        <p:nvPicPr>
          <p:cNvPr id="119" name="Google Shape;119;p27"/>
          <p:cNvPicPr preferRelativeResize="0"/>
          <p:nvPr/>
        </p:nvPicPr>
        <p:blipFill rotWithShape="1">
          <a:blip r:embed="rId3">
            <a:alphaModFix/>
          </a:blip>
          <a:srcRect b="0" l="67499" r="0" t="46259"/>
          <a:stretch/>
        </p:blipFill>
        <p:spPr>
          <a:xfrm>
            <a:off x="6661225" y="2834175"/>
            <a:ext cx="2482776" cy="23093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dk1"/>
                </a:highlight>
              </a:rPr>
              <a:t>Question: </a:t>
            </a:r>
            <a:r>
              <a:rPr lang="en">
                <a:highlight>
                  <a:schemeClr val="dk1"/>
                </a:highlight>
              </a:rPr>
              <a:t>Review of scope</a:t>
            </a:r>
            <a:endParaRPr>
              <a:highlight>
                <a:schemeClr val="dk1"/>
              </a:highlight>
            </a:endParaRPr>
          </a:p>
        </p:txBody>
      </p:sp>
      <p:sp>
        <p:nvSpPr>
          <p:cNvPr id="125" name="Google Shape;125;p2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
              <a:t>Why won’t this example work?</a:t>
            </a:r>
            <a:endParaRPr/>
          </a:p>
          <a:p>
            <a:pPr indent="0" lvl="0" marL="0" rtl="0" algn="l">
              <a:lnSpc>
                <a:spcPct val="50000"/>
              </a:lnSpc>
              <a:spcBef>
                <a:spcPts val="1600"/>
              </a:spcBef>
              <a:spcAft>
                <a:spcPts val="0"/>
              </a:spcAft>
              <a:buNone/>
            </a:pPr>
            <a:r>
              <a:t/>
            </a:r>
            <a:endParaRPr/>
          </a:p>
          <a:p>
            <a:pPr indent="0" lvl="0" marL="0" rtl="0" algn="l">
              <a:lnSpc>
                <a:spcPct val="50000"/>
              </a:lnSpc>
              <a:spcBef>
                <a:spcPts val="1600"/>
              </a:spcBef>
              <a:spcAft>
                <a:spcPts val="0"/>
              </a:spcAft>
              <a:buNone/>
            </a:pPr>
            <a:r>
              <a:rPr lang="en" sz="1600"/>
              <a:t>x = 5</a:t>
            </a:r>
            <a:endParaRPr sz="1600"/>
          </a:p>
          <a:p>
            <a:pPr indent="0" lvl="0" marL="0" rtl="0" algn="l">
              <a:lnSpc>
                <a:spcPct val="50000"/>
              </a:lnSpc>
              <a:spcBef>
                <a:spcPts val="1600"/>
              </a:spcBef>
              <a:spcAft>
                <a:spcPts val="0"/>
              </a:spcAft>
              <a:buNone/>
            </a:pPr>
            <a:r>
              <a:rPr lang="en" sz="1600"/>
              <a:t>y = 10</a:t>
            </a:r>
            <a:br>
              <a:rPr lang="en" sz="1600"/>
            </a:br>
            <a:endParaRPr sz="1600"/>
          </a:p>
          <a:p>
            <a:pPr indent="0" lvl="0" marL="0" rtl="0" algn="l">
              <a:lnSpc>
                <a:spcPct val="50000"/>
              </a:lnSpc>
              <a:spcBef>
                <a:spcPts val="1600"/>
              </a:spcBef>
              <a:spcAft>
                <a:spcPts val="0"/>
              </a:spcAft>
              <a:buNone/>
            </a:pPr>
            <a:r>
              <a:rPr lang="en" sz="1400">
                <a:solidFill>
                  <a:srgbClr val="33997E"/>
                </a:solidFill>
              </a:rPr>
              <a:t>def</a:t>
            </a:r>
            <a:r>
              <a:rPr lang="en" sz="1400"/>
              <a:t> </a:t>
            </a:r>
            <a:r>
              <a:rPr lang="en" sz="1400">
                <a:solidFill>
                  <a:srgbClr val="61C4EB"/>
                </a:solidFill>
              </a:rPr>
              <a:t>setup</a:t>
            </a:r>
            <a:r>
              <a:rPr lang="en" sz="1400"/>
              <a:t>():</a:t>
            </a:r>
            <a:endParaRPr sz="1400"/>
          </a:p>
          <a:p>
            <a:pPr indent="0" lvl="0" marL="0" rtl="0" algn="l">
              <a:lnSpc>
                <a:spcPct val="50000"/>
              </a:lnSpc>
              <a:spcBef>
                <a:spcPts val="1600"/>
              </a:spcBef>
              <a:spcAft>
                <a:spcPts val="0"/>
              </a:spcAft>
              <a:buNone/>
            </a:pPr>
            <a:r>
              <a:rPr lang="en" sz="1400"/>
              <a:t>   </a:t>
            </a:r>
            <a:r>
              <a:rPr lang="en" sz="1400">
                <a:solidFill>
                  <a:srgbClr val="61C4EB"/>
                </a:solidFill>
              </a:rPr>
              <a:t>size</a:t>
            </a:r>
            <a:r>
              <a:rPr lang="en" sz="1400"/>
              <a:t>(500, 500)</a:t>
            </a:r>
            <a:endParaRPr sz="1400"/>
          </a:p>
          <a:p>
            <a:pPr indent="0" lvl="0" marL="0" rtl="0" algn="l">
              <a:lnSpc>
                <a:spcPct val="50000"/>
              </a:lnSpc>
              <a:spcBef>
                <a:spcPts val="1600"/>
              </a:spcBef>
              <a:spcAft>
                <a:spcPts val="0"/>
              </a:spcAft>
              <a:buNone/>
            </a:pPr>
            <a:br>
              <a:rPr lang="en" sz="1400">
                <a:solidFill>
                  <a:srgbClr val="33997E"/>
                </a:solidFill>
              </a:rPr>
            </a:br>
            <a:r>
              <a:rPr lang="en" sz="1400">
                <a:solidFill>
                  <a:srgbClr val="33997E"/>
                </a:solidFill>
              </a:rPr>
              <a:t>def</a:t>
            </a:r>
            <a:r>
              <a:rPr lang="en" sz="1400"/>
              <a:t> </a:t>
            </a:r>
            <a:r>
              <a:rPr lang="en" sz="1400">
                <a:solidFill>
                  <a:srgbClr val="61C4EB"/>
                </a:solidFill>
              </a:rPr>
              <a:t>draw</a:t>
            </a:r>
            <a:r>
              <a:rPr lang="en" sz="1400"/>
              <a:t>():</a:t>
            </a:r>
            <a:endParaRPr sz="1400"/>
          </a:p>
          <a:p>
            <a:pPr indent="0" lvl="0" marL="0" rtl="0" algn="l">
              <a:lnSpc>
                <a:spcPct val="50000"/>
              </a:lnSpc>
              <a:spcBef>
                <a:spcPts val="1600"/>
              </a:spcBef>
              <a:spcAft>
                <a:spcPts val="0"/>
              </a:spcAft>
              <a:buNone/>
            </a:pPr>
            <a:r>
              <a:rPr lang="en" sz="1400"/>
              <a:t>   </a:t>
            </a:r>
            <a:r>
              <a:rPr lang="en" sz="1400">
                <a:solidFill>
                  <a:srgbClr val="61C4EB"/>
                </a:solidFill>
              </a:rPr>
              <a:t>square</a:t>
            </a:r>
            <a:r>
              <a:rPr lang="en" sz="1400"/>
              <a:t>(x, y, 50)</a:t>
            </a:r>
            <a:endParaRPr sz="1400"/>
          </a:p>
          <a:p>
            <a:pPr indent="0" lvl="0" marL="0" rtl="0" algn="l">
              <a:lnSpc>
                <a:spcPct val="50000"/>
              </a:lnSpc>
              <a:spcBef>
                <a:spcPts val="1600"/>
              </a:spcBef>
              <a:spcAft>
                <a:spcPts val="0"/>
              </a:spcAft>
              <a:buNone/>
            </a:pPr>
            <a:r>
              <a:rPr lang="en" sz="1400"/>
              <a:t>   x += 3</a:t>
            </a:r>
            <a:endParaRPr sz="1400"/>
          </a:p>
          <a:p>
            <a:pPr indent="0" lvl="0" marL="0" rtl="0" algn="l">
              <a:lnSpc>
                <a:spcPct val="50000"/>
              </a:lnSpc>
              <a:spcBef>
                <a:spcPts val="1600"/>
              </a:spcBef>
              <a:spcAft>
                <a:spcPts val="1600"/>
              </a:spcAft>
              <a:buNone/>
            </a:pPr>
            <a:r>
              <a:rPr lang="en" sz="1400"/>
              <a:t>   y += 1</a:t>
            </a:r>
            <a:endParaRPr sz="1400"/>
          </a:p>
        </p:txBody>
      </p:sp>
      <p:sp>
        <p:nvSpPr>
          <p:cNvPr id="126" name="Google Shape;126;p28"/>
          <p:cNvSpPr/>
          <p:nvPr/>
        </p:nvSpPr>
        <p:spPr>
          <a:xfrm>
            <a:off x="7393625" y="280925"/>
            <a:ext cx="1456500" cy="755700"/>
          </a:xfrm>
          <a:prstGeom prst="roundRect">
            <a:avLst>
              <a:gd fmla="val 16667" name="adj"/>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8"/>
          <p:cNvSpPr txBox="1"/>
          <p:nvPr/>
        </p:nvSpPr>
        <p:spPr>
          <a:xfrm>
            <a:off x="7526650" y="412425"/>
            <a:ext cx="5661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300">
                <a:latin typeface="Source Code Pro"/>
                <a:ea typeface="Source Code Pro"/>
                <a:cs typeface="Source Code Pro"/>
                <a:sym typeface="Source Code Pro"/>
              </a:rPr>
              <a:t>10</a:t>
            </a:r>
            <a:endParaRPr sz="2300">
              <a:latin typeface="Source Code Pro"/>
              <a:ea typeface="Source Code Pro"/>
              <a:cs typeface="Source Code Pro"/>
              <a:sym typeface="Source Code Pro"/>
            </a:endParaRPr>
          </a:p>
        </p:txBody>
      </p:sp>
      <p:pic>
        <p:nvPicPr>
          <p:cNvPr id="128" name="Google Shape;128;p28"/>
          <p:cNvPicPr preferRelativeResize="0"/>
          <p:nvPr/>
        </p:nvPicPr>
        <p:blipFill>
          <a:blip r:embed="rId3">
            <a:alphaModFix/>
          </a:blip>
          <a:stretch>
            <a:fillRect/>
          </a:stretch>
        </p:blipFill>
        <p:spPr>
          <a:xfrm>
            <a:off x="8092738" y="408638"/>
            <a:ext cx="566100" cy="5002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BOOLEANS</a:t>
            </a:r>
            <a:endParaRPr/>
          </a:p>
        </p:txBody>
      </p:sp>
      <p:sp>
        <p:nvSpPr>
          <p:cNvPr id="134" name="Google Shape;134;p29"/>
          <p:cNvSpPr txBox="1"/>
          <p:nvPr>
            <p:ph idx="1" type="body"/>
          </p:nvPr>
        </p:nvSpPr>
        <p:spPr>
          <a:xfrm>
            <a:off x="1110800" y="1219500"/>
            <a:ext cx="6338100" cy="3728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It’s another type of variable!</a:t>
            </a:r>
            <a:endParaRPr sz="1600"/>
          </a:p>
          <a:p>
            <a:pPr indent="-330200" lvl="0" marL="457200" rtl="0" algn="l">
              <a:spcBef>
                <a:spcPts val="1000"/>
              </a:spcBef>
              <a:spcAft>
                <a:spcPts val="0"/>
              </a:spcAft>
              <a:buSzPts val="1600"/>
              <a:buChar char="●"/>
            </a:pPr>
            <a:r>
              <a:rPr lang="en" sz="1600"/>
              <a:t>Can </a:t>
            </a:r>
            <a:r>
              <a:rPr lang="en" sz="1600" u="sng"/>
              <a:t>ONLY</a:t>
            </a:r>
            <a:r>
              <a:rPr lang="en" sz="1600"/>
              <a:t> be </a:t>
            </a:r>
            <a:r>
              <a:rPr b="1" lang="en" sz="1600">
                <a:solidFill>
                  <a:srgbClr val="93C47D"/>
                </a:solidFill>
              </a:rPr>
              <a:t>True</a:t>
            </a:r>
            <a:r>
              <a:rPr lang="en" sz="1600"/>
              <a:t> or </a:t>
            </a:r>
            <a:r>
              <a:rPr b="1" lang="en" sz="1600">
                <a:solidFill>
                  <a:srgbClr val="93C47D"/>
                </a:solidFill>
              </a:rPr>
              <a:t>False</a:t>
            </a:r>
            <a:endParaRPr b="1" sz="1600">
              <a:solidFill>
                <a:srgbClr val="93C47D"/>
              </a:solidFill>
            </a:endParaRPr>
          </a:p>
          <a:p>
            <a:pPr indent="-330200" lvl="0" marL="457200" rtl="0" algn="l">
              <a:spcBef>
                <a:spcPts val="1000"/>
              </a:spcBef>
              <a:spcAft>
                <a:spcPts val="0"/>
              </a:spcAft>
              <a:buSzPts val="1600"/>
              <a:buChar char="●"/>
            </a:pPr>
            <a:r>
              <a:rPr lang="en" sz="1600"/>
              <a:t>Useful for if </a:t>
            </a:r>
            <a:r>
              <a:rPr lang="en" sz="1600"/>
              <a:t>statements and checking conditions</a:t>
            </a:r>
            <a:r>
              <a:rPr lang="en" sz="1600"/>
              <a:t>!</a:t>
            </a:r>
            <a:endParaRPr sz="1600"/>
          </a:p>
          <a:p>
            <a:pPr indent="0" lvl="0" marL="0" rtl="0" algn="l">
              <a:spcBef>
                <a:spcPts val="1000"/>
              </a:spcBef>
              <a:spcAft>
                <a:spcPts val="0"/>
              </a:spcAft>
              <a:buNone/>
            </a:pPr>
            <a:r>
              <a:t/>
            </a:r>
            <a:endParaRPr sz="1600"/>
          </a:p>
          <a:p>
            <a:pPr indent="0" lvl="0" marL="457200" rtl="0" algn="l">
              <a:spcBef>
                <a:spcPts val="1000"/>
              </a:spcBef>
              <a:spcAft>
                <a:spcPts val="0"/>
              </a:spcAft>
              <a:buNone/>
            </a:pPr>
            <a:r>
              <a:rPr lang="en" sz="1600"/>
              <a:t>in_highschool </a:t>
            </a:r>
            <a:r>
              <a:rPr lang="en" sz="1600"/>
              <a:t>= </a:t>
            </a:r>
            <a:r>
              <a:rPr lang="en" sz="1600">
                <a:solidFill>
                  <a:srgbClr val="93C47D"/>
                </a:solidFill>
              </a:rPr>
              <a:t>True</a:t>
            </a:r>
            <a:endParaRPr sz="1600">
              <a:solidFill>
                <a:srgbClr val="93C47D"/>
              </a:solidFill>
            </a:endParaRPr>
          </a:p>
          <a:p>
            <a:pPr indent="0" lvl="0" marL="457200" rtl="0" algn="l">
              <a:spcBef>
                <a:spcPts val="1000"/>
              </a:spcBef>
              <a:spcAft>
                <a:spcPts val="0"/>
              </a:spcAft>
              <a:buNone/>
            </a:pPr>
            <a:r>
              <a:rPr lang="en" sz="1600"/>
              <a:t>its_summer = </a:t>
            </a:r>
            <a:r>
              <a:rPr lang="en" sz="1600">
                <a:solidFill>
                  <a:srgbClr val="93C47D"/>
                </a:solidFill>
              </a:rPr>
              <a:t>False</a:t>
            </a:r>
            <a:endParaRPr sz="1600">
              <a:solidFill>
                <a:srgbClr val="93C47D"/>
              </a:solidFill>
            </a:endParaRPr>
          </a:p>
          <a:p>
            <a:pPr indent="0" lvl="0" marL="457200" rtl="0" algn="l">
              <a:spcBef>
                <a:spcPts val="1000"/>
              </a:spcBef>
              <a:spcAft>
                <a:spcPts val="0"/>
              </a:spcAft>
              <a:buNone/>
            </a:pPr>
            <a:r>
              <a:t/>
            </a:r>
            <a:endParaRPr sz="1600">
              <a:solidFill>
                <a:srgbClr val="93C47D"/>
              </a:solidFill>
            </a:endParaRPr>
          </a:p>
          <a:p>
            <a:pPr indent="0" lvl="0" marL="457200" rtl="0" algn="l">
              <a:spcBef>
                <a:spcPts val="1000"/>
              </a:spcBef>
              <a:spcAft>
                <a:spcPts val="1000"/>
              </a:spcAft>
              <a:buNone/>
            </a:pPr>
            <a:r>
              <a:rPr lang="en" sz="1600">
                <a:solidFill>
                  <a:srgbClr val="CCCCCC"/>
                </a:solidFill>
              </a:rPr>
              <a:t># Don’t forget to capitalize the first letters of True and False!</a:t>
            </a:r>
            <a:endParaRPr sz="1600">
              <a:solidFill>
                <a:srgbClr val="CCCCCC"/>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3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Comparison</a:t>
            </a:r>
            <a:r>
              <a:rPr lang="en"/>
              <a:t> Operators </a:t>
            </a:r>
            <a:endParaRPr/>
          </a:p>
        </p:txBody>
      </p:sp>
      <p:pic>
        <p:nvPicPr>
          <p:cNvPr id="140" name="Google Shape;140;p30"/>
          <p:cNvPicPr preferRelativeResize="0"/>
          <p:nvPr/>
        </p:nvPicPr>
        <p:blipFill rotWithShape="1">
          <a:blip r:embed="rId3">
            <a:alphaModFix/>
          </a:blip>
          <a:srcRect b="3772" l="3573" r="3619" t="14568"/>
          <a:stretch/>
        </p:blipFill>
        <p:spPr>
          <a:xfrm>
            <a:off x="598550" y="1228675"/>
            <a:ext cx="2802800" cy="2877150"/>
          </a:xfrm>
          <a:prstGeom prst="rect">
            <a:avLst/>
          </a:prstGeom>
          <a:noFill/>
          <a:ln>
            <a:noFill/>
          </a:ln>
        </p:spPr>
      </p:pic>
      <p:sp>
        <p:nvSpPr>
          <p:cNvPr id="141" name="Google Shape;141;p30"/>
          <p:cNvSpPr txBox="1"/>
          <p:nvPr>
            <p:ph idx="1" type="body"/>
          </p:nvPr>
        </p:nvSpPr>
        <p:spPr>
          <a:xfrm>
            <a:off x="4173225" y="1427150"/>
            <a:ext cx="4410900" cy="33195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sz="1800"/>
              <a:t>Special operators that </a:t>
            </a:r>
            <a:r>
              <a:rPr b="1" lang="en" sz="1800"/>
              <a:t>compares</a:t>
            </a:r>
            <a:r>
              <a:rPr lang="en" sz="1800"/>
              <a:t> against each other to check if a statement is </a:t>
            </a:r>
            <a:r>
              <a:rPr lang="en" sz="1800">
                <a:solidFill>
                  <a:srgbClr val="93C47D"/>
                </a:solidFill>
              </a:rPr>
              <a:t>True </a:t>
            </a:r>
            <a:r>
              <a:rPr lang="en" sz="1800"/>
              <a:t>or </a:t>
            </a:r>
            <a:r>
              <a:rPr lang="en" sz="1800">
                <a:solidFill>
                  <a:srgbClr val="93C47D"/>
                </a:solidFill>
              </a:rPr>
              <a:t>False</a:t>
            </a:r>
            <a:endParaRPr sz="1800">
              <a:solidFill>
                <a:srgbClr val="000000"/>
              </a:solidFill>
            </a:endParaRPr>
          </a:p>
          <a:p>
            <a:pPr indent="-342900" lvl="0" marL="457200" rtl="0" algn="l">
              <a:lnSpc>
                <a:spcPct val="100000"/>
              </a:lnSpc>
              <a:spcBef>
                <a:spcPts val="1000"/>
              </a:spcBef>
              <a:spcAft>
                <a:spcPts val="0"/>
              </a:spcAft>
              <a:buSzPts val="1800"/>
              <a:buChar char="●"/>
            </a:pPr>
            <a:r>
              <a:rPr b="1" lang="en" sz="1800">
                <a:solidFill>
                  <a:srgbClr val="000000"/>
                </a:solidFill>
              </a:rPr>
              <a:t>Don’t Forget</a:t>
            </a:r>
            <a:r>
              <a:rPr lang="en" sz="1800">
                <a:solidFill>
                  <a:srgbClr val="000000"/>
                </a:solidFill>
              </a:rPr>
              <a:t>: </a:t>
            </a:r>
            <a:r>
              <a:rPr b="1" lang="en" sz="1800">
                <a:solidFill>
                  <a:srgbClr val="000000"/>
                </a:solidFill>
              </a:rPr>
              <a:t>==</a:t>
            </a:r>
            <a:r>
              <a:rPr lang="en" sz="1800">
                <a:solidFill>
                  <a:srgbClr val="000000"/>
                </a:solidFill>
              </a:rPr>
              <a:t> (equal) is NOT the same as </a:t>
            </a:r>
            <a:r>
              <a:rPr b="1" lang="en" sz="1800">
                <a:solidFill>
                  <a:srgbClr val="000000"/>
                </a:solidFill>
              </a:rPr>
              <a:t>=</a:t>
            </a:r>
            <a:r>
              <a:rPr lang="en" sz="1800">
                <a:solidFill>
                  <a:srgbClr val="000000"/>
                </a:solidFill>
              </a:rPr>
              <a:t> (assignment)</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31"/>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If Statements</a:t>
            </a:r>
            <a:endParaRPr/>
          </a:p>
        </p:txBody>
      </p:sp>
      <p:pic>
        <p:nvPicPr>
          <p:cNvPr id="147" name="Google Shape;147;p31"/>
          <p:cNvPicPr preferRelativeResize="0"/>
          <p:nvPr/>
        </p:nvPicPr>
        <p:blipFill>
          <a:blip r:embed="rId3">
            <a:alphaModFix/>
          </a:blip>
          <a:stretch>
            <a:fillRect/>
          </a:stretch>
        </p:blipFill>
        <p:spPr>
          <a:xfrm>
            <a:off x="152400" y="152400"/>
            <a:ext cx="2497950" cy="2497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3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Statements</a:t>
            </a:r>
            <a:endParaRPr/>
          </a:p>
        </p:txBody>
      </p:sp>
      <p:sp>
        <p:nvSpPr>
          <p:cNvPr id="153" name="Google Shape;153;p32"/>
          <p:cNvSpPr txBox="1"/>
          <p:nvPr>
            <p:ph idx="1" type="body"/>
          </p:nvPr>
        </p:nvSpPr>
        <p:spPr>
          <a:xfrm>
            <a:off x="311700" y="1228675"/>
            <a:ext cx="8520600" cy="37335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Want to run some code only if some condition is true? Use </a:t>
            </a:r>
            <a:r>
              <a:rPr b="1" lang="en">
                <a:solidFill>
                  <a:srgbClr val="6AA84F"/>
                </a:solidFill>
              </a:rPr>
              <a:t>if</a:t>
            </a:r>
            <a:r>
              <a:rPr lang="en"/>
              <a:t> statements!</a:t>
            </a:r>
            <a:endParaRPr/>
          </a:p>
          <a:p>
            <a:pPr indent="0" lvl="0" marL="914400" rtl="0" algn="l">
              <a:spcBef>
                <a:spcPts val="1600"/>
              </a:spcBef>
              <a:spcAft>
                <a:spcPts val="0"/>
              </a:spcAft>
              <a:buNone/>
            </a:pPr>
            <a:r>
              <a:rPr lang="en">
                <a:solidFill>
                  <a:schemeClr val="accent3"/>
                </a:solidFill>
              </a:rPr>
              <a:t># Do some code before...</a:t>
            </a:r>
            <a:endParaRPr>
              <a:solidFill>
                <a:schemeClr val="accent3"/>
              </a:solidFill>
            </a:endParaRPr>
          </a:p>
          <a:p>
            <a:pPr indent="0" lvl="0" marL="914400" rtl="0" algn="l">
              <a:spcBef>
                <a:spcPts val="1600"/>
              </a:spcBef>
              <a:spcAft>
                <a:spcPts val="0"/>
              </a:spcAft>
              <a:buNone/>
            </a:pPr>
            <a:r>
              <a:rPr lang="en">
                <a:solidFill>
                  <a:srgbClr val="6AA84F"/>
                </a:solidFill>
              </a:rPr>
              <a:t>if</a:t>
            </a:r>
            <a:r>
              <a:rPr lang="en"/>
              <a:t> condition</a:t>
            </a:r>
            <a:r>
              <a:rPr b="1" lang="en"/>
              <a:t>:</a:t>
            </a:r>
            <a:br>
              <a:rPr lang="en"/>
            </a:br>
            <a:r>
              <a:rPr lang="en"/>
              <a:t>	</a:t>
            </a:r>
            <a:r>
              <a:rPr lang="en">
                <a:solidFill>
                  <a:schemeClr val="accent3"/>
                </a:solidFill>
              </a:rPr>
              <a:t>#</a:t>
            </a:r>
            <a:r>
              <a:rPr lang="en">
                <a:solidFill>
                  <a:schemeClr val="accent3"/>
                </a:solidFill>
              </a:rPr>
              <a:t> Do some code only if condition is true!</a:t>
            </a:r>
            <a:br>
              <a:rPr lang="en"/>
            </a:br>
            <a:endParaRPr/>
          </a:p>
          <a:p>
            <a:pPr indent="0" lvl="0" marL="914400" rtl="0" algn="l">
              <a:spcBef>
                <a:spcPts val="1600"/>
              </a:spcBef>
              <a:spcAft>
                <a:spcPts val="0"/>
              </a:spcAft>
              <a:buNone/>
            </a:pPr>
            <a:r>
              <a:rPr lang="en">
                <a:solidFill>
                  <a:schemeClr val="accent3"/>
                </a:solidFill>
              </a:rPr>
              <a:t>#</a:t>
            </a:r>
            <a:r>
              <a:rPr lang="en">
                <a:solidFill>
                  <a:schemeClr val="accent3"/>
                </a:solidFill>
              </a:rPr>
              <a:t> Do some more code after...</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3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159" name="Google Shape;159;p33"/>
          <p:cNvSpPr txBox="1"/>
          <p:nvPr>
            <p:ph idx="1" type="body"/>
          </p:nvPr>
        </p:nvSpPr>
        <p:spPr>
          <a:xfrm>
            <a:off x="311700" y="1228675"/>
            <a:ext cx="8520600" cy="3733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sz="1600"/>
              <a:t>if</a:t>
            </a:r>
            <a:r>
              <a:rPr lang="en" sz="1600"/>
              <a:t> your house is cold, then your thermostat </a:t>
            </a:r>
            <a:r>
              <a:rPr b="1" lang="en" sz="1600"/>
              <a:t>does something </a:t>
            </a:r>
            <a:r>
              <a:rPr lang="en" sz="1600"/>
              <a:t>(turns on your furnace)</a:t>
            </a:r>
            <a:endParaRPr>
              <a:solidFill>
                <a:srgbClr val="6AA84F"/>
              </a:solidFill>
            </a:endParaRPr>
          </a:p>
          <a:p>
            <a:pPr indent="0" lvl="0" marL="914400" rtl="0" algn="l">
              <a:spcBef>
                <a:spcPts val="1600"/>
              </a:spcBef>
              <a:spcAft>
                <a:spcPts val="0"/>
              </a:spcAft>
              <a:buNone/>
            </a:pPr>
            <a:r>
              <a:rPr lang="en">
                <a:solidFill>
                  <a:srgbClr val="6AA84F"/>
                </a:solidFill>
              </a:rPr>
              <a:t>if</a:t>
            </a:r>
            <a:r>
              <a:rPr lang="en"/>
              <a:t> house_temp &lt; 20</a:t>
            </a:r>
            <a:r>
              <a:rPr b="1" lang="en"/>
              <a:t>:</a:t>
            </a:r>
            <a:br>
              <a:rPr lang="en"/>
            </a:br>
            <a:r>
              <a:rPr lang="en"/>
              <a:t>	furnace_on = </a:t>
            </a:r>
            <a:r>
              <a:rPr lang="en">
                <a:solidFill>
                  <a:srgbClr val="93C47D"/>
                </a:solidFill>
              </a:rPr>
              <a:t>True</a:t>
            </a:r>
            <a:br>
              <a:rPr lang="en"/>
            </a:br>
            <a:r>
              <a:rPr lang="en"/>
              <a:t> </a:t>
            </a:r>
            <a:br>
              <a:rPr lang="en"/>
            </a:br>
            <a:endParaRPr/>
          </a:p>
          <a:p>
            <a:pPr indent="0" lvl="0" marL="914400" rtl="0" algn="l">
              <a:spcBef>
                <a:spcPts val="1600"/>
              </a:spcBef>
              <a:spcAft>
                <a:spcPts val="0"/>
              </a:spcAft>
              <a:buNone/>
            </a:pPr>
            <a:r>
              <a:rPr lang="en">
                <a:solidFill>
                  <a:srgbClr val="6AA84F"/>
                </a:solidFill>
              </a:rPr>
              <a:t>if</a:t>
            </a:r>
            <a:r>
              <a:rPr lang="en"/>
              <a:t> house_temp &gt; 25</a:t>
            </a:r>
            <a:r>
              <a:rPr b="1" lang="en"/>
              <a:t>:</a:t>
            </a:r>
            <a:br>
              <a:rPr lang="en"/>
            </a:br>
            <a:r>
              <a:rPr lang="en"/>
              <a:t>	furnace_on = </a:t>
            </a:r>
            <a:r>
              <a:rPr lang="en">
                <a:solidFill>
                  <a:srgbClr val="93C47D"/>
                </a:solidFill>
              </a:rPr>
              <a:t>False</a:t>
            </a:r>
            <a:endParaRPr>
              <a:solidFill>
                <a:srgbClr val="93C47D"/>
              </a:solidFill>
            </a:endParaRPr>
          </a:p>
          <a:p>
            <a:pPr indent="0" lvl="0" marL="914400" rtl="0" algn="l">
              <a:spcBef>
                <a:spcPts val="1600"/>
              </a:spcBef>
              <a:spcAft>
                <a:spcPts val="1600"/>
              </a:spcAft>
              <a:buNone/>
            </a:pPr>
            <a:r>
              <a:t/>
            </a:r>
            <a:endParaRPr/>
          </a:p>
        </p:txBody>
      </p:sp>
      <p:cxnSp>
        <p:nvCxnSpPr>
          <p:cNvPr id="160" name="Google Shape;160;p33"/>
          <p:cNvCxnSpPr/>
          <p:nvPr/>
        </p:nvCxnSpPr>
        <p:spPr>
          <a:xfrm flipH="1">
            <a:off x="4082750" y="3514725"/>
            <a:ext cx="2464500" cy="214200"/>
          </a:xfrm>
          <a:prstGeom prst="straightConnector1">
            <a:avLst/>
          </a:prstGeom>
          <a:noFill/>
          <a:ln cap="flat" cmpd="sng" w="19050">
            <a:solidFill>
              <a:schemeClr val="accent3"/>
            </a:solidFill>
            <a:prstDash val="solid"/>
            <a:round/>
            <a:headEnd len="med" w="med" type="none"/>
            <a:tailEnd len="med" w="med" type="triangle"/>
          </a:ln>
        </p:spPr>
      </p:cxnSp>
      <p:sp>
        <p:nvSpPr>
          <p:cNvPr id="161" name="Google Shape;161;p33"/>
          <p:cNvSpPr txBox="1"/>
          <p:nvPr/>
        </p:nvSpPr>
        <p:spPr>
          <a:xfrm>
            <a:off x="6686550" y="3203975"/>
            <a:ext cx="1414500" cy="8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Source Code Pro"/>
                <a:ea typeface="Source Code Pro"/>
                <a:cs typeface="Source Code Pro"/>
                <a:sym typeface="Source Code Pro"/>
              </a:rPr>
              <a:t>Don’t forget the colons at the end!</a:t>
            </a:r>
            <a:endParaRPr>
              <a:solidFill>
                <a:schemeClr val="accent3"/>
              </a:solidFill>
              <a:latin typeface="Source Code Pro"/>
              <a:ea typeface="Source Code Pro"/>
              <a:cs typeface="Source Code Pro"/>
              <a:sym typeface="Source Code Pro"/>
            </a:endParaRPr>
          </a:p>
        </p:txBody>
      </p:sp>
      <p:sp>
        <p:nvSpPr>
          <p:cNvPr id="162" name="Google Shape;162;p33"/>
          <p:cNvSpPr/>
          <p:nvPr/>
        </p:nvSpPr>
        <p:spPr>
          <a:xfrm rot="-5400000">
            <a:off x="1451425" y="2600375"/>
            <a:ext cx="99900" cy="385800"/>
          </a:xfrm>
          <a:prstGeom prst="leftBrace">
            <a:avLst>
              <a:gd fmla="val 50000" name="adj1"/>
              <a:gd fmla="val 5000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163" name="Google Shape;163;p33"/>
          <p:cNvSpPr txBox="1"/>
          <p:nvPr/>
        </p:nvSpPr>
        <p:spPr>
          <a:xfrm>
            <a:off x="334375" y="2808025"/>
            <a:ext cx="1359900" cy="57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3"/>
                </a:solidFill>
                <a:latin typeface="Source Code Pro"/>
                <a:ea typeface="Source Code Pro"/>
                <a:cs typeface="Source Code Pro"/>
                <a:sym typeface="Source Code Pro"/>
              </a:rPr>
              <a:t>Indented by one “tab”</a:t>
            </a:r>
            <a:endParaRPr sz="1200">
              <a:solidFill>
                <a:schemeClr val="accent3"/>
              </a:solidFill>
              <a:latin typeface="Source Code Pro"/>
              <a:ea typeface="Source Code Pro"/>
              <a:cs typeface="Source Code Pro"/>
              <a:sym typeface="Source Code Pr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