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Amatic SC"/>
      <p:regular r:id="rId30"/>
      <p:bold r:id="rId31"/>
    </p:embeddedFont>
    <p:embeddedFont>
      <p:font typeface="Source Code Pr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maticSC-bold.fntdata"/><Relationship Id="rId30" Type="http://schemas.openxmlformats.org/officeDocument/2006/relationships/font" Target="fonts/AmaticSC-regular.fntdata"/><Relationship Id="rId11" Type="http://schemas.openxmlformats.org/officeDocument/2006/relationships/slide" Target="slides/slide6.xml"/><Relationship Id="rId33" Type="http://schemas.openxmlformats.org/officeDocument/2006/relationships/font" Target="fonts/SourceCodePro-bold.fntdata"/><Relationship Id="rId10" Type="http://schemas.openxmlformats.org/officeDocument/2006/relationships/slide" Target="slides/slide5.xml"/><Relationship Id="rId32" Type="http://schemas.openxmlformats.org/officeDocument/2006/relationships/font" Target="fonts/SourceCodePro-regular.fntdata"/><Relationship Id="rId13" Type="http://schemas.openxmlformats.org/officeDocument/2006/relationships/slide" Target="slides/slide8.xml"/><Relationship Id="rId35" Type="http://schemas.openxmlformats.org/officeDocument/2006/relationships/font" Target="fonts/SourceCodePro-boldItalic.fntdata"/><Relationship Id="rId12" Type="http://schemas.openxmlformats.org/officeDocument/2006/relationships/slide" Target="slides/slide7.xml"/><Relationship Id="rId34" Type="http://schemas.openxmlformats.org/officeDocument/2006/relationships/font" Target="fonts/SourceCodePr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2784cf6a8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2784cf6a8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1c0300ff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1c0300ff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this problem!</a:t>
            </a:r>
            <a:br>
              <a:rPr lang="en"/>
            </a:br>
            <a:r>
              <a:rPr lang="en"/>
              <a:t>We must ask ourselves, at what point do we stop looping?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22fe7f73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22fe7f73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this problem!</a:t>
            </a:r>
            <a:br>
              <a:rPr lang="en"/>
            </a:br>
            <a:r>
              <a:rPr lang="en"/>
              <a:t>We must ask ourselves, at what point do we stop looping?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remove </a:t>
            </a:r>
            <a:r>
              <a:rPr b="1" lang="en"/>
              <a:t>i += 1</a:t>
            </a:r>
            <a:r>
              <a:rPr lang="en"/>
              <a:t>, then i will never change. Since i equals 1, i != 10 is always true!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what we call an “infinite loop” (and usually they’re bad things)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answer: Instead of having i += 1, if we chose i += 2, i would equal: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1, 3, 5, 7, 9, 11, 13, 15, 17…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Notice that i != 10 is always true again, and we have another infinite loop!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i &lt; 10 can safeguard us from this.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22fe7f73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22fe7f73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this problem!</a:t>
            </a:r>
            <a:br>
              <a:rPr lang="en"/>
            </a:br>
            <a:r>
              <a:rPr lang="en"/>
              <a:t>We must ask ourselves, at what point do we stop looping?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3f4954f12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3f4954f12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2784cf6a8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2784cf6a8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random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[0, 0, 0, 0]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 = [0, 0, 0, 0]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xvel = 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yvel = 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setup():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global x, 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size(1000, 1000)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for i in range(4):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x[i] = random.randint(0, 900)+50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y[i] = random.randint(0, 900)+50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draw():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global x, y, xvel, yvel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background(0)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for i in range(4):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if (x[i]&gt;=975 or x[i]&lt;=25):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xvel*=-1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if (y[i]&gt;=975 or y[i]&lt;=25):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yvel*=-1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x[i]+=xvel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y[i]+=yvel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ellipse(x[i], y[i], 50, 50)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2784cf6a8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2784cf6a8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2784cf6a8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2784cf6a8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2784cf6a8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82784cf6a8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= 25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 = 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=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setup():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size(1000, 1000)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draw():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background(255)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global r, g, 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if mousePressed: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r +=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g += 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b += 25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fill(r, g, b)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circle(500, 500, 500)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2784cf6a8_4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2784cf6a8_4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2784cf6a8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2784cf6a8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draw_circle = True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draw_square = False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setup():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size(1000, 1000)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draw():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background(255)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fill(0)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global draw_circle, draw_square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if keyPressed and not draw_circle: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draw_circle = True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draw_square = False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elif keyPressed and not draw_square: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draw_circle = False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draw_square = True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if draw_circle: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circle(500, 500, 500)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if draw_square: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square(250, 250, 500)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000ee66b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e000ee66b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2784cf6a8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2784cf6a8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2784cf6a8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2784cf6a8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setup():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size(1000, 1000)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draw():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background(0)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textSize(32)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textAlign(CENTER)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if key != " ":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text(key, 500, 500)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else: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text("&lt;space&gt;", 500, 500)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82784cf6a8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82784cf6a8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82784cf6a8_2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82784cf6a8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500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 = 500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setup():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size(1000, 1000)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draw():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global x, 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background(0)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if keyPressed: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if key == CODED: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if keyCode == UP: # Remember y starts at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y -= 5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if keyCode == DOWN: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y += 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if keyCode == LEFT: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x -= 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if keyCode == RIGHT: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x += 5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circle(x, y, 100)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28be34c0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28be34c0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balls_x = []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balls_y = []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balls_color = []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balls_speed_x = []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balls_speed_y = []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setup():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size(500, 500)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global balls_x, balls_y, balls_color, balls_speed_x, balls_speed_y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# Create 10 random balls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for i in range(10):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# Add random coordinate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balls_x.append(random(width))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balls_y.append(random(height))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# Add random color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c = color(random(255), random(255), random(255))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balls_color.append(c)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# Add speeds (just zero to start)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balls_speed_x.append(0)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balls_speed_y.append(0)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draw():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background(0)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global balls_x, balls_y, balls_color, balls_speed_x, balls_speed_y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# Draw the balls and make them follow the mouse when the mouse is pressed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for i in range(len(balls_x)):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fill(balls_color[i])  # You can either do fill(r, g, b) or fill( color(r, g, b) ). We're doing the second one here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circle(balls_x[i], balls_y[i], 30)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# Move the balls by their respective speed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balls_x[i] += balls_speed_x[i]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balls_y[i] += balls_speed_y[i]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# Slow down over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balls_speed_x[i] *= 0.99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balls_speed_y[i] *= 0.99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if mousePressed: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# dist(x1, y1, x2, y2) is a shortcut for the Pythagorean Theorem for Processing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distance = dist(balls_x[i], balls_y[i], mouseX, mouseY)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dist_x = mouseX - balls_x[i]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dist_y = mouseY - balls_y[i]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# Some math here: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# (If you want to skip the math, just make force_x = dist_x and force_y = dist_y)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# We want the ratio of dist_x / dist and dist_y / dist to point the ball in the right direction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# We also want to invert the ratio and scale it - things closer should have more force to it!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force = 1 / distance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force_x = 0.2 * dist_x * force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force_y = 0.2 * dist_y * force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balls_speed_x[i] += force_x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balls_speed_y[i] += force_y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e02e8082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e02e8082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guys already have been using loops, Draw is in fact a loop. It’s something that runs over and over and over again, which sounds a lot like draw.</a:t>
            </a:r>
            <a:br>
              <a:rPr lang="en"/>
            </a:br>
            <a:r>
              <a:rPr lang="en"/>
              <a:t>But sometimes we need our own loop for our own purposes.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2784cf6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2784cf6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22fe7f7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22fe7f7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22fe7f73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22fe7f73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c0300ff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1c0300ff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2784cf6a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2784cf6a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1c0300ff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1c0300ff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the form of a while loop. You guys are familiar to when we should stop the loop. While a condition is true than we do something.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Again we have </a:t>
            </a:r>
            <a:r>
              <a:rPr lang="en"/>
              <a:t>curly</a:t>
            </a:r>
            <a:r>
              <a:rPr lang="en"/>
              <a:t> brackets in between to tell it what we want it to do.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" name="Google Shape;83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21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85" name="Google Shape;85;p21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" name="Google Shape;86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jpg"/><Relationship Id="rId6" Type="http://schemas.openxmlformats.org/officeDocument/2006/relationships/image" Target="../media/image3.png"/><Relationship Id="rId7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gif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gif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idx="4294967295" type="ctrTitle"/>
          </p:nvPr>
        </p:nvSpPr>
        <p:spPr>
          <a:xfrm>
            <a:off x="311700" y="2715474"/>
            <a:ext cx="8520600" cy="11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S</a:t>
            </a:r>
            <a:r>
              <a:rPr lang="en" sz="7200"/>
              <a:t>chulich Ignite 2020</a:t>
            </a:r>
            <a:endParaRPr sz="7200"/>
          </a:p>
        </p:txBody>
      </p:sp>
      <p:pic>
        <p:nvPicPr>
          <p:cNvPr id="102" name="Google Shape;10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0594" y="457200"/>
            <a:ext cx="2393656" cy="115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57200"/>
            <a:ext cx="2072324" cy="115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67637" y="457200"/>
            <a:ext cx="1254064" cy="115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525" y="4272725"/>
            <a:ext cx="1730600" cy="81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17425" y="4115175"/>
            <a:ext cx="966724" cy="97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use them?</a:t>
            </a:r>
            <a:endParaRPr/>
          </a:p>
        </p:txBody>
      </p:sp>
      <p:sp>
        <p:nvSpPr>
          <p:cNvPr id="161" name="Google Shape;161;p3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example, if we wanted to make a simple loop that counts to 10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i</a:t>
            </a:r>
            <a:r>
              <a:rPr lang="en"/>
              <a:t> = 1</a:t>
            </a:r>
            <a:br>
              <a:rPr lang="en"/>
            </a:br>
            <a:r>
              <a:rPr lang="en"/>
              <a:t>	</a:t>
            </a:r>
            <a:r>
              <a:rPr lang="en">
                <a:solidFill>
                  <a:srgbClr val="6AA84F"/>
                </a:solidFill>
              </a:rPr>
              <a:t>w</a:t>
            </a:r>
            <a:r>
              <a:rPr lang="en">
                <a:solidFill>
                  <a:srgbClr val="6AA84F"/>
                </a:solidFill>
              </a:rPr>
              <a:t>hile</a:t>
            </a:r>
            <a:r>
              <a:rPr lang="en"/>
              <a:t> i != 10:</a:t>
            </a:r>
            <a:br>
              <a:rPr lang="en"/>
            </a:br>
            <a:r>
              <a:rPr lang="en"/>
              <a:t>		</a:t>
            </a:r>
            <a:r>
              <a:rPr lang="en">
                <a:solidFill>
                  <a:srgbClr val="61C4EB"/>
                </a:solidFill>
              </a:rPr>
              <a:t>print</a:t>
            </a:r>
            <a:r>
              <a:rPr lang="en"/>
              <a:t>(i)</a:t>
            </a:r>
            <a:br>
              <a:rPr lang="en"/>
            </a:br>
            <a:r>
              <a:rPr lang="en"/>
              <a:t>		</a:t>
            </a:r>
            <a:r>
              <a:rPr lang="en"/>
              <a:t>i</a:t>
            </a:r>
            <a:r>
              <a:rPr lang="en"/>
              <a:t> += 1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loop will </a:t>
            </a:r>
            <a:r>
              <a:rPr b="1" lang="en"/>
              <a:t>run as long as i is not equal to 10</a:t>
            </a:r>
            <a:r>
              <a:rPr lang="en"/>
              <a:t>.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use them?</a:t>
            </a:r>
            <a:endParaRPr/>
          </a:p>
        </p:txBody>
      </p:sp>
      <p:sp>
        <p:nvSpPr>
          <p:cNvPr id="167" name="Google Shape;167;p3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example, what would happen if we removed the line that said: </a:t>
            </a:r>
            <a:r>
              <a:rPr b="1" lang="en"/>
              <a:t>i += 1</a:t>
            </a:r>
            <a:r>
              <a:rPr lang="en"/>
              <a:t>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i = 1</a:t>
            </a:r>
            <a:br>
              <a:rPr lang="en"/>
            </a:br>
            <a:r>
              <a:rPr lang="en"/>
              <a:t>	</a:t>
            </a:r>
            <a:r>
              <a:rPr lang="en">
                <a:solidFill>
                  <a:srgbClr val="6AA84F"/>
                </a:solidFill>
              </a:rPr>
              <a:t>while</a:t>
            </a:r>
            <a:r>
              <a:rPr lang="en"/>
              <a:t> i != 10:</a:t>
            </a:r>
            <a:br>
              <a:rPr lang="en"/>
            </a:br>
            <a:r>
              <a:rPr lang="en"/>
              <a:t>		</a:t>
            </a:r>
            <a:r>
              <a:rPr lang="en">
                <a:solidFill>
                  <a:srgbClr val="61C4EB"/>
                </a:solidFill>
              </a:rPr>
              <a:t>print</a:t>
            </a:r>
            <a:r>
              <a:rPr lang="en"/>
              <a:t>(i)</a:t>
            </a:r>
            <a:br>
              <a:rPr lang="en"/>
            </a:br>
            <a:r>
              <a:rPr lang="en"/>
              <a:t>		</a:t>
            </a:r>
            <a:r>
              <a:rPr b="1" lang="en">
                <a:solidFill>
                  <a:schemeClr val="accent3"/>
                </a:solidFill>
              </a:rPr>
              <a:t># i += 1    </a:t>
            </a:r>
            <a:r>
              <a:rPr b="1" lang="en">
                <a:solidFill>
                  <a:schemeClr val="accent3"/>
                </a:solidFill>
              </a:rPr>
              <a:t>&lt;- Remove this line!</a:t>
            </a:r>
            <a:br>
              <a:rPr lang="en"/>
            </a:br>
            <a:br>
              <a:rPr lang="en"/>
            </a:br>
            <a:r>
              <a:rPr lang="en"/>
              <a:t>What does our loop do now? Does it do what we would expect?</a:t>
            </a:r>
            <a:br>
              <a:rPr lang="en"/>
            </a:br>
            <a:br>
              <a:rPr lang="en"/>
            </a:br>
            <a:r>
              <a:rPr lang="en" u="sng"/>
              <a:t>Challenge</a:t>
            </a:r>
            <a:r>
              <a:rPr lang="en"/>
              <a:t>:</a:t>
            </a:r>
            <a:r>
              <a:rPr lang="en"/>
              <a:t> Instead of removing </a:t>
            </a:r>
            <a:r>
              <a:rPr b="1" lang="en"/>
              <a:t>i += 1</a:t>
            </a:r>
            <a:r>
              <a:rPr lang="en"/>
              <a:t>, what if it was changed somehow? (Why would </a:t>
            </a:r>
            <a:r>
              <a:rPr b="1" lang="en"/>
              <a:t>i &lt; 10</a:t>
            </a:r>
            <a:r>
              <a:rPr lang="en"/>
              <a:t> be better than </a:t>
            </a:r>
            <a:r>
              <a:rPr b="1" lang="en"/>
              <a:t>i != 10</a:t>
            </a:r>
            <a:r>
              <a:rPr lang="en"/>
              <a:t>?)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6"/>
          <p:cNvSpPr txBox="1"/>
          <p:nvPr>
            <p:ph idx="1" type="body"/>
          </p:nvPr>
        </p:nvSpPr>
        <p:spPr>
          <a:xfrm>
            <a:off x="311700" y="1093850"/>
            <a:ext cx="8638800" cy="34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 for loops, while loops are a great for </a:t>
            </a:r>
            <a:r>
              <a:rPr b="1" lang="en"/>
              <a:t>repeating code</a:t>
            </a:r>
            <a:r>
              <a:rPr lang="en"/>
              <a:t> and </a:t>
            </a:r>
            <a:r>
              <a:rPr b="1" lang="en"/>
              <a:t>using multiple lists</a:t>
            </a:r>
            <a:r>
              <a:rPr lang="en"/>
              <a:t>! Let’s use them to draw a few circles with different positions and sizes again!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1700"/>
              <a:t>i = 0</a:t>
            </a:r>
            <a:br>
              <a:rPr lang="en" sz="1700"/>
            </a:br>
            <a:r>
              <a:rPr lang="en" sz="1700"/>
              <a:t>	</a:t>
            </a:r>
            <a:r>
              <a:rPr lang="en" sz="1700"/>
              <a:t>p</a:t>
            </a:r>
            <a:r>
              <a:rPr lang="en" sz="1700"/>
              <a:t>ositions = [100, 200, 300, 400]</a:t>
            </a:r>
            <a:br>
              <a:rPr lang="en" sz="1700"/>
            </a:br>
            <a:r>
              <a:rPr lang="en" sz="1700"/>
              <a:t>	</a:t>
            </a:r>
            <a:r>
              <a:rPr lang="en" sz="1700"/>
              <a:t>s</a:t>
            </a:r>
            <a:r>
              <a:rPr lang="en" sz="1700"/>
              <a:t>izes = [10, 20, 30, 40]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/>
              <a:t>	</a:t>
            </a:r>
            <a:r>
              <a:rPr lang="en" sz="1700">
                <a:solidFill>
                  <a:schemeClr val="accent3"/>
                </a:solidFill>
              </a:rPr>
              <a:t># Remember, since lists start at </a:t>
            </a:r>
            <a:r>
              <a:rPr b="1" lang="en" sz="1700">
                <a:solidFill>
                  <a:schemeClr val="accent3"/>
                </a:solidFill>
              </a:rPr>
              <a:t>index 0</a:t>
            </a:r>
            <a:r>
              <a:rPr lang="en" sz="1700">
                <a:solidFill>
                  <a:schemeClr val="accent3"/>
                </a:solidFill>
              </a:rPr>
              <a:t>, we need our loop</a:t>
            </a:r>
            <a:br>
              <a:rPr lang="en" sz="1700">
                <a:solidFill>
                  <a:schemeClr val="accent3"/>
                </a:solidFill>
              </a:rPr>
            </a:br>
            <a:r>
              <a:rPr lang="en" sz="1700">
                <a:solidFill>
                  <a:schemeClr val="accent3"/>
                </a:solidFill>
              </a:rPr>
              <a:t>	# to go from i = 0, all the way up to i = 3</a:t>
            </a:r>
            <a:br>
              <a:rPr lang="en" sz="1700"/>
            </a:br>
            <a:r>
              <a:rPr lang="en" sz="1700"/>
              <a:t>	</a:t>
            </a:r>
            <a:r>
              <a:rPr lang="en" sz="1700">
                <a:solidFill>
                  <a:srgbClr val="6AA84F"/>
                </a:solidFill>
              </a:rPr>
              <a:t>w</a:t>
            </a:r>
            <a:r>
              <a:rPr lang="en" sz="1700">
                <a:solidFill>
                  <a:srgbClr val="6AA84F"/>
                </a:solidFill>
              </a:rPr>
              <a:t>hile</a:t>
            </a:r>
            <a:r>
              <a:rPr lang="en" sz="1700"/>
              <a:t> </a:t>
            </a:r>
            <a:r>
              <a:rPr b="1" lang="en" sz="1700"/>
              <a:t>i &lt; 4</a:t>
            </a:r>
            <a:r>
              <a:rPr lang="en" sz="1700"/>
              <a:t>:</a:t>
            </a:r>
            <a:br>
              <a:rPr lang="en" sz="1700"/>
            </a:br>
            <a:r>
              <a:rPr lang="en" sz="1700"/>
              <a:t>		</a:t>
            </a:r>
            <a:r>
              <a:rPr lang="en" sz="1700">
                <a:solidFill>
                  <a:srgbClr val="61C4EB"/>
                </a:solidFill>
              </a:rPr>
              <a:t>circle</a:t>
            </a:r>
            <a:r>
              <a:rPr lang="en" sz="1700"/>
              <a:t>(</a:t>
            </a:r>
            <a:r>
              <a:rPr b="1" lang="en" sz="1700"/>
              <a:t>positions[i]</a:t>
            </a:r>
            <a:r>
              <a:rPr lang="en" sz="1700"/>
              <a:t>, 100, </a:t>
            </a:r>
            <a:r>
              <a:rPr b="1" lang="en" sz="1700"/>
              <a:t>sizes[i]</a:t>
            </a:r>
            <a:r>
              <a:rPr lang="en" sz="1700"/>
              <a:t>)</a:t>
            </a:r>
            <a:br>
              <a:rPr lang="en" sz="1700"/>
            </a:br>
            <a:r>
              <a:rPr lang="en" sz="1700"/>
              <a:t>		i += 1</a:t>
            </a:r>
            <a:endParaRPr sz="1700"/>
          </a:p>
        </p:txBody>
      </p:sp>
      <p:sp>
        <p:nvSpPr>
          <p:cNvPr id="173" name="Google Shape;173;p3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are while loops useful?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7"/>
          <p:cNvSpPr txBox="1"/>
          <p:nvPr>
            <p:ph type="title"/>
          </p:nvPr>
        </p:nvSpPr>
        <p:spPr>
          <a:xfrm>
            <a:off x="311700" y="555600"/>
            <a:ext cx="4076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highlight>
                  <a:schemeClr val="dk1"/>
                </a:highlight>
              </a:rPr>
              <a:t>Exercise </a:t>
            </a:r>
            <a:r>
              <a:rPr lang="en" sz="4200"/>
              <a:t>1</a:t>
            </a:r>
            <a:r>
              <a:rPr lang="en" sz="4200">
                <a:highlight>
                  <a:schemeClr val="dk1"/>
                </a:highlight>
              </a:rPr>
              <a:t>:Fancy Squares </a:t>
            </a:r>
            <a:endParaRPr sz="4200">
              <a:highlight>
                <a:schemeClr val="dk1"/>
              </a:highlight>
            </a:endParaRPr>
          </a:p>
        </p:txBody>
      </p:sp>
      <p:sp>
        <p:nvSpPr>
          <p:cNvPr id="179" name="Google Shape;179;p37"/>
          <p:cNvSpPr txBox="1"/>
          <p:nvPr>
            <p:ph idx="1" type="body"/>
          </p:nvPr>
        </p:nvSpPr>
        <p:spPr>
          <a:xfrm>
            <a:off x="311700" y="1389600"/>
            <a:ext cx="4515900" cy="34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Use a </a:t>
            </a:r>
            <a:r>
              <a:rPr b="1" lang="en" sz="1700"/>
              <a:t>while</a:t>
            </a:r>
            <a:r>
              <a:rPr lang="en" sz="1700"/>
              <a:t> loop to display 5 evenly spaced squares		</a:t>
            </a:r>
            <a:br>
              <a:rPr lang="en" sz="1700"/>
            </a:br>
            <a:r>
              <a:rPr lang="en" sz="1700"/>
              <a:t>(</a:t>
            </a:r>
            <a:r>
              <a:rPr lang="en" sz="1700" u="sng"/>
              <a:t>Hint</a:t>
            </a:r>
            <a:r>
              <a:rPr lang="en" sz="1700"/>
              <a:t>: the x position will depend on the loop counter)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Add another</a:t>
            </a:r>
            <a:r>
              <a:rPr lang="en" sz="1700"/>
              <a:t> </a:t>
            </a:r>
            <a:r>
              <a:rPr b="1" lang="en" sz="1700"/>
              <a:t>while</a:t>
            </a:r>
            <a:r>
              <a:rPr lang="en" sz="1700"/>
              <a:t> loop to make sq</a:t>
            </a:r>
            <a:r>
              <a:rPr lang="en" sz="1700"/>
              <a:t>uares </a:t>
            </a:r>
            <a:r>
              <a:rPr lang="en" sz="1700"/>
              <a:t>with colours!</a:t>
            </a:r>
            <a:br>
              <a:rPr lang="en" sz="1700"/>
            </a:br>
            <a:r>
              <a:rPr lang="en" sz="1700"/>
              <a:t>(</a:t>
            </a:r>
            <a:r>
              <a:rPr lang="en" sz="1700" u="sng"/>
              <a:t>Hint</a:t>
            </a:r>
            <a:r>
              <a:rPr lang="en" sz="1700"/>
              <a:t>: the red/green/blue will depend on the loop counter)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80" name="Google Shape;18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4625" y="985838"/>
            <a:ext cx="2876550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More Complex Screensaver Example</a:t>
            </a:r>
            <a:endParaRPr/>
          </a:p>
        </p:txBody>
      </p:sp>
      <p:sp>
        <p:nvSpPr>
          <p:cNvPr id="186" name="Google Shape;186;p38"/>
          <p:cNvSpPr txBox="1"/>
          <p:nvPr>
            <p:ph idx="1" type="body"/>
          </p:nvPr>
        </p:nvSpPr>
        <p:spPr>
          <a:xfrm>
            <a:off x="105975" y="1093850"/>
            <a:ext cx="5319900" cy="41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  </a:t>
            </a:r>
            <a:r>
              <a:rPr lang="en" sz="1700">
                <a:solidFill>
                  <a:srgbClr val="6AA84F"/>
                </a:solidFill>
              </a:rPr>
              <a:t>for</a:t>
            </a:r>
            <a:r>
              <a:rPr lang="en" sz="1700"/>
              <a:t> i </a:t>
            </a:r>
            <a:r>
              <a:rPr lang="en" sz="1700">
                <a:solidFill>
                  <a:srgbClr val="6AA84F"/>
                </a:solidFill>
              </a:rPr>
              <a:t>in</a:t>
            </a:r>
            <a:r>
              <a:rPr lang="en" sz="1700"/>
              <a:t> </a:t>
            </a:r>
            <a:r>
              <a:rPr lang="en" sz="1700">
                <a:solidFill>
                  <a:srgbClr val="61C4EB"/>
                </a:solidFill>
              </a:rPr>
              <a:t>range</a:t>
            </a:r>
            <a:r>
              <a:rPr lang="en" sz="1700"/>
              <a:t>(4):</a:t>
            </a:r>
            <a:br>
              <a:rPr lang="en" sz="1700"/>
            </a:br>
            <a:r>
              <a:rPr lang="en" sz="1700"/>
              <a:t>	</a:t>
            </a:r>
            <a:r>
              <a:rPr lang="en" sz="1700">
                <a:solidFill>
                  <a:srgbClr val="6AA84F"/>
                </a:solidFill>
              </a:rPr>
              <a:t>if</a:t>
            </a:r>
            <a:r>
              <a:rPr lang="en" sz="1700"/>
              <a:t> x[i] &gt;= 975 or x[i] &lt;= 25:</a:t>
            </a:r>
            <a:br>
              <a:rPr lang="en" sz="1700"/>
            </a:br>
            <a:r>
              <a:rPr lang="en" sz="1700"/>
              <a:t>  		xvel *= -</a:t>
            </a:r>
            <a:r>
              <a:rPr lang="en" sz="1700"/>
              <a:t>1</a:t>
            </a:r>
            <a:br>
              <a:rPr lang="en" sz="1700"/>
            </a:br>
            <a:r>
              <a:rPr lang="en" sz="1700"/>
              <a:t>	</a:t>
            </a:r>
            <a:r>
              <a:rPr lang="en" sz="1700">
                <a:solidFill>
                  <a:srgbClr val="6AA84F"/>
                </a:solidFill>
              </a:rPr>
              <a:t>if</a:t>
            </a:r>
            <a:r>
              <a:rPr lang="en" sz="1700"/>
              <a:t> y[i] &gt;= 975 or y[i] &lt;= 25:</a:t>
            </a:r>
            <a:br>
              <a:rPr lang="en" sz="1700"/>
            </a:br>
            <a:r>
              <a:rPr lang="en" sz="1700"/>
              <a:t>		y</a:t>
            </a:r>
            <a:r>
              <a:rPr lang="en" sz="1700"/>
              <a:t>vel *= -1</a:t>
            </a:r>
            <a:br>
              <a:rPr lang="en" sz="1700"/>
            </a:br>
            <a:br>
              <a:rPr lang="en" sz="1700"/>
            </a:br>
            <a:r>
              <a:rPr lang="en" sz="1700"/>
              <a:t>	x[i] += xvel</a:t>
            </a:r>
            <a:br>
              <a:rPr lang="en" sz="1700"/>
            </a:br>
            <a:r>
              <a:rPr lang="en" sz="1700"/>
              <a:t>	y[i] += yvel</a:t>
            </a:r>
            <a:br>
              <a:rPr lang="en" sz="1700"/>
            </a:br>
            <a:r>
              <a:rPr lang="en" sz="1700"/>
              <a:t>	</a:t>
            </a:r>
            <a:r>
              <a:rPr lang="en" sz="1700">
                <a:solidFill>
                  <a:srgbClr val="61C4EB"/>
                </a:solidFill>
              </a:rPr>
              <a:t>ellipse</a:t>
            </a:r>
            <a:r>
              <a:rPr lang="en" sz="1700"/>
              <a:t>(x[i], y[i], 50, 50)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4075" y="1246250"/>
            <a:ext cx="4087526" cy="3488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9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Values</a:t>
            </a:r>
            <a:endParaRPr/>
          </a:p>
        </p:txBody>
      </p:sp>
      <p:sp>
        <p:nvSpPr>
          <p:cNvPr id="198" name="Google Shape;198;p4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FF3"/>
                </a:solidFill>
              </a:rPr>
              <a:t>mousePressed </a:t>
            </a:r>
            <a:r>
              <a:rPr lang="en"/>
              <a:t>- A boolean value that is </a:t>
            </a:r>
            <a:r>
              <a:rPr b="1" lang="en"/>
              <a:t>True</a:t>
            </a:r>
            <a:r>
              <a:rPr lang="en"/>
              <a:t> when a mouse button is pressed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9FF3"/>
                </a:solidFill>
              </a:rPr>
              <a:t>keyPressed </a:t>
            </a:r>
            <a:r>
              <a:rPr lang="en">
                <a:solidFill>
                  <a:srgbClr val="666666"/>
                </a:solidFill>
              </a:rPr>
              <a:t>- A boolean value that is </a:t>
            </a:r>
            <a:r>
              <a:rPr b="1" lang="en">
                <a:solidFill>
                  <a:srgbClr val="666666"/>
                </a:solidFill>
              </a:rPr>
              <a:t>True</a:t>
            </a:r>
            <a:r>
              <a:rPr lang="en">
                <a:solidFill>
                  <a:srgbClr val="666666"/>
                </a:solidFill>
              </a:rPr>
              <a:t> when </a:t>
            </a:r>
            <a:r>
              <a:rPr b="1" lang="en">
                <a:solidFill>
                  <a:srgbClr val="666666"/>
                </a:solidFill>
              </a:rPr>
              <a:t>any</a:t>
            </a:r>
            <a:r>
              <a:rPr lang="en">
                <a:solidFill>
                  <a:srgbClr val="666666"/>
                </a:solidFill>
              </a:rPr>
              <a:t> key is pressed on the keyboard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mousePressed Example</a:t>
            </a:r>
            <a:endParaRPr/>
          </a:p>
        </p:txBody>
      </p:sp>
      <p:sp>
        <p:nvSpPr>
          <p:cNvPr id="204" name="Google Shape;204;p41"/>
          <p:cNvSpPr txBox="1"/>
          <p:nvPr>
            <p:ph idx="1" type="body"/>
          </p:nvPr>
        </p:nvSpPr>
        <p:spPr>
          <a:xfrm>
            <a:off x="311700" y="1228675"/>
            <a:ext cx="87720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6AA84F"/>
                </a:solidFill>
              </a:rPr>
              <a:t>if</a:t>
            </a:r>
            <a:r>
              <a:rPr lang="en"/>
              <a:t> </a:t>
            </a:r>
            <a:r>
              <a:rPr lang="en">
                <a:solidFill>
                  <a:srgbClr val="FF9FF3"/>
                </a:solidFill>
              </a:rPr>
              <a:t>mousePressed</a:t>
            </a:r>
            <a:r>
              <a:rPr lang="en"/>
              <a:t>:</a:t>
            </a:r>
            <a:br>
              <a:rPr lang="en"/>
            </a:br>
            <a:r>
              <a:rPr lang="en"/>
              <a:t>  </a:t>
            </a:r>
            <a:r>
              <a:rPr lang="en">
                <a:solidFill>
                  <a:schemeClr val="accent3"/>
                </a:solidFill>
              </a:rPr>
              <a:t># These are all global Variables</a:t>
            </a:r>
            <a:br>
              <a:rPr lang="en">
                <a:solidFill>
                  <a:srgbClr val="CCCCCC"/>
                </a:solidFill>
              </a:rPr>
            </a:br>
            <a:r>
              <a:rPr lang="en"/>
              <a:t>  r += 3</a:t>
            </a:r>
            <a:br>
              <a:rPr lang="en"/>
            </a:br>
            <a:r>
              <a:rPr lang="en"/>
              <a:t>  g += 10</a:t>
            </a:r>
            <a:br>
              <a:rPr lang="en"/>
            </a:br>
            <a:r>
              <a:rPr lang="en"/>
              <a:t>  b += 25</a:t>
            </a:r>
            <a:br>
              <a:rPr lang="en"/>
            </a:br>
            <a:br>
              <a:rPr lang="en"/>
            </a:br>
            <a:r>
              <a:rPr lang="en">
                <a:solidFill>
                  <a:srgbClr val="61C4EB"/>
                </a:solidFill>
              </a:rPr>
              <a:t>fill</a:t>
            </a:r>
            <a:r>
              <a:rPr lang="en"/>
              <a:t>(r, g, b)</a:t>
            </a:r>
            <a:br>
              <a:rPr lang="en"/>
            </a:br>
            <a:r>
              <a:rPr lang="en">
                <a:solidFill>
                  <a:srgbClr val="61C4EB"/>
                </a:solidFill>
              </a:rPr>
              <a:t>circle</a:t>
            </a:r>
            <a:r>
              <a:rPr lang="en">
                <a:solidFill>
                  <a:srgbClr val="666666"/>
                </a:solidFill>
              </a:rPr>
              <a:t>(500, 500, 500)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205" name="Google Shape;205;p41"/>
          <p:cNvPicPr preferRelativeResize="0"/>
          <p:nvPr/>
        </p:nvPicPr>
        <p:blipFill rotWithShape="1">
          <a:blip r:embed="rId3">
            <a:alphaModFix/>
          </a:blip>
          <a:srcRect b="22726" l="21607" r="19627" t="20500"/>
          <a:stretch/>
        </p:blipFill>
        <p:spPr>
          <a:xfrm>
            <a:off x="6374850" y="1829450"/>
            <a:ext cx="2286775" cy="220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mouseButton</a:t>
            </a:r>
            <a:endParaRPr/>
          </a:p>
        </p:txBody>
      </p:sp>
      <p:sp>
        <p:nvSpPr>
          <p:cNvPr id="211" name="Google Shape;211;p4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mouseButton checks for left click or right click. This example changes colour depending on which button you choose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93C47D"/>
                </a:solidFill>
              </a:rPr>
              <a:t>if </a:t>
            </a:r>
            <a:r>
              <a:rPr lang="en">
                <a:solidFill>
                  <a:srgbClr val="FF9FF3"/>
                </a:solidFill>
              </a:rPr>
              <a:t>mousePressed </a:t>
            </a:r>
            <a:r>
              <a:rPr lang="en">
                <a:solidFill>
                  <a:srgbClr val="93C47D"/>
                </a:solidFill>
              </a:rPr>
              <a:t>and </a:t>
            </a:r>
            <a:r>
              <a:rPr lang="en">
                <a:solidFill>
                  <a:srgbClr val="FF9FF3"/>
                </a:solidFill>
              </a:rPr>
              <a:t>mouseButton </a:t>
            </a:r>
            <a:r>
              <a:rPr lang="en">
                <a:solidFill>
                  <a:schemeClr val="accent2"/>
                </a:solidFill>
              </a:rPr>
              <a:t>== </a:t>
            </a:r>
            <a:r>
              <a:rPr lang="en">
                <a:solidFill>
                  <a:srgbClr val="93C47D"/>
                </a:solidFill>
              </a:rPr>
              <a:t>LEFT</a:t>
            </a:r>
            <a:r>
              <a:rPr lang="en"/>
              <a:t>:</a:t>
            </a:r>
            <a:br>
              <a:rPr lang="en"/>
            </a:br>
            <a:r>
              <a:rPr lang="en"/>
              <a:t>	</a:t>
            </a:r>
            <a:r>
              <a:rPr lang="en">
                <a:solidFill>
                  <a:srgbClr val="61C4EB"/>
                </a:solidFill>
              </a:rPr>
              <a:t>fill</a:t>
            </a:r>
            <a:r>
              <a:rPr lang="en"/>
              <a:t>(0, 255, 0)</a:t>
            </a:r>
            <a:br>
              <a:rPr lang="en"/>
            </a:br>
            <a:r>
              <a:rPr lang="en">
                <a:solidFill>
                  <a:srgbClr val="93C47D"/>
                </a:solidFill>
              </a:rPr>
              <a:t>elif </a:t>
            </a:r>
            <a:r>
              <a:rPr lang="en">
                <a:solidFill>
                  <a:srgbClr val="FF9FF3"/>
                </a:solidFill>
              </a:rPr>
              <a:t>mousePressed </a:t>
            </a:r>
            <a:r>
              <a:rPr lang="en">
                <a:solidFill>
                  <a:srgbClr val="93C47D"/>
                </a:solidFill>
              </a:rPr>
              <a:t>and </a:t>
            </a:r>
            <a:r>
              <a:rPr lang="en">
                <a:solidFill>
                  <a:srgbClr val="FF9FF3"/>
                </a:solidFill>
              </a:rPr>
              <a:t>mouseButton </a:t>
            </a:r>
            <a:r>
              <a:rPr lang="en">
                <a:solidFill>
                  <a:schemeClr val="accent2"/>
                </a:solidFill>
              </a:rPr>
              <a:t>== </a:t>
            </a:r>
            <a:r>
              <a:rPr lang="en">
                <a:solidFill>
                  <a:srgbClr val="93C47D"/>
                </a:solidFill>
              </a:rPr>
              <a:t>RIGHT</a:t>
            </a:r>
            <a:r>
              <a:rPr lang="en"/>
              <a:t>:</a:t>
            </a:r>
            <a:br>
              <a:rPr lang="en"/>
            </a:br>
            <a:r>
              <a:rPr lang="en"/>
              <a:t>	</a:t>
            </a:r>
            <a:r>
              <a:rPr lang="en">
                <a:solidFill>
                  <a:srgbClr val="61C4EB"/>
                </a:solidFill>
              </a:rPr>
              <a:t>fill</a:t>
            </a:r>
            <a:r>
              <a:rPr lang="en"/>
              <a:t>(255, 0, 0)</a:t>
            </a:r>
            <a:br>
              <a:rPr lang="en"/>
            </a:br>
            <a:br>
              <a:rPr lang="en"/>
            </a:br>
            <a:r>
              <a:rPr lang="en">
                <a:solidFill>
                  <a:srgbClr val="61C4EB"/>
                </a:solidFill>
              </a:rPr>
              <a:t>circle</a:t>
            </a:r>
            <a:r>
              <a:rPr lang="en"/>
              <a:t>(mouseX, mouseY, 50)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keyPressed </a:t>
            </a:r>
            <a:r>
              <a:rPr lang="en"/>
              <a:t>Example</a:t>
            </a:r>
            <a:endParaRPr/>
          </a:p>
        </p:txBody>
      </p:sp>
      <p:sp>
        <p:nvSpPr>
          <p:cNvPr id="217" name="Google Shape;217;p43"/>
          <p:cNvSpPr txBox="1"/>
          <p:nvPr>
            <p:ph idx="1" type="body"/>
          </p:nvPr>
        </p:nvSpPr>
        <p:spPr>
          <a:xfrm>
            <a:off x="311700" y="1093850"/>
            <a:ext cx="8772000" cy="34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# draw_circle and draw_square are global</a:t>
            </a:r>
            <a:br>
              <a:rPr lang="en">
                <a:solidFill>
                  <a:srgbClr val="93C47D"/>
                </a:solidFill>
              </a:rPr>
            </a:br>
            <a:r>
              <a:rPr lang="en">
                <a:solidFill>
                  <a:srgbClr val="93C47D"/>
                </a:solidFill>
              </a:rPr>
              <a:t>if</a:t>
            </a:r>
            <a:r>
              <a:rPr lang="en"/>
              <a:t> </a:t>
            </a:r>
            <a:r>
              <a:rPr lang="en">
                <a:solidFill>
                  <a:srgbClr val="FF9FF3"/>
                </a:solidFill>
              </a:rPr>
              <a:t>keyPressed</a:t>
            </a:r>
            <a:r>
              <a:rPr lang="en"/>
              <a:t> </a:t>
            </a:r>
            <a:r>
              <a:rPr lang="en">
                <a:solidFill>
                  <a:srgbClr val="34C6C6"/>
                </a:solidFill>
              </a:rPr>
              <a:t>and not</a:t>
            </a:r>
            <a:r>
              <a:rPr lang="en"/>
              <a:t> draw_circle:</a:t>
            </a:r>
            <a:br>
              <a:rPr lang="en"/>
            </a:br>
            <a:r>
              <a:rPr lang="en"/>
              <a:t>    draw_circle = </a:t>
            </a:r>
            <a:r>
              <a:rPr lang="en">
                <a:solidFill>
                  <a:srgbClr val="93C47D"/>
                </a:solidFill>
              </a:rPr>
              <a:t>True</a:t>
            </a:r>
            <a:br>
              <a:rPr lang="en"/>
            </a:br>
            <a:r>
              <a:rPr lang="en"/>
              <a:t>    draw_square = </a:t>
            </a:r>
            <a:r>
              <a:rPr lang="en">
                <a:solidFill>
                  <a:srgbClr val="93C47D"/>
                </a:solidFill>
              </a:rPr>
              <a:t>False</a:t>
            </a:r>
            <a:br>
              <a:rPr lang="en">
                <a:solidFill>
                  <a:srgbClr val="93C47D"/>
                </a:solidFill>
              </a:rPr>
            </a:br>
            <a:r>
              <a:rPr lang="en">
                <a:solidFill>
                  <a:srgbClr val="93C47D"/>
                </a:solidFill>
              </a:rPr>
              <a:t>elif</a:t>
            </a:r>
            <a:r>
              <a:rPr lang="en">
                <a:solidFill>
                  <a:srgbClr val="666666"/>
                </a:solidFill>
              </a:rPr>
              <a:t> </a:t>
            </a:r>
            <a:r>
              <a:rPr lang="en">
                <a:solidFill>
                  <a:srgbClr val="FF9FF3"/>
                </a:solidFill>
              </a:rPr>
              <a:t>keyPressed</a:t>
            </a:r>
            <a:r>
              <a:rPr lang="en">
                <a:solidFill>
                  <a:srgbClr val="666666"/>
                </a:solidFill>
              </a:rPr>
              <a:t> </a:t>
            </a:r>
            <a:r>
              <a:rPr lang="en">
                <a:solidFill>
                  <a:srgbClr val="34C6C6"/>
                </a:solidFill>
              </a:rPr>
              <a:t>and not</a:t>
            </a:r>
            <a:r>
              <a:rPr lang="en">
                <a:solidFill>
                  <a:srgbClr val="666666"/>
                </a:solidFill>
              </a:rPr>
              <a:t> draw_square:</a:t>
            </a:r>
            <a:br>
              <a:rPr lang="en">
                <a:solidFill>
                  <a:srgbClr val="666666"/>
                </a:solidFill>
              </a:rPr>
            </a:br>
            <a:r>
              <a:rPr lang="en">
                <a:solidFill>
                  <a:srgbClr val="666666"/>
                </a:solidFill>
              </a:rPr>
              <a:t>    draw_circle = </a:t>
            </a:r>
            <a:r>
              <a:rPr lang="en">
                <a:solidFill>
                  <a:srgbClr val="93C47D"/>
                </a:solidFill>
              </a:rPr>
              <a:t>False</a:t>
            </a:r>
            <a:br>
              <a:rPr lang="en">
                <a:solidFill>
                  <a:srgbClr val="666666"/>
                </a:solidFill>
              </a:rPr>
            </a:br>
            <a:r>
              <a:rPr lang="en">
                <a:solidFill>
                  <a:srgbClr val="666666"/>
                </a:solidFill>
              </a:rPr>
              <a:t>    draw_square = </a:t>
            </a:r>
            <a:r>
              <a:rPr lang="en">
                <a:solidFill>
                  <a:srgbClr val="93C47D"/>
                </a:solidFill>
              </a:rPr>
              <a:t>True</a:t>
            </a:r>
            <a:br>
              <a:rPr lang="en">
                <a:solidFill>
                  <a:srgbClr val="93C47D"/>
                </a:solidFill>
              </a:rPr>
            </a:br>
            <a:br>
              <a:rPr lang="en">
                <a:solidFill>
                  <a:srgbClr val="93C47D"/>
                </a:solidFill>
              </a:rPr>
            </a:br>
            <a:r>
              <a:rPr lang="en">
                <a:solidFill>
                  <a:srgbClr val="93C47D"/>
                </a:solidFill>
              </a:rPr>
              <a:t>if</a:t>
            </a:r>
            <a:r>
              <a:rPr lang="en">
                <a:solidFill>
                  <a:srgbClr val="666666"/>
                </a:solidFill>
              </a:rPr>
              <a:t> draw_circle:</a:t>
            </a:r>
            <a:br>
              <a:rPr lang="en">
                <a:solidFill>
                  <a:srgbClr val="666666"/>
                </a:solidFill>
              </a:rPr>
            </a:br>
            <a:r>
              <a:rPr lang="en">
                <a:solidFill>
                  <a:srgbClr val="666666"/>
                </a:solidFill>
              </a:rPr>
              <a:t>    </a:t>
            </a:r>
            <a:r>
              <a:rPr lang="en">
                <a:solidFill>
                  <a:srgbClr val="61C4EB"/>
                </a:solidFill>
              </a:rPr>
              <a:t>circle</a:t>
            </a:r>
            <a:r>
              <a:rPr lang="en">
                <a:solidFill>
                  <a:srgbClr val="666666"/>
                </a:solidFill>
              </a:rPr>
              <a:t>(500, 500, 500)</a:t>
            </a:r>
            <a:br>
              <a:rPr lang="en">
                <a:solidFill>
                  <a:srgbClr val="666666"/>
                </a:solidFill>
              </a:rPr>
            </a:br>
            <a:r>
              <a:rPr lang="en">
                <a:solidFill>
                  <a:srgbClr val="93C47D"/>
                </a:solidFill>
              </a:rPr>
              <a:t>if</a:t>
            </a:r>
            <a:r>
              <a:rPr lang="en">
                <a:solidFill>
                  <a:srgbClr val="666666"/>
                </a:solidFill>
              </a:rPr>
              <a:t> draw_square:</a:t>
            </a:r>
            <a:br>
              <a:rPr lang="en">
                <a:solidFill>
                  <a:srgbClr val="666666"/>
                </a:solidFill>
              </a:rPr>
            </a:br>
            <a:r>
              <a:rPr lang="en">
                <a:solidFill>
                  <a:srgbClr val="666666"/>
                </a:solidFill>
              </a:rPr>
              <a:t>    </a:t>
            </a:r>
            <a:r>
              <a:rPr lang="en">
                <a:solidFill>
                  <a:srgbClr val="61C4EB"/>
                </a:solidFill>
              </a:rPr>
              <a:t>square</a:t>
            </a:r>
            <a:r>
              <a:rPr lang="en">
                <a:solidFill>
                  <a:srgbClr val="666666"/>
                </a:solidFill>
              </a:rPr>
              <a:t>(250, 250, 500)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218" name="Google Shape;218;p43"/>
          <p:cNvPicPr preferRelativeResize="0"/>
          <p:nvPr/>
        </p:nvPicPr>
        <p:blipFill rotWithShape="1">
          <a:blip r:embed="rId3">
            <a:alphaModFix/>
          </a:blip>
          <a:srcRect b="18536" l="23874" r="21951" t="22915"/>
          <a:stretch/>
        </p:blipFill>
        <p:spPr>
          <a:xfrm>
            <a:off x="6121550" y="1393025"/>
            <a:ext cx="2786350" cy="301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 Overview</a:t>
            </a:r>
            <a:endParaRPr/>
          </a:p>
        </p:txBody>
      </p:sp>
      <p:sp>
        <p:nvSpPr>
          <p:cNvPr id="112" name="Google Shape;112;p26"/>
          <p:cNvSpPr txBox="1"/>
          <p:nvPr>
            <p:ph idx="1" type="body"/>
          </p:nvPr>
        </p:nvSpPr>
        <p:spPr>
          <a:xfrm>
            <a:off x="311700" y="1237900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in range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While loops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Getting inputs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Examples - Lots of Practice!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</a:t>
            </a:r>
            <a:endParaRPr/>
          </a:p>
        </p:txBody>
      </p:sp>
      <p:sp>
        <p:nvSpPr>
          <p:cNvPr id="224" name="Google Shape;224;p4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FF3"/>
                </a:solidFill>
              </a:rPr>
              <a:t>key</a:t>
            </a:r>
            <a:r>
              <a:rPr lang="en">
                <a:solidFill>
                  <a:srgbClr val="FF9FF3"/>
                </a:solidFill>
              </a:rPr>
              <a:t> </a:t>
            </a:r>
            <a:r>
              <a:rPr lang="en"/>
              <a:t>- A string that represents which </a:t>
            </a:r>
            <a:r>
              <a:rPr b="1" lang="en"/>
              <a:t>letter</a:t>
            </a:r>
            <a:r>
              <a:rPr lang="en"/>
              <a:t> or </a:t>
            </a:r>
            <a:r>
              <a:rPr b="1" lang="en"/>
              <a:t>number </a:t>
            </a:r>
            <a:r>
              <a:rPr lang="en"/>
              <a:t>has been pressed (arrow keys, shift and others have a different variable)</a:t>
            </a:r>
            <a:r>
              <a:rPr lang="en">
                <a:solidFill>
                  <a:srgbClr val="666666"/>
                </a:solidFill>
              </a:rPr>
              <a:t>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So if you press the ‘a’ key on your keyboard then: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666666"/>
                </a:solidFill>
              </a:rPr>
              <a:t>    </a:t>
            </a:r>
            <a:r>
              <a:rPr lang="en">
                <a:solidFill>
                  <a:srgbClr val="FF9FF3"/>
                </a:solidFill>
              </a:rPr>
              <a:t>key</a:t>
            </a:r>
            <a:r>
              <a:rPr lang="en">
                <a:solidFill>
                  <a:srgbClr val="666666"/>
                </a:solidFill>
              </a:rPr>
              <a:t> == “a”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example</a:t>
            </a:r>
            <a:endParaRPr/>
          </a:p>
        </p:txBody>
      </p:sp>
      <p:sp>
        <p:nvSpPr>
          <p:cNvPr id="230" name="Google Shape;230;p4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C4EB"/>
                </a:solidFill>
              </a:rPr>
              <a:t>textSize</a:t>
            </a:r>
            <a:r>
              <a:rPr lang="en"/>
              <a:t>(32)</a:t>
            </a:r>
            <a:br>
              <a:rPr lang="en"/>
            </a:br>
            <a:r>
              <a:rPr lang="en">
                <a:solidFill>
                  <a:srgbClr val="61C4EB"/>
                </a:solidFill>
              </a:rPr>
              <a:t>textAlign</a:t>
            </a:r>
            <a:r>
              <a:rPr lang="en"/>
              <a:t>(</a:t>
            </a:r>
            <a:r>
              <a:rPr lang="en">
                <a:solidFill>
                  <a:srgbClr val="93C47D"/>
                </a:solidFill>
              </a:rPr>
              <a:t>CENTER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C47D"/>
                </a:solidFill>
              </a:rPr>
              <a:t>if</a:t>
            </a:r>
            <a:r>
              <a:rPr lang="en"/>
              <a:t> </a:t>
            </a:r>
            <a:r>
              <a:rPr lang="en">
                <a:solidFill>
                  <a:srgbClr val="FF9FF3"/>
                </a:solidFill>
              </a:rPr>
              <a:t>key </a:t>
            </a:r>
            <a:r>
              <a:rPr lang="en"/>
              <a:t>!= </a:t>
            </a:r>
            <a:r>
              <a:rPr lang="en">
                <a:solidFill>
                  <a:schemeClr val="accent4"/>
                </a:solidFill>
              </a:rPr>
              <a:t>" "</a:t>
            </a:r>
            <a:r>
              <a:rPr lang="en"/>
              <a:t>:  </a:t>
            </a:r>
            <a:r>
              <a:rPr lang="en">
                <a:solidFill>
                  <a:srgbClr val="CCCCCC"/>
                </a:solidFill>
              </a:rPr>
              <a:t># Not Spacebar</a:t>
            </a:r>
            <a:br>
              <a:rPr lang="en">
                <a:solidFill>
                  <a:srgbClr val="CCCCCC"/>
                </a:solidFill>
              </a:rPr>
            </a:br>
            <a:r>
              <a:rPr lang="en">
                <a:solidFill>
                  <a:srgbClr val="CCCCCC"/>
                </a:solidFill>
              </a:rPr>
              <a:t>	</a:t>
            </a:r>
            <a:r>
              <a:rPr lang="en">
                <a:solidFill>
                  <a:srgbClr val="61C4EB"/>
                </a:solidFill>
              </a:rPr>
              <a:t>text</a:t>
            </a:r>
            <a:r>
              <a:rPr lang="en"/>
              <a:t>(</a:t>
            </a:r>
            <a:r>
              <a:rPr lang="en">
                <a:solidFill>
                  <a:srgbClr val="FF9FF3"/>
                </a:solidFill>
              </a:rPr>
              <a:t>key</a:t>
            </a:r>
            <a:r>
              <a:rPr lang="en"/>
              <a:t>, 500, 500)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93C47D"/>
                </a:solidFill>
              </a:rPr>
              <a:t>else</a:t>
            </a:r>
            <a:r>
              <a:rPr lang="en"/>
              <a:t>:</a:t>
            </a:r>
            <a:br>
              <a:rPr lang="en"/>
            </a:br>
            <a:r>
              <a:rPr lang="en"/>
              <a:t>	</a:t>
            </a:r>
            <a:r>
              <a:rPr lang="en">
                <a:solidFill>
                  <a:srgbClr val="61C4EB"/>
                </a:solidFill>
              </a:rPr>
              <a:t>text</a:t>
            </a:r>
            <a:r>
              <a:rPr lang="en"/>
              <a:t>(</a:t>
            </a:r>
            <a:r>
              <a:rPr lang="en">
                <a:solidFill>
                  <a:schemeClr val="accent4"/>
                </a:solidFill>
              </a:rPr>
              <a:t>"&lt;space&gt;"</a:t>
            </a:r>
            <a:r>
              <a:rPr lang="en"/>
              <a:t>, 500, 500)</a:t>
            </a:r>
            <a:endParaRPr/>
          </a:p>
        </p:txBody>
      </p:sp>
      <p:pic>
        <p:nvPicPr>
          <p:cNvPr id="231" name="Google Shape;231;p45"/>
          <p:cNvPicPr preferRelativeResize="0"/>
          <p:nvPr/>
        </p:nvPicPr>
        <p:blipFill rotWithShape="1">
          <a:blip r:embed="rId3">
            <a:alphaModFix/>
          </a:blip>
          <a:srcRect b="30848" l="30161" r="27976" t="28794"/>
          <a:stretch/>
        </p:blipFill>
        <p:spPr>
          <a:xfrm>
            <a:off x="5453100" y="1723875"/>
            <a:ext cx="2153100" cy="207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CODED and </a:t>
            </a:r>
            <a:r>
              <a:rPr lang="en"/>
              <a:t>Key Codes</a:t>
            </a:r>
            <a:endParaRPr/>
          </a:p>
        </p:txBody>
      </p:sp>
      <p:sp>
        <p:nvSpPr>
          <p:cNvPr id="237" name="Google Shape;237;p4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C47D"/>
                </a:solidFill>
              </a:rPr>
              <a:t>CODED</a:t>
            </a:r>
            <a:r>
              <a:rPr lang="en">
                <a:solidFill>
                  <a:srgbClr val="FF9FF3"/>
                </a:solidFill>
              </a:rPr>
              <a:t> </a:t>
            </a:r>
            <a:r>
              <a:rPr lang="en"/>
              <a:t>- A value that </a:t>
            </a:r>
            <a:r>
              <a:rPr lang="en">
                <a:solidFill>
                  <a:srgbClr val="FF9FF3"/>
                </a:solidFill>
              </a:rPr>
              <a:t>key</a:t>
            </a:r>
            <a:r>
              <a:rPr lang="en"/>
              <a:t> is set to when the key that is pressed is </a:t>
            </a:r>
            <a:r>
              <a:rPr b="1" lang="en"/>
              <a:t>not a letter or number</a:t>
            </a:r>
            <a:r>
              <a:rPr lang="en"/>
              <a:t> (i.e. arrow keys, shift etc.)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FF3"/>
                </a:solidFill>
              </a:rPr>
              <a:t>keyCode</a:t>
            </a:r>
            <a:r>
              <a:rPr lang="en">
                <a:solidFill>
                  <a:srgbClr val="FF9FF3"/>
                </a:solidFill>
              </a:rPr>
              <a:t> </a:t>
            </a:r>
            <a:r>
              <a:rPr lang="en"/>
              <a:t>- can be used to check keys that are </a:t>
            </a:r>
            <a:r>
              <a:rPr b="1" lang="en"/>
              <a:t>not numbers or letters </a:t>
            </a:r>
            <a:r>
              <a:rPr lang="en"/>
              <a:t>(you should always check </a:t>
            </a:r>
            <a:r>
              <a:rPr lang="en">
                <a:solidFill>
                  <a:srgbClr val="93C47D"/>
                </a:solidFill>
              </a:rPr>
              <a:t>if </a:t>
            </a:r>
            <a:r>
              <a:rPr lang="en">
                <a:solidFill>
                  <a:srgbClr val="FF9FF3"/>
                </a:solidFill>
              </a:rPr>
              <a:t>key</a:t>
            </a:r>
            <a:r>
              <a:rPr lang="en">
                <a:solidFill>
                  <a:srgbClr val="93C47D"/>
                </a:solidFill>
              </a:rPr>
              <a:t> </a:t>
            </a:r>
            <a:r>
              <a:rPr lang="en">
                <a:solidFill>
                  <a:srgbClr val="666666"/>
                </a:solidFill>
              </a:rPr>
              <a:t>==</a:t>
            </a:r>
            <a:r>
              <a:rPr lang="en">
                <a:solidFill>
                  <a:srgbClr val="93C47D"/>
                </a:solidFill>
              </a:rPr>
              <a:t> CODED</a:t>
            </a:r>
            <a:r>
              <a:rPr lang="en"/>
              <a:t> before checking </a:t>
            </a:r>
            <a:r>
              <a:rPr lang="en">
                <a:solidFill>
                  <a:srgbClr val="FF9FF3"/>
                </a:solidFill>
              </a:rPr>
              <a:t>keyCode</a:t>
            </a:r>
            <a:r>
              <a:rPr lang="en"/>
              <a:t>’s)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example if you press the up arrow then:</a:t>
            </a:r>
            <a:br>
              <a:rPr lang="en">
                <a:solidFill>
                  <a:srgbClr val="FF9FF3"/>
                </a:solidFill>
              </a:rPr>
            </a:br>
            <a:r>
              <a:rPr lang="en">
                <a:solidFill>
                  <a:srgbClr val="FF9FF3"/>
                </a:solidFill>
              </a:rPr>
              <a:t>key </a:t>
            </a:r>
            <a:r>
              <a:rPr lang="en">
                <a:solidFill>
                  <a:srgbClr val="434343"/>
                </a:solidFill>
              </a:rPr>
              <a:t>==</a:t>
            </a:r>
            <a:r>
              <a:rPr lang="en">
                <a:solidFill>
                  <a:srgbClr val="FF9FF3"/>
                </a:solidFill>
              </a:rPr>
              <a:t> </a:t>
            </a:r>
            <a:r>
              <a:rPr lang="en">
                <a:solidFill>
                  <a:srgbClr val="6AA84F"/>
                </a:solidFill>
              </a:rPr>
              <a:t>CODED and</a:t>
            </a:r>
            <a:r>
              <a:rPr lang="en">
                <a:solidFill>
                  <a:srgbClr val="FF9FF3"/>
                </a:solidFill>
              </a:rPr>
              <a:t> </a:t>
            </a:r>
            <a:r>
              <a:rPr lang="en">
                <a:solidFill>
                  <a:srgbClr val="FF9FF3"/>
                </a:solidFill>
              </a:rPr>
              <a:t>keyCode </a:t>
            </a:r>
            <a:r>
              <a:rPr lang="en"/>
              <a:t>== </a:t>
            </a:r>
            <a:r>
              <a:rPr lang="en">
                <a:solidFill>
                  <a:srgbClr val="93C47D"/>
                </a:solidFill>
              </a:rPr>
              <a:t>UP</a:t>
            </a:r>
            <a:endParaRPr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CODED and Key Codes example</a:t>
            </a:r>
            <a:endParaRPr/>
          </a:p>
        </p:txBody>
      </p:sp>
      <p:sp>
        <p:nvSpPr>
          <p:cNvPr id="243" name="Google Shape;243;p4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C47D"/>
                </a:solidFill>
              </a:rPr>
              <a:t>if </a:t>
            </a:r>
            <a:r>
              <a:rPr lang="en">
                <a:solidFill>
                  <a:srgbClr val="FF9FF3"/>
                </a:solidFill>
              </a:rPr>
              <a:t>keyPressed</a:t>
            </a:r>
            <a:r>
              <a:rPr lang="en"/>
              <a:t>:</a:t>
            </a:r>
            <a:br>
              <a:rPr lang="en"/>
            </a:br>
            <a:r>
              <a:rPr lang="en"/>
              <a:t>    </a:t>
            </a:r>
            <a:r>
              <a:rPr lang="en">
                <a:solidFill>
                  <a:srgbClr val="93C47D"/>
                </a:solidFill>
              </a:rPr>
              <a:t>if</a:t>
            </a:r>
            <a:r>
              <a:rPr lang="en"/>
              <a:t> </a:t>
            </a:r>
            <a:r>
              <a:rPr lang="en">
                <a:solidFill>
                  <a:srgbClr val="FF9FF3"/>
                </a:solidFill>
              </a:rPr>
              <a:t>key </a:t>
            </a:r>
            <a:r>
              <a:rPr lang="en"/>
              <a:t>== </a:t>
            </a:r>
            <a:r>
              <a:rPr lang="en">
                <a:solidFill>
                  <a:srgbClr val="93C47D"/>
                </a:solidFill>
              </a:rPr>
              <a:t>CODED</a:t>
            </a:r>
            <a:r>
              <a:rPr lang="en"/>
              <a:t>:</a:t>
            </a:r>
            <a:br>
              <a:rPr lang="en"/>
            </a:br>
            <a:r>
              <a:rPr lang="en"/>
              <a:t>        </a:t>
            </a:r>
            <a:r>
              <a:rPr lang="en">
                <a:solidFill>
                  <a:srgbClr val="93C47D"/>
                </a:solidFill>
              </a:rPr>
              <a:t>if</a:t>
            </a:r>
            <a:r>
              <a:rPr lang="en"/>
              <a:t> </a:t>
            </a:r>
            <a:r>
              <a:rPr lang="en">
                <a:solidFill>
                  <a:srgbClr val="FF9FF3"/>
                </a:solidFill>
              </a:rPr>
              <a:t>keyCode </a:t>
            </a:r>
            <a:r>
              <a:rPr lang="en"/>
              <a:t>== </a:t>
            </a:r>
            <a:r>
              <a:rPr lang="en">
                <a:solidFill>
                  <a:srgbClr val="93C47D"/>
                </a:solidFill>
              </a:rPr>
              <a:t>UP</a:t>
            </a:r>
            <a:r>
              <a:rPr lang="en"/>
              <a:t>: # Remember y starts at 0</a:t>
            </a:r>
            <a:br>
              <a:rPr lang="en"/>
            </a:br>
            <a:r>
              <a:rPr lang="en"/>
              <a:t>            y -= 5</a:t>
            </a:r>
            <a:br>
              <a:rPr lang="en"/>
            </a:br>
            <a:r>
              <a:rPr lang="en"/>
              <a:t>        </a:t>
            </a:r>
            <a:r>
              <a:rPr lang="en">
                <a:solidFill>
                  <a:srgbClr val="93C47D"/>
                </a:solidFill>
              </a:rPr>
              <a:t>if </a:t>
            </a:r>
            <a:r>
              <a:rPr lang="en">
                <a:solidFill>
                  <a:srgbClr val="FF9FF3"/>
                </a:solidFill>
              </a:rPr>
              <a:t>keyCode </a:t>
            </a:r>
            <a:r>
              <a:rPr lang="en"/>
              <a:t>== </a:t>
            </a:r>
            <a:r>
              <a:rPr lang="en">
                <a:solidFill>
                  <a:srgbClr val="93C47D"/>
                </a:solidFill>
              </a:rPr>
              <a:t>DOWN</a:t>
            </a:r>
            <a:r>
              <a:rPr lang="en"/>
              <a:t>:</a:t>
            </a:r>
            <a:br>
              <a:rPr lang="en"/>
            </a:br>
            <a:r>
              <a:rPr lang="en"/>
              <a:t>            y += 5</a:t>
            </a:r>
            <a:br>
              <a:rPr lang="en"/>
            </a:br>
            <a:r>
              <a:rPr lang="en"/>
              <a:t>        </a:t>
            </a:r>
            <a:r>
              <a:rPr lang="en">
                <a:solidFill>
                  <a:srgbClr val="93C47D"/>
                </a:solidFill>
              </a:rPr>
              <a:t>if </a:t>
            </a:r>
            <a:r>
              <a:rPr lang="en">
                <a:solidFill>
                  <a:srgbClr val="FF9FF3"/>
                </a:solidFill>
              </a:rPr>
              <a:t>keyCode </a:t>
            </a:r>
            <a:r>
              <a:rPr lang="en"/>
              <a:t>== </a:t>
            </a:r>
            <a:r>
              <a:rPr lang="en">
                <a:solidFill>
                  <a:srgbClr val="93C47D"/>
                </a:solidFill>
              </a:rPr>
              <a:t>LEFT</a:t>
            </a:r>
            <a:r>
              <a:rPr lang="en"/>
              <a:t>:</a:t>
            </a:r>
            <a:br>
              <a:rPr lang="en"/>
            </a:br>
            <a:r>
              <a:rPr lang="en"/>
              <a:t>            x -= 5</a:t>
            </a:r>
            <a:br>
              <a:rPr lang="en"/>
            </a:br>
            <a:r>
              <a:rPr lang="en"/>
              <a:t>        </a:t>
            </a:r>
            <a:r>
              <a:rPr lang="en">
                <a:solidFill>
                  <a:srgbClr val="93C47D"/>
                </a:solidFill>
              </a:rPr>
              <a:t>if </a:t>
            </a:r>
            <a:r>
              <a:rPr lang="en">
                <a:solidFill>
                  <a:srgbClr val="FF9FF3"/>
                </a:solidFill>
              </a:rPr>
              <a:t>keyCode </a:t>
            </a:r>
            <a:r>
              <a:rPr lang="en"/>
              <a:t>== </a:t>
            </a:r>
            <a:r>
              <a:rPr lang="en">
                <a:solidFill>
                  <a:srgbClr val="93C47D"/>
                </a:solidFill>
              </a:rPr>
              <a:t>RIGHT</a:t>
            </a:r>
            <a:r>
              <a:rPr lang="en"/>
              <a:t>:</a:t>
            </a:r>
            <a:br>
              <a:rPr lang="en"/>
            </a:br>
            <a:r>
              <a:rPr lang="en"/>
              <a:t>            x += 5</a:t>
            </a:r>
            <a:br>
              <a:rPr lang="en"/>
            </a:br>
            <a:r>
              <a:rPr lang="en">
                <a:solidFill>
                  <a:srgbClr val="61C4EB"/>
                </a:solidFill>
              </a:rPr>
              <a:t>circle</a:t>
            </a:r>
            <a:r>
              <a:rPr lang="en"/>
              <a:t>(x, y, 100)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47"/>
          <p:cNvPicPr preferRelativeResize="0"/>
          <p:nvPr/>
        </p:nvPicPr>
        <p:blipFill rotWithShape="1">
          <a:blip r:embed="rId3">
            <a:alphaModFix/>
          </a:blip>
          <a:srcRect b="25177" l="15002" r="15058" t="22487"/>
          <a:stretch/>
        </p:blipFill>
        <p:spPr>
          <a:xfrm>
            <a:off x="5354600" y="2290025"/>
            <a:ext cx="3597325" cy="269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8"/>
          <p:cNvSpPr txBox="1"/>
          <p:nvPr>
            <p:ph type="title"/>
          </p:nvPr>
        </p:nvSpPr>
        <p:spPr>
          <a:xfrm>
            <a:off x="311700" y="555600"/>
            <a:ext cx="5068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highlight>
                  <a:schemeClr val="dk1"/>
                </a:highlight>
              </a:rPr>
              <a:t>Exercise </a:t>
            </a:r>
            <a:r>
              <a:rPr lang="en" sz="4200"/>
              <a:t>2</a:t>
            </a:r>
            <a:r>
              <a:rPr lang="en" sz="4200">
                <a:highlight>
                  <a:schemeClr val="dk1"/>
                </a:highlight>
              </a:rPr>
              <a:t>:</a:t>
            </a:r>
            <a:r>
              <a:rPr lang="en" sz="4200"/>
              <a:t>Swarm the mouse!</a:t>
            </a:r>
            <a:endParaRPr sz="4200">
              <a:highlight>
                <a:schemeClr val="dk1"/>
              </a:highlight>
            </a:endParaRPr>
          </a:p>
        </p:txBody>
      </p:sp>
      <p:sp>
        <p:nvSpPr>
          <p:cNvPr id="250" name="Google Shape;250;p48"/>
          <p:cNvSpPr txBox="1"/>
          <p:nvPr>
            <p:ph idx="1" type="body"/>
          </p:nvPr>
        </p:nvSpPr>
        <p:spPr>
          <a:xfrm>
            <a:off x="311700" y="1389600"/>
            <a:ext cx="4515900" cy="34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When the mouse is </a:t>
            </a:r>
            <a:r>
              <a:rPr b="1" lang="en" sz="1700"/>
              <a:t>pressed</a:t>
            </a:r>
            <a:r>
              <a:rPr lang="en" sz="1700"/>
              <a:t>, make all the balls </a:t>
            </a:r>
            <a:r>
              <a:rPr b="1" lang="en" sz="1700"/>
              <a:t>follow</a:t>
            </a:r>
            <a:r>
              <a:rPr lang="en" sz="1700"/>
              <a:t> the mouse.</a:t>
            </a:r>
            <a:endParaRPr sz="17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700"/>
              <a:t>You’ll be grouped with other students and a mentor to </a:t>
            </a:r>
            <a:r>
              <a:rPr b="1" lang="en" sz="1700">
                <a:solidFill>
                  <a:srgbClr val="4A86E8"/>
                </a:solidFill>
              </a:rPr>
              <a:t>pair program</a:t>
            </a:r>
            <a:r>
              <a:rPr b="1" lang="en" sz="1700"/>
              <a:t> this activity!</a:t>
            </a:r>
            <a:endParaRPr b="1"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/>
              <a:t>Answers will be shared on Google Drive later</a:t>
            </a:r>
            <a:endParaRPr sz="17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251" name="Google Shape;25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6050" y="1311300"/>
            <a:ext cx="2916900" cy="291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/>
          <p:nvPr>
            <p:ph type="title"/>
          </p:nvPr>
        </p:nvSpPr>
        <p:spPr>
          <a:xfrm>
            <a:off x="2870338" y="802513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continued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Range?</a:t>
            </a:r>
            <a:endParaRPr/>
          </a:p>
        </p:txBody>
      </p:sp>
      <p:sp>
        <p:nvSpPr>
          <p:cNvPr id="123" name="Google Shape;123;p2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Range is a list of numbers from </a:t>
            </a:r>
            <a:r>
              <a:rPr b="1" lang="en"/>
              <a:t>0</a:t>
            </a:r>
            <a:r>
              <a:rPr lang="en"/>
              <a:t> to </a:t>
            </a:r>
            <a:r>
              <a:rPr b="1" lang="en"/>
              <a:t>1 less than the number you give it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4C6C6"/>
                </a:solidFill>
              </a:rPr>
              <a:t>range</a:t>
            </a:r>
            <a:r>
              <a:rPr lang="en"/>
              <a:t>(9) </a:t>
            </a:r>
            <a:r>
              <a:rPr lang="en">
                <a:solidFill>
                  <a:schemeClr val="accent3"/>
                </a:solidFill>
              </a:rPr>
              <a:t># [0, 1, 2, 3, 4, 5, 6, 7, 8] Not 9!</a:t>
            </a:r>
            <a:br>
              <a:rPr lang="en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6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4C6C6"/>
                </a:solidFill>
              </a:rPr>
              <a:t>range</a:t>
            </a:r>
            <a:r>
              <a:rPr lang="en"/>
              <a:t>(x) </a:t>
            </a:r>
            <a:r>
              <a:rPr lang="en">
                <a:solidFill>
                  <a:schemeClr val="accent3"/>
                </a:solidFill>
              </a:rPr>
              <a:t># [0, 1, 2, 3, 4, 5] Not 6!</a:t>
            </a:r>
            <a:endParaRPr>
              <a:solidFill>
                <a:schemeClr val="accent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range with loops</a:t>
            </a:r>
            <a:endParaRPr/>
          </a:p>
        </p:txBody>
      </p:sp>
      <p:sp>
        <p:nvSpPr>
          <p:cNvPr id="129" name="Google Shape;129;p2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Range is very convenient if we want to repeat code, but we don’t need to use any variables from a list.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example, if we wanted to just print </a:t>
            </a:r>
            <a:r>
              <a:rPr lang="en">
                <a:solidFill>
                  <a:schemeClr val="accent4"/>
                </a:solidFill>
              </a:rPr>
              <a:t>“Hi!”</a:t>
            </a:r>
            <a:r>
              <a:rPr lang="en"/>
              <a:t> 6 times, we could write</a:t>
            </a:r>
            <a:br>
              <a:rPr lang="en"/>
            </a:b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6AA84F"/>
                </a:solidFill>
              </a:rPr>
              <a:t>f</a:t>
            </a:r>
            <a:r>
              <a:rPr lang="en">
                <a:solidFill>
                  <a:srgbClr val="6AA84F"/>
                </a:solidFill>
              </a:rPr>
              <a:t>or</a:t>
            </a:r>
            <a:r>
              <a:rPr lang="en"/>
              <a:t> i </a:t>
            </a:r>
            <a:r>
              <a:rPr lang="en">
                <a:solidFill>
                  <a:srgbClr val="6AA84F"/>
                </a:solidFill>
              </a:rPr>
              <a:t>in</a:t>
            </a:r>
            <a:r>
              <a:rPr lang="en"/>
              <a:t> </a:t>
            </a:r>
            <a:r>
              <a:rPr lang="en">
                <a:solidFill>
                  <a:srgbClr val="61C4EB"/>
                </a:solidFill>
              </a:rPr>
              <a:t>range</a:t>
            </a:r>
            <a:r>
              <a:rPr lang="en"/>
              <a:t>(6):</a:t>
            </a:r>
            <a:br>
              <a:rPr lang="en"/>
            </a:br>
            <a:r>
              <a:rPr lang="en"/>
              <a:t>		</a:t>
            </a:r>
            <a:r>
              <a:rPr lang="en">
                <a:solidFill>
                  <a:srgbClr val="61C4EB"/>
                </a:solidFill>
              </a:rPr>
              <a:t>print</a:t>
            </a:r>
            <a:r>
              <a:rPr lang="en"/>
              <a:t>(</a:t>
            </a:r>
            <a:r>
              <a:rPr lang="en">
                <a:solidFill>
                  <a:schemeClr val="accent4"/>
                </a:solidFill>
              </a:rPr>
              <a:t>“Hi!”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range with loops and multiple lists</a:t>
            </a:r>
            <a:endParaRPr/>
          </a:p>
        </p:txBody>
      </p:sp>
      <p:sp>
        <p:nvSpPr>
          <p:cNvPr id="135" name="Google Shape;135;p3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great place for range is if we need to use multiple lists. What if we wanted to draw many circles, and each has a different size? How do we use </a:t>
            </a:r>
            <a:r>
              <a:rPr lang="en" u="sng"/>
              <a:t>both</a:t>
            </a:r>
            <a:r>
              <a:rPr lang="en"/>
              <a:t> lists?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	</a:t>
            </a:r>
            <a:r>
              <a:rPr lang="en"/>
              <a:t>balls = [100, 200, 300, 400]</a:t>
            </a:r>
            <a:br>
              <a:rPr lang="en"/>
            </a:br>
            <a:r>
              <a:rPr lang="en"/>
              <a:t>	sizes = [20, 30, 40, 20]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3"/>
                </a:solidFill>
              </a:rPr>
              <a:t># We use a range of 4 since we have a list of 4 balls</a:t>
            </a:r>
            <a:br>
              <a:rPr lang="en">
                <a:solidFill>
                  <a:srgbClr val="6AA84F"/>
                </a:solidFill>
              </a:rPr>
            </a:br>
            <a:r>
              <a:rPr lang="en">
                <a:solidFill>
                  <a:srgbClr val="6AA84F"/>
                </a:solidFill>
              </a:rPr>
              <a:t>	</a:t>
            </a:r>
            <a:r>
              <a:rPr lang="en">
                <a:solidFill>
                  <a:srgbClr val="6AA84F"/>
                </a:solidFill>
              </a:rPr>
              <a:t>for</a:t>
            </a:r>
            <a:r>
              <a:rPr lang="en"/>
              <a:t> i </a:t>
            </a:r>
            <a:r>
              <a:rPr lang="en">
                <a:solidFill>
                  <a:srgbClr val="6AA84F"/>
                </a:solidFill>
              </a:rPr>
              <a:t>in</a:t>
            </a:r>
            <a:r>
              <a:rPr lang="en"/>
              <a:t> </a:t>
            </a:r>
            <a:r>
              <a:rPr lang="en">
                <a:solidFill>
                  <a:srgbClr val="61C4EB"/>
                </a:solidFill>
              </a:rPr>
              <a:t>range</a:t>
            </a:r>
            <a:r>
              <a:rPr lang="en"/>
              <a:t>(4):</a:t>
            </a:r>
            <a:br>
              <a:rPr lang="en"/>
            </a:br>
            <a:r>
              <a:rPr lang="en"/>
              <a:t>		</a:t>
            </a:r>
            <a:r>
              <a:rPr lang="en">
                <a:solidFill>
                  <a:srgbClr val="61C4EB"/>
                </a:solidFill>
              </a:rPr>
              <a:t>circle</a:t>
            </a:r>
            <a:r>
              <a:rPr lang="en"/>
              <a:t>(balls[i], 100, sizes[i])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use it?</a:t>
            </a:r>
            <a:endParaRPr/>
          </a:p>
        </p:txBody>
      </p:sp>
      <p:sp>
        <p:nvSpPr>
          <p:cNvPr id="141" name="Google Shape;141;p31"/>
          <p:cNvSpPr txBox="1"/>
          <p:nvPr>
            <p:ph idx="1" type="body"/>
          </p:nvPr>
        </p:nvSpPr>
        <p:spPr>
          <a:xfrm>
            <a:off x="311700" y="1228675"/>
            <a:ext cx="51615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Remember the dartboard example from last time?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could you colour it?</a:t>
            </a:r>
            <a:endParaRPr/>
          </a:p>
        </p:txBody>
      </p:sp>
      <p:pic>
        <p:nvPicPr>
          <p:cNvPr id="142" name="Google Shape;142;p31"/>
          <p:cNvPicPr preferRelativeResize="0"/>
          <p:nvPr/>
        </p:nvPicPr>
        <p:blipFill rotWithShape="1">
          <a:blip r:embed="rId3">
            <a:alphaModFix/>
          </a:blip>
          <a:srcRect b="0" l="0" r="2448" t="7227"/>
          <a:stretch/>
        </p:blipFill>
        <p:spPr>
          <a:xfrm>
            <a:off x="5646875" y="1386525"/>
            <a:ext cx="3027374" cy="302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It Useful?</a:t>
            </a:r>
            <a:endParaRPr/>
          </a:p>
        </p:txBody>
      </p:sp>
      <p:sp>
        <p:nvSpPr>
          <p:cNvPr id="148" name="Google Shape;148;p32"/>
          <p:cNvSpPr txBox="1"/>
          <p:nvPr>
            <p:ph idx="1" type="body"/>
          </p:nvPr>
        </p:nvSpPr>
        <p:spPr>
          <a:xfrm>
            <a:off x="311700" y="1228675"/>
            <a:ext cx="51615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 = </a:t>
            </a:r>
            <a:r>
              <a:rPr lang="en" sz="1400">
                <a:solidFill>
                  <a:srgbClr val="61C4EB"/>
                </a:solidFill>
              </a:rPr>
              <a:t>color</a:t>
            </a:r>
            <a:r>
              <a:rPr lang="en" sz="1400"/>
              <a:t>(255, 0, 0)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 = </a:t>
            </a:r>
            <a:r>
              <a:rPr lang="en" sz="1400">
                <a:solidFill>
                  <a:srgbClr val="61C4EB"/>
                </a:solidFill>
              </a:rPr>
              <a:t>color</a:t>
            </a:r>
            <a:r>
              <a:rPr lang="en" sz="1400"/>
              <a:t>(0, 255, 0)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 = </a:t>
            </a:r>
            <a:r>
              <a:rPr lang="en" sz="1400">
                <a:solidFill>
                  <a:srgbClr val="61C4EB"/>
                </a:solidFill>
              </a:rPr>
              <a:t>color</a:t>
            </a:r>
            <a:r>
              <a:rPr lang="en" sz="1400"/>
              <a:t>(0, 0, 255)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sizes = [225, 200, 175, 150, 125, 100, 75, 50]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colors = [ r,   g,    b,   r,   g,   b,  r, g]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6D7A8"/>
                </a:solidFill>
              </a:rPr>
              <a:t>for </a:t>
            </a:r>
            <a:r>
              <a:rPr lang="en" sz="1400"/>
              <a:t>i </a:t>
            </a:r>
            <a:r>
              <a:rPr lang="en" sz="1400">
                <a:solidFill>
                  <a:srgbClr val="34C6C6"/>
                </a:solidFill>
              </a:rPr>
              <a:t>in range</a:t>
            </a:r>
            <a:r>
              <a:rPr lang="en" sz="1400"/>
              <a:t>(8):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</a:t>
            </a:r>
            <a:r>
              <a:rPr lang="en" sz="1400">
                <a:solidFill>
                  <a:srgbClr val="61C4EB"/>
                </a:solidFill>
              </a:rPr>
              <a:t>fill</a:t>
            </a:r>
            <a:r>
              <a:rPr lang="en" sz="1400"/>
              <a:t>(colors[i])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</a:t>
            </a:r>
            <a:r>
              <a:rPr lang="en" sz="1400">
                <a:solidFill>
                  <a:srgbClr val="61C4EB"/>
                </a:solidFill>
              </a:rPr>
              <a:t>circle</a:t>
            </a:r>
            <a:r>
              <a:rPr lang="en" sz="1400"/>
              <a:t>(150, 150, sizes[i])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49" name="Google Shape;149;p32"/>
          <p:cNvPicPr preferRelativeResize="0"/>
          <p:nvPr/>
        </p:nvPicPr>
        <p:blipFill rotWithShape="1">
          <a:blip r:embed="rId3">
            <a:alphaModFix/>
          </a:blip>
          <a:srcRect b="937" l="1453" r="975" t="8037"/>
          <a:stretch/>
        </p:blipFill>
        <p:spPr>
          <a:xfrm>
            <a:off x="5853800" y="1195125"/>
            <a:ext cx="2815925" cy="283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hile loops</a:t>
            </a:r>
            <a:endParaRPr/>
          </a:p>
        </p:txBody>
      </p:sp>
      <p:sp>
        <p:nvSpPr>
          <p:cNvPr id="155" name="Google Shape;155;p33"/>
          <p:cNvSpPr txBox="1"/>
          <p:nvPr>
            <p:ph idx="1" type="body"/>
          </p:nvPr>
        </p:nvSpPr>
        <p:spPr>
          <a:xfrm>
            <a:off x="311700" y="12286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Another kind of loop is </a:t>
            </a:r>
            <a:r>
              <a:rPr b="1" lang="en"/>
              <a:t>while</a:t>
            </a:r>
            <a:r>
              <a:rPr lang="en"/>
              <a:t> </a:t>
            </a:r>
            <a:r>
              <a:rPr b="1" lang="en"/>
              <a:t>loop</a:t>
            </a:r>
            <a:br>
              <a:rPr b="1" lang="en">
                <a:solidFill>
                  <a:srgbClr val="93C47D"/>
                </a:solidFill>
              </a:rPr>
            </a:br>
            <a:r>
              <a:rPr b="1" lang="en">
                <a:solidFill>
                  <a:srgbClr val="93C47D"/>
                </a:solidFill>
              </a:rPr>
              <a:t>	</a:t>
            </a:r>
            <a:br>
              <a:rPr b="1" lang="en">
                <a:solidFill>
                  <a:srgbClr val="93C47D"/>
                </a:solidFill>
              </a:rPr>
            </a:br>
            <a:r>
              <a:rPr b="1" lang="en">
                <a:solidFill>
                  <a:srgbClr val="93C47D"/>
                </a:solidFill>
              </a:rPr>
              <a:t>	while</a:t>
            </a:r>
            <a:r>
              <a:rPr lang="en">
                <a:solidFill>
                  <a:srgbClr val="93C47D"/>
                </a:solidFill>
              </a:rPr>
              <a:t> </a:t>
            </a:r>
            <a:r>
              <a:rPr b="1" lang="en"/>
              <a:t>condition == </a:t>
            </a:r>
            <a:r>
              <a:rPr b="1" lang="en">
                <a:solidFill>
                  <a:srgbClr val="61C4EB"/>
                </a:solidFill>
              </a:rPr>
              <a:t>True</a:t>
            </a:r>
            <a:r>
              <a:rPr lang="en"/>
              <a:t>:</a:t>
            </a:r>
            <a:endParaRPr/>
          </a:p>
          <a:p>
            <a:pPr indent="457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Do something here</a:t>
            </a:r>
            <a:br>
              <a:rPr lang="en"/>
            </a:br>
            <a:endParaRPr/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b="1" lang="en"/>
              <a:t>while loop</a:t>
            </a:r>
            <a:r>
              <a:rPr lang="en"/>
              <a:t> works kind of like a repeating </a:t>
            </a:r>
            <a:r>
              <a:rPr b="1" lang="en">
                <a:solidFill>
                  <a:srgbClr val="6AA84F"/>
                </a:solidFill>
              </a:rPr>
              <a:t>if</a:t>
            </a:r>
            <a:r>
              <a:rPr lang="en"/>
              <a:t> statement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long as the </a:t>
            </a:r>
            <a:r>
              <a:rPr b="1" lang="en"/>
              <a:t>boolean </a:t>
            </a:r>
            <a:r>
              <a:rPr b="1" lang="en"/>
              <a:t>expression</a:t>
            </a:r>
            <a:r>
              <a:rPr lang="en"/>
              <a:t> is </a:t>
            </a:r>
            <a:r>
              <a:rPr b="1" lang="en"/>
              <a:t>True</a:t>
            </a:r>
            <a:r>
              <a:rPr lang="en"/>
              <a:t>, </a:t>
            </a:r>
            <a:br>
              <a:rPr lang="en"/>
            </a:br>
            <a:r>
              <a:rPr lang="en"/>
              <a:t>the code inside will be repeated!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