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matic SC"/>
      <p:regular r:id="rId24"/>
      <p:bold r:id="rId25"/>
    </p:embeddedFont>
    <p:embeddedFont>
      <p:font typeface="Source Code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maticSC-regular.fntdata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SourceCodePro-regular.fntdata"/><Relationship Id="rId25" Type="http://schemas.openxmlformats.org/officeDocument/2006/relationships/font" Target="fonts/AmaticSC-bold.fntdata"/><Relationship Id="rId28" Type="http://schemas.openxmlformats.org/officeDocument/2006/relationships/font" Target="fonts/SourceCodePro-italic.fntdata"/><Relationship Id="rId27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d84af5fd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d84af5fd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4d1d33c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4d1d33c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Programmers are lazy.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Programmers hate typing, if we could do it </a:t>
            </a:r>
            <a:r>
              <a:rPr lang="en"/>
              <a:t>with</a:t>
            </a:r>
            <a:r>
              <a:rPr lang="en"/>
              <a:t> mind, we would.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mean the actual reason is to remove chance of misspelling something and screwing it up.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to increase a variable by some number or variable we use variable name plus equals, the </a:t>
            </a:r>
            <a:r>
              <a:rPr lang="en"/>
              <a:t>amount</a:t>
            </a:r>
            <a:r>
              <a:rPr lang="en"/>
              <a:t> we want to increase it by.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exactly the same as typing in x = x + 1 but one it’s faster to type and two you can’t miss spell x…. Somehow…..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There’s also a subtraction version, exactly the </a:t>
            </a:r>
            <a:r>
              <a:rPr lang="en"/>
              <a:t>same thing</a:t>
            </a:r>
            <a:r>
              <a:rPr lang="en"/>
              <a:t> but subtraction.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c0e8e7906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c0e8e7906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xpos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ypos = 440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setup():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size(640, 480)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background(255, 255, 255)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draw():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global xpos, ypos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fill(0, 0, 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square(xpos, ypos, 40)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xpos += 40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ypos -= 40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3263550d5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3263550d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3263550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3263550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4e9f91325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4e9f91325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4e9f9132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4e9f913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Color will slowly become more and more green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Color stops changing when green becomes bigger than 255, since max value for the color is 255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4718769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4718769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Circle starts at x = 0 and y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xpos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ypos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Circle starts being fully red (255) and with no blue at all (0)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red_color = 255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blue_color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setup():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size(400, 500)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draw():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global xpos, ypos, red_color, blue_color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background(255, 255, 255)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fill(red_color, 0, blue_color)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circle(xpos, ypos, 40)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# Move the circle 2 units left and 2 units down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xpos +=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ypos +=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# Make the circle color become less red and more blue as time goes 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red_color -=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blue_color +=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ec6fcf8a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ec6fcf8a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Hint, you can make the ball bounce using sin: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 n increases, sin(n) goes between 1 and -1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Multiplying sin(n) by 200 to make its range be between 200 and -200 instead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Adding 200 to it so that the center of its bounce is at y = 200 instead of at y = 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50 ignite points each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ec6fcf8ac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ec6fcf8ac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50 ignite points each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4d75813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4d75813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an overview of the material we’re covering today.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variable and different types of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Operations and what they do, where you’ve seen them before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Some functions very important to the Processing language, setup and draw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Introduction to if/else statements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And finally, exercises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78488b3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78488b3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is pretty obvious, except for modulus, increment, and decrement.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Modulus gives the remainder of a division. Ask your mentors for more about this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division!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3263550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3263550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mix variables together, after all variables are containers for data,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seen here a and b contain integers, so if you look inside each variable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4d1d33c5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4d1d33c5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</a:t>
            </a:r>
            <a:r>
              <a:rPr lang="en"/>
              <a:t> this in lec 1 but </a:t>
            </a:r>
            <a:r>
              <a:rPr lang="en"/>
              <a:t>reinforce</a:t>
            </a:r>
            <a:r>
              <a:rPr lang="en"/>
              <a:t> and </a:t>
            </a:r>
            <a:r>
              <a:rPr lang="en"/>
              <a:t>reiterate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‘=’ or the equals sign is called the assignment </a:t>
            </a:r>
            <a:r>
              <a:rPr lang="en"/>
              <a:t>operator</a:t>
            </a:r>
            <a:r>
              <a:rPr lang="en"/>
              <a:t>, because you are </a:t>
            </a:r>
            <a:r>
              <a:rPr lang="en"/>
              <a:t>assigning</a:t>
            </a:r>
            <a:r>
              <a:rPr lang="en"/>
              <a:t> a value to the variable.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don’t put the assignment operator (equals) than you do all this hard math work and just peace out.</a:t>
            </a:r>
            <a:br>
              <a:rPr lang="en"/>
            </a:br>
            <a:r>
              <a:rPr lang="en"/>
              <a:t>The left hand side is the variable that changes, anything on the right hand side is calculated then </a:t>
            </a:r>
            <a:r>
              <a:rPr lang="en"/>
              <a:t>whatever</a:t>
            </a:r>
            <a:r>
              <a:rPr lang="en"/>
              <a:t> that outcome is is assigned to the </a:t>
            </a:r>
            <a:r>
              <a:rPr lang="en"/>
              <a:t>variable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there is a </a:t>
            </a:r>
            <a:r>
              <a:rPr lang="en"/>
              <a:t>slightly</a:t>
            </a:r>
            <a:r>
              <a:rPr lang="en"/>
              <a:t> different version with two equal signs, they are not the same but we’ll see that one later.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ea7b97a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dea7b97a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No, you cannot have variables inside of draw().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will get overwritten/recreated every single time draw() runs.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to introduce the concept of </a:t>
            </a:r>
            <a:r>
              <a:rPr lang="en"/>
              <a:t>variable</a:t>
            </a:r>
            <a:r>
              <a:rPr lang="en"/>
              <a:t> scope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3263550d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3263550d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width_height = 10              # The width/height of the square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setup():                   # Setting up the screen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size(500,500)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draw():                    # Drawing each frame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global width_height        # Get the global value of width_height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x = 25                     # Create local x variable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y = 25                     # Create local y variable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width_height += 1          # Add 1 to the global width_height on each draw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square(x, y, width_height) # Draw square at x,y with current width_height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3263550d5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3263550d5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wouldn’t break into your neighbours house to talk to them… right?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0d5faae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0d5faae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jpg"/><Relationship Id="rId6" Type="http://schemas.openxmlformats.org/officeDocument/2006/relationships/image" Target="../media/image2.png"/><Relationship Id="rId7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gif"/><Relationship Id="rId4" Type="http://schemas.openxmlformats.org/officeDocument/2006/relationships/image" Target="../media/image10.gif"/><Relationship Id="rId5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gif"/><Relationship Id="rId4" Type="http://schemas.openxmlformats.org/officeDocument/2006/relationships/image" Target="../media/image11.gif"/><Relationship Id="rId5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idx="4294967295" type="ctrTitle"/>
          </p:nvPr>
        </p:nvSpPr>
        <p:spPr>
          <a:xfrm>
            <a:off x="311700" y="2715474"/>
            <a:ext cx="85206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</a:t>
            </a:r>
            <a:r>
              <a:rPr lang="en" sz="7200"/>
              <a:t>chulich Ignite 2020</a:t>
            </a:r>
            <a:endParaRPr sz="7200"/>
          </a:p>
        </p:txBody>
      </p:sp>
      <p:pic>
        <p:nvPicPr>
          <p:cNvPr id="102" name="Google Shape;1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594" y="457200"/>
            <a:ext cx="2393656" cy="11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57200"/>
            <a:ext cx="2072324" cy="115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7637" y="457200"/>
            <a:ext cx="1254064" cy="11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25" y="4272725"/>
            <a:ext cx="1730600" cy="8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17425" y="4115175"/>
            <a:ext cx="966724" cy="9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Shorthands for lazy programmers</a:t>
            </a:r>
            <a:endParaRPr/>
          </a:p>
        </p:txBody>
      </p:sp>
      <p:sp>
        <p:nvSpPr>
          <p:cNvPr id="165" name="Google Shape;165;p3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 </a:t>
            </a:r>
            <a:r>
              <a:rPr b="1" lang="en"/>
              <a:t>+=</a:t>
            </a:r>
            <a:r>
              <a:rPr lang="en"/>
              <a:t> 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Means x = x + 5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+=</a:t>
            </a:r>
            <a:r>
              <a:rPr lang="en"/>
              <a:t> can be used to increase x by any number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 x += 75 will increase x by 75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 </a:t>
            </a:r>
            <a:r>
              <a:rPr b="1" lang="en"/>
              <a:t>-=</a:t>
            </a:r>
            <a:r>
              <a:rPr lang="en"/>
              <a:t> 12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means x = x - 12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-=</a:t>
            </a:r>
            <a:r>
              <a:rPr lang="en"/>
              <a:t> can </a:t>
            </a:r>
            <a:r>
              <a:rPr lang="en"/>
              <a:t>be used to decrease x by any number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 x -= 42 will decrease x by 42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</a:rPr>
              <a:t>Exercise 1: Operators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71" name="Google Shape;171;p35"/>
          <p:cNvSpPr txBox="1"/>
          <p:nvPr>
            <p:ph idx="1" type="body"/>
          </p:nvPr>
        </p:nvSpPr>
        <p:spPr>
          <a:xfrm>
            <a:off x="311700" y="1093850"/>
            <a:ext cx="4966800" cy="39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Let’s draw a diagonal square!</a:t>
            </a:r>
            <a:endParaRPr sz="1350"/>
          </a:p>
          <a:p>
            <a:pPr indent="-342900" lvl="0" marL="342900" rtl="0" algn="l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50"/>
              <a:t>(Don’t worry about drawing the grid here)</a:t>
            </a:r>
            <a:endParaRPr sz="1350"/>
          </a:p>
          <a:p>
            <a:pPr indent="-311150" lvl="0" marL="457200" rtl="0" algn="l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Create </a:t>
            </a:r>
            <a:r>
              <a:rPr lang="en" sz="1300"/>
              <a:t>an </a:t>
            </a:r>
            <a:r>
              <a:rPr lang="en" sz="1300"/>
              <a:t>variable </a:t>
            </a:r>
            <a:r>
              <a:rPr b="1" lang="en" sz="1300">
                <a:solidFill>
                  <a:srgbClr val="FF0000"/>
                </a:solidFill>
              </a:rPr>
              <a:t>xpos</a:t>
            </a:r>
            <a:r>
              <a:rPr lang="en" sz="1300"/>
              <a:t> and </a:t>
            </a:r>
            <a:r>
              <a:rPr b="1" lang="en" sz="1300"/>
              <a:t>set</a:t>
            </a:r>
            <a:r>
              <a:rPr lang="en" sz="1300"/>
              <a:t> it to 10. Draw a square with </a:t>
            </a:r>
            <a:r>
              <a:rPr b="1" lang="en" sz="1300">
                <a:solidFill>
                  <a:srgbClr val="FF0000"/>
                </a:solidFill>
              </a:rPr>
              <a:t>xpos</a:t>
            </a:r>
            <a:r>
              <a:rPr lang="en" sz="1300"/>
              <a:t> as the x-coordinate</a:t>
            </a:r>
            <a:endParaRPr sz="1300"/>
          </a:p>
          <a:p>
            <a:pPr indent="-31115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In</a:t>
            </a:r>
            <a:r>
              <a:rPr b="1" lang="en" sz="1300"/>
              <a:t>crease</a:t>
            </a:r>
            <a:r>
              <a:rPr lang="en" sz="1300"/>
              <a:t> the value of </a:t>
            </a:r>
            <a:r>
              <a:rPr b="1" lang="en" sz="1300">
                <a:solidFill>
                  <a:srgbClr val="FF0000"/>
                </a:solidFill>
              </a:rPr>
              <a:t>xpos</a:t>
            </a:r>
            <a:r>
              <a:rPr lang="en" sz="1300"/>
              <a:t> by 10. </a:t>
            </a:r>
            <a:r>
              <a:rPr b="1" lang="en" sz="1300"/>
              <a:t>Draw</a:t>
            </a:r>
            <a:r>
              <a:rPr lang="en" sz="1300"/>
              <a:t> a new square.</a:t>
            </a:r>
            <a:endParaRPr sz="1300"/>
          </a:p>
          <a:p>
            <a:pPr indent="-31115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Increment</a:t>
            </a:r>
            <a:r>
              <a:rPr lang="en" sz="1300"/>
              <a:t> the value of </a:t>
            </a:r>
            <a:r>
              <a:rPr b="1" lang="en" sz="1300">
                <a:solidFill>
                  <a:srgbClr val="FF0000"/>
                </a:solidFill>
              </a:rPr>
              <a:t>xpos </a:t>
            </a:r>
            <a:r>
              <a:rPr lang="en" sz="1300"/>
              <a:t>by 40. Draw a new square again.</a:t>
            </a:r>
            <a:endParaRPr sz="1300"/>
          </a:p>
          <a:p>
            <a:pPr indent="0" lvl="0" marL="457200" rtl="0" algn="l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/>
              <a:t>What do you notice as the x value increases?</a:t>
            </a:r>
            <a:endParaRPr sz="1300"/>
          </a:p>
          <a:p>
            <a:pPr indent="-311150" lvl="0" marL="457200" rtl="0" algn="l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Now, try to make a diagonal square pattern! How could you change the x and y values to change the location of the square so they line up just right?</a:t>
            </a:r>
            <a:endParaRPr sz="1300"/>
          </a:p>
          <a:p>
            <a:pPr indent="-342900" lvl="0" marL="342900" rtl="0" algn="l">
              <a:lnSpc>
                <a:spcPct val="113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50"/>
          </a:p>
        </p:txBody>
      </p:sp>
      <p:pic>
        <p:nvPicPr>
          <p:cNvPr id="172" name="Google Shape;1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1225" y="1670438"/>
            <a:ext cx="3560700" cy="2661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Variables to Change Other Variables</a:t>
            </a:r>
            <a:endParaRPr/>
          </a:p>
        </p:txBody>
      </p:sp>
      <p:sp>
        <p:nvSpPr>
          <p:cNvPr id="178" name="Google Shape;178;p3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can change (and usually do!), that’s why they’re called variables.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a new variable named “</a:t>
            </a:r>
            <a:r>
              <a:rPr b="1" lang="en"/>
              <a:t>speed</a:t>
            </a:r>
            <a:r>
              <a:rPr lang="en"/>
              <a:t>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the X coordinate of the ball with </a:t>
            </a:r>
            <a:r>
              <a:rPr b="1" lang="en"/>
              <a:t>speed</a:t>
            </a:r>
            <a:endParaRPr b="1"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speed</a:t>
            </a:r>
            <a:r>
              <a:rPr b="1" lang="en"/>
              <a:t> </a:t>
            </a:r>
            <a:r>
              <a:rPr lang="en"/>
              <a:t>= 3</a:t>
            </a:r>
            <a:br>
              <a:rPr lang="en"/>
            </a:br>
            <a:r>
              <a:rPr lang="en"/>
              <a:t>	x</a:t>
            </a:r>
            <a:r>
              <a:rPr b="1" lang="en"/>
              <a:t> += </a:t>
            </a:r>
            <a:r>
              <a:rPr lang="en"/>
              <a:t>speed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Adding Gravity</a:t>
            </a:r>
            <a:endParaRPr/>
          </a:p>
        </p:txBody>
      </p:sp>
      <p:sp>
        <p:nvSpPr>
          <p:cNvPr id="184" name="Google Shape;184;p3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real life, the longer a ball falls, the faster it falls!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speed of the ball</a:t>
            </a:r>
            <a:br>
              <a:rPr lang="en"/>
            </a:br>
            <a:r>
              <a:rPr lang="en"/>
              <a:t>gets faster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400" y="1722575"/>
            <a:ext cx="1929714" cy="33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1857650" y="3009525"/>
            <a:ext cx="2133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 += speed</a:t>
            </a:r>
            <a:br>
              <a:rPr lang="en"/>
            </a:br>
            <a:r>
              <a:rPr b="1" lang="en"/>
              <a:t>speed += 1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Text Across the Screen</a:t>
            </a:r>
            <a:endParaRPr/>
          </a:p>
        </p:txBody>
      </p:sp>
      <p:sp>
        <p:nvSpPr>
          <p:cNvPr id="192" name="Google Shape;192;p3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would you make text move across your screen, while increasing the size?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textSize</a:t>
            </a:r>
            <a:r>
              <a:rPr lang="en"/>
              <a:t>(size)</a:t>
            </a:r>
            <a:endParaRPr b="1">
              <a:solidFill>
                <a:srgbClr val="3D85C6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text</a:t>
            </a:r>
            <a:r>
              <a:rPr lang="en"/>
              <a:t>(</a:t>
            </a:r>
            <a:r>
              <a:rPr lang="en">
                <a:solidFill>
                  <a:srgbClr val="8E7CC3"/>
                </a:solidFill>
              </a:rPr>
              <a:t>“Hello”</a:t>
            </a:r>
            <a:r>
              <a:rPr lang="en"/>
              <a:t>, x, y)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x += 3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 += 14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size += 10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fading colors</a:t>
            </a:r>
            <a:endParaRPr/>
          </a:p>
        </p:txBody>
      </p:sp>
      <p:sp>
        <p:nvSpPr>
          <p:cNvPr id="198" name="Google Shape;198;p3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you wanted to make a shape fade from one color to another?</a:t>
            </a:r>
            <a:br>
              <a:rPr lang="en"/>
            </a:br>
            <a:br>
              <a:rPr lang="en"/>
            </a:br>
            <a:r>
              <a:rPr lang="en">
                <a:solidFill>
                  <a:schemeClr val="accent3"/>
                </a:solidFill>
              </a:rPr>
              <a:t>// </a:t>
            </a:r>
            <a:r>
              <a:rPr lang="en">
                <a:solidFill>
                  <a:schemeClr val="accent3"/>
                </a:solidFill>
              </a:rPr>
              <a:t>This makes the color “more green” as time goes on</a:t>
            </a:r>
            <a:br>
              <a:rPr lang="en">
                <a:solidFill>
                  <a:srgbClr val="00FF00"/>
                </a:solidFill>
              </a:rPr>
            </a:br>
            <a:r>
              <a:rPr lang="en">
                <a:solidFill>
                  <a:srgbClr val="3D85C6"/>
                </a:solidFill>
              </a:rPr>
              <a:t>fill</a:t>
            </a:r>
            <a:r>
              <a:rPr lang="en"/>
              <a:t>(150, green, 150)</a:t>
            </a:r>
            <a:br>
              <a:rPr lang="en"/>
            </a:br>
            <a:r>
              <a:rPr lang="en">
                <a:solidFill>
                  <a:srgbClr val="3D85C6"/>
                </a:solidFill>
              </a:rPr>
              <a:t>ellipse</a:t>
            </a:r>
            <a:r>
              <a:rPr lang="en"/>
              <a:t>(100, 100, 50, 50)</a:t>
            </a:r>
            <a:br>
              <a:rPr lang="en"/>
            </a:br>
            <a:r>
              <a:rPr lang="en"/>
              <a:t>green += 1.5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</a:rPr>
              <a:t>Exercise 2: Drawing</a:t>
            </a:r>
            <a:endParaRPr/>
          </a:p>
        </p:txBody>
      </p:sp>
      <p:sp>
        <p:nvSpPr>
          <p:cNvPr id="204" name="Google Shape;204;p40"/>
          <p:cNvSpPr txBox="1"/>
          <p:nvPr>
            <p:ph idx="1" type="body"/>
          </p:nvPr>
        </p:nvSpPr>
        <p:spPr>
          <a:xfrm>
            <a:off x="311700" y="1228675"/>
            <a:ext cx="8520600" cy="3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Set</a:t>
            </a:r>
            <a:r>
              <a:rPr lang="en" sz="1400"/>
              <a:t> the screen size to be </a:t>
            </a:r>
            <a:r>
              <a:rPr lang="en" sz="1400" u="sng"/>
              <a:t>400 by 500</a:t>
            </a:r>
            <a:endParaRPr sz="1400" u="sng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/>
              <a:t>Draw</a:t>
            </a:r>
            <a:r>
              <a:rPr lang="en" sz="1400"/>
              <a:t> a </a:t>
            </a:r>
            <a:r>
              <a:rPr i="1" lang="en" sz="1400"/>
              <a:t>circle</a:t>
            </a:r>
            <a:r>
              <a:rPr lang="en" sz="1400"/>
              <a:t> (i.e. an ellipse with equal dimensions) </a:t>
            </a:r>
            <a:br>
              <a:rPr lang="en" sz="1400"/>
            </a:br>
            <a:r>
              <a:rPr lang="en" sz="1400"/>
              <a:t>at the </a:t>
            </a:r>
            <a:r>
              <a:rPr lang="en" sz="1400" u="sng"/>
              <a:t>top left-hand corner</a:t>
            </a:r>
            <a:r>
              <a:rPr lang="en" sz="1400"/>
              <a:t> of the window.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lphaUcPeriod"/>
            </a:pPr>
            <a:r>
              <a:rPr lang="en" sz="1400"/>
              <a:t>Write a program to make the circle move </a:t>
            </a:r>
            <a:r>
              <a:rPr lang="en" sz="1400" u="sng"/>
              <a:t>horizontally</a:t>
            </a:r>
            <a:r>
              <a:rPr lang="en" sz="1400"/>
              <a:t> toward the </a:t>
            </a:r>
            <a:r>
              <a:rPr lang="en" sz="1400" u="sng"/>
              <a:t>right-hand side</a:t>
            </a:r>
            <a:r>
              <a:rPr lang="en" sz="1400"/>
              <a:t> of the screen until it goes out of the window and disappears.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lphaUcPeriod"/>
            </a:pPr>
            <a:r>
              <a:rPr lang="en" sz="1400"/>
              <a:t>Write a program to make the circle </a:t>
            </a:r>
            <a:r>
              <a:rPr lang="en" sz="1400"/>
              <a:t>move </a:t>
            </a:r>
            <a:r>
              <a:rPr lang="en" sz="1400" u="sng"/>
              <a:t>diagonally down</a:t>
            </a:r>
            <a:r>
              <a:rPr lang="en" sz="1400"/>
              <a:t> to the </a:t>
            </a:r>
            <a:br>
              <a:rPr lang="en" sz="1400"/>
            </a:br>
            <a:r>
              <a:rPr lang="en" sz="1400" u="sng"/>
              <a:t>bottom right</a:t>
            </a:r>
            <a:r>
              <a:rPr lang="en" sz="1400"/>
              <a:t> hand side of the screen until it goes out of the window and disappears.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Bonus: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Write a program to make the circle gradually change from one red to blue.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</a:rPr>
              <a:t>More things to do!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210" name="Google Shape;210;p41"/>
          <p:cNvPicPr preferRelativeResize="0"/>
          <p:nvPr/>
        </p:nvPicPr>
        <p:blipFill rotWithShape="1">
          <a:blip r:embed="rId3">
            <a:alphaModFix/>
          </a:blip>
          <a:srcRect b="0" l="10069" r="43137" t="0"/>
          <a:stretch/>
        </p:blipFill>
        <p:spPr>
          <a:xfrm>
            <a:off x="5783600" y="598250"/>
            <a:ext cx="2690149" cy="451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975" y="1189200"/>
            <a:ext cx="4681075" cy="36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41"/>
          <p:cNvSpPr/>
          <p:nvPr/>
        </p:nvSpPr>
        <p:spPr>
          <a:xfrm>
            <a:off x="7393625" y="280925"/>
            <a:ext cx="1456500" cy="75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1"/>
          <p:cNvSpPr txBox="1"/>
          <p:nvPr/>
        </p:nvSpPr>
        <p:spPr>
          <a:xfrm>
            <a:off x="7526650" y="412425"/>
            <a:ext cx="5661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Source Code Pro"/>
                <a:ea typeface="Source Code Pro"/>
                <a:cs typeface="Source Code Pro"/>
                <a:sym typeface="Source Code Pro"/>
              </a:rPr>
              <a:t>50</a:t>
            </a:r>
            <a:endParaRPr sz="2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14" name="Google Shape;21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2738" y="408638"/>
            <a:ext cx="566100" cy="50027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1"/>
          <p:cNvSpPr/>
          <p:nvPr/>
        </p:nvSpPr>
        <p:spPr>
          <a:xfrm>
            <a:off x="459625" y="1262150"/>
            <a:ext cx="321000" cy="2781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16" name="Google Shape;216;p41"/>
          <p:cNvSpPr/>
          <p:nvPr/>
        </p:nvSpPr>
        <p:spPr>
          <a:xfrm>
            <a:off x="5783600" y="1189200"/>
            <a:ext cx="321000" cy="2781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217" name="Google Shape;217;p41"/>
          <p:cNvCxnSpPr>
            <a:endCxn id="216" idx="4"/>
          </p:cNvCxnSpPr>
          <p:nvPr/>
        </p:nvCxnSpPr>
        <p:spPr>
          <a:xfrm flipH="1" rot="-5400000">
            <a:off x="5662475" y="998550"/>
            <a:ext cx="248100" cy="133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41"/>
          <p:cNvSpPr txBox="1"/>
          <p:nvPr/>
        </p:nvSpPr>
        <p:spPr>
          <a:xfrm>
            <a:off x="3619575" y="454025"/>
            <a:ext cx="3355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When submitting, please include the question number too!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</a:rPr>
              <a:t>More things to do!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224" name="Google Shape;22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900" y="1246250"/>
            <a:ext cx="4463700" cy="357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46250"/>
            <a:ext cx="4223099" cy="316732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2"/>
          <p:cNvSpPr/>
          <p:nvPr/>
        </p:nvSpPr>
        <p:spPr>
          <a:xfrm>
            <a:off x="7393625" y="280925"/>
            <a:ext cx="1456500" cy="75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2"/>
          <p:cNvSpPr txBox="1"/>
          <p:nvPr/>
        </p:nvSpPr>
        <p:spPr>
          <a:xfrm>
            <a:off x="7526650" y="412425"/>
            <a:ext cx="5661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Source Code Pro"/>
                <a:ea typeface="Source Code Pro"/>
                <a:cs typeface="Source Code Pro"/>
                <a:sym typeface="Source Code Pro"/>
              </a:rPr>
              <a:t>50</a:t>
            </a:r>
            <a:endParaRPr sz="2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28" name="Google Shape;22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2738" y="408638"/>
            <a:ext cx="566100" cy="50027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2"/>
          <p:cNvSpPr/>
          <p:nvPr/>
        </p:nvSpPr>
        <p:spPr>
          <a:xfrm>
            <a:off x="311700" y="1246250"/>
            <a:ext cx="321000" cy="2781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30" name="Google Shape;230;p42"/>
          <p:cNvSpPr/>
          <p:nvPr/>
        </p:nvSpPr>
        <p:spPr>
          <a:xfrm>
            <a:off x="4527900" y="1276400"/>
            <a:ext cx="321000" cy="2781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overview</a:t>
            </a:r>
            <a:endParaRPr/>
          </a:p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Arithmetic </a:t>
            </a:r>
            <a:r>
              <a:rPr lang="en"/>
              <a:t>operators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Combining variables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Updating variables with themselves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 scope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Examples!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</a:t>
            </a:r>
            <a:endParaRPr/>
          </a:p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311700" y="10416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7"/>
          <p:cNvPicPr preferRelativeResize="0"/>
          <p:nvPr/>
        </p:nvPicPr>
        <p:blipFill rotWithShape="1">
          <a:blip r:embed="rId3">
            <a:alphaModFix/>
          </a:blip>
          <a:srcRect b="25489" l="0" r="0" t="0"/>
          <a:stretch/>
        </p:blipFill>
        <p:spPr>
          <a:xfrm>
            <a:off x="1713825" y="1238075"/>
            <a:ext cx="5716349" cy="248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</a:t>
            </a:r>
            <a:r>
              <a:rPr lang="en"/>
              <a:t>variables</a:t>
            </a:r>
            <a:endParaRPr/>
          </a:p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= 20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 = 30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print</a:t>
            </a:r>
            <a:r>
              <a:rPr lang="en" sz="2400"/>
              <a:t>(a + b) # prints 50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print</a:t>
            </a:r>
            <a:r>
              <a:rPr lang="en" sz="2400"/>
              <a:t>(a * b) # prints 6000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</a:t>
            </a:r>
            <a:endParaRPr sz="24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 = (a + b) * 30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</a:t>
            </a:r>
            <a:r>
              <a:rPr lang="en" sz="2400">
                <a:solidFill>
                  <a:srgbClr val="3D85C6"/>
                </a:solidFill>
              </a:rPr>
              <a:t>print</a:t>
            </a:r>
            <a:r>
              <a:rPr lang="en" sz="2400"/>
              <a:t>(d)	   # prints 1500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</a:t>
            </a:r>
            <a:r>
              <a:rPr lang="en"/>
              <a:t>a Variable...with itself!</a:t>
            </a:r>
            <a:endParaRPr/>
          </a:p>
        </p:txBody>
      </p:sp>
      <p:sp>
        <p:nvSpPr>
          <p:cNvPr id="131" name="Google Shape;131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=</a:t>
            </a:r>
            <a:r>
              <a:rPr lang="en"/>
              <a:t> symbol is the </a:t>
            </a:r>
            <a:r>
              <a:rPr b="1" lang="en"/>
              <a:t>assignment</a:t>
            </a:r>
            <a:r>
              <a:rPr lang="en"/>
              <a:t> operator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left-hand side is set to whatever the right-hand side is (and NOT vice versa)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height = 170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# Next year, you grow 5 cm</a:t>
            </a:r>
            <a:endParaRPr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 = height + 5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print</a:t>
            </a:r>
            <a:r>
              <a:rPr lang="en"/>
              <a:t>(height)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</a:rPr>
              <a:t>Question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37" name="Google Shape;137;p30"/>
          <p:cNvSpPr txBox="1"/>
          <p:nvPr>
            <p:ph idx="1" type="body"/>
          </p:nvPr>
        </p:nvSpPr>
        <p:spPr>
          <a:xfrm>
            <a:off x="311700" y="122832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okay to declare variables inside the draw function? Why or why not?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3C47D"/>
                </a:solidFill>
              </a:rPr>
              <a:t>def</a:t>
            </a:r>
            <a:r>
              <a:rPr lang="en" sz="1400"/>
              <a:t> </a:t>
            </a:r>
            <a:r>
              <a:rPr lang="en" sz="1400">
                <a:solidFill>
                  <a:srgbClr val="3D85C6"/>
                </a:solidFill>
              </a:rPr>
              <a:t>draw</a:t>
            </a:r>
            <a:r>
              <a:rPr lang="en" sz="1400"/>
              <a:t>():  </a:t>
            </a:r>
            <a:r>
              <a:rPr lang="en" sz="1400">
                <a:solidFill>
                  <a:schemeClr val="accent3"/>
                </a:solidFill>
              </a:rPr>
              <a:t># draw() repeats forever, until the program is stopped</a:t>
            </a:r>
            <a:br>
              <a:rPr lang="en" sz="1400"/>
            </a:br>
            <a:r>
              <a:rPr lang="en" sz="1400"/>
              <a:t> </a:t>
            </a:r>
            <a:r>
              <a:rPr b="1" lang="en" sz="1400">
                <a:solidFill>
                  <a:srgbClr val="3D85C6"/>
                </a:solidFill>
              </a:rPr>
              <a:t> </a:t>
            </a:r>
            <a:r>
              <a:rPr lang="en" sz="1400">
                <a:solidFill>
                  <a:srgbClr val="3D85C6"/>
                </a:solidFill>
              </a:rPr>
              <a:t>background</a:t>
            </a:r>
            <a:r>
              <a:rPr lang="en" sz="1400"/>
              <a:t>(204, 204, 204)</a:t>
            </a:r>
            <a:endParaRPr sz="1400">
              <a:solidFill>
                <a:srgbClr val="00FF00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9900"/>
                </a:solidFill>
              </a:rPr>
              <a:t>  </a:t>
            </a:r>
            <a:r>
              <a:rPr lang="en" sz="1400"/>
              <a:t>x = 10</a:t>
            </a:r>
            <a:endParaRPr sz="14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x += 1</a:t>
            </a:r>
            <a:endParaRPr sz="1400"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</a:t>
            </a:r>
            <a:r>
              <a:rPr lang="en" sz="1400">
                <a:solidFill>
                  <a:srgbClr val="3D85C6"/>
                </a:solidFill>
              </a:rPr>
              <a:t>ellipse</a:t>
            </a:r>
            <a:r>
              <a:rPr lang="en" sz="1400"/>
              <a:t>(x, 100</a:t>
            </a:r>
            <a:r>
              <a:rPr lang="en" sz="1400">
                <a:solidFill>
                  <a:srgbClr val="666666"/>
                </a:solidFill>
              </a:rPr>
              <a:t>,</a:t>
            </a:r>
            <a:r>
              <a:rPr lang="en" sz="1400"/>
              <a:t> 50, 50)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</a:t>
            </a:r>
            <a:r>
              <a:rPr lang="en" sz="1400">
                <a:solidFill>
                  <a:schemeClr val="accent3"/>
                </a:solidFill>
              </a:rPr>
              <a:t># Will the ellipse move in the positive x direction?</a:t>
            </a:r>
            <a:endParaRPr sz="1400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8" name="Google Shape;138;p30"/>
          <p:cNvSpPr/>
          <p:nvPr/>
        </p:nvSpPr>
        <p:spPr>
          <a:xfrm>
            <a:off x="7393625" y="280925"/>
            <a:ext cx="1456500" cy="75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0"/>
          <p:cNvSpPr txBox="1"/>
          <p:nvPr/>
        </p:nvSpPr>
        <p:spPr>
          <a:xfrm>
            <a:off x="7526650" y="412425"/>
            <a:ext cx="5661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sz="2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40" name="Google Shape;1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2738" y="408638"/>
            <a:ext cx="566100" cy="50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Scope &amp; Global Variables</a:t>
            </a:r>
            <a:endParaRPr/>
          </a:p>
        </p:txBody>
      </p:sp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Variable scope</a:t>
            </a:r>
            <a:r>
              <a:rPr lang="en"/>
              <a:t> says how long variables last for, and what can see them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started </a:t>
            </a:r>
            <a:r>
              <a:rPr b="1" lang="en"/>
              <a:t>inside </a:t>
            </a:r>
            <a:r>
              <a:rPr lang="en"/>
              <a:t>the indentation</a:t>
            </a:r>
            <a:r>
              <a:rPr lang="en"/>
              <a:t> disappear after the indentation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that are not indented are </a:t>
            </a:r>
            <a:r>
              <a:rPr b="1" lang="en"/>
              <a:t>global variables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Analogy to Help</a:t>
            </a:r>
            <a:endParaRPr/>
          </a:p>
        </p:txBody>
      </p:sp>
      <p:sp>
        <p:nvSpPr>
          <p:cNvPr id="152" name="Google Shape;152;p3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Scope Analogy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each function is a house, then variables can only talk to variables in the same house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talk to variables outside their house, they need to open the window and call them (using </a:t>
            </a:r>
            <a:r>
              <a:rPr b="1" lang="en"/>
              <a:t>global</a:t>
            </a:r>
            <a:r>
              <a:rPr lang="en"/>
              <a:t>)</a:t>
            </a:r>
            <a:endParaRPr/>
          </a:p>
        </p:txBody>
      </p:sp>
      <p:pic>
        <p:nvPicPr>
          <p:cNvPr id="153" name="Google Shape;153;p32"/>
          <p:cNvPicPr preferRelativeResize="0"/>
          <p:nvPr/>
        </p:nvPicPr>
        <p:blipFill rotWithShape="1">
          <a:blip r:embed="rId3">
            <a:alphaModFix/>
          </a:blip>
          <a:srcRect b="0" l="67499" r="0" t="46259"/>
          <a:stretch/>
        </p:blipFill>
        <p:spPr>
          <a:xfrm>
            <a:off x="6661225" y="2834175"/>
            <a:ext cx="2482776" cy="230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example</a:t>
            </a:r>
            <a:endParaRPr/>
          </a:p>
        </p:txBody>
      </p:sp>
      <p:sp>
        <p:nvSpPr>
          <p:cNvPr id="159" name="Google Shape;159;p33"/>
          <p:cNvSpPr txBox="1"/>
          <p:nvPr>
            <p:ph idx="1" type="body"/>
          </p:nvPr>
        </p:nvSpPr>
        <p:spPr>
          <a:xfrm>
            <a:off x="311700" y="1228675"/>
            <a:ext cx="8667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width_height = 10                  # The width/height of the square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3C47D"/>
                </a:solidFill>
              </a:rPr>
              <a:t>def </a:t>
            </a:r>
            <a:r>
              <a:rPr lang="en" sz="1300">
                <a:solidFill>
                  <a:srgbClr val="6FA8DC"/>
                </a:solidFill>
              </a:rPr>
              <a:t>setup</a:t>
            </a:r>
            <a:r>
              <a:rPr lang="en" sz="1300"/>
              <a:t>():</a:t>
            </a:r>
            <a:br>
              <a:rPr lang="en" sz="1300"/>
            </a:br>
            <a:r>
              <a:rPr lang="en" sz="1300"/>
              <a:t>	</a:t>
            </a:r>
            <a:r>
              <a:rPr lang="en" sz="1300">
                <a:solidFill>
                  <a:srgbClr val="3D85C6"/>
                </a:solidFill>
              </a:rPr>
              <a:t>size</a:t>
            </a:r>
            <a:r>
              <a:rPr lang="en" sz="1300"/>
              <a:t>(500, 500)                 # Make our window be 500 x 500 pixels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3C47D"/>
                </a:solidFill>
              </a:rPr>
              <a:t>def </a:t>
            </a:r>
            <a:r>
              <a:rPr lang="en" sz="1300">
                <a:solidFill>
                  <a:srgbClr val="6FA8DC"/>
                </a:solidFill>
              </a:rPr>
              <a:t>draw</a:t>
            </a:r>
            <a:r>
              <a:rPr lang="en" sz="1300"/>
              <a:t>():</a:t>
            </a:r>
            <a:br>
              <a:rPr lang="en" sz="1300"/>
            </a:br>
            <a:r>
              <a:rPr lang="en" sz="1300"/>
              <a:t>	</a:t>
            </a:r>
            <a:r>
              <a:rPr b="1" lang="en" sz="1300">
                <a:solidFill>
                  <a:srgbClr val="6FA8DC"/>
                </a:solidFill>
              </a:rPr>
              <a:t>global </a:t>
            </a:r>
            <a:r>
              <a:rPr lang="en" sz="1300"/>
              <a:t>width_height            # Get the global value of width_height</a:t>
            </a:r>
            <a:br>
              <a:rPr lang="en" sz="1300"/>
            </a:br>
            <a:r>
              <a:rPr lang="en" sz="1300"/>
              <a:t>	width_height = width_height +1</a:t>
            </a:r>
            <a:r>
              <a:rPr lang="en" sz="1300"/>
              <a:t> </a:t>
            </a:r>
            <a:r>
              <a:rPr lang="en" sz="1300"/>
              <a:t># Add 1 to the global width_height on each dra</a:t>
            </a:r>
            <a:r>
              <a:rPr lang="en" sz="1300"/>
              <a:t>w</a:t>
            </a:r>
            <a:br>
              <a:rPr lang="en" sz="1300"/>
            </a:br>
            <a:r>
              <a:rPr lang="en" sz="1300"/>
              <a:t>	</a:t>
            </a:r>
            <a:r>
              <a:rPr lang="en" sz="1300">
                <a:solidFill>
                  <a:srgbClr val="3D85C6"/>
                </a:solidFill>
              </a:rPr>
              <a:t>square</a:t>
            </a:r>
            <a:r>
              <a:rPr lang="en" sz="1300"/>
              <a:t>(25, 25, width_height)   # Draw square at 25,25 with current width_height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