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</p:sldIdLst>
  <p:sldSz cx="9144000" cy="5143500" type="screen16x9"/>
  <p:notesSz cx="6858000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9" userDrawn="1">
          <p15:clr>
            <a:srgbClr val="A4A3A4"/>
          </p15:clr>
        </p15:guide>
        <p15:guide id="3" orient="horz" pos="191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7" orient="horz" pos="1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vando de Oliveira Moura" initials="OdOM" lastIdx="2" clrIdx="0">
    <p:extLst>
      <p:ext uri="{19B8F6BF-5375-455C-9EA6-DF929625EA0E}">
        <p15:presenceInfo xmlns:p15="http://schemas.microsoft.com/office/powerpoint/2012/main" userId="S-1-5-21-1976327062-1508988069-3802555360-315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92"/>
    <a:srgbClr val="0D5EFF"/>
    <a:srgbClr val="63BD85"/>
    <a:srgbClr val="578FFF"/>
    <a:srgbClr val="1D68FF"/>
    <a:srgbClr val="AADBBC"/>
    <a:srgbClr val="81CA9C"/>
    <a:srgbClr val="7B94C7"/>
    <a:srgbClr val="FFABAB"/>
    <a:srgbClr val="374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F3027-20B2-4661-899D-E616E23CC0D4}" v="122" dt="2018-05-16T20:57:34.051"/>
    <p1510:client id="{DC172BD1-4A21-4D56-84A7-8194016EB236}" v="30" dt="2018-05-16T20:55:22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6433" autoAdjust="0"/>
  </p:normalViewPr>
  <p:slideViewPr>
    <p:cSldViewPr snapToGrid="0">
      <p:cViewPr varScale="1">
        <p:scale>
          <a:sx n="97" d="100"/>
          <a:sy n="97" d="100"/>
        </p:scale>
        <p:origin x="498" y="84"/>
      </p:cViewPr>
      <p:guideLst>
        <p:guide pos="249"/>
        <p:guide orient="horz" pos="191"/>
        <p:guide orient="horz" pos="2958"/>
        <p:guide orient="horz" pos="1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6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Dias Ribeiro" userId="S::isabela.ribeiro@caoa.com.br::ea886d79-0a76-489f-9d33-2b0c46a0fbe5" providerId="AD" clId="Web-{DC172BD1-4A21-4D56-84A7-8194016EB236}"/>
    <pc:docChg chg="addSld delSld modSld">
      <pc:chgData name="Isabela Dias Ribeiro" userId="S::isabela.ribeiro@caoa.com.br::ea886d79-0a76-489f-9d33-2b0c46a0fbe5" providerId="AD" clId="Web-{DC172BD1-4A21-4D56-84A7-8194016EB236}" dt="2018-05-16T20:55:22.387" v="41" actId="1076"/>
      <pc:docMkLst>
        <pc:docMk/>
      </pc:docMkLst>
      <pc:sldChg chg="addSp delSp modSp">
        <pc:chgData name="Isabela Dias Ribeiro" userId="S::isabela.ribeiro@caoa.com.br::ea886d79-0a76-489f-9d33-2b0c46a0fbe5" providerId="AD" clId="Web-{DC172BD1-4A21-4D56-84A7-8194016EB236}" dt="2018-05-16T20:55:22.387" v="41" actId="1076"/>
        <pc:sldMkLst>
          <pc:docMk/>
          <pc:sldMk cId="3215524422" sldId="263"/>
        </pc:sldMkLst>
        <pc:spChg chg="add mod">
          <ac:chgData name="Isabela Dias Ribeiro" userId="S::isabela.ribeiro@caoa.com.br::ea886d79-0a76-489f-9d33-2b0c46a0fbe5" providerId="AD" clId="Web-{DC172BD1-4A21-4D56-84A7-8194016EB236}" dt="2018-05-16T20:55:22.387" v="41" actId="1076"/>
          <ac:spMkLst>
            <pc:docMk/>
            <pc:sldMk cId="3215524422" sldId="263"/>
            <ac:spMk id="22" creationId="{109F0F7C-BB95-44B9-A020-CB929C745CA3}"/>
          </ac:spMkLst>
        </pc:spChg>
        <pc:picChg chg="add del mod">
          <ac:chgData name="Isabela Dias Ribeiro" userId="S::isabela.ribeiro@caoa.com.br::ea886d79-0a76-489f-9d33-2b0c46a0fbe5" providerId="AD" clId="Web-{DC172BD1-4A21-4D56-84A7-8194016EB236}" dt="2018-05-16T20:52:58.238" v="5" actId="20577"/>
          <ac:picMkLst>
            <pc:docMk/>
            <pc:sldMk cId="3215524422" sldId="263"/>
            <ac:picMk id="3" creationId="{BF3D8E3F-E20D-465D-8856-B23D7D7A0F14}"/>
          </ac:picMkLst>
        </pc:picChg>
        <pc:picChg chg="add del mod">
          <ac:chgData name="Isabela Dias Ribeiro" userId="S::isabela.ribeiro@caoa.com.br::ea886d79-0a76-489f-9d33-2b0c46a0fbe5" providerId="AD" clId="Web-{DC172BD1-4A21-4D56-84A7-8194016EB236}" dt="2018-05-16T20:53:24.318" v="11" actId="20577"/>
          <ac:picMkLst>
            <pc:docMk/>
            <pc:sldMk cId="3215524422" sldId="263"/>
            <ac:picMk id="5" creationId="{B9E75225-65E3-4DB1-986F-023308E5B280}"/>
          </ac:picMkLst>
        </pc:picChg>
      </pc:sldChg>
      <pc:sldChg chg="add del replId">
        <pc:chgData name="Isabela Dias Ribeiro" userId="S::isabela.ribeiro@caoa.com.br::ea886d79-0a76-489f-9d33-2b0c46a0fbe5" providerId="AD" clId="Web-{DC172BD1-4A21-4D56-84A7-8194016EB236}" dt="2018-05-16T20:53:12.161" v="9" actId="20577"/>
        <pc:sldMkLst>
          <pc:docMk/>
          <pc:sldMk cId="870109333" sldId="273"/>
        </pc:sldMkLst>
      </pc:sldChg>
      <pc:sldChg chg="add del replId">
        <pc:chgData name="Isabela Dias Ribeiro" userId="S::isabela.ribeiro@caoa.com.br::ea886d79-0a76-489f-9d33-2b0c46a0fbe5" providerId="AD" clId="Web-{DC172BD1-4A21-4D56-84A7-8194016EB236}" dt="2018-05-16T20:53:09.848" v="8" actId="20577"/>
        <pc:sldMkLst>
          <pc:docMk/>
          <pc:sldMk cId="171003081" sldId="274"/>
        </pc:sldMkLst>
      </pc:sldChg>
    </pc:docChg>
  </pc:docChgLst>
  <pc:docChgLst>
    <pc:chgData name="Tatiane Soares Postigo" userId="S::tatiane.postigo@caoa.com.br::e748dcef-b67b-471a-bf8e-8bfe5eca1ceb" providerId="AD" clId="Web-{79FF3027-20B2-4661-899D-E616E23CC0D4}"/>
    <pc:docChg chg="modSld">
      <pc:chgData name="Tatiane Soares Postigo" userId="S::tatiane.postigo@caoa.com.br::e748dcef-b67b-471a-bf8e-8bfe5eca1ceb" providerId="AD" clId="Web-{79FF3027-20B2-4661-899D-E616E23CC0D4}" dt="2018-05-16T20:57:34.051" v="155" actId="20577"/>
      <pc:docMkLst>
        <pc:docMk/>
      </pc:docMkLst>
      <pc:sldChg chg="addSp delSp modSp">
        <pc:chgData name="Tatiane Soares Postigo" userId="S::tatiane.postigo@caoa.com.br::e748dcef-b67b-471a-bf8e-8bfe5eca1ceb" providerId="AD" clId="Web-{79FF3027-20B2-4661-899D-E616E23CC0D4}" dt="2018-05-16T20:57:34.051" v="155" actId="20577"/>
        <pc:sldMkLst>
          <pc:docMk/>
          <pc:sldMk cId="3215524422" sldId="263"/>
        </pc:sldMkLst>
        <pc:spChg chg="add del mod">
          <ac:chgData name="Tatiane Soares Postigo" userId="S::tatiane.postigo@caoa.com.br::e748dcef-b67b-471a-bf8e-8bfe5eca1ceb" providerId="AD" clId="Web-{79FF3027-20B2-4661-899D-E616E23CC0D4}" dt="2018-05-16T20:49:42.776" v="47" actId="14100"/>
          <ac:spMkLst>
            <pc:docMk/>
            <pc:sldMk cId="3215524422" sldId="263"/>
            <ac:spMk id="14" creationId="{776D8B36-2088-40BE-B47D-62C2BF56E67A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1:54.138" v="67" actId="1076"/>
          <ac:spMkLst>
            <pc:docMk/>
            <pc:sldMk cId="3215524422" sldId="263"/>
            <ac:spMk id="15" creationId="{F92E1829-1311-4639-BCF5-3CF2F087F83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1:59.904" v="68" actId="1076"/>
          <ac:spMkLst>
            <pc:docMk/>
            <pc:sldMk cId="3215524422" sldId="263"/>
            <ac:spMk id="16" creationId="{90AC36ED-9AD5-466C-8B94-BABECB2994AD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3:09.640" v="83" actId="20577"/>
          <ac:spMkLst>
            <pc:docMk/>
            <pc:sldMk cId="3215524422" sldId="263"/>
            <ac:spMk id="17" creationId="{B76174C9-E2D1-45BD-B3B0-CC90D426220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4:30.032" v="101" actId="20577"/>
          <ac:spMkLst>
            <pc:docMk/>
            <pc:sldMk cId="3215524422" sldId="263"/>
            <ac:spMk id="21" creationId="{44485D96-4AA7-4600-8431-B2AD19A3002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5:32.002" v="113" actId="20577"/>
          <ac:spMkLst>
            <pc:docMk/>
            <pc:sldMk cId="3215524422" sldId="263"/>
            <ac:spMk id="23" creationId="{C6C48FA6-BC98-45C2-812E-67C982986597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7:34.051" v="155" actId="20577"/>
          <ac:spMkLst>
            <pc:docMk/>
            <pc:sldMk cId="3215524422" sldId="263"/>
            <ac:spMk id="24" creationId="{AEC85202-49C8-466F-B16E-6A19EF9232D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7:09.598" v="139" actId="20577"/>
          <ac:spMkLst>
            <pc:docMk/>
            <pc:sldMk cId="3215524422" sldId="263"/>
            <ac:spMk id="25" creationId="{6AC08C15-5E89-405C-BA4D-DDC3302F4859}"/>
          </ac:spMkLst>
        </pc:spChg>
        <pc:spChg chg="mod">
          <ac:chgData name="Tatiane Soares Postigo" userId="S::tatiane.postigo@caoa.com.br::e748dcef-b67b-471a-bf8e-8bfe5eca1ceb" providerId="AD" clId="Web-{79FF3027-20B2-4661-899D-E616E23CC0D4}" dt="2018-05-16T20:45:36.256" v="42" actId="20577"/>
          <ac:spMkLst>
            <pc:docMk/>
            <pc:sldMk cId="3215524422" sldId="263"/>
            <ac:spMk id="51" creationId="{00000000-0000-0000-0000-000000000000}"/>
          </ac:spMkLst>
        </pc:spChg>
        <pc:spChg chg="del mod">
          <ac:chgData name="Tatiane Soares Postigo" userId="S::tatiane.postigo@caoa.com.br::e748dcef-b67b-471a-bf8e-8bfe5eca1ceb" providerId="AD" clId="Web-{79FF3027-20B2-4661-899D-E616E23CC0D4}" dt="2018-05-16T20:51:29.888" v="66" actId="14100"/>
          <ac:spMkLst>
            <pc:docMk/>
            <pc:sldMk cId="3215524422" sldId="263"/>
            <ac:spMk id="54" creationId="{00000000-0000-0000-0000-000000000000}"/>
          </ac:spMkLst>
        </pc:spChg>
        <pc:spChg chg="del">
          <ac:chgData name="Tatiane Soares Postigo" userId="S::tatiane.postigo@caoa.com.br::e748dcef-b67b-471a-bf8e-8bfe5eca1ceb" providerId="AD" clId="Web-{79FF3027-20B2-4661-899D-E616E23CC0D4}" dt="2018-05-16T20:54:17.001" v="86" actId="20577"/>
          <ac:spMkLst>
            <pc:docMk/>
            <pc:sldMk cId="3215524422" sldId="263"/>
            <ac:spMk id="56" creationId="{00000000-0000-0000-0000-000000000000}"/>
          </ac:spMkLst>
        </pc:spChg>
        <pc:picChg chg="mod">
          <ac:chgData name="Tatiane Soares Postigo" userId="S::tatiane.postigo@caoa.com.br::e748dcef-b67b-471a-bf8e-8bfe5eca1ceb" providerId="AD" clId="Web-{79FF3027-20B2-4661-899D-E616E23CC0D4}" dt="2018-05-16T20:39:47.906" v="34" actId="1076"/>
          <ac:picMkLst>
            <pc:docMk/>
            <pc:sldMk cId="3215524422" sldId="263"/>
            <ac:picMk id="5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72F7-6C3C-49C1-A047-37D3EC1216F2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95EB-571D-4CD6-A15F-5BB352B02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7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7543E-F499-4AFD-BBF2-9FF5419650F2}" type="datetimeFigureOut">
              <a:rPr lang="pt-BR" smtClean="0"/>
              <a:t>16/08/2024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009B3-1AF0-48D0-B039-38740EA87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4386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1756047"/>
            <a:ext cx="9144000" cy="1273628"/>
          </a:xfrm>
          <a:prstGeom prst="rect">
            <a:avLst/>
          </a:prstGeom>
          <a:solidFill>
            <a:schemeClr val="tx2">
              <a:lumMod val="20000"/>
              <a:lumOff val="80000"/>
              <a:alpha val="3686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24" y="4629714"/>
            <a:ext cx="1098753" cy="312016"/>
          </a:xfrm>
          <a:prstGeom prst="rect">
            <a:avLst/>
          </a:prstGeom>
        </p:spPr>
      </p:pic>
      <p:sp>
        <p:nvSpPr>
          <p:cNvPr id="16" name="Espaço Reservado para Conteúdo 15"/>
          <p:cNvSpPr>
            <a:spLocks noGrp="1"/>
          </p:cNvSpPr>
          <p:nvPr>
            <p:ph sz="quarter" idx="11"/>
          </p:nvPr>
        </p:nvSpPr>
        <p:spPr>
          <a:xfrm>
            <a:off x="0" y="2320599"/>
            <a:ext cx="9144000" cy="490569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buNone/>
              <a:defRPr lang="pt-BR" sz="2500" b="1" kern="1200" cap="all" spc="3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457200" rtl="0" eaLnBrk="1" latinLnBrk="0" hangingPunct="1">
              <a:buNone/>
              <a:defRPr lang="pt-BR" sz="2500" b="1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457200" rtl="0" eaLnBrk="1" latinLnBrk="0" hangingPunct="1">
              <a:buNone/>
              <a:defRPr lang="pt-BR" sz="2500" b="1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457200" rtl="0" eaLnBrk="1" latinLnBrk="0" hangingPunct="1">
              <a:buNone/>
              <a:defRPr lang="pt-BR" sz="2500" b="1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457200" rtl="0" eaLnBrk="1" latinLnBrk="0" hangingPunct="1">
              <a:buNone/>
              <a:defRPr lang="pt-BR" sz="2500" b="1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0"/>
          </p:nvPr>
        </p:nvSpPr>
        <p:spPr>
          <a:xfrm>
            <a:off x="0" y="2122488"/>
            <a:ext cx="9144000" cy="269875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buNone/>
              <a:defRPr lang="pt-BR" sz="1000" b="1" kern="1200" cap="all" spc="6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pt-BR" sz="1000" b="1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pt-BR" sz="1000" b="1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pt-BR" sz="1000" b="1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pt-BR" sz="1000" b="1" kern="1200" spc="6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Conector reto 5"/>
          <p:cNvCxnSpPr/>
          <p:nvPr userDrawn="1"/>
        </p:nvCxnSpPr>
        <p:spPr>
          <a:xfrm>
            <a:off x="4346448" y="2779936"/>
            <a:ext cx="451104" cy="0"/>
          </a:xfrm>
          <a:prstGeom prst="line">
            <a:avLst/>
          </a:prstGeom>
          <a:ln w="3175">
            <a:solidFill>
              <a:srgbClr val="F5D5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8" name="Conector reto 7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990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4619625"/>
            <a:ext cx="9144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698500" y="2794000"/>
            <a:ext cx="0" cy="520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"/>
          <p:cNvCxnSpPr/>
          <p:nvPr userDrawn="1"/>
        </p:nvCxnSpPr>
        <p:spPr>
          <a:xfrm>
            <a:off x="615950" y="0"/>
            <a:ext cx="0" cy="3308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3" y="4759906"/>
            <a:ext cx="856815" cy="243312"/>
          </a:xfrm>
          <a:prstGeom prst="rect">
            <a:avLst/>
          </a:prstGeom>
        </p:spPr>
      </p:pic>
      <p:sp>
        <p:nvSpPr>
          <p:cNvPr id="16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3" y="2501902"/>
            <a:ext cx="668337" cy="10160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buNone/>
              <a:defRPr lang="pt-BR" sz="6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1</a:t>
            </a:r>
          </a:p>
        </p:txBody>
      </p:sp>
      <p:sp>
        <p:nvSpPr>
          <p:cNvPr id="1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231900" y="2897188"/>
            <a:ext cx="5124450" cy="554037"/>
          </a:xfrm>
        </p:spPr>
        <p:txBody>
          <a:bodyPr>
            <a:normAutofit/>
          </a:bodyPr>
          <a:lstStyle>
            <a:lvl1pPr marL="0" indent="0">
              <a:buNone/>
              <a:defRPr lang="pt-BR" sz="3000" b="1" kern="1200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EDITE AQUI</a:t>
            </a:r>
          </a:p>
        </p:txBody>
      </p:sp>
    </p:spTree>
    <p:extLst>
      <p:ext uri="{BB962C8B-B14F-4D97-AF65-F5344CB8AC3E}">
        <p14:creationId xmlns:p14="http://schemas.microsoft.com/office/powerpoint/2010/main" val="218172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3"/>
          <p:cNvSpPr txBox="1"/>
          <p:nvPr userDrawn="1"/>
        </p:nvSpPr>
        <p:spPr>
          <a:xfrm>
            <a:off x="779622" y="2502237"/>
            <a:ext cx="667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spc="300">
                <a:solidFill>
                  <a:schemeClr val="bg1"/>
                </a:solidFill>
              </a:rPr>
              <a:t>1</a:t>
            </a:r>
            <a:endParaRPr lang="pt-BR" sz="6000" spc="300">
              <a:solidFill>
                <a:schemeClr val="bg1"/>
              </a:solidFill>
              <a:latin typeface="Calibri BOLD" panose="020F0702030404030204" pitchFamily="34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>
            <a:off x="698500" y="2810933"/>
            <a:ext cx="0" cy="5037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7"/>
          <p:cNvCxnSpPr/>
          <p:nvPr userDrawn="1"/>
        </p:nvCxnSpPr>
        <p:spPr>
          <a:xfrm>
            <a:off x="615950" y="0"/>
            <a:ext cx="0" cy="3308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 userDrawn="1"/>
        </p:nvSpPr>
        <p:spPr>
          <a:xfrm>
            <a:off x="0" y="4619625"/>
            <a:ext cx="9144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3" y="4759906"/>
            <a:ext cx="856815" cy="24331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3" y="2501902"/>
            <a:ext cx="668337" cy="10160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buNone/>
              <a:defRPr lang="pt-BR" sz="6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1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231900" y="2897188"/>
            <a:ext cx="5124450" cy="554037"/>
          </a:xfrm>
        </p:spPr>
        <p:txBody>
          <a:bodyPr>
            <a:normAutofit/>
          </a:bodyPr>
          <a:lstStyle>
            <a:lvl1pPr marL="0" indent="0">
              <a:buNone/>
              <a:defRPr lang="pt-BR" sz="3000" b="1" kern="1200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EDITE AQUI</a:t>
            </a:r>
          </a:p>
        </p:txBody>
      </p:sp>
    </p:spTree>
    <p:extLst>
      <p:ext uri="{BB962C8B-B14F-4D97-AF65-F5344CB8AC3E}">
        <p14:creationId xmlns:p14="http://schemas.microsoft.com/office/powerpoint/2010/main" val="2872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2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93" y="2107140"/>
            <a:ext cx="3272214" cy="9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CB46-1466-4F40-9BD5-EE8573335574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58" r:id="rId5"/>
    <p:sldLayoutId id="2147483659" r:id="rId6"/>
    <p:sldLayoutId id="214748366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2800" b="1" kern="1200" cap="all" spc="300" baseline="0">
          <a:solidFill>
            <a:srgbClr val="41414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800" kern="1200" dirty="0">
          <a:solidFill>
            <a:srgbClr val="41414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1"/>
          </p:nvPr>
        </p:nvSpPr>
        <p:spPr>
          <a:xfrm>
            <a:off x="0" y="1914864"/>
            <a:ext cx="9144000" cy="779698"/>
          </a:xfrm>
        </p:spPr>
        <p:txBody>
          <a:bodyPr/>
          <a:lstStyle/>
          <a:p>
            <a:r>
              <a:rPr lang="pt-BR" dirty="0" smtClean="0"/>
              <a:t>Lançamentos no Sistema de gestão da qualidade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7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287" y="2313673"/>
            <a:ext cx="4358347" cy="109218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307690" y="0"/>
            <a:ext cx="629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Lançamento de Reparos no Sistema (Reparador)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5" y="461665"/>
            <a:ext cx="2579499" cy="553306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1174365" y="522492"/>
            <a:ext cx="831416" cy="3933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8" idx="0"/>
            <a:endCxn id="6" idx="2"/>
          </p:cNvCxnSpPr>
          <p:nvPr/>
        </p:nvCxnSpPr>
        <p:spPr>
          <a:xfrm flipV="1">
            <a:off x="1590073" y="915815"/>
            <a:ext cx="0" cy="316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47969" y="1232142"/>
            <a:ext cx="268420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 menu superior selecione o </a:t>
            </a:r>
            <a:r>
              <a:rPr lang="pt-BR" sz="1200" b="1" dirty="0" smtClean="0">
                <a:solidFill>
                  <a:srgbClr val="FF0000"/>
                </a:solidFill>
              </a:rPr>
              <a:t>REPARO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3268110" y="2313673"/>
            <a:ext cx="4538702" cy="1163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stCxn id="11" idx="3"/>
            <a:endCxn id="9" idx="1"/>
          </p:cNvCxnSpPr>
          <p:nvPr/>
        </p:nvCxnSpPr>
        <p:spPr>
          <a:xfrm>
            <a:off x="2524904" y="2895326"/>
            <a:ext cx="7432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55624" y="2572160"/>
            <a:ext cx="17692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Logo após selecione a barreira ao qual você está realizando o reparo.</a:t>
            </a:r>
            <a:endParaRPr lang="pt-B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339213" y="3066830"/>
            <a:ext cx="7836310" cy="556979"/>
            <a:chOff x="339213" y="3066830"/>
            <a:chExt cx="7836310" cy="556979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213" y="3066830"/>
              <a:ext cx="7836310" cy="556979"/>
            </a:xfrm>
            <a:prstGeom prst="rect">
              <a:avLst/>
            </a:prstGeom>
          </p:spPr>
        </p:pic>
        <p:sp>
          <p:nvSpPr>
            <p:cNvPr id="18" name="Retângulo 17"/>
            <p:cNvSpPr/>
            <p:nvPr/>
          </p:nvSpPr>
          <p:spPr>
            <a:xfrm>
              <a:off x="1081547" y="3329395"/>
              <a:ext cx="1170039" cy="281396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/>
          <p:cNvSpPr txBox="1"/>
          <p:nvPr/>
        </p:nvSpPr>
        <p:spPr>
          <a:xfrm>
            <a:off x="1307690" y="0"/>
            <a:ext cx="629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Lançamento de Reparos no Sistema (Reparador)</a:t>
            </a:r>
            <a:endParaRPr lang="pt-BR" sz="2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4" y="883749"/>
            <a:ext cx="7506748" cy="111458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3994" y="1062329"/>
            <a:ext cx="603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Caso necessário, para facilitar, faça uma pesquisa para encontrar mais facilmente o veículo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54652" y="2541020"/>
            <a:ext cx="2927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Localize o veículo e clique no botão </a:t>
            </a:r>
            <a:r>
              <a:rPr lang="pt-BR" sz="1100" b="1" dirty="0" smtClean="0"/>
              <a:t>EDITAR</a:t>
            </a:r>
            <a:r>
              <a:rPr lang="pt-BR" sz="1100" dirty="0" smtClean="0"/>
              <a:t>.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659328" y="3274142"/>
            <a:ext cx="575187" cy="336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>
            <a:endCxn id="11" idx="0"/>
          </p:cNvCxnSpPr>
          <p:nvPr/>
        </p:nvCxnSpPr>
        <p:spPr>
          <a:xfrm>
            <a:off x="7570837" y="2802630"/>
            <a:ext cx="376085" cy="471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42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07690" y="0"/>
            <a:ext cx="629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Lançamento de Reparos no Sistema (Reparador)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91" y="1071716"/>
            <a:ext cx="8425089" cy="175351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91091" y="819938"/>
            <a:ext cx="603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Na tela que se abre, selecione a </a:t>
            </a:r>
            <a:r>
              <a:rPr lang="pt-BR" sz="1100" b="1" dirty="0" smtClean="0"/>
              <a:t>PEÇA, POSIÇÃO, PROBLEMA, ESTAÇÃO</a:t>
            </a:r>
            <a:r>
              <a:rPr lang="pt-BR" sz="1100" dirty="0" smtClean="0"/>
              <a:t> e </a:t>
            </a:r>
            <a:r>
              <a:rPr lang="pt-BR" sz="1100" b="1" dirty="0" smtClean="0"/>
              <a:t>REPARO REALIZADO.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591091" y="2459085"/>
            <a:ext cx="716599" cy="336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endCxn id="7" idx="2"/>
          </p:cNvCxnSpPr>
          <p:nvPr/>
        </p:nvCxnSpPr>
        <p:spPr>
          <a:xfrm flipV="1">
            <a:off x="949390" y="2795734"/>
            <a:ext cx="1" cy="37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743491" y="3243596"/>
            <a:ext cx="2658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Após o preenchimento, clique em </a:t>
            </a:r>
            <a:r>
              <a:rPr lang="pt-BR" sz="1100" b="1" dirty="0" smtClean="0"/>
              <a:t>SALVAR</a:t>
            </a:r>
            <a:endParaRPr lang="pt-B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3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775587" y="0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Relatórios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2" y="461665"/>
            <a:ext cx="3991532" cy="590632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1439836" y="500993"/>
            <a:ext cx="1372190" cy="3933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8" idx="0"/>
            <a:endCxn id="6" idx="2"/>
          </p:cNvCxnSpPr>
          <p:nvPr/>
        </p:nvCxnSpPr>
        <p:spPr>
          <a:xfrm flipH="1" flipV="1">
            <a:off x="2125931" y="894316"/>
            <a:ext cx="9832" cy="197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32509" y="1091625"/>
            <a:ext cx="3006508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 menu superior selecione o </a:t>
            </a:r>
            <a:r>
              <a:rPr lang="pt-BR" sz="1200" b="1" dirty="0" smtClean="0">
                <a:solidFill>
                  <a:srgbClr val="FF0000"/>
                </a:solidFill>
              </a:rPr>
              <a:t>RELATÓRIOS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5" y="1547771"/>
            <a:ext cx="7491998" cy="128414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05888" y="2454730"/>
            <a:ext cx="300650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Faça a pesquisa de acordo com o resultado que deseja obter, e clique em </a:t>
            </a:r>
            <a:r>
              <a:rPr lang="pt-BR" sz="1200" b="1" dirty="0" smtClean="0"/>
              <a:t>PESQUISAR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639017" y="3062750"/>
            <a:ext cx="300650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Caso necessite exportar o relatório, clique em </a:t>
            </a:r>
            <a:r>
              <a:rPr lang="pt-BR" sz="1200" b="1" dirty="0" smtClean="0"/>
              <a:t>DOWNLOAD</a:t>
            </a:r>
            <a:r>
              <a:rPr lang="pt-BR" sz="1200" dirty="0" smtClean="0"/>
              <a:t>, será baixado um arquivo em </a:t>
            </a:r>
            <a:r>
              <a:rPr lang="pt-BR" sz="1200" dirty="0" err="1" smtClean="0"/>
              <a:t>excel</a:t>
            </a:r>
            <a:r>
              <a:rPr lang="pt-BR" sz="1200" dirty="0" smtClean="0"/>
              <a:t>.</a:t>
            </a:r>
            <a:endParaRPr lang="pt-BR" sz="1200" b="1" dirty="0">
              <a:solidFill>
                <a:srgbClr val="FF0000"/>
              </a:solidFill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3212396" y="2685562"/>
            <a:ext cx="42662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4748981" y="2831918"/>
            <a:ext cx="0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35262" y="3885233"/>
            <a:ext cx="822743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 resultado da pesquisa aparecerá na tabela logo abaixo</a:t>
            </a:r>
            <a:endParaRPr lang="pt-BR" sz="1200" b="1" dirty="0">
              <a:solidFill>
                <a:srgbClr val="FF0000"/>
              </a:solidFill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1439836" y="4162232"/>
            <a:ext cx="7422863" cy="892148"/>
            <a:chOff x="1439836" y="4162232"/>
            <a:chExt cx="7422863" cy="892148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9836" y="4162232"/>
              <a:ext cx="7422863" cy="8921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26" name="Retângulo 25"/>
            <p:cNvSpPr/>
            <p:nvPr/>
          </p:nvSpPr>
          <p:spPr>
            <a:xfrm>
              <a:off x="2125931" y="4338384"/>
              <a:ext cx="686095" cy="597410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062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9" y="669407"/>
            <a:ext cx="2738096" cy="17394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5548" y="0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Indicadores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37483" y="846658"/>
            <a:ext cx="18740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Selecione o Turno que deseja visualizar o indicador</a:t>
            </a:r>
            <a:endParaRPr lang="pt-BR" sz="1200" b="1" dirty="0">
              <a:solidFill>
                <a:srgbClr val="FF0000"/>
              </a:solidFill>
            </a:endParaRPr>
          </a:p>
        </p:txBody>
      </p:sp>
      <p:cxnSp>
        <p:nvCxnSpPr>
          <p:cNvPr id="7" name="Conector de seta reta 6"/>
          <p:cNvCxnSpPr>
            <a:stCxn id="6" idx="1"/>
            <a:endCxn id="10" idx="3"/>
          </p:cNvCxnSpPr>
          <p:nvPr/>
        </p:nvCxnSpPr>
        <p:spPr>
          <a:xfrm flipH="1">
            <a:off x="1484671" y="1169824"/>
            <a:ext cx="652812" cy="649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417281" y="1308323"/>
            <a:ext cx="1067390" cy="10219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67" y="669407"/>
            <a:ext cx="2007385" cy="210925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CaixaDeTexto 17"/>
          <p:cNvSpPr txBox="1"/>
          <p:nvPr/>
        </p:nvSpPr>
        <p:spPr>
          <a:xfrm>
            <a:off x="6230152" y="668163"/>
            <a:ext cx="1874078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Tabela para visualizar a quantidade de veículos produzidos por H/H, Quantidade Aprovada, porcentagem de aproveitamento e DPV (defeito por veículo)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67" y="2986402"/>
            <a:ext cx="2054942" cy="14236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CaixaDeTexto 19"/>
          <p:cNvSpPr txBox="1"/>
          <p:nvPr/>
        </p:nvSpPr>
        <p:spPr>
          <a:xfrm>
            <a:off x="6277709" y="2986402"/>
            <a:ext cx="1874078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5 Principais não conformidades do dia</a:t>
            </a:r>
            <a:endParaRPr lang="pt-B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6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569109" y="0"/>
            <a:ext cx="188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Tela inicial</a:t>
            </a:r>
            <a:endParaRPr lang="pt-BR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59" y="1012740"/>
            <a:ext cx="6184491" cy="330348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Retângulo de cantos arredondados 4"/>
          <p:cNvSpPr/>
          <p:nvPr/>
        </p:nvSpPr>
        <p:spPr>
          <a:xfrm>
            <a:off x="2517061" y="1740311"/>
            <a:ext cx="825909" cy="10028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16309" y="2077122"/>
            <a:ext cx="230075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Menu de seleção dos </a:t>
            </a:r>
            <a:r>
              <a:rPr lang="pt-BR" sz="1100" dirty="0" err="1" smtClean="0"/>
              <a:t>shop’s</a:t>
            </a:r>
            <a:endParaRPr lang="pt-BR" sz="11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6309" y="1121331"/>
            <a:ext cx="2300748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Power BI de </a:t>
            </a:r>
            <a:r>
              <a:rPr lang="pt-BR" sz="1100" dirty="0" err="1" smtClean="0"/>
              <a:t>dashboards</a:t>
            </a:r>
            <a:r>
              <a:rPr lang="pt-BR" sz="1100" dirty="0" smtClean="0"/>
              <a:t> externos da qualidade</a:t>
            </a:r>
            <a:endParaRPr lang="pt-BR" sz="11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517058" y="1208088"/>
            <a:ext cx="776750" cy="2962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517060" y="2783763"/>
            <a:ext cx="825909" cy="39205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16309" y="2760273"/>
            <a:ext cx="2300751" cy="76944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Cadastro de novos usuários e edição dos usuários existentes, telas de uso exclusivo do administrador do aplicativo!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737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62631" y="0"/>
            <a:ext cx="2123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Login e Senha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41" y="1317522"/>
            <a:ext cx="4717150" cy="32065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75303" y="578858"/>
            <a:ext cx="8524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Insira o login e a senha fornecidos de acordo com o shop. Cada shop terá seu login e senhas específicos, ou seja, login de usuário do FAI não conseguirá acessar a área do paint, e vice versa. Exceto pelos administradores do sistema (G).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089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9" y="1671479"/>
            <a:ext cx="4216493" cy="224175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922" y="1671479"/>
            <a:ext cx="4221333" cy="224175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3362631" y="0"/>
            <a:ext cx="244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Tela de Entrada</a:t>
            </a:r>
            <a:endParaRPr lang="pt-BR" sz="2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99841" y="502062"/>
            <a:ext cx="672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Após o Login, dependendo da sua permissão você será redirecionado para áreas distintas.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44799" y="914641"/>
            <a:ext cx="4216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seu Login foi criado como (I), seu acesso será direto a área de inspetor, onde terá acesso ao lançamentos, liberações de veículos, indicadores e relatórios.</a:t>
            </a:r>
            <a:endParaRPr lang="pt-BR" sz="1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809762" y="932815"/>
            <a:ext cx="4216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seu Login foi criado como (R), seu acesso será direto a área de reparos, onde terá acesso somente ao reparo, indicadores e relatórios.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63561" y="4190098"/>
            <a:ext cx="685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 seu Login foi criado como (P), seu acesso será restrito a apenas indicadores e relatórios.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027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62631" y="0"/>
            <a:ext cx="244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Menu Superior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r="32581"/>
          <a:stretch/>
        </p:blipFill>
        <p:spPr>
          <a:xfrm>
            <a:off x="285135" y="1022649"/>
            <a:ext cx="6164826" cy="5221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5135" y="714872"/>
            <a:ext cx="547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menu superior é onde o usuário irá navegar pelas páginas do sistema. </a:t>
            </a:r>
            <a:endParaRPr lang="pt-BR" sz="14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75071" y="1160206"/>
            <a:ext cx="757084" cy="26547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endCxn id="7" idx="2"/>
          </p:cNvCxnSpPr>
          <p:nvPr/>
        </p:nvCxnSpPr>
        <p:spPr>
          <a:xfrm flipV="1">
            <a:off x="1253613" y="1425677"/>
            <a:ext cx="0" cy="264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59253" y="1689779"/>
            <a:ext cx="15931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Selecionar a barreira de </a:t>
            </a:r>
            <a:r>
              <a:rPr lang="pt-BR" sz="1200" b="1" dirty="0" smtClean="0"/>
              <a:t>lançamento (Inspetor)</a:t>
            </a:r>
            <a:endParaRPr lang="pt-BR" sz="1200" b="1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671483" y="1160845"/>
            <a:ext cx="589936" cy="26547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6" idx="0"/>
            <a:endCxn id="14" idx="2"/>
          </p:cNvCxnSpPr>
          <p:nvPr/>
        </p:nvCxnSpPr>
        <p:spPr>
          <a:xfrm flipV="1">
            <a:off x="1929600" y="1426316"/>
            <a:ext cx="36851" cy="1000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142323" y="2427104"/>
            <a:ext cx="1574553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Selecionar a barreira de </a:t>
            </a:r>
            <a:r>
              <a:rPr lang="pt-BR" sz="1200" b="1" dirty="0" smtClean="0"/>
              <a:t>reparo (reparador)</a:t>
            </a:r>
            <a:endParaRPr lang="pt-BR" sz="1200" b="1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56940" y="1161484"/>
            <a:ext cx="719872" cy="26547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>
            <a:stCxn id="24" idx="0"/>
            <a:endCxn id="22" idx="2"/>
          </p:cNvCxnSpPr>
          <p:nvPr/>
        </p:nvCxnSpPr>
        <p:spPr>
          <a:xfrm flipV="1">
            <a:off x="2716876" y="1426955"/>
            <a:ext cx="0" cy="1713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736451" y="3140375"/>
            <a:ext cx="196085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Após reparo, essa é a aba de avaliação do </a:t>
            </a:r>
            <a:r>
              <a:rPr lang="pt-BR" sz="1400" b="1" dirty="0" smtClean="0"/>
              <a:t>inspetor. </a:t>
            </a:r>
            <a:r>
              <a:rPr lang="pt-BR" sz="1400" dirty="0" smtClean="0"/>
              <a:t>Onde irá avaliar o reparo e fazer a liberação.</a:t>
            </a:r>
            <a:endParaRPr lang="pt-BR" sz="1400" b="1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3174605" y="1165173"/>
            <a:ext cx="757084" cy="26547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de seta reta 29"/>
          <p:cNvCxnSpPr>
            <a:stCxn id="31" idx="0"/>
            <a:endCxn id="29" idx="2"/>
          </p:cNvCxnSpPr>
          <p:nvPr/>
        </p:nvCxnSpPr>
        <p:spPr>
          <a:xfrm flipH="1" flipV="1">
            <a:off x="3553147" y="1430644"/>
            <a:ext cx="378542" cy="2974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227281" y="4404836"/>
            <a:ext cx="140881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Relatório completo dos lançamentos</a:t>
            </a:r>
            <a:endParaRPr lang="pt-BR" sz="1400" b="1" dirty="0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4093471" y="1160205"/>
            <a:ext cx="757084" cy="26547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/>
          <p:cNvCxnSpPr>
            <a:stCxn id="34" idx="0"/>
            <a:endCxn id="32" idx="2"/>
          </p:cNvCxnSpPr>
          <p:nvPr/>
        </p:nvCxnSpPr>
        <p:spPr>
          <a:xfrm flipV="1">
            <a:off x="4472013" y="1425676"/>
            <a:ext cx="0" cy="225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3707306" y="1651114"/>
            <a:ext cx="152941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Indicadores de H/H, DPV, Pareto e TOP 5 não conformidades do dia e por turno</a:t>
            </a:r>
            <a:endParaRPr lang="pt-BR" sz="1200" b="1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5033037" y="1160205"/>
            <a:ext cx="589936" cy="26547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de seta reta 49"/>
          <p:cNvCxnSpPr>
            <a:stCxn id="51" idx="0"/>
            <a:endCxn id="49" idx="2"/>
          </p:cNvCxnSpPr>
          <p:nvPr/>
        </p:nvCxnSpPr>
        <p:spPr>
          <a:xfrm flipH="1" flipV="1">
            <a:off x="5328005" y="1425676"/>
            <a:ext cx="731018" cy="11081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5353451" y="2533840"/>
            <a:ext cx="1411143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Edição de dados, exclusivo da equipe de analistas da qualidade de cada área</a:t>
            </a:r>
            <a:endParaRPr lang="pt-BR" sz="1200" b="1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5691213" y="1159484"/>
            <a:ext cx="409210" cy="265471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de seta reta 55"/>
          <p:cNvCxnSpPr>
            <a:stCxn id="57" idx="0"/>
            <a:endCxn id="55" idx="2"/>
          </p:cNvCxnSpPr>
          <p:nvPr/>
        </p:nvCxnSpPr>
        <p:spPr>
          <a:xfrm flipH="1" flipV="1">
            <a:off x="5895818" y="1424955"/>
            <a:ext cx="1072642" cy="449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6103040" y="1874444"/>
            <a:ext cx="173084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Fazer Log Off da página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4353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 animBg="1"/>
      <p:bldP spid="14" grpId="0" animBg="1"/>
      <p:bldP spid="16" grpId="0" animBg="1"/>
      <p:bldP spid="22" grpId="0" animBg="1"/>
      <p:bldP spid="24" grpId="0" animBg="1"/>
      <p:bldP spid="29" grpId="0" animBg="1"/>
      <p:bldP spid="31" grpId="0" animBg="1"/>
      <p:bldP spid="32" grpId="0" animBg="1"/>
      <p:bldP spid="34" grpId="0" animBg="1"/>
      <p:bldP spid="49" grpId="0" animBg="1"/>
      <p:bldP spid="51" grpId="0" animBg="1"/>
      <p:bldP spid="55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07690" y="0"/>
            <a:ext cx="629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Lançamento de Veículos no Sistema (Inspetor)</a:t>
            </a:r>
            <a:endParaRPr lang="pt-BR" sz="24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77" y="1032386"/>
            <a:ext cx="6312835" cy="2444593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019939" y="1122198"/>
            <a:ext cx="693763" cy="265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>
            <a:endCxn id="9" idx="2"/>
          </p:cNvCxnSpPr>
          <p:nvPr/>
        </p:nvCxnSpPr>
        <p:spPr>
          <a:xfrm flipV="1">
            <a:off x="1307690" y="1387669"/>
            <a:ext cx="1059131" cy="195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245806" y="1307690"/>
            <a:ext cx="106188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 menu superior selecione o </a:t>
            </a:r>
            <a:r>
              <a:rPr lang="pt-BR" sz="1200" b="1" dirty="0" smtClean="0">
                <a:solidFill>
                  <a:srgbClr val="FF0000"/>
                </a:solidFill>
              </a:rPr>
              <a:t>BUY OFF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268110" y="2313673"/>
            <a:ext cx="4538702" cy="1163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>
            <a:stCxn id="17" idx="3"/>
            <a:endCxn id="15" idx="1"/>
          </p:cNvCxnSpPr>
          <p:nvPr/>
        </p:nvCxnSpPr>
        <p:spPr>
          <a:xfrm>
            <a:off x="2555861" y="2895326"/>
            <a:ext cx="7122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983226" y="2479827"/>
            <a:ext cx="1572635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Logo após selecione a barreira ao qual você está realizando a inspeção.</a:t>
            </a:r>
            <a:endParaRPr lang="pt-B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07690" y="0"/>
            <a:ext cx="629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Lançamento de Veículos no Sistema (Inspetor)</a:t>
            </a:r>
            <a:endParaRPr lang="pt-BR" sz="2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9" y="748570"/>
            <a:ext cx="6858002" cy="222721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425676" y="461665"/>
            <a:ext cx="60566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Na tela que se abre, é onde será inserido os dados do veículo, se possui ou não, N.C.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0889" y="2652617"/>
            <a:ext cx="68580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Faça o preenchimento do campo </a:t>
            </a:r>
            <a:r>
              <a:rPr lang="pt-BR" sz="1200" b="1" dirty="0" smtClean="0"/>
              <a:t>VIN, </a:t>
            </a:r>
            <a:r>
              <a:rPr lang="pt-BR" sz="1200" dirty="0" smtClean="0"/>
              <a:t>de preferência com o leitor de BarCode, disponibilizado na estação de lançamento. Caso tenha não conformidades no veículo selecione dentre as opções de </a:t>
            </a:r>
            <a:r>
              <a:rPr lang="pt-BR" sz="1200" b="1" dirty="0" smtClean="0"/>
              <a:t>PEÇA, POSIÇÃO, PROBLEMA, RESPONSÁVEL </a:t>
            </a:r>
            <a:r>
              <a:rPr lang="pt-BR" sz="1200" dirty="0" smtClean="0"/>
              <a:t>e </a:t>
            </a:r>
            <a:r>
              <a:rPr lang="pt-BR" sz="1200" b="1" dirty="0" smtClean="0"/>
              <a:t>CRITICIDADE. </a:t>
            </a:r>
            <a:r>
              <a:rPr lang="pt-BR" sz="1200" dirty="0" smtClean="0"/>
              <a:t>Caso não haja problema, insira somente o </a:t>
            </a:r>
            <a:r>
              <a:rPr lang="pt-BR" sz="1200" b="1" dirty="0" smtClean="0"/>
              <a:t>VIN</a:t>
            </a:r>
            <a:r>
              <a:rPr lang="pt-BR" sz="1200" dirty="0" smtClean="0"/>
              <a:t>, e clique </a:t>
            </a:r>
            <a:r>
              <a:rPr lang="pt-BR" sz="1200" b="1" dirty="0" smtClean="0">
                <a:solidFill>
                  <a:srgbClr val="003192"/>
                </a:solidFill>
              </a:rPr>
              <a:t>ENVIAR</a:t>
            </a:r>
            <a:endParaRPr lang="pt-BR" sz="1200" b="1" dirty="0">
              <a:solidFill>
                <a:srgbClr val="003192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425676" y="3678185"/>
            <a:ext cx="76789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Os campos são condicionais, ou seja, se o campo Peça estiver preenchido, e outros campo não estiverem preenchidos, o formulário não será enviado e retornará uma mensagem avisando sobre a pendência, e assim como nos outros campos.</a:t>
            </a:r>
            <a:endParaRPr lang="pt-BR" sz="1200" b="1" dirty="0">
              <a:solidFill>
                <a:srgbClr val="FF0000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527" y="4099361"/>
            <a:ext cx="2419287" cy="8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07690" y="0"/>
            <a:ext cx="629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Lançamento de Veículos no Sistema (Inspetor)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8928" y="1099325"/>
            <a:ext cx="60566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Após o lançamento, os dados inseridos aparecerão na tabela logo abaixo.</a:t>
            </a:r>
            <a:endParaRPr lang="pt-BR" sz="1200" b="1" dirty="0">
              <a:solidFill>
                <a:srgbClr val="FF0000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2619" y="1414024"/>
            <a:ext cx="8497083" cy="1328985"/>
            <a:chOff x="460103" y="2013984"/>
            <a:chExt cx="8497083" cy="1328985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03" y="2013984"/>
              <a:ext cx="8497083" cy="1328985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1759974" y="2369574"/>
              <a:ext cx="678426" cy="226142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759974" y="2838234"/>
              <a:ext cx="678426" cy="426075"/>
            </a:xfrm>
            <a:prstGeom prst="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 flipV="1">
            <a:off x="4434349" y="2536722"/>
            <a:ext cx="196645" cy="6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352800" y="3215148"/>
            <a:ext cx="2517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 inserido corretamente o </a:t>
            </a:r>
            <a:r>
              <a:rPr lang="pt-BR" sz="1200" b="1" dirty="0" smtClean="0"/>
              <a:t>VIN </a:t>
            </a:r>
            <a:r>
              <a:rPr lang="pt-BR" sz="1200" dirty="0" smtClean="0"/>
              <a:t>o modelo aparecerá automaticamente no campo modelo, caso não apareça, verifique o </a:t>
            </a:r>
            <a:r>
              <a:rPr lang="pt-BR" sz="1200" dirty="0" err="1" smtClean="0"/>
              <a:t>vin</a:t>
            </a:r>
            <a:r>
              <a:rPr lang="pt-BR" sz="1200" dirty="0" smtClean="0"/>
              <a:t> lançado. </a:t>
            </a:r>
            <a:endParaRPr lang="pt-BR" sz="1200" b="1" dirty="0">
              <a:solidFill>
                <a:srgbClr val="FF0000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3873910" y="2233551"/>
            <a:ext cx="757084" cy="265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490452" y="4041230"/>
            <a:ext cx="2084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ATENÇÃO </a:t>
            </a:r>
            <a:r>
              <a:rPr lang="pt-BR" sz="1400" dirty="0"/>
              <a:t>GARANTA QUE O VIN E O MODELO ESTEJAM LANÇADOS CORRETAMENTE!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12619" y="2233550"/>
            <a:ext cx="336309" cy="265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480773" y="2499021"/>
            <a:ext cx="1" cy="376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17484" y="2864371"/>
            <a:ext cx="895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Botão deletar: Deleta um lançamento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59740" y="2185647"/>
            <a:ext cx="1062892" cy="265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>
            <a:stCxn id="14" idx="0"/>
            <a:endCxn id="22" idx="2"/>
          </p:cNvCxnSpPr>
          <p:nvPr/>
        </p:nvCxnSpPr>
        <p:spPr>
          <a:xfrm flipH="1" flipV="1">
            <a:off x="2891186" y="2451118"/>
            <a:ext cx="1720143" cy="764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5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 animBg="1"/>
      <p:bldP spid="16" grpId="0"/>
      <p:bldP spid="17" grpId="0" animBg="1"/>
      <p:bldP spid="21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307690" y="0"/>
            <a:ext cx="629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Liberação de Veículos no Sistema (Inspetor)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3" y="461665"/>
            <a:ext cx="3014824" cy="4833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1" y="1237904"/>
            <a:ext cx="8173591" cy="8668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64" y="2588189"/>
            <a:ext cx="8740878" cy="9272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31011" y="894932"/>
            <a:ext cx="2523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Selecione </a:t>
            </a:r>
            <a:r>
              <a:rPr lang="pt-BR" sz="1100" b="1" dirty="0" smtClean="0"/>
              <a:t>LIBERAÇÃO </a:t>
            </a:r>
            <a:r>
              <a:rPr lang="pt-BR" sz="1100" dirty="0" smtClean="0"/>
              <a:t>no menu superior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631841" y="2084884"/>
            <a:ext cx="6030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Caso necessário, para facilitar a liberação, faça uma pesquisa para encontrar mais facilmente o veículo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9565" y="3788347"/>
            <a:ext cx="2761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Nome do Inspetor que irá fazer a liberação. </a:t>
            </a:r>
            <a:r>
              <a:rPr lang="pt-BR" sz="1100" b="1" dirty="0" smtClean="0"/>
              <a:t>inserção automática.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217187" y="3270976"/>
            <a:ext cx="945910" cy="265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>
            <a:stCxn id="11" idx="0"/>
            <a:endCxn id="12" idx="2"/>
          </p:cNvCxnSpPr>
          <p:nvPr/>
        </p:nvCxnSpPr>
        <p:spPr>
          <a:xfrm flipV="1">
            <a:off x="1690142" y="3536447"/>
            <a:ext cx="0" cy="251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7529497" y="2934353"/>
            <a:ext cx="700103" cy="6020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>
            <a:stCxn id="19" idx="0"/>
            <a:endCxn id="16" idx="2"/>
          </p:cNvCxnSpPr>
          <p:nvPr/>
        </p:nvCxnSpPr>
        <p:spPr>
          <a:xfrm flipV="1">
            <a:off x="7167641" y="3536447"/>
            <a:ext cx="711908" cy="322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253165" y="3858824"/>
            <a:ext cx="182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Selecione o status do reparo</a:t>
            </a:r>
            <a:endParaRPr lang="pt-BR" sz="1100" b="1" dirty="0">
              <a:solidFill>
                <a:srgbClr val="FF0000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8475406" y="2909044"/>
            <a:ext cx="429196" cy="265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/>
          <p:cNvCxnSpPr>
            <a:endCxn id="25" idx="2"/>
          </p:cNvCxnSpPr>
          <p:nvPr/>
        </p:nvCxnSpPr>
        <p:spPr>
          <a:xfrm flipV="1">
            <a:off x="8327923" y="3174515"/>
            <a:ext cx="362081" cy="1426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7075651" y="4683272"/>
            <a:ext cx="1828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Ao finalizar, clique em salvar</a:t>
            </a:r>
            <a:endParaRPr lang="pt-B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6" grpId="0" animBg="1"/>
      <p:bldP spid="19" grpId="0"/>
      <p:bldP spid="25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B1FAAB651CCC478E0FA67CA9D34BA3" ma:contentTypeVersion="6" ma:contentTypeDescription="Crie um novo documento." ma:contentTypeScope="" ma:versionID="c98d3905e6b5490e3dea882e79b3f873">
  <xsd:schema xmlns:xsd="http://www.w3.org/2001/XMLSchema" xmlns:xs="http://www.w3.org/2001/XMLSchema" xmlns:p="http://schemas.microsoft.com/office/2006/metadata/properties" xmlns:ns2="d534dc06-8b6a-424c-ad6c-9fdefea6b96d" xmlns:ns3="3e8daaf9-8a92-4c05-bc5d-9f2bb0c50fe1" targetNamespace="http://schemas.microsoft.com/office/2006/metadata/properties" ma:root="true" ma:fieldsID="be5b0e85da4e42123568d299a0d68333" ns2:_="" ns3:_="">
    <xsd:import namespace="d534dc06-8b6a-424c-ad6c-9fdefea6b96d"/>
    <xsd:import namespace="3e8daaf9-8a92-4c05-bc5d-9f2bb0c50f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4dc06-8b6a-424c-ad6c-9fdefea6b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daaf9-8a92-4c05-bc5d-9f2bb0c50f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8AEE8B-A701-47FF-888A-D31692C71835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d534dc06-8b6a-424c-ad6c-9fdefea6b96d"/>
    <ds:schemaRef ds:uri="3e8daaf9-8a92-4c05-bc5d-9f2bb0c50fe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1CAC20-733D-438D-9044-98AB4082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4dc06-8b6a-424c-ad6c-9fdefea6b96d"/>
    <ds:schemaRef ds:uri="3e8daaf9-8a92-4c05-bc5d-9f2bb0c50f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0C036D-DFCD-451E-B0EB-29CB2A0C54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334483</TotalTime>
  <Words>736</Words>
  <Application>Microsoft Office PowerPoint</Application>
  <PresentationFormat>Apresentação na tela (16:9)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Leite</dc:creator>
  <cp:lastModifiedBy>Jefferson Alves Teixeira</cp:lastModifiedBy>
  <cp:revision>1660</cp:revision>
  <cp:lastPrinted>2021-09-16T17:19:21Z</cp:lastPrinted>
  <dcterms:modified xsi:type="dcterms:W3CDTF">2024-08-16T17:56:46Z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0x0101001CB1FAAB651CCC478E0FA67CA9D34BA3</vt:lpwstr>
  </property>
</Properties>
</file>