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58" r:id="rId5"/>
    <p:sldId id="359" r:id="rId6"/>
    <p:sldId id="360" r:id="rId7"/>
    <p:sldId id="361" r:id="rId8"/>
    <p:sldId id="362" r:id="rId9"/>
    <p:sldId id="363" r:id="rId10"/>
    <p:sldId id="373" r:id="rId11"/>
    <p:sldId id="372" r:id="rId12"/>
    <p:sldId id="374" r:id="rId13"/>
    <p:sldId id="375" r:id="rId14"/>
    <p:sldId id="376" r:id="rId15"/>
    <p:sldId id="377" r:id="rId16"/>
  </p:sldIdLst>
  <p:sldSz cx="9144000" cy="5143500" type="screen16x9"/>
  <p:notesSz cx="6858000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9" userDrawn="1">
          <p15:clr>
            <a:srgbClr val="A4A3A4"/>
          </p15:clr>
        </p15:guide>
        <p15:guide id="3" orient="horz" pos="191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7" orient="horz" pos="1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vando de Oliveira Moura" initials="OdOM" lastIdx="2" clrIdx="0">
    <p:extLst>
      <p:ext uri="{19B8F6BF-5375-455C-9EA6-DF929625EA0E}">
        <p15:presenceInfo xmlns:p15="http://schemas.microsoft.com/office/powerpoint/2012/main" userId="S-1-5-21-1976327062-1508988069-3802555360-315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92"/>
    <a:srgbClr val="0D5EFF"/>
    <a:srgbClr val="63BD85"/>
    <a:srgbClr val="578FFF"/>
    <a:srgbClr val="1D68FF"/>
    <a:srgbClr val="AADBBC"/>
    <a:srgbClr val="81CA9C"/>
    <a:srgbClr val="7B94C7"/>
    <a:srgbClr val="FFABAB"/>
    <a:srgbClr val="374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F3027-20B2-4661-899D-E616E23CC0D4}" v="122" dt="2018-05-16T20:57:34.051"/>
    <p1510:client id="{DC172BD1-4A21-4D56-84A7-8194016EB236}" v="30" dt="2018-05-16T20:55:2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6433" autoAdjust="0"/>
  </p:normalViewPr>
  <p:slideViewPr>
    <p:cSldViewPr snapToGrid="0">
      <p:cViewPr varScale="1">
        <p:scale>
          <a:sx n="117" d="100"/>
          <a:sy n="117" d="100"/>
        </p:scale>
        <p:origin x="114" y="156"/>
      </p:cViewPr>
      <p:guideLst>
        <p:guide pos="249"/>
        <p:guide orient="horz" pos="191"/>
        <p:guide orient="horz" pos="2958"/>
        <p:guide orient="horz" pos="1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6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Dias Ribeiro" userId="S::isabela.ribeiro@caoa.com.br::ea886d79-0a76-489f-9d33-2b0c46a0fbe5" providerId="AD" clId="Web-{DC172BD1-4A21-4D56-84A7-8194016EB236}"/>
    <pc:docChg chg="addSld delSld modSld">
      <pc:chgData name="Isabela Dias Ribeiro" userId="S::isabela.ribeiro@caoa.com.br::ea886d79-0a76-489f-9d33-2b0c46a0fbe5" providerId="AD" clId="Web-{DC172BD1-4A21-4D56-84A7-8194016EB236}" dt="2018-05-16T20:55:22.387" v="41" actId="1076"/>
      <pc:docMkLst>
        <pc:docMk/>
      </pc:docMkLst>
      <pc:sldChg chg="addSp delSp modSp">
        <pc:chgData name="Isabela Dias Ribeiro" userId="S::isabela.ribeiro@caoa.com.br::ea886d79-0a76-489f-9d33-2b0c46a0fbe5" providerId="AD" clId="Web-{DC172BD1-4A21-4D56-84A7-8194016EB236}" dt="2018-05-16T20:55:22.387" v="41" actId="1076"/>
        <pc:sldMkLst>
          <pc:docMk/>
          <pc:sldMk cId="3215524422" sldId="263"/>
        </pc:sldMkLst>
        <pc:spChg chg="add mod">
          <ac:chgData name="Isabela Dias Ribeiro" userId="S::isabela.ribeiro@caoa.com.br::ea886d79-0a76-489f-9d33-2b0c46a0fbe5" providerId="AD" clId="Web-{DC172BD1-4A21-4D56-84A7-8194016EB236}" dt="2018-05-16T20:55:22.387" v="41" actId="1076"/>
          <ac:spMkLst>
            <pc:docMk/>
            <pc:sldMk cId="3215524422" sldId="263"/>
            <ac:spMk id="22" creationId="{109F0F7C-BB95-44B9-A020-CB929C745CA3}"/>
          </ac:spMkLst>
        </pc:spChg>
        <pc:picChg chg="add del mod">
          <ac:chgData name="Isabela Dias Ribeiro" userId="S::isabela.ribeiro@caoa.com.br::ea886d79-0a76-489f-9d33-2b0c46a0fbe5" providerId="AD" clId="Web-{DC172BD1-4A21-4D56-84A7-8194016EB236}" dt="2018-05-16T20:52:58.238" v="5" actId="20577"/>
          <ac:picMkLst>
            <pc:docMk/>
            <pc:sldMk cId="3215524422" sldId="263"/>
            <ac:picMk id="3" creationId="{BF3D8E3F-E20D-465D-8856-B23D7D7A0F14}"/>
          </ac:picMkLst>
        </pc:picChg>
        <pc:picChg chg="add del mod">
          <ac:chgData name="Isabela Dias Ribeiro" userId="S::isabela.ribeiro@caoa.com.br::ea886d79-0a76-489f-9d33-2b0c46a0fbe5" providerId="AD" clId="Web-{DC172BD1-4A21-4D56-84A7-8194016EB236}" dt="2018-05-16T20:53:24.318" v="11" actId="20577"/>
          <ac:picMkLst>
            <pc:docMk/>
            <pc:sldMk cId="3215524422" sldId="263"/>
            <ac:picMk id="5" creationId="{B9E75225-65E3-4DB1-986F-023308E5B280}"/>
          </ac:picMkLst>
        </pc:picChg>
      </pc:sldChg>
      <pc:sldChg chg="add del replId">
        <pc:chgData name="Isabela Dias Ribeiro" userId="S::isabela.ribeiro@caoa.com.br::ea886d79-0a76-489f-9d33-2b0c46a0fbe5" providerId="AD" clId="Web-{DC172BD1-4A21-4D56-84A7-8194016EB236}" dt="2018-05-16T20:53:12.161" v="9" actId="20577"/>
        <pc:sldMkLst>
          <pc:docMk/>
          <pc:sldMk cId="870109333" sldId="273"/>
        </pc:sldMkLst>
      </pc:sldChg>
      <pc:sldChg chg="add del replId">
        <pc:chgData name="Isabela Dias Ribeiro" userId="S::isabela.ribeiro@caoa.com.br::ea886d79-0a76-489f-9d33-2b0c46a0fbe5" providerId="AD" clId="Web-{DC172BD1-4A21-4D56-84A7-8194016EB236}" dt="2018-05-16T20:53:09.848" v="8" actId="20577"/>
        <pc:sldMkLst>
          <pc:docMk/>
          <pc:sldMk cId="171003081" sldId="274"/>
        </pc:sldMkLst>
      </pc:sldChg>
    </pc:docChg>
  </pc:docChgLst>
  <pc:docChgLst>
    <pc:chgData name="Tatiane Soares Postigo" userId="S::tatiane.postigo@caoa.com.br::e748dcef-b67b-471a-bf8e-8bfe5eca1ceb" providerId="AD" clId="Web-{79FF3027-20B2-4661-899D-E616E23CC0D4}"/>
    <pc:docChg chg="modSld">
      <pc:chgData name="Tatiane Soares Postigo" userId="S::tatiane.postigo@caoa.com.br::e748dcef-b67b-471a-bf8e-8bfe5eca1ceb" providerId="AD" clId="Web-{79FF3027-20B2-4661-899D-E616E23CC0D4}" dt="2018-05-16T20:57:34.051" v="155" actId="20577"/>
      <pc:docMkLst>
        <pc:docMk/>
      </pc:docMkLst>
      <pc:sldChg chg="addSp delSp modSp">
        <pc:chgData name="Tatiane Soares Postigo" userId="S::tatiane.postigo@caoa.com.br::e748dcef-b67b-471a-bf8e-8bfe5eca1ceb" providerId="AD" clId="Web-{79FF3027-20B2-4661-899D-E616E23CC0D4}" dt="2018-05-16T20:57:34.051" v="155" actId="20577"/>
        <pc:sldMkLst>
          <pc:docMk/>
          <pc:sldMk cId="3215524422" sldId="263"/>
        </pc:sldMkLst>
        <pc:spChg chg="add del mod">
          <ac:chgData name="Tatiane Soares Postigo" userId="S::tatiane.postigo@caoa.com.br::e748dcef-b67b-471a-bf8e-8bfe5eca1ceb" providerId="AD" clId="Web-{79FF3027-20B2-4661-899D-E616E23CC0D4}" dt="2018-05-16T20:49:42.776" v="47" actId="14100"/>
          <ac:spMkLst>
            <pc:docMk/>
            <pc:sldMk cId="3215524422" sldId="263"/>
            <ac:spMk id="14" creationId="{776D8B36-2088-40BE-B47D-62C2BF56E67A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1:54.138" v="67" actId="1076"/>
          <ac:spMkLst>
            <pc:docMk/>
            <pc:sldMk cId="3215524422" sldId="263"/>
            <ac:spMk id="15" creationId="{F92E1829-1311-4639-BCF5-3CF2F087F83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1:59.904" v="68" actId="1076"/>
          <ac:spMkLst>
            <pc:docMk/>
            <pc:sldMk cId="3215524422" sldId="263"/>
            <ac:spMk id="16" creationId="{90AC36ED-9AD5-466C-8B94-BABECB2994AD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3:09.640" v="83" actId="20577"/>
          <ac:spMkLst>
            <pc:docMk/>
            <pc:sldMk cId="3215524422" sldId="263"/>
            <ac:spMk id="17" creationId="{B76174C9-E2D1-45BD-B3B0-CC90D426220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4:30.032" v="101" actId="20577"/>
          <ac:spMkLst>
            <pc:docMk/>
            <pc:sldMk cId="3215524422" sldId="263"/>
            <ac:spMk id="21" creationId="{44485D96-4AA7-4600-8431-B2AD19A3002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5:32.002" v="113" actId="20577"/>
          <ac:spMkLst>
            <pc:docMk/>
            <pc:sldMk cId="3215524422" sldId="263"/>
            <ac:spMk id="23" creationId="{C6C48FA6-BC98-45C2-812E-67C982986597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7:34.051" v="155" actId="20577"/>
          <ac:spMkLst>
            <pc:docMk/>
            <pc:sldMk cId="3215524422" sldId="263"/>
            <ac:spMk id="24" creationId="{AEC85202-49C8-466F-B16E-6A19EF9232D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7:09.598" v="139" actId="20577"/>
          <ac:spMkLst>
            <pc:docMk/>
            <pc:sldMk cId="3215524422" sldId="263"/>
            <ac:spMk id="25" creationId="{6AC08C15-5E89-405C-BA4D-DDC3302F4859}"/>
          </ac:spMkLst>
        </pc:spChg>
        <pc:spChg chg="mod">
          <ac:chgData name="Tatiane Soares Postigo" userId="S::tatiane.postigo@caoa.com.br::e748dcef-b67b-471a-bf8e-8bfe5eca1ceb" providerId="AD" clId="Web-{79FF3027-20B2-4661-899D-E616E23CC0D4}" dt="2018-05-16T20:45:36.256" v="42" actId="20577"/>
          <ac:spMkLst>
            <pc:docMk/>
            <pc:sldMk cId="3215524422" sldId="263"/>
            <ac:spMk id="51" creationId="{00000000-0000-0000-0000-000000000000}"/>
          </ac:spMkLst>
        </pc:spChg>
        <pc:spChg chg="del mod">
          <ac:chgData name="Tatiane Soares Postigo" userId="S::tatiane.postigo@caoa.com.br::e748dcef-b67b-471a-bf8e-8bfe5eca1ceb" providerId="AD" clId="Web-{79FF3027-20B2-4661-899D-E616E23CC0D4}" dt="2018-05-16T20:51:29.888" v="66" actId="14100"/>
          <ac:spMkLst>
            <pc:docMk/>
            <pc:sldMk cId="3215524422" sldId="263"/>
            <ac:spMk id="54" creationId="{00000000-0000-0000-0000-000000000000}"/>
          </ac:spMkLst>
        </pc:spChg>
        <pc:spChg chg="del">
          <ac:chgData name="Tatiane Soares Postigo" userId="S::tatiane.postigo@caoa.com.br::e748dcef-b67b-471a-bf8e-8bfe5eca1ceb" providerId="AD" clId="Web-{79FF3027-20B2-4661-899D-E616E23CC0D4}" dt="2018-05-16T20:54:17.001" v="86" actId="20577"/>
          <ac:spMkLst>
            <pc:docMk/>
            <pc:sldMk cId="3215524422" sldId="263"/>
            <ac:spMk id="56" creationId="{00000000-0000-0000-0000-000000000000}"/>
          </ac:spMkLst>
        </pc:spChg>
        <pc:picChg chg="mod">
          <ac:chgData name="Tatiane Soares Postigo" userId="S::tatiane.postigo@caoa.com.br::e748dcef-b67b-471a-bf8e-8bfe5eca1ceb" providerId="AD" clId="Web-{79FF3027-20B2-4661-899D-E616E23CC0D4}" dt="2018-05-16T20:39:47.906" v="34" actId="1076"/>
          <ac:picMkLst>
            <pc:docMk/>
            <pc:sldMk cId="3215524422" sldId="263"/>
            <ac:picMk id="5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72F7-6C3C-49C1-A047-37D3EC1216F2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95EB-571D-4CD6-A15F-5BB352B02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7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7543E-F499-4AFD-BBF2-9FF5419650F2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009B3-1AF0-48D0-B039-38740EA87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4386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1756047"/>
            <a:ext cx="9144000" cy="1273628"/>
          </a:xfrm>
          <a:prstGeom prst="rect">
            <a:avLst/>
          </a:prstGeom>
          <a:solidFill>
            <a:schemeClr val="tx2">
              <a:lumMod val="20000"/>
              <a:lumOff val="80000"/>
              <a:alpha val="3686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24" y="4629714"/>
            <a:ext cx="1098753" cy="312016"/>
          </a:xfrm>
          <a:prstGeom prst="rect">
            <a:avLst/>
          </a:prstGeom>
        </p:spPr>
      </p:pic>
      <p:sp>
        <p:nvSpPr>
          <p:cNvPr id="16" name="Espaço Reservado para Conteúdo 15"/>
          <p:cNvSpPr>
            <a:spLocks noGrp="1"/>
          </p:cNvSpPr>
          <p:nvPr>
            <p:ph sz="quarter" idx="11"/>
          </p:nvPr>
        </p:nvSpPr>
        <p:spPr>
          <a:xfrm>
            <a:off x="0" y="2320599"/>
            <a:ext cx="9144000" cy="490569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buNone/>
              <a:defRPr lang="pt-BR" sz="2500" b="1" kern="1200" cap="all" spc="3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457200" rtl="0" eaLnBrk="1" latinLnBrk="0" hangingPunct="1">
              <a:buNone/>
              <a:defRPr lang="pt-BR" sz="2500" b="1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0"/>
          </p:nvPr>
        </p:nvSpPr>
        <p:spPr>
          <a:xfrm>
            <a:off x="0" y="2122488"/>
            <a:ext cx="9144000" cy="269875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buNone/>
              <a:defRPr lang="pt-BR" sz="1000" b="1" kern="1200" cap="all" spc="6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pt-BR" sz="1000" b="1" kern="1200" spc="6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Conector reto 5"/>
          <p:cNvCxnSpPr/>
          <p:nvPr userDrawn="1"/>
        </p:nvCxnSpPr>
        <p:spPr>
          <a:xfrm>
            <a:off x="4346448" y="2779936"/>
            <a:ext cx="451104" cy="0"/>
          </a:xfrm>
          <a:prstGeom prst="line">
            <a:avLst/>
          </a:prstGeom>
          <a:ln w="3175">
            <a:solidFill>
              <a:srgbClr val="F5D5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8" name="Conector reto 7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990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4619625"/>
            <a:ext cx="9144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698500" y="2794000"/>
            <a:ext cx="0" cy="520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"/>
          <p:cNvCxnSpPr/>
          <p:nvPr userDrawn="1"/>
        </p:nvCxnSpPr>
        <p:spPr>
          <a:xfrm>
            <a:off x="615950" y="0"/>
            <a:ext cx="0" cy="3308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3" y="4759906"/>
            <a:ext cx="856815" cy="243312"/>
          </a:xfrm>
          <a:prstGeom prst="rect">
            <a:avLst/>
          </a:prstGeom>
        </p:spPr>
      </p:pic>
      <p:sp>
        <p:nvSpPr>
          <p:cNvPr id="16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3" y="2501902"/>
            <a:ext cx="668337" cy="10160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buNone/>
              <a:defRPr lang="pt-BR" sz="6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1</a:t>
            </a:r>
          </a:p>
        </p:txBody>
      </p:sp>
      <p:sp>
        <p:nvSpPr>
          <p:cNvPr id="1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231900" y="2897188"/>
            <a:ext cx="5124450" cy="554037"/>
          </a:xfrm>
        </p:spPr>
        <p:txBody>
          <a:bodyPr>
            <a:normAutofit/>
          </a:bodyPr>
          <a:lstStyle>
            <a:lvl1pPr marL="0" indent="0">
              <a:buNone/>
              <a:defRPr lang="pt-BR" sz="3000" b="1" kern="1200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EDITE AQUI</a:t>
            </a:r>
          </a:p>
        </p:txBody>
      </p:sp>
    </p:spTree>
    <p:extLst>
      <p:ext uri="{BB962C8B-B14F-4D97-AF65-F5344CB8AC3E}">
        <p14:creationId xmlns:p14="http://schemas.microsoft.com/office/powerpoint/2010/main" val="218172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3"/>
          <p:cNvSpPr txBox="1"/>
          <p:nvPr userDrawn="1"/>
        </p:nvSpPr>
        <p:spPr>
          <a:xfrm>
            <a:off x="779622" y="2502237"/>
            <a:ext cx="667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spc="300">
                <a:solidFill>
                  <a:schemeClr val="bg1"/>
                </a:solidFill>
              </a:rPr>
              <a:t>1</a:t>
            </a:r>
            <a:endParaRPr lang="pt-BR" sz="6000" spc="300">
              <a:solidFill>
                <a:schemeClr val="bg1"/>
              </a:solidFill>
              <a:latin typeface="Calibri BOLD" panose="020F0702030404030204" pitchFamily="34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>
            <a:off x="698500" y="2810933"/>
            <a:ext cx="0" cy="5037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7"/>
          <p:cNvCxnSpPr/>
          <p:nvPr userDrawn="1"/>
        </p:nvCxnSpPr>
        <p:spPr>
          <a:xfrm>
            <a:off x="615950" y="0"/>
            <a:ext cx="0" cy="3308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 userDrawn="1"/>
        </p:nvSpPr>
        <p:spPr>
          <a:xfrm>
            <a:off x="0" y="4619625"/>
            <a:ext cx="9144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3" y="4759906"/>
            <a:ext cx="856815" cy="24331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3" y="2501902"/>
            <a:ext cx="668337" cy="10160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buNone/>
              <a:defRPr lang="pt-BR" sz="6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1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231900" y="2897188"/>
            <a:ext cx="5124450" cy="554037"/>
          </a:xfrm>
        </p:spPr>
        <p:txBody>
          <a:bodyPr>
            <a:normAutofit/>
          </a:bodyPr>
          <a:lstStyle>
            <a:lvl1pPr marL="0" indent="0">
              <a:buNone/>
              <a:defRPr lang="pt-BR" sz="3000" b="1" kern="1200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EDITE AQUI</a:t>
            </a:r>
          </a:p>
        </p:txBody>
      </p:sp>
    </p:spTree>
    <p:extLst>
      <p:ext uri="{BB962C8B-B14F-4D97-AF65-F5344CB8AC3E}">
        <p14:creationId xmlns:p14="http://schemas.microsoft.com/office/powerpoint/2010/main" val="2872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2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93" y="2107140"/>
            <a:ext cx="3272214" cy="9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CB46-1466-4F40-9BD5-EE857333557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58" r:id="rId5"/>
    <p:sldLayoutId id="2147483659" r:id="rId6"/>
    <p:sldLayoutId id="214748366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2800" b="1" kern="1200" cap="all" spc="300" baseline="0">
          <a:solidFill>
            <a:srgbClr val="41414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800" kern="1200" dirty="0">
          <a:solidFill>
            <a:srgbClr val="41414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f3.caoamontadora.com.br:8503/qualidade/buyoff_linhat/index.cf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1"/>
          </p:nvPr>
        </p:nvSpPr>
        <p:spPr>
          <a:xfrm>
            <a:off x="0" y="1914864"/>
            <a:ext cx="9144000" cy="779698"/>
          </a:xfrm>
        </p:spPr>
        <p:txBody>
          <a:bodyPr/>
          <a:lstStyle/>
          <a:p>
            <a:r>
              <a:rPr lang="pt-BR" dirty="0" smtClean="0"/>
              <a:t>Lançamentos ALERTAS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7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74" y="1644595"/>
            <a:ext cx="6699340" cy="110555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62574" y="0"/>
            <a:ext cx="622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D5/D6 –Ação definitiva - Processo</a:t>
            </a:r>
            <a:endParaRPr lang="pt-BR" sz="24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062574" y="1644595"/>
            <a:ext cx="6699339" cy="11055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01846" y="842575"/>
            <a:ext cx="73213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Preencha com as não conformidades, as ações tomadas para cada não conformidade a data da implementação, os responsáveis para cada ação e os pontos de corte para cada ação tomada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18" idx="2"/>
            <a:endCxn id="9" idx="0"/>
          </p:cNvCxnSpPr>
          <p:nvPr/>
        </p:nvCxnSpPr>
        <p:spPr>
          <a:xfrm>
            <a:off x="4362507" y="1304240"/>
            <a:ext cx="49737" cy="340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1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25" y="1984950"/>
            <a:ext cx="6972300" cy="38134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79194" y="35378"/>
            <a:ext cx="396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D7/D8 –Análise de eficácia/ lições aprendidas- Processo</a:t>
            </a:r>
            <a:endParaRPr lang="pt-BR" sz="24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3061" y="1984950"/>
            <a:ext cx="6972299" cy="3813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0010" y="842575"/>
            <a:ext cx="7321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Preencha a </a:t>
            </a:r>
            <a:r>
              <a:rPr lang="pt-BR" sz="1200" b="1" dirty="0" smtClean="0"/>
              <a:t>análise de eficácia</a:t>
            </a:r>
            <a:r>
              <a:rPr lang="pt-BR" sz="1200" dirty="0" smtClean="0"/>
              <a:t> e a avaliação das ações referente ao alerta aberto, que foram alcançados de maneira eficaz e eficiente. Isso envolve a medição dos resultados obtidos em comparação ao que era anteriormente, identificando o impacto das ações realizadas e verificando se os recursos foram utilizados de forma otimizada.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18" idx="2"/>
            <a:endCxn id="9" idx="0"/>
          </p:cNvCxnSpPr>
          <p:nvPr/>
        </p:nvCxnSpPr>
        <p:spPr>
          <a:xfrm>
            <a:off x="4370671" y="1488906"/>
            <a:ext cx="8540" cy="49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26714" y="2733967"/>
            <a:ext cx="732132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Lições aprendidas: </a:t>
            </a:r>
            <a:r>
              <a:rPr lang="pt-BR" sz="1200" dirty="0"/>
              <a:t>As lições aprendidas referem-se ao conhecimento adquirido a partir de experiências passadas, especialmente em projetos e processos</a:t>
            </a:r>
            <a:r>
              <a:rPr lang="pt-BR" sz="1200" dirty="0" smtClean="0"/>
              <a:t>. Ajudando na:</a:t>
            </a:r>
            <a:br>
              <a:rPr lang="pt-BR" sz="1200" dirty="0" smtClean="0"/>
            </a:br>
            <a:r>
              <a:rPr lang="pt-BR" sz="1200" b="1" dirty="0"/>
              <a:t>Melhoria Contínua</a:t>
            </a:r>
            <a:r>
              <a:rPr lang="pt-BR" sz="1200" dirty="0"/>
              <a:t>: Ajuda a melhorar processos e práticas ao longo do tempo.</a:t>
            </a:r>
          </a:p>
          <a:p>
            <a:r>
              <a:rPr lang="pt-BR" sz="1200" b="1" dirty="0"/>
              <a:t>Prevenção de Erros</a:t>
            </a:r>
            <a:r>
              <a:rPr lang="pt-BR" sz="1200" dirty="0"/>
              <a:t>: Evita a repetição de erros passados.</a:t>
            </a:r>
          </a:p>
          <a:p>
            <a:r>
              <a:rPr lang="pt-BR" sz="1200" b="1" dirty="0"/>
              <a:t>Eficiência</a:t>
            </a:r>
            <a:r>
              <a:rPr lang="pt-BR" sz="1200" dirty="0"/>
              <a:t>: Aumenta a eficiência ao reutilizar práticas bem-sucedidas.</a:t>
            </a:r>
          </a:p>
          <a:p>
            <a:r>
              <a:rPr lang="pt-BR" sz="1200" b="1" dirty="0"/>
              <a:t>Cultura de Aprendizado</a:t>
            </a:r>
            <a:r>
              <a:rPr lang="pt-BR" sz="1200" dirty="0"/>
              <a:t>: Promove uma cultura de aprendizado </a:t>
            </a:r>
            <a:r>
              <a:rPr lang="pt-BR" sz="1200" dirty="0" smtClean="0"/>
              <a:t>contínuo.</a:t>
            </a:r>
          </a:p>
          <a:p>
            <a:r>
              <a:rPr lang="pt-BR" sz="1200" dirty="0" smtClean="0"/>
              <a:t>Além de otimizar a realização de tomadas de decisão de erros repetidos com causas raízes distintas.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12" idx="0"/>
            <a:endCxn id="9" idx="2"/>
          </p:cNvCxnSpPr>
          <p:nvPr/>
        </p:nvCxnSpPr>
        <p:spPr>
          <a:xfrm flipH="1" flipV="1">
            <a:off x="4379211" y="2366292"/>
            <a:ext cx="8164" cy="36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23" y="1975717"/>
            <a:ext cx="6196693" cy="70738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492598" y="13235"/>
            <a:ext cx="173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Finalizando</a:t>
            </a:r>
            <a:endParaRPr lang="pt-BR" sz="24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272323" y="1984950"/>
            <a:ext cx="6196693" cy="6981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01846" y="842575"/>
            <a:ext cx="7321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Ao término das ações, na tela inicial, a coluna ETAPA, aparecerá na cor amarela com a descrição “FINALIZADO”, com um botão “SELECIONAR”, onde terá todas as etapas do relatório 8D, incluindo as evidências de não conformidade.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18" idx="2"/>
            <a:endCxn id="9" idx="0"/>
          </p:cNvCxnSpPr>
          <p:nvPr/>
        </p:nvCxnSpPr>
        <p:spPr>
          <a:xfrm>
            <a:off x="4362507" y="1488906"/>
            <a:ext cx="8163" cy="49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1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63" y="461665"/>
            <a:ext cx="1868147" cy="42944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ixaDeTexto 7"/>
          <p:cNvSpPr txBox="1"/>
          <p:nvPr/>
        </p:nvSpPr>
        <p:spPr>
          <a:xfrm>
            <a:off x="3569109" y="0"/>
            <a:ext cx="188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Tela inicial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57321" y="1184587"/>
            <a:ext cx="1184077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Menu de seleção lateral</a:t>
            </a:r>
            <a:endParaRPr lang="pt-BR" sz="11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504687" y="1167268"/>
            <a:ext cx="1589578" cy="296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569109" y="461665"/>
            <a:ext cx="4497537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1 - Acesse</a:t>
            </a:r>
            <a:r>
              <a:rPr lang="pt-BR" sz="1100" dirty="0"/>
              <a:t>:</a:t>
            </a:r>
            <a:br>
              <a:rPr lang="pt-BR" sz="1100" dirty="0"/>
            </a:br>
            <a:r>
              <a:rPr lang="pt-BR" sz="1100" dirty="0" smtClean="0">
                <a:hlinkClick r:id="rId3"/>
              </a:rPr>
              <a:t>http://cf3.caoamontadora.com.br:8503/qualidade/buyoff_linhat/index.cfm</a:t>
            </a:r>
            <a:endParaRPr lang="pt-BR" sz="1100" dirty="0" smtClean="0"/>
          </a:p>
          <a:p>
            <a:endParaRPr lang="pt-BR" sz="1100" dirty="0"/>
          </a:p>
          <a:p>
            <a:r>
              <a:rPr lang="pt-BR" sz="1100" dirty="0" smtClean="0"/>
              <a:t>2- no menu lateral, clique em </a:t>
            </a:r>
            <a:r>
              <a:rPr lang="pt-BR" sz="1100" b="1" dirty="0" smtClean="0">
                <a:solidFill>
                  <a:srgbClr val="FF0000"/>
                </a:solidFill>
              </a:rPr>
              <a:t>VER &amp; AGIR/ ALERTAS.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5265965" y="1311282"/>
            <a:ext cx="644978" cy="60838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131" y="1999842"/>
            <a:ext cx="1542330" cy="171321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817877" y="1999842"/>
            <a:ext cx="1707027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/>
              <a:t>Insira o login e a senha </a:t>
            </a:r>
            <a:r>
              <a:rPr lang="pt-BR" sz="1100" dirty="0" smtClean="0"/>
              <a:t>fornecidos. (Os mesmos usados para acessar o SGQ)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737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62631" y="0"/>
            <a:ext cx="2123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Criar Alerta</a:t>
            </a:r>
            <a:endParaRPr lang="pt-BR" sz="24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55881"/>
          <a:stretch/>
        </p:blipFill>
        <p:spPr>
          <a:xfrm>
            <a:off x="1340353" y="1280509"/>
            <a:ext cx="5678640" cy="328622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Conector de seta reta 6"/>
          <p:cNvCxnSpPr>
            <a:stCxn id="8" idx="2"/>
          </p:cNvCxnSpPr>
          <p:nvPr/>
        </p:nvCxnSpPr>
        <p:spPr>
          <a:xfrm flipH="1">
            <a:off x="3971925" y="1280509"/>
            <a:ext cx="85878" cy="1015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705406" y="911177"/>
            <a:ext cx="27047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Clique em </a:t>
            </a:r>
            <a:r>
              <a:rPr lang="pt-BR" b="1" dirty="0" smtClean="0"/>
              <a:t>INSERIR ALERTA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089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095500" y="0"/>
            <a:ext cx="500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PREENCHIMENTO DE RELATÓRIO –D1</a:t>
            </a:r>
            <a:endParaRPr lang="pt-BR" sz="24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26" y="1276080"/>
            <a:ext cx="8695574" cy="25910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CaixaDeTexto 10"/>
          <p:cNvSpPr txBox="1"/>
          <p:nvPr/>
        </p:nvSpPr>
        <p:spPr>
          <a:xfrm>
            <a:off x="190500" y="461665"/>
            <a:ext cx="89437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Na primeira etapa do preenchimento D1 e D2, preencha conforme a N.C. a ser reportada ao setor responsável. </a:t>
            </a:r>
            <a:r>
              <a:rPr lang="pt-BR" sz="1200" b="1" i="1" dirty="0" smtClean="0">
                <a:solidFill>
                  <a:schemeClr val="accent2"/>
                </a:solidFill>
              </a:rPr>
              <a:t>Insira corretamente o  </a:t>
            </a:r>
            <a:r>
              <a:rPr lang="pt-BR" sz="1200" b="1" i="1" dirty="0" smtClean="0">
                <a:solidFill>
                  <a:srgbClr val="00B050"/>
                </a:solidFill>
              </a:rPr>
              <a:t>SETOR RESPONSÁVEL</a:t>
            </a:r>
            <a:r>
              <a:rPr lang="pt-BR" sz="1200" b="1" i="1" dirty="0" smtClean="0">
                <a:solidFill>
                  <a:schemeClr val="accent2"/>
                </a:solidFill>
              </a:rPr>
              <a:t>, pois o e-mail será enviado as responsáveis de acordo com o preenchimento.</a:t>
            </a:r>
            <a:endParaRPr lang="pt-B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" name="Conector de seta reta 17"/>
          <p:cNvCxnSpPr>
            <a:stCxn id="19" idx="2"/>
          </p:cNvCxnSpPr>
          <p:nvPr/>
        </p:nvCxnSpPr>
        <p:spPr>
          <a:xfrm>
            <a:off x="1757739" y="1256794"/>
            <a:ext cx="1309312" cy="78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48426" y="979795"/>
            <a:ext cx="261862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Setor responsável pelo preenchimento</a:t>
            </a:r>
            <a:endParaRPr lang="pt-BR" sz="1200" b="1" dirty="0"/>
          </a:p>
        </p:txBody>
      </p:sp>
      <p:sp>
        <p:nvSpPr>
          <p:cNvPr id="26" name="Retângulo 25"/>
          <p:cNvSpPr/>
          <p:nvPr/>
        </p:nvSpPr>
        <p:spPr>
          <a:xfrm>
            <a:off x="3076576" y="1958698"/>
            <a:ext cx="1257298" cy="388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>
            <a:stCxn id="38" idx="2"/>
          </p:cNvCxnSpPr>
          <p:nvPr/>
        </p:nvCxnSpPr>
        <p:spPr>
          <a:xfrm>
            <a:off x="7143155" y="1256794"/>
            <a:ext cx="73222" cy="10906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228159" y="979795"/>
            <a:ext cx="1829991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Peça, Posição e Problema</a:t>
            </a:r>
            <a:endParaRPr lang="pt-BR" sz="1200" b="1" dirty="0"/>
          </a:p>
        </p:txBody>
      </p:sp>
      <p:sp>
        <p:nvSpPr>
          <p:cNvPr id="39" name="Retângulo 38"/>
          <p:cNvSpPr/>
          <p:nvPr/>
        </p:nvSpPr>
        <p:spPr>
          <a:xfrm>
            <a:off x="6804418" y="2337908"/>
            <a:ext cx="2329813" cy="6096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1247488" y="2947597"/>
            <a:ext cx="7886743" cy="17660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34" idx="2"/>
          </p:cNvCxnSpPr>
          <p:nvPr/>
        </p:nvCxnSpPr>
        <p:spPr>
          <a:xfrm>
            <a:off x="5548314" y="1256794"/>
            <a:ext cx="421482" cy="1090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981578" y="979795"/>
            <a:ext cx="113347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VIN/ BARCODE</a:t>
            </a:r>
            <a:endParaRPr lang="pt-BR" sz="1200" b="1" dirty="0"/>
          </a:p>
        </p:txBody>
      </p:sp>
      <p:sp>
        <p:nvSpPr>
          <p:cNvPr id="35" name="Retângulo 34"/>
          <p:cNvSpPr/>
          <p:nvPr/>
        </p:nvSpPr>
        <p:spPr>
          <a:xfrm>
            <a:off x="5557837" y="2337908"/>
            <a:ext cx="1200151" cy="6096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>
            <a:stCxn id="28" idx="2"/>
          </p:cNvCxnSpPr>
          <p:nvPr/>
        </p:nvCxnSpPr>
        <p:spPr>
          <a:xfrm>
            <a:off x="4152903" y="1256794"/>
            <a:ext cx="592930" cy="109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57616" y="979795"/>
            <a:ext cx="79057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Modelo</a:t>
            </a:r>
            <a:endParaRPr lang="pt-BR" sz="1200" b="1" dirty="0"/>
          </a:p>
        </p:txBody>
      </p:sp>
      <p:sp>
        <p:nvSpPr>
          <p:cNvPr id="32" name="Retângulo 31"/>
          <p:cNvSpPr/>
          <p:nvPr/>
        </p:nvSpPr>
        <p:spPr>
          <a:xfrm>
            <a:off x="4333874" y="2337908"/>
            <a:ext cx="1200151" cy="609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257257" y="3150203"/>
            <a:ext cx="7886743" cy="32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>
            <a:stCxn id="44" idx="0"/>
          </p:cNvCxnSpPr>
          <p:nvPr/>
        </p:nvCxnSpPr>
        <p:spPr>
          <a:xfrm flipV="1">
            <a:off x="2205414" y="3476625"/>
            <a:ext cx="156786" cy="541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896101" y="4018352"/>
            <a:ext cx="261862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Descrição </a:t>
            </a:r>
            <a:r>
              <a:rPr lang="pt-BR" sz="1200" b="1" dirty="0" smtClean="0"/>
              <a:t>DETALHADA </a:t>
            </a:r>
            <a:r>
              <a:rPr lang="pt-BR" sz="1200" dirty="0" smtClean="0"/>
              <a:t>da falha.</a:t>
            </a:r>
            <a:endParaRPr lang="pt-BR" sz="1200" b="1" dirty="0"/>
          </a:p>
        </p:txBody>
      </p:sp>
      <p:sp>
        <p:nvSpPr>
          <p:cNvPr id="47" name="Retângulo 46"/>
          <p:cNvSpPr/>
          <p:nvPr/>
        </p:nvSpPr>
        <p:spPr>
          <a:xfrm>
            <a:off x="3962400" y="3481500"/>
            <a:ext cx="1676400" cy="388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47"/>
          <p:cNvCxnSpPr>
            <a:stCxn id="49" idx="0"/>
            <a:endCxn id="47" idx="2"/>
          </p:cNvCxnSpPr>
          <p:nvPr/>
        </p:nvCxnSpPr>
        <p:spPr>
          <a:xfrm flipH="1" flipV="1">
            <a:off x="4800600" y="3870236"/>
            <a:ext cx="149646" cy="286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640933" y="4156851"/>
            <a:ext cx="261862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Botões de ação, Salvar formulário e Voltar.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6027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38" grpId="0" animBg="1"/>
      <p:bldP spid="34" grpId="0" animBg="1"/>
      <p:bldP spid="28" grpId="0" animBg="1"/>
      <p:bldP spid="44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36360" y="-21739"/>
            <a:ext cx="102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Tabela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5136" y="714872"/>
            <a:ext cx="764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Ao termino da primeira etapa, você será levado a tela inicial, agora com o item inserido anteriormente.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66780" y="2770068"/>
            <a:ext cx="28053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As principais informações inseridas na tela anterior, aparecerão aqui.</a:t>
            </a:r>
            <a:endParaRPr lang="pt-BR" sz="12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1" y="1014956"/>
            <a:ext cx="7511845" cy="1480166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557272" y="1938771"/>
            <a:ext cx="5024377" cy="4043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stCxn id="12" idx="0"/>
            <a:endCxn id="7" idx="2"/>
          </p:cNvCxnSpPr>
          <p:nvPr/>
        </p:nvCxnSpPr>
        <p:spPr>
          <a:xfrm flipV="1">
            <a:off x="3069460" y="2343150"/>
            <a:ext cx="1" cy="426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293056" y="2770068"/>
            <a:ext cx="15201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Clique em Selecionar</a:t>
            </a:r>
            <a:endParaRPr lang="pt-BR" sz="1200" dirty="0"/>
          </a:p>
        </p:txBody>
      </p:sp>
      <p:cxnSp>
        <p:nvCxnSpPr>
          <p:cNvPr id="36" name="Conector de seta reta 35"/>
          <p:cNvCxnSpPr>
            <a:stCxn id="35" idx="0"/>
            <a:endCxn id="37" idx="2"/>
          </p:cNvCxnSpPr>
          <p:nvPr/>
        </p:nvCxnSpPr>
        <p:spPr>
          <a:xfrm flipV="1">
            <a:off x="6053136" y="2371983"/>
            <a:ext cx="1" cy="398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5581649" y="1938770"/>
            <a:ext cx="942975" cy="433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7" grpId="0" animBg="1"/>
      <p:bldP spid="35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99547" y="-34885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Inserção das Evidências de Não Conformidades</a:t>
            </a:r>
            <a:endParaRPr lang="pt-BR" sz="2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5806" y="1841090"/>
            <a:ext cx="240214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Clique em Escolher arquivos, e selecione as evidências da não conformidade. (Fotos, PowerPoint, Excel)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80" y="1178648"/>
            <a:ext cx="5239481" cy="2248214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3296289" y="2409523"/>
            <a:ext cx="4752336" cy="265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7950" y="2542258"/>
            <a:ext cx="6483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471385" y="3905869"/>
            <a:ext cx="240214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Clique em Enviar, para salvar as evidências da não conformidade.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271451" y="2849291"/>
            <a:ext cx="4777173" cy="39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>
            <a:stCxn id="18" idx="0"/>
            <a:endCxn id="19" idx="2"/>
          </p:cNvCxnSpPr>
          <p:nvPr/>
        </p:nvCxnSpPr>
        <p:spPr>
          <a:xfrm flipH="1" flipV="1">
            <a:off x="5660038" y="3243427"/>
            <a:ext cx="12419" cy="662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98" y="1109542"/>
            <a:ext cx="4305901" cy="148610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442980" y="-39202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Envio do e-mail</a:t>
            </a:r>
            <a:endParaRPr lang="pt-BR" sz="24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57267" y="1579841"/>
            <a:ext cx="2333626" cy="674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19076" y="426780"/>
            <a:ext cx="879157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Ao retornar a tela inicial, o botão </a:t>
            </a:r>
            <a:r>
              <a:rPr lang="pt-BR" sz="1200" b="1" dirty="0" smtClean="0"/>
              <a:t>SELECIONAR, </a:t>
            </a:r>
            <a:r>
              <a:rPr lang="pt-BR" sz="1200" dirty="0" smtClean="0"/>
              <a:t>desaparecerá, e aparecerá o botão </a:t>
            </a:r>
            <a:r>
              <a:rPr lang="pt-BR" sz="1200" b="1" dirty="0" smtClean="0"/>
              <a:t>ENVIAR</a:t>
            </a:r>
            <a:r>
              <a:rPr lang="pt-BR" sz="1200" dirty="0" smtClean="0"/>
              <a:t>, Ao clicar no botão um e-mail será enviado a área responsável, anteriormente selecionada na etapa D1/D2.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18" idx="2"/>
            <a:endCxn id="9" idx="0"/>
          </p:cNvCxnSpPr>
          <p:nvPr/>
        </p:nvCxnSpPr>
        <p:spPr>
          <a:xfrm>
            <a:off x="4614863" y="888445"/>
            <a:ext cx="9217" cy="691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43" y="3164688"/>
            <a:ext cx="3173450" cy="101251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71669" y="2816746"/>
            <a:ext cx="755332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Uma mensagem com a confirmação, aparecerá na tela. </a:t>
            </a:r>
            <a:r>
              <a:rPr lang="pt-BR" sz="1200" b="1" i="1" dirty="0" smtClean="0"/>
              <a:t>Finalizando assim, as etapas de preenchimento da Qualidade.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l="60107"/>
          <a:stretch/>
        </p:blipFill>
        <p:spPr>
          <a:xfrm>
            <a:off x="2343150" y="1031536"/>
            <a:ext cx="3224060" cy="106589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91520" y="17297"/>
            <a:ext cx="468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D3 – Ação de </a:t>
            </a:r>
            <a:r>
              <a:rPr lang="pt-BR" sz="2400" b="1" dirty="0" smtClean="0"/>
              <a:t>contenção - Processo</a:t>
            </a:r>
            <a:endParaRPr lang="pt-BR" sz="24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28924" y="1504950"/>
            <a:ext cx="1038226" cy="5238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876124" y="617388"/>
            <a:ext cx="531525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Após o preenchimento das etapas de qualidade, o botão </a:t>
            </a:r>
            <a:r>
              <a:rPr lang="pt-BR" sz="1200" b="1" i="1" dirty="0" smtClean="0"/>
              <a:t>SELECIONAR </a:t>
            </a:r>
            <a:r>
              <a:rPr lang="pt-BR" sz="1200" dirty="0" smtClean="0"/>
              <a:t> aparecerá novamente, para dar continuidades as etapas faltantes do relatório 8D.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18" idx="2"/>
            <a:endCxn id="9" idx="0"/>
          </p:cNvCxnSpPr>
          <p:nvPr/>
        </p:nvCxnSpPr>
        <p:spPr>
          <a:xfrm>
            <a:off x="4533749" y="1079053"/>
            <a:ext cx="14288" cy="42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9" y="2166521"/>
            <a:ext cx="8562975" cy="69011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1794853" y="3014109"/>
            <a:ext cx="531525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Descreva detalhadamente, as ações de contenção realizadas, juntamente com a data da implementação da ação de contenção.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34" name="Conector de seta reta 33"/>
          <p:cNvCxnSpPr>
            <a:stCxn id="33" idx="0"/>
          </p:cNvCxnSpPr>
          <p:nvPr/>
        </p:nvCxnSpPr>
        <p:spPr>
          <a:xfrm flipV="1">
            <a:off x="4452478" y="2425854"/>
            <a:ext cx="0" cy="588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3" idx="0"/>
            <a:endCxn id="41" idx="1"/>
          </p:cNvCxnSpPr>
          <p:nvPr/>
        </p:nvCxnSpPr>
        <p:spPr>
          <a:xfrm flipV="1">
            <a:off x="4452478" y="2736492"/>
            <a:ext cx="2033819" cy="277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2895298" y="2147472"/>
            <a:ext cx="5934226" cy="278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486297" y="2597301"/>
            <a:ext cx="2371801" cy="278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71450" y="3773313"/>
            <a:ext cx="897255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 partir desta etapa, aparecerá uma tabela logo abaixo, com as evidências de N.C. inseridas anteriormente, e um botão para download das evidências, caso necessário.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30" y="4244503"/>
            <a:ext cx="4685696" cy="81555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1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33" grpId="0" animBg="1"/>
      <p:bldP spid="40" grpId="0" animBg="1"/>
      <p:bldP spid="41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0" y="1227949"/>
            <a:ext cx="7060066" cy="227034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967594" y="17297"/>
            <a:ext cx="490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D4 </a:t>
            </a:r>
            <a:r>
              <a:rPr lang="pt-BR" sz="2400" b="1" dirty="0"/>
              <a:t>– </a:t>
            </a:r>
            <a:r>
              <a:rPr lang="pt-BR" sz="2400" b="1" dirty="0" smtClean="0"/>
              <a:t>Ishikawa/ Causa raiz </a:t>
            </a:r>
            <a:r>
              <a:rPr lang="pt-BR" sz="2400" b="1" dirty="0" smtClean="0"/>
              <a:t>- Processo</a:t>
            </a:r>
            <a:endParaRPr lang="pt-BR" sz="24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47021" y="1227949"/>
            <a:ext cx="7060066" cy="23567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57690" y="714956"/>
            <a:ext cx="263872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Preenchimento dos 6 M’s e </a:t>
            </a:r>
            <a:r>
              <a:rPr lang="pt-BR" sz="1200" dirty="0"/>
              <a:t>C</a:t>
            </a:r>
            <a:r>
              <a:rPr lang="pt-BR" sz="1200" dirty="0" smtClean="0"/>
              <a:t>ausa Raiz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18" idx="2"/>
            <a:endCxn id="9" idx="0"/>
          </p:cNvCxnSpPr>
          <p:nvPr/>
        </p:nvCxnSpPr>
        <p:spPr>
          <a:xfrm>
            <a:off x="4177053" y="991955"/>
            <a:ext cx="1" cy="235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48231" y="3952482"/>
            <a:ext cx="71976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Cada M possui 5 campos para preenchimento, e logo abaixo um campo para descrever a causa raiz do problema. A causa raiz pode ser descrita DETALHADAMENTE, sem limite de caracteres.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314449" y="1429819"/>
            <a:ext cx="2490107" cy="154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314449" y="1606130"/>
            <a:ext cx="2490107" cy="154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314449" y="1795602"/>
            <a:ext cx="2490107" cy="154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314449" y="1971913"/>
            <a:ext cx="2490107" cy="154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14449" y="2125967"/>
            <a:ext cx="2490107" cy="154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306475" y="3329226"/>
            <a:ext cx="6400611" cy="2044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2" name="Conector de seta reta 31"/>
          <p:cNvCxnSpPr>
            <a:stCxn id="25" idx="0"/>
          </p:cNvCxnSpPr>
          <p:nvPr/>
        </p:nvCxnSpPr>
        <p:spPr>
          <a:xfrm flipH="1" flipV="1">
            <a:off x="3061607" y="2280021"/>
            <a:ext cx="1185448" cy="1672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5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B1FAAB651CCC478E0FA67CA9D34BA3" ma:contentTypeVersion="6" ma:contentTypeDescription="Crie um novo documento." ma:contentTypeScope="" ma:versionID="c98d3905e6b5490e3dea882e79b3f873">
  <xsd:schema xmlns:xsd="http://www.w3.org/2001/XMLSchema" xmlns:xs="http://www.w3.org/2001/XMLSchema" xmlns:p="http://schemas.microsoft.com/office/2006/metadata/properties" xmlns:ns2="d534dc06-8b6a-424c-ad6c-9fdefea6b96d" xmlns:ns3="3e8daaf9-8a92-4c05-bc5d-9f2bb0c50fe1" targetNamespace="http://schemas.microsoft.com/office/2006/metadata/properties" ma:root="true" ma:fieldsID="be5b0e85da4e42123568d299a0d68333" ns2:_="" ns3:_="">
    <xsd:import namespace="d534dc06-8b6a-424c-ad6c-9fdefea6b96d"/>
    <xsd:import namespace="3e8daaf9-8a92-4c05-bc5d-9f2bb0c50f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4dc06-8b6a-424c-ad6c-9fdefea6b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daaf9-8a92-4c05-bc5d-9f2bb0c50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1CAC20-733D-438D-9044-98AB4082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4dc06-8b6a-424c-ad6c-9fdefea6b96d"/>
    <ds:schemaRef ds:uri="3e8daaf9-8a92-4c05-bc5d-9f2bb0c50f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0C036D-DFCD-451E-B0EB-29CB2A0C5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8AEE8B-A701-47FF-888A-D31692C7183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d534dc06-8b6a-424c-ad6c-9fdefea6b96d"/>
    <ds:schemaRef ds:uri="3e8daaf9-8a92-4c05-bc5d-9f2bb0c50fe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335527</TotalTime>
  <Words>548</Words>
  <Application>Microsoft Office PowerPoint</Application>
  <PresentationFormat>Apresentação na tela (16:9)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Leite</dc:creator>
  <cp:lastModifiedBy>Jefferson Alves Teixeira</cp:lastModifiedBy>
  <cp:revision>1677</cp:revision>
  <cp:lastPrinted>2021-09-16T17:19:21Z</cp:lastPrinted>
  <dcterms:modified xsi:type="dcterms:W3CDTF">2025-02-18T11:57:24Z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0x0101001CB1FAAB651CCC478E0FA67CA9D34BA3</vt:lpwstr>
  </property>
</Properties>
</file>