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73" r:id="rId13"/>
    <p:sldId id="259" r:id="rId14"/>
    <p:sldId id="261" r:id="rId15"/>
    <p:sldId id="263" r:id="rId16"/>
    <p:sldId id="264" r:id="rId17"/>
    <p:sldId id="271" r:id="rId18"/>
    <p:sldId id="266" r:id="rId19"/>
    <p:sldId id="267" r:id="rId20"/>
    <p:sldId id="268" r:id="rId21"/>
    <p:sldId id="269" r:id="rId22"/>
    <p:sldId id="265" r:id="rId23"/>
    <p:sldId id="262" r:id="rId24"/>
    <p:sldId id="270" r:id="rId25"/>
    <p:sldId id="272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2" r:id="rId34"/>
    <p:sldId id="281" r:id="rId35"/>
    <p:sldId id="283" r:id="rId36"/>
    <p:sldId id="284" r:id="rId37"/>
    <p:sldId id="285" r:id="rId38"/>
    <p:sldId id="286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EBDF3-7910-4FE1-8E26-F3FCAE049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D23E05-6F7D-4967-AC96-4CF8C787C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57E16-D846-406C-924C-53DC10E1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F1FC-C18E-4450-9501-F214D5F9F548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789D4-6180-4724-B91C-F2DD8DB7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52880-87AF-49EB-8372-FFBC6E97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695-278F-474C-A1C4-FAE4F3017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6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83765-131B-4268-821F-D636A2F9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7F275-9DDB-4D90-95FA-2744D7265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925AE-3A61-4992-903E-4341EBB3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F1FC-C18E-4450-9501-F214D5F9F548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AF5F1-77A0-4094-90D0-011607A6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38A8F-272D-4930-8DE3-53575718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695-278F-474C-A1C4-FAE4F3017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47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838346-B965-482B-897B-7665E266B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729128-0002-4660-B8BA-20276751B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6529B-9BD7-456B-B1F4-AD679230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F1FC-C18E-4450-9501-F214D5F9F548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09C1-A3F9-4729-BA87-664CE5F0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A0469-7365-4F34-BCF6-B8B4F1BD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695-278F-474C-A1C4-FAE4F3017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61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BB245-5DAF-4BD9-AC5F-D4871DC0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C03D5-51D2-4B73-A5E8-B8D259166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05368-096C-471E-A8DF-ADA58E1D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F1FC-C18E-4450-9501-F214D5F9F548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90468-8CEF-41FF-AE1B-CBEACA37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EDFF8-A3CE-4770-8E59-53F79246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695-278F-474C-A1C4-FAE4F3017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66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A0BFE-C867-4F50-8F45-6D36953F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7324D1-C0E9-4270-A332-237D2C743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75B37-8C0D-439E-9982-018E5A02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F1FC-C18E-4450-9501-F214D5F9F548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F1A1D-6289-4283-BF3C-9DD5F61F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04009-5AFE-4ECF-BBFD-EB8259D9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695-278F-474C-A1C4-FAE4F3017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1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17653-56E8-4588-AA90-F2267606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1A1A9-FC37-4979-A229-6391567FD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27FBEF-B901-484E-BBA8-42C7EF37B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E67606-CC1F-4553-B9AD-CDEF5689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F1FC-C18E-4450-9501-F214D5F9F548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77F7F8-29B6-42C4-A424-4F38F0AC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983DD-8675-4063-8EB2-D0847C4B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695-278F-474C-A1C4-FAE4F3017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72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792EF-04F1-421E-A8D7-638FEDCC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401500-F301-4F7F-8950-D62DDDE9E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6C5C1-45AE-4ACE-B4C8-AFE7DA633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9CE260-C33C-4E72-B937-87236497B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8ACDFB-F4BE-4D45-ADC1-168219B90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0773C3-CC70-4D25-AA6F-5404DC52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F1FC-C18E-4450-9501-F214D5F9F548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7E2719-07BC-4A04-8137-7E4CB158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B5C6D8-1630-41A9-987F-069A95A0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695-278F-474C-A1C4-FAE4F3017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7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04F1D-5D37-44B1-8325-976DEFE0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C581D1-A945-42F0-A461-1EBC1EA4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F1FC-C18E-4450-9501-F214D5F9F548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725076-004B-4078-A8D1-77B35820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FAF051-5509-498E-8997-57E7A6F1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695-278F-474C-A1C4-FAE4F3017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64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CA17DE-CA87-4547-91F0-A11D30A2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F1FC-C18E-4450-9501-F214D5F9F548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5E8967-DA73-4DFB-8974-EB02A692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C6436E-0265-46D4-8643-63BD0B5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695-278F-474C-A1C4-FAE4F3017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03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EDA11-64EA-4BFA-AB52-F81FDB54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D02C3-54F9-4B13-839F-CBB7B462C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C6CC9-67EF-4FFE-ADE7-6D3AF3D3F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0F670-5737-4473-A472-E9EF59C9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F1FC-C18E-4450-9501-F214D5F9F548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095796-E323-4690-9751-28EFA36E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36A831-E511-49CE-9A0E-DDF42BEF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695-278F-474C-A1C4-FAE4F3017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3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87C3E-A414-417A-A6B4-AD483193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0B8490-8F5E-4EB2-AEC5-3390B5321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70EF52-1D05-44DF-9735-DEAF682B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A088B5-0B7B-41D2-B5B4-6A1CE18E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F1FC-C18E-4450-9501-F214D5F9F548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EB4CB2-B806-45AA-AE44-A0FE5D6C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3A21FB-CB18-4FBF-AE3D-9FFBE032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695-278F-474C-A1C4-FAE4F3017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61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879A00-4690-492E-A999-DE279D79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D6AFA0-70C5-4608-BD98-C97BFA8D9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6C2F5-C85D-4D6C-B4DA-33DCA8CB9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6F1FC-C18E-4450-9501-F214D5F9F548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5B6D6-F65B-40F3-AD5E-4861940E2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3FCF5-5E97-4ABC-B4B3-14508C895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32695-278F-474C-A1C4-FAE4F3017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9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peerlab.github.io/dpeerlab-website/cyt-download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mweber/Rtsne-example/blob/master/Rtsne_viSNE_example_Marrow1.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F95D5-7253-4CC0-B87B-9FB138B1A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i="0" dirty="0">
                <a:effectLst/>
                <a:latin typeface="-apple-system"/>
              </a:rPr>
              <a:t>Analyzing the Brain Development </a:t>
            </a:r>
            <a:r>
              <a:rPr lang="en-US" altLang="ko-KR" b="1" i="0" dirty="0" err="1">
                <a:effectLst/>
                <a:latin typeface="-apple-system"/>
              </a:rPr>
              <a:t>scRNA</a:t>
            </a:r>
            <a:r>
              <a:rPr lang="en-US" altLang="ko-KR" b="1" i="0" dirty="0">
                <a:effectLst/>
                <a:latin typeface="-apple-system"/>
              </a:rPr>
              <a:t>-seq Data between Mouse and Human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CCEBE1-A2CB-4A97-81F3-63CF8D386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7191"/>
            <a:ext cx="9144000" cy="1655762"/>
          </a:xfrm>
        </p:spPr>
        <p:txBody>
          <a:bodyPr/>
          <a:lstStyle/>
          <a:p>
            <a:endParaRPr lang="en-US" altLang="ko-KR" dirty="0"/>
          </a:p>
          <a:p>
            <a:pPr algn="r"/>
            <a:r>
              <a:rPr lang="en-US" altLang="ko-KR" dirty="0"/>
              <a:t>By</a:t>
            </a:r>
            <a:r>
              <a:rPr lang="ko-KR" altLang="en-US" dirty="0"/>
              <a:t> 생명공학부</a:t>
            </a:r>
            <a:r>
              <a:rPr lang="en-US" altLang="ko-KR" dirty="0"/>
              <a:t> </a:t>
            </a:r>
            <a:r>
              <a:rPr lang="ko-KR" altLang="en-US" dirty="0"/>
              <a:t>신인수</a:t>
            </a:r>
          </a:p>
        </p:txBody>
      </p:sp>
    </p:spTree>
    <p:extLst>
      <p:ext uri="{BB962C8B-B14F-4D97-AF65-F5344CB8AC3E}">
        <p14:creationId xmlns:p14="http://schemas.microsoft.com/office/powerpoint/2010/main" val="4199755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696C5-5187-457E-AE48-72992099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Method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502829-52C7-4569-85A5-E66E1DF27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974036"/>
              </p:ext>
            </p:extLst>
          </p:nvPr>
        </p:nvGraphicFramePr>
        <p:xfrm>
          <a:off x="1210905" y="1870787"/>
          <a:ext cx="796903" cy="1105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903">
                  <a:extLst>
                    <a:ext uri="{9D8B030D-6E8A-4147-A177-3AD203B41FA5}">
                      <a16:colId xmlns:a16="http://schemas.microsoft.com/office/drawing/2014/main" val="3767305227"/>
                    </a:ext>
                  </a:extLst>
                </a:gridCol>
              </a:tblGrid>
              <a:tr h="3686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379388"/>
                  </a:ext>
                </a:extLst>
              </a:tr>
              <a:tr h="3686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30595"/>
                  </a:ext>
                </a:extLst>
              </a:tr>
              <a:tr h="3686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9044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0C37CE-4B3F-41BC-970D-24F146599F54}"/>
              </a:ext>
            </a:extLst>
          </p:cNvPr>
          <p:cNvSpPr txBox="1"/>
          <p:nvPr/>
        </p:nvSpPr>
        <p:spPr>
          <a:xfrm>
            <a:off x="203199" y="1870787"/>
            <a:ext cx="100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Gene 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B9D59-432F-4A5F-B47E-1129EB3A5E1C}"/>
              </a:ext>
            </a:extLst>
          </p:cNvPr>
          <p:cNvSpPr txBox="1"/>
          <p:nvPr/>
        </p:nvSpPr>
        <p:spPr>
          <a:xfrm>
            <a:off x="2620864" y="14322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Cell j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969F3-CAF8-445E-BDDB-EF4BB4152958}"/>
              </a:ext>
            </a:extLst>
          </p:cNvPr>
          <p:cNvSpPr txBox="1"/>
          <p:nvPr/>
        </p:nvSpPr>
        <p:spPr>
          <a:xfrm>
            <a:off x="3822871" y="14322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Cell k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635A6-15B5-42B9-AB68-C8ACB18FC722}"/>
              </a:ext>
            </a:extLst>
          </p:cNvPr>
          <p:cNvSpPr txBox="1"/>
          <p:nvPr/>
        </p:nvSpPr>
        <p:spPr>
          <a:xfrm>
            <a:off x="203199" y="2240119"/>
            <a:ext cx="100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Gene 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EC5A9-D54A-4161-ABC2-B9F7FAB4C889}"/>
              </a:ext>
            </a:extLst>
          </p:cNvPr>
          <p:cNvSpPr txBox="1"/>
          <p:nvPr/>
        </p:nvSpPr>
        <p:spPr>
          <a:xfrm>
            <a:off x="203199" y="2613626"/>
            <a:ext cx="100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Gene 3</a:t>
            </a:r>
            <a:endParaRPr lang="ko-KR" altLang="en-US" dirty="0"/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C1C70638-3ABB-4B5A-9EB8-DECB5BC2A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16902"/>
              </p:ext>
            </p:extLst>
          </p:nvPr>
        </p:nvGraphicFramePr>
        <p:xfrm>
          <a:off x="1210905" y="3820891"/>
          <a:ext cx="796903" cy="368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903">
                  <a:extLst>
                    <a:ext uri="{9D8B030D-6E8A-4147-A177-3AD203B41FA5}">
                      <a16:colId xmlns:a16="http://schemas.microsoft.com/office/drawing/2014/main" val="3767305227"/>
                    </a:ext>
                  </a:extLst>
                </a:gridCol>
              </a:tblGrid>
              <a:tr h="3686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793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1360F17-3DB8-4A2E-BF6D-FB752FC1BCB5}"/>
              </a:ext>
            </a:extLst>
          </p:cNvPr>
          <p:cNvSpPr txBox="1"/>
          <p:nvPr/>
        </p:nvSpPr>
        <p:spPr>
          <a:xfrm>
            <a:off x="203199" y="3841775"/>
            <a:ext cx="100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Gene </a:t>
            </a:r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70CF99-ED3E-43D2-8388-43EA60D76E0F}"/>
              </a:ext>
            </a:extLst>
          </p:cNvPr>
          <p:cNvSpPr txBox="1"/>
          <p:nvPr/>
        </p:nvSpPr>
        <p:spPr>
          <a:xfrm>
            <a:off x="1127965" y="14322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Cell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7108C-D251-4B4D-98FF-739F3222E17E}"/>
              </a:ext>
            </a:extLst>
          </p:cNvPr>
          <p:cNvSpPr txBox="1"/>
          <p:nvPr/>
        </p:nvSpPr>
        <p:spPr>
          <a:xfrm>
            <a:off x="1462399" y="2868703"/>
            <a:ext cx="293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910BFBE1-87C9-4329-B8B6-7A0D4F8E8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077789"/>
              </p:ext>
            </p:extLst>
          </p:nvPr>
        </p:nvGraphicFramePr>
        <p:xfrm>
          <a:off x="1210905" y="4885597"/>
          <a:ext cx="796903" cy="368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903">
                  <a:extLst>
                    <a:ext uri="{9D8B030D-6E8A-4147-A177-3AD203B41FA5}">
                      <a16:colId xmlns:a16="http://schemas.microsoft.com/office/drawing/2014/main" val="3767305227"/>
                    </a:ext>
                  </a:extLst>
                </a:gridCol>
              </a:tblGrid>
              <a:tr h="3686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37938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70975A0-36D2-4AAD-B94D-CF6E30B1D567}"/>
              </a:ext>
            </a:extLst>
          </p:cNvPr>
          <p:cNvSpPr txBox="1"/>
          <p:nvPr/>
        </p:nvSpPr>
        <p:spPr>
          <a:xfrm>
            <a:off x="203199" y="4906481"/>
            <a:ext cx="100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Gene n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977249-BFA3-40D6-B233-BF9764B99EAF}"/>
              </a:ext>
            </a:extLst>
          </p:cNvPr>
          <p:cNvSpPr txBox="1"/>
          <p:nvPr/>
        </p:nvSpPr>
        <p:spPr>
          <a:xfrm>
            <a:off x="1462399" y="4021217"/>
            <a:ext cx="293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C3BA21DB-DF91-4ED9-A018-4840DE18C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892774"/>
              </p:ext>
            </p:extLst>
          </p:nvPr>
        </p:nvGraphicFramePr>
        <p:xfrm>
          <a:off x="2679612" y="1873680"/>
          <a:ext cx="796903" cy="11030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903">
                  <a:extLst>
                    <a:ext uri="{9D8B030D-6E8A-4147-A177-3AD203B41FA5}">
                      <a16:colId xmlns:a16="http://schemas.microsoft.com/office/drawing/2014/main" val="3767305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79388"/>
                  </a:ext>
                </a:extLst>
              </a:tr>
              <a:tr h="3686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030595"/>
                  </a:ext>
                </a:extLst>
              </a:tr>
              <a:tr h="3686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904493"/>
                  </a:ext>
                </a:extLst>
              </a:tr>
            </a:tbl>
          </a:graphicData>
        </a:graphic>
      </p:graphicFrame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98E44746-B310-478B-A01C-C8E953F64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46018"/>
              </p:ext>
            </p:extLst>
          </p:nvPr>
        </p:nvGraphicFramePr>
        <p:xfrm>
          <a:off x="3881620" y="1870787"/>
          <a:ext cx="796903" cy="1105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903">
                  <a:extLst>
                    <a:ext uri="{9D8B030D-6E8A-4147-A177-3AD203B41FA5}">
                      <a16:colId xmlns:a16="http://schemas.microsoft.com/office/drawing/2014/main" val="3767305227"/>
                    </a:ext>
                  </a:extLst>
                </a:gridCol>
              </a:tblGrid>
              <a:tr h="3686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379388"/>
                  </a:ext>
                </a:extLst>
              </a:tr>
              <a:tr h="3686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30595"/>
                  </a:ext>
                </a:extLst>
              </a:tr>
              <a:tr h="3686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904493"/>
                  </a:ext>
                </a:extLst>
              </a:tr>
            </a:tbl>
          </a:graphicData>
        </a:graphic>
      </p:graphicFrame>
      <p:graphicFrame>
        <p:nvGraphicFramePr>
          <p:cNvPr id="30" name="표 4">
            <a:extLst>
              <a:ext uri="{FF2B5EF4-FFF2-40B4-BE49-F238E27FC236}">
                <a16:creationId xmlns:a16="http://schemas.microsoft.com/office/drawing/2014/main" id="{C32F0AFF-F025-4487-BBCE-3893E3ACB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04021"/>
              </p:ext>
            </p:extLst>
          </p:nvPr>
        </p:nvGraphicFramePr>
        <p:xfrm>
          <a:off x="2620864" y="3820891"/>
          <a:ext cx="88238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384">
                  <a:extLst>
                    <a:ext uri="{9D8B030D-6E8A-4147-A177-3AD203B41FA5}">
                      <a16:colId xmlns:a16="http://schemas.microsoft.com/office/drawing/2014/main" val="3767305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79388"/>
                  </a:ext>
                </a:extLst>
              </a:tr>
            </a:tbl>
          </a:graphicData>
        </a:graphic>
      </p:graphicFrame>
      <p:graphicFrame>
        <p:nvGraphicFramePr>
          <p:cNvPr id="31" name="표 4">
            <a:extLst>
              <a:ext uri="{FF2B5EF4-FFF2-40B4-BE49-F238E27FC236}">
                <a16:creationId xmlns:a16="http://schemas.microsoft.com/office/drawing/2014/main" id="{BDEAA976-C5DB-473E-A14A-AF08D5E49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104641"/>
              </p:ext>
            </p:extLst>
          </p:nvPr>
        </p:nvGraphicFramePr>
        <p:xfrm>
          <a:off x="3881620" y="3820891"/>
          <a:ext cx="88238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384">
                  <a:extLst>
                    <a:ext uri="{9D8B030D-6E8A-4147-A177-3AD203B41FA5}">
                      <a16:colId xmlns:a16="http://schemas.microsoft.com/office/drawing/2014/main" val="3767305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79388"/>
                  </a:ext>
                </a:extLst>
              </a:tr>
            </a:tbl>
          </a:graphicData>
        </a:graphic>
      </p:graphicFrame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EDC0A7B0-B906-4E1F-AF3F-518C6A9B3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402677"/>
              </p:ext>
            </p:extLst>
          </p:nvPr>
        </p:nvGraphicFramePr>
        <p:xfrm>
          <a:off x="3881620" y="4906481"/>
          <a:ext cx="88238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384">
                  <a:extLst>
                    <a:ext uri="{9D8B030D-6E8A-4147-A177-3AD203B41FA5}">
                      <a16:colId xmlns:a16="http://schemas.microsoft.com/office/drawing/2014/main" val="3767305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379388"/>
                  </a:ext>
                </a:extLst>
              </a:tr>
            </a:tbl>
          </a:graphicData>
        </a:graphic>
      </p:graphicFrame>
      <p:graphicFrame>
        <p:nvGraphicFramePr>
          <p:cNvPr id="33" name="표 4">
            <a:extLst>
              <a:ext uri="{FF2B5EF4-FFF2-40B4-BE49-F238E27FC236}">
                <a16:creationId xmlns:a16="http://schemas.microsoft.com/office/drawing/2014/main" id="{D1A09F9D-F529-4238-8DDE-72209AA9D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6502"/>
              </p:ext>
            </p:extLst>
          </p:nvPr>
        </p:nvGraphicFramePr>
        <p:xfrm>
          <a:off x="2620864" y="4906481"/>
          <a:ext cx="88238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384">
                  <a:extLst>
                    <a:ext uri="{9D8B030D-6E8A-4147-A177-3AD203B41FA5}">
                      <a16:colId xmlns:a16="http://schemas.microsoft.com/office/drawing/2014/main" val="3767305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7938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3CAB39A2-62B2-4187-BCA4-7942DB4422F4}"/>
              </a:ext>
            </a:extLst>
          </p:cNvPr>
          <p:cNvSpPr txBox="1"/>
          <p:nvPr/>
        </p:nvSpPr>
        <p:spPr>
          <a:xfrm>
            <a:off x="2868557" y="2868703"/>
            <a:ext cx="293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87835A-AA20-4231-9456-97396F76777A}"/>
              </a:ext>
            </a:extLst>
          </p:cNvPr>
          <p:cNvSpPr txBox="1"/>
          <p:nvPr/>
        </p:nvSpPr>
        <p:spPr>
          <a:xfrm>
            <a:off x="4190307" y="2868703"/>
            <a:ext cx="293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4068DC-23FA-4793-B3DF-494D0287FFC3}"/>
              </a:ext>
            </a:extLst>
          </p:cNvPr>
          <p:cNvSpPr txBox="1"/>
          <p:nvPr/>
        </p:nvSpPr>
        <p:spPr>
          <a:xfrm>
            <a:off x="4190307" y="4072727"/>
            <a:ext cx="293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DBC989-76AA-4A08-837E-EDD672871BCD}"/>
              </a:ext>
            </a:extLst>
          </p:cNvPr>
          <p:cNvSpPr txBox="1"/>
          <p:nvPr/>
        </p:nvSpPr>
        <p:spPr>
          <a:xfrm>
            <a:off x="2921966" y="4072727"/>
            <a:ext cx="293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94FB4A-88EF-4494-9D85-94225B89C73E}"/>
              </a:ext>
            </a:extLst>
          </p:cNvPr>
          <p:cNvSpPr txBox="1"/>
          <p:nvPr/>
        </p:nvSpPr>
        <p:spPr>
          <a:xfrm>
            <a:off x="2620864" y="54257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</a:t>
            </a:r>
            <a:r>
              <a:rPr lang="en-US" altLang="ko-KR" baseline="-25000" dirty="0" err="1"/>
              <a:t>j</a:t>
            </a:r>
            <a:endParaRPr lang="ko-KR" altLang="en-US" baseline="-25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8092B7-6F7F-4C02-B6C1-1E12F98E6426}"/>
              </a:ext>
            </a:extLst>
          </p:cNvPr>
          <p:cNvSpPr txBox="1"/>
          <p:nvPr/>
        </p:nvSpPr>
        <p:spPr>
          <a:xfrm>
            <a:off x="1127965" y="54257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5504B6-A716-4256-A2AA-7CE8EA58E3DE}"/>
              </a:ext>
            </a:extLst>
          </p:cNvPr>
          <p:cNvSpPr txBox="1"/>
          <p:nvPr/>
        </p:nvSpPr>
        <p:spPr>
          <a:xfrm>
            <a:off x="3865612" y="54257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</a:t>
            </a:r>
            <a:r>
              <a:rPr lang="en-US" altLang="ko-KR" baseline="-25000" dirty="0" err="1"/>
              <a:t>k</a:t>
            </a:r>
            <a:endParaRPr lang="ko-KR" altLang="en-US" baseline="-25000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4CC244BC-56AD-43E8-A847-84E579698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335" y="2086810"/>
            <a:ext cx="2886075" cy="24765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7EA0C7F-554E-42C9-8328-68C9889EC372}"/>
              </a:ext>
            </a:extLst>
          </p:cNvPr>
          <p:cNvSpPr txBox="1"/>
          <p:nvPr/>
        </p:nvSpPr>
        <p:spPr>
          <a:xfrm>
            <a:off x="5198013" y="374944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sz="2400" dirty="0">
                <a:sym typeface="Wingdings" panose="05000000000000000000" pitchFamily="2" charset="2"/>
              </a:rPr>
              <a:t>x</a:t>
            </a:r>
            <a:r>
              <a:rPr lang="en-US" altLang="ko-KR" sz="2400" baseline="-25000" dirty="0">
                <a:sym typeface="Wingdings" panose="05000000000000000000" pitchFamily="2" charset="2"/>
              </a:rPr>
              <a:t>i</a:t>
            </a:r>
            <a:endParaRPr lang="ko-KR" altLang="en-US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FD5213-B963-448E-A739-8E12F27D8ECF}"/>
              </a:ext>
            </a:extLst>
          </p:cNvPr>
          <p:cNvSpPr txBox="1"/>
          <p:nvPr/>
        </p:nvSpPr>
        <p:spPr>
          <a:xfrm>
            <a:off x="5198013" y="537958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m</a:t>
            </a:r>
            <a:endParaRPr lang="ko-KR" altLang="en-US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51D2C9-9D16-4D3F-BDAF-BFE1DA13D072}"/>
              </a:ext>
            </a:extLst>
          </p:cNvPr>
          <p:cNvSpPr txBox="1"/>
          <p:nvPr/>
        </p:nvSpPr>
        <p:spPr>
          <a:xfrm>
            <a:off x="6340151" y="2607414"/>
            <a:ext cx="4389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Calculate for all 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Kernel regression to find out relationship between β</a:t>
            </a:r>
            <a:r>
              <a:rPr lang="en-US" altLang="ko-KR" baseline="-25000" dirty="0"/>
              <a:t>0</a:t>
            </a:r>
            <a:r>
              <a:rPr lang="en-US" altLang="ko-KR" dirty="0"/>
              <a:t>, β</a:t>
            </a:r>
            <a:r>
              <a:rPr lang="en-US" altLang="ko-KR" baseline="-25000" dirty="0"/>
              <a:t>1</a:t>
            </a:r>
            <a:r>
              <a:rPr lang="en-US" altLang="ko-KR" dirty="0"/>
              <a:t>, θ </a:t>
            </a:r>
            <a:r>
              <a:rPr lang="en-US" altLang="ko-KR" dirty="0">
                <a:sym typeface="Wingdings" panose="05000000000000000000" pitchFamily="2" charset="2"/>
              </a:rPr>
              <a:t> shows global relationship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Calculate Pearson residuals (</a:t>
            </a:r>
            <a:r>
              <a:rPr lang="en-US" altLang="ko-KR" dirty="0" err="1"/>
              <a:t>z</a:t>
            </a:r>
            <a:r>
              <a:rPr lang="en-US" altLang="ko-KR" baseline="-25000" dirty="0" err="1"/>
              <a:t>ij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27E4B762-E5F4-4DCB-B58B-6749FF706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937" y="4357696"/>
            <a:ext cx="2872453" cy="17931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80E8A73-B018-46A5-8B90-5F20055DB3A2}"/>
              </a:ext>
            </a:extLst>
          </p:cNvPr>
          <p:cNvSpPr txBox="1"/>
          <p:nvPr/>
        </p:nvSpPr>
        <p:spPr>
          <a:xfrm>
            <a:off x="5815142" y="1469177"/>
            <a:ext cx="621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Generalized Linear Model by Negative Binomial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686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984F-1C56-4E35-AC5C-F0C48561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314A4-FCE7-4A1B-9621-DEE30E468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Simply using the negative binomial model causes overfitting </a:t>
            </a:r>
            <a:r>
              <a:rPr lang="en-US" altLang="ko-KR" dirty="0">
                <a:sym typeface="Wingdings" panose="05000000000000000000" pitchFamily="2" charset="2"/>
              </a:rPr>
              <a:t> VST alleviates this by regularizing parameters.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Better method than ‘scale factor’ based normalization methods: log-normalization, relative counts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09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D625A-1548-4001-B561-075E8FCB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/>
              <a:t>Reproducing Previous Studies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58153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9D61D-9C7D-425F-931B-7760D304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Human Study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B1E94E-0985-4BAB-BF24-7B2AE51B8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Darmanis</a:t>
            </a:r>
            <a:r>
              <a:rPr lang="en-US" altLang="ko-KR" dirty="0"/>
              <a:t>, S., Sloan, S. A., Zhang, Y., </a:t>
            </a:r>
            <a:r>
              <a:rPr lang="en-US" altLang="ko-KR" dirty="0" err="1"/>
              <a:t>Enge</a:t>
            </a:r>
            <a:r>
              <a:rPr lang="en-US" altLang="ko-KR" dirty="0"/>
              <a:t>, M., </a:t>
            </a:r>
            <a:r>
              <a:rPr lang="en-US" altLang="ko-KR" dirty="0" err="1"/>
              <a:t>Caneda</a:t>
            </a:r>
            <a:r>
              <a:rPr lang="en-US" altLang="ko-KR" dirty="0"/>
              <a:t>, C., </a:t>
            </a:r>
            <a:r>
              <a:rPr lang="en-US" altLang="ko-KR" dirty="0" err="1"/>
              <a:t>Shuer</a:t>
            </a:r>
            <a:r>
              <a:rPr lang="en-US" altLang="ko-KR" dirty="0"/>
              <a:t>, L. M., ... &amp; Quake, S. R. (2015). A survey of human brain transcriptome diversity at the single cell level. </a:t>
            </a:r>
            <a:r>
              <a:rPr lang="en-US" altLang="ko-KR" i="1" dirty="0">
                <a:effectLst/>
              </a:rPr>
              <a:t>Proceedings of the National Academy of Sciences</a:t>
            </a:r>
            <a:r>
              <a:rPr lang="en-US" altLang="ko-KR" dirty="0"/>
              <a:t>, </a:t>
            </a:r>
            <a:r>
              <a:rPr lang="en-US" altLang="ko-KR" i="1" dirty="0">
                <a:effectLst/>
              </a:rPr>
              <a:t>112</a:t>
            </a:r>
            <a:r>
              <a:rPr lang="en-US" altLang="ko-KR" dirty="0"/>
              <a:t>(23), 7285-7290</a:t>
            </a:r>
          </a:p>
          <a:p>
            <a:r>
              <a:rPr lang="en-US" altLang="ko-KR" dirty="0"/>
              <a:t>GSE67835</a:t>
            </a:r>
          </a:p>
          <a:p>
            <a:r>
              <a:rPr lang="en-US" altLang="ko-KR" dirty="0"/>
              <a:t>4 embryonic samples and 8 adult samples of anterior temporal lobe</a:t>
            </a:r>
          </a:p>
          <a:p>
            <a:r>
              <a:rPr lang="en-US" altLang="ko-KR" dirty="0"/>
              <a:t>482 cells </a:t>
            </a:r>
            <a:r>
              <a:rPr lang="en-US" altLang="ko-KR" dirty="0">
                <a:sym typeface="Wingdings" panose="05000000000000000000" pitchFamily="2" charset="2"/>
              </a:rPr>
              <a:t> Final data has 466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Seurat not used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93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38082C-6E6B-4552-8492-D14E2536FECB}"/>
              </a:ext>
            </a:extLst>
          </p:cNvPr>
          <p:cNvSpPr txBox="1"/>
          <p:nvPr/>
        </p:nvSpPr>
        <p:spPr>
          <a:xfrm>
            <a:off x="3611724" y="331236"/>
            <a:ext cx="4968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Anticipated Workflow</a:t>
            </a:r>
            <a:endParaRPr lang="ko-KR" altLang="en-US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A3A1EB-2334-4555-9AF2-646E9F1A8134}"/>
              </a:ext>
            </a:extLst>
          </p:cNvPr>
          <p:cNvSpPr/>
          <p:nvPr/>
        </p:nvSpPr>
        <p:spPr>
          <a:xfrm>
            <a:off x="625150" y="1446245"/>
            <a:ext cx="2407298" cy="10077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for loop to combine all .txt files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EA3D25-3FE7-4186-83C7-B73A4539AA5C}"/>
              </a:ext>
            </a:extLst>
          </p:cNvPr>
          <p:cNvSpPr/>
          <p:nvPr/>
        </p:nvSpPr>
        <p:spPr>
          <a:xfrm>
            <a:off x="4422709" y="1427584"/>
            <a:ext cx="2407298" cy="10077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Load Data: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466 cells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F4898D-9186-4666-9DBC-8B4549457627}"/>
              </a:ext>
            </a:extLst>
          </p:cNvPr>
          <p:cNvSpPr/>
          <p:nvPr/>
        </p:nvSpPr>
        <p:spPr>
          <a:xfrm>
            <a:off x="8220268" y="1446245"/>
            <a:ext cx="2407298" cy="10077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chemeClr val="tx1"/>
                </a:solidFill>
                <a:effectLst/>
                <a:latin typeface="ui-monospace"/>
              </a:rPr>
              <a:t>Delete last three rows: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ui-monospace"/>
              </a:rPr>
              <a:t>no_feature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ui-monospace"/>
              </a:rPr>
              <a:t>, ambiguous,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ui-monospace"/>
              </a:rPr>
              <a:t>alignment_not_unique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9ABB3A-8C8F-40DE-9E65-E735F1ACAE7B}"/>
              </a:ext>
            </a:extLst>
          </p:cNvPr>
          <p:cNvSpPr/>
          <p:nvPr/>
        </p:nvSpPr>
        <p:spPr>
          <a:xfrm>
            <a:off x="625150" y="3191069"/>
            <a:ext cx="2407298" cy="10077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Transform Data: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log(CPM + 1)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7E5650-9BDB-4218-8395-E9D56A8BE6C6}"/>
              </a:ext>
            </a:extLst>
          </p:cNvPr>
          <p:cNvSpPr/>
          <p:nvPr/>
        </p:nvSpPr>
        <p:spPr>
          <a:xfrm>
            <a:off x="4422709" y="3172408"/>
            <a:ext cx="2407298" cy="10077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ViSNE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Rtsne</a:t>
            </a:r>
            <a:r>
              <a:rPr lang="en-US" altLang="ko-KR" dirty="0">
                <a:solidFill>
                  <a:sysClr val="windowText" lastClr="000000"/>
                </a:solidFill>
              </a:rPr>
              <a:t> package)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7BFA58-CABD-43FD-8D44-93C42064365A}"/>
              </a:ext>
            </a:extLst>
          </p:cNvPr>
          <p:cNvSpPr/>
          <p:nvPr/>
        </p:nvSpPr>
        <p:spPr>
          <a:xfrm>
            <a:off x="8220268" y="3191069"/>
            <a:ext cx="2407298" cy="10077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BIC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mclust</a:t>
            </a:r>
            <a:r>
              <a:rPr lang="en-US" altLang="ko-KR" dirty="0">
                <a:solidFill>
                  <a:schemeClr val="tx1"/>
                </a:solidFill>
              </a:rPr>
              <a:t> package)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727558-6C01-40FB-81F0-BF9272EF8C84}"/>
              </a:ext>
            </a:extLst>
          </p:cNvPr>
          <p:cNvSpPr/>
          <p:nvPr/>
        </p:nvSpPr>
        <p:spPr>
          <a:xfrm>
            <a:off x="4422709" y="4917232"/>
            <a:ext cx="2407298" cy="10077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Plotting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D64D6A8-E89E-4C5A-9B49-14818604E035}"/>
              </a:ext>
            </a:extLst>
          </p:cNvPr>
          <p:cNvSpPr/>
          <p:nvPr/>
        </p:nvSpPr>
        <p:spPr>
          <a:xfrm>
            <a:off x="3317031" y="1805473"/>
            <a:ext cx="821094" cy="28924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42FA721-2629-409C-904D-D9C806714D02}"/>
              </a:ext>
            </a:extLst>
          </p:cNvPr>
          <p:cNvSpPr/>
          <p:nvPr/>
        </p:nvSpPr>
        <p:spPr>
          <a:xfrm>
            <a:off x="3317031" y="3550297"/>
            <a:ext cx="821094" cy="28924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D5F63C2-99C5-42E0-87D1-D3BBF92BCBAF}"/>
              </a:ext>
            </a:extLst>
          </p:cNvPr>
          <p:cNvSpPr/>
          <p:nvPr/>
        </p:nvSpPr>
        <p:spPr>
          <a:xfrm>
            <a:off x="7114590" y="1805473"/>
            <a:ext cx="821094" cy="28924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193DDA8-91A7-411D-954B-DBD23C245C9A}"/>
              </a:ext>
            </a:extLst>
          </p:cNvPr>
          <p:cNvSpPr/>
          <p:nvPr/>
        </p:nvSpPr>
        <p:spPr>
          <a:xfrm>
            <a:off x="7114590" y="3550297"/>
            <a:ext cx="821094" cy="28924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F8FE6A4-70F8-46BC-93F6-DE0B089E49C3}"/>
              </a:ext>
            </a:extLst>
          </p:cNvPr>
          <p:cNvSpPr/>
          <p:nvPr/>
        </p:nvSpPr>
        <p:spPr>
          <a:xfrm>
            <a:off x="10912150" y="1805473"/>
            <a:ext cx="821094" cy="28924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60DE7BBB-0032-4E23-B6AA-FA46A1448034}"/>
              </a:ext>
            </a:extLst>
          </p:cNvPr>
          <p:cNvSpPr/>
          <p:nvPr/>
        </p:nvSpPr>
        <p:spPr>
          <a:xfrm>
            <a:off x="3317031" y="5276460"/>
            <a:ext cx="821094" cy="28924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FE68C12-D34A-471D-92B5-D99AEC4B637F}"/>
              </a:ext>
            </a:extLst>
          </p:cNvPr>
          <p:cNvSpPr/>
          <p:nvPr/>
        </p:nvSpPr>
        <p:spPr>
          <a:xfrm>
            <a:off x="10912150" y="3550297"/>
            <a:ext cx="821094" cy="28924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653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BC84B-F8CF-4855-932F-54FC106F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ViSNE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B0A517-06CD-40B7-9EA5-3E186DE58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Amir, E. A. D., Davis, K. L., Tadmor, M. D., Simonds, E. F., Levine, J. H., Bendall, S. C., ... &amp;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Pe'er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 (2013).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viSNE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enables visualization of high dimensional single-cell data and reveals phenotypic heterogeneity of leukemia.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 biotechnology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31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(6), 545-552.</a:t>
            </a:r>
          </a:p>
          <a:p>
            <a:r>
              <a:rPr lang="en-US" altLang="ko-KR" strike="sngStrike" dirty="0"/>
              <a:t>http://www.c2b2.columbia. </a:t>
            </a:r>
            <a:r>
              <a:rPr lang="en-US" altLang="ko-KR" strike="sngStrike" dirty="0" err="1"/>
              <a:t>edu</a:t>
            </a:r>
            <a:r>
              <a:rPr lang="en-US" altLang="ko-KR" strike="sngStrike" dirty="0"/>
              <a:t>/</a:t>
            </a:r>
            <a:r>
              <a:rPr lang="en-US" altLang="ko-KR" strike="sngStrike" dirty="0" err="1"/>
              <a:t>danapeerlab</a:t>
            </a:r>
            <a:r>
              <a:rPr lang="en-US" altLang="ko-KR" strike="sngStrike" dirty="0"/>
              <a:t>/html/cyt.html</a:t>
            </a:r>
          </a:p>
          <a:p>
            <a:r>
              <a:rPr lang="en-US" altLang="ko-KR" dirty="0">
                <a:hlinkClick r:id="rId2"/>
              </a:rPr>
              <a:t>https://dpeerlab.github.io/dpeerlab-website/cyt-download.html</a:t>
            </a:r>
            <a:r>
              <a:rPr lang="en-US" altLang="ko-KR" dirty="0"/>
              <a:t> MATLAB based </a:t>
            </a:r>
            <a:r>
              <a:rPr lang="en-US" altLang="ko-KR" dirty="0" err="1"/>
              <a:t>Cyt</a:t>
            </a:r>
            <a:endParaRPr lang="en-US" altLang="ko-KR" dirty="0"/>
          </a:p>
          <a:p>
            <a:r>
              <a:rPr lang="en-US" altLang="ko-KR" dirty="0" err="1"/>
              <a:t>Cytobank</a:t>
            </a:r>
            <a:r>
              <a:rPr lang="en-US" altLang="ko-KR" dirty="0"/>
              <a:t>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858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6FC99-E739-45CE-A2B1-10FF21CD4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r>
              <a:rPr lang="en-US" altLang="ko-KR" dirty="0"/>
              <a:t>Not implemented in </a:t>
            </a:r>
            <a:r>
              <a:rPr lang="en-US" altLang="ko-KR" dirty="0" err="1"/>
              <a:t>tsne</a:t>
            </a:r>
            <a:r>
              <a:rPr lang="en-US" altLang="ko-KR" dirty="0"/>
              <a:t> package as mentioned in paper</a:t>
            </a:r>
          </a:p>
          <a:p>
            <a:r>
              <a:rPr lang="en-US" altLang="ko-KR" dirty="0"/>
              <a:t>Does not use PCA in prior (unlike </a:t>
            </a:r>
            <a:r>
              <a:rPr lang="en-US" altLang="ko-KR" dirty="0" err="1"/>
              <a:t>tSNE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https://github.com/lmweber/Rtsne-example/blob/master/Rtsne_viSNE_example_Marrow1.R</a:t>
            </a:r>
            <a:endParaRPr lang="en-US" altLang="ko-KR" dirty="0"/>
          </a:p>
          <a:p>
            <a:pPr lvl="1"/>
            <a:r>
              <a:rPr lang="en-US" altLang="ko-KR" dirty="0"/>
              <a:t>Transform count matrix by: </a:t>
            </a:r>
            <a:r>
              <a:rPr lang="en-US" altLang="ko-KR" dirty="0" err="1"/>
              <a:t>arcsin</a:t>
            </a:r>
            <a:r>
              <a:rPr lang="en-US" altLang="ko-KR" dirty="0"/>
              <a:t>(x/5)</a:t>
            </a:r>
          </a:p>
          <a:p>
            <a:pPr lvl="1"/>
            <a:r>
              <a:rPr lang="en-US" altLang="ko-KR" dirty="0"/>
              <a:t>Then run </a:t>
            </a:r>
            <a:r>
              <a:rPr lang="en-US" altLang="ko-KR" dirty="0" err="1"/>
              <a:t>tSNE</a:t>
            </a:r>
            <a:r>
              <a:rPr lang="en-US" altLang="ko-KR" dirty="0"/>
              <a:t> from </a:t>
            </a:r>
            <a:r>
              <a:rPr lang="en-US" altLang="ko-KR" dirty="0" err="1"/>
              <a:t>Rtsne</a:t>
            </a:r>
            <a:r>
              <a:rPr lang="en-US" altLang="ko-KR" dirty="0"/>
              <a:t> package</a:t>
            </a:r>
          </a:p>
          <a:p>
            <a:pPr lvl="1"/>
            <a:r>
              <a:rPr lang="en-US" altLang="ko-KR" dirty="0"/>
              <a:t>Set dims to 2 or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768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65E41-1A02-4D5E-A11C-00C01799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BIC(Bayesian Information Criteria)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096DD-20CD-40EC-B416-883CE84A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mclust</a:t>
            </a:r>
            <a:r>
              <a:rPr lang="en-US" altLang="ko-KR" dirty="0"/>
              <a:t> package</a:t>
            </a:r>
          </a:p>
          <a:p>
            <a:r>
              <a:rPr lang="en-US" altLang="ko-KR" sz="2400" dirty="0"/>
              <a:t>https://cran.r-project.org/web/packages/mclust/vignettes/mclust.html</a:t>
            </a:r>
          </a:p>
          <a:p>
            <a:r>
              <a:rPr lang="en-US" altLang="ko-KR" dirty="0" err="1"/>
              <a:t>mclustBIC</a:t>
            </a:r>
            <a:r>
              <a:rPr lang="en-US" altLang="ko-KR" dirty="0"/>
              <a:t> function fits data to 12 models</a:t>
            </a:r>
          </a:p>
          <a:p>
            <a:pPr lvl="1"/>
            <a:r>
              <a:rPr lang="en-US" altLang="ko-KR" dirty="0"/>
              <a:t>The researchers found 10 clusters right away (how?)</a:t>
            </a:r>
          </a:p>
          <a:p>
            <a:pPr lvl="1"/>
            <a:r>
              <a:rPr lang="en-US" altLang="ko-KR" dirty="0"/>
              <a:t>10 PC are chosen</a:t>
            </a:r>
          </a:p>
          <a:p>
            <a:r>
              <a:rPr lang="en-US" altLang="ko-KR" dirty="0" err="1"/>
              <a:t>Mclust</a:t>
            </a:r>
            <a:r>
              <a:rPr lang="en-US" altLang="ko-KR" dirty="0"/>
              <a:t> function to find clusters: 10 PCs are used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044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04BB0-D59A-4ACE-9B73-44CDE915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Plotting: </a:t>
            </a:r>
            <a:r>
              <a:rPr lang="en-US" altLang="ko-KR" sz="3600" dirty="0"/>
              <a:t>Number of reads per cell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501776-D1F2-4FE3-A00F-B8CA10F96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6590"/>
            <a:ext cx="3657917" cy="425232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FC4E6AF-6846-494D-B4F2-C717C3527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391" y="2778773"/>
            <a:ext cx="5908409" cy="274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807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906B83-E4F9-4D0F-A00D-AB837094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67" y="1160842"/>
            <a:ext cx="4709288" cy="4556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1CCE96-32FF-4845-9619-410B24D73312}"/>
              </a:ext>
            </a:extLst>
          </p:cNvPr>
          <p:cNvSpPr txBox="1"/>
          <p:nvPr/>
        </p:nvSpPr>
        <p:spPr>
          <a:xfrm>
            <a:off x="5376369" y="429234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BIC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C4383-2C4C-4878-9DFF-6D88C2642D25}"/>
              </a:ext>
            </a:extLst>
          </p:cNvPr>
          <p:cNvSpPr txBox="1"/>
          <p:nvPr/>
        </p:nvSpPr>
        <p:spPr>
          <a:xfrm>
            <a:off x="2171700" y="59498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 Clusters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6F527-68E0-44E2-8410-A3F500D0C7C3}"/>
              </a:ext>
            </a:extLst>
          </p:cNvPr>
          <p:cNvSpPr txBox="1"/>
          <p:nvPr/>
        </p:nvSpPr>
        <p:spPr>
          <a:xfrm>
            <a:off x="8286750" y="59498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 Clusters</a:t>
            </a:r>
            <a:endParaRPr lang="ko-KR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55DE7EE-CC8D-4F1A-AF1C-AC4BB3FC3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69" y="1769511"/>
            <a:ext cx="54387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82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C0593-4E31-45D7-B830-E82F8DAF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A777D-AEF7-4CDE-8E3A-B51945A6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Understanding</a:t>
            </a:r>
            <a:r>
              <a:rPr lang="ko-KR" altLang="en-US" dirty="0"/>
              <a:t> </a:t>
            </a:r>
            <a:r>
              <a:rPr lang="en-US" altLang="ko-KR" dirty="0"/>
              <a:t>Seurat</a:t>
            </a:r>
          </a:p>
          <a:p>
            <a:pPr lvl="1"/>
            <a:r>
              <a:rPr lang="en-US" altLang="ko-KR" dirty="0"/>
              <a:t>Paper 1</a:t>
            </a:r>
          </a:p>
          <a:p>
            <a:pPr lvl="1"/>
            <a:r>
              <a:rPr lang="en-US" altLang="ko-KR" dirty="0"/>
              <a:t>Paper 2</a:t>
            </a:r>
          </a:p>
          <a:p>
            <a:r>
              <a:rPr lang="en-US" altLang="ko-KR" dirty="0"/>
              <a:t>Reproducing Previous Studies</a:t>
            </a:r>
          </a:p>
          <a:p>
            <a:pPr lvl="1"/>
            <a:r>
              <a:rPr lang="en-US" altLang="ko-KR" dirty="0"/>
              <a:t>Human Study 1</a:t>
            </a:r>
          </a:p>
          <a:p>
            <a:pPr lvl="1"/>
            <a:r>
              <a:rPr lang="en-US" altLang="ko-KR" dirty="0"/>
              <a:t>Human Study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004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8A826E-C0B9-4D76-9EFD-836CAFC14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76" y="1097177"/>
            <a:ext cx="4858304" cy="46368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40D4E9-6624-4F7D-9988-BB047D32506D}"/>
              </a:ext>
            </a:extLst>
          </p:cNvPr>
          <p:cNvSpPr txBox="1"/>
          <p:nvPr/>
        </p:nvSpPr>
        <p:spPr>
          <a:xfrm>
            <a:off x="2180253" y="345233"/>
            <a:ext cx="6746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Clustering Uncertainty</a:t>
            </a:r>
            <a:endParaRPr lang="ko-KR" altLang="en-US" sz="2800" dirty="0"/>
          </a:p>
        </p:txBody>
      </p:sp>
      <p:pic>
        <p:nvPicPr>
          <p:cNvPr id="4100" name="Picture 4" descr="plot1_uncertainty_2 27 2022">
            <a:extLst>
              <a:ext uri="{FF2B5EF4-FFF2-40B4-BE49-F238E27FC236}">
                <a16:creationId xmlns:a16="http://schemas.microsoft.com/office/drawing/2014/main" id="{1EB0E0EE-425D-4E72-BA8A-8A712635E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69" y="1466850"/>
            <a:ext cx="54387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40E6FC-B5F1-414E-9B80-3A07DF6EA8DC}"/>
              </a:ext>
            </a:extLst>
          </p:cNvPr>
          <p:cNvSpPr txBox="1"/>
          <p:nvPr/>
        </p:nvSpPr>
        <p:spPr>
          <a:xfrm>
            <a:off x="1952625" y="60082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 Clusters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7374B2-3007-425D-B93D-DF78EE9CF28F}"/>
              </a:ext>
            </a:extLst>
          </p:cNvPr>
          <p:cNvSpPr txBox="1"/>
          <p:nvPr/>
        </p:nvSpPr>
        <p:spPr>
          <a:xfrm>
            <a:off x="8067675" y="60082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 Clusters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738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687EB4-2172-46D9-9585-1012A5167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48" y="1531488"/>
            <a:ext cx="3505504" cy="3033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093279-C743-4AD7-85C5-889935823761}"/>
              </a:ext>
            </a:extLst>
          </p:cNvPr>
          <p:cNvSpPr txBox="1"/>
          <p:nvPr/>
        </p:nvSpPr>
        <p:spPr>
          <a:xfrm>
            <a:off x="1943100" y="514184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 Clusters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29884-4A82-465F-8B15-8DBE4B5F4E39}"/>
              </a:ext>
            </a:extLst>
          </p:cNvPr>
          <p:cNvSpPr txBox="1"/>
          <p:nvPr/>
        </p:nvSpPr>
        <p:spPr>
          <a:xfrm>
            <a:off x="8058150" y="514184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 Clusters</a:t>
            </a:r>
            <a:endParaRPr lang="ko-KR" altLang="en-US" dirty="0"/>
          </a:p>
        </p:txBody>
      </p:sp>
      <p:pic>
        <p:nvPicPr>
          <p:cNvPr id="5124" name="Picture 4" descr="plot2_3d_tsne_2 27 2022">
            <a:extLst>
              <a:ext uri="{FF2B5EF4-FFF2-40B4-BE49-F238E27FC236}">
                <a16:creationId xmlns:a16="http://schemas.microsoft.com/office/drawing/2014/main" id="{D0193792-3926-417A-89E7-4A1F81AEB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3" y="1012030"/>
            <a:ext cx="4071937" cy="407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497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917A2-CE1B-48B9-855B-CD777DA4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Limitations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C42A7-B3B2-4B64-AB39-C99FEF52E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Too little cells – only 466.</a:t>
            </a:r>
          </a:p>
          <a:p>
            <a:pPr lvl="1"/>
            <a:r>
              <a:rPr lang="en-US" altLang="ko-KR" dirty="0"/>
              <a:t>Any sort of filtering cannot be done.</a:t>
            </a:r>
          </a:p>
          <a:p>
            <a:r>
              <a:rPr lang="en-US" altLang="ko-KR" dirty="0"/>
              <a:t>Little explanation on how data is analyzed.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101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686B-4182-45D7-81FA-6DAA3696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Human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6C0670-5FAC-4AC0-ACBC-193D47B99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Zhong, S., Zhang, S., Fan, X., Wu, Q., Yan, L., Dong, J., ... &amp; Wang, X. (2018). A single-cell RNA-seq survey of the developmental landscape of the human prefrontal cortex.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555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(7697), 524-528.</a:t>
            </a:r>
          </a:p>
          <a:p>
            <a:r>
              <a:rPr lang="en-US" altLang="ko-KR" dirty="0"/>
              <a:t>GSE104276</a:t>
            </a:r>
          </a:p>
          <a:p>
            <a:r>
              <a:rPr lang="en-US" altLang="ko-KR" dirty="0"/>
              <a:t>GW8, GW9, GW10, GW12, GW13, GW16, GW19, GW23 and GW26 samples: prefrontal cortex</a:t>
            </a:r>
          </a:p>
          <a:p>
            <a:r>
              <a:rPr lang="en-US" altLang="ko-KR" dirty="0"/>
              <a:t>2,394 cells </a:t>
            </a:r>
            <a:r>
              <a:rPr lang="en-US" altLang="ko-KR" dirty="0">
                <a:sym typeface="Wingdings" panose="05000000000000000000" pitchFamily="2" charset="2"/>
              </a:rPr>
              <a:t> 2,309 cells after filtering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Data given by TPM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Seurat, Monocle2, Monocle3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955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38082C-6E6B-4552-8492-D14E2536FECB}"/>
              </a:ext>
            </a:extLst>
          </p:cNvPr>
          <p:cNvSpPr txBox="1"/>
          <p:nvPr/>
        </p:nvSpPr>
        <p:spPr>
          <a:xfrm>
            <a:off x="3611724" y="331236"/>
            <a:ext cx="4968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Anticipated Workflow</a:t>
            </a:r>
            <a:endParaRPr lang="ko-KR" altLang="en-US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A3A1EB-2334-4555-9AF2-646E9F1A8134}"/>
              </a:ext>
            </a:extLst>
          </p:cNvPr>
          <p:cNvSpPr/>
          <p:nvPr/>
        </p:nvSpPr>
        <p:spPr>
          <a:xfrm>
            <a:off x="625150" y="1446245"/>
            <a:ext cx="2407298" cy="10077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for loop to make Seurat objects per sample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EA3D25-3FE7-4186-83C7-B73A4539AA5C}"/>
              </a:ext>
            </a:extLst>
          </p:cNvPr>
          <p:cNvSpPr/>
          <p:nvPr/>
        </p:nvSpPr>
        <p:spPr>
          <a:xfrm>
            <a:off x="4422709" y="1427584"/>
            <a:ext cx="2407298" cy="10077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Merge all samples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F4898D-9186-4666-9DBC-8B4549457627}"/>
              </a:ext>
            </a:extLst>
          </p:cNvPr>
          <p:cNvSpPr/>
          <p:nvPr/>
        </p:nvSpPr>
        <p:spPr>
          <a:xfrm>
            <a:off x="8220268" y="1446245"/>
            <a:ext cx="2407298" cy="10077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chemeClr val="tx1"/>
                </a:solidFill>
                <a:effectLst/>
                <a:latin typeface="ui-monospace"/>
              </a:rPr>
              <a:t>Normalize data: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ui-monospace"/>
              </a:rPr>
              <a:t>log((TPM/10)+1)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9ABB3A-8C8F-40DE-9E65-E735F1ACAE7B}"/>
              </a:ext>
            </a:extLst>
          </p:cNvPr>
          <p:cNvSpPr/>
          <p:nvPr/>
        </p:nvSpPr>
        <p:spPr>
          <a:xfrm>
            <a:off x="625150" y="3191069"/>
            <a:ext cx="2407298" cy="10077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Filtering </a:t>
            </a: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Gene : at least 3 cells</a:t>
            </a: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Cell : &gt; normalized 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7E5650-9BDB-4218-8395-E9D56A8BE6C6}"/>
              </a:ext>
            </a:extLst>
          </p:cNvPr>
          <p:cNvSpPr/>
          <p:nvPr/>
        </p:nvSpPr>
        <p:spPr>
          <a:xfrm>
            <a:off x="4422709" y="3172408"/>
            <a:ext cx="2407298" cy="10077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Remove hemoglobin cells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7BFA58-CABD-43FD-8D44-93C42064365A}"/>
              </a:ext>
            </a:extLst>
          </p:cNvPr>
          <p:cNvSpPr/>
          <p:nvPr/>
        </p:nvSpPr>
        <p:spPr>
          <a:xfrm>
            <a:off x="8220268" y="3191069"/>
            <a:ext cx="2407298" cy="10077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Plot by Seurat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727558-6C01-40FB-81F0-BF9272EF8C84}"/>
              </a:ext>
            </a:extLst>
          </p:cNvPr>
          <p:cNvSpPr/>
          <p:nvPr/>
        </p:nvSpPr>
        <p:spPr>
          <a:xfrm>
            <a:off x="4422709" y="4917232"/>
            <a:ext cx="2407298" cy="10077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Trajectory and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pseudotime</a:t>
            </a:r>
            <a:r>
              <a:rPr lang="en-US" altLang="ko-KR" dirty="0">
                <a:solidFill>
                  <a:sysClr val="windowText" lastClr="000000"/>
                </a:solidFill>
              </a:rPr>
              <a:t> analysis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D64D6A8-E89E-4C5A-9B49-14818604E035}"/>
              </a:ext>
            </a:extLst>
          </p:cNvPr>
          <p:cNvSpPr/>
          <p:nvPr/>
        </p:nvSpPr>
        <p:spPr>
          <a:xfrm>
            <a:off x="3317031" y="1805473"/>
            <a:ext cx="821094" cy="28924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42FA721-2629-409C-904D-D9C806714D02}"/>
              </a:ext>
            </a:extLst>
          </p:cNvPr>
          <p:cNvSpPr/>
          <p:nvPr/>
        </p:nvSpPr>
        <p:spPr>
          <a:xfrm>
            <a:off x="3317031" y="3550297"/>
            <a:ext cx="821094" cy="28924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D5F63C2-99C5-42E0-87D1-D3BBF92BCBAF}"/>
              </a:ext>
            </a:extLst>
          </p:cNvPr>
          <p:cNvSpPr/>
          <p:nvPr/>
        </p:nvSpPr>
        <p:spPr>
          <a:xfrm>
            <a:off x="7114590" y="1805473"/>
            <a:ext cx="821094" cy="28924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193DDA8-91A7-411D-954B-DBD23C245C9A}"/>
              </a:ext>
            </a:extLst>
          </p:cNvPr>
          <p:cNvSpPr/>
          <p:nvPr/>
        </p:nvSpPr>
        <p:spPr>
          <a:xfrm>
            <a:off x="7114590" y="3550297"/>
            <a:ext cx="821094" cy="28924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F8FE6A4-70F8-46BC-93F6-DE0B089E49C3}"/>
              </a:ext>
            </a:extLst>
          </p:cNvPr>
          <p:cNvSpPr/>
          <p:nvPr/>
        </p:nvSpPr>
        <p:spPr>
          <a:xfrm>
            <a:off x="10912150" y="1805473"/>
            <a:ext cx="821094" cy="28924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60DE7BBB-0032-4E23-B6AA-FA46A1448034}"/>
              </a:ext>
            </a:extLst>
          </p:cNvPr>
          <p:cNvSpPr/>
          <p:nvPr/>
        </p:nvSpPr>
        <p:spPr>
          <a:xfrm>
            <a:off x="3317031" y="5276460"/>
            <a:ext cx="821094" cy="28924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FE68C12-D34A-471D-92B5-D99AEC4B637F}"/>
              </a:ext>
            </a:extLst>
          </p:cNvPr>
          <p:cNvSpPr/>
          <p:nvPr/>
        </p:nvSpPr>
        <p:spPr>
          <a:xfrm>
            <a:off x="10912150" y="3550297"/>
            <a:ext cx="821094" cy="28924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0ECF24-447B-44A8-8283-46FB432FA5B7}"/>
              </a:ext>
            </a:extLst>
          </p:cNvPr>
          <p:cNvSpPr/>
          <p:nvPr/>
        </p:nvSpPr>
        <p:spPr>
          <a:xfrm>
            <a:off x="625149" y="4917232"/>
            <a:ext cx="2407298" cy="10077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Monocle 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861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C352D-6A78-4239-B9BF-8D183F84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Seurat Standard Workflow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6FA58-38B0-48CE-A51F-5106086B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pbmc</a:t>
            </a:r>
            <a:r>
              <a:rPr lang="en-US" altLang="ko-KR" sz="2000" dirty="0"/>
              <a:t> &lt;- </a:t>
            </a:r>
            <a:r>
              <a:rPr lang="en-US" altLang="ko-KR" sz="2000" dirty="0" err="1"/>
              <a:t>CreateSeuratObject</a:t>
            </a:r>
            <a:r>
              <a:rPr lang="en-US" altLang="ko-KR" sz="2000" dirty="0"/>
              <a:t>(counts = </a:t>
            </a:r>
            <a:r>
              <a:rPr lang="en-US" altLang="ko-KR" sz="2000" dirty="0" err="1"/>
              <a:t>pbmc.counts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 err="1"/>
              <a:t>pbmc</a:t>
            </a:r>
            <a:r>
              <a:rPr lang="en-US" altLang="ko-KR" sz="2000" dirty="0"/>
              <a:t> &lt;- </a:t>
            </a:r>
            <a:r>
              <a:rPr lang="en-US" altLang="ko-KR" sz="2000" dirty="0" err="1"/>
              <a:t>NormalizeData</a:t>
            </a:r>
            <a:r>
              <a:rPr lang="en-US" altLang="ko-KR" sz="2000" dirty="0"/>
              <a:t>(object = </a:t>
            </a:r>
            <a:r>
              <a:rPr lang="en-US" altLang="ko-KR" sz="2000" dirty="0" err="1"/>
              <a:t>pbmc</a:t>
            </a:r>
            <a:r>
              <a:rPr lang="en-US" altLang="ko-KR" sz="2000" dirty="0"/>
              <a:t>)      </a:t>
            </a:r>
            <a:r>
              <a:rPr lang="en-US" altLang="ko-KR" sz="2000" dirty="0">
                <a:sym typeface="Wingdings" panose="05000000000000000000" pitchFamily="2" charset="2"/>
              </a:rPr>
              <a:t>  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scale.factor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= 100000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 sz="2000" dirty="0" err="1"/>
              <a:t>pbmc</a:t>
            </a:r>
            <a:r>
              <a:rPr lang="en-US" altLang="ko-KR" sz="2000" dirty="0"/>
              <a:t> &lt;- </a:t>
            </a:r>
            <a:r>
              <a:rPr lang="en-US" altLang="ko-KR" sz="2000" dirty="0" err="1"/>
              <a:t>FindVariableFeatures</a:t>
            </a:r>
            <a:r>
              <a:rPr lang="en-US" altLang="ko-KR" sz="2000" dirty="0"/>
              <a:t>(object = </a:t>
            </a:r>
            <a:r>
              <a:rPr lang="en-US" altLang="ko-KR" sz="2000" dirty="0" err="1"/>
              <a:t>pbmc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 err="1"/>
              <a:t>pbmc</a:t>
            </a:r>
            <a:r>
              <a:rPr lang="en-US" altLang="ko-KR" sz="2000" dirty="0"/>
              <a:t> &lt;- </a:t>
            </a:r>
            <a:r>
              <a:rPr lang="en-US" altLang="ko-KR" sz="2000" dirty="0" err="1"/>
              <a:t>ScaleData</a:t>
            </a:r>
            <a:r>
              <a:rPr lang="en-US" altLang="ko-KR" sz="2000" dirty="0"/>
              <a:t>(object = </a:t>
            </a:r>
            <a:r>
              <a:rPr lang="en-US" altLang="ko-KR" sz="2000" dirty="0" err="1"/>
              <a:t>pbmc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 err="1"/>
              <a:t>pbmc</a:t>
            </a:r>
            <a:r>
              <a:rPr lang="en-US" altLang="ko-KR" sz="2000" dirty="0"/>
              <a:t> &lt;- </a:t>
            </a:r>
            <a:r>
              <a:rPr lang="en-US" altLang="ko-KR" sz="2000" dirty="0" err="1"/>
              <a:t>RunPCA</a:t>
            </a:r>
            <a:r>
              <a:rPr lang="en-US" altLang="ko-KR" sz="2000" dirty="0"/>
              <a:t>(object = </a:t>
            </a:r>
            <a:r>
              <a:rPr lang="en-US" altLang="ko-KR" sz="2000" dirty="0" err="1"/>
              <a:t>pbmc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 err="1"/>
              <a:t>pbmc</a:t>
            </a:r>
            <a:r>
              <a:rPr lang="en-US" altLang="ko-KR" sz="2000" dirty="0"/>
              <a:t> &lt;- </a:t>
            </a:r>
            <a:r>
              <a:rPr lang="en-US" altLang="ko-KR" sz="2000" dirty="0" err="1"/>
              <a:t>FindNeighbors</a:t>
            </a:r>
            <a:r>
              <a:rPr lang="en-US" altLang="ko-KR" sz="2000" dirty="0"/>
              <a:t>(object = </a:t>
            </a:r>
            <a:r>
              <a:rPr lang="en-US" altLang="ko-KR" sz="2000" dirty="0" err="1"/>
              <a:t>pbmc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 err="1"/>
              <a:t>pbmc</a:t>
            </a:r>
            <a:r>
              <a:rPr lang="en-US" altLang="ko-KR" sz="2000" dirty="0"/>
              <a:t> &lt;- </a:t>
            </a:r>
            <a:r>
              <a:rPr lang="en-US" altLang="ko-KR" sz="2000" dirty="0" err="1"/>
              <a:t>FindClusters</a:t>
            </a:r>
            <a:r>
              <a:rPr lang="en-US" altLang="ko-KR" sz="2000" dirty="0"/>
              <a:t>(object = </a:t>
            </a:r>
            <a:r>
              <a:rPr lang="en-US" altLang="ko-KR" sz="2000" dirty="0" err="1"/>
              <a:t>pbmc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 err="1"/>
              <a:t>pbmc</a:t>
            </a:r>
            <a:r>
              <a:rPr lang="en-US" altLang="ko-KR" sz="2000" dirty="0"/>
              <a:t> &lt;- </a:t>
            </a:r>
            <a:r>
              <a:rPr lang="en-US" altLang="ko-KR" sz="2000" dirty="0" err="1"/>
              <a:t>RunTSNE</a:t>
            </a:r>
            <a:r>
              <a:rPr lang="en-US" altLang="ko-KR" sz="2000" dirty="0"/>
              <a:t>(object = </a:t>
            </a:r>
            <a:r>
              <a:rPr lang="en-US" altLang="ko-KR" sz="2000" dirty="0" err="1"/>
              <a:t>pbmc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 err="1"/>
              <a:t>DimPlot</a:t>
            </a:r>
            <a:r>
              <a:rPr lang="en-US" altLang="ko-KR" sz="2000" dirty="0"/>
              <a:t>(object = </a:t>
            </a:r>
            <a:r>
              <a:rPr lang="en-US" altLang="ko-KR" sz="2000" dirty="0" err="1"/>
              <a:t>pbmc</a:t>
            </a:r>
            <a:r>
              <a:rPr lang="en-US" altLang="ko-KR" sz="2000" dirty="0"/>
              <a:t>, reduction = "</a:t>
            </a:r>
            <a:r>
              <a:rPr lang="en-US" altLang="ko-KR" sz="2000" dirty="0" err="1"/>
              <a:t>tsne</a:t>
            </a:r>
            <a:r>
              <a:rPr lang="en-US" altLang="ko-KR" sz="2000" dirty="0"/>
              <a:t>")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83154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7B4D1-5CBC-491D-B8A1-12F2B0E1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Filtering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CEC19CE-53EE-494B-B54B-EC839AC78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2034"/>
              </p:ext>
            </p:extLst>
          </p:nvPr>
        </p:nvGraphicFramePr>
        <p:xfrm>
          <a:off x="1067578" y="2677315"/>
          <a:ext cx="10056844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211">
                  <a:extLst>
                    <a:ext uri="{9D8B030D-6E8A-4147-A177-3AD203B41FA5}">
                      <a16:colId xmlns:a16="http://schemas.microsoft.com/office/drawing/2014/main" val="820228390"/>
                    </a:ext>
                  </a:extLst>
                </a:gridCol>
                <a:gridCol w="2514211">
                  <a:extLst>
                    <a:ext uri="{9D8B030D-6E8A-4147-A177-3AD203B41FA5}">
                      <a16:colId xmlns:a16="http://schemas.microsoft.com/office/drawing/2014/main" val="2456976560"/>
                    </a:ext>
                  </a:extLst>
                </a:gridCol>
                <a:gridCol w="2514211">
                  <a:extLst>
                    <a:ext uri="{9D8B030D-6E8A-4147-A177-3AD203B41FA5}">
                      <a16:colId xmlns:a16="http://schemas.microsoft.com/office/drawing/2014/main" val="1302289381"/>
                    </a:ext>
                  </a:extLst>
                </a:gridCol>
                <a:gridCol w="2514211">
                  <a:extLst>
                    <a:ext uri="{9D8B030D-6E8A-4147-A177-3AD203B41FA5}">
                      <a16:colId xmlns:a16="http://schemas.microsoft.com/office/drawing/2014/main" val="3075381557"/>
                    </a:ext>
                  </a:extLst>
                </a:gridCol>
              </a:tblGrid>
              <a:tr h="63407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Initial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Gene : at least 3 cells</a:t>
                      </a:r>
                    </a:p>
                    <a:p>
                      <a:pPr algn="ctr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Cell : &gt; normalized 1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Delete hemoglobin genes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518560"/>
                  </a:ext>
                </a:extLst>
              </a:tr>
              <a:tr h="634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Original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2,394 cells</a:t>
                      </a:r>
                    </a:p>
                    <a:p>
                      <a:pPr latinLnBrk="1"/>
                      <a:r>
                        <a:rPr lang="en-US" altLang="ko-KR" dirty="0"/>
                        <a:t>24,153 genes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2,333 cells</a:t>
                      </a:r>
                    </a:p>
                    <a:p>
                      <a:pPr latinLnBrk="1"/>
                      <a:r>
                        <a:rPr lang="en-US" altLang="ko-KR" dirty="0"/>
                        <a:t>17,854 genes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2,309 cells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17,854 genes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872626"/>
                  </a:ext>
                </a:extLst>
              </a:tr>
              <a:tr h="634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Reproduce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2,394 cells</a:t>
                      </a:r>
                    </a:p>
                    <a:p>
                      <a:pPr latinLnBrk="1"/>
                      <a:r>
                        <a:rPr lang="en-US" altLang="ko-KR" dirty="0"/>
                        <a:t>24,153 genes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2,344 cells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17,962 genes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2,328 cells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17,962 genes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712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084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DA960-684E-42C3-AD98-B18A00C8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Plotting : Initial clustering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43F346B-6BE9-4E53-A24A-3E3E243CA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090738"/>
            <a:ext cx="4146549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lot3_visdimloading">
            <a:extLst>
              <a:ext uri="{FF2B5EF4-FFF2-40B4-BE49-F238E27FC236}">
                <a16:creationId xmlns:a16="http://schemas.microsoft.com/office/drawing/2014/main" id="{8F759210-7C62-46BE-961D-CA48C53B1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785144"/>
            <a:ext cx="6276975" cy="470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F5878C7-1FA7-456F-8378-42E989D6ECB5}"/>
              </a:ext>
            </a:extLst>
          </p:cNvPr>
          <p:cNvSpPr/>
          <p:nvPr/>
        </p:nvSpPr>
        <p:spPr>
          <a:xfrm>
            <a:off x="4975860" y="3276600"/>
            <a:ext cx="1714500" cy="1645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569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768C8-91F3-4A76-90F5-0FF78D33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Plotting : Initial clustering</a:t>
            </a:r>
            <a:endParaRPr lang="ko-KR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7A5259D-84D5-476D-A5AA-BFF9F4199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447800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8344958D-38D4-4E14-A32F-ED721AF65915}"/>
              </a:ext>
            </a:extLst>
          </p:cNvPr>
          <p:cNvSpPr/>
          <p:nvPr/>
        </p:nvSpPr>
        <p:spPr>
          <a:xfrm>
            <a:off x="4407408" y="3429000"/>
            <a:ext cx="134112" cy="204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DCC9FFFB-7164-403D-842B-DEBCE90E834D}"/>
              </a:ext>
            </a:extLst>
          </p:cNvPr>
          <p:cNvSpPr/>
          <p:nvPr/>
        </p:nvSpPr>
        <p:spPr>
          <a:xfrm rot="2302232">
            <a:off x="4673243" y="2763466"/>
            <a:ext cx="182880" cy="70408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4D353-7076-459D-8338-CACC558B48B5}"/>
              </a:ext>
            </a:extLst>
          </p:cNvPr>
          <p:cNvSpPr txBox="1"/>
          <p:nvPr/>
        </p:nvSpPr>
        <p:spPr>
          <a:xfrm>
            <a:off x="4856582" y="2413410"/>
            <a:ext cx="135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Remove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519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C680FE62-1C41-45FF-8C50-EB2E4B6DF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414337"/>
            <a:ext cx="8039100" cy="60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26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45886-61D3-4D66-8939-766E6475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GitHub Repository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0D6F7-4029-41D5-94F7-3F27135492E3}"/>
              </a:ext>
            </a:extLst>
          </p:cNvPr>
          <p:cNvSpPr txBox="1"/>
          <p:nvPr/>
        </p:nvSpPr>
        <p:spPr>
          <a:xfrm>
            <a:off x="598324" y="3136612"/>
            <a:ext cx="10995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https://github.com/Deserav/mouse-human-develop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07503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0DE259D1-05C4-4734-836E-B7394B06D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385762"/>
            <a:ext cx="8115300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485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5E567264-1F8D-4D7A-A368-91ECC93E6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41326"/>
            <a:ext cx="59436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A898760D-5806-491E-A453-CAC165036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812763"/>
            <a:ext cx="57531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F21BE36D-8C3A-420F-9C33-80CEE905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Final clustering and markers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014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44D43E-5F6A-40B5-9D11-F505D46000CF}"/>
              </a:ext>
            </a:extLst>
          </p:cNvPr>
          <p:cNvSpPr txBox="1"/>
          <p:nvPr/>
        </p:nvSpPr>
        <p:spPr>
          <a:xfrm>
            <a:off x="836645" y="308368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-apple-system"/>
              </a:rPr>
              <a:t>PAX6 : part of cluster 2 and most of cluster 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-apple-system"/>
              </a:rPr>
              <a:t>NEUROD2: most of cluster 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-apple-system"/>
              </a:rPr>
              <a:t>GAD1: most of cluster 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-apple-system"/>
              </a:rPr>
              <a:t>PDGFRA: most of cluster 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-apple-system"/>
              </a:rPr>
              <a:t>AQP4: part of cluster 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-apple-system"/>
              </a:rPr>
              <a:t>PTPRC: most of cluster 4.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FF9AD-01FD-4A5C-AAD3-30896B5CB453}"/>
              </a:ext>
            </a:extLst>
          </p:cNvPr>
          <p:cNvSpPr txBox="1"/>
          <p:nvPr/>
        </p:nvSpPr>
        <p:spPr>
          <a:xfrm>
            <a:off x="7905362" y="3083681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-apple-system"/>
              </a:rPr>
              <a:t>0: excitatory neurons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-apple-system"/>
              </a:rPr>
              <a:t>1: interneurons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-apple-system"/>
              </a:rPr>
              <a:t>2: NPCs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-apple-system"/>
              </a:rPr>
              <a:t>3: astrocyte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-apple-system"/>
              </a:rPr>
              <a:t>4: microglia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-apple-system"/>
              </a:rPr>
              <a:t>5: OPCs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B2280B39-6641-4566-898C-8315BCFC6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956690"/>
              </p:ext>
            </p:extLst>
          </p:nvPr>
        </p:nvGraphicFramePr>
        <p:xfrm>
          <a:off x="680097" y="896948"/>
          <a:ext cx="10831806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5301">
                  <a:extLst>
                    <a:ext uri="{9D8B030D-6E8A-4147-A177-3AD203B41FA5}">
                      <a16:colId xmlns:a16="http://schemas.microsoft.com/office/drawing/2014/main" val="2012815072"/>
                    </a:ext>
                  </a:extLst>
                </a:gridCol>
                <a:gridCol w="1805301">
                  <a:extLst>
                    <a:ext uri="{9D8B030D-6E8A-4147-A177-3AD203B41FA5}">
                      <a16:colId xmlns:a16="http://schemas.microsoft.com/office/drawing/2014/main" val="2756241338"/>
                    </a:ext>
                  </a:extLst>
                </a:gridCol>
                <a:gridCol w="1805301">
                  <a:extLst>
                    <a:ext uri="{9D8B030D-6E8A-4147-A177-3AD203B41FA5}">
                      <a16:colId xmlns:a16="http://schemas.microsoft.com/office/drawing/2014/main" val="3542839789"/>
                    </a:ext>
                  </a:extLst>
                </a:gridCol>
                <a:gridCol w="1805301">
                  <a:extLst>
                    <a:ext uri="{9D8B030D-6E8A-4147-A177-3AD203B41FA5}">
                      <a16:colId xmlns:a16="http://schemas.microsoft.com/office/drawing/2014/main" val="3443001078"/>
                    </a:ext>
                  </a:extLst>
                </a:gridCol>
                <a:gridCol w="1805301">
                  <a:extLst>
                    <a:ext uri="{9D8B030D-6E8A-4147-A177-3AD203B41FA5}">
                      <a16:colId xmlns:a16="http://schemas.microsoft.com/office/drawing/2014/main" val="3832708717"/>
                    </a:ext>
                  </a:extLst>
                </a:gridCol>
                <a:gridCol w="1805301">
                  <a:extLst>
                    <a:ext uri="{9D8B030D-6E8A-4147-A177-3AD203B41FA5}">
                      <a16:colId xmlns:a16="http://schemas.microsoft.com/office/drawing/2014/main" val="3098272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neural progenitor cells(NPC)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excitatory neurons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interneurons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oligodendrocyte progenitor cells(OPC)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astrocytes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microglia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40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PAX6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NEUROD2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GAD1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PDGFRA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AQP4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PTPRC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17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186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563982F-F1D1-4B23-ADE0-01477AE46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765" y="343484"/>
            <a:ext cx="4779605" cy="358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0F7925-5467-40F1-B4EB-EE5665361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234" y="1050860"/>
            <a:ext cx="3966171" cy="4528846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0881A6E-01E8-4F26-9F90-9CCFA68DD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32" y="3928188"/>
            <a:ext cx="4624873" cy="273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580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>
            <a:extLst>
              <a:ext uri="{FF2B5EF4-FFF2-40B4-BE49-F238E27FC236}">
                <a16:creationId xmlns:a16="http://schemas.microsoft.com/office/drawing/2014/main" id="{77E05DE5-DE60-4C67-B8FB-135DFAB50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78" y="300767"/>
            <a:ext cx="446861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0F4807BB-6416-4B7E-9D45-52F7E58AA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675" y="3196367"/>
            <a:ext cx="4974618" cy="322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760909-22FD-4A55-BD92-C2B60EF3B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90" y="462673"/>
            <a:ext cx="4379759" cy="595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8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66E1088F-A703-4CC5-AF5C-694BDE30F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333500"/>
            <a:ext cx="53848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8247FF-F809-4535-A259-70D81AA0A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505" y="658905"/>
            <a:ext cx="2651990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2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44B23CE-BDB2-489E-96C1-F53BD7E52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639621"/>
              </p:ext>
            </p:extLst>
          </p:nvPr>
        </p:nvGraphicFramePr>
        <p:xfrm>
          <a:off x="1084165" y="1186198"/>
          <a:ext cx="10023669" cy="35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1223">
                  <a:extLst>
                    <a:ext uri="{9D8B030D-6E8A-4147-A177-3AD203B41FA5}">
                      <a16:colId xmlns:a16="http://schemas.microsoft.com/office/drawing/2014/main" val="3798847215"/>
                    </a:ext>
                  </a:extLst>
                </a:gridCol>
                <a:gridCol w="3341223">
                  <a:extLst>
                    <a:ext uri="{9D8B030D-6E8A-4147-A177-3AD203B41FA5}">
                      <a16:colId xmlns:a16="http://schemas.microsoft.com/office/drawing/2014/main" val="3206646111"/>
                    </a:ext>
                  </a:extLst>
                </a:gridCol>
                <a:gridCol w="3341223">
                  <a:extLst>
                    <a:ext uri="{9D8B030D-6E8A-4147-A177-3AD203B41FA5}">
                      <a16:colId xmlns:a16="http://schemas.microsoft.com/office/drawing/2014/main" val="839011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Original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Reproduce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71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AQP4</a:t>
                      </a:r>
                    </a:p>
                    <a:p>
                      <a:pPr algn="ctr" latinLnBrk="1"/>
                      <a:r>
                        <a:rPr lang="en-US" altLang="ko-KR" dirty="0"/>
                        <a:t>(astrocytes)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Glial : Increase</a:t>
                      </a:r>
                    </a:p>
                    <a:p>
                      <a:pPr algn="ctr" latinLnBrk="1"/>
                      <a:r>
                        <a:rPr lang="en-US" altLang="ko-KR" dirty="0"/>
                        <a:t>Neuronal : Near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Glial : Near 0</a:t>
                      </a:r>
                    </a:p>
                    <a:p>
                      <a:pPr algn="ctr" latinLnBrk="1"/>
                      <a:r>
                        <a:rPr lang="en-US" altLang="ko-KR" dirty="0"/>
                        <a:t>Neuronal : Decrease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4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NEUROD2</a:t>
                      </a:r>
                    </a:p>
                    <a:p>
                      <a:pPr algn="ctr" latinLnBrk="1"/>
                      <a:r>
                        <a:rPr lang="en-US" altLang="ko-KR" dirty="0"/>
                        <a:t>(excitatory neurons)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Glial : Constant</a:t>
                      </a:r>
                    </a:p>
                    <a:p>
                      <a:pPr algn="ctr" latinLnBrk="1"/>
                      <a:r>
                        <a:rPr lang="en-US" altLang="ko-KR" dirty="0"/>
                        <a:t>Neuronal : Increase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Glial : late increase</a:t>
                      </a:r>
                    </a:p>
                    <a:p>
                      <a:pPr algn="ctr" latinLnBrk="1"/>
                      <a:r>
                        <a:rPr lang="en-US" altLang="ko-KR" dirty="0"/>
                        <a:t>Neuronal : Drastic </a:t>
                      </a:r>
                      <a:r>
                        <a:rPr lang="en-US" altLang="ko-KR" dirty="0" err="1"/>
                        <a:t>incrase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37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OLIG1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Glial : Increase</a:t>
                      </a:r>
                    </a:p>
                    <a:p>
                      <a:pPr algn="ctr" latinLnBrk="1"/>
                      <a:r>
                        <a:rPr lang="en-US" altLang="ko-KR" dirty="0"/>
                        <a:t>Neuronal : Near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Glial : Slight increase</a:t>
                      </a:r>
                    </a:p>
                    <a:p>
                      <a:pPr algn="ctr" latinLnBrk="1"/>
                      <a:r>
                        <a:rPr lang="en-US" altLang="ko-KR" dirty="0"/>
                        <a:t>Neuronal : Near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3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PAX6</a:t>
                      </a:r>
                    </a:p>
                    <a:p>
                      <a:pPr algn="ctr" latinLnBrk="1"/>
                      <a:r>
                        <a:rPr lang="en-US" altLang="ko-KR" dirty="0"/>
                        <a:t>(NPCs)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Glial : Decrease</a:t>
                      </a:r>
                    </a:p>
                    <a:p>
                      <a:pPr algn="ctr" latinLnBrk="1"/>
                      <a:r>
                        <a:rPr lang="en-US" altLang="ko-KR" dirty="0"/>
                        <a:t>Neuronal : Decrease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Glial : Decrease</a:t>
                      </a:r>
                    </a:p>
                    <a:p>
                      <a:pPr algn="ctr" latinLnBrk="1"/>
                      <a:r>
                        <a:rPr lang="en-US" altLang="ko-KR" dirty="0"/>
                        <a:t>Neuronal : Decrease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20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SOX2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Glial : constant</a:t>
                      </a:r>
                    </a:p>
                    <a:p>
                      <a:pPr algn="ctr" latinLnBrk="1"/>
                      <a:r>
                        <a:rPr lang="en-US" altLang="ko-KR" dirty="0"/>
                        <a:t>Neuronal : decrease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Glial : increase then decrease</a:t>
                      </a:r>
                    </a:p>
                    <a:p>
                      <a:pPr algn="ctr" latinLnBrk="1"/>
                      <a:r>
                        <a:rPr lang="en-US" altLang="ko-KR" dirty="0"/>
                        <a:t>Neuronal : decrease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75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44D61B-48BE-4538-B7D7-A43AB610EB1C}"/>
              </a:ext>
            </a:extLst>
          </p:cNvPr>
          <p:cNvSpPr txBox="1"/>
          <p:nvPr/>
        </p:nvSpPr>
        <p:spPr>
          <a:xfrm>
            <a:off x="2883157" y="5348636"/>
            <a:ext cx="6425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Different markers used for immunofluorescent staining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Patterns are roughly similar except AQP4 (opposite)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561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917A2-CE1B-48B9-855B-CD777DA4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Limitations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C42A7-B3B2-4B64-AB39-C99FEF52E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TPM data is provided: Seurat and Monocle not optimal.</a:t>
            </a:r>
          </a:p>
          <a:p>
            <a:pPr lvl="1"/>
            <a:r>
              <a:rPr lang="en-US" altLang="ko-KR" dirty="0" err="1"/>
              <a:t>NormalizeData</a:t>
            </a:r>
            <a:r>
              <a:rPr lang="en-US" altLang="ko-KR" dirty="0"/>
              <a:t> in Seurat, </a:t>
            </a:r>
            <a:r>
              <a:rPr lang="en-US" altLang="ko-KR" dirty="0" err="1"/>
              <a:t>newCellData</a:t>
            </a:r>
            <a:r>
              <a:rPr lang="en-US" altLang="ko-KR" dirty="0"/>
              <a:t> in Monocle erroneous</a:t>
            </a:r>
          </a:p>
          <a:p>
            <a:r>
              <a:rPr lang="en-US" altLang="ko-KR" dirty="0"/>
              <a:t>Custom normalization method: log((TPM/10)+1)</a:t>
            </a:r>
          </a:p>
          <a:p>
            <a:pPr lvl="1"/>
            <a:r>
              <a:rPr lang="en-US" altLang="ko-KR" dirty="0"/>
              <a:t>Hard to use raw counts to start analysis</a:t>
            </a:r>
          </a:p>
          <a:p>
            <a:r>
              <a:rPr lang="en-US" altLang="ko-KR" dirty="0"/>
              <a:t>Clustering not accurate: astrocytes and NPCs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057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056F7-82E6-4008-A727-06E66BE3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Overall Improvements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F600D-9A98-49DA-9E3F-BC5C5A4C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raw counts as input data.</a:t>
            </a:r>
          </a:p>
          <a:p>
            <a:r>
              <a:rPr lang="en-US" altLang="ko-KR" dirty="0"/>
              <a:t>Precise clustering is required.</a:t>
            </a:r>
          </a:p>
          <a:p>
            <a:r>
              <a:rPr lang="en-US" altLang="ko-KR" dirty="0"/>
              <a:t>More knowledge on data analysis.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86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D625A-1548-4001-B561-075E8FCB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/>
              <a:t>Understanding Seurat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9203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1CE8B-3D70-4F32-872E-0B5EDFB7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Paper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83F56-A43A-49A4-86C6-9DA66C8F2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Stuart, T., Butler, A., Hoffman, P., </a:t>
            </a:r>
            <a:r>
              <a:rPr lang="en-US" altLang="ko-KR" dirty="0" err="1"/>
              <a:t>Hafemeister</a:t>
            </a:r>
            <a:r>
              <a:rPr lang="en-US" altLang="ko-KR" dirty="0"/>
              <a:t>, C., </a:t>
            </a:r>
            <a:r>
              <a:rPr lang="en-US" altLang="ko-KR" dirty="0" err="1"/>
              <a:t>Papalexi</a:t>
            </a:r>
            <a:r>
              <a:rPr lang="en-US" altLang="ko-KR" dirty="0"/>
              <a:t>, E., </a:t>
            </a:r>
            <a:r>
              <a:rPr lang="en-US" altLang="ko-KR" dirty="0" err="1"/>
              <a:t>Mauck</a:t>
            </a:r>
            <a:r>
              <a:rPr lang="en-US" altLang="ko-KR" dirty="0"/>
              <a:t> III, W. M., ... &amp; </a:t>
            </a:r>
            <a:r>
              <a:rPr lang="en-US" altLang="ko-KR" dirty="0" err="1"/>
              <a:t>Satija</a:t>
            </a:r>
            <a:r>
              <a:rPr lang="en-US" altLang="ko-KR" dirty="0"/>
              <a:t>, R. (2019). Comprehensive integration of single-cell data. </a:t>
            </a:r>
            <a:r>
              <a:rPr lang="en-US" altLang="ko-KR" i="1" dirty="0">
                <a:effectLst/>
              </a:rPr>
              <a:t>Cell</a:t>
            </a:r>
            <a:r>
              <a:rPr lang="en-US" altLang="ko-KR" dirty="0"/>
              <a:t>, </a:t>
            </a:r>
            <a:r>
              <a:rPr lang="en-US" altLang="ko-KR" i="1" dirty="0">
                <a:effectLst/>
              </a:rPr>
              <a:t>177</a:t>
            </a:r>
            <a:r>
              <a:rPr lang="en-US" altLang="ko-KR" dirty="0"/>
              <a:t>(7), 1888-1902.</a:t>
            </a:r>
          </a:p>
          <a:p>
            <a:r>
              <a:rPr lang="en-US" altLang="ko-KR" dirty="0"/>
              <a:t>Release of Seurat v3</a:t>
            </a:r>
          </a:p>
          <a:p>
            <a:r>
              <a:rPr lang="en-US" altLang="ko-KR" dirty="0"/>
              <a:t>Shows mechanism and usage of various functions implemented in Seurat v3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173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38702-164D-4D29-A955-897BC7AA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5BC46-7B49-4689-B324-FEAB8C9A6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NormalizeData</a:t>
            </a:r>
            <a:r>
              <a:rPr lang="en-US" altLang="ko-KR" dirty="0"/>
              <a:t>: multiply scale factor 10,000 per cell and natural log</a:t>
            </a:r>
          </a:p>
          <a:p>
            <a:r>
              <a:rPr lang="en-US" altLang="ko-KR" dirty="0" err="1"/>
              <a:t>ScaleData</a:t>
            </a:r>
            <a:r>
              <a:rPr lang="en-US" altLang="ko-KR" dirty="0"/>
              <a:t>: Calculate z score for all cells (columns of expression matrix)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10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5DEDF-BCF5-4453-984D-47D1CC30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Feature Selection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56027-AD28-4C01-8CD9-A00145F4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1792" cy="535020"/>
          </a:xfrm>
        </p:spPr>
        <p:txBody>
          <a:bodyPr/>
          <a:lstStyle/>
          <a:p>
            <a:r>
              <a:rPr lang="en-US" altLang="ko-KR" dirty="0" err="1"/>
              <a:t>FindVariableFeatures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BCE3756-2177-4415-9D4F-1039657C5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28270"/>
              </p:ext>
            </p:extLst>
          </p:nvPr>
        </p:nvGraphicFramePr>
        <p:xfrm>
          <a:off x="1173583" y="3186404"/>
          <a:ext cx="2390709" cy="1105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903">
                  <a:extLst>
                    <a:ext uri="{9D8B030D-6E8A-4147-A177-3AD203B41FA5}">
                      <a16:colId xmlns:a16="http://schemas.microsoft.com/office/drawing/2014/main" val="3767305227"/>
                    </a:ext>
                  </a:extLst>
                </a:gridCol>
                <a:gridCol w="796903">
                  <a:extLst>
                    <a:ext uri="{9D8B030D-6E8A-4147-A177-3AD203B41FA5}">
                      <a16:colId xmlns:a16="http://schemas.microsoft.com/office/drawing/2014/main" val="2361209279"/>
                    </a:ext>
                  </a:extLst>
                </a:gridCol>
                <a:gridCol w="796903">
                  <a:extLst>
                    <a:ext uri="{9D8B030D-6E8A-4147-A177-3AD203B41FA5}">
                      <a16:colId xmlns:a16="http://schemas.microsoft.com/office/drawing/2014/main" val="1927546017"/>
                    </a:ext>
                  </a:extLst>
                </a:gridCol>
              </a:tblGrid>
              <a:tr h="3686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379388"/>
                  </a:ext>
                </a:extLst>
              </a:tr>
              <a:tr h="3686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30595"/>
                  </a:ext>
                </a:extLst>
              </a:tr>
              <a:tr h="3686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9044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A9D7BA-ED49-4909-8C3F-5B8DC0D39E12}"/>
              </a:ext>
            </a:extLst>
          </p:cNvPr>
          <p:cNvSpPr txBox="1"/>
          <p:nvPr/>
        </p:nvSpPr>
        <p:spPr>
          <a:xfrm>
            <a:off x="165877" y="3186404"/>
            <a:ext cx="100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Gene 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55BEC-DDFA-4EB1-A822-2798B56AA6B1}"/>
              </a:ext>
            </a:extLst>
          </p:cNvPr>
          <p:cNvSpPr txBox="1"/>
          <p:nvPr/>
        </p:nvSpPr>
        <p:spPr>
          <a:xfrm>
            <a:off x="1911737" y="27478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Cell 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D273A0-A610-4F36-B9A0-FE06B0DD571E}"/>
              </a:ext>
            </a:extLst>
          </p:cNvPr>
          <p:cNvSpPr txBox="1"/>
          <p:nvPr/>
        </p:nvSpPr>
        <p:spPr>
          <a:xfrm>
            <a:off x="2719096" y="27478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Cell 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45A28-DCB1-4B69-9A08-0FEA3E1A0E70}"/>
              </a:ext>
            </a:extLst>
          </p:cNvPr>
          <p:cNvSpPr txBox="1"/>
          <p:nvPr/>
        </p:nvSpPr>
        <p:spPr>
          <a:xfrm>
            <a:off x="165877" y="3555736"/>
            <a:ext cx="100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Gene 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4B817-3939-40C9-8764-21B06F0EB624}"/>
              </a:ext>
            </a:extLst>
          </p:cNvPr>
          <p:cNvSpPr txBox="1"/>
          <p:nvPr/>
        </p:nvSpPr>
        <p:spPr>
          <a:xfrm>
            <a:off x="165877" y="3929243"/>
            <a:ext cx="100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Gene 3</a:t>
            </a:r>
            <a:endParaRPr lang="ko-KR" altLang="en-US" dirty="0"/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14D0D19B-F1C9-4F8A-B176-9B9F0F2FB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9922"/>
              </p:ext>
            </p:extLst>
          </p:nvPr>
        </p:nvGraphicFramePr>
        <p:xfrm>
          <a:off x="1173583" y="5136508"/>
          <a:ext cx="2390709" cy="368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903">
                  <a:extLst>
                    <a:ext uri="{9D8B030D-6E8A-4147-A177-3AD203B41FA5}">
                      <a16:colId xmlns:a16="http://schemas.microsoft.com/office/drawing/2014/main" val="3767305227"/>
                    </a:ext>
                  </a:extLst>
                </a:gridCol>
                <a:gridCol w="796903">
                  <a:extLst>
                    <a:ext uri="{9D8B030D-6E8A-4147-A177-3AD203B41FA5}">
                      <a16:colId xmlns:a16="http://schemas.microsoft.com/office/drawing/2014/main" val="2361209279"/>
                    </a:ext>
                  </a:extLst>
                </a:gridCol>
                <a:gridCol w="796903">
                  <a:extLst>
                    <a:ext uri="{9D8B030D-6E8A-4147-A177-3AD203B41FA5}">
                      <a16:colId xmlns:a16="http://schemas.microsoft.com/office/drawing/2014/main" val="1927546017"/>
                    </a:ext>
                  </a:extLst>
                </a:gridCol>
              </a:tblGrid>
              <a:tr h="3686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3793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BA1217B-0C51-4D59-8781-93987C718258}"/>
              </a:ext>
            </a:extLst>
          </p:cNvPr>
          <p:cNvSpPr txBox="1"/>
          <p:nvPr/>
        </p:nvSpPr>
        <p:spPr>
          <a:xfrm>
            <a:off x="165877" y="5157392"/>
            <a:ext cx="100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Gene 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BCC504-625C-4B76-9B3E-7912A3B6F624}"/>
              </a:ext>
            </a:extLst>
          </p:cNvPr>
          <p:cNvSpPr txBox="1"/>
          <p:nvPr/>
        </p:nvSpPr>
        <p:spPr>
          <a:xfrm>
            <a:off x="1090643" y="27478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Cell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B02E2-E4FD-42C7-98AC-4648EC4BF200}"/>
              </a:ext>
            </a:extLst>
          </p:cNvPr>
          <p:cNvSpPr txBox="1"/>
          <p:nvPr/>
        </p:nvSpPr>
        <p:spPr>
          <a:xfrm>
            <a:off x="2290665" y="4176904"/>
            <a:ext cx="293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5FC7624C-D7ED-4F1E-99FE-162151534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551182"/>
              </p:ext>
            </p:extLst>
          </p:nvPr>
        </p:nvGraphicFramePr>
        <p:xfrm>
          <a:off x="3884471" y="3195597"/>
          <a:ext cx="1593806" cy="1105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903">
                  <a:extLst>
                    <a:ext uri="{9D8B030D-6E8A-4147-A177-3AD203B41FA5}">
                      <a16:colId xmlns:a16="http://schemas.microsoft.com/office/drawing/2014/main" val="3767305227"/>
                    </a:ext>
                  </a:extLst>
                </a:gridCol>
                <a:gridCol w="796903">
                  <a:extLst>
                    <a:ext uri="{9D8B030D-6E8A-4147-A177-3AD203B41FA5}">
                      <a16:colId xmlns:a16="http://schemas.microsoft.com/office/drawing/2014/main" val="2361209279"/>
                    </a:ext>
                  </a:extLst>
                </a:gridCol>
              </a:tblGrid>
              <a:tr h="36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222222"/>
                          </a:solidFill>
                          <a:effectLst/>
                        </a:rPr>
                        <a:t>x̅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σ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379388"/>
                  </a:ext>
                </a:extLst>
              </a:tr>
              <a:tr h="36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222222"/>
                          </a:solidFill>
                          <a:effectLst/>
                        </a:rPr>
                        <a:t>x̅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σ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30595"/>
                  </a:ext>
                </a:extLst>
              </a:tr>
              <a:tr h="36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222222"/>
                          </a:solidFill>
                          <a:effectLst/>
                        </a:rPr>
                        <a:t>x̅</a:t>
                      </a:r>
                      <a:r>
                        <a:rPr lang="en-US" altLang="ko-KR" baseline="-25000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σ</a:t>
                      </a:r>
                      <a:r>
                        <a:rPr lang="en-US" altLang="ko-KR" baseline="-25000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904493"/>
                  </a:ext>
                </a:extLst>
              </a:tr>
            </a:tbl>
          </a:graphicData>
        </a:graphic>
      </p:graphicFrame>
      <p:graphicFrame>
        <p:nvGraphicFramePr>
          <p:cNvPr id="35" name="표 4">
            <a:extLst>
              <a:ext uri="{FF2B5EF4-FFF2-40B4-BE49-F238E27FC236}">
                <a16:creationId xmlns:a16="http://schemas.microsoft.com/office/drawing/2014/main" id="{2AD48BD1-989D-4381-86AC-47E8C6A91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2745"/>
              </p:ext>
            </p:extLst>
          </p:nvPr>
        </p:nvGraphicFramePr>
        <p:xfrm>
          <a:off x="3884471" y="5136508"/>
          <a:ext cx="1593806" cy="368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903">
                  <a:extLst>
                    <a:ext uri="{9D8B030D-6E8A-4147-A177-3AD203B41FA5}">
                      <a16:colId xmlns:a16="http://schemas.microsoft.com/office/drawing/2014/main" val="3767305227"/>
                    </a:ext>
                  </a:extLst>
                </a:gridCol>
                <a:gridCol w="796903">
                  <a:extLst>
                    <a:ext uri="{9D8B030D-6E8A-4147-A177-3AD203B41FA5}">
                      <a16:colId xmlns:a16="http://schemas.microsoft.com/office/drawing/2014/main" val="2361209279"/>
                    </a:ext>
                  </a:extLst>
                </a:gridCol>
              </a:tblGrid>
              <a:tr h="36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222222"/>
                          </a:solidFill>
                          <a:effectLst/>
                        </a:rPr>
                        <a:t>x̅</a:t>
                      </a:r>
                      <a:r>
                        <a:rPr lang="en-US" altLang="ko-KR" baseline="-25000" dirty="0" err="1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σ</a:t>
                      </a:r>
                      <a:r>
                        <a:rPr lang="en-US" altLang="ko-KR" baseline="-25000" dirty="0" err="1"/>
                        <a:t>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37938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2A9A1E2-CC5D-489F-8D58-CCDE66EF4C31}"/>
              </a:ext>
            </a:extLst>
          </p:cNvPr>
          <p:cNvSpPr txBox="1"/>
          <p:nvPr/>
        </p:nvSpPr>
        <p:spPr>
          <a:xfrm>
            <a:off x="4599992" y="4176904"/>
            <a:ext cx="293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7" name="표 4">
            <a:extLst>
              <a:ext uri="{FF2B5EF4-FFF2-40B4-BE49-F238E27FC236}">
                <a16:creationId xmlns:a16="http://schemas.microsoft.com/office/drawing/2014/main" id="{2AE7D1FB-1900-4001-BAD1-E6C54F1B6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035353"/>
              </p:ext>
            </p:extLst>
          </p:nvPr>
        </p:nvGraphicFramePr>
        <p:xfrm>
          <a:off x="5981266" y="2826944"/>
          <a:ext cx="1968416" cy="1474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208">
                  <a:extLst>
                    <a:ext uri="{9D8B030D-6E8A-4147-A177-3AD203B41FA5}">
                      <a16:colId xmlns:a16="http://schemas.microsoft.com/office/drawing/2014/main" val="3767305227"/>
                    </a:ext>
                  </a:extLst>
                </a:gridCol>
                <a:gridCol w="984208">
                  <a:extLst>
                    <a:ext uri="{9D8B030D-6E8A-4147-A177-3AD203B41FA5}">
                      <a16:colId xmlns:a16="http://schemas.microsoft.com/office/drawing/2014/main" val="2361209279"/>
                    </a:ext>
                  </a:extLst>
                </a:gridCol>
              </a:tblGrid>
              <a:tr h="36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148205"/>
                  </a:ext>
                </a:extLst>
              </a:tr>
              <a:tr h="36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</a:t>
                      </a:r>
                      <a:r>
                        <a:rPr lang="en-US" altLang="ko-KR" baseline="-25000" dirty="0"/>
                        <a:t>10</a:t>
                      </a:r>
                      <a:r>
                        <a:rPr lang="en-US" altLang="ko-KR" dirty="0">
                          <a:solidFill>
                            <a:srgbClr val="222222"/>
                          </a:solidFill>
                          <a:effectLst/>
                        </a:rPr>
                        <a:t>x̅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</a:t>
                      </a:r>
                      <a:r>
                        <a:rPr lang="en-US" altLang="ko-KR" baseline="-25000" dirty="0"/>
                        <a:t>10</a:t>
                      </a:r>
                      <a:r>
                        <a:rPr lang="en-US" altLang="ko-KR" dirty="0"/>
                        <a:t>σ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379388"/>
                  </a:ext>
                </a:extLst>
              </a:tr>
              <a:tr h="36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</a:t>
                      </a:r>
                      <a:r>
                        <a:rPr lang="en-US" altLang="ko-KR" baseline="-25000" dirty="0"/>
                        <a:t>10</a:t>
                      </a:r>
                      <a:r>
                        <a:rPr lang="en-US" altLang="ko-KR" dirty="0">
                          <a:solidFill>
                            <a:srgbClr val="222222"/>
                          </a:solidFill>
                          <a:effectLst/>
                        </a:rPr>
                        <a:t>x̅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</a:t>
                      </a:r>
                      <a:r>
                        <a:rPr lang="en-US" altLang="ko-KR" baseline="-25000" dirty="0"/>
                        <a:t>10</a:t>
                      </a:r>
                      <a:r>
                        <a:rPr lang="en-US" altLang="ko-KR" dirty="0"/>
                        <a:t>σ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30595"/>
                  </a:ext>
                </a:extLst>
              </a:tr>
              <a:tr h="36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</a:t>
                      </a:r>
                      <a:r>
                        <a:rPr lang="en-US" altLang="ko-KR" baseline="-25000" dirty="0"/>
                        <a:t>10</a:t>
                      </a:r>
                      <a:r>
                        <a:rPr lang="en-US" altLang="ko-KR" dirty="0">
                          <a:solidFill>
                            <a:srgbClr val="222222"/>
                          </a:solidFill>
                          <a:effectLst/>
                        </a:rPr>
                        <a:t>x̅</a:t>
                      </a:r>
                      <a:r>
                        <a:rPr lang="en-US" altLang="ko-KR" baseline="-25000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</a:t>
                      </a:r>
                      <a:r>
                        <a:rPr lang="en-US" altLang="ko-KR" baseline="-25000" dirty="0"/>
                        <a:t>10</a:t>
                      </a:r>
                      <a:r>
                        <a:rPr lang="en-US" altLang="ko-KR" dirty="0"/>
                        <a:t>σ</a:t>
                      </a:r>
                      <a:r>
                        <a:rPr lang="en-US" altLang="ko-KR" baseline="-25000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904493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0193A51C-9E83-4DBE-8FDA-FFD065CB3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906257"/>
              </p:ext>
            </p:extLst>
          </p:nvPr>
        </p:nvGraphicFramePr>
        <p:xfrm>
          <a:off x="5981265" y="5136508"/>
          <a:ext cx="1968416" cy="368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208">
                  <a:extLst>
                    <a:ext uri="{9D8B030D-6E8A-4147-A177-3AD203B41FA5}">
                      <a16:colId xmlns:a16="http://schemas.microsoft.com/office/drawing/2014/main" val="3767305227"/>
                    </a:ext>
                  </a:extLst>
                </a:gridCol>
                <a:gridCol w="984208">
                  <a:extLst>
                    <a:ext uri="{9D8B030D-6E8A-4147-A177-3AD203B41FA5}">
                      <a16:colId xmlns:a16="http://schemas.microsoft.com/office/drawing/2014/main" val="2361209279"/>
                    </a:ext>
                  </a:extLst>
                </a:gridCol>
              </a:tblGrid>
              <a:tr h="36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</a:t>
                      </a:r>
                      <a:r>
                        <a:rPr lang="en-US" altLang="ko-KR" baseline="-25000" dirty="0"/>
                        <a:t>10</a:t>
                      </a:r>
                      <a:r>
                        <a:rPr lang="en-US" altLang="ko-KR" dirty="0">
                          <a:solidFill>
                            <a:srgbClr val="222222"/>
                          </a:solidFill>
                          <a:effectLst/>
                        </a:rPr>
                        <a:t>x̅</a:t>
                      </a:r>
                      <a:r>
                        <a:rPr lang="en-US" altLang="ko-KR" baseline="-25000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</a:t>
                      </a:r>
                      <a:r>
                        <a:rPr lang="en-US" altLang="ko-KR" baseline="-25000" dirty="0"/>
                        <a:t>10</a:t>
                      </a:r>
                      <a:r>
                        <a:rPr lang="en-US" altLang="ko-KR" dirty="0"/>
                        <a:t>σ</a:t>
                      </a:r>
                      <a:r>
                        <a:rPr lang="en-US" altLang="ko-KR" baseline="-25000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379388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331EFD9D-B286-408E-AC38-0C6DFE9E819C}"/>
              </a:ext>
            </a:extLst>
          </p:cNvPr>
          <p:cNvSpPr txBox="1"/>
          <p:nvPr/>
        </p:nvSpPr>
        <p:spPr>
          <a:xfrm>
            <a:off x="6696787" y="4176904"/>
            <a:ext cx="293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A2004F-9023-4A20-A540-6321C6BAC2D9}"/>
              </a:ext>
            </a:extLst>
          </p:cNvPr>
          <p:cNvSpPr txBox="1"/>
          <p:nvPr/>
        </p:nvSpPr>
        <p:spPr>
          <a:xfrm>
            <a:off x="8415433" y="1825625"/>
            <a:ext cx="3776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 loess package: span = 0.3,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Second degree polynomial</a:t>
            </a:r>
            <a:endParaRPr lang="ko-KR" alt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33F91FE-06FD-49DF-81CB-0F116E161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710" y="2837235"/>
            <a:ext cx="1989725" cy="72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1C4E0C2-7BBE-404D-85B6-462ADC1732AD}"/>
              </a:ext>
            </a:extLst>
          </p:cNvPr>
          <p:cNvSpPr txBox="1"/>
          <p:nvPr/>
        </p:nvSpPr>
        <p:spPr>
          <a:xfrm>
            <a:off x="8415433" y="3655225"/>
            <a:ext cx="37765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σ</a:t>
            </a:r>
            <a:r>
              <a:rPr lang="en-US" altLang="ko-KR" baseline="-25000" dirty="0" err="1"/>
              <a:t>i</a:t>
            </a:r>
            <a:r>
              <a:rPr lang="en-US" altLang="ko-KR" baseline="-25000" dirty="0"/>
              <a:t> </a:t>
            </a:r>
            <a:r>
              <a:rPr lang="en-US" altLang="ko-KR" dirty="0"/>
              <a:t>= expected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effectLst/>
              </a:rPr>
              <a:t>x̅ = calculated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</a:rPr>
              <a:t>Maximum of </a:t>
            </a:r>
            <a:r>
              <a:rPr lang="en-US" altLang="ko-KR" dirty="0" err="1">
                <a:solidFill>
                  <a:srgbClr val="222222"/>
                </a:solidFill>
              </a:rPr>
              <a:t>z</a:t>
            </a:r>
            <a:r>
              <a:rPr lang="en-US" altLang="ko-KR" baseline="-25000" dirty="0" err="1">
                <a:solidFill>
                  <a:srgbClr val="222222"/>
                </a:solidFill>
              </a:rPr>
              <a:t>ij</a:t>
            </a:r>
            <a:r>
              <a:rPr lang="en-US" altLang="ko-KR" dirty="0">
                <a:solidFill>
                  <a:srgbClr val="222222"/>
                </a:solidFill>
              </a:rPr>
              <a:t> </a:t>
            </a:r>
            <a:r>
              <a:rPr lang="en-US" altLang="ko-KR" dirty="0">
                <a:solidFill>
                  <a:srgbClr val="22222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222222"/>
                </a:solidFill>
                <a:sym typeface="Wingdings" panose="05000000000000000000" pitchFamily="2" charset="2"/>
              </a:rPr>
              <a:t>√</a:t>
            </a:r>
            <a:r>
              <a:rPr lang="en-US" altLang="ko-KR" dirty="0">
                <a:solidFill>
                  <a:srgbClr val="222222"/>
                </a:solidFill>
                <a:sym typeface="Wingdings" panose="05000000000000000000" pitchFamily="2" charset="2"/>
              </a:rPr>
              <a:t>N (outliers)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sym typeface="Wingdings" panose="05000000000000000000" pitchFamily="2" charset="2"/>
              </a:rPr>
              <a:t>Calculate variance of all </a:t>
            </a:r>
            <a:r>
              <a:rPr lang="en-US" altLang="ko-KR" dirty="0" err="1">
                <a:solidFill>
                  <a:srgbClr val="222222"/>
                </a:solidFill>
                <a:sym typeface="Wingdings" panose="05000000000000000000" pitchFamily="2" charset="2"/>
              </a:rPr>
              <a:t>z</a:t>
            </a:r>
            <a:r>
              <a:rPr lang="en-US" altLang="ko-KR" baseline="-25000" dirty="0" err="1">
                <a:solidFill>
                  <a:srgbClr val="222222"/>
                </a:solidFill>
                <a:sym typeface="Wingdings" panose="05000000000000000000" pitchFamily="2" charset="2"/>
              </a:rPr>
              <a:t>ij</a:t>
            </a:r>
            <a:r>
              <a:rPr lang="en-US" altLang="ko-KR" dirty="0">
                <a:solidFill>
                  <a:srgbClr val="222222"/>
                </a:solidFill>
                <a:sym typeface="Wingdings" panose="05000000000000000000" pitchFamily="2" charset="2"/>
              </a:rPr>
              <a:t> per gene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sym typeface="Wingdings" panose="05000000000000000000" pitchFamily="2" charset="2"/>
              </a:rPr>
              <a:t>Return the highest 2,000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22222"/>
                </a:solidFill>
                <a:sym typeface="Wingdings" panose="05000000000000000000" pitchFamily="2" charset="2"/>
              </a:rPr>
              <a:t>selection.method</a:t>
            </a:r>
            <a:r>
              <a:rPr lang="en-US" altLang="ko-KR" dirty="0">
                <a:solidFill>
                  <a:srgbClr val="222222"/>
                </a:solidFill>
                <a:sym typeface="Wingdings" panose="05000000000000000000" pitchFamily="2" charset="2"/>
              </a:rPr>
              <a:t> = “</a:t>
            </a:r>
            <a:r>
              <a:rPr lang="en-US" altLang="ko-KR" dirty="0" err="1">
                <a:solidFill>
                  <a:srgbClr val="222222"/>
                </a:solidFill>
                <a:sym typeface="Wingdings" panose="05000000000000000000" pitchFamily="2" charset="2"/>
              </a:rPr>
              <a:t>vst</a:t>
            </a:r>
            <a:r>
              <a:rPr lang="en-US" altLang="ko-KR" dirty="0">
                <a:solidFill>
                  <a:srgbClr val="222222"/>
                </a:solidFill>
                <a:sym typeface="Wingdings" panose="05000000000000000000" pitchFamily="2" charset="2"/>
              </a:rPr>
              <a:t>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03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048EC-6CE7-4374-A6BF-082571D9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Paper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899E84-C591-4649-886F-D5858AF6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Hafemeister</a:t>
            </a:r>
            <a:r>
              <a:rPr lang="en-US" altLang="ko-KR" dirty="0"/>
              <a:t>, C., </a:t>
            </a:r>
            <a:r>
              <a:rPr lang="en-US" altLang="ko-KR" dirty="0" err="1"/>
              <a:t>Satija</a:t>
            </a:r>
            <a:r>
              <a:rPr lang="en-US" altLang="ko-KR" dirty="0"/>
              <a:t>, R. Normalization and variance stabilization of single-cell RNA-seq data using regularized negative binomial regression. </a:t>
            </a:r>
            <a:r>
              <a:rPr lang="en-US" altLang="ko-KR" i="1" dirty="0">
                <a:effectLst/>
              </a:rPr>
              <a:t>Genome Biol</a:t>
            </a:r>
            <a:r>
              <a:rPr lang="en-US" altLang="ko-KR" dirty="0"/>
              <a:t> </a:t>
            </a:r>
            <a:r>
              <a:rPr lang="en-US" altLang="ko-KR" b="1" dirty="0">
                <a:effectLst/>
              </a:rPr>
              <a:t>20, </a:t>
            </a:r>
            <a:r>
              <a:rPr lang="en-US" altLang="ko-KR" dirty="0"/>
              <a:t>296 (2019).</a:t>
            </a:r>
          </a:p>
          <a:p>
            <a:r>
              <a:rPr lang="en-US" altLang="ko-KR" dirty="0"/>
              <a:t>Why VST (variance stabilizing transformation) is performed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77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E628E-5C50-4A37-B8B6-1CE1D844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Premise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FD99C-7F6D-4EB3-82C6-17F12262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scRNA</a:t>
            </a:r>
            <a:r>
              <a:rPr lang="en-US" altLang="ko-KR" dirty="0"/>
              <a:t>-seq has many factors that cause technical errors: cell lysis, reverse transcription efficiency, molecular catching</a:t>
            </a:r>
          </a:p>
          <a:p>
            <a:r>
              <a:rPr lang="en-US" altLang="ko-KR" dirty="0"/>
              <a:t>Without normalization, UMI count and sequencing depth is correlated.</a:t>
            </a:r>
          </a:p>
          <a:p>
            <a:endParaRPr lang="en-US" altLang="ko-KR" dirty="0"/>
          </a:p>
          <a:p>
            <a:r>
              <a:rPr lang="en-US" altLang="ko-KR" dirty="0"/>
              <a:t>We want to know “differential expression” among cells.</a:t>
            </a:r>
          </a:p>
          <a:p>
            <a:pPr lvl="1"/>
            <a:r>
              <a:rPr lang="en-US" altLang="ko-KR" dirty="0"/>
              <a:t>Variance of gene expression should reflect biological traits and not sequencing depth.</a:t>
            </a:r>
          </a:p>
        </p:txBody>
      </p:sp>
    </p:spTree>
    <p:extLst>
      <p:ext uri="{BB962C8B-B14F-4D97-AF65-F5344CB8AC3E}">
        <p14:creationId xmlns:p14="http://schemas.microsoft.com/office/powerpoint/2010/main" val="269535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1396</Words>
  <Application>Microsoft Office PowerPoint</Application>
  <PresentationFormat>와이드스크린</PresentationFormat>
  <Paragraphs>281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-apple-system</vt:lpstr>
      <vt:lpstr>ui-monospace</vt:lpstr>
      <vt:lpstr>맑은 고딕</vt:lpstr>
      <vt:lpstr>Arial</vt:lpstr>
      <vt:lpstr>Office 테마</vt:lpstr>
      <vt:lpstr>Analyzing the Brain Development scRNA-seq Data between Mouse and Human</vt:lpstr>
      <vt:lpstr>Table of Contents</vt:lpstr>
      <vt:lpstr>GitHub Repository</vt:lpstr>
      <vt:lpstr>Understanding Seurat</vt:lpstr>
      <vt:lpstr>Paper 1</vt:lpstr>
      <vt:lpstr>Normalization</vt:lpstr>
      <vt:lpstr>Feature Selection</vt:lpstr>
      <vt:lpstr>Paper 2</vt:lpstr>
      <vt:lpstr>Premise</vt:lpstr>
      <vt:lpstr>Method</vt:lpstr>
      <vt:lpstr>Results</vt:lpstr>
      <vt:lpstr>Reproducing Previous Studies</vt:lpstr>
      <vt:lpstr>Human Study 1</vt:lpstr>
      <vt:lpstr>PowerPoint 프레젠테이션</vt:lpstr>
      <vt:lpstr>ViSNE</vt:lpstr>
      <vt:lpstr>PowerPoint 프레젠테이션</vt:lpstr>
      <vt:lpstr>BIC(Bayesian Information Criteria)</vt:lpstr>
      <vt:lpstr>Plotting: Number of reads per cell</vt:lpstr>
      <vt:lpstr>PowerPoint 프레젠테이션</vt:lpstr>
      <vt:lpstr>PowerPoint 프레젠테이션</vt:lpstr>
      <vt:lpstr>PowerPoint 프레젠테이션</vt:lpstr>
      <vt:lpstr>Limitations</vt:lpstr>
      <vt:lpstr>Human Study 2</vt:lpstr>
      <vt:lpstr>PowerPoint 프레젠테이션</vt:lpstr>
      <vt:lpstr>Seurat Standard Workflow</vt:lpstr>
      <vt:lpstr>Filtering</vt:lpstr>
      <vt:lpstr>Plotting : Initial clustering</vt:lpstr>
      <vt:lpstr>Plotting : Initial clustering</vt:lpstr>
      <vt:lpstr>PowerPoint 프레젠테이션</vt:lpstr>
      <vt:lpstr>PowerPoint 프레젠테이션</vt:lpstr>
      <vt:lpstr>Final clustering and markers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Limitations</vt:lpstr>
      <vt:lpstr>Overall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Brain Development scRNA-seq Data between Mouse and Human</dc:title>
  <dc:creator>신 희수</dc:creator>
  <cp:lastModifiedBy>신 희수</cp:lastModifiedBy>
  <cp:revision>5</cp:revision>
  <dcterms:created xsi:type="dcterms:W3CDTF">2022-02-27T03:14:03Z</dcterms:created>
  <dcterms:modified xsi:type="dcterms:W3CDTF">2022-02-27T19:37:15Z</dcterms:modified>
</cp:coreProperties>
</file>