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4JB+x9gi5s7I79elzret3wSKk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2"/>
        <p:cNvGrpSpPr/>
        <p:nvPr/>
      </p:nvGrpSpPr>
      <p:grpSpPr>
        <a:xfrm>
          <a:off x="0" y="0"/>
          <a:ext cx="0" cy="0"/>
          <a:chOff x="0" y="0"/>
          <a:chExt cx="0" cy="0"/>
        </a:xfrm>
      </p:grpSpPr>
      <p:sp>
        <p:nvSpPr>
          <p:cNvPr id="13" name="Google Shape;13;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
        <p:nvSpPr>
          <p:cNvPr id="18" name="Google Shape;18;p11"/>
          <p:cNvSpPr/>
          <p:nvPr/>
        </p:nvSpPr>
        <p:spPr>
          <a:xfrm>
            <a:off x="0" y="1995055"/>
            <a:ext cx="12192000" cy="4862945"/>
          </a:xfrm>
          <a:prstGeom prst="rect">
            <a:avLst/>
          </a:prstGeom>
          <a:solidFill>
            <a:srgbClr val="DDEA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9"/>
        <p:cNvGrpSpPr/>
        <p:nvPr/>
      </p:nvGrpSpPr>
      <p:grpSpPr>
        <a:xfrm>
          <a:off x="0" y="0"/>
          <a:ext cx="0" cy="0"/>
          <a:chOff x="0" y="0"/>
          <a:chExt cx="0" cy="0"/>
        </a:xfrm>
      </p:grpSpPr>
      <p:sp>
        <p:nvSpPr>
          <p:cNvPr id="20" name="Google Shape;2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35"/>
        <p:cNvGrpSpPr/>
        <p:nvPr/>
      </p:nvGrpSpPr>
      <p:grpSpPr>
        <a:xfrm>
          <a:off x="0" y="0"/>
          <a:ext cx="0" cy="0"/>
          <a:chOff x="0" y="0"/>
          <a:chExt cx="0" cy="0"/>
        </a:xfrm>
      </p:grpSpPr>
      <p:sp>
        <p:nvSpPr>
          <p:cNvPr id="36" name="Google Shape;36;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8"/>
        <p:cNvGrpSpPr/>
        <p:nvPr/>
      </p:nvGrpSpPr>
      <p:grpSpPr>
        <a:xfrm>
          <a:off x="0" y="0"/>
          <a:ext cx="0" cy="0"/>
          <a:chOff x="0" y="0"/>
          <a:chExt cx="0" cy="0"/>
        </a:xfrm>
      </p:grpSpPr>
      <p:sp>
        <p:nvSpPr>
          <p:cNvPr id="49" name="Google Shape;49;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57"/>
        <p:cNvGrpSpPr/>
        <p:nvPr/>
      </p:nvGrpSpPr>
      <p:grpSpPr>
        <a:xfrm>
          <a:off x="0" y="0"/>
          <a:ext cx="0" cy="0"/>
          <a:chOff x="0" y="0"/>
          <a:chExt cx="0" cy="0"/>
        </a:xfrm>
      </p:grpSpPr>
      <p:sp>
        <p:nvSpPr>
          <p:cNvPr id="58" name="Google Shape;5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62"/>
        <p:cNvGrpSpPr/>
        <p:nvPr/>
      </p:nvGrpSpPr>
      <p:grpSpPr>
        <a:xfrm>
          <a:off x="0" y="0"/>
          <a:ext cx="0" cy="0"/>
          <a:chOff x="0" y="0"/>
          <a:chExt cx="0" cy="0"/>
        </a:xfrm>
      </p:grpSpPr>
      <p:sp>
        <p:nvSpPr>
          <p:cNvPr id="63" name="Google Shape;63;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
        <p:nvSpPr>
          <p:cNvPr id="11" name="Google Shape;11;p10"/>
          <p:cNvSpPr/>
          <p:nvPr/>
        </p:nvSpPr>
        <p:spPr>
          <a:xfrm>
            <a:off x="0" y="1995055"/>
            <a:ext cx="12192000" cy="4862945"/>
          </a:xfrm>
          <a:prstGeom prst="rect">
            <a:avLst/>
          </a:prstGeom>
          <a:solidFill>
            <a:srgbClr val="DDEA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p:nvPr/>
        </p:nvSpPr>
        <p:spPr>
          <a:xfrm>
            <a:off x="2479964" y="743158"/>
            <a:ext cx="72985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200" b="1" i="0" u="none" strike="noStrike" cap="none" dirty="0" smtClean="0">
                <a:solidFill>
                  <a:schemeClr val="dk1"/>
                </a:solidFill>
                <a:latin typeface="Microsoft JhengHei"/>
                <a:ea typeface="Microsoft JhengHei"/>
                <a:cs typeface="Microsoft JhengHei"/>
                <a:sym typeface="Microsoft JhengHei"/>
              </a:rPr>
              <a:t>主題：</a:t>
            </a:r>
            <a:r>
              <a:rPr lang="zh-TW" sz="4200" b="1" i="0" u="none" strike="noStrike" cap="none" dirty="0" smtClean="0">
                <a:solidFill>
                  <a:schemeClr val="dk1"/>
                </a:solidFill>
                <a:latin typeface="Microsoft JhengHei"/>
                <a:ea typeface="Microsoft JhengHei"/>
                <a:cs typeface="Microsoft JhengHei"/>
                <a:sym typeface="Microsoft JhengHei"/>
              </a:rPr>
              <a:t>居家</a:t>
            </a:r>
            <a:r>
              <a:rPr lang="zh-TW" sz="4200" b="1" i="0" u="none" strike="noStrike" cap="none" dirty="0">
                <a:solidFill>
                  <a:schemeClr val="dk1"/>
                </a:solidFill>
                <a:latin typeface="Microsoft JhengHei"/>
                <a:ea typeface="Microsoft JhengHei"/>
                <a:cs typeface="Microsoft JhengHei"/>
                <a:sym typeface="Microsoft JhengHei"/>
              </a:rPr>
              <a:t>空氣盒子</a:t>
            </a:r>
            <a:endParaRPr sz="4200" b="1" i="0" u="none" strike="noStrike" cap="none" dirty="0">
              <a:solidFill>
                <a:schemeClr val="dk1"/>
              </a:solidFill>
              <a:latin typeface="Microsoft JhengHei"/>
              <a:ea typeface="Microsoft JhengHei"/>
              <a:cs typeface="Microsoft JhengHei"/>
              <a:sym typeface="Microsoft JhengHei"/>
            </a:endParaRPr>
          </a:p>
        </p:txBody>
      </p:sp>
      <p:sp>
        <p:nvSpPr>
          <p:cNvPr id="87" name="Google Shape;87;p1"/>
          <p:cNvSpPr txBox="1"/>
          <p:nvPr/>
        </p:nvSpPr>
        <p:spPr>
          <a:xfrm>
            <a:off x="2413462" y="2426646"/>
            <a:ext cx="7365076" cy="2657138"/>
          </a:xfrm>
          <a:prstGeom prst="rect">
            <a:avLst/>
          </a:prstGeom>
          <a:noFill/>
          <a:ln>
            <a:noFill/>
          </a:ln>
        </p:spPr>
        <p:txBody>
          <a:bodyPr spcFirstLastPara="1" wrap="square" lIns="91425" tIns="45700" rIns="91425" bIns="45700" anchor="t" anchorCtr="0">
            <a:spAutoFit/>
          </a:bodyPr>
          <a:lstStyle/>
          <a:p>
            <a:pPr marL="0" marR="0" lvl="0" indent="0" algn="l" rtl="0">
              <a:lnSpc>
                <a:spcPct val="166666"/>
              </a:lnSpc>
              <a:spcBef>
                <a:spcPts val="0"/>
              </a:spcBef>
              <a:spcAft>
                <a:spcPts val="0"/>
              </a:spcAft>
              <a:buNone/>
            </a:pPr>
            <a:r>
              <a:rPr lang="zh-TW" sz="3000" b="0" i="0" u="none" strike="noStrike" cap="none" dirty="0">
                <a:solidFill>
                  <a:schemeClr val="dk1"/>
                </a:solidFill>
                <a:latin typeface="Microsoft JhengHei"/>
                <a:ea typeface="Microsoft JhengHei"/>
                <a:cs typeface="Microsoft JhengHei"/>
                <a:sym typeface="Microsoft JhengHei"/>
              </a:rPr>
              <a:t>摘要：</a:t>
            </a:r>
            <a:endParaRPr sz="3000" b="0" i="0" u="none" strike="noStrike" cap="none" dirty="0">
              <a:solidFill>
                <a:schemeClr val="dk1"/>
              </a:solidFill>
              <a:latin typeface="Microsoft JhengHei"/>
              <a:ea typeface="Microsoft JhengHei"/>
              <a:cs typeface="Microsoft JhengHei"/>
              <a:sym typeface="Microsoft JhengHei"/>
            </a:endParaRPr>
          </a:p>
          <a:p>
            <a:pPr marL="457200" marR="0" lvl="1" indent="0" algn="l" rtl="0">
              <a:lnSpc>
                <a:spcPct val="166666"/>
              </a:lnSpc>
              <a:spcBef>
                <a:spcPts val="0"/>
              </a:spcBef>
              <a:spcAft>
                <a:spcPts val="0"/>
              </a:spcAft>
              <a:buNone/>
            </a:pPr>
            <a:r>
              <a:rPr lang="zh-TW" sz="3000" b="0" i="0" u="none" strike="noStrike" cap="none" dirty="0">
                <a:solidFill>
                  <a:schemeClr val="dk1"/>
                </a:solidFill>
                <a:latin typeface="Microsoft JhengHei"/>
                <a:ea typeface="Microsoft JhengHei"/>
                <a:cs typeface="Microsoft JhengHei"/>
                <a:sym typeface="Microsoft JhengHei"/>
              </a:rPr>
              <a:t>在家中放置溫濕度感測器及空氣品質感測器並使其資料傳至後端資料庫，將資料顯示於OLED與網頁端。</a:t>
            </a:r>
            <a:endParaRPr sz="3000" b="0" i="0" u="none" strike="noStrike" cap="none" dirty="0">
              <a:solidFill>
                <a:schemeClr val="dk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p:nvPr/>
        </p:nvSpPr>
        <p:spPr>
          <a:xfrm>
            <a:off x="2479964" y="743158"/>
            <a:ext cx="72985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200" b="1" i="0" u="none" strike="noStrike" cap="none" dirty="0" smtClean="0">
                <a:solidFill>
                  <a:schemeClr val="dk1"/>
                </a:solidFill>
                <a:latin typeface="Microsoft JhengHei"/>
                <a:ea typeface="Microsoft JhengHei"/>
                <a:cs typeface="Microsoft JhengHei"/>
                <a:sym typeface="Microsoft JhengHei"/>
              </a:rPr>
              <a:t>組員</a:t>
            </a:r>
            <a:r>
              <a:rPr lang="zh-TW" altLang="en-US" sz="4200" b="1" i="0" u="none" strike="noStrike" cap="none" dirty="0" smtClean="0">
                <a:solidFill>
                  <a:schemeClr val="dk1"/>
                </a:solidFill>
                <a:latin typeface="Microsoft JhengHei"/>
                <a:ea typeface="Microsoft JhengHei"/>
                <a:cs typeface="Microsoft JhengHei"/>
                <a:sym typeface="Microsoft JhengHei"/>
              </a:rPr>
              <a:t>名單</a:t>
            </a:r>
            <a:endParaRPr sz="4200" b="1" i="0" u="none" strike="noStrike" cap="none" dirty="0">
              <a:solidFill>
                <a:schemeClr val="dk1"/>
              </a:solidFill>
              <a:latin typeface="Microsoft JhengHei"/>
              <a:ea typeface="Microsoft JhengHei"/>
              <a:cs typeface="Microsoft JhengHei"/>
              <a:sym typeface="Microsoft JhengHei"/>
            </a:endParaRPr>
          </a:p>
        </p:txBody>
      </p:sp>
      <p:sp>
        <p:nvSpPr>
          <p:cNvPr id="93" name="Google Shape;93;p2"/>
          <p:cNvSpPr txBox="1"/>
          <p:nvPr/>
        </p:nvSpPr>
        <p:spPr>
          <a:xfrm>
            <a:off x="2787551" y="2798161"/>
            <a:ext cx="6683400" cy="1634253"/>
          </a:xfrm>
          <a:prstGeom prst="rect">
            <a:avLst/>
          </a:prstGeom>
          <a:noFill/>
          <a:ln>
            <a:noFill/>
          </a:ln>
        </p:spPr>
        <p:txBody>
          <a:bodyPr spcFirstLastPara="1" wrap="square" lIns="91425" tIns="45700" rIns="91425" bIns="45700" anchor="t" anchorCtr="0">
            <a:spAutoFit/>
          </a:bodyPr>
          <a:lstStyle/>
          <a:p>
            <a:pPr marL="0" marR="0" lvl="0" indent="0" algn="l" rtl="0">
              <a:lnSpc>
                <a:spcPct val="166666"/>
              </a:lnSpc>
              <a:spcBef>
                <a:spcPts val="0"/>
              </a:spcBef>
              <a:spcAft>
                <a:spcPts val="0"/>
              </a:spcAft>
              <a:buNone/>
            </a:pPr>
            <a:r>
              <a:rPr lang="zh-TW" sz="3000" b="0" i="0" u="none" strike="noStrike" cap="none" dirty="0">
                <a:solidFill>
                  <a:schemeClr val="dk1"/>
                </a:solidFill>
                <a:latin typeface="Microsoft JhengHei"/>
                <a:ea typeface="Microsoft JhengHei"/>
                <a:cs typeface="Microsoft JhengHei"/>
                <a:sym typeface="Microsoft JhengHei"/>
              </a:rPr>
              <a:t>	王琮翔、林佳儀、壯嘉軒</a:t>
            </a:r>
            <a:endParaRPr sz="3000" b="0" i="0" u="none" strike="noStrike" cap="none" dirty="0">
              <a:solidFill>
                <a:schemeClr val="dk1"/>
              </a:solidFill>
              <a:latin typeface="Microsoft JhengHei"/>
              <a:ea typeface="Microsoft JhengHei"/>
              <a:cs typeface="Microsoft JhengHei"/>
              <a:sym typeface="Microsoft JhengHei"/>
            </a:endParaRPr>
          </a:p>
          <a:p>
            <a:pPr marL="0" marR="0" lvl="0" indent="0" algn="l" rtl="0">
              <a:lnSpc>
                <a:spcPct val="166666"/>
              </a:lnSpc>
              <a:spcBef>
                <a:spcPts val="0"/>
              </a:spcBef>
              <a:spcAft>
                <a:spcPts val="0"/>
              </a:spcAft>
              <a:buNone/>
            </a:pPr>
            <a:r>
              <a:rPr lang="zh-TW" sz="3000" b="0" i="0" u="none" strike="noStrike" cap="none" dirty="0">
                <a:solidFill>
                  <a:schemeClr val="dk1"/>
                </a:solidFill>
                <a:latin typeface="Microsoft JhengHei"/>
                <a:ea typeface="Microsoft JhengHei"/>
                <a:cs typeface="Microsoft JhengHei"/>
                <a:sym typeface="Microsoft JhengHei"/>
              </a:rPr>
              <a:t>	王莉寧、藍瑀嫺、黃永鴻</a:t>
            </a:r>
            <a:endParaRPr sz="3000" b="0" i="0" u="none" strike="noStrike" cap="none" dirty="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2327564" y="748145"/>
            <a:ext cx="72985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200" b="1" i="0" u="none" strike="noStrike" cap="none" dirty="0">
                <a:solidFill>
                  <a:schemeClr val="dk1"/>
                </a:solidFill>
                <a:latin typeface="Microsoft JhengHei"/>
                <a:ea typeface="Microsoft JhengHei"/>
                <a:cs typeface="Microsoft JhengHei"/>
                <a:sym typeface="Microsoft JhengHei"/>
              </a:rPr>
              <a:t>主要核心功能</a:t>
            </a:r>
            <a:endParaRPr dirty="0"/>
          </a:p>
        </p:txBody>
      </p:sp>
      <p:sp>
        <p:nvSpPr>
          <p:cNvPr id="99" name="Google Shape;99;p3"/>
          <p:cNvSpPr txBox="1"/>
          <p:nvPr/>
        </p:nvSpPr>
        <p:spPr>
          <a:xfrm>
            <a:off x="2150225" y="2407876"/>
            <a:ext cx="7653251" cy="330471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66666"/>
              </a:lnSpc>
              <a:spcBef>
                <a:spcPts val="0"/>
              </a:spcBef>
              <a:spcAft>
                <a:spcPts val="0"/>
              </a:spcAft>
              <a:buClr>
                <a:schemeClr val="dk1"/>
              </a:buClr>
              <a:buSzPct val="100000"/>
              <a:buFont typeface="+mj-lt"/>
              <a:buAutoNum type="arabicPeriod"/>
            </a:pPr>
            <a:r>
              <a:rPr lang="zh-TW" sz="2500" b="0" i="0" u="none" strike="noStrike" cap="none" dirty="0" smtClean="0">
                <a:solidFill>
                  <a:schemeClr val="dk1"/>
                </a:solidFill>
                <a:latin typeface="Microsoft JhengHei"/>
                <a:ea typeface="Microsoft JhengHei"/>
                <a:cs typeface="Microsoft JhengHei"/>
                <a:sym typeface="Microsoft JhengHei"/>
              </a:rPr>
              <a:t>使用</a:t>
            </a:r>
            <a:r>
              <a:rPr lang="en-US" altLang="zh-TW" sz="2500" dirty="0" err="1" smtClean="0">
                <a:solidFill>
                  <a:schemeClr val="dk1"/>
                </a:solidFill>
                <a:latin typeface="Microsoft JhengHei"/>
                <a:ea typeface="Microsoft JhengHei"/>
                <a:cs typeface="Microsoft JhengHei"/>
                <a:sym typeface="Microsoft JhengHei"/>
              </a:rPr>
              <a:t>Esp</a:t>
            </a:r>
            <a:r>
              <a:rPr lang="zh-TW" sz="2500" b="0" i="0" u="none" strike="noStrike" cap="none" dirty="0" smtClean="0">
                <a:solidFill>
                  <a:schemeClr val="dk1"/>
                </a:solidFill>
                <a:latin typeface="Microsoft JhengHei"/>
                <a:ea typeface="Microsoft JhengHei"/>
                <a:cs typeface="Microsoft JhengHei"/>
                <a:sym typeface="Microsoft JhengHei"/>
              </a:rPr>
              <a:t>8266</a:t>
            </a:r>
            <a:r>
              <a:rPr lang="zh-TW" sz="2500" b="0" i="0" u="none" strike="noStrike" cap="none" dirty="0">
                <a:solidFill>
                  <a:schemeClr val="dk1"/>
                </a:solidFill>
                <a:latin typeface="Microsoft JhengHei"/>
                <a:ea typeface="Microsoft JhengHei"/>
                <a:cs typeface="Microsoft JhengHei"/>
                <a:sym typeface="Microsoft JhengHei"/>
              </a:rPr>
              <a:t>連接DHT11與MQ-135將資料上傳至</a:t>
            </a:r>
            <a:r>
              <a:rPr lang="zh-TW" sz="2500" b="0" i="0" u="none" strike="noStrike" cap="none" dirty="0" smtClean="0">
                <a:solidFill>
                  <a:schemeClr val="dk1"/>
                </a:solidFill>
                <a:latin typeface="Microsoft JhengHei"/>
                <a:ea typeface="Microsoft JhengHei"/>
                <a:cs typeface="Microsoft JhengHei"/>
                <a:sym typeface="Microsoft JhengHei"/>
              </a:rPr>
              <a:t>資料庫</a:t>
            </a:r>
            <a:r>
              <a:rPr lang="zh-TW" altLang="en-US" sz="2500" b="0" i="0" u="none" strike="noStrike" cap="none" dirty="0" smtClean="0">
                <a:solidFill>
                  <a:schemeClr val="dk1"/>
                </a:solidFill>
                <a:latin typeface="Microsoft JhengHei"/>
                <a:ea typeface="Microsoft JhengHei"/>
                <a:cs typeface="Microsoft JhengHei"/>
                <a:sym typeface="Microsoft JhengHei"/>
              </a:rPr>
              <a:t>並個別顯示於</a:t>
            </a:r>
            <a:r>
              <a:rPr lang="en-US" altLang="zh-TW" sz="2500" b="0" i="0" u="none" strike="noStrike" cap="none" dirty="0" smtClean="0">
                <a:solidFill>
                  <a:schemeClr val="dk1"/>
                </a:solidFill>
                <a:latin typeface="Microsoft JhengHei"/>
                <a:ea typeface="Microsoft JhengHei"/>
                <a:cs typeface="Microsoft JhengHei"/>
                <a:sym typeface="Microsoft JhengHei"/>
              </a:rPr>
              <a:t>OLED</a:t>
            </a:r>
            <a:r>
              <a:rPr lang="zh-TW" altLang="en-US" sz="2500" b="0" i="0" u="none" strike="noStrike" cap="none" dirty="0" smtClean="0">
                <a:solidFill>
                  <a:schemeClr val="dk1"/>
                </a:solidFill>
                <a:latin typeface="Microsoft JhengHei"/>
                <a:ea typeface="Microsoft JhengHei"/>
                <a:cs typeface="Microsoft JhengHei"/>
                <a:sym typeface="Microsoft JhengHei"/>
              </a:rPr>
              <a:t>上</a:t>
            </a:r>
            <a:r>
              <a:rPr lang="zh-TW" sz="2500" b="0" i="0" u="none" strike="noStrike" cap="none" dirty="0" smtClean="0">
                <a:solidFill>
                  <a:schemeClr val="dk1"/>
                </a:solidFill>
                <a:latin typeface="Microsoft JhengHei"/>
                <a:ea typeface="Microsoft JhengHei"/>
                <a:cs typeface="Microsoft JhengHei"/>
                <a:sym typeface="Microsoft JhengHei"/>
              </a:rPr>
              <a:t>。</a:t>
            </a:r>
            <a:endParaRPr lang="en-US" altLang="zh-TW" sz="2500" dirty="0">
              <a:solidFill>
                <a:schemeClr val="dk1"/>
              </a:solidFill>
              <a:latin typeface="Microsoft JhengHei"/>
              <a:ea typeface="Microsoft JhengHei"/>
              <a:cs typeface="Microsoft JhengHei"/>
              <a:sym typeface="Microsoft JhengHei"/>
            </a:endParaRPr>
          </a:p>
          <a:p>
            <a:pPr marL="457200" marR="0" lvl="0" indent="-457200" algn="l" rtl="0">
              <a:lnSpc>
                <a:spcPct val="166666"/>
              </a:lnSpc>
              <a:spcBef>
                <a:spcPts val="0"/>
              </a:spcBef>
              <a:spcAft>
                <a:spcPts val="0"/>
              </a:spcAft>
              <a:buClr>
                <a:schemeClr val="dk1"/>
              </a:buClr>
              <a:buSzPct val="100000"/>
              <a:buFont typeface="+mj-lt"/>
              <a:buAutoNum type="arabicPeriod"/>
            </a:pPr>
            <a:r>
              <a:rPr lang="zh-TW" sz="2500" b="0" i="0" u="none" strike="noStrike" cap="none" dirty="0" smtClean="0">
                <a:solidFill>
                  <a:schemeClr val="dk1"/>
                </a:solidFill>
                <a:latin typeface="Microsoft JhengHei"/>
                <a:ea typeface="Microsoft JhengHei"/>
                <a:cs typeface="Microsoft JhengHei"/>
                <a:sym typeface="Microsoft JhengHei"/>
              </a:rPr>
              <a:t>將</a:t>
            </a:r>
            <a:r>
              <a:rPr lang="zh-TW" sz="2500" b="0" i="0" u="none" strike="noStrike" cap="none" dirty="0">
                <a:solidFill>
                  <a:schemeClr val="dk1"/>
                </a:solidFill>
                <a:latin typeface="Microsoft JhengHei"/>
                <a:ea typeface="Microsoft JhengHei"/>
                <a:cs typeface="Microsoft JhengHei"/>
                <a:sym typeface="Microsoft JhengHei"/>
              </a:rPr>
              <a:t>網頁與資料庫連結，依照指定欄位顯示對應的資料於網頁</a:t>
            </a:r>
            <a:r>
              <a:rPr lang="zh-TW" sz="2500" b="0" i="0" u="none" strike="noStrike" cap="none" dirty="0" smtClean="0">
                <a:solidFill>
                  <a:schemeClr val="dk1"/>
                </a:solidFill>
                <a:latin typeface="Microsoft JhengHei"/>
                <a:ea typeface="Microsoft JhengHei"/>
                <a:cs typeface="Microsoft JhengHei"/>
                <a:sym typeface="Microsoft JhengHei"/>
              </a:rPr>
              <a:t>上。</a:t>
            </a:r>
            <a:endParaRPr lang="en-US" altLang="zh-TW" sz="2500" dirty="0">
              <a:solidFill>
                <a:schemeClr val="dk1"/>
              </a:solidFill>
              <a:latin typeface="Microsoft JhengHei"/>
              <a:ea typeface="Microsoft JhengHei"/>
              <a:cs typeface="Microsoft JhengHei"/>
              <a:sym typeface="Microsoft JhengHei"/>
            </a:endParaRPr>
          </a:p>
          <a:p>
            <a:pPr marL="457200" marR="0" lvl="0" indent="-457200" algn="l" rtl="0">
              <a:lnSpc>
                <a:spcPct val="166666"/>
              </a:lnSpc>
              <a:spcBef>
                <a:spcPts val="0"/>
              </a:spcBef>
              <a:spcAft>
                <a:spcPts val="0"/>
              </a:spcAft>
              <a:buClr>
                <a:schemeClr val="dk1"/>
              </a:buClr>
              <a:buSzPct val="100000"/>
              <a:buFont typeface="+mj-lt"/>
              <a:buAutoNum type="arabicPeriod"/>
            </a:pPr>
            <a:r>
              <a:rPr lang="zh-TW" altLang="en-US" sz="2500" dirty="0" smtClean="0">
                <a:solidFill>
                  <a:schemeClr val="dk1"/>
                </a:solidFill>
                <a:latin typeface="Microsoft JhengHei"/>
                <a:ea typeface="Microsoft JhengHei"/>
                <a:cs typeface="Microsoft JhengHei"/>
                <a:sym typeface="Microsoft JhengHei"/>
              </a:rPr>
              <a:t>將資料運用</a:t>
            </a:r>
            <a:r>
              <a:rPr lang="en-US" altLang="zh-TW" sz="2500" dirty="0" smtClean="0">
                <a:solidFill>
                  <a:schemeClr val="dk1"/>
                </a:solidFill>
                <a:latin typeface="Microsoft JhengHei"/>
                <a:ea typeface="Microsoft JhengHei"/>
                <a:cs typeface="Microsoft JhengHei"/>
                <a:sym typeface="Microsoft JhengHei"/>
              </a:rPr>
              <a:t>SVG</a:t>
            </a:r>
            <a:r>
              <a:rPr lang="zh-TW" altLang="en-US" sz="2500" dirty="0">
                <a:solidFill>
                  <a:schemeClr val="dk1"/>
                </a:solidFill>
                <a:latin typeface="Microsoft JhengHei"/>
                <a:ea typeface="Microsoft JhengHei"/>
                <a:cs typeface="Microsoft JhengHei"/>
                <a:sym typeface="Microsoft JhengHei"/>
              </a:rPr>
              <a:t>製</a:t>
            </a:r>
            <a:r>
              <a:rPr lang="zh-TW" altLang="en-US" sz="2500" dirty="0" smtClean="0">
                <a:solidFill>
                  <a:schemeClr val="dk1"/>
                </a:solidFill>
                <a:latin typeface="Microsoft JhengHei"/>
                <a:ea typeface="Microsoft JhengHei"/>
                <a:cs typeface="Microsoft JhengHei"/>
                <a:sym typeface="Microsoft JhengHei"/>
              </a:rPr>
              <a:t>成圖表，顯示於網頁上。</a:t>
            </a:r>
            <a:endParaRPr lang="zh-TW" sz="2500" b="0" i="0" u="none" strike="noStrike" cap="none" dirty="0" smtClean="0">
              <a:solidFill>
                <a:schemeClr val="dk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p:nvPr/>
        </p:nvSpPr>
        <p:spPr>
          <a:xfrm>
            <a:off x="2327564" y="748145"/>
            <a:ext cx="72985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200" b="1" i="0" u="none" strike="noStrike" cap="none">
                <a:solidFill>
                  <a:schemeClr val="dk1"/>
                </a:solidFill>
                <a:latin typeface="Microsoft JhengHei"/>
                <a:ea typeface="Microsoft JhengHei"/>
                <a:cs typeface="Microsoft JhengHei"/>
                <a:sym typeface="Microsoft JhengHei"/>
              </a:rPr>
              <a:t>TO DO LIST</a:t>
            </a:r>
            <a:endParaRPr sz="4200" b="1" i="0" u="none" strike="noStrike" cap="none">
              <a:solidFill>
                <a:schemeClr val="dk1"/>
              </a:solidFill>
              <a:latin typeface="Microsoft JhengHei"/>
              <a:ea typeface="Microsoft JhengHei"/>
              <a:cs typeface="Microsoft JhengHei"/>
              <a:sym typeface="Microsoft JhengHei"/>
            </a:endParaRPr>
          </a:p>
        </p:txBody>
      </p:sp>
      <p:sp>
        <p:nvSpPr>
          <p:cNvPr id="105" name="Google Shape;105;p4"/>
          <p:cNvSpPr txBox="1"/>
          <p:nvPr/>
        </p:nvSpPr>
        <p:spPr>
          <a:xfrm>
            <a:off x="1390719" y="2192674"/>
            <a:ext cx="9172263" cy="3785611"/>
          </a:xfrm>
          <a:prstGeom prst="rect">
            <a:avLst/>
          </a:prstGeom>
          <a:noFill/>
          <a:ln>
            <a:noFill/>
          </a:ln>
        </p:spPr>
        <p:txBody>
          <a:bodyPr spcFirstLastPara="1" wrap="square" lIns="91425" tIns="45700" rIns="91425" bIns="45700" anchor="t" anchorCtr="0">
            <a:spAutoFit/>
          </a:bodyPr>
          <a:lstStyle/>
          <a:p>
            <a:pPr marL="342900" marR="0" lvl="0" indent="-342900" algn="l" rtl="0">
              <a:lnSpc>
                <a:spcPts val="4800"/>
              </a:lnSpc>
              <a:spcBef>
                <a:spcPts val="0"/>
              </a:spcBef>
              <a:spcAft>
                <a:spcPts val="0"/>
              </a:spcAft>
              <a:buClr>
                <a:schemeClr val="dk1"/>
              </a:buClr>
              <a:buSzPts val="2000"/>
              <a:buFont typeface="Microsoft JhengHei"/>
              <a:buAutoNum type="arabicPeriod"/>
            </a:pPr>
            <a:r>
              <a:rPr lang="zh-TW" sz="2500" b="0" i="0" u="none" strike="noStrike" cap="none" dirty="0">
                <a:solidFill>
                  <a:schemeClr val="dk1"/>
                </a:solidFill>
                <a:latin typeface="Microsoft JhengHei"/>
                <a:ea typeface="Microsoft JhengHei"/>
                <a:cs typeface="Microsoft JhengHei"/>
                <a:sym typeface="Microsoft JhengHei"/>
              </a:rPr>
              <a:t>利用Raspberry Pi架設網頁</a:t>
            </a:r>
            <a:r>
              <a:rPr lang="zh-TW" sz="2500" b="0" i="0" u="none" strike="noStrike" cap="none" dirty="0" smtClean="0">
                <a:solidFill>
                  <a:schemeClr val="dk1"/>
                </a:solidFill>
                <a:latin typeface="Microsoft JhengHei"/>
                <a:ea typeface="Microsoft JhengHei"/>
                <a:cs typeface="Microsoft JhengHei"/>
                <a:sym typeface="Microsoft JhengHei"/>
              </a:rPr>
              <a:t>伺服器</a:t>
            </a:r>
            <a:endParaRPr lang="en-US" altLang="zh-TW" sz="2500" b="0" i="0" u="none" strike="noStrike" cap="none" dirty="0" smtClean="0">
              <a:solidFill>
                <a:schemeClr val="dk1"/>
              </a:solidFill>
              <a:latin typeface="Microsoft JhengHei"/>
              <a:ea typeface="Microsoft JhengHei"/>
              <a:cs typeface="Microsoft JhengHei"/>
              <a:sym typeface="Microsoft JhengHei"/>
            </a:endParaRPr>
          </a:p>
          <a:p>
            <a:pPr marL="342900" marR="0" lvl="0" indent="-342900" algn="l" rtl="0">
              <a:lnSpc>
                <a:spcPts val="4800"/>
              </a:lnSpc>
              <a:spcBef>
                <a:spcPts val="0"/>
              </a:spcBef>
              <a:spcAft>
                <a:spcPts val="0"/>
              </a:spcAft>
              <a:buClr>
                <a:schemeClr val="dk1"/>
              </a:buClr>
              <a:buSzPts val="2000"/>
              <a:buFont typeface="Microsoft JhengHei"/>
              <a:buAutoNum type="arabicPeriod"/>
            </a:pPr>
            <a:r>
              <a:rPr lang="en-US" sz="2500" dirty="0" smtClean="0">
                <a:solidFill>
                  <a:schemeClr val="dk1"/>
                </a:solidFill>
                <a:latin typeface="Microsoft JhengHei"/>
                <a:ea typeface="Microsoft JhengHei"/>
                <a:cs typeface="Microsoft JhengHei"/>
                <a:sym typeface="Microsoft JhengHei"/>
              </a:rPr>
              <a:t>Esp8266</a:t>
            </a:r>
            <a:r>
              <a:rPr lang="zh-TW" altLang="en-US" sz="2500" dirty="0" smtClean="0">
                <a:solidFill>
                  <a:schemeClr val="dk1"/>
                </a:solidFill>
                <a:latin typeface="Microsoft JhengHei"/>
                <a:ea typeface="Microsoft JhengHei"/>
                <a:cs typeface="Microsoft JhengHei"/>
                <a:sym typeface="Microsoft JhengHei"/>
              </a:rPr>
              <a:t>連接感測器並將數值顯示於</a:t>
            </a:r>
            <a:r>
              <a:rPr lang="en-US" altLang="zh-TW" sz="2500" dirty="0" smtClean="0">
                <a:solidFill>
                  <a:schemeClr val="dk1"/>
                </a:solidFill>
                <a:latin typeface="Microsoft JhengHei"/>
                <a:ea typeface="Microsoft JhengHei"/>
                <a:cs typeface="Microsoft JhengHei"/>
                <a:sym typeface="Microsoft JhengHei"/>
              </a:rPr>
              <a:t>OLED</a:t>
            </a:r>
            <a:r>
              <a:rPr lang="zh-TW" altLang="en-US" sz="2500" dirty="0" smtClean="0">
                <a:solidFill>
                  <a:schemeClr val="dk1"/>
                </a:solidFill>
                <a:latin typeface="Microsoft JhengHei"/>
                <a:ea typeface="Microsoft JhengHei"/>
                <a:cs typeface="Microsoft JhengHei"/>
                <a:sym typeface="Microsoft JhengHei"/>
              </a:rPr>
              <a:t>上</a:t>
            </a:r>
            <a:endParaRPr sz="2500" b="0" i="0" u="none" strike="noStrike" cap="none" dirty="0">
              <a:solidFill>
                <a:schemeClr val="dk1"/>
              </a:solidFill>
              <a:latin typeface="Microsoft JhengHei"/>
              <a:ea typeface="Microsoft JhengHei"/>
              <a:cs typeface="Microsoft JhengHei"/>
              <a:sym typeface="Microsoft JhengHei"/>
            </a:endParaRPr>
          </a:p>
          <a:p>
            <a:pPr marL="342900" marR="0" lvl="0" indent="-342900" algn="l" rtl="0">
              <a:lnSpc>
                <a:spcPts val="4800"/>
              </a:lnSpc>
              <a:spcBef>
                <a:spcPts val="0"/>
              </a:spcBef>
              <a:spcAft>
                <a:spcPts val="0"/>
              </a:spcAft>
              <a:buClr>
                <a:schemeClr val="dk1"/>
              </a:buClr>
              <a:buSzPts val="2000"/>
              <a:buFont typeface="Microsoft JhengHei"/>
              <a:buAutoNum type="arabicPeriod"/>
            </a:pPr>
            <a:r>
              <a:rPr lang="zh-TW" sz="2500" b="0" i="0" u="none" strike="noStrike" cap="none" dirty="0" smtClean="0">
                <a:solidFill>
                  <a:schemeClr val="dk1"/>
                </a:solidFill>
                <a:latin typeface="Microsoft JhengHei"/>
                <a:ea typeface="Microsoft JhengHei"/>
                <a:cs typeface="Microsoft JhengHei"/>
                <a:sym typeface="Microsoft JhengHei"/>
              </a:rPr>
              <a:t>建置</a:t>
            </a:r>
            <a:r>
              <a:rPr lang="en-US" altLang="zh-TW" sz="2500" b="0" i="0" u="none" strike="noStrike" cap="none" dirty="0" smtClean="0">
                <a:solidFill>
                  <a:schemeClr val="dk1"/>
                </a:solidFill>
                <a:latin typeface="Microsoft JhengHei"/>
                <a:ea typeface="Microsoft JhengHei"/>
                <a:cs typeface="Microsoft JhengHei"/>
                <a:sym typeface="Microsoft JhengHei"/>
              </a:rPr>
              <a:t>M</a:t>
            </a:r>
            <a:r>
              <a:rPr lang="zh-TW" sz="2500" b="0" i="0" u="none" strike="noStrike" cap="none" dirty="0" smtClean="0">
                <a:solidFill>
                  <a:schemeClr val="dk1"/>
                </a:solidFill>
                <a:latin typeface="Microsoft JhengHei"/>
                <a:ea typeface="Microsoft JhengHei"/>
                <a:cs typeface="Microsoft JhengHei"/>
                <a:sym typeface="Microsoft JhengHei"/>
              </a:rPr>
              <a:t>a</a:t>
            </a:r>
            <a:r>
              <a:rPr lang="zh-TW" sz="2500" b="0" i="0" u="none" strike="noStrike" cap="none" dirty="0">
                <a:solidFill>
                  <a:schemeClr val="dk1"/>
                </a:solidFill>
                <a:latin typeface="Microsoft JhengHei"/>
                <a:ea typeface="Microsoft JhengHei"/>
                <a:cs typeface="Microsoft JhengHei"/>
                <a:sym typeface="Microsoft JhengHei"/>
              </a:rPr>
              <a:t>riaDB資料庫儲存</a:t>
            </a:r>
            <a:r>
              <a:rPr lang="zh-TW" sz="2500" b="0" i="0" u="none" strike="noStrike" cap="none" dirty="0" smtClean="0">
                <a:solidFill>
                  <a:schemeClr val="dk1"/>
                </a:solidFill>
                <a:latin typeface="Microsoft JhengHei"/>
                <a:ea typeface="Microsoft JhengHei"/>
                <a:cs typeface="Microsoft JhengHei"/>
                <a:sym typeface="Microsoft JhengHei"/>
              </a:rPr>
              <a:t>E</a:t>
            </a:r>
            <a:r>
              <a:rPr lang="en-US" altLang="zh-TW" sz="2500" dirty="0" err="1" smtClean="0">
                <a:solidFill>
                  <a:schemeClr val="dk1"/>
                </a:solidFill>
                <a:latin typeface="Microsoft JhengHei"/>
                <a:ea typeface="Microsoft JhengHei"/>
                <a:cs typeface="Microsoft JhengHei"/>
                <a:sym typeface="Microsoft JhengHei"/>
              </a:rPr>
              <a:t>sp</a:t>
            </a:r>
            <a:r>
              <a:rPr lang="zh-TW" sz="2500" b="0" i="0" u="none" strike="noStrike" cap="none" dirty="0" smtClean="0">
                <a:solidFill>
                  <a:schemeClr val="dk1"/>
                </a:solidFill>
                <a:latin typeface="Microsoft JhengHei"/>
                <a:ea typeface="Microsoft JhengHei"/>
                <a:cs typeface="Microsoft JhengHei"/>
                <a:sym typeface="Microsoft JhengHei"/>
              </a:rPr>
              <a:t>8266</a:t>
            </a:r>
            <a:r>
              <a:rPr lang="zh-TW" sz="2500" b="0" i="0" u="none" strike="noStrike" cap="none" dirty="0">
                <a:solidFill>
                  <a:schemeClr val="dk1"/>
                </a:solidFill>
                <a:latin typeface="Microsoft JhengHei"/>
                <a:ea typeface="Microsoft JhengHei"/>
                <a:cs typeface="Microsoft JhengHei"/>
                <a:sym typeface="Microsoft JhengHei"/>
              </a:rPr>
              <a:t>回傳之數值</a:t>
            </a:r>
            <a:endParaRPr sz="2500" b="0" i="0" u="none" strike="noStrike" cap="none" dirty="0">
              <a:solidFill>
                <a:schemeClr val="dk1"/>
              </a:solidFill>
              <a:latin typeface="Microsoft JhengHei"/>
              <a:ea typeface="Microsoft JhengHei"/>
              <a:cs typeface="Microsoft JhengHei"/>
              <a:sym typeface="Microsoft JhengHei"/>
            </a:endParaRPr>
          </a:p>
          <a:p>
            <a:pPr marL="342900" marR="0" lvl="0" indent="-342900" algn="l" rtl="0">
              <a:lnSpc>
                <a:spcPts val="4800"/>
              </a:lnSpc>
              <a:spcBef>
                <a:spcPts val="0"/>
              </a:spcBef>
              <a:spcAft>
                <a:spcPts val="0"/>
              </a:spcAft>
              <a:buClr>
                <a:schemeClr val="dk1"/>
              </a:buClr>
              <a:buSzPts val="2000"/>
              <a:buFont typeface="Microsoft JhengHei"/>
              <a:buAutoNum type="arabicPeriod"/>
            </a:pPr>
            <a:r>
              <a:rPr lang="zh-TW" sz="2500" b="0" i="0" u="none" strike="noStrike" cap="none" dirty="0">
                <a:solidFill>
                  <a:schemeClr val="dk1"/>
                </a:solidFill>
                <a:latin typeface="Microsoft JhengHei"/>
                <a:ea typeface="Microsoft JhengHei"/>
                <a:cs typeface="Microsoft JhengHei"/>
                <a:sym typeface="Microsoft JhengHei"/>
              </a:rPr>
              <a:t>在網頁伺服器新增網頁讀取資料庫數值、使用下拉式選單選取感測器、顯示出該感測器的歷史數值(溫度、濕度、空氣品質</a:t>
            </a:r>
            <a:r>
              <a:rPr lang="zh-TW" sz="2500" b="0" i="0" u="none" strike="noStrike" cap="none" dirty="0" smtClean="0">
                <a:solidFill>
                  <a:schemeClr val="dk1"/>
                </a:solidFill>
                <a:latin typeface="Microsoft JhengHei"/>
                <a:ea typeface="Microsoft JhengHei"/>
                <a:cs typeface="Microsoft JhengHei"/>
                <a:sym typeface="Microsoft JhengHei"/>
              </a:rPr>
              <a:t>)</a:t>
            </a:r>
            <a:r>
              <a:rPr lang="zh-TW" altLang="en-US" sz="2500" dirty="0">
                <a:solidFill>
                  <a:schemeClr val="dk1"/>
                </a:solidFill>
                <a:latin typeface="Microsoft JhengHei"/>
                <a:ea typeface="Microsoft JhengHei"/>
                <a:cs typeface="Microsoft JhengHei"/>
                <a:sym typeface="Microsoft JhengHei"/>
              </a:rPr>
              <a:t>。</a:t>
            </a:r>
            <a:endParaRPr sz="2500" b="0" i="0" u="none" strike="noStrike" cap="none" dirty="0">
              <a:solidFill>
                <a:schemeClr val="dk1"/>
              </a:solidFill>
              <a:latin typeface="Microsoft JhengHei"/>
              <a:ea typeface="Microsoft JhengHei"/>
              <a:cs typeface="Microsoft JhengHei"/>
              <a:sym typeface="Microsoft JhengHei"/>
            </a:endParaRPr>
          </a:p>
          <a:p>
            <a:pPr marL="342900" marR="0" lvl="0" indent="-342900" algn="l" rtl="0">
              <a:lnSpc>
                <a:spcPts val="4800"/>
              </a:lnSpc>
              <a:spcBef>
                <a:spcPts val="0"/>
              </a:spcBef>
              <a:spcAft>
                <a:spcPts val="0"/>
              </a:spcAft>
              <a:buClr>
                <a:schemeClr val="dk1"/>
              </a:buClr>
              <a:buSzPts val="2000"/>
              <a:buFont typeface="Microsoft JhengHei"/>
              <a:buAutoNum type="arabicPeriod"/>
            </a:pPr>
            <a:r>
              <a:rPr lang="zh-TW" sz="2500" b="0" i="0" u="none" strike="noStrike" cap="none" dirty="0">
                <a:solidFill>
                  <a:schemeClr val="dk1"/>
                </a:solidFill>
                <a:latin typeface="Microsoft JhengHei"/>
                <a:ea typeface="Microsoft JhengHei"/>
                <a:cs typeface="Microsoft JhengHei"/>
                <a:sym typeface="Microsoft JhengHei"/>
              </a:rPr>
              <a:t>模型製作</a:t>
            </a:r>
            <a:endParaRPr sz="2500" b="0" i="0" u="none" strike="noStrike" cap="none" dirty="0">
              <a:solidFill>
                <a:schemeClr val="dk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p:nvPr/>
        </p:nvSpPr>
        <p:spPr>
          <a:xfrm>
            <a:off x="466361" y="2517329"/>
            <a:ext cx="11601813" cy="990015"/>
          </a:xfrm>
          <a:prstGeom prst="rect">
            <a:avLst/>
          </a:prstGeom>
          <a:noFill/>
          <a:ln>
            <a:noFill/>
          </a:ln>
        </p:spPr>
        <p:txBody>
          <a:bodyPr spcFirstLastPara="1" wrap="square" lIns="91425" tIns="45700" rIns="91425" bIns="45700" anchor="t" anchorCtr="0">
            <a:spAutoFit/>
          </a:bodyPr>
          <a:lstStyle/>
          <a:p>
            <a:pPr marL="0" marR="0" lvl="0" indent="0" algn="l" rtl="0">
              <a:lnSpc>
                <a:spcPct val="312500"/>
              </a:lnSpc>
              <a:spcBef>
                <a:spcPts val="0"/>
              </a:spcBef>
              <a:spcAft>
                <a:spcPts val="0"/>
              </a:spcAft>
              <a:buNone/>
            </a:pPr>
            <a:r>
              <a:rPr lang="zh-TW" sz="1600" b="0" i="0" u="none" strike="noStrike" cap="none" dirty="0">
                <a:solidFill>
                  <a:schemeClr val="dk1"/>
                </a:solidFill>
                <a:latin typeface="Microsoft JhengHei"/>
                <a:ea typeface="Microsoft JhengHei"/>
                <a:cs typeface="Microsoft JhengHei"/>
                <a:sym typeface="Microsoft JhengHei"/>
              </a:rPr>
              <a:t>1.  Esp8266                         2. </a:t>
            </a:r>
            <a:r>
              <a:rPr lang="zh-TW" sz="1600" b="0" i="0" u="none" strike="noStrike" cap="none" dirty="0">
                <a:solidFill>
                  <a:schemeClr val="dk1"/>
                </a:solidFill>
                <a:latin typeface="Calibri"/>
                <a:ea typeface="Calibri"/>
                <a:cs typeface="Calibri"/>
                <a:sym typeface="Calibri"/>
              </a:rPr>
              <a:t>Raspberry Pi</a:t>
            </a:r>
            <a:r>
              <a:rPr lang="zh-TW" sz="1600" b="0" i="0" u="none" strike="noStrike" cap="none" dirty="0">
                <a:solidFill>
                  <a:schemeClr val="dk1"/>
                </a:solidFill>
                <a:latin typeface="Microsoft JhengHei"/>
                <a:ea typeface="Microsoft JhengHei"/>
                <a:cs typeface="Microsoft JhengHei"/>
                <a:sym typeface="Microsoft JhengHei"/>
              </a:rPr>
              <a:t>                    3.  濕度感測器                          4.  空氣品質感測器                  5.  OLED</a:t>
            </a:r>
            <a:endParaRPr sz="1600" b="0" i="0" u="none" strike="noStrike" cap="none" dirty="0">
              <a:solidFill>
                <a:schemeClr val="dk1"/>
              </a:solidFill>
              <a:latin typeface="Microsoft JhengHei"/>
              <a:ea typeface="Microsoft JhengHei"/>
              <a:cs typeface="Microsoft JhengHei"/>
              <a:sym typeface="Microsoft JhengHei"/>
            </a:endParaRPr>
          </a:p>
          <a:p>
            <a:pPr marL="0" marR="0" lvl="0" indent="0" algn="l" rtl="0">
              <a:lnSpc>
                <a:spcPct val="181818"/>
              </a:lnSpc>
              <a:spcBef>
                <a:spcPts val="0"/>
              </a:spcBef>
              <a:spcAft>
                <a:spcPts val="0"/>
              </a:spcAft>
              <a:buNone/>
            </a:pPr>
            <a:r>
              <a:rPr lang="zh-TW" sz="1100" b="0" i="0" u="none" strike="noStrike" cap="none" dirty="0">
                <a:solidFill>
                  <a:schemeClr val="dk1"/>
                </a:solidFill>
                <a:latin typeface="Microsoft JhengHei"/>
                <a:ea typeface="Microsoft JhengHei"/>
                <a:cs typeface="Microsoft JhengHei"/>
                <a:sym typeface="Microsoft JhengHei"/>
              </a:rPr>
              <a:t>       - 使用C語言(Arduino)                       - 使用C語言                                             - 每2秒感測一次                                              - 每2秒感測一次 </a:t>
            </a:r>
            <a:endParaRPr sz="1100" b="0" i="0" u="none" strike="noStrike" cap="none" dirty="0">
              <a:solidFill>
                <a:schemeClr val="dk1"/>
              </a:solidFill>
              <a:latin typeface="Microsoft JhengHei"/>
              <a:ea typeface="Microsoft JhengHei"/>
              <a:cs typeface="Microsoft JhengHei"/>
              <a:sym typeface="Microsoft JhengHei"/>
            </a:endParaRPr>
          </a:p>
        </p:txBody>
      </p:sp>
      <p:grpSp>
        <p:nvGrpSpPr>
          <p:cNvPr id="111" name="Google Shape;111;p5"/>
          <p:cNvGrpSpPr/>
          <p:nvPr/>
        </p:nvGrpSpPr>
        <p:grpSpPr>
          <a:xfrm>
            <a:off x="4953485" y="3887223"/>
            <a:ext cx="2628871" cy="2215991"/>
            <a:chOff x="4225431" y="2902292"/>
            <a:chExt cx="2628871" cy="2215991"/>
          </a:xfrm>
        </p:grpSpPr>
        <p:sp>
          <p:nvSpPr>
            <p:cNvPr id="112" name="Google Shape;112;p5"/>
            <p:cNvSpPr/>
            <p:nvPr/>
          </p:nvSpPr>
          <p:spPr>
            <a:xfrm>
              <a:off x="4225431" y="2902292"/>
              <a:ext cx="1739565" cy="221599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icrosoft JhengHei"/>
                <a:buNone/>
              </a:pPr>
              <a:r>
                <a:rPr lang="zh-TW" sz="1400" b="1" i="0" u="none" strike="noStrike" cap="none" dirty="0" smtClean="0">
                  <a:solidFill>
                    <a:srgbClr val="000000"/>
                  </a:solidFill>
                  <a:latin typeface="Microsoft JhengHei"/>
                  <a:ea typeface="Microsoft JhengHei"/>
                  <a:cs typeface="Microsoft JhengHei"/>
                  <a:sym typeface="Microsoft JhengHei"/>
                </a:rPr>
                <a:t>D</a:t>
              </a:r>
              <a:r>
                <a:rPr lang="en-US" altLang="zh-TW" b="1" dirty="0" smtClean="0">
                  <a:latin typeface="Microsoft JhengHei"/>
                  <a:ea typeface="Microsoft JhengHei"/>
                  <a:cs typeface="Microsoft JhengHei"/>
                  <a:sym typeface="Microsoft JhengHei"/>
                </a:rPr>
                <a:t>HT</a:t>
              </a:r>
              <a:r>
                <a:rPr lang="zh-TW" sz="1400" b="1" i="0" u="none" strike="noStrike" cap="none" dirty="0" smtClean="0">
                  <a:solidFill>
                    <a:srgbClr val="000000"/>
                  </a:solidFill>
                  <a:latin typeface="Microsoft JhengHei"/>
                  <a:ea typeface="Microsoft JhengHei"/>
                  <a:cs typeface="Microsoft JhengHei"/>
                  <a:sym typeface="Microsoft JhengHei"/>
                </a:rPr>
                <a:t>11</a:t>
              </a:r>
              <a:endParaRPr sz="1400" b="1" i="0" u="none" strike="noStrike" cap="none" dirty="0">
                <a:solidFill>
                  <a:srgbClr val="000000"/>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400"/>
                <a:buFont typeface="Microsoft JhengHei"/>
                <a:buNone/>
              </a:pPr>
              <a:r>
                <a:rPr lang="zh-TW" sz="1400" b="1" i="0" u="none" strike="noStrike" cap="none" dirty="0">
                  <a:solidFill>
                    <a:srgbClr val="000000"/>
                  </a:solidFill>
                  <a:latin typeface="Microsoft JhengHei"/>
                  <a:ea typeface="Microsoft JhengHei"/>
                  <a:cs typeface="Microsoft JhengHei"/>
                  <a:sym typeface="Microsoft JhengHei"/>
                </a:rPr>
                <a:t>濕度感測器</a:t>
              </a:r>
              <a:endParaRPr sz="800" b="0" i="0" u="none" strike="noStrike" cap="none" dirty="0">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chemeClr val="dk1"/>
                </a:buClr>
                <a:buSzPts val="1800"/>
                <a:buFont typeface="Arial"/>
                <a:buNone/>
              </a:pPr>
              <a:r>
                <a:rPr lang="en-US" sz="800" b="0" i="0" u="none" strike="noStrike" cap="none" dirty="0" smtClean="0">
                  <a:solidFill>
                    <a:schemeClr val="dk1"/>
                  </a:solidFill>
                  <a:latin typeface="Microsoft JhengHei"/>
                  <a:ea typeface="Microsoft JhengHei"/>
                  <a:cs typeface="Microsoft JhengHei"/>
                  <a:sym typeface="Microsoft JhengHei"/>
                </a:rPr>
                <a:t> </a:t>
              </a:r>
              <a:endParaRPr sz="600" b="0" i="0" u="none" strike="noStrike" cap="none" dirty="0">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200"/>
                <a:buFont typeface="Microsoft JhengHei"/>
                <a:buNone/>
              </a:pPr>
              <a:r>
                <a:rPr lang="en-US" altLang="zh-TW" sz="1200" dirty="0" smtClean="0">
                  <a:latin typeface="Microsoft JhengHei"/>
                  <a:ea typeface="Microsoft JhengHei"/>
                  <a:cs typeface="Microsoft JhengHei"/>
                  <a:sym typeface="Microsoft JhengHei"/>
                </a:rPr>
                <a:t>DHT</a:t>
              </a:r>
              <a:r>
                <a:rPr lang="zh-TW" sz="1200" b="0" i="0" u="none" strike="noStrike" cap="none" dirty="0" smtClean="0">
                  <a:solidFill>
                    <a:srgbClr val="000000"/>
                  </a:solidFill>
                  <a:latin typeface="Microsoft JhengHei"/>
                  <a:ea typeface="Microsoft JhengHei"/>
                  <a:cs typeface="Microsoft JhengHei"/>
                  <a:sym typeface="Microsoft JhengHei"/>
                </a:rPr>
                <a:t>11 </a:t>
              </a:r>
              <a:r>
                <a:rPr lang="zh-TW" sz="1200" b="0" i="0" u="none" strike="noStrike" cap="none" dirty="0">
                  <a:solidFill>
                    <a:srgbClr val="000000"/>
                  </a:solidFill>
                  <a:latin typeface="Microsoft JhengHei"/>
                  <a:ea typeface="Microsoft JhengHei"/>
                  <a:cs typeface="Microsoft JhengHei"/>
                  <a:sym typeface="Microsoft JhengHei"/>
                </a:rPr>
                <a:t>的規格如下：</a:t>
              </a:r>
              <a:endParaRPr sz="800" b="0" i="0" u="none" strike="noStrike" cap="none" dirty="0">
                <a:solidFill>
                  <a:schemeClr val="dk1"/>
                </a:solidFill>
                <a:latin typeface="Microsoft JhengHei"/>
                <a:ea typeface="Microsoft JhengHei"/>
                <a:cs typeface="Microsoft JhengHei"/>
                <a:sym typeface="Microsoft JhengHei"/>
              </a:endParaRPr>
            </a:p>
            <a:p>
              <a:pPr marL="0" marR="0" lvl="0" indent="-76200" algn="l" rtl="0">
                <a:lnSpc>
                  <a:spcPct val="100000"/>
                </a:lnSpc>
                <a:spcBef>
                  <a:spcPts val="0"/>
                </a:spcBef>
                <a:spcAft>
                  <a:spcPts val="0"/>
                </a:spcAft>
                <a:buClr>
                  <a:srgbClr val="000000"/>
                </a:buClr>
                <a:buSzPts val="1200"/>
                <a:buFont typeface="Microsoft JhengHei"/>
                <a:buChar char="•"/>
              </a:pPr>
              <a:r>
                <a:rPr lang="zh-TW" sz="1200" b="0" i="0" u="none" strike="noStrike" cap="none" dirty="0">
                  <a:solidFill>
                    <a:srgbClr val="000000"/>
                  </a:solidFill>
                  <a:latin typeface="Microsoft JhengHei"/>
                  <a:ea typeface="Microsoft JhengHei"/>
                  <a:cs typeface="Microsoft JhengHei"/>
                  <a:sym typeface="Microsoft JhengHei"/>
                </a:rPr>
                <a:t>濕度測量範圍</a:t>
              </a:r>
              <a:r>
                <a:rPr lang="zh-TW" sz="1200" b="0" i="0" u="none" strike="noStrike" cap="none" dirty="0" smtClean="0">
                  <a:solidFill>
                    <a:srgbClr val="000000"/>
                  </a:solidFill>
                  <a:latin typeface="Microsoft JhengHei"/>
                  <a:ea typeface="Microsoft JhengHei"/>
                  <a:cs typeface="Microsoft JhengHei"/>
                  <a:sym typeface="Microsoft JhengHei"/>
                </a:rPr>
                <a:t>：</a:t>
              </a:r>
              <a:endParaRPr lang="en-US" altLang="zh-TW" sz="1200" dirty="0">
                <a:latin typeface="Microsoft JhengHei"/>
                <a:ea typeface="Microsoft JhengHei"/>
                <a:cs typeface="Microsoft JhengHei"/>
                <a:sym typeface="Microsoft JhengHei"/>
              </a:endParaRPr>
            </a:p>
            <a:p>
              <a:pPr marR="0" lvl="0" algn="l" rtl="0">
                <a:lnSpc>
                  <a:spcPct val="100000"/>
                </a:lnSpc>
                <a:spcBef>
                  <a:spcPts val="0"/>
                </a:spcBef>
                <a:spcAft>
                  <a:spcPts val="0"/>
                </a:spcAft>
                <a:buClr>
                  <a:srgbClr val="000000"/>
                </a:buClr>
                <a:buSzPts val="1200"/>
              </a:pPr>
              <a:r>
                <a:rPr lang="en-US" altLang="zh-TW" sz="1200" dirty="0">
                  <a:latin typeface="Microsoft JhengHei"/>
                  <a:ea typeface="Microsoft JhengHei"/>
                  <a:cs typeface="Microsoft JhengHei"/>
                  <a:sym typeface="Microsoft JhengHei"/>
                </a:rPr>
                <a:t> </a:t>
              </a:r>
              <a:r>
                <a:rPr lang="en-US" altLang="zh-TW" sz="1200" dirty="0" smtClean="0">
                  <a:latin typeface="Microsoft JhengHei"/>
                  <a:ea typeface="Microsoft JhengHei"/>
                  <a:cs typeface="Microsoft JhengHei"/>
                  <a:sym typeface="Microsoft JhengHei"/>
                </a:rPr>
                <a:t> </a:t>
              </a:r>
              <a:r>
                <a:rPr lang="zh-TW" sz="1200" b="0" i="0" u="none" strike="noStrike" cap="none" dirty="0" smtClean="0">
                  <a:solidFill>
                    <a:srgbClr val="000000"/>
                  </a:solidFill>
                  <a:latin typeface="Microsoft JhengHei"/>
                  <a:ea typeface="Microsoft JhengHei"/>
                  <a:cs typeface="Microsoft JhengHei"/>
                  <a:sym typeface="Microsoft JhengHei"/>
                </a:rPr>
                <a:t>20</a:t>
              </a:r>
              <a:r>
                <a:rPr lang="zh-TW" sz="1200" b="0" i="0" u="none" strike="noStrike" cap="none" dirty="0">
                  <a:solidFill>
                    <a:srgbClr val="000000"/>
                  </a:solidFill>
                  <a:latin typeface="Microsoft JhengHei"/>
                  <a:ea typeface="Microsoft JhengHei"/>
                  <a:cs typeface="Microsoft JhengHei"/>
                  <a:sym typeface="Microsoft JhengHei"/>
                </a:rPr>
                <a:t>~90</a:t>
              </a:r>
              <a:r>
                <a:rPr lang="zh-TW" sz="1200" b="0" i="0" u="none" strike="noStrike" cap="none" dirty="0" smtClean="0">
                  <a:solidFill>
                    <a:srgbClr val="000000"/>
                  </a:solidFill>
                  <a:latin typeface="Microsoft JhengHei"/>
                  <a:ea typeface="Microsoft JhengHei"/>
                  <a:cs typeface="Microsoft JhengHei"/>
                  <a:sym typeface="Microsoft JhengHei"/>
                </a:rPr>
                <a:t>%</a:t>
              </a:r>
              <a:endParaRPr sz="1200" b="0" i="0" u="none" strike="noStrike" cap="none" dirty="0">
                <a:solidFill>
                  <a:srgbClr val="000000"/>
                </a:solidFill>
                <a:latin typeface="Microsoft JhengHei"/>
                <a:ea typeface="Microsoft JhengHei"/>
                <a:cs typeface="Microsoft JhengHei"/>
                <a:sym typeface="Microsoft JhengHei"/>
              </a:endParaRPr>
            </a:p>
            <a:p>
              <a:pPr marL="0" marR="0" lvl="0" indent="-76200" algn="l" rtl="0">
                <a:lnSpc>
                  <a:spcPct val="100000"/>
                </a:lnSpc>
                <a:spcBef>
                  <a:spcPts val="0"/>
                </a:spcBef>
                <a:spcAft>
                  <a:spcPts val="0"/>
                </a:spcAft>
                <a:buClr>
                  <a:srgbClr val="000000"/>
                </a:buClr>
                <a:buSzPts val="1200"/>
                <a:buFont typeface="Microsoft JhengHei"/>
                <a:buChar char="•"/>
              </a:pPr>
              <a:r>
                <a:rPr lang="zh-TW" sz="1200" b="0" i="0" u="none" strike="noStrike" cap="none" dirty="0">
                  <a:solidFill>
                    <a:srgbClr val="000000"/>
                  </a:solidFill>
                  <a:latin typeface="Microsoft JhengHei"/>
                  <a:ea typeface="Microsoft JhengHei"/>
                  <a:cs typeface="Microsoft JhengHei"/>
                  <a:sym typeface="Microsoft JhengHei"/>
                </a:rPr>
                <a:t>濕度測量精度：±5</a:t>
              </a:r>
              <a:r>
                <a:rPr lang="zh-TW" sz="1200" b="0" i="0" u="none" strike="noStrike" cap="none" dirty="0" smtClean="0">
                  <a:solidFill>
                    <a:srgbClr val="000000"/>
                  </a:solidFill>
                  <a:latin typeface="Microsoft JhengHei"/>
                  <a:ea typeface="Microsoft JhengHei"/>
                  <a:cs typeface="Microsoft JhengHei"/>
                  <a:sym typeface="Microsoft JhengHei"/>
                </a:rPr>
                <a:t>%</a:t>
              </a:r>
              <a:endParaRPr sz="1200" b="0" i="0" u="none" strike="noStrike" cap="none" dirty="0">
                <a:solidFill>
                  <a:srgbClr val="000000"/>
                </a:solidFill>
                <a:latin typeface="Microsoft JhengHei"/>
                <a:ea typeface="Microsoft JhengHei"/>
                <a:cs typeface="Microsoft JhengHei"/>
                <a:sym typeface="Microsoft JhengHei"/>
              </a:endParaRPr>
            </a:p>
            <a:p>
              <a:pPr marL="0" marR="0" lvl="0" indent="-76200" algn="l" rtl="0">
                <a:lnSpc>
                  <a:spcPct val="100000"/>
                </a:lnSpc>
                <a:spcBef>
                  <a:spcPts val="0"/>
                </a:spcBef>
                <a:spcAft>
                  <a:spcPts val="0"/>
                </a:spcAft>
                <a:buClr>
                  <a:srgbClr val="000000"/>
                </a:buClr>
                <a:buSzPts val="1200"/>
                <a:buFont typeface="Microsoft JhengHei"/>
                <a:buChar char="•"/>
              </a:pPr>
              <a:r>
                <a:rPr lang="zh-TW" sz="1200" b="0" i="0" u="none" strike="noStrike" cap="none" dirty="0">
                  <a:solidFill>
                    <a:srgbClr val="000000"/>
                  </a:solidFill>
                  <a:latin typeface="Microsoft JhengHei"/>
                  <a:ea typeface="Microsoft JhengHei"/>
                  <a:cs typeface="Microsoft JhengHei"/>
                  <a:sym typeface="Microsoft JhengHei"/>
                </a:rPr>
                <a:t>電源供應範圍： 3~5V</a:t>
              </a:r>
              <a:endParaRPr sz="1200" b="0" i="0" u="none" strike="noStrike" cap="none" dirty="0">
                <a:solidFill>
                  <a:srgbClr val="000000"/>
                </a:solidFill>
                <a:latin typeface="Microsoft JhengHei"/>
                <a:ea typeface="Microsoft JhengHei"/>
                <a:cs typeface="Microsoft JhengHei"/>
                <a:sym typeface="Microsoft JhengHei"/>
              </a:endParaRPr>
            </a:p>
            <a:p>
              <a:pPr marL="0" marR="0" lvl="0" indent="-76200" algn="l" rtl="0">
                <a:lnSpc>
                  <a:spcPct val="100000"/>
                </a:lnSpc>
                <a:spcBef>
                  <a:spcPts val="0"/>
                </a:spcBef>
                <a:spcAft>
                  <a:spcPts val="0"/>
                </a:spcAft>
                <a:buClr>
                  <a:srgbClr val="000000"/>
                </a:buClr>
                <a:buSzPts val="1200"/>
                <a:buFont typeface="Microsoft JhengHei"/>
                <a:buChar char="•"/>
              </a:pPr>
              <a:r>
                <a:rPr lang="zh-TW" sz="1200" b="0" i="0" u="none" strike="noStrike" cap="none" dirty="0">
                  <a:solidFill>
                    <a:srgbClr val="000000"/>
                  </a:solidFill>
                  <a:latin typeface="Microsoft JhengHei"/>
                  <a:ea typeface="Microsoft JhengHei"/>
                  <a:cs typeface="Microsoft JhengHei"/>
                  <a:sym typeface="Microsoft JhengHei"/>
                </a:rPr>
                <a:t>頻率不可超過：0.5Hz (每2秒一次)</a:t>
              </a:r>
              <a:endParaRPr sz="1200" b="0" i="0" u="none" strike="noStrike" cap="none" dirty="0">
                <a:solidFill>
                  <a:srgbClr val="222222"/>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200"/>
                <a:buFont typeface="Microsoft JhengHei"/>
                <a:buNone/>
              </a:pPr>
              <a:r>
                <a:rPr lang="zh-TW" sz="1200" b="0" i="0" u="none" strike="noStrike" cap="none" dirty="0">
                  <a:solidFill>
                    <a:srgbClr val="000000"/>
                  </a:solidFill>
                  <a:latin typeface="Microsoft JhengHei"/>
                  <a:ea typeface="Microsoft JhengHei"/>
                  <a:cs typeface="Microsoft JhengHei"/>
                  <a:sym typeface="Microsoft JhengHei"/>
                </a:rPr>
                <a:t>                                                                             </a:t>
              </a:r>
              <a:endParaRPr dirty="0"/>
            </a:p>
          </p:txBody>
        </p:sp>
        <p:pic>
          <p:nvPicPr>
            <p:cNvPr id="113" name="Google Shape;113;p5" descr="https://lh3.googleusercontent.com/e6-KQ1ljwAIxUM3CEK29mWX7_j6zSqpDkEkVKtZo1T-aBPPCX7-VdAEVci9EPXFOqkLbWyhPDw-0-_TlXu99FtjT_JOY8VBH2YPamG7OLNoNIHvu_GcXRy5VMTP7YiGJWpnnpFmhWVlwVpZqew"/>
            <p:cNvPicPr preferRelativeResize="0"/>
            <p:nvPr/>
          </p:nvPicPr>
          <p:blipFill rotWithShape="1">
            <a:blip r:embed="rId3">
              <a:alphaModFix/>
            </a:blip>
            <a:srcRect/>
            <a:stretch/>
          </p:blipFill>
          <p:spPr>
            <a:xfrm>
              <a:off x="5779593" y="3305543"/>
              <a:ext cx="1074709" cy="1074709"/>
            </a:xfrm>
            <a:prstGeom prst="rect">
              <a:avLst/>
            </a:prstGeom>
            <a:noFill/>
            <a:ln>
              <a:noFill/>
            </a:ln>
          </p:spPr>
        </p:pic>
      </p:grpSp>
      <p:sp>
        <p:nvSpPr>
          <p:cNvPr id="114" name="Google Shape;114;p5"/>
          <p:cNvSpPr txBox="1"/>
          <p:nvPr/>
        </p:nvSpPr>
        <p:spPr>
          <a:xfrm>
            <a:off x="2327564" y="748145"/>
            <a:ext cx="7298574" cy="733534"/>
          </a:xfrm>
          <a:prstGeom prst="rect">
            <a:avLst/>
          </a:prstGeom>
          <a:noFill/>
          <a:ln>
            <a:noFill/>
          </a:ln>
        </p:spPr>
        <p:txBody>
          <a:bodyPr spcFirstLastPara="1" wrap="square" lIns="91425" tIns="45700" rIns="91425" bIns="45700" anchor="t" anchorCtr="0">
            <a:spAutoFit/>
          </a:bodyPr>
          <a:lstStyle/>
          <a:p>
            <a:pPr marL="0" marR="0" lvl="0" indent="0" algn="ctr" rtl="0">
              <a:lnSpc>
                <a:spcPct val="113636"/>
              </a:lnSpc>
              <a:spcBef>
                <a:spcPts val="0"/>
              </a:spcBef>
              <a:spcAft>
                <a:spcPts val="0"/>
              </a:spcAft>
              <a:buNone/>
            </a:pPr>
            <a:r>
              <a:rPr lang="zh-TW" sz="4400" b="1" i="0" u="none" strike="noStrike" cap="none">
                <a:solidFill>
                  <a:schemeClr val="dk1"/>
                </a:solidFill>
                <a:latin typeface="Microsoft JhengHei"/>
                <a:ea typeface="Microsoft JhengHei"/>
                <a:cs typeface="Microsoft JhengHei"/>
                <a:sym typeface="Microsoft JhengHei"/>
              </a:rPr>
              <a:t>感測層</a:t>
            </a:r>
            <a:endParaRPr sz="4400" b="1" i="0" u="none" strike="noStrike" cap="none">
              <a:solidFill>
                <a:schemeClr val="dk1"/>
              </a:solidFill>
              <a:latin typeface="Microsoft JhengHei"/>
              <a:ea typeface="Microsoft JhengHei"/>
              <a:cs typeface="Microsoft JhengHei"/>
              <a:sym typeface="Microsoft JhengHei"/>
            </a:endParaRPr>
          </a:p>
        </p:txBody>
      </p:sp>
      <p:pic>
        <p:nvPicPr>
          <p:cNvPr id="115" name="Google Shape;115;p5" descr="NodeMCU v2 - Lua based ESP8266 development kit 基於ESP8266 ESP-12E wifi  開發板CP2102 - 台灣物聯科技TaiwanIOT Studio"/>
          <p:cNvPicPr preferRelativeResize="0"/>
          <p:nvPr/>
        </p:nvPicPr>
        <p:blipFill rotWithShape="1">
          <a:blip r:embed="rId4">
            <a:alphaModFix/>
          </a:blip>
          <a:srcRect/>
          <a:stretch/>
        </p:blipFill>
        <p:spPr>
          <a:xfrm>
            <a:off x="278274" y="4030748"/>
            <a:ext cx="2275878" cy="1706909"/>
          </a:xfrm>
          <a:prstGeom prst="rect">
            <a:avLst/>
          </a:prstGeom>
          <a:noFill/>
          <a:ln>
            <a:noFill/>
          </a:ln>
        </p:spPr>
      </p:pic>
      <p:pic>
        <p:nvPicPr>
          <p:cNvPr id="116" name="Google Shape;116;p5"/>
          <p:cNvPicPr preferRelativeResize="0"/>
          <p:nvPr/>
        </p:nvPicPr>
        <p:blipFill rotWithShape="1">
          <a:blip r:embed="rId5">
            <a:alphaModFix/>
          </a:blip>
          <a:srcRect/>
          <a:stretch/>
        </p:blipFill>
        <p:spPr>
          <a:xfrm>
            <a:off x="2708500" y="3918001"/>
            <a:ext cx="1819656" cy="1819656"/>
          </a:xfrm>
          <a:prstGeom prst="rect">
            <a:avLst/>
          </a:prstGeom>
          <a:noFill/>
          <a:ln>
            <a:noFill/>
          </a:ln>
        </p:spPr>
      </p:pic>
      <p:pic>
        <p:nvPicPr>
          <p:cNvPr id="117" name="Google Shape;117;p5" descr="MQ-135, Gas Sensor Module at Rs 100/piece | Delhi| ID: 20611355330"/>
          <p:cNvPicPr preferRelativeResize="0"/>
          <p:nvPr/>
        </p:nvPicPr>
        <p:blipFill rotWithShape="1">
          <a:blip r:embed="rId6">
            <a:alphaModFix/>
          </a:blip>
          <a:srcRect/>
          <a:stretch/>
        </p:blipFill>
        <p:spPr>
          <a:xfrm>
            <a:off x="7880350" y="4198402"/>
            <a:ext cx="1371600" cy="1371600"/>
          </a:xfrm>
          <a:prstGeom prst="rect">
            <a:avLst/>
          </a:prstGeom>
          <a:noFill/>
          <a:ln>
            <a:noFill/>
          </a:ln>
        </p:spPr>
      </p:pic>
      <p:sp>
        <p:nvSpPr>
          <p:cNvPr id="118" name="Google Shape;118;p5"/>
          <p:cNvSpPr/>
          <p:nvPr/>
        </p:nvSpPr>
        <p:spPr>
          <a:xfrm>
            <a:off x="7991505" y="3769138"/>
            <a:ext cx="144142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b="1" i="0" u="none" strike="noStrike" cap="none">
                <a:solidFill>
                  <a:srgbClr val="000000"/>
                </a:solidFill>
                <a:latin typeface="Microsoft JhengHei"/>
                <a:ea typeface="Microsoft JhengHei"/>
                <a:cs typeface="Microsoft JhengHei"/>
                <a:sym typeface="Microsoft JhengHei"/>
              </a:rPr>
              <a:t>MQ-135</a:t>
            </a:r>
            <a:endParaRPr/>
          </a:p>
          <a:p>
            <a:pPr marL="0" marR="0" lvl="0" indent="0" algn="l" rtl="0">
              <a:spcBef>
                <a:spcPts val="0"/>
              </a:spcBef>
              <a:spcAft>
                <a:spcPts val="0"/>
              </a:spcAft>
              <a:buNone/>
            </a:pPr>
            <a:r>
              <a:rPr lang="zh-TW" sz="1400" b="1" i="0" u="none" strike="noStrike" cap="none">
                <a:solidFill>
                  <a:srgbClr val="000000"/>
                </a:solidFill>
                <a:latin typeface="Microsoft JhengHei"/>
                <a:ea typeface="Microsoft JhengHei"/>
                <a:cs typeface="Microsoft JhengHei"/>
                <a:sym typeface="Microsoft JhengHei"/>
              </a:rPr>
              <a:t>空氣品質感測器</a:t>
            </a:r>
            <a:endParaRPr sz="1400" b="0" i="0" u="none" strike="noStrike" cap="none">
              <a:solidFill>
                <a:schemeClr val="dk1"/>
              </a:solidFill>
              <a:latin typeface="Microsoft JhengHei"/>
              <a:ea typeface="Microsoft JhengHei"/>
              <a:cs typeface="Microsoft JhengHei"/>
              <a:sym typeface="Microsoft JhengHei"/>
            </a:endParaRPr>
          </a:p>
        </p:txBody>
      </p:sp>
      <p:pic>
        <p:nvPicPr>
          <p:cNvPr id="119" name="Google Shape;119;p5" descr="0.96 128x64 I2C Interface White Color OLED Display Module for Arduino -  Free shipping - DealExtreme"/>
          <p:cNvPicPr preferRelativeResize="0"/>
          <p:nvPr/>
        </p:nvPicPr>
        <p:blipFill rotWithShape="1">
          <a:blip r:embed="rId7">
            <a:alphaModFix/>
          </a:blip>
          <a:srcRect r="18515" b="27155"/>
          <a:stretch/>
        </p:blipFill>
        <p:spPr>
          <a:xfrm>
            <a:off x="10097399" y="4027066"/>
            <a:ext cx="1382477" cy="12358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p:nvPr/>
        </p:nvSpPr>
        <p:spPr>
          <a:xfrm>
            <a:off x="3078999" y="2443766"/>
            <a:ext cx="1687501" cy="107458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r>
              <a:rPr lang="zh-TW" sz="1400" b="0" i="0" u="none" strike="noStrike" cap="none">
                <a:solidFill>
                  <a:schemeClr val="dk1"/>
                </a:solidFill>
                <a:latin typeface="Microsoft JhengHei"/>
                <a:ea typeface="Microsoft JhengHei"/>
                <a:cs typeface="Microsoft JhengHei"/>
                <a:sym typeface="Microsoft JhengHei"/>
              </a:rPr>
              <a:t>   Raspberry Pi</a:t>
            </a:r>
            <a:endParaRPr sz="1400" b="0" i="0" u="none" strike="noStrike" cap="none">
              <a:solidFill>
                <a:schemeClr val="dk1"/>
              </a:solidFill>
              <a:latin typeface="Microsoft JhengHei"/>
              <a:ea typeface="Microsoft JhengHei"/>
              <a:cs typeface="Microsoft JhengHei"/>
              <a:sym typeface="Microsoft JhengHei"/>
            </a:endParaRPr>
          </a:p>
        </p:txBody>
      </p:sp>
      <p:sp>
        <p:nvSpPr>
          <p:cNvPr id="125" name="Google Shape;125;p6"/>
          <p:cNvSpPr txBox="1"/>
          <p:nvPr/>
        </p:nvSpPr>
        <p:spPr>
          <a:xfrm>
            <a:off x="4452972" y="2834954"/>
            <a:ext cx="727957" cy="461665"/>
          </a:xfrm>
          <a:prstGeom prst="rect">
            <a:avLst/>
          </a:prstGeom>
          <a:solidFill>
            <a:srgbClr val="FFFF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200" b="0" i="0" u="none" strike="noStrike" cap="none">
                <a:solidFill>
                  <a:srgbClr val="0070C0"/>
                </a:solidFill>
                <a:latin typeface="Calibri"/>
                <a:ea typeface="Calibri"/>
                <a:cs typeface="Calibri"/>
                <a:sym typeface="Calibri"/>
              </a:rPr>
              <a:t>Web </a:t>
            </a:r>
            <a:endParaRPr/>
          </a:p>
          <a:p>
            <a:pPr marL="0" marR="0" lvl="0" indent="0" algn="ctr" rtl="0">
              <a:spcBef>
                <a:spcPts val="0"/>
              </a:spcBef>
              <a:spcAft>
                <a:spcPts val="0"/>
              </a:spcAft>
              <a:buNone/>
            </a:pPr>
            <a:r>
              <a:rPr lang="zh-TW" sz="1200" b="0" i="0" u="none" strike="noStrike" cap="none">
                <a:solidFill>
                  <a:srgbClr val="0070C0"/>
                </a:solidFill>
                <a:latin typeface="Calibri"/>
                <a:ea typeface="Calibri"/>
                <a:cs typeface="Calibri"/>
                <a:sym typeface="Calibri"/>
              </a:rPr>
              <a:t>Server</a:t>
            </a:r>
            <a:endParaRPr sz="1200" b="0" i="0" u="none" strike="noStrike" cap="none">
              <a:solidFill>
                <a:srgbClr val="0070C0"/>
              </a:solidFill>
              <a:latin typeface="Calibri"/>
              <a:ea typeface="Calibri"/>
              <a:cs typeface="Calibri"/>
              <a:sym typeface="Calibri"/>
            </a:endParaRPr>
          </a:p>
        </p:txBody>
      </p:sp>
      <p:sp>
        <p:nvSpPr>
          <p:cNvPr id="126" name="Google Shape;126;p6"/>
          <p:cNvSpPr txBox="1"/>
          <p:nvPr/>
        </p:nvSpPr>
        <p:spPr>
          <a:xfrm>
            <a:off x="165441" y="2089846"/>
            <a:ext cx="222432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b="0" i="0" u="none" strike="noStrike" cap="none">
                <a:solidFill>
                  <a:schemeClr val="dk1"/>
                </a:solidFill>
                <a:latin typeface="Microsoft JhengHei"/>
                <a:ea typeface="Microsoft JhengHei"/>
                <a:cs typeface="Microsoft JhengHei"/>
                <a:sym typeface="Microsoft JhengHei"/>
              </a:rPr>
              <a:t>STA 模式 (手機Wi-Fi)</a:t>
            </a:r>
            <a:endParaRPr sz="1600">
              <a:solidFill>
                <a:schemeClr val="dk1"/>
              </a:solidFill>
              <a:latin typeface="Microsoft JhengHei"/>
              <a:ea typeface="Microsoft JhengHei"/>
              <a:cs typeface="Microsoft JhengHei"/>
              <a:sym typeface="Microsoft JhengHei"/>
            </a:endParaRPr>
          </a:p>
        </p:txBody>
      </p:sp>
      <p:sp>
        <p:nvSpPr>
          <p:cNvPr id="127" name="Google Shape;127;p6"/>
          <p:cNvSpPr txBox="1"/>
          <p:nvPr/>
        </p:nvSpPr>
        <p:spPr>
          <a:xfrm>
            <a:off x="2305461" y="712345"/>
            <a:ext cx="72985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200" b="1">
                <a:solidFill>
                  <a:schemeClr val="dk1"/>
                </a:solidFill>
                <a:latin typeface="Microsoft JhengHei"/>
                <a:ea typeface="Microsoft JhengHei"/>
                <a:cs typeface="Microsoft JhengHei"/>
                <a:sym typeface="Microsoft JhengHei"/>
              </a:rPr>
              <a:t>系統架構圖</a:t>
            </a:r>
            <a:endParaRPr/>
          </a:p>
        </p:txBody>
      </p:sp>
      <p:sp>
        <p:nvSpPr>
          <p:cNvPr id="128" name="Google Shape;128;p6"/>
          <p:cNvSpPr txBox="1"/>
          <p:nvPr/>
        </p:nvSpPr>
        <p:spPr>
          <a:xfrm>
            <a:off x="8355270" y="2111592"/>
            <a:ext cx="31973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chemeClr val="dk1"/>
                </a:solidFill>
                <a:latin typeface="Microsoft JhengHei"/>
                <a:ea typeface="Microsoft JhengHei"/>
                <a:cs typeface="Microsoft JhengHei"/>
                <a:sym typeface="Microsoft JhengHei"/>
              </a:rPr>
              <a:t>顯示家中即時 溫度、濕度、空氣品質 平均值</a:t>
            </a:r>
            <a:endParaRPr sz="1200" dirty="0">
              <a:solidFill>
                <a:schemeClr val="dk1"/>
              </a:solidFill>
              <a:latin typeface="Microsoft JhengHei"/>
              <a:ea typeface="Microsoft JhengHei"/>
              <a:cs typeface="Microsoft JhengHei"/>
              <a:sym typeface="Microsoft JhengHei"/>
            </a:endParaRPr>
          </a:p>
        </p:txBody>
      </p:sp>
      <p:sp>
        <p:nvSpPr>
          <p:cNvPr id="129" name="Google Shape;129;p6"/>
          <p:cNvSpPr txBox="1"/>
          <p:nvPr/>
        </p:nvSpPr>
        <p:spPr>
          <a:xfrm>
            <a:off x="150493" y="6031363"/>
            <a:ext cx="691788" cy="48337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OLED</a:t>
            </a:r>
            <a:endParaRPr sz="1200" b="0" u="none" dirty="0">
              <a:solidFill>
                <a:schemeClr val="dk1"/>
              </a:solidFill>
              <a:latin typeface="Microsoft JhengHei"/>
              <a:ea typeface="Microsoft JhengHei"/>
              <a:cs typeface="Microsoft JhengHei"/>
              <a:sym typeface="Microsoft JhengHei"/>
            </a:endParaRPr>
          </a:p>
        </p:txBody>
      </p:sp>
      <p:sp>
        <p:nvSpPr>
          <p:cNvPr id="132" name="Google Shape;132;p6"/>
          <p:cNvSpPr txBox="1"/>
          <p:nvPr/>
        </p:nvSpPr>
        <p:spPr>
          <a:xfrm>
            <a:off x="1846013" y="4199194"/>
            <a:ext cx="7295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dirty="0">
                <a:solidFill>
                  <a:srgbClr val="7030A0"/>
                </a:solidFill>
                <a:latin typeface="Calibri"/>
                <a:ea typeface="Calibri"/>
                <a:cs typeface="Calibri"/>
                <a:sym typeface="Calibri"/>
              </a:rPr>
              <a:t>HTTP</a:t>
            </a:r>
            <a:endParaRPr sz="1800" dirty="0">
              <a:solidFill>
                <a:srgbClr val="7030A0"/>
              </a:solidFill>
              <a:latin typeface="Calibri"/>
              <a:ea typeface="Calibri"/>
              <a:cs typeface="Calibri"/>
              <a:sym typeface="Calibri"/>
            </a:endParaRPr>
          </a:p>
        </p:txBody>
      </p:sp>
      <p:cxnSp>
        <p:nvCxnSpPr>
          <p:cNvPr id="133" name="Google Shape;133;p6"/>
          <p:cNvCxnSpPr>
            <a:stCxn id="146" idx="2"/>
          </p:cNvCxnSpPr>
          <p:nvPr/>
        </p:nvCxnSpPr>
        <p:spPr>
          <a:xfrm flipH="1">
            <a:off x="1470631" y="3557338"/>
            <a:ext cx="2062771" cy="1633565"/>
          </a:xfrm>
          <a:prstGeom prst="straightConnector1">
            <a:avLst/>
          </a:prstGeom>
          <a:noFill/>
          <a:ln w="9525" cap="flat" cmpd="sng">
            <a:solidFill>
              <a:srgbClr val="7030A0"/>
            </a:solidFill>
            <a:prstDash val="solid"/>
            <a:miter lim="800000"/>
            <a:headEnd type="none" w="sm" len="sm"/>
            <a:tailEnd type="none" w="sm" len="sm"/>
          </a:ln>
        </p:spPr>
      </p:cxnSp>
      <p:cxnSp>
        <p:nvCxnSpPr>
          <p:cNvPr id="134" name="Google Shape;134;p6"/>
          <p:cNvCxnSpPr>
            <a:stCxn id="146" idx="2"/>
          </p:cNvCxnSpPr>
          <p:nvPr/>
        </p:nvCxnSpPr>
        <p:spPr>
          <a:xfrm>
            <a:off x="3533402" y="3557338"/>
            <a:ext cx="2184552" cy="1675831"/>
          </a:xfrm>
          <a:prstGeom prst="straightConnector1">
            <a:avLst/>
          </a:prstGeom>
          <a:noFill/>
          <a:ln w="9525" cap="flat" cmpd="sng">
            <a:solidFill>
              <a:srgbClr val="7030A0"/>
            </a:solidFill>
            <a:prstDash val="solid"/>
            <a:miter lim="800000"/>
            <a:headEnd type="none" w="sm" len="sm"/>
            <a:tailEnd type="none" w="sm" len="sm"/>
          </a:ln>
        </p:spPr>
      </p:cxnSp>
      <p:cxnSp>
        <p:nvCxnSpPr>
          <p:cNvPr id="135" name="Google Shape;135;p6"/>
          <p:cNvCxnSpPr>
            <a:stCxn id="146" idx="2"/>
          </p:cNvCxnSpPr>
          <p:nvPr/>
        </p:nvCxnSpPr>
        <p:spPr>
          <a:xfrm>
            <a:off x="3533402" y="3557338"/>
            <a:ext cx="4379539" cy="1789066"/>
          </a:xfrm>
          <a:prstGeom prst="straightConnector1">
            <a:avLst/>
          </a:prstGeom>
          <a:noFill/>
          <a:ln w="9525" cap="flat" cmpd="sng">
            <a:solidFill>
              <a:srgbClr val="7030A0"/>
            </a:solidFill>
            <a:prstDash val="solid"/>
            <a:miter lim="800000"/>
            <a:headEnd type="none" w="sm" len="sm"/>
            <a:tailEnd type="none" w="sm" len="sm"/>
          </a:ln>
        </p:spPr>
      </p:cxnSp>
      <p:cxnSp>
        <p:nvCxnSpPr>
          <p:cNvPr id="136" name="Google Shape;136;p6"/>
          <p:cNvCxnSpPr>
            <a:stCxn id="146" idx="2"/>
          </p:cNvCxnSpPr>
          <p:nvPr/>
        </p:nvCxnSpPr>
        <p:spPr>
          <a:xfrm>
            <a:off x="3533402" y="3557338"/>
            <a:ext cx="6719285" cy="1803846"/>
          </a:xfrm>
          <a:prstGeom prst="straightConnector1">
            <a:avLst/>
          </a:prstGeom>
          <a:noFill/>
          <a:ln w="9525" cap="flat" cmpd="sng">
            <a:solidFill>
              <a:srgbClr val="7030A0"/>
            </a:solidFill>
            <a:prstDash val="solid"/>
            <a:miter lim="800000"/>
            <a:headEnd type="none" w="sm" len="sm"/>
            <a:tailEnd type="none" w="sm" len="sm"/>
          </a:ln>
        </p:spPr>
      </p:cxnSp>
      <p:sp>
        <p:nvSpPr>
          <p:cNvPr id="140" name="Google Shape;140;p6"/>
          <p:cNvSpPr txBox="1"/>
          <p:nvPr/>
        </p:nvSpPr>
        <p:spPr>
          <a:xfrm>
            <a:off x="4078641" y="4284602"/>
            <a:ext cx="15332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dirty="0">
                <a:solidFill>
                  <a:srgbClr val="7030A0"/>
                </a:solidFill>
                <a:latin typeface="Calibri"/>
                <a:ea typeface="Calibri"/>
                <a:cs typeface="Calibri"/>
                <a:sym typeface="Calibri"/>
              </a:rPr>
              <a:t>HTTP</a:t>
            </a:r>
            <a:endParaRPr sz="1800" dirty="0">
              <a:solidFill>
                <a:srgbClr val="7030A0"/>
              </a:solidFill>
              <a:latin typeface="Calibri"/>
              <a:ea typeface="Calibri"/>
              <a:cs typeface="Calibri"/>
              <a:sym typeface="Calibri"/>
            </a:endParaRPr>
          </a:p>
        </p:txBody>
      </p:sp>
      <p:sp>
        <p:nvSpPr>
          <p:cNvPr id="141" name="Google Shape;141;p6"/>
          <p:cNvSpPr txBox="1"/>
          <p:nvPr/>
        </p:nvSpPr>
        <p:spPr>
          <a:xfrm>
            <a:off x="5004333" y="4276205"/>
            <a:ext cx="15332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a:solidFill>
                  <a:srgbClr val="7030A0"/>
                </a:solidFill>
                <a:latin typeface="Calibri"/>
                <a:ea typeface="Calibri"/>
                <a:cs typeface="Calibri"/>
                <a:sym typeface="Calibri"/>
              </a:rPr>
              <a:t>HTTP</a:t>
            </a:r>
            <a:endParaRPr sz="1800">
              <a:solidFill>
                <a:srgbClr val="7030A0"/>
              </a:solidFill>
              <a:latin typeface="Calibri"/>
              <a:ea typeface="Calibri"/>
              <a:cs typeface="Calibri"/>
              <a:sym typeface="Calibri"/>
            </a:endParaRPr>
          </a:p>
        </p:txBody>
      </p:sp>
      <p:sp>
        <p:nvSpPr>
          <p:cNvPr id="142" name="Google Shape;142;p6"/>
          <p:cNvSpPr txBox="1"/>
          <p:nvPr/>
        </p:nvSpPr>
        <p:spPr>
          <a:xfrm>
            <a:off x="6134951" y="4318422"/>
            <a:ext cx="15332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dirty="0">
                <a:solidFill>
                  <a:srgbClr val="7030A0"/>
                </a:solidFill>
                <a:latin typeface="Calibri"/>
                <a:ea typeface="Calibri"/>
                <a:cs typeface="Calibri"/>
                <a:sym typeface="Calibri"/>
              </a:rPr>
              <a:t>HTTP</a:t>
            </a:r>
            <a:endParaRPr sz="1800" dirty="0">
              <a:solidFill>
                <a:srgbClr val="7030A0"/>
              </a:solidFill>
              <a:latin typeface="Calibri"/>
              <a:ea typeface="Calibri"/>
              <a:cs typeface="Calibri"/>
              <a:sym typeface="Calibri"/>
            </a:endParaRPr>
          </a:p>
        </p:txBody>
      </p:sp>
      <p:cxnSp>
        <p:nvCxnSpPr>
          <p:cNvPr id="143" name="Google Shape;143;p6"/>
          <p:cNvCxnSpPr>
            <a:stCxn id="144" idx="3"/>
          </p:cNvCxnSpPr>
          <p:nvPr/>
        </p:nvCxnSpPr>
        <p:spPr>
          <a:xfrm>
            <a:off x="5180929" y="2734346"/>
            <a:ext cx="3738300" cy="1078500"/>
          </a:xfrm>
          <a:prstGeom prst="straightConnector1">
            <a:avLst/>
          </a:prstGeom>
          <a:noFill/>
          <a:ln w="9525" cap="flat" cmpd="sng">
            <a:solidFill>
              <a:srgbClr val="FF0000"/>
            </a:solidFill>
            <a:prstDash val="solid"/>
            <a:miter lim="800000"/>
            <a:headEnd type="none" w="sm" len="sm"/>
            <a:tailEnd type="triangle" w="med" len="med"/>
          </a:ln>
        </p:spPr>
      </p:cxnSp>
      <p:sp>
        <p:nvSpPr>
          <p:cNvPr id="145" name="Google Shape;145;p6"/>
          <p:cNvSpPr/>
          <p:nvPr/>
        </p:nvSpPr>
        <p:spPr>
          <a:xfrm>
            <a:off x="6520669" y="2862403"/>
            <a:ext cx="6433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dirty="0">
                <a:solidFill>
                  <a:srgbClr val="FF0000"/>
                </a:solidFill>
                <a:latin typeface="Calibri"/>
                <a:ea typeface="Calibri"/>
                <a:cs typeface="Calibri"/>
                <a:sym typeface="Calibri"/>
              </a:rPr>
              <a:t>AJAX</a:t>
            </a:r>
            <a:endParaRPr sz="1800" dirty="0">
              <a:solidFill>
                <a:srgbClr val="FF0000"/>
              </a:solidFill>
              <a:latin typeface="Calibri"/>
              <a:ea typeface="Calibri"/>
              <a:cs typeface="Calibri"/>
              <a:sym typeface="Calibri"/>
            </a:endParaRPr>
          </a:p>
        </p:txBody>
      </p:sp>
      <p:sp>
        <p:nvSpPr>
          <p:cNvPr id="144" name="Google Shape;144;p6"/>
          <p:cNvSpPr txBox="1"/>
          <p:nvPr/>
        </p:nvSpPr>
        <p:spPr>
          <a:xfrm>
            <a:off x="4488820" y="2595846"/>
            <a:ext cx="692109" cy="276999"/>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a:solidFill>
                  <a:schemeClr val="dk1"/>
                </a:solidFill>
                <a:latin typeface="Microsoft JhengHei"/>
                <a:ea typeface="Microsoft JhengHei"/>
                <a:cs typeface="Microsoft JhengHei"/>
                <a:sym typeface="Microsoft JhengHei"/>
              </a:rPr>
              <a:t> PHP</a:t>
            </a:r>
            <a:endParaRPr sz="1200">
              <a:solidFill>
                <a:schemeClr val="dk1"/>
              </a:solidFill>
              <a:latin typeface="Microsoft JhengHei"/>
              <a:ea typeface="Microsoft JhengHei"/>
              <a:cs typeface="Microsoft JhengHei"/>
              <a:sym typeface="Microsoft JhengHei"/>
            </a:endParaRPr>
          </a:p>
        </p:txBody>
      </p:sp>
      <p:sp>
        <p:nvSpPr>
          <p:cNvPr id="146" name="Google Shape;146;p6"/>
          <p:cNvSpPr txBox="1"/>
          <p:nvPr/>
        </p:nvSpPr>
        <p:spPr>
          <a:xfrm>
            <a:off x="3169423" y="3280339"/>
            <a:ext cx="727957" cy="276999"/>
          </a:xfrm>
          <a:prstGeom prst="rect">
            <a:avLst/>
          </a:prstGeom>
          <a:solidFill>
            <a:srgbClr val="FFC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200" dirty="0">
                <a:solidFill>
                  <a:srgbClr val="0070C0"/>
                </a:solidFill>
                <a:latin typeface="Calibri"/>
                <a:ea typeface="Calibri"/>
                <a:cs typeface="Calibri"/>
                <a:sym typeface="Calibri"/>
              </a:rPr>
              <a:t>Client </a:t>
            </a:r>
            <a:endParaRPr sz="1200" dirty="0">
              <a:solidFill>
                <a:srgbClr val="0070C0"/>
              </a:solidFill>
              <a:latin typeface="Calibri"/>
              <a:ea typeface="Calibri"/>
              <a:cs typeface="Calibri"/>
              <a:sym typeface="Calibri"/>
            </a:endParaRPr>
          </a:p>
        </p:txBody>
      </p:sp>
      <p:sp>
        <p:nvSpPr>
          <p:cNvPr id="147" name="Google Shape;147;p6"/>
          <p:cNvSpPr txBox="1"/>
          <p:nvPr/>
        </p:nvSpPr>
        <p:spPr>
          <a:xfrm>
            <a:off x="3232831" y="1550047"/>
            <a:ext cx="1080594" cy="53979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r>
              <a:rPr lang="zh-TW" sz="1400" b="0" u="none" dirty="0">
                <a:solidFill>
                  <a:schemeClr val="dk1"/>
                </a:solidFill>
                <a:latin typeface="Microsoft JhengHei"/>
                <a:ea typeface="Microsoft JhengHei"/>
                <a:cs typeface="Microsoft JhengHei"/>
                <a:sym typeface="Microsoft JhengHei"/>
              </a:rPr>
              <a:t>  </a:t>
            </a:r>
            <a:r>
              <a:rPr lang="en-US" altLang="zh-TW" sz="1400" b="0" u="none" dirty="0" smtClean="0">
                <a:solidFill>
                  <a:schemeClr val="dk1"/>
                </a:solidFill>
                <a:latin typeface="Microsoft JhengHei"/>
                <a:ea typeface="Microsoft JhengHei"/>
                <a:cs typeface="Microsoft JhengHei"/>
                <a:sym typeface="Microsoft JhengHei"/>
              </a:rPr>
              <a:t>M</a:t>
            </a:r>
            <a:r>
              <a:rPr lang="zh-TW" sz="1400" b="0" u="none" dirty="0" smtClean="0">
                <a:solidFill>
                  <a:schemeClr val="dk1"/>
                </a:solidFill>
                <a:latin typeface="Microsoft JhengHei"/>
                <a:ea typeface="Microsoft JhengHei"/>
                <a:cs typeface="Microsoft JhengHei"/>
                <a:sym typeface="Microsoft JhengHei"/>
              </a:rPr>
              <a:t>ariaDB</a:t>
            </a:r>
            <a:endParaRPr sz="1400" b="0" u="none" dirty="0">
              <a:solidFill>
                <a:schemeClr val="dk1"/>
              </a:solidFill>
              <a:latin typeface="Microsoft JhengHei"/>
              <a:ea typeface="Microsoft JhengHei"/>
              <a:cs typeface="Microsoft JhengHei"/>
              <a:sym typeface="Microsoft JhengHei"/>
            </a:endParaRPr>
          </a:p>
        </p:txBody>
      </p:sp>
      <p:cxnSp>
        <p:nvCxnSpPr>
          <p:cNvPr id="148" name="Google Shape;148;p6"/>
          <p:cNvCxnSpPr>
            <a:endCxn id="147" idx="2"/>
          </p:cNvCxnSpPr>
          <p:nvPr/>
        </p:nvCxnSpPr>
        <p:spPr>
          <a:xfrm rot="10800000">
            <a:off x="3773128" y="2089846"/>
            <a:ext cx="0" cy="354000"/>
          </a:xfrm>
          <a:prstGeom prst="straightConnector1">
            <a:avLst/>
          </a:prstGeom>
          <a:noFill/>
          <a:ln w="9525" cap="flat" cmpd="sng">
            <a:solidFill>
              <a:schemeClr val="dk1"/>
            </a:solidFill>
            <a:prstDash val="solid"/>
            <a:miter lim="800000"/>
            <a:headEnd type="none" w="sm" len="sm"/>
            <a:tailEnd type="none" w="sm" len="sm"/>
          </a:ln>
        </p:spPr>
      </p:cxnSp>
      <p:grpSp>
        <p:nvGrpSpPr>
          <p:cNvPr id="149" name="Google Shape;149;p6"/>
          <p:cNvGrpSpPr/>
          <p:nvPr/>
        </p:nvGrpSpPr>
        <p:grpSpPr>
          <a:xfrm>
            <a:off x="392981" y="5008128"/>
            <a:ext cx="2033889" cy="1618216"/>
            <a:chOff x="448234" y="5068030"/>
            <a:chExt cx="2033889" cy="1618216"/>
          </a:xfrm>
        </p:grpSpPr>
        <p:grpSp>
          <p:nvGrpSpPr>
            <p:cNvPr id="150" name="Google Shape;150;p6"/>
            <p:cNvGrpSpPr/>
            <p:nvPr/>
          </p:nvGrpSpPr>
          <p:grpSpPr>
            <a:xfrm>
              <a:off x="448234" y="5068030"/>
              <a:ext cx="1941369" cy="1506603"/>
              <a:chOff x="649168" y="4984036"/>
              <a:chExt cx="2369251" cy="1838661"/>
            </a:xfrm>
          </p:grpSpPr>
          <p:sp>
            <p:nvSpPr>
              <p:cNvPr id="151" name="Google Shape;151;p6"/>
              <p:cNvSpPr txBox="1"/>
              <p:nvPr/>
            </p:nvSpPr>
            <p:spPr>
              <a:xfrm>
                <a:off x="1192820" y="5185572"/>
                <a:ext cx="1050926" cy="27638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Esp8266</a:t>
                </a:r>
                <a:endParaRPr sz="1200" b="0" u="none" dirty="0">
                  <a:solidFill>
                    <a:schemeClr val="dk1"/>
                  </a:solidFill>
                  <a:latin typeface="Microsoft JhengHei"/>
                  <a:ea typeface="Microsoft JhengHei"/>
                  <a:cs typeface="Microsoft JhengHei"/>
                  <a:sym typeface="Microsoft JhengHei"/>
                </a:endParaRPr>
              </a:p>
            </p:txBody>
          </p:sp>
          <p:cxnSp>
            <p:nvCxnSpPr>
              <p:cNvPr id="152" name="Google Shape;152;p6"/>
              <p:cNvCxnSpPr>
                <a:stCxn id="151" idx="2"/>
                <a:endCxn id="153" idx="0"/>
              </p:cNvCxnSpPr>
              <p:nvPr/>
            </p:nvCxnSpPr>
            <p:spPr>
              <a:xfrm>
                <a:off x="1718284" y="5461955"/>
                <a:ext cx="10271" cy="770839"/>
              </a:xfrm>
              <a:prstGeom prst="straightConnector1">
                <a:avLst/>
              </a:prstGeom>
              <a:noFill/>
              <a:ln w="9525" cap="flat" cmpd="sng">
                <a:solidFill>
                  <a:schemeClr val="dk1"/>
                </a:solidFill>
                <a:prstDash val="solid"/>
                <a:miter lim="800000"/>
                <a:headEnd type="none" w="sm" len="sm"/>
                <a:tailEnd type="none" w="sm" len="sm"/>
              </a:ln>
            </p:spPr>
          </p:cxnSp>
          <p:sp>
            <p:nvSpPr>
              <p:cNvPr id="154" name="Google Shape;154;p6"/>
              <p:cNvSpPr txBox="1"/>
              <p:nvPr/>
            </p:nvSpPr>
            <p:spPr>
              <a:xfrm>
                <a:off x="649168" y="5663972"/>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153" name="Google Shape;153;p6"/>
              <p:cNvSpPr txBox="1"/>
              <p:nvPr/>
            </p:nvSpPr>
            <p:spPr>
              <a:xfrm>
                <a:off x="1306425" y="6232794"/>
                <a:ext cx="844258" cy="58990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溫濕度</a:t>
                </a:r>
                <a:endParaRPr sz="1200" b="0" u="none" dirty="0">
                  <a:solidFill>
                    <a:schemeClr val="dk1"/>
                  </a:solidFill>
                  <a:latin typeface="Microsoft JhengHei"/>
                  <a:ea typeface="Microsoft JhengHei"/>
                  <a:cs typeface="Microsoft JhengHei"/>
                  <a:sym typeface="Microsoft JhengHei"/>
                </a:endParaRPr>
              </a:p>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感測器</a:t>
                </a:r>
                <a:endParaRPr dirty="0"/>
              </a:p>
            </p:txBody>
          </p:sp>
          <p:sp>
            <p:nvSpPr>
              <p:cNvPr id="155" name="Google Shape;155;p6"/>
              <p:cNvSpPr txBox="1"/>
              <p:nvPr/>
            </p:nvSpPr>
            <p:spPr>
              <a:xfrm>
                <a:off x="2209523" y="4984036"/>
                <a:ext cx="80889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200">
                    <a:solidFill>
                      <a:srgbClr val="0070C0"/>
                    </a:solidFill>
                    <a:latin typeface="Calibri"/>
                    <a:ea typeface="Calibri"/>
                    <a:cs typeface="Calibri"/>
                    <a:sym typeface="Calibri"/>
                  </a:rPr>
                  <a:t>Web </a:t>
                </a:r>
                <a:endParaRPr/>
              </a:p>
              <a:p>
                <a:pPr marL="0" marR="0" lvl="0" indent="0" algn="ctr" rtl="0">
                  <a:spcBef>
                    <a:spcPts val="0"/>
                  </a:spcBef>
                  <a:spcAft>
                    <a:spcPts val="0"/>
                  </a:spcAft>
                  <a:buNone/>
                </a:pPr>
                <a:r>
                  <a:rPr lang="zh-TW" sz="1200">
                    <a:solidFill>
                      <a:srgbClr val="0070C0"/>
                    </a:solidFill>
                    <a:latin typeface="Calibri"/>
                    <a:ea typeface="Calibri"/>
                    <a:cs typeface="Calibri"/>
                    <a:sym typeface="Calibri"/>
                  </a:rPr>
                  <a:t>Server</a:t>
                </a:r>
                <a:endParaRPr sz="1200">
                  <a:solidFill>
                    <a:srgbClr val="0070C0"/>
                  </a:solidFill>
                  <a:latin typeface="Calibri"/>
                  <a:ea typeface="Calibri"/>
                  <a:cs typeface="Calibri"/>
                  <a:sym typeface="Calibri"/>
                </a:endParaRPr>
              </a:p>
            </p:txBody>
          </p:sp>
          <p:cxnSp>
            <p:nvCxnSpPr>
              <p:cNvPr id="80" name="Google Shape;152;p6"/>
              <p:cNvCxnSpPr>
                <a:stCxn id="151" idx="2"/>
                <a:endCxn id="129" idx="0"/>
              </p:cNvCxnSpPr>
              <p:nvPr/>
            </p:nvCxnSpPr>
            <p:spPr>
              <a:xfrm flipH="1">
                <a:off x="775365" y="5461955"/>
                <a:ext cx="942919" cy="770839"/>
              </a:xfrm>
              <a:prstGeom prst="straightConnector1">
                <a:avLst/>
              </a:prstGeom>
              <a:noFill/>
              <a:ln w="9525" cap="flat" cmpd="sng">
                <a:solidFill>
                  <a:schemeClr val="dk1"/>
                </a:solidFill>
                <a:prstDash val="solid"/>
                <a:miter lim="800000"/>
                <a:headEnd type="none" w="sm" len="sm"/>
                <a:tailEnd type="none" w="sm" len="sm"/>
              </a:ln>
            </p:spPr>
          </p:cxnSp>
          <p:sp>
            <p:nvSpPr>
              <p:cNvPr id="83" name="Google Shape;154;p6"/>
              <p:cNvSpPr txBox="1"/>
              <p:nvPr/>
            </p:nvSpPr>
            <p:spPr>
              <a:xfrm>
                <a:off x="1188550" y="5736608"/>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84" name="Google Shape;154;p6"/>
              <p:cNvSpPr txBox="1"/>
              <p:nvPr/>
            </p:nvSpPr>
            <p:spPr>
              <a:xfrm>
                <a:off x="1665601" y="5746454"/>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grpSp>
        <p:cxnSp>
          <p:nvCxnSpPr>
            <p:cNvPr id="156" name="Google Shape;156;p6"/>
            <p:cNvCxnSpPr>
              <a:stCxn id="151" idx="2"/>
              <a:endCxn id="157" idx="0"/>
            </p:cNvCxnSpPr>
            <p:nvPr/>
          </p:nvCxnSpPr>
          <p:spPr>
            <a:xfrm>
              <a:off x="1324270" y="5459638"/>
              <a:ext cx="811960" cy="581648"/>
            </a:xfrm>
            <a:prstGeom prst="straightConnector1">
              <a:avLst/>
            </a:prstGeom>
            <a:noFill/>
            <a:ln w="9525" cap="flat" cmpd="sng">
              <a:solidFill>
                <a:schemeClr val="dk1"/>
              </a:solidFill>
              <a:prstDash val="solid"/>
              <a:miter lim="800000"/>
              <a:headEnd type="none" w="sm" len="sm"/>
              <a:tailEnd type="none" w="sm" len="sm"/>
            </a:ln>
          </p:spPr>
        </p:cxnSp>
        <p:sp>
          <p:nvSpPr>
            <p:cNvPr id="157" name="Google Shape;157;p6"/>
            <p:cNvSpPr txBox="1"/>
            <p:nvPr/>
          </p:nvSpPr>
          <p:spPr>
            <a:xfrm>
              <a:off x="1790336" y="6041286"/>
              <a:ext cx="691787" cy="64496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a:solidFill>
                    <a:schemeClr val="dk1"/>
                  </a:solidFill>
                  <a:latin typeface="Microsoft JhengHei"/>
                  <a:ea typeface="Microsoft JhengHei"/>
                  <a:cs typeface="Microsoft JhengHei"/>
                  <a:sym typeface="Microsoft JhengHei"/>
                </a:rPr>
                <a:t>空氣品質感測器</a:t>
              </a:r>
              <a:endParaRPr/>
            </a:p>
          </p:txBody>
        </p:sp>
      </p:grpSp>
      <p:pic>
        <p:nvPicPr>
          <p:cNvPr id="199" name="Google Shape;199;p6"/>
          <p:cNvPicPr preferRelativeResize="0"/>
          <p:nvPr/>
        </p:nvPicPr>
        <p:blipFill rotWithShape="1">
          <a:blip r:embed="rId3">
            <a:alphaModFix/>
          </a:blip>
          <a:srcRect/>
          <a:stretch/>
        </p:blipFill>
        <p:spPr>
          <a:xfrm>
            <a:off x="9003271" y="2458800"/>
            <a:ext cx="2258356" cy="2424136"/>
          </a:xfrm>
          <a:prstGeom prst="rect">
            <a:avLst/>
          </a:prstGeom>
          <a:noFill/>
          <a:ln>
            <a:noFill/>
          </a:ln>
        </p:spPr>
      </p:pic>
      <p:grpSp>
        <p:nvGrpSpPr>
          <p:cNvPr id="14" name="群組 13"/>
          <p:cNvGrpSpPr/>
          <p:nvPr/>
        </p:nvGrpSpPr>
        <p:grpSpPr>
          <a:xfrm>
            <a:off x="2520626" y="5045244"/>
            <a:ext cx="2235079" cy="1618216"/>
            <a:chOff x="2599056" y="5045244"/>
            <a:chExt cx="2235079" cy="1618216"/>
          </a:xfrm>
        </p:grpSpPr>
        <p:sp>
          <p:nvSpPr>
            <p:cNvPr id="91" name="Google Shape;129;p6"/>
            <p:cNvSpPr txBox="1"/>
            <p:nvPr/>
          </p:nvSpPr>
          <p:spPr>
            <a:xfrm>
              <a:off x="2599056" y="6068478"/>
              <a:ext cx="691788" cy="48337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OLED</a:t>
              </a:r>
              <a:endParaRPr sz="1200" b="0" u="none" dirty="0">
                <a:solidFill>
                  <a:schemeClr val="dk1"/>
                </a:solidFill>
                <a:latin typeface="Microsoft JhengHei"/>
                <a:ea typeface="Microsoft JhengHei"/>
                <a:cs typeface="Microsoft JhengHei"/>
                <a:sym typeface="Microsoft JhengHei"/>
              </a:endParaRPr>
            </a:p>
          </p:txBody>
        </p:sp>
        <p:grpSp>
          <p:nvGrpSpPr>
            <p:cNvPr id="92" name="Google Shape;149;p6"/>
            <p:cNvGrpSpPr/>
            <p:nvPr/>
          </p:nvGrpSpPr>
          <p:grpSpPr>
            <a:xfrm>
              <a:off x="2800246" y="5045244"/>
              <a:ext cx="2033889" cy="1618216"/>
              <a:chOff x="448234" y="5068030"/>
              <a:chExt cx="2033889" cy="1618216"/>
            </a:xfrm>
          </p:grpSpPr>
          <p:grpSp>
            <p:nvGrpSpPr>
              <p:cNvPr id="93" name="Google Shape;150;p6"/>
              <p:cNvGrpSpPr/>
              <p:nvPr/>
            </p:nvGrpSpPr>
            <p:grpSpPr>
              <a:xfrm>
                <a:off x="448234" y="5068030"/>
                <a:ext cx="1941369" cy="1506602"/>
                <a:chOff x="649168" y="4984037"/>
                <a:chExt cx="2369251" cy="1838660"/>
              </a:xfrm>
            </p:grpSpPr>
            <p:sp>
              <p:nvSpPr>
                <p:cNvPr id="96" name="Google Shape;151;p6"/>
                <p:cNvSpPr txBox="1"/>
                <p:nvPr/>
              </p:nvSpPr>
              <p:spPr>
                <a:xfrm>
                  <a:off x="1192820" y="5185572"/>
                  <a:ext cx="1050926" cy="27638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Esp8266</a:t>
                  </a:r>
                  <a:endParaRPr sz="1200" b="0" u="none" dirty="0">
                    <a:solidFill>
                      <a:schemeClr val="dk1"/>
                    </a:solidFill>
                    <a:latin typeface="Microsoft JhengHei"/>
                    <a:ea typeface="Microsoft JhengHei"/>
                    <a:cs typeface="Microsoft JhengHei"/>
                    <a:sym typeface="Microsoft JhengHei"/>
                  </a:endParaRPr>
                </a:p>
              </p:txBody>
            </p:sp>
            <p:cxnSp>
              <p:nvCxnSpPr>
                <p:cNvPr id="97" name="Google Shape;152;p6"/>
                <p:cNvCxnSpPr>
                  <a:stCxn id="96" idx="2"/>
                  <a:endCxn id="99" idx="0"/>
                </p:cNvCxnSpPr>
                <p:nvPr/>
              </p:nvCxnSpPr>
              <p:spPr>
                <a:xfrm>
                  <a:off x="1718284" y="5461955"/>
                  <a:ext cx="10271" cy="770839"/>
                </a:xfrm>
                <a:prstGeom prst="straightConnector1">
                  <a:avLst/>
                </a:prstGeom>
                <a:noFill/>
                <a:ln w="9525" cap="flat" cmpd="sng">
                  <a:solidFill>
                    <a:schemeClr val="dk1"/>
                  </a:solidFill>
                  <a:prstDash val="solid"/>
                  <a:miter lim="800000"/>
                  <a:headEnd type="none" w="sm" len="sm"/>
                  <a:tailEnd type="none" w="sm" len="sm"/>
                </a:ln>
              </p:spPr>
            </p:cxnSp>
            <p:sp>
              <p:nvSpPr>
                <p:cNvPr id="98" name="Google Shape;154;p6"/>
                <p:cNvSpPr txBox="1"/>
                <p:nvPr/>
              </p:nvSpPr>
              <p:spPr>
                <a:xfrm>
                  <a:off x="649168" y="5663972"/>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99" name="Google Shape;153;p6"/>
                <p:cNvSpPr txBox="1"/>
                <p:nvPr/>
              </p:nvSpPr>
              <p:spPr>
                <a:xfrm>
                  <a:off x="1306425" y="6232794"/>
                  <a:ext cx="844258" cy="58990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溫濕度</a:t>
                  </a:r>
                  <a:endParaRPr sz="1200" b="0" u="none" dirty="0">
                    <a:solidFill>
                      <a:schemeClr val="dk1"/>
                    </a:solidFill>
                    <a:latin typeface="Microsoft JhengHei"/>
                    <a:ea typeface="Microsoft JhengHei"/>
                    <a:cs typeface="Microsoft JhengHei"/>
                    <a:sym typeface="Microsoft JhengHei"/>
                  </a:endParaRPr>
                </a:p>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感測器</a:t>
                  </a:r>
                  <a:endParaRPr dirty="0"/>
                </a:p>
              </p:txBody>
            </p:sp>
            <p:sp>
              <p:nvSpPr>
                <p:cNvPr id="100" name="Google Shape;155;p6"/>
                <p:cNvSpPr txBox="1"/>
                <p:nvPr/>
              </p:nvSpPr>
              <p:spPr>
                <a:xfrm>
                  <a:off x="2209523" y="4984037"/>
                  <a:ext cx="80889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200" dirty="0">
                      <a:solidFill>
                        <a:srgbClr val="0070C0"/>
                      </a:solidFill>
                      <a:latin typeface="Calibri"/>
                      <a:ea typeface="Calibri"/>
                      <a:cs typeface="Calibri"/>
                      <a:sym typeface="Calibri"/>
                    </a:rPr>
                    <a:t>Web </a:t>
                  </a:r>
                  <a:endParaRPr dirty="0"/>
                </a:p>
                <a:p>
                  <a:pPr marL="0" marR="0" lvl="0" indent="0" algn="ctr" rtl="0">
                    <a:spcBef>
                      <a:spcPts val="0"/>
                    </a:spcBef>
                    <a:spcAft>
                      <a:spcPts val="0"/>
                    </a:spcAft>
                    <a:buNone/>
                  </a:pPr>
                  <a:r>
                    <a:rPr lang="zh-TW" sz="1200" dirty="0">
                      <a:solidFill>
                        <a:srgbClr val="0070C0"/>
                      </a:solidFill>
                      <a:latin typeface="Calibri"/>
                      <a:ea typeface="Calibri"/>
                      <a:cs typeface="Calibri"/>
                      <a:sym typeface="Calibri"/>
                    </a:rPr>
                    <a:t>Server</a:t>
                  </a:r>
                  <a:endParaRPr sz="1200" dirty="0">
                    <a:solidFill>
                      <a:srgbClr val="0070C0"/>
                    </a:solidFill>
                    <a:latin typeface="Calibri"/>
                    <a:ea typeface="Calibri"/>
                    <a:cs typeface="Calibri"/>
                    <a:sym typeface="Calibri"/>
                  </a:endParaRPr>
                </a:p>
              </p:txBody>
            </p:sp>
            <p:cxnSp>
              <p:nvCxnSpPr>
                <p:cNvPr id="101" name="Google Shape;152;p6"/>
                <p:cNvCxnSpPr>
                  <a:stCxn id="96" idx="2"/>
                  <a:endCxn id="91" idx="0"/>
                </p:cNvCxnSpPr>
                <p:nvPr/>
              </p:nvCxnSpPr>
              <p:spPr>
                <a:xfrm flipH="1">
                  <a:off x="825765" y="5461955"/>
                  <a:ext cx="892519" cy="770839"/>
                </a:xfrm>
                <a:prstGeom prst="straightConnector1">
                  <a:avLst/>
                </a:prstGeom>
                <a:noFill/>
                <a:ln w="9525" cap="flat" cmpd="sng">
                  <a:solidFill>
                    <a:schemeClr val="dk1"/>
                  </a:solidFill>
                  <a:prstDash val="solid"/>
                  <a:miter lim="800000"/>
                  <a:headEnd type="none" w="sm" len="sm"/>
                  <a:tailEnd type="none" w="sm" len="sm"/>
                </a:ln>
              </p:spPr>
            </p:cxnSp>
            <p:sp>
              <p:nvSpPr>
                <p:cNvPr id="102" name="Google Shape;154;p6"/>
                <p:cNvSpPr txBox="1"/>
                <p:nvPr/>
              </p:nvSpPr>
              <p:spPr>
                <a:xfrm>
                  <a:off x="1188550" y="5736608"/>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103" name="Google Shape;154;p6"/>
                <p:cNvSpPr txBox="1"/>
                <p:nvPr/>
              </p:nvSpPr>
              <p:spPr>
                <a:xfrm>
                  <a:off x="1665601" y="5746454"/>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grpSp>
          <p:cxnSp>
            <p:nvCxnSpPr>
              <p:cNvPr id="94" name="Google Shape;156;p6"/>
              <p:cNvCxnSpPr>
                <a:stCxn id="96" idx="2"/>
                <a:endCxn id="95" idx="0"/>
              </p:cNvCxnSpPr>
              <p:nvPr/>
            </p:nvCxnSpPr>
            <p:spPr>
              <a:xfrm>
                <a:off x="1324270" y="5459638"/>
                <a:ext cx="811960" cy="581648"/>
              </a:xfrm>
              <a:prstGeom prst="straightConnector1">
                <a:avLst/>
              </a:prstGeom>
              <a:noFill/>
              <a:ln w="9525" cap="flat" cmpd="sng">
                <a:solidFill>
                  <a:schemeClr val="dk1"/>
                </a:solidFill>
                <a:prstDash val="solid"/>
                <a:miter lim="800000"/>
                <a:headEnd type="none" w="sm" len="sm"/>
                <a:tailEnd type="none" w="sm" len="sm"/>
              </a:ln>
            </p:spPr>
          </p:cxnSp>
          <p:sp>
            <p:nvSpPr>
              <p:cNvPr id="95" name="Google Shape;157;p6"/>
              <p:cNvSpPr txBox="1"/>
              <p:nvPr/>
            </p:nvSpPr>
            <p:spPr>
              <a:xfrm>
                <a:off x="1790336" y="6041286"/>
                <a:ext cx="691787" cy="64496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a:solidFill>
                      <a:schemeClr val="dk1"/>
                    </a:solidFill>
                    <a:latin typeface="Microsoft JhengHei"/>
                    <a:ea typeface="Microsoft JhengHei"/>
                    <a:cs typeface="Microsoft JhengHei"/>
                    <a:sym typeface="Microsoft JhengHei"/>
                  </a:rPr>
                  <a:t>空氣品質感測器</a:t>
                </a:r>
                <a:endParaRPr/>
              </a:p>
            </p:txBody>
          </p:sp>
        </p:grpSp>
      </p:grpSp>
      <p:grpSp>
        <p:nvGrpSpPr>
          <p:cNvPr id="107" name="群組 106"/>
          <p:cNvGrpSpPr/>
          <p:nvPr/>
        </p:nvGrpSpPr>
        <p:grpSpPr>
          <a:xfrm>
            <a:off x="4882701" y="5045244"/>
            <a:ext cx="2235079" cy="1618216"/>
            <a:chOff x="2599056" y="5045244"/>
            <a:chExt cx="2235079" cy="1618216"/>
          </a:xfrm>
        </p:grpSpPr>
        <p:sp>
          <p:nvSpPr>
            <p:cNvPr id="108" name="Google Shape;129;p6"/>
            <p:cNvSpPr txBox="1"/>
            <p:nvPr/>
          </p:nvSpPr>
          <p:spPr>
            <a:xfrm>
              <a:off x="2599056" y="6068478"/>
              <a:ext cx="691788" cy="48337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OLED</a:t>
              </a:r>
              <a:endParaRPr sz="1200" b="0" u="none" dirty="0">
                <a:solidFill>
                  <a:schemeClr val="dk1"/>
                </a:solidFill>
                <a:latin typeface="Microsoft JhengHei"/>
                <a:ea typeface="Microsoft JhengHei"/>
                <a:cs typeface="Microsoft JhengHei"/>
                <a:sym typeface="Microsoft JhengHei"/>
              </a:endParaRPr>
            </a:p>
          </p:txBody>
        </p:sp>
        <p:grpSp>
          <p:nvGrpSpPr>
            <p:cNvPr id="109" name="Google Shape;149;p6"/>
            <p:cNvGrpSpPr/>
            <p:nvPr/>
          </p:nvGrpSpPr>
          <p:grpSpPr>
            <a:xfrm>
              <a:off x="2800246" y="5045244"/>
              <a:ext cx="2033889" cy="1618216"/>
              <a:chOff x="448234" y="5068030"/>
              <a:chExt cx="2033889" cy="1618216"/>
            </a:xfrm>
          </p:grpSpPr>
          <p:grpSp>
            <p:nvGrpSpPr>
              <p:cNvPr id="110" name="Google Shape;150;p6"/>
              <p:cNvGrpSpPr/>
              <p:nvPr/>
            </p:nvGrpSpPr>
            <p:grpSpPr>
              <a:xfrm>
                <a:off x="448234" y="5068030"/>
                <a:ext cx="1941369" cy="1506602"/>
                <a:chOff x="649168" y="4984037"/>
                <a:chExt cx="2369251" cy="1838660"/>
              </a:xfrm>
            </p:grpSpPr>
            <p:sp>
              <p:nvSpPr>
                <p:cNvPr id="113" name="Google Shape;151;p6"/>
                <p:cNvSpPr txBox="1"/>
                <p:nvPr/>
              </p:nvSpPr>
              <p:spPr>
                <a:xfrm>
                  <a:off x="1192820" y="5185572"/>
                  <a:ext cx="1050926" cy="27638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Esp8266</a:t>
                  </a:r>
                  <a:endParaRPr sz="1200" b="0" u="none" dirty="0">
                    <a:solidFill>
                      <a:schemeClr val="dk1"/>
                    </a:solidFill>
                    <a:latin typeface="Microsoft JhengHei"/>
                    <a:ea typeface="Microsoft JhengHei"/>
                    <a:cs typeface="Microsoft JhengHei"/>
                    <a:sym typeface="Microsoft JhengHei"/>
                  </a:endParaRPr>
                </a:p>
              </p:txBody>
            </p:sp>
            <p:cxnSp>
              <p:nvCxnSpPr>
                <p:cNvPr id="114" name="Google Shape;152;p6"/>
                <p:cNvCxnSpPr>
                  <a:stCxn id="113" idx="2"/>
                  <a:endCxn id="116" idx="0"/>
                </p:cNvCxnSpPr>
                <p:nvPr/>
              </p:nvCxnSpPr>
              <p:spPr>
                <a:xfrm>
                  <a:off x="1718284" y="5461955"/>
                  <a:ext cx="10271" cy="770839"/>
                </a:xfrm>
                <a:prstGeom prst="straightConnector1">
                  <a:avLst/>
                </a:prstGeom>
                <a:noFill/>
                <a:ln w="9525" cap="flat" cmpd="sng">
                  <a:solidFill>
                    <a:schemeClr val="dk1"/>
                  </a:solidFill>
                  <a:prstDash val="solid"/>
                  <a:miter lim="800000"/>
                  <a:headEnd type="none" w="sm" len="sm"/>
                  <a:tailEnd type="none" w="sm" len="sm"/>
                </a:ln>
              </p:spPr>
            </p:cxnSp>
            <p:sp>
              <p:nvSpPr>
                <p:cNvPr id="115" name="Google Shape;154;p6"/>
                <p:cNvSpPr txBox="1"/>
                <p:nvPr/>
              </p:nvSpPr>
              <p:spPr>
                <a:xfrm>
                  <a:off x="649168" y="5663972"/>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116" name="Google Shape;153;p6"/>
                <p:cNvSpPr txBox="1"/>
                <p:nvPr/>
              </p:nvSpPr>
              <p:spPr>
                <a:xfrm>
                  <a:off x="1306425" y="6232794"/>
                  <a:ext cx="844258" cy="58990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溫濕度</a:t>
                  </a:r>
                  <a:endParaRPr sz="1200" b="0" u="none" dirty="0">
                    <a:solidFill>
                      <a:schemeClr val="dk1"/>
                    </a:solidFill>
                    <a:latin typeface="Microsoft JhengHei"/>
                    <a:ea typeface="Microsoft JhengHei"/>
                    <a:cs typeface="Microsoft JhengHei"/>
                    <a:sym typeface="Microsoft JhengHei"/>
                  </a:endParaRPr>
                </a:p>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感測器</a:t>
                  </a:r>
                  <a:endParaRPr dirty="0"/>
                </a:p>
              </p:txBody>
            </p:sp>
            <p:sp>
              <p:nvSpPr>
                <p:cNvPr id="117" name="Google Shape;155;p6"/>
                <p:cNvSpPr txBox="1"/>
                <p:nvPr/>
              </p:nvSpPr>
              <p:spPr>
                <a:xfrm>
                  <a:off x="2209523" y="4984037"/>
                  <a:ext cx="80889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200" dirty="0">
                      <a:solidFill>
                        <a:srgbClr val="0070C0"/>
                      </a:solidFill>
                      <a:latin typeface="Calibri"/>
                      <a:ea typeface="Calibri"/>
                      <a:cs typeface="Calibri"/>
                      <a:sym typeface="Calibri"/>
                    </a:rPr>
                    <a:t>Web </a:t>
                  </a:r>
                  <a:endParaRPr dirty="0"/>
                </a:p>
                <a:p>
                  <a:pPr marL="0" marR="0" lvl="0" indent="0" algn="ctr" rtl="0">
                    <a:spcBef>
                      <a:spcPts val="0"/>
                    </a:spcBef>
                    <a:spcAft>
                      <a:spcPts val="0"/>
                    </a:spcAft>
                    <a:buNone/>
                  </a:pPr>
                  <a:r>
                    <a:rPr lang="zh-TW" sz="1200" dirty="0">
                      <a:solidFill>
                        <a:srgbClr val="0070C0"/>
                      </a:solidFill>
                      <a:latin typeface="Calibri"/>
                      <a:ea typeface="Calibri"/>
                      <a:cs typeface="Calibri"/>
                      <a:sym typeface="Calibri"/>
                    </a:rPr>
                    <a:t>Server</a:t>
                  </a:r>
                  <a:endParaRPr sz="1200" dirty="0">
                    <a:solidFill>
                      <a:srgbClr val="0070C0"/>
                    </a:solidFill>
                    <a:latin typeface="Calibri"/>
                    <a:ea typeface="Calibri"/>
                    <a:cs typeface="Calibri"/>
                    <a:sym typeface="Calibri"/>
                  </a:endParaRPr>
                </a:p>
              </p:txBody>
            </p:sp>
            <p:cxnSp>
              <p:nvCxnSpPr>
                <p:cNvPr id="118" name="Google Shape;152;p6"/>
                <p:cNvCxnSpPr>
                  <a:stCxn id="113" idx="2"/>
                  <a:endCxn id="108" idx="0"/>
                </p:cNvCxnSpPr>
                <p:nvPr/>
              </p:nvCxnSpPr>
              <p:spPr>
                <a:xfrm flipH="1">
                  <a:off x="825765" y="5461955"/>
                  <a:ext cx="892519" cy="770839"/>
                </a:xfrm>
                <a:prstGeom prst="straightConnector1">
                  <a:avLst/>
                </a:prstGeom>
                <a:noFill/>
                <a:ln w="9525" cap="flat" cmpd="sng">
                  <a:solidFill>
                    <a:schemeClr val="dk1"/>
                  </a:solidFill>
                  <a:prstDash val="solid"/>
                  <a:miter lim="800000"/>
                  <a:headEnd type="none" w="sm" len="sm"/>
                  <a:tailEnd type="none" w="sm" len="sm"/>
                </a:ln>
              </p:spPr>
            </p:cxnSp>
            <p:sp>
              <p:nvSpPr>
                <p:cNvPr id="119" name="Google Shape;154;p6"/>
                <p:cNvSpPr txBox="1"/>
                <p:nvPr/>
              </p:nvSpPr>
              <p:spPr>
                <a:xfrm>
                  <a:off x="1188550" y="5736608"/>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120" name="Google Shape;154;p6"/>
                <p:cNvSpPr txBox="1"/>
                <p:nvPr/>
              </p:nvSpPr>
              <p:spPr>
                <a:xfrm>
                  <a:off x="1665601" y="5746454"/>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grpSp>
          <p:cxnSp>
            <p:nvCxnSpPr>
              <p:cNvPr id="111" name="Google Shape;156;p6"/>
              <p:cNvCxnSpPr>
                <a:stCxn id="113" idx="2"/>
                <a:endCxn id="112" idx="0"/>
              </p:cNvCxnSpPr>
              <p:nvPr/>
            </p:nvCxnSpPr>
            <p:spPr>
              <a:xfrm>
                <a:off x="1324270" y="5459638"/>
                <a:ext cx="811960" cy="581648"/>
              </a:xfrm>
              <a:prstGeom prst="straightConnector1">
                <a:avLst/>
              </a:prstGeom>
              <a:noFill/>
              <a:ln w="9525" cap="flat" cmpd="sng">
                <a:solidFill>
                  <a:schemeClr val="dk1"/>
                </a:solidFill>
                <a:prstDash val="solid"/>
                <a:miter lim="800000"/>
                <a:headEnd type="none" w="sm" len="sm"/>
                <a:tailEnd type="none" w="sm" len="sm"/>
              </a:ln>
            </p:spPr>
          </p:cxnSp>
          <p:sp>
            <p:nvSpPr>
              <p:cNvPr id="112" name="Google Shape;157;p6"/>
              <p:cNvSpPr txBox="1"/>
              <p:nvPr/>
            </p:nvSpPr>
            <p:spPr>
              <a:xfrm>
                <a:off x="1790336" y="6041286"/>
                <a:ext cx="691787" cy="64496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a:solidFill>
                      <a:schemeClr val="dk1"/>
                    </a:solidFill>
                    <a:latin typeface="Microsoft JhengHei"/>
                    <a:ea typeface="Microsoft JhengHei"/>
                    <a:cs typeface="Microsoft JhengHei"/>
                    <a:sym typeface="Microsoft JhengHei"/>
                  </a:rPr>
                  <a:t>空氣品質感測器</a:t>
                </a:r>
                <a:endParaRPr/>
              </a:p>
            </p:txBody>
          </p:sp>
        </p:grpSp>
      </p:grpSp>
      <p:grpSp>
        <p:nvGrpSpPr>
          <p:cNvPr id="212" name="群組 211"/>
          <p:cNvGrpSpPr/>
          <p:nvPr/>
        </p:nvGrpSpPr>
        <p:grpSpPr>
          <a:xfrm>
            <a:off x="7253051" y="5045244"/>
            <a:ext cx="2235079" cy="1618216"/>
            <a:chOff x="2599056" y="5045244"/>
            <a:chExt cx="2235079" cy="1618216"/>
          </a:xfrm>
        </p:grpSpPr>
        <p:sp>
          <p:nvSpPr>
            <p:cNvPr id="213" name="Google Shape;129;p6"/>
            <p:cNvSpPr txBox="1"/>
            <p:nvPr/>
          </p:nvSpPr>
          <p:spPr>
            <a:xfrm>
              <a:off x="2599056" y="6068478"/>
              <a:ext cx="691788" cy="48337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OLED</a:t>
              </a:r>
              <a:endParaRPr sz="1200" b="0" u="none" dirty="0">
                <a:solidFill>
                  <a:schemeClr val="dk1"/>
                </a:solidFill>
                <a:latin typeface="Microsoft JhengHei"/>
                <a:ea typeface="Microsoft JhengHei"/>
                <a:cs typeface="Microsoft JhengHei"/>
                <a:sym typeface="Microsoft JhengHei"/>
              </a:endParaRPr>
            </a:p>
          </p:txBody>
        </p:sp>
        <p:grpSp>
          <p:nvGrpSpPr>
            <p:cNvPr id="214" name="Google Shape;149;p6"/>
            <p:cNvGrpSpPr/>
            <p:nvPr/>
          </p:nvGrpSpPr>
          <p:grpSpPr>
            <a:xfrm>
              <a:off x="2800246" y="5045244"/>
              <a:ext cx="2033889" cy="1618216"/>
              <a:chOff x="448234" y="5068030"/>
              <a:chExt cx="2033889" cy="1618216"/>
            </a:xfrm>
          </p:grpSpPr>
          <p:grpSp>
            <p:nvGrpSpPr>
              <p:cNvPr id="215" name="Google Shape;150;p6"/>
              <p:cNvGrpSpPr/>
              <p:nvPr/>
            </p:nvGrpSpPr>
            <p:grpSpPr>
              <a:xfrm>
                <a:off x="448234" y="5068030"/>
                <a:ext cx="1941369" cy="1506602"/>
                <a:chOff x="649168" y="4984037"/>
                <a:chExt cx="2369251" cy="1838660"/>
              </a:xfrm>
            </p:grpSpPr>
            <p:sp>
              <p:nvSpPr>
                <p:cNvPr id="218" name="Google Shape;151;p6"/>
                <p:cNvSpPr txBox="1"/>
                <p:nvPr/>
              </p:nvSpPr>
              <p:spPr>
                <a:xfrm>
                  <a:off x="1192820" y="5185572"/>
                  <a:ext cx="1050926" cy="27638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Esp8266</a:t>
                  </a:r>
                  <a:endParaRPr sz="1200" b="0" u="none" dirty="0">
                    <a:solidFill>
                      <a:schemeClr val="dk1"/>
                    </a:solidFill>
                    <a:latin typeface="Microsoft JhengHei"/>
                    <a:ea typeface="Microsoft JhengHei"/>
                    <a:cs typeface="Microsoft JhengHei"/>
                    <a:sym typeface="Microsoft JhengHei"/>
                  </a:endParaRPr>
                </a:p>
              </p:txBody>
            </p:sp>
            <p:cxnSp>
              <p:nvCxnSpPr>
                <p:cNvPr id="219" name="Google Shape;152;p6"/>
                <p:cNvCxnSpPr>
                  <a:stCxn id="218" idx="2"/>
                  <a:endCxn id="221" idx="0"/>
                </p:cNvCxnSpPr>
                <p:nvPr/>
              </p:nvCxnSpPr>
              <p:spPr>
                <a:xfrm>
                  <a:off x="1718284" y="5461955"/>
                  <a:ext cx="10271" cy="770839"/>
                </a:xfrm>
                <a:prstGeom prst="straightConnector1">
                  <a:avLst/>
                </a:prstGeom>
                <a:noFill/>
                <a:ln w="9525" cap="flat" cmpd="sng">
                  <a:solidFill>
                    <a:schemeClr val="dk1"/>
                  </a:solidFill>
                  <a:prstDash val="solid"/>
                  <a:miter lim="800000"/>
                  <a:headEnd type="none" w="sm" len="sm"/>
                  <a:tailEnd type="none" w="sm" len="sm"/>
                </a:ln>
              </p:spPr>
            </p:cxnSp>
            <p:sp>
              <p:nvSpPr>
                <p:cNvPr id="220" name="Google Shape;154;p6"/>
                <p:cNvSpPr txBox="1"/>
                <p:nvPr/>
              </p:nvSpPr>
              <p:spPr>
                <a:xfrm>
                  <a:off x="649168" y="5663972"/>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221" name="Google Shape;153;p6"/>
                <p:cNvSpPr txBox="1"/>
                <p:nvPr/>
              </p:nvSpPr>
              <p:spPr>
                <a:xfrm>
                  <a:off x="1306425" y="6232794"/>
                  <a:ext cx="844258" cy="58990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溫濕度</a:t>
                  </a:r>
                  <a:endParaRPr sz="1200" b="0" u="none" dirty="0">
                    <a:solidFill>
                      <a:schemeClr val="dk1"/>
                    </a:solidFill>
                    <a:latin typeface="Microsoft JhengHei"/>
                    <a:ea typeface="Microsoft JhengHei"/>
                    <a:cs typeface="Microsoft JhengHei"/>
                    <a:sym typeface="Microsoft JhengHei"/>
                  </a:endParaRPr>
                </a:p>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感測器</a:t>
                  </a:r>
                  <a:endParaRPr dirty="0"/>
                </a:p>
              </p:txBody>
            </p:sp>
            <p:sp>
              <p:nvSpPr>
                <p:cNvPr id="222" name="Google Shape;155;p6"/>
                <p:cNvSpPr txBox="1"/>
                <p:nvPr/>
              </p:nvSpPr>
              <p:spPr>
                <a:xfrm>
                  <a:off x="2209523" y="4984037"/>
                  <a:ext cx="80889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200" dirty="0">
                      <a:solidFill>
                        <a:srgbClr val="0070C0"/>
                      </a:solidFill>
                      <a:latin typeface="Calibri"/>
                      <a:ea typeface="Calibri"/>
                      <a:cs typeface="Calibri"/>
                      <a:sym typeface="Calibri"/>
                    </a:rPr>
                    <a:t>Web </a:t>
                  </a:r>
                  <a:endParaRPr dirty="0"/>
                </a:p>
                <a:p>
                  <a:pPr marL="0" marR="0" lvl="0" indent="0" algn="ctr" rtl="0">
                    <a:spcBef>
                      <a:spcPts val="0"/>
                    </a:spcBef>
                    <a:spcAft>
                      <a:spcPts val="0"/>
                    </a:spcAft>
                    <a:buNone/>
                  </a:pPr>
                  <a:r>
                    <a:rPr lang="zh-TW" sz="1200" dirty="0">
                      <a:solidFill>
                        <a:srgbClr val="0070C0"/>
                      </a:solidFill>
                      <a:latin typeface="Calibri"/>
                      <a:ea typeface="Calibri"/>
                      <a:cs typeface="Calibri"/>
                      <a:sym typeface="Calibri"/>
                    </a:rPr>
                    <a:t>Server</a:t>
                  </a:r>
                  <a:endParaRPr sz="1200" dirty="0">
                    <a:solidFill>
                      <a:srgbClr val="0070C0"/>
                    </a:solidFill>
                    <a:latin typeface="Calibri"/>
                    <a:ea typeface="Calibri"/>
                    <a:cs typeface="Calibri"/>
                    <a:sym typeface="Calibri"/>
                  </a:endParaRPr>
                </a:p>
              </p:txBody>
            </p:sp>
            <p:cxnSp>
              <p:nvCxnSpPr>
                <p:cNvPr id="223" name="Google Shape;152;p6"/>
                <p:cNvCxnSpPr>
                  <a:stCxn id="218" idx="2"/>
                  <a:endCxn id="213" idx="0"/>
                </p:cNvCxnSpPr>
                <p:nvPr/>
              </p:nvCxnSpPr>
              <p:spPr>
                <a:xfrm flipH="1">
                  <a:off x="825765" y="5461955"/>
                  <a:ext cx="892519" cy="770839"/>
                </a:xfrm>
                <a:prstGeom prst="straightConnector1">
                  <a:avLst/>
                </a:prstGeom>
                <a:noFill/>
                <a:ln w="9525" cap="flat" cmpd="sng">
                  <a:solidFill>
                    <a:schemeClr val="dk1"/>
                  </a:solidFill>
                  <a:prstDash val="solid"/>
                  <a:miter lim="800000"/>
                  <a:headEnd type="none" w="sm" len="sm"/>
                  <a:tailEnd type="none" w="sm" len="sm"/>
                </a:ln>
              </p:spPr>
            </p:cxnSp>
            <p:sp>
              <p:nvSpPr>
                <p:cNvPr id="224" name="Google Shape;154;p6"/>
                <p:cNvSpPr txBox="1"/>
                <p:nvPr/>
              </p:nvSpPr>
              <p:spPr>
                <a:xfrm>
                  <a:off x="1188550" y="5736608"/>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225" name="Google Shape;154;p6"/>
                <p:cNvSpPr txBox="1"/>
                <p:nvPr/>
              </p:nvSpPr>
              <p:spPr>
                <a:xfrm>
                  <a:off x="1665601" y="5746454"/>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grpSp>
          <p:cxnSp>
            <p:nvCxnSpPr>
              <p:cNvPr id="216" name="Google Shape;156;p6"/>
              <p:cNvCxnSpPr>
                <a:stCxn id="218" idx="2"/>
                <a:endCxn id="217" idx="0"/>
              </p:cNvCxnSpPr>
              <p:nvPr/>
            </p:nvCxnSpPr>
            <p:spPr>
              <a:xfrm>
                <a:off x="1324270" y="5459638"/>
                <a:ext cx="811960" cy="581648"/>
              </a:xfrm>
              <a:prstGeom prst="straightConnector1">
                <a:avLst/>
              </a:prstGeom>
              <a:noFill/>
              <a:ln w="9525" cap="flat" cmpd="sng">
                <a:solidFill>
                  <a:schemeClr val="dk1"/>
                </a:solidFill>
                <a:prstDash val="solid"/>
                <a:miter lim="800000"/>
                <a:headEnd type="none" w="sm" len="sm"/>
                <a:tailEnd type="none" w="sm" len="sm"/>
              </a:ln>
            </p:spPr>
          </p:cxnSp>
          <p:sp>
            <p:nvSpPr>
              <p:cNvPr id="217" name="Google Shape;157;p6"/>
              <p:cNvSpPr txBox="1"/>
              <p:nvPr/>
            </p:nvSpPr>
            <p:spPr>
              <a:xfrm>
                <a:off x="1790336" y="6041286"/>
                <a:ext cx="691787" cy="64496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a:solidFill>
                      <a:schemeClr val="dk1"/>
                    </a:solidFill>
                    <a:latin typeface="Microsoft JhengHei"/>
                    <a:ea typeface="Microsoft JhengHei"/>
                    <a:cs typeface="Microsoft JhengHei"/>
                    <a:sym typeface="Microsoft JhengHei"/>
                  </a:rPr>
                  <a:t>空氣品質感測器</a:t>
                </a:r>
                <a:endParaRPr/>
              </a:p>
            </p:txBody>
          </p:sp>
        </p:grpSp>
      </p:grpSp>
      <p:grpSp>
        <p:nvGrpSpPr>
          <p:cNvPr id="227" name="群組 226"/>
          <p:cNvGrpSpPr/>
          <p:nvPr/>
        </p:nvGrpSpPr>
        <p:grpSpPr>
          <a:xfrm>
            <a:off x="9608037" y="5045243"/>
            <a:ext cx="2235079" cy="1618216"/>
            <a:chOff x="2599056" y="5045244"/>
            <a:chExt cx="2235079" cy="1618216"/>
          </a:xfrm>
        </p:grpSpPr>
        <p:sp>
          <p:nvSpPr>
            <p:cNvPr id="228" name="Google Shape;129;p6"/>
            <p:cNvSpPr txBox="1"/>
            <p:nvPr/>
          </p:nvSpPr>
          <p:spPr>
            <a:xfrm>
              <a:off x="2599056" y="6068478"/>
              <a:ext cx="691788" cy="48337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OLED</a:t>
              </a:r>
              <a:endParaRPr sz="1200" b="0" u="none" dirty="0">
                <a:solidFill>
                  <a:schemeClr val="dk1"/>
                </a:solidFill>
                <a:latin typeface="Microsoft JhengHei"/>
                <a:ea typeface="Microsoft JhengHei"/>
                <a:cs typeface="Microsoft JhengHei"/>
                <a:sym typeface="Microsoft JhengHei"/>
              </a:endParaRPr>
            </a:p>
          </p:txBody>
        </p:sp>
        <p:grpSp>
          <p:nvGrpSpPr>
            <p:cNvPr id="229" name="Google Shape;149;p6"/>
            <p:cNvGrpSpPr/>
            <p:nvPr/>
          </p:nvGrpSpPr>
          <p:grpSpPr>
            <a:xfrm>
              <a:off x="2800246" y="5045244"/>
              <a:ext cx="2033889" cy="1618216"/>
              <a:chOff x="448234" y="5068030"/>
              <a:chExt cx="2033889" cy="1618216"/>
            </a:xfrm>
          </p:grpSpPr>
          <p:grpSp>
            <p:nvGrpSpPr>
              <p:cNvPr id="230" name="Google Shape;150;p6"/>
              <p:cNvGrpSpPr/>
              <p:nvPr/>
            </p:nvGrpSpPr>
            <p:grpSpPr>
              <a:xfrm>
                <a:off x="448234" y="5068030"/>
                <a:ext cx="1941369" cy="1506603"/>
                <a:chOff x="649168" y="4984036"/>
                <a:chExt cx="2369251" cy="1838661"/>
              </a:xfrm>
            </p:grpSpPr>
            <p:sp>
              <p:nvSpPr>
                <p:cNvPr id="233" name="Google Shape;151;p6"/>
                <p:cNvSpPr txBox="1"/>
                <p:nvPr/>
              </p:nvSpPr>
              <p:spPr>
                <a:xfrm>
                  <a:off x="1192820" y="5185572"/>
                  <a:ext cx="1050926" cy="27638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Esp8266</a:t>
                  </a:r>
                  <a:endParaRPr sz="1200" b="0" u="none" dirty="0">
                    <a:solidFill>
                      <a:schemeClr val="dk1"/>
                    </a:solidFill>
                    <a:latin typeface="Microsoft JhengHei"/>
                    <a:ea typeface="Microsoft JhengHei"/>
                    <a:cs typeface="Microsoft JhengHei"/>
                    <a:sym typeface="Microsoft JhengHei"/>
                  </a:endParaRPr>
                </a:p>
              </p:txBody>
            </p:sp>
            <p:cxnSp>
              <p:nvCxnSpPr>
                <p:cNvPr id="234" name="Google Shape;152;p6"/>
                <p:cNvCxnSpPr>
                  <a:stCxn id="233" idx="2"/>
                  <a:endCxn id="236" idx="0"/>
                </p:cNvCxnSpPr>
                <p:nvPr/>
              </p:nvCxnSpPr>
              <p:spPr>
                <a:xfrm>
                  <a:off x="1718284" y="5461955"/>
                  <a:ext cx="10271" cy="770839"/>
                </a:xfrm>
                <a:prstGeom prst="straightConnector1">
                  <a:avLst/>
                </a:prstGeom>
                <a:noFill/>
                <a:ln w="9525" cap="flat" cmpd="sng">
                  <a:solidFill>
                    <a:schemeClr val="dk1"/>
                  </a:solidFill>
                  <a:prstDash val="solid"/>
                  <a:miter lim="800000"/>
                  <a:headEnd type="none" w="sm" len="sm"/>
                  <a:tailEnd type="none" w="sm" len="sm"/>
                </a:ln>
              </p:spPr>
            </p:cxnSp>
            <p:sp>
              <p:nvSpPr>
                <p:cNvPr id="235" name="Google Shape;154;p6"/>
                <p:cNvSpPr txBox="1"/>
                <p:nvPr/>
              </p:nvSpPr>
              <p:spPr>
                <a:xfrm>
                  <a:off x="649168" y="5663972"/>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236" name="Google Shape;153;p6"/>
                <p:cNvSpPr txBox="1"/>
                <p:nvPr/>
              </p:nvSpPr>
              <p:spPr>
                <a:xfrm>
                  <a:off x="1306425" y="6232794"/>
                  <a:ext cx="844258" cy="58990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溫濕度</a:t>
                  </a:r>
                  <a:endParaRPr sz="1200" b="0" u="none" dirty="0">
                    <a:solidFill>
                      <a:schemeClr val="dk1"/>
                    </a:solidFill>
                    <a:latin typeface="Microsoft JhengHei"/>
                    <a:ea typeface="Microsoft JhengHei"/>
                    <a:cs typeface="Microsoft JhengHei"/>
                    <a:sym typeface="Microsoft JhengHei"/>
                  </a:endParaRPr>
                </a:p>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感測器</a:t>
                  </a:r>
                  <a:endParaRPr dirty="0"/>
                </a:p>
              </p:txBody>
            </p:sp>
            <p:sp>
              <p:nvSpPr>
                <p:cNvPr id="237" name="Google Shape;155;p6"/>
                <p:cNvSpPr txBox="1"/>
                <p:nvPr/>
              </p:nvSpPr>
              <p:spPr>
                <a:xfrm>
                  <a:off x="2209523" y="4984036"/>
                  <a:ext cx="80889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200" dirty="0">
                      <a:solidFill>
                        <a:srgbClr val="0070C0"/>
                      </a:solidFill>
                      <a:latin typeface="Calibri"/>
                      <a:ea typeface="Calibri"/>
                      <a:cs typeface="Calibri"/>
                      <a:sym typeface="Calibri"/>
                    </a:rPr>
                    <a:t>Web </a:t>
                  </a:r>
                  <a:endParaRPr dirty="0"/>
                </a:p>
                <a:p>
                  <a:pPr marL="0" marR="0" lvl="0" indent="0" algn="ctr" rtl="0">
                    <a:spcBef>
                      <a:spcPts val="0"/>
                    </a:spcBef>
                    <a:spcAft>
                      <a:spcPts val="0"/>
                    </a:spcAft>
                    <a:buNone/>
                  </a:pPr>
                  <a:r>
                    <a:rPr lang="zh-TW" sz="1200" dirty="0">
                      <a:solidFill>
                        <a:srgbClr val="0070C0"/>
                      </a:solidFill>
                      <a:latin typeface="Calibri"/>
                      <a:ea typeface="Calibri"/>
                      <a:cs typeface="Calibri"/>
                      <a:sym typeface="Calibri"/>
                    </a:rPr>
                    <a:t>Server</a:t>
                  </a:r>
                  <a:endParaRPr sz="1200" dirty="0">
                    <a:solidFill>
                      <a:srgbClr val="0070C0"/>
                    </a:solidFill>
                    <a:latin typeface="Calibri"/>
                    <a:ea typeface="Calibri"/>
                    <a:cs typeface="Calibri"/>
                    <a:sym typeface="Calibri"/>
                  </a:endParaRPr>
                </a:p>
              </p:txBody>
            </p:sp>
            <p:cxnSp>
              <p:nvCxnSpPr>
                <p:cNvPr id="238" name="Google Shape;152;p6"/>
                <p:cNvCxnSpPr>
                  <a:stCxn id="233" idx="2"/>
                  <a:endCxn id="228" idx="0"/>
                </p:cNvCxnSpPr>
                <p:nvPr/>
              </p:nvCxnSpPr>
              <p:spPr>
                <a:xfrm flipH="1">
                  <a:off x="825765" y="5461955"/>
                  <a:ext cx="892519" cy="770839"/>
                </a:xfrm>
                <a:prstGeom prst="straightConnector1">
                  <a:avLst/>
                </a:prstGeom>
                <a:noFill/>
                <a:ln w="9525" cap="flat" cmpd="sng">
                  <a:solidFill>
                    <a:schemeClr val="dk1"/>
                  </a:solidFill>
                  <a:prstDash val="solid"/>
                  <a:miter lim="800000"/>
                  <a:headEnd type="none" w="sm" len="sm"/>
                  <a:tailEnd type="none" w="sm" len="sm"/>
                </a:ln>
              </p:spPr>
            </p:cxnSp>
            <p:sp>
              <p:nvSpPr>
                <p:cNvPr id="239" name="Google Shape;154;p6"/>
                <p:cNvSpPr txBox="1"/>
                <p:nvPr/>
              </p:nvSpPr>
              <p:spPr>
                <a:xfrm>
                  <a:off x="1188550" y="5736608"/>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sp>
              <p:nvSpPr>
                <p:cNvPr id="240" name="Google Shape;154;p6"/>
                <p:cNvSpPr txBox="1"/>
                <p:nvPr/>
              </p:nvSpPr>
              <p:spPr>
                <a:xfrm>
                  <a:off x="1665601" y="5746454"/>
                  <a:ext cx="658107" cy="3380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dirty="0">
                      <a:solidFill>
                        <a:srgbClr val="FF0000"/>
                      </a:solidFill>
                      <a:latin typeface="Calibri"/>
                      <a:ea typeface="Calibri"/>
                      <a:cs typeface="Calibri"/>
                      <a:sym typeface="Calibri"/>
                    </a:rPr>
                    <a:t>GPIO</a:t>
                  </a:r>
                  <a:endParaRPr sz="1200" dirty="0">
                    <a:solidFill>
                      <a:srgbClr val="FF0000"/>
                    </a:solidFill>
                    <a:latin typeface="Calibri"/>
                    <a:ea typeface="Calibri"/>
                    <a:cs typeface="Calibri"/>
                    <a:sym typeface="Calibri"/>
                  </a:endParaRPr>
                </a:p>
              </p:txBody>
            </p:sp>
          </p:grpSp>
          <p:cxnSp>
            <p:nvCxnSpPr>
              <p:cNvPr id="231" name="Google Shape;156;p6"/>
              <p:cNvCxnSpPr>
                <a:stCxn id="233" idx="2"/>
                <a:endCxn id="232" idx="0"/>
              </p:cNvCxnSpPr>
              <p:nvPr/>
            </p:nvCxnSpPr>
            <p:spPr>
              <a:xfrm>
                <a:off x="1324270" y="5459638"/>
                <a:ext cx="811960" cy="581648"/>
              </a:xfrm>
              <a:prstGeom prst="straightConnector1">
                <a:avLst/>
              </a:prstGeom>
              <a:noFill/>
              <a:ln w="9525" cap="flat" cmpd="sng">
                <a:solidFill>
                  <a:schemeClr val="dk1"/>
                </a:solidFill>
                <a:prstDash val="solid"/>
                <a:miter lim="800000"/>
                <a:headEnd type="none" w="sm" len="sm"/>
                <a:tailEnd type="none" w="sm" len="sm"/>
              </a:ln>
            </p:spPr>
          </p:cxnSp>
          <p:sp>
            <p:nvSpPr>
              <p:cNvPr id="232" name="Google Shape;157;p6"/>
              <p:cNvSpPr txBox="1"/>
              <p:nvPr/>
            </p:nvSpPr>
            <p:spPr>
              <a:xfrm>
                <a:off x="1790336" y="6041286"/>
                <a:ext cx="691787" cy="64496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zh-TW" sz="1200" b="0" u="none" dirty="0">
                    <a:solidFill>
                      <a:schemeClr val="dk1"/>
                    </a:solidFill>
                    <a:latin typeface="Microsoft JhengHei"/>
                    <a:ea typeface="Microsoft JhengHei"/>
                    <a:cs typeface="Microsoft JhengHei"/>
                    <a:sym typeface="Microsoft JhengHei"/>
                  </a:rPr>
                  <a:t>空氣品質感測器</a:t>
                </a:r>
                <a:endParaRPr dirty="0"/>
              </a:p>
            </p:txBody>
          </p:sp>
        </p:grpSp>
      </p:grpSp>
      <p:cxnSp>
        <p:nvCxnSpPr>
          <p:cNvPr id="241" name="Google Shape;134;p6"/>
          <p:cNvCxnSpPr>
            <a:stCxn id="146" idx="2"/>
            <a:endCxn id="96" idx="0"/>
          </p:cNvCxnSpPr>
          <p:nvPr/>
        </p:nvCxnSpPr>
        <p:spPr>
          <a:xfrm>
            <a:off x="3533402" y="3557338"/>
            <a:ext cx="64450" cy="1653044"/>
          </a:xfrm>
          <a:prstGeom prst="straightConnector1">
            <a:avLst/>
          </a:prstGeom>
          <a:noFill/>
          <a:ln w="9525" cap="flat" cmpd="sng">
            <a:solidFill>
              <a:srgbClr val="7030A0"/>
            </a:solidFill>
            <a:prstDash val="solid"/>
            <a:miter lim="800000"/>
            <a:headEnd type="none" w="sm" len="sm"/>
            <a:tailEnd type="none" w="sm" len="sm"/>
          </a:ln>
        </p:spPr>
      </p:cxnSp>
      <p:sp>
        <p:nvSpPr>
          <p:cNvPr id="242" name="Google Shape;140;p6"/>
          <p:cNvSpPr txBox="1"/>
          <p:nvPr/>
        </p:nvSpPr>
        <p:spPr>
          <a:xfrm>
            <a:off x="2973750" y="4246632"/>
            <a:ext cx="8905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dirty="0">
                <a:solidFill>
                  <a:srgbClr val="7030A0"/>
                </a:solidFill>
                <a:latin typeface="Calibri"/>
                <a:ea typeface="Calibri"/>
                <a:cs typeface="Calibri"/>
                <a:sym typeface="Calibri"/>
              </a:rPr>
              <a:t>HTTP</a:t>
            </a:r>
            <a:endParaRPr sz="1800" dirty="0">
              <a:solidFill>
                <a:srgbClr val="7030A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7"/>
          <p:cNvGrpSpPr/>
          <p:nvPr/>
        </p:nvGrpSpPr>
        <p:grpSpPr>
          <a:xfrm>
            <a:off x="109048" y="2303814"/>
            <a:ext cx="7933906" cy="4455285"/>
            <a:chOff x="2129047" y="2220685"/>
            <a:chExt cx="7933906" cy="4455285"/>
          </a:xfrm>
        </p:grpSpPr>
        <p:pic>
          <p:nvPicPr>
            <p:cNvPr id="205" name="Google Shape;205;p7" descr="https://lh6.googleusercontent.com/1IrLq5uFOYAT39y14pDMxZYFzfny-sVXbZqLvQ0f3LHxMmOoy_0kpcdLE_aU9j4ryNOwYMjntYFmrusOXUl8eWVkZs7Sq0D9qpECZvsGKKrpsKcY8BJ5s9-DhC5qz98DSReFWZys"/>
            <p:cNvPicPr preferRelativeResize="0"/>
            <p:nvPr/>
          </p:nvPicPr>
          <p:blipFill rotWithShape="1">
            <a:blip r:embed="rId3">
              <a:alphaModFix/>
            </a:blip>
            <a:srcRect/>
            <a:stretch/>
          </p:blipFill>
          <p:spPr>
            <a:xfrm>
              <a:off x="2129047" y="2220685"/>
              <a:ext cx="7933906" cy="4455285"/>
            </a:xfrm>
            <a:prstGeom prst="rect">
              <a:avLst/>
            </a:prstGeom>
            <a:noFill/>
            <a:ln>
              <a:noFill/>
            </a:ln>
          </p:spPr>
        </p:pic>
        <p:sp>
          <p:nvSpPr>
            <p:cNvPr id="206" name="Google Shape;206;p7"/>
            <p:cNvSpPr/>
            <p:nvPr/>
          </p:nvSpPr>
          <p:spPr>
            <a:xfrm>
              <a:off x="2129047" y="2223218"/>
              <a:ext cx="7933906" cy="4452752"/>
            </a:xfrm>
            <a:prstGeom prst="rect">
              <a:avLst/>
            </a:prstGeom>
            <a:solidFill>
              <a:srgbClr val="FFFFFF">
                <a:alpha val="5411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9" name="Google Shape;209;p7"/>
          <p:cNvSpPr/>
          <p:nvPr/>
        </p:nvSpPr>
        <p:spPr>
          <a:xfrm>
            <a:off x="474785" y="2652096"/>
            <a:ext cx="747346" cy="245467"/>
          </a:xfrm>
          <a:prstGeom prst="rect">
            <a:avLst/>
          </a:prstGeom>
          <a:solidFill>
            <a:srgbClr val="2F54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altLang="zh-TW" sz="800" dirty="0" smtClean="0">
                <a:solidFill>
                  <a:schemeClr val="lt1"/>
                </a:solidFill>
                <a:latin typeface="Microsoft JhengHei"/>
                <a:ea typeface="Microsoft JhengHei"/>
                <a:cs typeface="Microsoft JhengHei"/>
                <a:sym typeface="Microsoft JhengHei"/>
              </a:rPr>
              <a:t>Esp8266-</a:t>
            </a:r>
            <a:r>
              <a:rPr lang="zh-TW" sz="800" dirty="0" smtClean="0">
                <a:solidFill>
                  <a:schemeClr val="lt1"/>
                </a:solidFill>
                <a:latin typeface="Microsoft JhengHei"/>
                <a:ea typeface="Microsoft JhengHei"/>
                <a:cs typeface="Microsoft JhengHei"/>
                <a:sym typeface="Microsoft JhengHei"/>
              </a:rPr>
              <a:t> 1</a:t>
            </a:r>
            <a:endParaRPr sz="800" dirty="0">
              <a:solidFill>
                <a:schemeClr val="lt1"/>
              </a:solidFill>
              <a:latin typeface="Microsoft JhengHei"/>
              <a:ea typeface="Microsoft JhengHei"/>
              <a:cs typeface="Microsoft JhengHei"/>
              <a:sym typeface="Microsoft JhengHei"/>
            </a:endParaRPr>
          </a:p>
        </p:txBody>
      </p:sp>
      <p:sp>
        <p:nvSpPr>
          <p:cNvPr id="215" name="Google Shape;215;p7"/>
          <p:cNvSpPr txBox="1"/>
          <p:nvPr/>
        </p:nvSpPr>
        <p:spPr>
          <a:xfrm>
            <a:off x="2446713" y="712345"/>
            <a:ext cx="72985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200" b="1">
                <a:solidFill>
                  <a:schemeClr val="dk1"/>
                </a:solidFill>
                <a:latin typeface="Microsoft JhengHei"/>
                <a:ea typeface="Microsoft JhengHei"/>
                <a:cs typeface="Microsoft JhengHei"/>
                <a:sym typeface="Microsoft JhengHei"/>
              </a:rPr>
              <a:t>示意圖</a:t>
            </a:r>
            <a:endParaRPr sz="4200" b="1">
              <a:solidFill>
                <a:schemeClr val="dk1"/>
              </a:solidFill>
              <a:latin typeface="Microsoft JhengHei"/>
              <a:ea typeface="Microsoft JhengHei"/>
              <a:cs typeface="Microsoft JhengHei"/>
              <a:sym typeface="Microsoft JhengHei"/>
            </a:endParaRPr>
          </a:p>
        </p:txBody>
      </p:sp>
      <p:sp>
        <p:nvSpPr>
          <p:cNvPr id="216" name="Google Shape;216;p7"/>
          <p:cNvSpPr/>
          <p:nvPr/>
        </p:nvSpPr>
        <p:spPr>
          <a:xfrm>
            <a:off x="9864406" y="1981894"/>
            <a:ext cx="6463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1">
                <a:solidFill>
                  <a:schemeClr val="dk1"/>
                </a:solidFill>
                <a:latin typeface="Microsoft JhengHei"/>
                <a:ea typeface="Microsoft JhengHei"/>
                <a:cs typeface="Microsoft JhengHei"/>
                <a:sym typeface="Microsoft JhengHei"/>
              </a:rPr>
              <a:t>網頁</a:t>
            </a:r>
            <a:endParaRPr sz="1800">
              <a:solidFill>
                <a:schemeClr val="dk1"/>
              </a:solidFill>
              <a:latin typeface="Calibri"/>
              <a:ea typeface="Calibri"/>
              <a:cs typeface="Calibri"/>
              <a:sym typeface="Calibri"/>
            </a:endParaRPr>
          </a:p>
        </p:txBody>
      </p:sp>
      <p:sp>
        <p:nvSpPr>
          <p:cNvPr id="217" name="Google Shape;217;p7"/>
          <p:cNvSpPr/>
          <p:nvPr/>
        </p:nvSpPr>
        <p:spPr>
          <a:xfrm>
            <a:off x="3184764" y="1976639"/>
            <a:ext cx="11079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1">
                <a:solidFill>
                  <a:schemeClr val="dk1"/>
                </a:solidFill>
                <a:latin typeface="Microsoft JhengHei"/>
                <a:ea typeface="Microsoft JhengHei"/>
                <a:cs typeface="Microsoft JhengHei"/>
                <a:sym typeface="Microsoft JhengHei"/>
              </a:rPr>
              <a:t>居家模型</a:t>
            </a:r>
            <a:endParaRPr sz="1800">
              <a:solidFill>
                <a:schemeClr val="dk1"/>
              </a:solidFill>
              <a:latin typeface="Calibri"/>
              <a:ea typeface="Calibri"/>
              <a:cs typeface="Calibri"/>
              <a:sym typeface="Calibri"/>
            </a:endParaRPr>
          </a:p>
        </p:txBody>
      </p:sp>
      <p:pic>
        <p:nvPicPr>
          <p:cNvPr id="218" name="Google Shape;218;p7"/>
          <p:cNvPicPr preferRelativeResize="0"/>
          <p:nvPr/>
        </p:nvPicPr>
        <p:blipFill rotWithShape="1">
          <a:blip r:embed="rId4">
            <a:alphaModFix/>
          </a:blip>
          <a:srcRect/>
          <a:stretch/>
        </p:blipFill>
        <p:spPr>
          <a:xfrm>
            <a:off x="8126846" y="2326217"/>
            <a:ext cx="4129730" cy="4432882"/>
          </a:xfrm>
          <a:prstGeom prst="rect">
            <a:avLst/>
          </a:prstGeom>
          <a:noFill/>
          <a:ln>
            <a:noFill/>
          </a:ln>
        </p:spPr>
      </p:pic>
      <p:sp>
        <p:nvSpPr>
          <p:cNvPr id="18" name="Google Shape;209;p7"/>
          <p:cNvSpPr/>
          <p:nvPr/>
        </p:nvSpPr>
        <p:spPr>
          <a:xfrm>
            <a:off x="474785" y="4705597"/>
            <a:ext cx="747346" cy="245467"/>
          </a:xfrm>
          <a:prstGeom prst="rect">
            <a:avLst/>
          </a:prstGeom>
          <a:solidFill>
            <a:srgbClr val="2F54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altLang="zh-TW" sz="800" dirty="0" smtClean="0">
                <a:solidFill>
                  <a:schemeClr val="lt1"/>
                </a:solidFill>
                <a:latin typeface="Microsoft JhengHei"/>
                <a:ea typeface="Microsoft JhengHei"/>
                <a:cs typeface="Microsoft JhengHei"/>
                <a:sym typeface="Microsoft JhengHei"/>
              </a:rPr>
              <a:t>Esp8266-</a:t>
            </a:r>
            <a:r>
              <a:rPr lang="zh-TW" sz="800" dirty="0" smtClean="0">
                <a:solidFill>
                  <a:schemeClr val="lt1"/>
                </a:solidFill>
                <a:latin typeface="Microsoft JhengHei"/>
                <a:ea typeface="Microsoft JhengHei"/>
                <a:cs typeface="Microsoft JhengHei"/>
                <a:sym typeface="Microsoft JhengHei"/>
              </a:rPr>
              <a:t> </a:t>
            </a:r>
            <a:r>
              <a:rPr lang="en-US" altLang="zh-TW" sz="800" dirty="0" smtClean="0">
                <a:solidFill>
                  <a:schemeClr val="lt1"/>
                </a:solidFill>
                <a:latin typeface="Microsoft JhengHei"/>
                <a:ea typeface="Microsoft JhengHei"/>
                <a:cs typeface="Microsoft JhengHei"/>
                <a:sym typeface="Microsoft JhengHei"/>
              </a:rPr>
              <a:t>2</a:t>
            </a:r>
            <a:endParaRPr sz="800" dirty="0">
              <a:solidFill>
                <a:schemeClr val="lt1"/>
              </a:solidFill>
              <a:latin typeface="Microsoft JhengHei"/>
              <a:ea typeface="Microsoft JhengHei"/>
              <a:cs typeface="Microsoft JhengHei"/>
              <a:sym typeface="Microsoft JhengHei"/>
            </a:endParaRPr>
          </a:p>
        </p:txBody>
      </p:sp>
      <p:sp>
        <p:nvSpPr>
          <p:cNvPr id="19" name="Google Shape;209;p7"/>
          <p:cNvSpPr/>
          <p:nvPr/>
        </p:nvSpPr>
        <p:spPr>
          <a:xfrm>
            <a:off x="6242539" y="4297191"/>
            <a:ext cx="747346" cy="245467"/>
          </a:xfrm>
          <a:prstGeom prst="rect">
            <a:avLst/>
          </a:prstGeom>
          <a:solidFill>
            <a:srgbClr val="2F54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altLang="zh-TW" sz="800" dirty="0" smtClean="0">
                <a:solidFill>
                  <a:schemeClr val="lt1"/>
                </a:solidFill>
                <a:latin typeface="Microsoft JhengHei"/>
                <a:ea typeface="Microsoft JhengHei"/>
                <a:cs typeface="Microsoft JhengHei"/>
                <a:sym typeface="Microsoft JhengHei"/>
              </a:rPr>
              <a:t>Esp8266-</a:t>
            </a:r>
            <a:r>
              <a:rPr lang="zh-TW" sz="800" dirty="0" smtClean="0">
                <a:solidFill>
                  <a:schemeClr val="lt1"/>
                </a:solidFill>
                <a:latin typeface="Microsoft JhengHei"/>
                <a:ea typeface="Microsoft JhengHei"/>
                <a:cs typeface="Microsoft JhengHei"/>
                <a:sym typeface="Microsoft JhengHei"/>
              </a:rPr>
              <a:t> </a:t>
            </a:r>
            <a:r>
              <a:rPr lang="en-US" altLang="zh-TW" sz="800" dirty="0">
                <a:solidFill>
                  <a:schemeClr val="lt1"/>
                </a:solidFill>
                <a:latin typeface="Microsoft JhengHei"/>
                <a:ea typeface="Microsoft JhengHei"/>
                <a:cs typeface="Microsoft JhengHei"/>
                <a:sym typeface="Microsoft JhengHei"/>
              </a:rPr>
              <a:t>3</a:t>
            </a:r>
            <a:endParaRPr sz="800" dirty="0">
              <a:solidFill>
                <a:schemeClr val="lt1"/>
              </a:solidFill>
              <a:latin typeface="Microsoft JhengHei"/>
              <a:ea typeface="Microsoft JhengHei"/>
              <a:cs typeface="Microsoft JhengHei"/>
              <a:sym typeface="Microsoft JhengHei"/>
            </a:endParaRPr>
          </a:p>
        </p:txBody>
      </p:sp>
      <p:sp>
        <p:nvSpPr>
          <p:cNvPr id="20" name="Google Shape;209;p7"/>
          <p:cNvSpPr/>
          <p:nvPr/>
        </p:nvSpPr>
        <p:spPr>
          <a:xfrm>
            <a:off x="2637693" y="5607244"/>
            <a:ext cx="747346" cy="245467"/>
          </a:xfrm>
          <a:prstGeom prst="rect">
            <a:avLst/>
          </a:prstGeom>
          <a:solidFill>
            <a:srgbClr val="2F54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altLang="zh-TW" sz="800" dirty="0" smtClean="0">
                <a:solidFill>
                  <a:schemeClr val="lt1"/>
                </a:solidFill>
                <a:latin typeface="Microsoft JhengHei"/>
                <a:ea typeface="Microsoft JhengHei"/>
                <a:cs typeface="Microsoft JhengHei"/>
                <a:sym typeface="Microsoft JhengHei"/>
              </a:rPr>
              <a:t>Esp8266-</a:t>
            </a:r>
            <a:r>
              <a:rPr lang="zh-TW" sz="800" dirty="0" smtClean="0">
                <a:solidFill>
                  <a:schemeClr val="lt1"/>
                </a:solidFill>
                <a:latin typeface="Microsoft JhengHei"/>
                <a:ea typeface="Microsoft JhengHei"/>
                <a:cs typeface="Microsoft JhengHei"/>
                <a:sym typeface="Microsoft JhengHei"/>
              </a:rPr>
              <a:t> </a:t>
            </a:r>
            <a:r>
              <a:rPr lang="en-US" altLang="zh-TW" sz="800" dirty="0" smtClean="0">
                <a:solidFill>
                  <a:schemeClr val="lt1"/>
                </a:solidFill>
                <a:latin typeface="Microsoft JhengHei"/>
                <a:ea typeface="Microsoft JhengHei"/>
                <a:cs typeface="Microsoft JhengHei"/>
                <a:sym typeface="Microsoft JhengHei"/>
              </a:rPr>
              <a:t>4</a:t>
            </a:r>
            <a:endParaRPr sz="800" dirty="0">
              <a:solidFill>
                <a:schemeClr val="lt1"/>
              </a:solidFill>
              <a:latin typeface="Microsoft JhengHei"/>
              <a:ea typeface="Microsoft JhengHei"/>
              <a:cs typeface="Microsoft JhengHei"/>
              <a:sym typeface="Microsoft JhengHei"/>
            </a:endParaRPr>
          </a:p>
        </p:txBody>
      </p:sp>
      <p:sp>
        <p:nvSpPr>
          <p:cNvPr id="21" name="Google Shape;209;p7"/>
          <p:cNvSpPr/>
          <p:nvPr/>
        </p:nvSpPr>
        <p:spPr>
          <a:xfrm rot="16200000">
            <a:off x="3664113" y="2900196"/>
            <a:ext cx="747346" cy="245467"/>
          </a:xfrm>
          <a:prstGeom prst="rect">
            <a:avLst/>
          </a:prstGeom>
          <a:solidFill>
            <a:srgbClr val="2F54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altLang="zh-TW" sz="800" dirty="0" smtClean="0">
                <a:solidFill>
                  <a:schemeClr val="lt1"/>
                </a:solidFill>
                <a:latin typeface="Microsoft JhengHei"/>
                <a:ea typeface="Microsoft JhengHei"/>
                <a:cs typeface="Microsoft JhengHei"/>
                <a:sym typeface="Microsoft JhengHei"/>
              </a:rPr>
              <a:t>Esp8266-</a:t>
            </a:r>
            <a:r>
              <a:rPr lang="zh-TW" sz="800" dirty="0" smtClean="0">
                <a:solidFill>
                  <a:schemeClr val="lt1"/>
                </a:solidFill>
                <a:latin typeface="Microsoft JhengHei"/>
                <a:ea typeface="Microsoft JhengHei"/>
                <a:cs typeface="Microsoft JhengHei"/>
                <a:sym typeface="Microsoft JhengHei"/>
              </a:rPr>
              <a:t> </a:t>
            </a:r>
            <a:r>
              <a:rPr lang="en-US" altLang="zh-TW" sz="800" dirty="0">
                <a:solidFill>
                  <a:schemeClr val="lt1"/>
                </a:solidFill>
                <a:latin typeface="Microsoft JhengHei"/>
                <a:ea typeface="Microsoft JhengHei"/>
                <a:cs typeface="Microsoft JhengHei"/>
                <a:sym typeface="Microsoft JhengHei"/>
              </a:rPr>
              <a:t>5</a:t>
            </a:r>
            <a:endParaRPr sz="800" dirty="0">
              <a:solidFill>
                <a:schemeClr val="lt1"/>
              </a:solidFill>
              <a:latin typeface="Microsoft JhengHei"/>
              <a:ea typeface="Microsoft JhengHei"/>
              <a:cs typeface="Microsoft JhengHei"/>
              <a:sym typeface="Microsoft Jheng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8"/>
          <p:cNvSpPr/>
          <p:nvPr/>
        </p:nvSpPr>
        <p:spPr>
          <a:xfrm>
            <a:off x="1953491" y="2403959"/>
            <a:ext cx="8046720" cy="2977698"/>
          </a:xfrm>
          <a:prstGeom prst="rect">
            <a:avLst/>
          </a:prstGeom>
          <a:noFill/>
          <a:ln>
            <a:noFill/>
          </a:ln>
        </p:spPr>
        <p:txBody>
          <a:bodyPr spcFirstLastPara="1" wrap="square" lIns="91425" tIns="45700" rIns="91425" bIns="45700" anchor="t" anchorCtr="0">
            <a:spAutoFit/>
          </a:bodyPr>
          <a:lstStyle/>
          <a:p>
            <a:pPr marL="342900" marR="0" lvl="0" indent="-342900" algn="l" rtl="0">
              <a:lnSpc>
                <a:spcPct val="250000"/>
              </a:lnSpc>
              <a:spcBef>
                <a:spcPts val="0"/>
              </a:spcBef>
              <a:spcAft>
                <a:spcPts val="0"/>
              </a:spcAft>
              <a:buClr>
                <a:schemeClr val="dk1"/>
              </a:buClr>
              <a:buSzPts val="2000"/>
              <a:buFont typeface="Microsoft JhengHei"/>
              <a:buAutoNum type="arabicPeriod"/>
            </a:pPr>
            <a:r>
              <a:rPr lang="zh-TW" sz="2500" dirty="0" smtClean="0">
                <a:solidFill>
                  <a:schemeClr val="dk1"/>
                </a:solidFill>
                <a:latin typeface="Microsoft JhengHei"/>
                <a:ea typeface="Microsoft JhengHei"/>
                <a:cs typeface="Microsoft JhengHei"/>
                <a:sym typeface="Microsoft JhengHei"/>
              </a:rPr>
              <a:t>使用</a:t>
            </a:r>
            <a:r>
              <a:rPr lang="en-US" altLang="zh-TW" sz="2500" dirty="0" smtClean="0">
                <a:solidFill>
                  <a:schemeClr val="dk1"/>
                </a:solidFill>
                <a:latin typeface="Microsoft JhengHei"/>
                <a:ea typeface="Microsoft JhengHei"/>
                <a:cs typeface="Microsoft JhengHei"/>
                <a:sym typeface="Microsoft JhengHei"/>
              </a:rPr>
              <a:t>HTTP</a:t>
            </a:r>
            <a:r>
              <a:rPr lang="zh-TW" sz="2500" dirty="0" smtClean="0">
                <a:solidFill>
                  <a:schemeClr val="dk1"/>
                </a:solidFill>
                <a:latin typeface="Microsoft JhengHei"/>
                <a:ea typeface="Microsoft JhengHei"/>
                <a:cs typeface="Microsoft JhengHei"/>
                <a:sym typeface="Microsoft JhengHei"/>
              </a:rPr>
              <a:t>通訊協定</a:t>
            </a:r>
            <a:r>
              <a:rPr lang="zh-TW" sz="2500" dirty="0">
                <a:solidFill>
                  <a:schemeClr val="dk1"/>
                </a:solidFill>
                <a:latin typeface="Microsoft JhengHei"/>
                <a:ea typeface="Microsoft JhengHei"/>
                <a:cs typeface="Microsoft JhengHei"/>
                <a:sym typeface="Microsoft JhengHei"/>
              </a:rPr>
              <a:t>將Esp8266資料傳至Raspberry Pi</a:t>
            </a:r>
            <a:endParaRPr sz="2500" dirty="0">
              <a:solidFill>
                <a:schemeClr val="dk1"/>
              </a:solidFill>
              <a:latin typeface="Microsoft JhengHei"/>
              <a:ea typeface="Microsoft JhengHei"/>
              <a:cs typeface="Microsoft JhengHei"/>
            </a:endParaRPr>
          </a:p>
          <a:p>
            <a:pPr marL="342900" marR="0" lvl="0" indent="-342900" algn="l" rtl="0">
              <a:lnSpc>
                <a:spcPct val="250000"/>
              </a:lnSpc>
              <a:spcBef>
                <a:spcPts val="0"/>
              </a:spcBef>
              <a:spcAft>
                <a:spcPts val="0"/>
              </a:spcAft>
              <a:buClr>
                <a:schemeClr val="dk1"/>
              </a:buClr>
              <a:buSzPts val="2000"/>
              <a:buFont typeface="Microsoft JhengHei"/>
              <a:buAutoNum type="arabicPeriod"/>
            </a:pPr>
            <a:r>
              <a:rPr lang="zh-TW" sz="2500" dirty="0">
                <a:solidFill>
                  <a:schemeClr val="dk1"/>
                </a:solidFill>
                <a:latin typeface="Microsoft JhengHei"/>
                <a:ea typeface="Microsoft JhengHei"/>
                <a:cs typeface="Microsoft JhengHei"/>
                <a:sym typeface="Microsoft JhengHei"/>
              </a:rPr>
              <a:t>MySQL製作後端資料庫，使用PHP語言，並用AJAX將資料顯示於網頁</a:t>
            </a:r>
            <a:endParaRPr sz="2500" dirty="0">
              <a:solidFill>
                <a:schemeClr val="dk1"/>
              </a:solidFill>
              <a:latin typeface="Microsoft JhengHei"/>
              <a:ea typeface="Microsoft JhengHei"/>
              <a:cs typeface="Microsoft JhengHei"/>
              <a:sym typeface="Microsoft JhengHei"/>
            </a:endParaRPr>
          </a:p>
        </p:txBody>
      </p:sp>
      <p:sp>
        <p:nvSpPr>
          <p:cNvPr id="224" name="Google Shape;224;p8"/>
          <p:cNvSpPr txBox="1"/>
          <p:nvPr/>
        </p:nvSpPr>
        <p:spPr>
          <a:xfrm>
            <a:off x="2327564" y="748145"/>
            <a:ext cx="72985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200" b="1">
                <a:solidFill>
                  <a:schemeClr val="dk1"/>
                </a:solidFill>
                <a:latin typeface="Microsoft JhengHei"/>
                <a:ea typeface="Microsoft JhengHei"/>
                <a:cs typeface="Microsoft JhengHei"/>
                <a:sym typeface="Microsoft JhengHei"/>
              </a:rPr>
              <a:t>蒐集資料平台</a:t>
            </a:r>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p:nvPr/>
        </p:nvSpPr>
        <p:spPr>
          <a:xfrm>
            <a:off x="2446713" y="712345"/>
            <a:ext cx="72985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000" b="1">
                <a:solidFill>
                  <a:schemeClr val="dk1"/>
                </a:solidFill>
                <a:latin typeface="Microsoft JhengHei"/>
                <a:ea typeface="Microsoft JhengHei"/>
                <a:cs typeface="Microsoft JhengHei"/>
                <a:sym typeface="Microsoft JhengHei"/>
              </a:rPr>
              <a:t>應用層-</a:t>
            </a:r>
            <a:r>
              <a:rPr lang="zh-TW" sz="4200" b="1">
                <a:solidFill>
                  <a:schemeClr val="dk1"/>
                </a:solidFill>
                <a:latin typeface="Microsoft JhengHei"/>
                <a:ea typeface="Microsoft JhengHei"/>
                <a:cs typeface="Microsoft JhengHei"/>
                <a:sym typeface="Microsoft JhengHei"/>
              </a:rPr>
              <a:t>網頁示意圖</a:t>
            </a:r>
            <a:endParaRPr sz="4200" b="1">
              <a:solidFill>
                <a:schemeClr val="dk1"/>
              </a:solidFill>
              <a:latin typeface="Microsoft JhengHei"/>
              <a:ea typeface="Microsoft JhengHei"/>
              <a:cs typeface="Microsoft JhengHei"/>
              <a:sym typeface="Microsoft JhengHei"/>
            </a:endParaRPr>
          </a:p>
        </p:txBody>
      </p:sp>
      <p:sp>
        <p:nvSpPr>
          <p:cNvPr id="230" name="Google Shape;230;p9"/>
          <p:cNvSpPr/>
          <p:nvPr/>
        </p:nvSpPr>
        <p:spPr>
          <a:xfrm>
            <a:off x="1413087" y="2469939"/>
            <a:ext cx="2025876" cy="3939540"/>
          </a:xfrm>
          <a:prstGeom prst="rect">
            <a:avLst/>
          </a:prstGeom>
          <a:noFill/>
          <a:ln>
            <a:noFill/>
          </a:ln>
        </p:spPr>
        <p:txBody>
          <a:bodyPr spcFirstLastPara="1" wrap="square" lIns="91425" tIns="45700" rIns="91425" bIns="45700" anchor="t" anchorCtr="0">
            <a:spAutoFit/>
          </a:bodyPr>
          <a:lstStyle/>
          <a:p>
            <a:pPr marL="0" marR="0" lvl="0" indent="0" algn="l" rtl="0">
              <a:lnSpc>
                <a:spcPct val="250000"/>
              </a:lnSpc>
              <a:spcBef>
                <a:spcPts val="0"/>
              </a:spcBef>
              <a:spcAft>
                <a:spcPts val="0"/>
              </a:spcAft>
              <a:buNone/>
            </a:pPr>
            <a:r>
              <a:rPr lang="zh-TW" sz="2000" dirty="0">
                <a:solidFill>
                  <a:schemeClr val="dk1"/>
                </a:solidFill>
                <a:latin typeface="Microsoft JhengHei"/>
                <a:ea typeface="Microsoft JhengHei"/>
                <a:cs typeface="Microsoft JhengHei"/>
                <a:sym typeface="Microsoft JhengHei"/>
              </a:rPr>
              <a:t>網頁製作</a:t>
            </a:r>
            <a:endParaRPr sz="2000" dirty="0">
              <a:solidFill>
                <a:schemeClr val="dk1"/>
              </a:solidFill>
              <a:latin typeface="Microsoft JhengHei"/>
              <a:ea typeface="Microsoft JhengHei"/>
              <a:cs typeface="Microsoft JhengHei"/>
              <a:sym typeface="Microsoft JhengHei"/>
            </a:endParaRPr>
          </a:p>
          <a:p>
            <a:pPr marL="342900" marR="0" lvl="0" indent="-342900" algn="l" rtl="0">
              <a:lnSpc>
                <a:spcPct val="250000"/>
              </a:lnSpc>
              <a:spcBef>
                <a:spcPts val="0"/>
              </a:spcBef>
              <a:spcAft>
                <a:spcPts val="0"/>
              </a:spcAft>
              <a:buClr>
                <a:schemeClr val="dk1"/>
              </a:buClr>
              <a:buSzPts val="2000"/>
              <a:buFont typeface="Microsoft JhengHei"/>
              <a:buAutoNum type="arabicPeriod"/>
            </a:pPr>
            <a:r>
              <a:rPr lang="zh-TW" sz="2000" dirty="0">
                <a:solidFill>
                  <a:schemeClr val="dk1"/>
                </a:solidFill>
                <a:latin typeface="Microsoft JhengHei"/>
                <a:ea typeface="Microsoft JhengHei"/>
                <a:cs typeface="Microsoft JhengHei"/>
                <a:sym typeface="Microsoft JhengHei"/>
              </a:rPr>
              <a:t>Html</a:t>
            </a:r>
            <a:endParaRPr dirty="0"/>
          </a:p>
          <a:p>
            <a:pPr marL="342900" marR="0" lvl="0" indent="-342900" algn="l" rtl="0">
              <a:lnSpc>
                <a:spcPct val="250000"/>
              </a:lnSpc>
              <a:spcBef>
                <a:spcPts val="0"/>
              </a:spcBef>
              <a:spcAft>
                <a:spcPts val="0"/>
              </a:spcAft>
              <a:buClr>
                <a:schemeClr val="dk1"/>
              </a:buClr>
              <a:buSzPts val="2000"/>
              <a:buFont typeface="Microsoft JhengHei"/>
              <a:buAutoNum type="arabicPeriod"/>
            </a:pPr>
            <a:r>
              <a:rPr lang="zh-TW" sz="2000" dirty="0">
                <a:solidFill>
                  <a:schemeClr val="dk1"/>
                </a:solidFill>
                <a:latin typeface="Microsoft JhengHei"/>
                <a:ea typeface="Microsoft JhengHei"/>
                <a:cs typeface="Microsoft JhengHei"/>
                <a:sym typeface="Microsoft JhengHei"/>
              </a:rPr>
              <a:t>CSS</a:t>
            </a:r>
            <a:endParaRPr dirty="0"/>
          </a:p>
          <a:p>
            <a:pPr marL="342900" marR="0" lvl="0" indent="-342900" algn="l" rtl="0">
              <a:lnSpc>
                <a:spcPct val="250000"/>
              </a:lnSpc>
              <a:spcBef>
                <a:spcPts val="0"/>
              </a:spcBef>
              <a:spcAft>
                <a:spcPts val="0"/>
              </a:spcAft>
              <a:buClr>
                <a:schemeClr val="dk1"/>
              </a:buClr>
              <a:buSzPts val="2000"/>
              <a:buFont typeface="Microsoft JhengHei"/>
              <a:buAutoNum type="arabicPeriod"/>
            </a:pPr>
            <a:r>
              <a:rPr lang="zh-TW" sz="2000" dirty="0">
                <a:solidFill>
                  <a:schemeClr val="dk1"/>
                </a:solidFill>
                <a:latin typeface="Microsoft JhengHei"/>
                <a:ea typeface="Microsoft JhengHei"/>
                <a:cs typeface="Microsoft JhengHei"/>
                <a:sym typeface="Microsoft JhengHei"/>
              </a:rPr>
              <a:t>JavaScript</a:t>
            </a:r>
            <a:endParaRPr dirty="0"/>
          </a:p>
          <a:p>
            <a:pPr marL="342900" marR="0" lvl="0" indent="-342900" algn="l" rtl="0">
              <a:lnSpc>
                <a:spcPct val="250000"/>
              </a:lnSpc>
              <a:spcBef>
                <a:spcPts val="0"/>
              </a:spcBef>
              <a:spcAft>
                <a:spcPts val="0"/>
              </a:spcAft>
              <a:buClr>
                <a:schemeClr val="dk1"/>
              </a:buClr>
              <a:buSzPts val="2000"/>
              <a:buFont typeface="Microsoft JhengHei"/>
              <a:buAutoNum type="arabicPeriod"/>
            </a:pPr>
            <a:r>
              <a:rPr lang="zh-TW" sz="2000" dirty="0">
                <a:solidFill>
                  <a:schemeClr val="dk1"/>
                </a:solidFill>
                <a:latin typeface="Microsoft JhengHei"/>
                <a:ea typeface="Microsoft JhengHei"/>
                <a:cs typeface="Microsoft JhengHei"/>
                <a:sym typeface="Microsoft JhengHei"/>
              </a:rPr>
              <a:t>RWD</a:t>
            </a:r>
            <a:endParaRPr dirty="0"/>
          </a:p>
          <a:p>
            <a:pPr marL="342900" marR="0" lvl="0" indent="-342900" algn="l" rtl="0">
              <a:lnSpc>
                <a:spcPct val="250000"/>
              </a:lnSpc>
              <a:spcBef>
                <a:spcPts val="0"/>
              </a:spcBef>
              <a:spcAft>
                <a:spcPts val="0"/>
              </a:spcAft>
              <a:buClr>
                <a:schemeClr val="dk1"/>
              </a:buClr>
              <a:buSzPts val="2000"/>
              <a:buFont typeface="Microsoft JhengHei"/>
              <a:buAutoNum type="arabicPeriod"/>
            </a:pPr>
            <a:r>
              <a:rPr lang="zh-TW" sz="2000" dirty="0">
                <a:solidFill>
                  <a:schemeClr val="dk1"/>
                </a:solidFill>
                <a:latin typeface="Microsoft JhengHei"/>
                <a:ea typeface="Microsoft JhengHei"/>
                <a:cs typeface="Microsoft JhengHei"/>
                <a:sym typeface="Microsoft JhengHei"/>
              </a:rPr>
              <a:t>PHP</a:t>
            </a:r>
            <a:endParaRPr sz="2000" dirty="0">
              <a:solidFill>
                <a:schemeClr val="dk1"/>
              </a:solidFill>
              <a:latin typeface="Microsoft JhengHei"/>
              <a:ea typeface="Microsoft JhengHei"/>
              <a:cs typeface="Microsoft JhengHei"/>
              <a:sym typeface="Microsoft JhengHei"/>
            </a:endParaRPr>
          </a:p>
        </p:txBody>
      </p:sp>
      <p:grpSp>
        <p:nvGrpSpPr>
          <p:cNvPr id="231" name="Google Shape;231;p9"/>
          <p:cNvGrpSpPr/>
          <p:nvPr/>
        </p:nvGrpSpPr>
        <p:grpSpPr>
          <a:xfrm>
            <a:off x="9823870" y="150694"/>
            <a:ext cx="2247184" cy="6645453"/>
            <a:chOff x="8418218" y="1125347"/>
            <a:chExt cx="2568346" cy="7595205"/>
          </a:xfrm>
        </p:grpSpPr>
        <p:sp>
          <p:nvSpPr>
            <p:cNvPr id="232" name="Google Shape;232;p9"/>
            <p:cNvSpPr/>
            <p:nvPr/>
          </p:nvSpPr>
          <p:spPr>
            <a:xfrm rot="10800000" flipH="1">
              <a:off x="8475569" y="8477249"/>
              <a:ext cx="2139567" cy="22511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9"/>
            <p:cNvSpPr/>
            <p:nvPr/>
          </p:nvSpPr>
          <p:spPr>
            <a:xfrm>
              <a:off x="8475570" y="1202147"/>
              <a:ext cx="2139567" cy="382513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9"/>
            <p:cNvSpPr/>
            <p:nvPr/>
          </p:nvSpPr>
          <p:spPr>
            <a:xfrm>
              <a:off x="8475569" y="1125347"/>
              <a:ext cx="2139567" cy="37375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9"/>
            <p:cNvSpPr txBox="1"/>
            <p:nvPr/>
          </p:nvSpPr>
          <p:spPr>
            <a:xfrm>
              <a:off x="8710803" y="1129172"/>
              <a:ext cx="1709373" cy="3869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a:solidFill>
                    <a:schemeClr val="dk1"/>
                  </a:solidFill>
                  <a:latin typeface="Microsoft JhengHei"/>
                  <a:ea typeface="Microsoft JhengHei"/>
                  <a:cs typeface="Microsoft JhengHei"/>
                  <a:sym typeface="Microsoft JhengHei"/>
                </a:rPr>
                <a:t>居家空氣盒子</a:t>
              </a:r>
              <a:endParaRPr sz="1600">
                <a:solidFill>
                  <a:schemeClr val="dk1"/>
                </a:solidFill>
                <a:latin typeface="Microsoft JhengHei"/>
                <a:ea typeface="Microsoft JhengHei"/>
                <a:cs typeface="Microsoft JhengHei"/>
                <a:sym typeface="Microsoft JhengHei"/>
              </a:endParaRPr>
            </a:p>
          </p:txBody>
        </p:sp>
        <p:grpSp>
          <p:nvGrpSpPr>
            <p:cNvPr id="236" name="Google Shape;236;p9"/>
            <p:cNvGrpSpPr/>
            <p:nvPr/>
          </p:nvGrpSpPr>
          <p:grpSpPr>
            <a:xfrm>
              <a:off x="9223756" y="1781710"/>
              <a:ext cx="1074812" cy="989461"/>
              <a:chOff x="1454209" y="764853"/>
              <a:chExt cx="852139" cy="840304"/>
            </a:xfrm>
          </p:grpSpPr>
          <p:grpSp>
            <p:nvGrpSpPr>
              <p:cNvPr id="237" name="Google Shape;237;p9"/>
              <p:cNvGrpSpPr/>
              <p:nvPr/>
            </p:nvGrpSpPr>
            <p:grpSpPr>
              <a:xfrm>
                <a:off x="1454209" y="764853"/>
                <a:ext cx="852139" cy="840304"/>
                <a:chOff x="1454209" y="764853"/>
                <a:chExt cx="852139" cy="840304"/>
              </a:xfrm>
            </p:grpSpPr>
            <p:grpSp>
              <p:nvGrpSpPr>
                <p:cNvPr id="238" name="Google Shape;238;p9"/>
                <p:cNvGrpSpPr/>
                <p:nvPr/>
              </p:nvGrpSpPr>
              <p:grpSpPr>
                <a:xfrm>
                  <a:off x="1454209" y="764853"/>
                  <a:ext cx="852139" cy="840304"/>
                  <a:chOff x="1544597" y="821127"/>
                  <a:chExt cx="708993" cy="699146"/>
                </a:xfrm>
              </p:grpSpPr>
              <p:pic>
                <p:nvPicPr>
                  <p:cNvPr id="239" name="Google Shape;239;p9" descr="https://lh4.googleusercontent.com/fbQ4YyQTEZ5f9QGmz1qWZH2QCRIB3PKjzatdSU6j0-Ar25t64ki3IGj0k-NTkNi5fVDGhW9hSVm8Zbi7suI78V4euwTh4KPJzc4vR3TmYLPc6NLCci_3eaDc_6JRDaFQsOUnWHSY"/>
                  <p:cNvPicPr preferRelativeResize="0"/>
                  <p:nvPr/>
                </p:nvPicPr>
                <p:blipFill rotWithShape="1">
                  <a:blip r:embed="rId3">
                    <a:alphaModFix/>
                  </a:blip>
                  <a:srcRect/>
                  <a:stretch/>
                </p:blipFill>
                <p:spPr>
                  <a:xfrm>
                    <a:off x="1544597" y="821127"/>
                    <a:ext cx="708993" cy="699146"/>
                  </a:xfrm>
                  <a:prstGeom prst="rect">
                    <a:avLst/>
                  </a:prstGeom>
                  <a:noFill/>
                  <a:ln>
                    <a:noFill/>
                  </a:ln>
                </p:spPr>
              </p:pic>
              <p:sp>
                <p:nvSpPr>
                  <p:cNvPr id="240" name="Google Shape;240;p9"/>
                  <p:cNvSpPr/>
                  <p:nvPr/>
                </p:nvSpPr>
                <p:spPr>
                  <a:xfrm>
                    <a:off x="1738967" y="1348273"/>
                    <a:ext cx="269318" cy="14556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1" name="Google Shape;241;p9"/>
                <p:cNvSpPr/>
                <p:nvPr/>
              </p:nvSpPr>
              <p:spPr>
                <a:xfrm>
                  <a:off x="1638653" y="1049400"/>
                  <a:ext cx="436907" cy="2582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3CA9F8"/>
                    </a:solidFill>
                    <a:latin typeface="Calibri"/>
                    <a:ea typeface="Calibri"/>
                    <a:cs typeface="Calibri"/>
                    <a:sym typeface="Calibri"/>
                  </a:endParaRPr>
                </a:p>
              </p:txBody>
            </p:sp>
          </p:grpSp>
          <p:sp>
            <p:nvSpPr>
              <p:cNvPr id="242" name="Google Shape;242;p9"/>
              <p:cNvSpPr/>
              <p:nvPr/>
            </p:nvSpPr>
            <p:spPr>
              <a:xfrm>
                <a:off x="1637390" y="1084788"/>
                <a:ext cx="427436" cy="2582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100" b="1">
                    <a:solidFill>
                      <a:srgbClr val="3CA9F8"/>
                    </a:solidFill>
                    <a:latin typeface="Calibri"/>
                    <a:ea typeface="Calibri"/>
                    <a:cs typeface="Calibri"/>
                    <a:sym typeface="Calibri"/>
                  </a:rPr>
                  <a:t>25 °C</a:t>
                </a:r>
                <a:endParaRPr sz="1100" b="1">
                  <a:solidFill>
                    <a:srgbClr val="3CA9F8"/>
                  </a:solidFill>
                  <a:latin typeface="Calibri"/>
                  <a:ea typeface="Calibri"/>
                  <a:cs typeface="Calibri"/>
                  <a:sym typeface="Calibri"/>
                </a:endParaRPr>
              </a:p>
            </p:txBody>
          </p:sp>
        </p:grpSp>
        <p:sp>
          <p:nvSpPr>
            <p:cNvPr id="243" name="Google Shape;243;p9"/>
            <p:cNvSpPr txBox="1"/>
            <p:nvPr/>
          </p:nvSpPr>
          <p:spPr>
            <a:xfrm>
              <a:off x="8911779" y="1513944"/>
              <a:ext cx="1493649" cy="290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1050" dirty="0" smtClean="0">
                  <a:solidFill>
                    <a:schemeClr val="dk1"/>
                  </a:solidFill>
                  <a:latin typeface="Microsoft JhengHei"/>
                  <a:ea typeface="Microsoft JhengHei"/>
                  <a:cs typeface="Microsoft JhengHei"/>
                  <a:sym typeface="Microsoft JhengHei"/>
                </a:rPr>
                <a:t>個別</a:t>
              </a:r>
              <a:r>
                <a:rPr lang="zh-TW" sz="1050" dirty="0" smtClean="0">
                  <a:solidFill>
                    <a:schemeClr val="dk1"/>
                  </a:solidFill>
                  <a:latin typeface="Microsoft JhengHei"/>
                  <a:ea typeface="Microsoft JhengHei"/>
                  <a:cs typeface="Microsoft JhengHei"/>
                  <a:sym typeface="Microsoft JhengHei"/>
                </a:rPr>
                <a:t>即時數據</a:t>
              </a:r>
              <a:endParaRPr sz="1050" dirty="0">
                <a:solidFill>
                  <a:schemeClr val="dk1"/>
                </a:solidFill>
                <a:latin typeface="Microsoft JhengHei"/>
                <a:ea typeface="Microsoft JhengHei"/>
                <a:cs typeface="Microsoft JhengHei"/>
                <a:sym typeface="Microsoft JhengHei"/>
              </a:endParaRPr>
            </a:p>
          </p:txBody>
        </p:sp>
        <p:sp>
          <p:nvSpPr>
            <p:cNvPr id="244" name="Google Shape;244;p9"/>
            <p:cNvSpPr txBox="1"/>
            <p:nvPr/>
          </p:nvSpPr>
          <p:spPr>
            <a:xfrm>
              <a:off x="8528741" y="2119150"/>
              <a:ext cx="787004" cy="3920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溫度</a:t>
              </a:r>
              <a:endParaRPr sz="1000">
                <a:solidFill>
                  <a:schemeClr val="dk1"/>
                </a:solidFill>
                <a:latin typeface="Microsoft JhengHei"/>
                <a:ea typeface="Microsoft JhengHei"/>
                <a:cs typeface="Microsoft JhengHei"/>
                <a:sym typeface="Microsoft JhengHei"/>
              </a:endParaRPr>
            </a:p>
          </p:txBody>
        </p:sp>
        <p:sp>
          <p:nvSpPr>
            <p:cNvPr id="245" name="Google Shape;245;p9"/>
            <p:cNvSpPr txBox="1"/>
            <p:nvPr/>
          </p:nvSpPr>
          <p:spPr>
            <a:xfrm>
              <a:off x="8528741" y="3134327"/>
              <a:ext cx="787004" cy="3920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濕度</a:t>
              </a:r>
              <a:endParaRPr sz="1000">
                <a:solidFill>
                  <a:schemeClr val="dk1"/>
                </a:solidFill>
                <a:latin typeface="Microsoft JhengHei"/>
                <a:ea typeface="Microsoft JhengHei"/>
                <a:cs typeface="Microsoft JhengHei"/>
                <a:sym typeface="Microsoft JhengHei"/>
              </a:endParaRPr>
            </a:p>
          </p:txBody>
        </p:sp>
        <p:sp>
          <p:nvSpPr>
            <p:cNvPr id="246" name="Google Shape;246;p9"/>
            <p:cNvSpPr txBox="1"/>
            <p:nvPr/>
          </p:nvSpPr>
          <p:spPr>
            <a:xfrm>
              <a:off x="8475111" y="4304875"/>
              <a:ext cx="808510" cy="6177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空氣品質</a:t>
              </a:r>
              <a:endParaRPr sz="1000">
                <a:solidFill>
                  <a:schemeClr val="dk1"/>
                </a:solidFill>
                <a:latin typeface="Microsoft JhengHei"/>
                <a:ea typeface="Microsoft JhengHei"/>
                <a:cs typeface="Microsoft JhengHei"/>
                <a:sym typeface="Microsoft JhengHei"/>
              </a:endParaRPr>
            </a:p>
          </p:txBody>
        </p:sp>
        <p:grpSp>
          <p:nvGrpSpPr>
            <p:cNvPr id="247" name="Google Shape;247;p9"/>
            <p:cNvGrpSpPr/>
            <p:nvPr/>
          </p:nvGrpSpPr>
          <p:grpSpPr>
            <a:xfrm>
              <a:off x="9221734" y="2812072"/>
              <a:ext cx="1074812" cy="989461"/>
              <a:chOff x="1454209" y="764854"/>
              <a:chExt cx="852139" cy="840304"/>
            </a:xfrm>
          </p:grpSpPr>
          <p:grpSp>
            <p:nvGrpSpPr>
              <p:cNvPr id="248" name="Google Shape;248;p9"/>
              <p:cNvGrpSpPr/>
              <p:nvPr/>
            </p:nvGrpSpPr>
            <p:grpSpPr>
              <a:xfrm>
                <a:off x="1454209" y="764854"/>
                <a:ext cx="852139" cy="840304"/>
                <a:chOff x="1454209" y="764854"/>
                <a:chExt cx="852139" cy="840304"/>
              </a:xfrm>
            </p:grpSpPr>
            <p:grpSp>
              <p:nvGrpSpPr>
                <p:cNvPr id="249" name="Google Shape;249;p9"/>
                <p:cNvGrpSpPr/>
                <p:nvPr/>
              </p:nvGrpSpPr>
              <p:grpSpPr>
                <a:xfrm>
                  <a:off x="1454209" y="764854"/>
                  <a:ext cx="852139" cy="840304"/>
                  <a:chOff x="1544597" y="821128"/>
                  <a:chExt cx="708993" cy="699146"/>
                </a:xfrm>
              </p:grpSpPr>
              <p:pic>
                <p:nvPicPr>
                  <p:cNvPr id="250" name="Google Shape;250;p9" descr="https://lh4.googleusercontent.com/fbQ4YyQTEZ5f9QGmz1qWZH2QCRIB3PKjzatdSU6j0-Ar25t64ki3IGj0k-NTkNi5fVDGhW9hSVm8Zbi7suI78V4euwTh4KPJzc4vR3TmYLPc6NLCci_3eaDc_6JRDaFQsOUnWHSY"/>
                  <p:cNvPicPr preferRelativeResize="0"/>
                  <p:nvPr/>
                </p:nvPicPr>
                <p:blipFill rotWithShape="1">
                  <a:blip r:embed="rId3">
                    <a:alphaModFix/>
                  </a:blip>
                  <a:srcRect/>
                  <a:stretch/>
                </p:blipFill>
                <p:spPr>
                  <a:xfrm>
                    <a:off x="1544597" y="821128"/>
                    <a:ext cx="708993" cy="699146"/>
                  </a:xfrm>
                  <a:prstGeom prst="rect">
                    <a:avLst/>
                  </a:prstGeom>
                  <a:noFill/>
                  <a:ln>
                    <a:noFill/>
                  </a:ln>
                </p:spPr>
              </p:pic>
              <p:sp>
                <p:nvSpPr>
                  <p:cNvPr id="251" name="Google Shape;251;p9"/>
                  <p:cNvSpPr/>
                  <p:nvPr/>
                </p:nvSpPr>
                <p:spPr>
                  <a:xfrm>
                    <a:off x="1738967" y="1355809"/>
                    <a:ext cx="269318" cy="14556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2" name="Google Shape;252;p9"/>
                <p:cNvSpPr/>
                <p:nvPr/>
              </p:nvSpPr>
              <p:spPr>
                <a:xfrm>
                  <a:off x="1638653" y="1000985"/>
                  <a:ext cx="438509" cy="2925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3CA9F8"/>
                    </a:solidFill>
                    <a:latin typeface="Calibri"/>
                    <a:ea typeface="Calibri"/>
                    <a:cs typeface="Calibri"/>
                    <a:sym typeface="Calibri"/>
                  </a:endParaRPr>
                </a:p>
              </p:txBody>
            </p:sp>
          </p:grpSp>
          <p:sp>
            <p:nvSpPr>
              <p:cNvPr id="253" name="Google Shape;253;p9"/>
              <p:cNvSpPr/>
              <p:nvPr/>
            </p:nvSpPr>
            <p:spPr>
              <a:xfrm>
                <a:off x="1539620" y="1051297"/>
                <a:ext cx="681315" cy="30162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100" b="1" dirty="0">
                    <a:solidFill>
                      <a:srgbClr val="3CA9F8"/>
                    </a:solidFill>
                    <a:latin typeface="Calibri"/>
                    <a:ea typeface="Calibri"/>
                    <a:cs typeface="Calibri"/>
                    <a:sym typeface="Calibri"/>
                  </a:rPr>
                  <a:t>65 %</a:t>
                </a:r>
                <a:endParaRPr sz="1100" b="1" dirty="0">
                  <a:solidFill>
                    <a:srgbClr val="3CA9F8"/>
                  </a:solidFill>
                  <a:latin typeface="Calibri"/>
                  <a:ea typeface="Calibri"/>
                  <a:cs typeface="Calibri"/>
                  <a:sym typeface="Calibri"/>
                </a:endParaRPr>
              </a:p>
            </p:txBody>
          </p:sp>
        </p:grpSp>
        <p:grpSp>
          <p:nvGrpSpPr>
            <p:cNvPr id="254" name="Google Shape;254;p9"/>
            <p:cNvGrpSpPr/>
            <p:nvPr/>
          </p:nvGrpSpPr>
          <p:grpSpPr>
            <a:xfrm>
              <a:off x="9226183" y="3935442"/>
              <a:ext cx="1074812" cy="989461"/>
              <a:chOff x="1544597" y="821127"/>
              <a:chExt cx="708993" cy="699146"/>
            </a:xfrm>
          </p:grpSpPr>
          <p:pic>
            <p:nvPicPr>
              <p:cNvPr id="255" name="Google Shape;255;p9" descr="https://lh4.googleusercontent.com/fbQ4YyQTEZ5f9QGmz1qWZH2QCRIB3PKjzatdSU6j0-Ar25t64ki3IGj0k-NTkNi5fVDGhW9hSVm8Zbi7suI78V4euwTh4KPJzc4vR3TmYLPc6NLCci_3eaDc_6JRDaFQsOUnWHSY"/>
              <p:cNvPicPr preferRelativeResize="0"/>
              <p:nvPr/>
            </p:nvPicPr>
            <p:blipFill rotWithShape="1">
              <a:blip r:embed="rId3">
                <a:alphaModFix/>
              </a:blip>
              <a:srcRect/>
              <a:stretch/>
            </p:blipFill>
            <p:spPr>
              <a:xfrm>
                <a:off x="1544597" y="821127"/>
                <a:ext cx="708993" cy="699146"/>
              </a:xfrm>
              <a:prstGeom prst="rect">
                <a:avLst/>
              </a:prstGeom>
              <a:noFill/>
              <a:ln>
                <a:noFill/>
              </a:ln>
            </p:spPr>
          </p:pic>
          <p:sp>
            <p:nvSpPr>
              <p:cNvPr id="256" name="Google Shape;256;p9"/>
              <p:cNvSpPr/>
              <p:nvPr/>
            </p:nvSpPr>
            <p:spPr>
              <a:xfrm>
                <a:off x="1738967" y="1348274"/>
                <a:ext cx="269318" cy="14556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7" name="Google Shape;257;p9"/>
            <p:cNvSpPr/>
            <p:nvPr/>
          </p:nvSpPr>
          <p:spPr>
            <a:xfrm>
              <a:off x="9482591" y="4247671"/>
              <a:ext cx="553096" cy="34452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3CA9F8"/>
                </a:solidFill>
                <a:latin typeface="Calibri"/>
                <a:ea typeface="Calibri"/>
                <a:cs typeface="Calibri"/>
                <a:sym typeface="Calibri"/>
              </a:endParaRPr>
            </a:p>
          </p:txBody>
        </p:sp>
        <p:sp>
          <p:nvSpPr>
            <p:cNvPr id="258" name="Google Shape;258;p9"/>
            <p:cNvSpPr/>
            <p:nvPr/>
          </p:nvSpPr>
          <p:spPr>
            <a:xfrm>
              <a:off x="9349945" y="4311717"/>
              <a:ext cx="818387" cy="30411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100" b="1">
                  <a:solidFill>
                    <a:srgbClr val="3CA9F8"/>
                  </a:solidFill>
                  <a:latin typeface="Calibri"/>
                  <a:ea typeface="Calibri"/>
                  <a:cs typeface="Calibri"/>
                  <a:sym typeface="Calibri"/>
                </a:rPr>
                <a:t>150 ppm</a:t>
              </a:r>
              <a:endParaRPr sz="1100" b="1">
                <a:solidFill>
                  <a:srgbClr val="3CA9F8"/>
                </a:solidFill>
                <a:latin typeface="Calibri"/>
                <a:ea typeface="Calibri"/>
                <a:cs typeface="Calibri"/>
                <a:sym typeface="Calibri"/>
              </a:endParaRPr>
            </a:p>
          </p:txBody>
        </p:sp>
        <p:sp>
          <p:nvSpPr>
            <p:cNvPr id="259" name="Google Shape;259;p9"/>
            <p:cNvSpPr/>
            <p:nvPr/>
          </p:nvSpPr>
          <p:spPr>
            <a:xfrm>
              <a:off x="9066699" y="8469026"/>
              <a:ext cx="831784" cy="2515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900">
                  <a:solidFill>
                    <a:srgbClr val="D1CDC7"/>
                  </a:solidFill>
                  <a:latin typeface="Calibri"/>
                  <a:ea typeface="Calibri"/>
                  <a:cs typeface="Calibri"/>
                  <a:sym typeface="Calibri"/>
                </a:rPr>
                <a:t>© Copyright</a:t>
              </a:r>
              <a:endParaRPr sz="900">
                <a:solidFill>
                  <a:schemeClr val="dk1"/>
                </a:solidFill>
                <a:latin typeface="Calibri"/>
                <a:ea typeface="Calibri"/>
                <a:cs typeface="Calibri"/>
                <a:sym typeface="Calibri"/>
              </a:endParaRPr>
            </a:p>
          </p:txBody>
        </p:sp>
        <p:grpSp>
          <p:nvGrpSpPr>
            <p:cNvPr id="260" name="Google Shape;260;p9"/>
            <p:cNvGrpSpPr/>
            <p:nvPr/>
          </p:nvGrpSpPr>
          <p:grpSpPr>
            <a:xfrm>
              <a:off x="8418218" y="5000543"/>
              <a:ext cx="2568346" cy="3530846"/>
              <a:chOff x="10553626" y="1440210"/>
              <a:chExt cx="2568346" cy="3530846"/>
            </a:xfrm>
          </p:grpSpPr>
          <p:sp>
            <p:nvSpPr>
              <p:cNvPr id="261" name="Google Shape;261;p9"/>
              <p:cNvSpPr/>
              <p:nvPr/>
            </p:nvSpPr>
            <p:spPr>
              <a:xfrm>
                <a:off x="10609279" y="1440210"/>
                <a:ext cx="2141268" cy="49700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9"/>
              <p:cNvSpPr/>
              <p:nvPr/>
            </p:nvSpPr>
            <p:spPr>
              <a:xfrm>
                <a:off x="10609279" y="1915819"/>
                <a:ext cx="2141267" cy="304414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9"/>
              <p:cNvSpPr txBox="1"/>
              <p:nvPr/>
            </p:nvSpPr>
            <p:spPr>
              <a:xfrm>
                <a:off x="10553626" y="1554445"/>
                <a:ext cx="157930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選擇  sensor  : </a:t>
                </a:r>
                <a:endParaRPr sz="1000">
                  <a:solidFill>
                    <a:schemeClr val="dk1"/>
                  </a:solidFill>
                  <a:latin typeface="Microsoft JhengHei"/>
                  <a:ea typeface="Microsoft JhengHei"/>
                  <a:cs typeface="Microsoft JhengHei"/>
                  <a:sym typeface="Microsoft JhengHei"/>
                </a:endParaRPr>
              </a:p>
            </p:txBody>
          </p:sp>
          <p:sp>
            <p:nvSpPr>
              <p:cNvPr id="264" name="Google Shape;264;p9"/>
              <p:cNvSpPr/>
              <p:nvPr/>
            </p:nvSpPr>
            <p:spPr>
              <a:xfrm>
                <a:off x="11646388" y="1534432"/>
                <a:ext cx="674576" cy="33445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9"/>
              <p:cNvSpPr txBox="1"/>
              <p:nvPr/>
            </p:nvSpPr>
            <p:spPr>
              <a:xfrm>
                <a:off x="11638401" y="1589108"/>
                <a:ext cx="729228" cy="2638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900">
                    <a:solidFill>
                      <a:schemeClr val="dk1"/>
                    </a:solidFill>
                    <a:latin typeface="Microsoft JhengHei"/>
                    <a:ea typeface="Microsoft JhengHei"/>
                    <a:cs typeface="Microsoft JhengHei"/>
                    <a:sym typeface="Microsoft JhengHei"/>
                  </a:rPr>
                  <a:t>sensor1</a:t>
                </a:r>
                <a:endParaRPr sz="900">
                  <a:solidFill>
                    <a:schemeClr val="dk1"/>
                  </a:solidFill>
                  <a:latin typeface="Microsoft JhengHei"/>
                  <a:ea typeface="Microsoft JhengHei"/>
                  <a:cs typeface="Microsoft JhengHei"/>
                  <a:sym typeface="Microsoft JhengHei"/>
                </a:endParaRPr>
              </a:p>
            </p:txBody>
          </p:sp>
          <p:sp>
            <p:nvSpPr>
              <p:cNvPr id="266" name="Google Shape;266;p9"/>
              <p:cNvSpPr txBox="1"/>
              <p:nvPr/>
            </p:nvSpPr>
            <p:spPr>
              <a:xfrm>
                <a:off x="11142162" y="2003401"/>
                <a:ext cx="1243812" cy="2814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目前溫度 25°C</a:t>
                </a:r>
                <a:endParaRPr sz="1000">
                  <a:solidFill>
                    <a:schemeClr val="dk1"/>
                  </a:solidFill>
                  <a:latin typeface="Microsoft JhengHei"/>
                  <a:ea typeface="Microsoft JhengHei"/>
                  <a:cs typeface="Microsoft JhengHei"/>
                  <a:sym typeface="Microsoft JhengHei"/>
                </a:endParaRPr>
              </a:p>
            </p:txBody>
          </p:sp>
          <p:sp>
            <p:nvSpPr>
              <p:cNvPr id="267" name="Google Shape;267;p9"/>
              <p:cNvSpPr txBox="1"/>
              <p:nvPr/>
            </p:nvSpPr>
            <p:spPr>
              <a:xfrm>
                <a:off x="11182572" y="2975891"/>
                <a:ext cx="1209816" cy="2814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目前濕度  60%</a:t>
                </a:r>
                <a:endParaRPr/>
              </a:p>
            </p:txBody>
          </p:sp>
          <p:sp>
            <p:nvSpPr>
              <p:cNvPr id="268" name="Google Shape;268;p9"/>
              <p:cNvSpPr txBox="1"/>
              <p:nvPr/>
            </p:nvSpPr>
            <p:spPr>
              <a:xfrm>
                <a:off x="10876316" y="3926587"/>
                <a:ext cx="2245656" cy="2814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目前空氣品質 150ppm</a:t>
                </a:r>
                <a:endParaRPr sz="1000">
                  <a:solidFill>
                    <a:schemeClr val="dk1"/>
                  </a:solidFill>
                  <a:latin typeface="Microsoft JhengHei"/>
                  <a:ea typeface="Microsoft JhengHei"/>
                  <a:cs typeface="Microsoft JhengHei"/>
                  <a:sym typeface="Microsoft JhengHei"/>
                </a:endParaRPr>
              </a:p>
            </p:txBody>
          </p:sp>
          <p:grpSp>
            <p:nvGrpSpPr>
              <p:cNvPr id="269" name="Google Shape;269;p9"/>
              <p:cNvGrpSpPr/>
              <p:nvPr/>
            </p:nvGrpSpPr>
            <p:grpSpPr>
              <a:xfrm>
                <a:off x="10846211" y="2247394"/>
                <a:ext cx="1746552" cy="608092"/>
                <a:chOff x="6440130" y="3615463"/>
                <a:chExt cx="1602858" cy="558062"/>
              </a:xfrm>
            </p:grpSpPr>
            <p:grpSp>
              <p:nvGrpSpPr>
                <p:cNvPr id="270" name="Google Shape;270;p9"/>
                <p:cNvGrpSpPr/>
                <p:nvPr/>
              </p:nvGrpSpPr>
              <p:grpSpPr>
                <a:xfrm>
                  <a:off x="6440130" y="3615463"/>
                  <a:ext cx="1602858" cy="558062"/>
                  <a:chOff x="10319657" y="-214604"/>
                  <a:chExt cx="1719943" cy="939281"/>
                </a:xfrm>
              </p:grpSpPr>
              <p:cxnSp>
                <p:nvCxnSpPr>
                  <p:cNvPr id="271" name="Google Shape;271;p9"/>
                  <p:cNvCxnSpPr/>
                  <p:nvPr/>
                </p:nvCxnSpPr>
                <p:spPr>
                  <a:xfrm rot="10800000">
                    <a:off x="10319657" y="-214604"/>
                    <a:ext cx="0" cy="926949"/>
                  </a:xfrm>
                  <a:prstGeom prst="straightConnector1">
                    <a:avLst/>
                  </a:prstGeom>
                  <a:noFill/>
                  <a:ln w="9525" cap="flat" cmpd="sng">
                    <a:solidFill>
                      <a:schemeClr val="accent1"/>
                    </a:solidFill>
                    <a:prstDash val="solid"/>
                    <a:miter lim="800000"/>
                    <a:headEnd type="none" w="sm" len="sm"/>
                    <a:tailEnd type="triangle" w="med" len="med"/>
                  </a:ln>
                </p:spPr>
              </p:cxnSp>
              <p:cxnSp>
                <p:nvCxnSpPr>
                  <p:cNvPr id="272" name="Google Shape;272;p9"/>
                  <p:cNvCxnSpPr/>
                  <p:nvPr/>
                </p:nvCxnSpPr>
                <p:spPr>
                  <a:xfrm>
                    <a:off x="10319657" y="712345"/>
                    <a:ext cx="1719943" cy="12332"/>
                  </a:xfrm>
                  <a:prstGeom prst="straightConnector1">
                    <a:avLst/>
                  </a:prstGeom>
                  <a:noFill/>
                  <a:ln w="9525" cap="flat" cmpd="sng">
                    <a:solidFill>
                      <a:schemeClr val="accent1"/>
                    </a:solidFill>
                    <a:prstDash val="solid"/>
                    <a:miter lim="800000"/>
                    <a:headEnd type="none" w="sm" len="sm"/>
                    <a:tailEnd type="triangle" w="med" len="med"/>
                  </a:ln>
                </p:spPr>
              </p:cxnSp>
            </p:grpSp>
            <p:sp>
              <p:nvSpPr>
                <p:cNvPr id="273" name="Google Shape;273;p9"/>
                <p:cNvSpPr/>
                <p:nvPr/>
              </p:nvSpPr>
              <p:spPr>
                <a:xfrm>
                  <a:off x="6531429" y="3863437"/>
                  <a:ext cx="102636" cy="30657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9"/>
                <p:cNvSpPr/>
                <p:nvPr/>
              </p:nvSpPr>
              <p:spPr>
                <a:xfrm>
                  <a:off x="6711732" y="3728667"/>
                  <a:ext cx="102636" cy="441348"/>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9"/>
                <p:cNvSpPr/>
                <p:nvPr/>
              </p:nvSpPr>
              <p:spPr>
                <a:xfrm>
                  <a:off x="6892035" y="3736539"/>
                  <a:ext cx="102636" cy="43347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9"/>
                <p:cNvSpPr/>
                <p:nvPr/>
              </p:nvSpPr>
              <p:spPr>
                <a:xfrm>
                  <a:off x="7072338" y="3639119"/>
                  <a:ext cx="102636" cy="5308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p9"/>
                <p:cNvSpPr/>
                <p:nvPr/>
              </p:nvSpPr>
              <p:spPr>
                <a:xfrm>
                  <a:off x="7252641" y="3761455"/>
                  <a:ext cx="102636" cy="40856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9"/>
                <p:cNvSpPr/>
                <p:nvPr/>
              </p:nvSpPr>
              <p:spPr>
                <a:xfrm>
                  <a:off x="7432944" y="3799863"/>
                  <a:ext cx="102636" cy="37015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9"/>
                <p:cNvSpPr/>
                <p:nvPr/>
              </p:nvSpPr>
              <p:spPr>
                <a:xfrm>
                  <a:off x="7613247" y="3840819"/>
                  <a:ext cx="102636" cy="3291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0" name="Google Shape;280;p9"/>
                <p:cNvSpPr/>
                <p:nvPr/>
              </p:nvSpPr>
              <p:spPr>
                <a:xfrm>
                  <a:off x="7793551" y="3858351"/>
                  <a:ext cx="102636" cy="31166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81" name="Google Shape;281;p9"/>
              <p:cNvGrpSpPr/>
              <p:nvPr/>
            </p:nvGrpSpPr>
            <p:grpSpPr>
              <a:xfrm>
                <a:off x="10846211" y="3223666"/>
                <a:ext cx="1746552" cy="608092"/>
                <a:chOff x="6440130" y="3615463"/>
                <a:chExt cx="1602858" cy="558062"/>
              </a:xfrm>
            </p:grpSpPr>
            <p:grpSp>
              <p:nvGrpSpPr>
                <p:cNvPr id="282" name="Google Shape;282;p9"/>
                <p:cNvGrpSpPr/>
                <p:nvPr/>
              </p:nvGrpSpPr>
              <p:grpSpPr>
                <a:xfrm>
                  <a:off x="6440130" y="3615463"/>
                  <a:ext cx="1602858" cy="558062"/>
                  <a:chOff x="10319657" y="-214604"/>
                  <a:chExt cx="1719943" cy="939281"/>
                </a:xfrm>
              </p:grpSpPr>
              <p:cxnSp>
                <p:nvCxnSpPr>
                  <p:cNvPr id="283" name="Google Shape;283;p9"/>
                  <p:cNvCxnSpPr/>
                  <p:nvPr/>
                </p:nvCxnSpPr>
                <p:spPr>
                  <a:xfrm rot="10800000">
                    <a:off x="10319657" y="-214604"/>
                    <a:ext cx="0" cy="926949"/>
                  </a:xfrm>
                  <a:prstGeom prst="straightConnector1">
                    <a:avLst/>
                  </a:prstGeom>
                  <a:noFill/>
                  <a:ln w="9525" cap="flat" cmpd="sng">
                    <a:solidFill>
                      <a:schemeClr val="accent1"/>
                    </a:solidFill>
                    <a:prstDash val="solid"/>
                    <a:miter lim="800000"/>
                    <a:headEnd type="none" w="sm" len="sm"/>
                    <a:tailEnd type="triangle" w="med" len="med"/>
                  </a:ln>
                </p:spPr>
              </p:cxnSp>
              <p:cxnSp>
                <p:nvCxnSpPr>
                  <p:cNvPr id="284" name="Google Shape;284;p9"/>
                  <p:cNvCxnSpPr/>
                  <p:nvPr/>
                </p:nvCxnSpPr>
                <p:spPr>
                  <a:xfrm>
                    <a:off x="10319657" y="712345"/>
                    <a:ext cx="1719943" cy="12332"/>
                  </a:xfrm>
                  <a:prstGeom prst="straightConnector1">
                    <a:avLst/>
                  </a:prstGeom>
                  <a:noFill/>
                  <a:ln w="9525" cap="flat" cmpd="sng">
                    <a:solidFill>
                      <a:schemeClr val="accent1"/>
                    </a:solidFill>
                    <a:prstDash val="solid"/>
                    <a:miter lim="800000"/>
                    <a:headEnd type="none" w="sm" len="sm"/>
                    <a:tailEnd type="triangle" w="med" len="med"/>
                  </a:ln>
                </p:spPr>
              </p:cxnSp>
            </p:grpSp>
            <p:sp>
              <p:nvSpPr>
                <p:cNvPr id="285" name="Google Shape;285;p9"/>
                <p:cNvSpPr/>
                <p:nvPr/>
              </p:nvSpPr>
              <p:spPr>
                <a:xfrm>
                  <a:off x="6531429" y="3863437"/>
                  <a:ext cx="102636" cy="30657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9"/>
                <p:cNvSpPr/>
                <p:nvPr/>
              </p:nvSpPr>
              <p:spPr>
                <a:xfrm>
                  <a:off x="6711732" y="3728667"/>
                  <a:ext cx="102636" cy="441348"/>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9"/>
                <p:cNvSpPr/>
                <p:nvPr/>
              </p:nvSpPr>
              <p:spPr>
                <a:xfrm>
                  <a:off x="6892035" y="3736539"/>
                  <a:ext cx="102636" cy="43347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8" name="Google Shape;288;p9"/>
                <p:cNvSpPr/>
                <p:nvPr/>
              </p:nvSpPr>
              <p:spPr>
                <a:xfrm>
                  <a:off x="7072338" y="3639119"/>
                  <a:ext cx="102636" cy="5308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9"/>
                <p:cNvSpPr/>
                <p:nvPr/>
              </p:nvSpPr>
              <p:spPr>
                <a:xfrm>
                  <a:off x="7252641" y="3761455"/>
                  <a:ext cx="102636" cy="40856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9"/>
                <p:cNvSpPr/>
                <p:nvPr/>
              </p:nvSpPr>
              <p:spPr>
                <a:xfrm>
                  <a:off x="7432944" y="3799863"/>
                  <a:ext cx="102636" cy="37015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9"/>
                <p:cNvSpPr/>
                <p:nvPr/>
              </p:nvSpPr>
              <p:spPr>
                <a:xfrm>
                  <a:off x="7613247" y="3840819"/>
                  <a:ext cx="102636" cy="3291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9"/>
                <p:cNvSpPr/>
                <p:nvPr/>
              </p:nvSpPr>
              <p:spPr>
                <a:xfrm>
                  <a:off x="7793551" y="3858351"/>
                  <a:ext cx="102636" cy="31166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93" name="Google Shape;293;p9"/>
              <p:cNvGrpSpPr/>
              <p:nvPr/>
            </p:nvGrpSpPr>
            <p:grpSpPr>
              <a:xfrm>
                <a:off x="10846211" y="4146850"/>
                <a:ext cx="1746552" cy="608092"/>
                <a:chOff x="6440130" y="3615463"/>
                <a:chExt cx="1602858" cy="558062"/>
              </a:xfrm>
            </p:grpSpPr>
            <p:grpSp>
              <p:nvGrpSpPr>
                <p:cNvPr id="294" name="Google Shape;294;p9"/>
                <p:cNvGrpSpPr/>
                <p:nvPr/>
              </p:nvGrpSpPr>
              <p:grpSpPr>
                <a:xfrm>
                  <a:off x="6440130" y="3615463"/>
                  <a:ext cx="1602858" cy="558062"/>
                  <a:chOff x="10319657" y="-214604"/>
                  <a:chExt cx="1719943" cy="939281"/>
                </a:xfrm>
              </p:grpSpPr>
              <p:cxnSp>
                <p:nvCxnSpPr>
                  <p:cNvPr id="295" name="Google Shape;295;p9"/>
                  <p:cNvCxnSpPr/>
                  <p:nvPr/>
                </p:nvCxnSpPr>
                <p:spPr>
                  <a:xfrm rot="10800000">
                    <a:off x="10319657" y="-214604"/>
                    <a:ext cx="0" cy="926949"/>
                  </a:xfrm>
                  <a:prstGeom prst="straightConnector1">
                    <a:avLst/>
                  </a:prstGeom>
                  <a:noFill/>
                  <a:ln w="9525" cap="flat" cmpd="sng">
                    <a:solidFill>
                      <a:schemeClr val="accent1"/>
                    </a:solidFill>
                    <a:prstDash val="solid"/>
                    <a:miter lim="800000"/>
                    <a:headEnd type="none" w="sm" len="sm"/>
                    <a:tailEnd type="triangle" w="med" len="med"/>
                  </a:ln>
                </p:spPr>
              </p:cxnSp>
              <p:cxnSp>
                <p:nvCxnSpPr>
                  <p:cNvPr id="296" name="Google Shape;296;p9"/>
                  <p:cNvCxnSpPr/>
                  <p:nvPr/>
                </p:nvCxnSpPr>
                <p:spPr>
                  <a:xfrm>
                    <a:off x="10319657" y="712345"/>
                    <a:ext cx="1719943" cy="12332"/>
                  </a:xfrm>
                  <a:prstGeom prst="straightConnector1">
                    <a:avLst/>
                  </a:prstGeom>
                  <a:noFill/>
                  <a:ln w="9525" cap="flat" cmpd="sng">
                    <a:solidFill>
                      <a:schemeClr val="accent1"/>
                    </a:solidFill>
                    <a:prstDash val="solid"/>
                    <a:miter lim="800000"/>
                    <a:headEnd type="none" w="sm" len="sm"/>
                    <a:tailEnd type="triangle" w="med" len="med"/>
                  </a:ln>
                </p:spPr>
              </p:cxnSp>
            </p:grpSp>
            <p:sp>
              <p:nvSpPr>
                <p:cNvPr id="297" name="Google Shape;297;p9"/>
                <p:cNvSpPr/>
                <p:nvPr/>
              </p:nvSpPr>
              <p:spPr>
                <a:xfrm>
                  <a:off x="6531429" y="3863437"/>
                  <a:ext cx="102636" cy="30657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9"/>
                <p:cNvSpPr/>
                <p:nvPr/>
              </p:nvSpPr>
              <p:spPr>
                <a:xfrm>
                  <a:off x="6711732" y="3728667"/>
                  <a:ext cx="102636" cy="441348"/>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9"/>
                <p:cNvSpPr/>
                <p:nvPr/>
              </p:nvSpPr>
              <p:spPr>
                <a:xfrm>
                  <a:off x="6892035" y="3736539"/>
                  <a:ext cx="102636" cy="43347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9"/>
                <p:cNvSpPr/>
                <p:nvPr/>
              </p:nvSpPr>
              <p:spPr>
                <a:xfrm>
                  <a:off x="7072338" y="3639119"/>
                  <a:ext cx="102636" cy="5308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9"/>
                <p:cNvSpPr/>
                <p:nvPr/>
              </p:nvSpPr>
              <p:spPr>
                <a:xfrm>
                  <a:off x="7252641" y="3761455"/>
                  <a:ext cx="102636" cy="40856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9"/>
                <p:cNvSpPr/>
                <p:nvPr/>
              </p:nvSpPr>
              <p:spPr>
                <a:xfrm>
                  <a:off x="7432944" y="3799863"/>
                  <a:ext cx="102636" cy="37015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9"/>
                <p:cNvSpPr/>
                <p:nvPr/>
              </p:nvSpPr>
              <p:spPr>
                <a:xfrm>
                  <a:off x="7613247" y="3840819"/>
                  <a:ext cx="102636" cy="3291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4" name="Google Shape;304;p9"/>
                <p:cNvSpPr/>
                <p:nvPr/>
              </p:nvSpPr>
              <p:spPr>
                <a:xfrm>
                  <a:off x="7793551" y="3858351"/>
                  <a:ext cx="102636" cy="31166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05" name="Google Shape;305;p9"/>
              <p:cNvSpPr txBox="1"/>
              <p:nvPr/>
            </p:nvSpPr>
            <p:spPr>
              <a:xfrm>
                <a:off x="12412759" y="2877664"/>
                <a:ext cx="459667" cy="1844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time</a:t>
                </a:r>
                <a:endParaRPr sz="500">
                  <a:solidFill>
                    <a:schemeClr val="dk1"/>
                  </a:solidFill>
                  <a:latin typeface="Microsoft JhengHei"/>
                  <a:ea typeface="Microsoft JhengHei"/>
                  <a:cs typeface="Microsoft JhengHei"/>
                  <a:sym typeface="Microsoft JhengHei"/>
                </a:endParaRPr>
              </a:p>
            </p:txBody>
          </p:sp>
          <p:sp>
            <p:nvSpPr>
              <p:cNvPr id="306" name="Google Shape;306;p9"/>
              <p:cNvSpPr txBox="1"/>
              <p:nvPr/>
            </p:nvSpPr>
            <p:spPr>
              <a:xfrm>
                <a:off x="12385974" y="3868338"/>
                <a:ext cx="459667" cy="1844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time</a:t>
                </a:r>
                <a:endParaRPr sz="500">
                  <a:solidFill>
                    <a:schemeClr val="dk1"/>
                  </a:solidFill>
                  <a:latin typeface="Microsoft JhengHei"/>
                  <a:ea typeface="Microsoft JhengHei"/>
                  <a:cs typeface="Microsoft JhengHei"/>
                  <a:sym typeface="Microsoft JhengHei"/>
                </a:endParaRPr>
              </a:p>
            </p:txBody>
          </p:sp>
          <p:sp>
            <p:nvSpPr>
              <p:cNvPr id="307" name="Google Shape;307;p9"/>
              <p:cNvSpPr txBox="1"/>
              <p:nvPr/>
            </p:nvSpPr>
            <p:spPr>
              <a:xfrm>
                <a:off x="12389480" y="4786603"/>
                <a:ext cx="459667" cy="1844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time</a:t>
                </a:r>
                <a:endParaRPr sz="500">
                  <a:solidFill>
                    <a:schemeClr val="dk1"/>
                  </a:solidFill>
                  <a:latin typeface="Microsoft JhengHei"/>
                  <a:ea typeface="Microsoft JhengHei"/>
                  <a:cs typeface="Microsoft JhengHei"/>
                  <a:sym typeface="Microsoft JhengHei"/>
                </a:endParaRPr>
              </a:p>
            </p:txBody>
          </p:sp>
          <p:sp>
            <p:nvSpPr>
              <p:cNvPr id="308" name="Google Shape;308;p9"/>
              <p:cNvSpPr/>
              <p:nvPr/>
            </p:nvSpPr>
            <p:spPr>
              <a:xfrm>
                <a:off x="10606851" y="2132439"/>
                <a:ext cx="276331" cy="1844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°C</a:t>
                </a:r>
                <a:endParaRPr sz="500">
                  <a:solidFill>
                    <a:schemeClr val="dk1"/>
                  </a:solidFill>
                  <a:latin typeface="Microsoft JhengHei"/>
                  <a:ea typeface="Microsoft JhengHei"/>
                  <a:cs typeface="Microsoft JhengHei"/>
                  <a:sym typeface="Microsoft JhengHei"/>
                </a:endParaRPr>
              </a:p>
            </p:txBody>
          </p:sp>
          <p:sp>
            <p:nvSpPr>
              <p:cNvPr id="309" name="Google Shape;309;p9"/>
              <p:cNvSpPr/>
              <p:nvPr/>
            </p:nvSpPr>
            <p:spPr>
              <a:xfrm>
                <a:off x="10606577" y="4017135"/>
                <a:ext cx="369322" cy="1844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ppm</a:t>
                </a:r>
                <a:endParaRPr sz="500">
                  <a:solidFill>
                    <a:schemeClr val="dk1"/>
                  </a:solidFill>
                  <a:latin typeface="Microsoft JhengHei"/>
                  <a:ea typeface="Microsoft JhengHei"/>
                  <a:cs typeface="Microsoft JhengHei"/>
                  <a:sym typeface="Microsoft JhengHei"/>
                </a:endParaRPr>
              </a:p>
            </p:txBody>
          </p:sp>
        </p:grpSp>
        <p:sp>
          <p:nvSpPr>
            <p:cNvPr id="310" name="Google Shape;310;p9"/>
            <p:cNvSpPr/>
            <p:nvPr/>
          </p:nvSpPr>
          <p:spPr>
            <a:xfrm>
              <a:off x="8464577" y="6813772"/>
              <a:ext cx="276331" cy="1844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a:t>
              </a:r>
              <a:endParaRPr sz="500">
                <a:solidFill>
                  <a:schemeClr val="dk1"/>
                </a:solidFill>
                <a:latin typeface="Microsoft JhengHei"/>
                <a:ea typeface="Microsoft JhengHei"/>
                <a:cs typeface="Microsoft JhengHei"/>
                <a:sym typeface="Microsoft JhengHei"/>
              </a:endParaRPr>
            </a:p>
          </p:txBody>
        </p:sp>
      </p:grpSp>
      <p:grpSp>
        <p:nvGrpSpPr>
          <p:cNvPr id="311" name="Google Shape;311;p9"/>
          <p:cNvGrpSpPr/>
          <p:nvPr/>
        </p:nvGrpSpPr>
        <p:grpSpPr>
          <a:xfrm>
            <a:off x="4424921" y="2085388"/>
            <a:ext cx="4396857" cy="4711506"/>
            <a:chOff x="4424921" y="2085388"/>
            <a:chExt cx="4396857" cy="4711506"/>
          </a:xfrm>
        </p:grpSpPr>
        <p:grpSp>
          <p:nvGrpSpPr>
            <p:cNvPr id="312" name="Google Shape;312;p9"/>
            <p:cNvGrpSpPr/>
            <p:nvPr/>
          </p:nvGrpSpPr>
          <p:grpSpPr>
            <a:xfrm>
              <a:off x="4424921" y="2085388"/>
              <a:ext cx="4396857" cy="4711506"/>
              <a:chOff x="4264528" y="2045529"/>
              <a:chExt cx="4035114" cy="4323875"/>
            </a:xfrm>
          </p:grpSpPr>
          <p:sp>
            <p:nvSpPr>
              <p:cNvPr id="313" name="Google Shape;313;p9"/>
              <p:cNvSpPr/>
              <p:nvPr/>
            </p:nvSpPr>
            <p:spPr>
              <a:xfrm>
                <a:off x="4264530" y="2051174"/>
                <a:ext cx="3923259" cy="429200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9"/>
              <p:cNvSpPr/>
              <p:nvPr/>
            </p:nvSpPr>
            <p:spPr>
              <a:xfrm>
                <a:off x="4264528" y="2045529"/>
                <a:ext cx="3923258" cy="64376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9"/>
              <p:cNvSpPr txBox="1"/>
              <p:nvPr/>
            </p:nvSpPr>
            <p:spPr>
              <a:xfrm>
                <a:off x="5594409" y="2226243"/>
                <a:ext cx="2331542" cy="4797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a:solidFill>
                      <a:schemeClr val="dk1"/>
                    </a:solidFill>
                    <a:latin typeface="Microsoft JhengHei"/>
                    <a:ea typeface="Microsoft JhengHei"/>
                    <a:cs typeface="Microsoft JhengHei"/>
                    <a:sym typeface="Microsoft JhengHei"/>
                  </a:rPr>
                  <a:t>居家空氣盒子</a:t>
                </a:r>
                <a:endParaRPr sz="1600">
                  <a:solidFill>
                    <a:schemeClr val="dk1"/>
                  </a:solidFill>
                  <a:latin typeface="Microsoft JhengHei"/>
                  <a:ea typeface="Microsoft JhengHei"/>
                  <a:cs typeface="Microsoft JhengHei"/>
                  <a:sym typeface="Microsoft JhengHei"/>
                </a:endParaRPr>
              </a:p>
            </p:txBody>
          </p:sp>
          <p:sp>
            <p:nvSpPr>
              <p:cNvPr id="316" name="Google Shape;316;p9"/>
              <p:cNvSpPr/>
              <p:nvPr/>
            </p:nvSpPr>
            <p:spPr>
              <a:xfrm>
                <a:off x="6222691" y="2689290"/>
                <a:ext cx="1965098" cy="64151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9"/>
              <p:cNvSpPr/>
              <p:nvPr/>
            </p:nvSpPr>
            <p:spPr>
              <a:xfrm>
                <a:off x="6222691" y="3311168"/>
                <a:ext cx="1965098" cy="279369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p9"/>
              <p:cNvSpPr txBox="1"/>
              <p:nvPr/>
            </p:nvSpPr>
            <p:spPr>
              <a:xfrm>
                <a:off x="6179248" y="2904585"/>
                <a:ext cx="1449366" cy="2259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選擇  sensor  : </a:t>
                </a:r>
                <a:endParaRPr sz="1000">
                  <a:solidFill>
                    <a:schemeClr val="dk1"/>
                  </a:solidFill>
                  <a:latin typeface="Microsoft JhengHei"/>
                  <a:ea typeface="Microsoft JhengHei"/>
                  <a:cs typeface="Microsoft JhengHei"/>
                  <a:sym typeface="Microsoft JhengHei"/>
                </a:endParaRPr>
              </a:p>
            </p:txBody>
          </p:sp>
          <p:sp>
            <p:nvSpPr>
              <p:cNvPr id="319" name="Google Shape;319;p9"/>
              <p:cNvSpPr/>
              <p:nvPr/>
            </p:nvSpPr>
            <p:spPr>
              <a:xfrm>
                <a:off x="7075299" y="2868780"/>
                <a:ext cx="746450" cy="30693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9"/>
              <p:cNvSpPr txBox="1"/>
              <p:nvPr/>
            </p:nvSpPr>
            <p:spPr>
              <a:xfrm>
                <a:off x="7137725" y="2901520"/>
                <a:ext cx="669232" cy="2259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sensor1</a:t>
                </a:r>
                <a:endParaRPr sz="1000">
                  <a:solidFill>
                    <a:schemeClr val="dk1"/>
                  </a:solidFill>
                  <a:latin typeface="Microsoft JhengHei"/>
                  <a:ea typeface="Microsoft JhengHei"/>
                  <a:cs typeface="Microsoft JhengHei"/>
                  <a:sym typeface="Microsoft JhengHei"/>
                </a:endParaRPr>
              </a:p>
            </p:txBody>
          </p:sp>
          <p:grpSp>
            <p:nvGrpSpPr>
              <p:cNvPr id="321" name="Google Shape;321;p9"/>
              <p:cNvGrpSpPr/>
              <p:nvPr/>
            </p:nvGrpSpPr>
            <p:grpSpPr>
              <a:xfrm>
                <a:off x="4951159" y="3080419"/>
                <a:ext cx="986384" cy="908055"/>
                <a:chOff x="1454209" y="665215"/>
                <a:chExt cx="852139" cy="840304"/>
              </a:xfrm>
            </p:grpSpPr>
            <p:grpSp>
              <p:nvGrpSpPr>
                <p:cNvPr id="322" name="Google Shape;322;p9"/>
                <p:cNvGrpSpPr/>
                <p:nvPr/>
              </p:nvGrpSpPr>
              <p:grpSpPr>
                <a:xfrm>
                  <a:off x="1454209" y="665215"/>
                  <a:ext cx="852139" cy="840304"/>
                  <a:chOff x="1454209" y="665215"/>
                  <a:chExt cx="852139" cy="840304"/>
                </a:xfrm>
              </p:grpSpPr>
              <p:grpSp>
                <p:nvGrpSpPr>
                  <p:cNvPr id="323" name="Google Shape;323;p9"/>
                  <p:cNvGrpSpPr/>
                  <p:nvPr/>
                </p:nvGrpSpPr>
                <p:grpSpPr>
                  <a:xfrm>
                    <a:off x="1454209" y="665215"/>
                    <a:ext cx="852139" cy="840304"/>
                    <a:chOff x="1544597" y="738231"/>
                    <a:chExt cx="708993" cy="699146"/>
                  </a:xfrm>
                </p:grpSpPr>
                <p:pic>
                  <p:nvPicPr>
                    <p:cNvPr id="324" name="Google Shape;324;p9" descr="https://lh4.googleusercontent.com/fbQ4YyQTEZ5f9QGmz1qWZH2QCRIB3PKjzatdSU6j0-Ar25t64ki3IGj0k-NTkNi5fVDGhW9hSVm8Zbi7suI78V4euwTh4KPJzc4vR3TmYLPc6NLCci_3eaDc_6JRDaFQsOUnWHSY"/>
                    <p:cNvPicPr preferRelativeResize="0"/>
                    <p:nvPr/>
                  </p:nvPicPr>
                  <p:blipFill rotWithShape="1">
                    <a:blip r:embed="rId3">
                      <a:alphaModFix/>
                    </a:blip>
                    <a:srcRect/>
                    <a:stretch/>
                  </p:blipFill>
                  <p:spPr>
                    <a:xfrm>
                      <a:off x="1544597" y="738231"/>
                      <a:ext cx="708993" cy="699146"/>
                    </a:xfrm>
                    <a:prstGeom prst="rect">
                      <a:avLst/>
                    </a:prstGeom>
                    <a:noFill/>
                    <a:ln>
                      <a:noFill/>
                    </a:ln>
                  </p:spPr>
                </p:pic>
                <p:sp>
                  <p:nvSpPr>
                    <p:cNvPr id="325" name="Google Shape;325;p9"/>
                    <p:cNvSpPr/>
                    <p:nvPr/>
                  </p:nvSpPr>
                  <p:spPr>
                    <a:xfrm>
                      <a:off x="1738967" y="1265385"/>
                      <a:ext cx="269318" cy="14556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26" name="Google Shape;326;p9"/>
                  <p:cNvSpPr/>
                  <p:nvPr/>
                </p:nvSpPr>
                <p:spPr>
                  <a:xfrm>
                    <a:off x="1638653" y="1000986"/>
                    <a:ext cx="436907" cy="2582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3CA9F8"/>
                      </a:solidFill>
                      <a:latin typeface="Calibri"/>
                      <a:ea typeface="Calibri"/>
                      <a:cs typeface="Calibri"/>
                      <a:sym typeface="Calibri"/>
                    </a:endParaRPr>
                  </a:p>
                </p:txBody>
              </p:sp>
            </p:grpSp>
            <p:sp>
              <p:nvSpPr>
                <p:cNvPr id="327" name="Google Shape;327;p9"/>
                <p:cNvSpPr/>
                <p:nvPr/>
              </p:nvSpPr>
              <p:spPr>
                <a:xfrm>
                  <a:off x="1637390" y="985161"/>
                  <a:ext cx="427436" cy="2582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100" b="1">
                      <a:solidFill>
                        <a:srgbClr val="3CA9F8"/>
                      </a:solidFill>
                      <a:latin typeface="Calibri"/>
                      <a:ea typeface="Calibri"/>
                      <a:cs typeface="Calibri"/>
                      <a:sym typeface="Calibri"/>
                    </a:rPr>
                    <a:t>25 °C</a:t>
                  </a:r>
                  <a:endParaRPr sz="1100" b="1">
                    <a:solidFill>
                      <a:srgbClr val="3CA9F8"/>
                    </a:solidFill>
                    <a:latin typeface="Calibri"/>
                    <a:ea typeface="Calibri"/>
                    <a:cs typeface="Calibri"/>
                    <a:sym typeface="Calibri"/>
                  </a:endParaRPr>
                </a:p>
              </p:txBody>
            </p:sp>
          </p:grpSp>
          <p:sp>
            <p:nvSpPr>
              <p:cNvPr id="328" name="Google Shape;328;p9"/>
              <p:cNvSpPr txBox="1"/>
              <p:nvPr/>
            </p:nvSpPr>
            <p:spPr>
              <a:xfrm>
                <a:off x="4658758" y="2785762"/>
                <a:ext cx="1192414" cy="2330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50">
                    <a:solidFill>
                      <a:schemeClr val="dk1"/>
                    </a:solidFill>
                    <a:latin typeface="Microsoft JhengHei"/>
                    <a:ea typeface="Microsoft JhengHei"/>
                    <a:cs typeface="Microsoft JhengHei"/>
                    <a:sym typeface="Microsoft JhengHei"/>
                  </a:rPr>
                  <a:t>即時數據 (平均值)</a:t>
                </a:r>
                <a:endParaRPr sz="1050">
                  <a:solidFill>
                    <a:schemeClr val="dk1"/>
                  </a:solidFill>
                  <a:latin typeface="Microsoft JhengHei"/>
                  <a:ea typeface="Microsoft JhengHei"/>
                  <a:cs typeface="Microsoft JhengHei"/>
                  <a:sym typeface="Microsoft JhengHei"/>
                </a:endParaRPr>
              </a:p>
            </p:txBody>
          </p:sp>
          <p:sp>
            <p:nvSpPr>
              <p:cNvPr id="329" name="Google Shape;329;p9"/>
              <p:cNvSpPr txBox="1"/>
              <p:nvPr/>
            </p:nvSpPr>
            <p:spPr>
              <a:xfrm>
                <a:off x="4362261" y="3370537"/>
                <a:ext cx="722255" cy="3598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溫度</a:t>
                </a:r>
                <a:endParaRPr sz="1000">
                  <a:solidFill>
                    <a:schemeClr val="dk1"/>
                  </a:solidFill>
                  <a:latin typeface="Microsoft JhengHei"/>
                  <a:ea typeface="Microsoft JhengHei"/>
                  <a:cs typeface="Microsoft JhengHei"/>
                  <a:sym typeface="Microsoft JhengHei"/>
                </a:endParaRPr>
              </a:p>
            </p:txBody>
          </p:sp>
          <p:sp>
            <p:nvSpPr>
              <p:cNvPr id="330" name="Google Shape;330;p9"/>
              <p:cNvSpPr txBox="1"/>
              <p:nvPr/>
            </p:nvSpPr>
            <p:spPr>
              <a:xfrm>
                <a:off x="4362261" y="4302192"/>
                <a:ext cx="722255" cy="3598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濕度</a:t>
                </a:r>
                <a:endParaRPr sz="1000">
                  <a:solidFill>
                    <a:schemeClr val="dk1"/>
                  </a:solidFill>
                  <a:latin typeface="Microsoft JhengHei"/>
                  <a:ea typeface="Microsoft JhengHei"/>
                  <a:cs typeface="Microsoft JhengHei"/>
                  <a:sym typeface="Microsoft JhengHei"/>
                </a:endParaRPr>
              </a:p>
            </p:txBody>
          </p:sp>
          <p:sp>
            <p:nvSpPr>
              <p:cNvPr id="331" name="Google Shape;331;p9"/>
              <p:cNvSpPr txBox="1"/>
              <p:nvPr/>
            </p:nvSpPr>
            <p:spPr>
              <a:xfrm>
                <a:off x="4352393" y="5308122"/>
                <a:ext cx="741991" cy="5669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空氣品質</a:t>
                </a:r>
                <a:endParaRPr sz="1000">
                  <a:solidFill>
                    <a:schemeClr val="dk1"/>
                  </a:solidFill>
                  <a:latin typeface="Microsoft JhengHei"/>
                  <a:ea typeface="Microsoft JhengHei"/>
                  <a:cs typeface="Microsoft JhengHei"/>
                  <a:sym typeface="Microsoft JhengHei"/>
                </a:endParaRPr>
              </a:p>
            </p:txBody>
          </p:sp>
          <p:grpSp>
            <p:nvGrpSpPr>
              <p:cNvPr id="332" name="Google Shape;332;p9"/>
              <p:cNvGrpSpPr/>
              <p:nvPr/>
            </p:nvGrpSpPr>
            <p:grpSpPr>
              <a:xfrm>
                <a:off x="4949304" y="4026010"/>
                <a:ext cx="986384" cy="908055"/>
                <a:chOff x="1454209" y="665216"/>
                <a:chExt cx="852139" cy="840304"/>
              </a:xfrm>
            </p:grpSpPr>
            <p:grpSp>
              <p:nvGrpSpPr>
                <p:cNvPr id="333" name="Google Shape;333;p9"/>
                <p:cNvGrpSpPr/>
                <p:nvPr/>
              </p:nvGrpSpPr>
              <p:grpSpPr>
                <a:xfrm>
                  <a:off x="1454209" y="665216"/>
                  <a:ext cx="852139" cy="840304"/>
                  <a:chOff x="1454209" y="665216"/>
                  <a:chExt cx="852139" cy="840304"/>
                </a:xfrm>
              </p:grpSpPr>
              <p:grpSp>
                <p:nvGrpSpPr>
                  <p:cNvPr id="334" name="Google Shape;334;p9"/>
                  <p:cNvGrpSpPr/>
                  <p:nvPr/>
                </p:nvGrpSpPr>
                <p:grpSpPr>
                  <a:xfrm>
                    <a:off x="1454209" y="665216"/>
                    <a:ext cx="852139" cy="840304"/>
                    <a:chOff x="1544597" y="738232"/>
                    <a:chExt cx="708993" cy="699146"/>
                  </a:xfrm>
                </p:grpSpPr>
                <p:pic>
                  <p:nvPicPr>
                    <p:cNvPr id="335" name="Google Shape;335;p9" descr="https://lh4.googleusercontent.com/fbQ4YyQTEZ5f9QGmz1qWZH2QCRIB3PKjzatdSU6j0-Ar25t64ki3IGj0k-NTkNi5fVDGhW9hSVm8Zbi7suI78V4euwTh4KPJzc4vR3TmYLPc6NLCci_3eaDc_6JRDaFQsOUnWHSY"/>
                    <p:cNvPicPr preferRelativeResize="0"/>
                    <p:nvPr/>
                  </p:nvPicPr>
                  <p:blipFill rotWithShape="1">
                    <a:blip r:embed="rId3">
                      <a:alphaModFix/>
                    </a:blip>
                    <a:srcRect/>
                    <a:stretch/>
                  </p:blipFill>
                  <p:spPr>
                    <a:xfrm>
                      <a:off x="1544597" y="738232"/>
                      <a:ext cx="708993" cy="699146"/>
                    </a:xfrm>
                    <a:prstGeom prst="rect">
                      <a:avLst/>
                    </a:prstGeom>
                    <a:noFill/>
                    <a:ln>
                      <a:noFill/>
                    </a:ln>
                  </p:spPr>
                </p:pic>
                <p:sp>
                  <p:nvSpPr>
                    <p:cNvPr id="336" name="Google Shape;336;p9"/>
                    <p:cNvSpPr/>
                    <p:nvPr/>
                  </p:nvSpPr>
                  <p:spPr>
                    <a:xfrm>
                      <a:off x="1738967" y="1265385"/>
                      <a:ext cx="269318" cy="14556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7" name="Google Shape;337;p9"/>
                  <p:cNvSpPr/>
                  <p:nvPr/>
                </p:nvSpPr>
                <p:spPr>
                  <a:xfrm>
                    <a:off x="1638653" y="1000985"/>
                    <a:ext cx="438509" cy="2925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3CA9F8"/>
                      </a:solidFill>
                      <a:latin typeface="Calibri"/>
                      <a:ea typeface="Calibri"/>
                      <a:cs typeface="Calibri"/>
                      <a:sym typeface="Calibri"/>
                    </a:endParaRPr>
                  </a:p>
                </p:txBody>
              </p:sp>
            </p:grpSp>
            <p:sp>
              <p:nvSpPr>
                <p:cNvPr id="338" name="Google Shape;338;p9"/>
                <p:cNvSpPr/>
                <p:nvPr/>
              </p:nvSpPr>
              <p:spPr>
                <a:xfrm>
                  <a:off x="1539620" y="951671"/>
                  <a:ext cx="681315" cy="30162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100" b="1">
                      <a:solidFill>
                        <a:srgbClr val="3CA9F8"/>
                      </a:solidFill>
                      <a:latin typeface="Calibri"/>
                      <a:ea typeface="Calibri"/>
                      <a:cs typeface="Calibri"/>
                      <a:sym typeface="Calibri"/>
                    </a:rPr>
                    <a:t>65 %</a:t>
                  </a:r>
                  <a:endParaRPr sz="1100" b="1">
                    <a:solidFill>
                      <a:srgbClr val="3CA9F8"/>
                    </a:solidFill>
                    <a:latin typeface="Calibri"/>
                    <a:ea typeface="Calibri"/>
                    <a:cs typeface="Calibri"/>
                    <a:sym typeface="Calibri"/>
                  </a:endParaRPr>
                </a:p>
              </p:txBody>
            </p:sp>
          </p:grpSp>
          <p:grpSp>
            <p:nvGrpSpPr>
              <p:cNvPr id="339" name="Google Shape;339;p9"/>
              <p:cNvGrpSpPr/>
              <p:nvPr/>
            </p:nvGrpSpPr>
            <p:grpSpPr>
              <a:xfrm>
                <a:off x="4953387" y="5056967"/>
                <a:ext cx="986384" cy="908055"/>
                <a:chOff x="1544597" y="738231"/>
                <a:chExt cx="708993" cy="699146"/>
              </a:xfrm>
            </p:grpSpPr>
            <p:pic>
              <p:nvPicPr>
                <p:cNvPr id="340" name="Google Shape;340;p9" descr="https://lh4.googleusercontent.com/fbQ4YyQTEZ5f9QGmz1qWZH2QCRIB3PKjzatdSU6j0-Ar25t64ki3IGj0k-NTkNi5fVDGhW9hSVm8Zbi7suI78V4euwTh4KPJzc4vR3TmYLPc6NLCci_3eaDc_6JRDaFQsOUnWHSY"/>
                <p:cNvPicPr preferRelativeResize="0"/>
                <p:nvPr/>
              </p:nvPicPr>
              <p:blipFill rotWithShape="1">
                <a:blip r:embed="rId3">
                  <a:alphaModFix/>
                </a:blip>
                <a:srcRect/>
                <a:stretch/>
              </p:blipFill>
              <p:spPr>
                <a:xfrm>
                  <a:off x="1544597" y="738231"/>
                  <a:ext cx="708993" cy="699146"/>
                </a:xfrm>
                <a:prstGeom prst="rect">
                  <a:avLst/>
                </a:prstGeom>
                <a:noFill/>
                <a:ln>
                  <a:noFill/>
                </a:ln>
              </p:spPr>
            </p:pic>
            <p:sp>
              <p:nvSpPr>
                <p:cNvPr id="341" name="Google Shape;341;p9"/>
                <p:cNvSpPr/>
                <p:nvPr/>
              </p:nvSpPr>
              <p:spPr>
                <a:xfrm>
                  <a:off x="1738967" y="1265385"/>
                  <a:ext cx="269318" cy="14556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42" name="Google Shape;342;p9"/>
              <p:cNvSpPr/>
              <p:nvPr/>
            </p:nvSpPr>
            <p:spPr>
              <a:xfrm>
                <a:off x="5188699" y="5363977"/>
                <a:ext cx="507591" cy="31618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3CA9F8"/>
                  </a:solidFill>
                  <a:latin typeface="Calibri"/>
                  <a:ea typeface="Calibri"/>
                  <a:cs typeface="Calibri"/>
                  <a:sym typeface="Calibri"/>
                </a:endParaRPr>
              </a:p>
            </p:txBody>
          </p:sp>
          <p:sp>
            <p:nvSpPr>
              <p:cNvPr id="343" name="Google Shape;343;p9"/>
              <p:cNvSpPr/>
              <p:nvPr/>
            </p:nvSpPr>
            <p:spPr>
              <a:xfrm>
                <a:off x="5066966" y="5402289"/>
                <a:ext cx="751056" cy="27909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100" b="1">
                    <a:solidFill>
                      <a:srgbClr val="3CA9F8"/>
                    </a:solidFill>
                    <a:latin typeface="Calibri"/>
                    <a:ea typeface="Calibri"/>
                    <a:cs typeface="Calibri"/>
                    <a:sym typeface="Calibri"/>
                  </a:rPr>
                  <a:t>150 ppm</a:t>
                </a:r>
                <a:endParaRPr sz="1100" b="1">
                  <a:solidFill>
                    <a:srgbClr val="3CA9F8"/>
                  </a:solidFill>
                  <a:latin typeface="Calibri"/>
                  <a:ea typeface="Calibri"/>
                  <a:cs typeface="Calibri"/>
                  <a:sym typeface="Calibri"/>
                </a:endParaRPr>
              </a:p>
            </p:txBody>
          </p:sp>
          <p:sp>
            <p:nvSpPr>
              <p:cNvPr id="344" name="Google Shape;344;p9"/>
              <p:cNvSpPr txBox="1"/>
              <p:nvPr/>
            </p:nvSpPr>
            <p:spPr>
              <a:xfrm>
                <a:off x="6745661" y="3367044"/>
                <a:ext cx="961547" cy="2259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目前溫度 25°C</a:t>
                </a:r>
                <a:endParaRPr sz="1000">
                  <a:solidFill>
                    <a:schemeClr val="dk1"/>
                  </a:solidFill>
                  <a:latin typeface="Microsoft JhengHei"/>
                  <a:ea typeface="Microsoft JhengHei"/>
                  <a:cs typeface="Microsoft JhengHei"/>
                  <a:sym typeface="Microsoft JhengHei"/>
                </a:endParaRPr>
              </a:p>
            </p:txBody>
          </p:sp>
          <p:sp>
            <p:nvSpPr>
              <p:cNvPr id="345" name="Google Shape;345;p9"/>
              <p:cNvSpPr txBox="1"/>
              <p:nvPr/>
            </p:nvSpPr>
            <p:spPr>
              <a:xfrm>
                <a:off x="6984953" y="4302083"/>
                <a:ext cx="722255" cy="2259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000">
                  <a:solidFill>
                    <a:schemeClr val="dk1"/>
                  </a:solidFill>
                  <a:latin typeface="Microsoft JhengHei"/>
                  <a:ea typeface="Microsoft JhengHei"/>
                  <a:cs typeface="Microsoft JhengHei"/>
                  <a:sym typeface="Microsoft JhengHei"/>
                </a:endParaRPr>
              </a:p>
            </p:txBody>
          </p:sp>
          <p:sp>
            <p:nvSpPr>
              <p:cNvPr id="346" name="Google Shape;346;p9"/>
              <p:cNvSpPr txBox="1"/>
              <p:nvPr/>
            </p:nvSpPr>
            <p:spPr>
              <a:xfrm>
                <a:off x="6538606" y="5142362"/>
                <a:ext cx="1379084" cy="2259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目前空氣品質 150ppm</a:t>
                </a:r>
                <a:endParaRPr sz="1000">
                  <a:solidFill>
                    <a:schemeClr val="dk1"/>
                  </a:solidFill>
                  <a:latin typeface="Microsoft JhengHei"/>
                  <a:ea typeface="Microsoft JhengHei"/>
                  <a:cs typeface="Microsoft JhengHei"/>
                  <a:sym typeface="Microsoft JhengHei"/>
                </a:endParaRPr>
              </a:p>
            </p:txBody>
          </p:sp>
          <p:grpSp>
            <p:nvGrpSpPr>
              <p:cNvPr id="347" name="Google Shape;347;p9"/>
              <p:cNvGrpSpPr/>
              <p:nvPr/>
            </p:nvGrpSpPr>
            <p:grpSpPr>
              <a:xfrm>
                <a:off x="6440130" y="3615463"/>
                <a:ext cx="1602858" cy="558062"/>
                <a:chOff x="6440130" y="3615463"/>
                <a:chExt cx="1602858" cy="558062"/>
              </a:xfrm>
            </p:grpSpPr>
            <p:grpSp>
              <p:nvGrpSpPr>
                <p:cNvPr id="348" name="Google Shape;348;p9"/>
                <p:cNvGrpSpPr/>
                <p:nvPr/>
              </p:nvGrpSpPr>
              <p:grpSpPr>
                <a:xfrm>
                  <a:off x="6440130" y="3615463"/>
                  <a:ext cx="1602858" cy="558062"/>
                  <a:chOff x="10319657" y="-214604"/>
                  <a:chExt cx="1719943" cy="939281"/>
                </a:xfrm>
              </p:grpSpPr>
              <p:cxnSp>
                <p:nvCxnSpPr>
                  <p:cNvPr id="349" name="Google Shape;349;p9"/>
                  <p:cNvCxnSpPr/>
                  <p:nvPr/>
                </p:nvCxnSpPr>
                <p:spPr>
                  <a:xfrm rot="10800000">
                    <a:off x="10319657" y="-214604"/>
                    <a:ext cx="0" cy="926949"/>
                  </a:xfrm>
                  <a:prstGeom prst="straightConnector1">
                    <a:avLst/>
                  </a:prstGeom>
                  <a:noFill/>
                  <a:ln w="9525" cap="flat" cmpd="sng">
                    <a:solidFill>
                      <a:schemeClr val="accent1"/>
                    </a:solidFill>
                    <a:prstDash val="solid"/>
                    <a:miter lim="800000"/>
                    <a:headEnd type="none" w="sm" len="sm"/>
                    <a:tailEnd type="triangle" w="med" len="med"/>
                  </a:ln>
                </p:spPr>
              </p:cxnSp>
              <p:cxnSp>
                <p:nvCxnSpPr>
                  <p:cNvPr id="350" name="Google Shape;350;p9"/>
                  <p:cNvCxnSpPr/>
                  <p:nvPr/>
                </p:nvCxnSpPr>
                <p:spPr>
                  <a:xfrm>
                    <a:off x="10319657" y="712345"/>
                    <a:ext cx="1719943" cy="12332"/>
                  </a:xfrm>
                  <a:prstGeom prst="straightConnector1">
                    <a:avLst/>
                  </a:prstGeom>
                  <a:noFill/>
                  <a:ln w="9525" cap="flat" cmpd="sng">
                    <a:solidFill>
                      <a:schemeClr val="accent1"/>
                    </a:solidFill>
                    <a:prstDash val="solid"/>
                    <a:miter lim="800000"/>
                    <a:headEnd type="none" w="sm" len="sm"/>
                    <a:tailEnd type="triangle" w="med" len="med"/>
                  </a:ln>
                </p:spPr>
              </p:cxnSp>
            </p:grpSp>
            <p:sp>
              <p:nvSpPr>
                <p:cNvPr id="351" name="Google Shape;351;p9"/>
                <p:cNvSpPr/>
                <p:nvPr/>
              </p:nvSpPr>
              <p:spPr>
                <a:xfrm>
                  <a:off x="6531429" y="3863436"/>
                  <a:ext cx="102636" cy="30657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2" name="Google Shape;352;p9"/>
                <p:cNvSpPr/>
                <p:nvPr/>
              </p:nvSpPr>
              <p:spPr>
                <a:xfrm>
                  <a:off x="6711732" y="3728667"/>
                  <a:ext cx="102636" cy="441348"/>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3" name="Google Shape;353;p9"/>
                <p:cNvSpPr/>
                <p:nvPr/>
              </p:nvSpPr>
              <p:spPr>
                <a:xfrm>
                  <a:off x="6892035" y="3736539"/>
                  <a:ext cx="102636" cy="43347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9"/>
                <p:cNvSpPr/>
                <p:nvPr/>
              </p:nvSpPr>
              <p:spPr>
                <a:xfrm>
                  <a:off x="7072338" y="3639119"/>
                  <a:ext cx="102636" cy="5308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9"/>
                <p:cNvSpPr/>
                <p:nvPr/>
              </p:nvSpPr>
              <p:spPr>
                <a:xfrm>
                  <a:off x="7252641" y="3761455"/>
                  <a:ext cx="102636" cy="40856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9"/>
                <p:cNvSpPr/>
                <p:nvPr/>
              </p:nvSpPr>
              <p:spPr>
                <a:xfrm>
                  <a:off x="7432944" y="3799863"/>
                  <a:ext cx="102636" cy="37015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9"/>
                <p:cNvSpPr/>
                <p:nvPr/>
              </p:nvSpPr>
              <p:spPr>
                <a:xfrm>
                  <a:off x="7613247" y="3840819"/>
                  <a:ext cx="102636" cy="3291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9"/>
                <p:cNvSpPr/>
                <p:nvPr/>
              </p:nvSpPr>
              <p:spPr>
                <a:xfrm>
                  <a:off x="7793551" y="3858351"/>
                  <a:ext cx="102636" cy="31166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59" name="Google Shape;359;p9"/>
              <p:cNvGrpSpPr/>
              <p:nvPr/>
            </p:nvGrpSpPr>
            <p:grpSpPr>
              <a:xfrm>
                <a:off x="6440130" y="4511414"/>
                <a:ext cx="1602858" cy="558062"/>
                <a:chOff x="6440130" y="3615463"/>
                <a:chExt cx="1602858" cy="558062"/>
              </a:xfrm>
            </p:grpSpPr>
            <p:grpSp>
              <p:nvGrpSpPr>
                <p:cNvPr id="360" name="Google Shape;360;p9"/>
                <p:cNvGrpSpPr/>
                <p:nvPr/>
              </p:nvGrpSpPr>
              <p:grpSpPr>
                <a:xfrm>
                  <a:off x="6440130" y="3615463"/>
                  <a:ext cx="1602858" cy="558062"/>
                  <a:chOff x="10319657" y="-214604"/>
                  <a:chExt cx="1719943" cy="939281"/>
                </a:xfrm>
              </p:grpSpPr>
              <p:cxnSp>
                <p:nvCxnSpPr>
                  <p:cNvPr id="361" name="Google Shape;361;p9"/>
                  <p:cNvCxnSpPr/>
                  <p:nvPr/>
                </p:nvCxnSpPr>
                <p:spPr>
                  <a:xfrm rot="10800000">
                    <a:off x="10319657" y="-214604"/>
                    <a:ext cx="0" cy="926949"/>
                  </a:xfrm>
                  <a:prstGeom prst="straightConnector1">
                    <a:avLst/>
                  </a:prstGeom>
                  <a:noFill/>
                  <a:ln w="9525" cap="flat" cmpd="sng">
                    <a:solidFill>
                      <a:schemeClr val="accent1"/>
                    </a:solidFill>
                    <a:prstDash val="solid"/>
                    <a:miter lim="800000"/>
                    <a:headEnd type="none" w="sm" len="sm"/>
                    <a:tailEnd type="triangle" w="med" len="med"/>
                  </a:ln>
                </p:spPr>
              </p:cxnSp>
              <p:cxnSp>
                <p:nvCxnSpPr>
                  <p:cNvPr id="362" name="Google Shape;362;p9"/>
                  <p:cNvCxnSpPr/>
                  <p:nvPr/>
                </p:nvCxnSpPr>
                <p:spPr>
                  <a:xfrm>
                    <a:off x="10319657" y="712345"/>
                    <a:ext cx="1719943" cy="12332"/>
                  </a:xfrm>
                  <a:prstGeom prst="straightConnector1">
                    <a:avLst/>
                  </a:prstGeom>
                  <a:noFill/>
                  <a:ln w="9525" cap="flat" cmpd="sng">
                    <a:solidFill>
                      <a:schemeClr val="accent1"/>
                    </a:solidFill>
                    <a:prstDash val="solid"/>
                    <a:miter lim="800000"/>
                    <a:headEnd type="none" w="sm" len="sm"/>
                    <a:tailEnd type="triangle" w="med" len="med"/>
                  </a:ln>
                </p:spPr>
              </p:cxnSp>
            </p:grpSp>
            <p:sp>
              <p:nvSpPr>
                <p:cNvPr id="363" name="Google Shape;363;p9"/>
                <p:cNvSpPr/>
                <p:nvPr/>
              </p:nvSpPr>
              <p:spPr>
                <a:xfrm>
                  <a:off x="6531429" y="3863436"/>
                  <a:ext cx="102636" cy="30657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9"/>
                <p:cNvSpPr/>
                <p:nvPr/>
              </p:nvSpPr>
              <p:spPr>
                <a:xfrm>
                  <a:off x="6711732" y="3728667"/>
                  <a:ext cx="102636" cy="441348"/>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9"/>
                <p:cNvSpPr/>
                <p:nvPr/>
              </p:nvSpPr>
              <p:spPr>
                <a:xfrm>
                  <a:off x="6892035" y="3736539"/>
                  <a:ext cx="102636" cy="43347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9"/>
                <p:cNvSpPr/>
                <p:nvPr/>
              </p:nvSpPr>
              <p:spPr>
                <a:xfrm>
                  <a:off x="7072338" y="3639119"/>
                  <a:ext cx="102636" cy="5308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7" name="Google Shape;367;p9"/>
                <p:cNvSpPr/>
                <p:nvPr/>
              </p:nvSpPr>
              <p:spPr>
                <a:xfrm>
                  <a:off x="7252641" y="3761455"/>
                  <a:ext cx="102636" cy="40856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9"/>
                <p:cNvSpPr/>
                <p:nvPr/>
              </p:nvSpPr>
              <p:spPr>
                <a:xfrm>
                  <a:off x="7432944" y="3799863"/>
                  <a:ext cx="102636" cy="37015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9"/>
                <p:cNvSpPr/>
                <p:nvPr/>
              </p:nvSpPr>
              <p:spPr>
                <a:xfrm>
                  <a:off x="7613247" y="3840819"/>
                  <a:ext cx="102636" cy="3291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9"/>
                <p:cNvSpPr/>
                <p:nvPr/>
              </p:nvSpPr>
              <p:spPr>
                <a:xfrm>
                  <a:off x="7793551" y="3858351"/>
                  <a:ext cx="102636" cy="31166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71" name="Google Shape;371;p9"/>
              <p:cNvGrpSpPr/>
              <p:nvPr/>
            </p:nvGrpSpPr>
            <p:grpSpPr>
              <a:xfrm>
                <a:off x="6440130" y="5358645"/>
                <a:ext cx="1602858" cy="558062"/>
                <a:chOff x="6440130" y="3615463"/>
                <a:chExt cx="1602858" cy="558062"/>
              </a:xfrm>
            </p:grpSpPr>
            <p:grpSp>
              <p:nvGrpSpPr>
                <p:cNvPr id="372" name="Google Shape;372;p9"/>
                <p:cNvGrpSpPr/>
                <p:nvPr/>
              </p:nvGrpSpPr>
              <p:grpSpPr>
                <a:xfrm>
                  <a:off x="6440130" y="3615463"/>
                  <a:ext cx="1602858" cy="558062"/>
                  <a:chOff x="10319657" y="-214604"/>
                  <a:chExt cx="1719943" cy="939281"/>
                </a:xfrm>
              </p:grpSpPr>
              <p:cxnSp>
                <p:nvCxnSpPr>
                  <p:cNvPr id="373" name="Google Shape;373;p9"/>
                  <p:cNvCxnSpPr/>
                  <p:nvPr/>
                </p:nvCxnSpPr>
                <p:spPr>
                  <a:xfrm rot="10800000">
                    <a:off x="10319657" y="-214604"/>
                    <a:ext cx="0" cy="926949"/>
                  </a:xfrm>
                  <a:prstGeom prst="straightConnector1">
                    <a:avLst/>
                  </a:prstGeom>
                  <a:noFill/>
                  <a:ln w="9525" cap="flat" cmpd="sng">
                    <a:solidFill>
                      <a:schemeClr val="accent1"/>
                    </a:solidFill>
                    <a:prstDash val="solid"/>
                    <a:miter lim="800000"/>
                    <a:headEnd type="none" w="sm" len="sm"/>
                    <a:tailEnd type="triangle" w="med" len="med"/>
                  </a:ln>
                </p:spPr>
              </p:cxnSp>
              <p:cxnSp>
                <p:nvCxnSpPr>
                  <p:cNvPr id="374" name="Google Shape;374;p9"/>
                  <p:cNvCxnSpPr/>
                  <p:nvPr/>
                </p:nvCxnSpPr>
                <p:spPr>
                  <a:xfrm>
                    <a:off x="10319657" y="712345"/>
                    <a:ext cx="1719943" cy="12332"/>
                  </a:xfrm>
                  <a:prstGeom prst="straightConnector1">
                    <a:avLst/>
                  </a:prstGeom>
                  <a:noFill/>
                  <a:ln w="9525" cap="flat" cmpd="sng">
                    <a:solidFill>
                      <a:schemeClr val="accent1"/>
                    </a:solidFill>
                    <a:prstDash val="solid"/>
                    <a:miter lim="800000"/>
                    <a:headEnd type="none" w="sm" len="sm"/>
                    <a:tailEnd type="triangle" w="med" len="med"/>
                  </a:ln>
                </p:spPr>
              </p:cxnSp>
            </p:grpSp>
            <p:sp>
              <p:nvSpPr>
                <p:cNvPr id="375" name="Google Shape;375;p9"/>
                <p:cNvSpPr/>
                <p:nvPr/>
              </p:nvSpPr>
              <p:spPr>
                <a:xfrm>
                  <a:off x="6531429" y="3863436"/>
                  <a:ext cx="102636" cy="30657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9"/>
                <p:cNvSpPr/>
                <p:nvPr/>
              </p:nvSpPr>
              <p:spPr>
                <a:xfrm>
                  <a:off x="6711732" y="3728667"/>
                  <a:ext cx="102636" cy="441348"/>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9"/>
                <p:cNvSpPr/>
                <p:nvPr/>
              </p:nvSpPr>
              <p:spPr>
                <a:xfrm>
                  <a:off x="6892035" y="3736539"/>
                  <a:ext cx="102636" cy="43347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9"/>
                <p:cNvSpPr/>
                <p:nvPr/>
              </p:nvSpPr>
              <p:spPr>
                <a:xfrm>
                  <a:off x="7072338" y="3639119"/>
                  <a:ext cx="102636" cy="5308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9" name="Google Shape;379;p9"/>
                <p:cNvSpPr/>
                <p:nvPr/>
              </p:nvSpPr>
              <p:spPr>
                <a:xfrm>
                  <a:off x="7252641" y="3761455"/>
                  <a:ext cx="102636" cy="40856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9"/>
                <p:cNvSpPr/>
                <p:nvPr/>
              </p:nvSpPr>
              <p:spPr>
                <a:xfrm>
                  <a:off x="7432944" y="3799863"/>
                  <a:ext cx="102636" cy="37015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1" name="Google Shape;381;p9"/>
                <p:cNvSpPr/>
                <p:nvPr/>
              </p:nvSpPr>
              <p:spPr>
                <a:xfrm>
                  <a:off x="7613247" y="3840819"/>
                  <a:ext cx="102636" cy="32919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2" name="Google Shape;382;p9"/>
                <p:cNvSpPr/>
                <p:nvPr/>
              </p:nvSpPr>
              <p:spPr>
                <a:xfrm>
                  <a:off x="7793551" y="3858351"/>
                  <a:ext cx="102636" cy="31166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83" name="Google Shape;383;p9"/>
              <p:cNvSpPr txBox="1"/>
              <p:nvPr/>
            </p:nvSpPr>
            <p:spPr>
              <a:xfrm>
                <a:off x="7877793" y="4193879"/>
                <a:ext cx="421849" cy="169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time</a:t>
                </a:r>
                <a:endParaRPr sz="500">
                  <a:solidFill>
                    <a:schemeClr val="dk1"/>
                  </a:solidFill>
                  <a:latin typeface="Microsoft JhengHei"/>
                  <a:ea typeface="Microsoft JhengHei"/>
                  <a:cs typeface="Microsoft JhengHei"/>
                  <a:sym typeface="Microsoft JhengHei"/>
                </a:endParaRPr>
              </a:p>
            </p:txBody>
          </p:sp>
          <p:sp>
            <p:nvSpPr>
              <p:cNvPr id="384" name="Google Shape;384;p9"/>
              <p:cNvSpPr txBox="1"/>
              <p:nvPr/>
            </p:nvSpPr>
            <p:spPr>
              <a:xfrm>
                <a:off x="7853212" y="5103047"/>
                <a:ext cx="421849" cy="169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time</a:t>
                </a:r>
                <a:endParaRPr sz="500">
                  <a:solidFill>
                    <a:schemeClr val="dk1"/>
                  </a:solidFill>
                  <a:latin typeface="Microsoft JhengHei"/>
                  <a:ea typeface="Microsoft JhengHei"/>
                  <a:cs typeface="Microsoft JhengHei"/>
                  <a:sym typeface="Microsoft JhengHei"/>
                </a:endParaRPr>
              </a:p>
            </p:txBody>
          </p:sp>
          <p:sp>
            <p:nvSpPr>
              <p:cNvPr id="385" name="Google Shape;385;p9"/>
              <p:cNvSpPr txBox="1"/>
              <p:nvPr/>
            </p:nvSpPr>
            <p:spPr>
              <a:xfrm>
                <a:off x="7856429" y="5945763"/>
                <a:ext cx="421849" cy="169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time</a:t>
                </a:r>
                <a:endParaRPr sz="500">
                  <a:solidFill>
                    <a:schemeClr val="dk1"/>
                  </a:solidFill>
                  <a:latin typeface="Microsoft JhengHei"/>
                  <a:ea typeface="Microsoft JhengHei"/>
                  <a:cs typeface="Microsoft JhengHei"/>
                  <a:sym typeface="Microsoft JhengHei"/>
                </a:endParaRPr>
              </a:p>
            </p:txBody>
          </p:sp>
          <p:sp>
            <p:nvSpPr>
              <p:cNvPr id="386" name="Google Shape;386;p9"/>
              <p:cNvSpPr/>
              <p:nvPr/>
            </p:nvSpPr>
            <p:spPr>
              <a:xfrm>
                <a:off x="6220463" y="3509966"/>
                <a:ext cx="253596" cy="169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°C</a:t>
                </a:r>
                <a:endParaRPr sz="500">
                  <a:solidFill>
                    <a:schemeClr val="dk1"/>
                  </a:solidFill>
                  <a:latin typeface="Microsoft JhengHei"/>
                  <a:ea typeface="Microsoft JhengHei"/>
                  <a:cs typeface="Microsoft JhengHei"/>
                  <a:sym typeface="Microsoft JhengHei"/>
                </a:endParaRPr>
              </a:p>
            </p:txBody>
          </p:sp>
          <p:sp>
            <p:nvSpPr>
              <p:cNvPr id="387" name="Google Shape;387;p9"/>
              <p:cNvSpPr/>
              <p:nvPr/>
            </p:nvSpPr>
            <p:spPr>
              <a:xfrm>
                <a:off x="6226914" y="4410704"/>
                <a:ext cx="253596" cy="169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a:t>
                </a:r>
                <a:endParaRPr sz="500">
                  <a:solidFill>
                    <a:schemeClr val="dk1"/>
                  </a:solidFill>
                  <a:latin typeface="Microsoft JhengHei"/>
                  <a:ea typeface="Microsoft JhengHei"/>
                  <a:cs typeface="Microsoft JhengHei"/>
                  <a:sym typeface="Microsoft JhengHei"/>
                </a:endParaRPr>
              </a:p>
            </p:txBody>
          </p:sp>
          <p:sp>
            <p:nvSpPr>
              <p:cNvPr id="388" name="Google Shape;388;p9"/>
              <p:cNvSpPr/>
              <p:nvPr/>
            </p:nvSpPr>
            <p:spPr>
              <a:xfrm>
                <a:off x="6220211" y="5239602"/>
                <a:ext cx="338937" cy="169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500">
                    <a:solidFill>
                      <a:schemeClr val="dk1"/>
                    </a:solidFill>
                    <a:latin typeface="Microsoft JhengHei"/>
                    <a:ea typeface="Microsoft JhengHei"/>
                    <a:cs typeface="Microsoft JhengHei"/>
                    <a:sym typeface="Microsoft JhengHei"/>
                  </a:rPr>
                  <a:t>ppm</a:t>
                </a:r>
                <a:endParaRPr sz="500">
                  <a:solidFill>
                    <a:schemeClr val="dk1"/>
                  </a:solidFill>
                  <a:latin typeface="Microsoft JhengHei"/>
                  <a:ea typeface="Microsoft JhengHei"/>
                  <a:cs typeface="Microsoft JhengHei"/>
                  <a:sym typeface="Microsoft JhengHei"/>
                </a:endParaRPr>
              </a:p>
            </p:txBody>
          </p:sp>
          <p:cxnSp>
            <p:nvCxnSpPr>
              <p:cNvPr id="389" name="Google Shape;389;p9"/>
              <p:cNvCxnSpPr/>
              <p:nvPr/>
            </p:nvCxnSpPr>
            <p:spPr>
              <a:xfrm>
                <a:off x="4264528" y="6107420"/>
                <a:ext cx="2113412" cy="0"/>
              </a:xfrm>
              <a:prstGeom prst="straightConnector1">
                <a:avLst/>
              </a:prstGeom>
              <a:noFill/>
              <a:ln w="12700" cap="flat" cmpd="sng">
                <a:solidFill>
                  <a:schemeClr val="dk1"/>
                </a:solidFill>
                <a:prstDash val="solid"/>
                <a:miter lim="800000"/>
                <a:headEnd type="none" w="sm" len="sm"/>
                <a:tailEnd type="none" w="sm" len="sm"/>
              </a:ln>
            </p:spPr>
          </p:cxnSp>
          <p:sp>
            <p:nvSpPr>
              <p:cNvPr id="390" name="Google Shape;390;p9"/>
              <p:cNvSpPr/>
              <p:nvPr/>
            </p:nvSpPr>
            <p:spPr>
              <a:xfrm>
                <a:off x="5833689" y="6138572"/>
                <a:ext cx="76335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900" dirty="0">
                    <a:solidFill>
                      <a:srgbClr val="D1CDC7"/>
                    </a:solidFill>
                    <a:latin typeface="Calibri"/>
                    <a:ea typeface="Calibri"/>
                    <a:cs typeface="Calibri"/>
                    <a:sym typeface="Calibri"/>
                  </a:rPr>
                  <a:t>© Copyright</a:t>
                </a:r>
                <a:endParaRPr sz="900" dirty="0">
                  <a:solidFill>
                    <a:schemeClr val="dk1"/>
                  </a:solidFill>
                  <a:latin typeface="Calibri"/>
                  <a:ea typeface="Calibri"/>
                  <a:cs typeface="Calibri"/>
                  <a:sym typeface="Calibri"/>
                </a:endParaRPr>
              </a:p>
            </p:txBody>
          </p:sp>
        </p:grpSp>
        <p:sp>
          <p:nvSpPr>
            <p:cNvPr id="391" name="Google Shape;391;p9"/>
            <p:cNvSpPr txBox="1"/>
            <p:nvPr/>
          </p:nvSpPr>
          <p:spPr>
            <a:xfrm>
              <a:off x="7105389" y="4527042"/>
              <a:ext cx="104774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000">
                  <a:solidFill>
                    <a:schemeClr val="dk1"/>
                  </a:solidFill>
                  <a:latin typeface="Microsoft JhengHei"/>
                  <a:ea typeface="Microsoft JhengHei"/>
                  <a:cs typeface="Microsoft JhengHei"/>
                  <a:sym typeface="Microsoft JhengHei"/>
                </a:rPr>
                <a:t>目前濕度  60%</a:t>
              </a:r>
              <a:endParaRPr sz="1000">
                <a:solidFill>
                  <a:schemeClr val="dk1"/>
                </a:solidFill>
                <a:latin typeface="Microsoft JhengHei"/>
                <a:ea typeface="Microsoft JhengHei"/>
                <a:cs typeface="Microsoft JhengHei"/>
                <a:sym typeface="Microsoft JhengHei"/>
              </a:endParaRPr>
            </a:p>
          </p:txBody>
        </p:sp>
        <p:grpSp>
          <p:nvGrpSpPr>
            <p:cNvPr id="392" name="Google Shape;392;p9"/>
            <p:cNvGrpSpPr/>
            <p:nvPr/>
          </p:nvGrpSpPr>
          <p:grpSpPr>
            <a:xfrm>
              <a:off x="8325508" y="3032585"/>
              <a:ext cx="361912" cy="255721"/>
              <a:chOff x="7750347" y="3126530"/>
              <a:chExt cx="361912" cy="255721"/>
            </a:xfrm>
          </p:grpSpPr>
          <p:sp>
            <p:nvSpPr>
              <p:cNvPr id="393" name="Google Shape;393;p9"/>
              <p:cNvSpPr/>
              <p:nvPr/>
            </p:nvSpPr>
            <p:spPr>
              <a:xfrm>
                <a:off x="7791224" y="3126530"/>
                <a:ext cx="280584" cy="255721"/>
              </a:xfrm>
              <a:prstGeom prst="roundRect">
                <a:avLst>
                  <a:gd name="adj" fmla="val 16667"/>
                </a:avLst>
              </a:prstGeom>
              <a:solidFill>
                <a:schemeClr val="l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9"/>
              <p:cNvSpPr txBox="1"/>
              <p:nvPr/>
            </p:nvSpPr>
            <p:spPr>
              <a:xfrm>
                <a:off x="7750347" y="3145698"/>
                <a:ext cx="361912"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700">
                    <a:solidFill>
                      <a:schemeClr val="dk1"/>
                    </a:solidFill>
                    <a:latin typeface="Microsoft JhengHei"/>
                    <a:ea typeface="Microsoft JhengHei"/>
                    <a:cs typeface="Microsoft JhengHei"/>
                    <a:sym typeface="Microsoft JhengHei"/>
                  </a:rPr>
                  <a:t>提交</a:t>
                </a:r>
                <a:endParaRPr/>
              </a:p>
            </p:txBody>
          </p:sp>
        </p:grpSp>
      </p:grpSp>
      <p:grpSp>
        <p:nvGrpSpPr>
          <p:cNvPr id="395" name="Google Shape;395;p9"/>
          <p:cNvGrpSpPr/>
          <p:nvPr/>
        </p:nvGrpSpPr>
        <p:grpSpPr>
          <a:xfrm>
            <a:off x="11378278" y="3650761"/>
            <a:ext cx="361912" cy="255721"/>
            <a:chOff x="7750347" y="3126530"/>
            <a:chExt cx="361912" cy="255721"/>
          </a:xfrm>
        </p:grpSpPr>
        <p:sp>
          <p:nvSpPr>
            <p:cNvPr id="396" name="Google Shape;396;p9"/>
            <p:cNvSpPr/>
            <p:nvPr/>
          </p:nvSpPr>
          <p:spPr>
            <a:xfrm>
              <a:off x="7791224" y="3126530"/>
              <a:ext cx="280584" cy="255721"/>
            </a:xfrm>
            <a:prstGeom prst="roundRect">
              <a:avLst>
                <a:gd name="adj" fmla="val 16667"/>
              </a:avLst>
            </a:prstGeom>
            <a:solidFill>
              <a:schemeClr val="l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9"/>
            <p:cNvSpPr txBox="1"/>
            <p:nvPr/>
          </p:nvSpPr>
          <p:spPr>
            <a:xfrm>
              <a:off x="7750347" y="3145698"/>
              <a:ext cx="361912"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700">
                  <a:solidFill>
                    <a:schemeClr val="dk1"/>
                  </a:solidFill>
                  <a:latin typeface="Microsoft JhengHei"/>
                  <a:ea typeface="Microsoft JhengHei"/>
                  <a:cs typeface="Microsoft JhengHei"/>
                  <a:sym typeface="Microsoft JhengHei"/>
                </a:rPr>
                <a:t>提交</a:t>
              </a:r>
              <a:endParaRPr/>
            </a:p>
          </p:txBody>
        </p:sp>
      </p:grpSp>
    </p:spTree>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622</Words>
  <Application>Microsoft Office PowerPoint</Application>
  <PresentationFormat>寬螢幕</PresentationFormat>
  <Paragraphs>156</Paragraphs>
  <Slides>9</Slides>
  <Notes>9</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Microsoft JhengHei</vt:lpstr>
      <vt:lpstr>Arial</vt:lpstr>
      <vt:lpstr>Calibri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4</cp:revision>
  <dcterms:created xsi:type="dcterms:W3CDTF">2021-03-31T05:53:30Z</dcterms:created>
  <dcterms:modified xsi:type="dcterms:W3CDTF">2021-04-27T09:18:19Z</dcterms:modified>
</cp:coreProperties>
</file>