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59" r:id="rId7"/>
    <p:sldId id="274" r:id="rId8"/>
    <p:sldId id="263" r:id="rId9"/>
    <p:sldId id="264" r:id="rId10"/>
    <p:sldId id="265" r:id="rId11"/>
    <p:sldId id="266" r:id="rId12"/>
    <p:sldId id="268" r:id="rId13"/>
    <p:sldId id="269" r:id="rId14"/>
    <p:sldId id="260" r:id="rId15"/>
    <p:sldId id="270" r:id="rId16"/>
    <p:sldId id="273" r:id="rId17"/>
    <p:sldId id="271" r:id="rId18"/>
    <p:sldId id="272" r:id="rId19"/>
    <p:sldId id="261" r:id="rId20"/>
    <p:sldId id="278" r:id="rId21"/>
    <p:sldId id="262" r:id="rId22"/>
    <p:sldId id="275" r:id="rId23"/>
    <p:sldId id="25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06/12/2021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160" y="1074420"/>
            <a:ext cx="10505508" cy="2299029"/>
          </a:xfrm>
        </p:spPr>
        <p:txBody>
          <a:bodyPr/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ỨNG DỤNG KỸ THUẬT HỌC SÂU TRONG XÂY DỰNG DỊCH VỤ DỰ BÁO GIÁ PHÒNG CHO THUÊ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7351" y="4495440"/>
            <a:ext cx="6841524" cy="1302144"/>
          </a:xfrm>
        </p:spPr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:     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					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, GV 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, Cao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Lợi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3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79120" y="2133600"/>
            <a:ext cx="11019755" cy="41681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riêng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biệt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website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VD 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bỏ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text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khuân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52979"/>
              </p:ext>
            </p:extLst>
          </p:nvPr>
        </p:nvGraphicFramePr>
        <p:xfrm>
          <a:off x="5608320" y="2731152"/>
          <a:ext cx="6083300" cy="172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4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3436">
                <a:tc>
                  <a:txBody>
                    <a:bodyPr/>
                    <a:lstStyle/>
                    <a:p>
                      <a:r>
                        <a:rPr lang="en-US" dirty="0" err="1"/>
                        <a:t>Trước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3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cho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thuê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3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triệu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/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tháng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3000000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3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vi-VN" sz="1600" dirty="0">
                          <a:latin typeface="Segoe UI" pitchFamily="34" charset="0"/>
                          <a:cs typeface="Segoe UI" pitchFamily="34" charset="0"/>
                        </a:rPr>
                        <a:t>24 ngõ 5 ngách 72 Hoàng Quốc Việt, Phường Nghĩa Tân, Quận Cầu Giấy, Hà Nội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,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Nghĩa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Tân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,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stCxn id="2" idx="2"/>
          </p:cNvCxnSpPr>
          <p:nvPr/>
        </p:nvCxnSpPr>
        <p:spPr>
          <a:xfrm flipH="1">
            <a:off x="8648700" y="4454748"/>
            <a:ext cx="1270" cy="5896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50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66350" y="2214948"/>
            <a:ext cx="11084629" cy="43306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	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  	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Lat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vi-VN" sz="1900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ong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vi-VN" sz="19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mặt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Chi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vi-VN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WC,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thất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giường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hòa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nóng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lạnh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,…)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lệ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đều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giúp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nhanh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Normalize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number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itchFamily="34" charset="0"/>
                <a:cs typeface="Segoe UI" pitchFamily="34" charset="0"/>
              </a:rPr>
              <a:t> One-Hot encoding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catology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  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Ordinal encoding 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cate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WC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3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49580" y="2286000"/>
            <a:ext cx="11225495" cy="3793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57289"/>
              </p:ext>
            </p:extLst>
          </p:nvPr>
        </p:nvGraphicFramePr>
        <p:xfrm>
          <a:off x="533401" y="2805522"/>
          <a:ext cx="8366759" cy="34747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98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8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Thời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gian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(05/2021)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Vĩ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	 (20.970581)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		(3000000)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Kinh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			 (105.785186)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Diện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tích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(25)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rộng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MĐ        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(3m)</a:t>
                      </a:r>
                      <a:endParaRPr lang="en-US" sz="1800" b="1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05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    </a:t>
                      </a:r>
                      <a:r>
                        <a:rPr lang="vi-VN" sz="180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KC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chính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  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(120m)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Phường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             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Cổ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Nhuế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1)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W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	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KhepKin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Quận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	 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Ccmn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979772" y="2805522"/>
            <a:ext cx="2939143" cy="1053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12 trường còn lại là trường nội thất của phòng giá trị nhận là 0 hoặc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79772" y="4046472"/>
            <a:ext cx="2939143" cy="22389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Bao gồm : </a:t>
            </a:r>
            <a:r>
              <a:rPr lang="vi-VN" i="1" dirty="0">
                <a:solidFill>
                  <a:schemeClr val="tx1"/>
                </a:solidFill>
              </a:rPr>
              <a:t>giườngtủ , bàn ghế, điều hòa, nóng lạnh, máy giặt, bếp, gác xếp, thang máy, ban công,..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0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Random forest</a:t>
            </a:r>
          </a:p>
        </p:txBody>
      </p:sp>
      <p:pic>
        <p:nvPicPr>
          <p:cNvPr id="2050" name="Picture 2" descr="C:\Users\DesertFoxee\Desktop\do_an\images\Mức độ quan trọng thuộc tính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26" y="2309925"/>
            <a:ext cx="5263389" cy="414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6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hồi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37,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(activation function)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mát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(loss function)</a:t>
            </a:r>
          </a:p>
        </p:txBody>
      </p:sp>
    </p:spTree>
    <p:extLst>
      <p:ext uri="{BB962C8B-B14F-4D97-AF65-F5344CB8AC3E}">
        <p14:creationId xmlns:p14="http://schemas.microsoft.com/office/powerpoint/2010/main" val="27593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tx1"/>
              </a:buClr>
              <a:buSzPct val="85000"/>
              <a:buNone/>
            </a:pPr>
            <a:r>
              <a:rPr lang="vi-VN" sz="2400" b="1" dirty="0">
                <a:latin typeface="Segoe UI" pitchFamily="34" charset="0"/>
                <a:cs typeface="Segoe UI" pitchFamily="34" charset="0"/>
              </a:rPr>
              <a:t>A</a:t>
            </a:r>
            <a:r>
              <a:rPr lang="en-US" sz="2400" b="1" dirty="0" err="1">
                <a:latin typeface="Segoe UI" pitchFamily="34" charset="0"/>
                <a:cs typeface="Segoe UI" pitchFamily="34" charset="0"/>
              </a:rPr>
              <a:t>ctivation</a:t>
            </a:r>
            <a:r>
              <a:rPr lang="en-US" sz="2400" b="1" dirty="0">
                <a:latin typeface="Segoe UI" pitchFamily="34" charset="0"/>
                <a:cs typeface="Segoe UI" pitchFamily="34" charset="0"/>
              </a:rPr>
              <a:t> functions</a:t>
            </a:r>
            <a:r>
              <a:rPr lang="vi-VN" sz="2400" b="1" dirty="0">
                <a:latin typeface="Segoe UI" pitchFamily="34" charset="0"/>
                <a:cs typeface="Segoe UI" pitchFamily="34" charset="0"/>
              </a:rPr>
              <a:t>:</a:t>
            </a:r>
          </a:p>
          <a:p>
            <a:pPr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400" b="1" dirty="0">
                <a:latin typeface="Segoe UI" pitchFamily="34" charset="0"/>
                <a:cs typeface="Segoe UI" pitchFamily="34" charset="0"/>
              </a:rPr>
              <a:t>Tầng hidden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Cho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vẫn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phổ biến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tầng ẩn với mô hình mạng nhiều tầng ẩn.</a:t>
            </a:r>
          </a:p>
          <a:p>
            <a:pPr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400" b="1" dirty="0">
                <a:latin typeface="Segoe UI" pitchFamily="34" charset="0"/>
                <a:cs typeface="Segoe UI" pitchFamily="34" charset="0"/>
              </a:rPr>
              <a:t>Tầng output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ài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dự báo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phòng có đầu ra là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activation output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(linear).</a:t>
            </a:r>
            <a:endParaRPr lang="vi-V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Clr>
                <a:schemeClr val="tx1"/>
              </a:buClr>
              <a:buSzPct val="85000"/>
              <a:buNone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Loss function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hồi quy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 sử 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MSE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800" dirty="0">
                <a:latin typeface="Segoe UI" pitchFamily="34" charset="0"/>
                <a:cs typeface="Segoe UI" pitchFamily="34" charset="0"/>
              </a:rPr>
              <a:t>mean squared error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7291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2" y="3936547"/>
            <a:ext cx="58674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37764" y="33881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08964" y="3914775"/>
            <a:ext cx="1828800" cy="2163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82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Tương tự như việc lựa chọn số tầng ẩn, ta cũng không có quy tắc lựa chọn số neural cho mỗi tầng ẩn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 Ta tiếp tục thực nghiệm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1" y="4042001"/>
            <a:ext cx="57435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544" y="32738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Nhận xét : Giá trị MAPE tăng dần khi ta giảm số neural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1"/>
            <a:endCxn id="2050" idx="3"/>
          </p:cNvCxnSpPr>
          <p:nvPr/>
        </p:nvCxnSpPr>
        <p:spPr>
          <a:xfrm flipH="1">
            <a:off x="6583816" y="3800475"/>
            <a:ext cx="1036728" cy="11225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6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88620" y="2421924"/>
            <a:ext cx="11210255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kê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rút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50373"/>
              </p:ext>
            </p:extLst>
          </p:nvPr>
        </p:nvGraphicFramePr>
        <p:xfrm>
          <a:off x="459670" y="3024890"/>
          <a:ext cx="6304985" cy="275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65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 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vi-VN" sz="18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ẩn</a:t>
                      </a: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neural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mỗi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37 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eural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/Tầng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ouput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uyến</a:t>
                      </a: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tính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hidden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ReLU</a:t>
                      </a:r>
                      <a:endParaRPr lang="vi-VN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itchFamily="34" charset="0"/>
                          <a:cs typeface="Segoe UI" pitchFamily="34" charset="0"/>
                        </a:rPr>
                        <a:t>Loss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function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1800" b="0" dirty="0">
                          <a:latin typeface="Segoe UI" pitchFamily="34" charset="0"/>
                          <a:cs typeface="Segoe UI" pitchFamily="34" charset="0"/>
                        </a:rPr>
                        <a:t>MSE(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mean squared error</a:t>
                      </a:r>
                      <a:r>
                        <a:rPr lang="vi-VN" sz="1800" b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b="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15" y="3028383"/>
            <a:ext cx="49720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848600" y="5971608"/>
            <a:ext cx="3360420" cy="4114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Mô hình mạng MLP cho bài toán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29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2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286001"/>
            <a:ext cx="10956324" cy="40331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Nắm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9D2EBE-7900-4464-9A8A-A8FFC4B4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C48AFA-E4C6-40E0-9FD6-DBFF38EAF315}"/>
              </a:ext>
            </a:extLst>
          </p:cNvPr>
          <p:cNvSpPr txBox="1">
            <a:spLocks/>
          </p:cNvSpPr>
          <p:nvPr/>
        </p:nvSpPr>
        <p:spPr>
          <a:xfrm>
            <a:off x="642551" y="2421924"/>
            <a:ext cx="10956324" cy="41281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tuyệt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MAPE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E092789B-1CB0-4E39-B614-E372263DA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439017"/>
              </p:ext>
            </p:extLst>
          </p:nvPr>
        </p:nvGraphicFramePr>
        <p:xfrm>
          <a:off x="893125" y="3909000"/>
          <a:ext cx="4882515" cy="2504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6950">
                  <a:extLst>
                    <a:ext uri="{9D8B030D-6E8A-4147-A177-3AD203B41FA5}">
                      <a16:colId xmlns:a16="http://schemas.microsoft.com/office/drawing/2014/main" xmlns="" val="150882546"/>
                    </a:ext>
                  </a:extLst>
                </a:gridCol>
                <a:gridCol w="1345565">
                  <a:extLst>
                    <a:ext uri="{9D8B030D-6E8A-4147-A177-3AD203B41FA5}">
                      <a16:colId xmlns:a16="http://schemas.microsoft.com/office/drawing/2014/main" xmlns="" val="4160103928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Mô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hình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MAPE (test)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80511228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Multiple linear regression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0.15 +/- 0.01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67936982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KNN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0.18 +/- 0.02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96812353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Random Forest Regressions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 +/- 0.01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60711784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Multiple Layer Perceptron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0.14 +/- 0.01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1942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690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tin: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mặt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ra: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	Backend: Python ( </a:t>
            </a:r>
            <a:r>
              <a:rPr lang="en-US" sz="240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Flask Framework )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	Frontend: ReactJS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14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9EFE47-CECC-44C4-BA4B-820CAA1F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6605B7-EB45-4B65-81E9-0E4A3821D32D}"/>
              </a:ext>
            </a:extLst>
          </p:cNvPr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D951B9-686F-44D7-B29A-09C9B812F1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125" y="2558726"/>
            <a:ext cx="675006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AA9E5D-7596-4184-AF77-E7A4A28B67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9419" y="3643047"/>
            <a:ext cx="4088882" cy="1615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3F69B7-6413-4B73-B46C-E1F19E6DEEC3}"/>
              </a:ext>
            </a:extLst>
          </p:cNvPr>
          <p:cNvSpPr/>
          <p:nvPr/>
        </p:nvSpPr>
        <p:spPr>
          <a:xfrm>
            <a:off x="7979469" y="5299936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0AC5C00-DCCF-490B-ACB4-DAAEF19945A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570377" y="5432234"/>
            <a:ext cx="2409092" cy="3942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F3BE4B5-A3BF-46BB-ADC6-251161593F6B}"/>
              </a:ext>
            </a:extLst>
          </p:cNvPr>
          <p:cNvSpPr/>
          <p:nvPr/>
        </p:nvSpPr>
        <p:spPr>
          <a:xfrm>
            <a:off x="8134288" y="2161761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559E77B-F589-4542-99BC-6FA54BB3C3EB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9603860" y="3214953"/>
            <a:ext cx="0" cy="4280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81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	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API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2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B1CBC-BE50-4892-ABD9-99E3656A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4C4921-7A26-40A0-9392-FF2243BEF77A}"/>
              </a:ext>
            </a:extLst>
          </p:cNvPr>
          <p:cNvSpPr txBox="1">
            <a:spLocks/>
          </p:cNvSpPr>
          <p:nvPr/>
        </p:nvSpPr>
        <p:spPr>
          <a:xfrm>
            <a:off x="642551" y="2421923"/>
            <a:ext cx="10956324" cy="39882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nâng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đoán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0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73529" y="2220686"/>
            <a:ext cx="11125346" cy="38588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(Deep Learning)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tập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con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máy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liên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quan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đến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thuật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lấy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cảm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hứng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từ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cấu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trúc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chức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năng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bộ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não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con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người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Giúp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xử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dữ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liệu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tạo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mẫu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trong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đưa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quyết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định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đời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1940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nhưng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mãi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Hiện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nay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lượng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dữ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liệu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khổng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lồ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việc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phát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triển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vượt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bậc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hệ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thống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máy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tính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đã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thúc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đẩy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thư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hỗ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TensorFlow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,…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siêu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máy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8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Thực tế    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có sẵn cho bài toán dự báo giá phòng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Giải pháp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eb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Internet.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website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chứng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thiếu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rõ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ràng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endParaRPr lang="en-US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Thu thập và xử lý dữ 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Website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phongtro123.com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47034" y="2962953"/>
            <a:ext cx="10944223" cy="3341233"/>
            <a:chOff x="796018" y="2864985"/>
            <a:chExt cx="10944223" cy="33412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2864985"/>
              <a:ext cx="664845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4586968"/>
              <a:ext cx="9848850" cy="161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580664" y="2864986"/>
              <a:ext cx="3159577" cy="931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" pitchFamily="34" charset="0"/>
                  <a:cs typeface="Segoe UI" pitchFamily="34" charset="0"/>
                </a:rPr>
                <a:t>Những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đánh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giá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theo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trang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: https://www.similarweb.com/</a:t>
              </a:r>
            </a:p>
          </p:txBody>
        </p:sp>
        <p:cxnSp>
          <p:nvCxnSpPr>
            <p:cNvPr id="6" name="Straight Arrow Connector 5"/>
            <p:cNvCxnSpPr>
              <a:stCxn id="4" idx="1"/>
              <a:endCxn id="1026" idx="3"/>
            </p:cNvCxnSpPr>
            <p:nvPr/>
          </p:nvCxnSpPr>
          <p:spPr>
            <a:xfrm flipH="1">
              <a:off x="7444468" y="3330690"/>
              <a:ext cx="1136196" cy="31058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7707086" y="3330690"/>
              <a:ext cx="873578" cy="125627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8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339340"/>
            <a:ext cx="10956324" cy="37401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Thu thập dữ liệu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ục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chính là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website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tin: 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B1: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B2: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1500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&gt;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lưu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file .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csv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8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 URL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,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vĩ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miêu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chi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6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440</TotalTime>
  <Words>1145</Words>
  <Application>Microsoft Office PowerPoint</Application>
  <PresentationFormat>Custom</PresentationFormat>
  <Paragraphs>180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Ion Boardroom</vt:lpstr>
      <vt:lpstr>ỨNG DỤNG KỸ THUẬT HỌC SÂU TRONG XÂY DỰNG DỊCH VỤ DỰ BÁO GIÁ PHÒNG CHO THUÊ</vt:lpstr>
      <vt:lpstr>Tổng quát </vt:lpstr>
      <vt:lpstr>Tổng quát </vt:lpstr>
      <vt:lpstr>Tổng quan về học sâu</vt:lpstr>
      <vt:lpstr>Tổng quan về học sâu</vt:lpstr>
      <vt:lpstr>Thu thập và xử lý dữ liệu</vt:lpstr>
      <vt:lpstr>PowerPoint Presentation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Xây dựng mô hình mạng học sâu</vt:lpstr>
      <vt:lpstr>Xây dựng mô hình mạng học sâu</vt:lpstr>
      <vt:lpstr>Xây dựng mô hình mạng học sâu</vt:lpstr>
      <vt:lpstr>Xây dựng mô hình mạng học sâu</vt:lpstr>
      <vt:lpstr>Xây dựng mô hình mạng học sâu</vt:lpstr>
      <vt:lpstr>Tối ưu và đánh giá mô hình</vt:lpstr>
      <vt:lpstr>Tối ưu và đánh giá mô hình</vt:lpstr>
      <vt:lpstr>Xây dựng ứng dụng dự báo</vt:lpstr>
      <vt:lpstr>Xây dựng ứng dụng dự báo</vt:lpstr>
      <vt:lpstr>Kết luận</vt:lpstr>
      <vt:lpstr>Kết luận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Van Thuong</dc:creator>
  <cp:lastModifiedBy>DesertFoxee</cp:lastModifiedBy>
  <cp:revision>631</cp:revision>
  <dcterms:created xsi:type="dcterms:W3CDTF">2021-06-02T00:55:53Z</dcterms:created>
  <dcterms:modified xsi:type="dcterms:W3CDTF">2021-06-12T13:33:25Z</dcterms:modified>
</cp:coreProperties>
</file>