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74" r:id="rId6"/>
    <p:sldId id="263" r:id="rId7"/>
    <p:sldId id="264" r:id="rId8"/>
    <p:sldId id="265" r:id="rId9"/>
    <p:sldId id="266" r:id="rId10"/>
    <p:sldId id="268" r:id="rId11"/>
    <p:sldId id="269" r:id="rId12"/>
    <p:sldId id="260" r:id="rId13"/>
    <p:sldId id="270" r:id="rId14"/>
    <p:sldId id="273" r:id="rId15"/>
    <p:sldId id="271" r:id="rId16"/>
    <p:sldId id="272" r:id="rId17"/>
    <p:sldId id="261" r:id="rId18"/>
    <p:sldId id="262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1074420"/>
            <a:ext cx="10505508" cy="2299029"/>
          </a:xfrm>
        </p:spPr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PHÒNG CHO THUÊ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495440"/>
            <a:ext cx="6841524" cy="130214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		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49580" y="2286000"/>
            <a:ext cx="11225495" cy="3793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57289"/>
              </p:ext>
            </p:extLst>
          </p:nvPr>
        </p:nvGraphicFramePr>
        <p:xfrm>
          <a:off x="533401" y="2805522"/>
          <a:ext cx="8366759" cy="34747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8007"/>
                <a:gridCol w="4368752"/>
              </a:tblGrid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Thời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gian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(05/2021)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Vĩ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		 (20.970581)</a:t>
                      </a:r>
                      <a:endParaRPr lang="en-US" dirty="0"/>
                    </a:p>
                  </a:txBody>
                  <a:tcPr anchor="ctr"/>
                </a:tc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		(3000000)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Kinh</a:t>
                      </a: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 			 (105.785186)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Diện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	(25)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MĐ         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(3m)</a:t>
                      </a:r>
                      <a:endParaRPr lang="en-US" sz="18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470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     </a:t>
                      </a:r>
                      <a:r>
                        <a:rPr lang="vi-VN" sz="1800" dirty="0" smtClean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KC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   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(120m)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Phường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              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Cổ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Nhuế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1)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W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	 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KhepKin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Quận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		 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	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Ccmn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79772" y="2805522"/>
            <a:ext cx="2939143" cy="105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12 trường còn lại là trường nội thất của phòng giá trị nhận là 0 hoặc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79772" y="4046472"/>
            <a:ext cx="2939143" cy="22389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tx1"/>
                </a:solidFill>
              </a:rPr>
              <a:t>Bao gồm : </a:t>
            </a:r>
            <a:r>
              <a:rPr lang="vi-VN" i="1" dirty="0" smtClean="0">
                <a:solidFill>
                  <a:schemeClr val="tx1"/>
                </a:solidFill>
              </a:rPr>
              <a:t>giườngtủ , bàn ghế, điều hòa, nóng lạnh, máy giặt, bếp, gác xếp, thang máy, ban công,..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Random forest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6" y="2309925"/>
            <a:ext cx="5263389" cy="41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37,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tx1"/>
              </a:buClr>
              <a:buSzPct val="85000"/>
              <a:buNone/>
            </a:pPr>
            <a:r>
              <a:rPr lang="vi-VN" sz="2400" b="1" dirty="0">
                <a:latin typeface="Segoe UI" pitchFamily="34" charset="0"/>
                <a:cs typeface="Segoe UI" pitchFamily="34" charset="0"/>
              </a:rPr>
              <a:t>A</a:t>
            </a:r>
            <a:r>
              <a:rPr lang="en-US" sz="2400" b="1" dirty="0" err="1" smtClean="0">
                <a:latin typeface="Segoe UI" pitchFamily="34" charset="0"/>
                <a:cs typeface="Segoe UI" pitchFamily="34" charset="0"/>
              </a:rPr>
              <a:t>ctivation</a:t>
            </a:r>
            <a:r>
              <a:rPr lang="en-US" sz="2400" b="1" dirty="0">
                <a:latin typeface="Segoe UI" pitchFamily="34" charset="0"/>
                <a:cs typeface="Segoe UI" pitchFamily="34" charset="0"/>
              </a:rPr>
              <a:t> 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functions</a:t>
            </a:r>
            <a:r>
              <a:rPr lang="vi-VN" sz="2400" b="1" dirty="0" smtClean="0">
                <a:latin typeface="Segoe UI" pitchFamily="34" charset="0"/>
                <a:cs typeface="Segoe UI" pitchFamily="34" charset="0"/>
              </a:rPr>
              <a:t>:</a:t>
            </a: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400" b="1" dirty="0" smtClean="0">
                <a:latin typeface="Segoe UI" pitchFamily="34" charset="0"/>
                <a:cs typeface="Segoe UI" pitchFamily="34" charset="0"/>
              </a:rPr>
              <a:t>Tầng hidden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Cho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phổ biến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tầng ẩn với mô hình mạng nhiều tầng ẩn.</a:t>
            </a: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400" b="1" dirty="0" smtClean="0">
                <a:latin typeface="Segoe UI" pitchFamily="34" charset="0"/>
                <a:cs typeface="Segoe UI" pitchFamily="34" charset="0"/>
              </a:rPr>
              <a:t>Tầng output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dự báo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phòng có đầu ra là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output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(linear).</a:t>
            </a:r>
            <a:endParaRPr lang="vi-V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Clr>
                <a:schemeClr val="tx1"/>
              </a:buClr>
              <a:buSzPct val="85000"/>
              <a:buNone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Loss function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hồi quy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sử 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MSE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 smtClean="0">
                <a:latin typeface="Segoe UI" pitchFamily="34" charset="0"/>
                <a:cs typeface="Segoe UI" pitchFamily="34" charset="0"/>
              </a:rPr>
              <a:t>mean squared error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" y="3936547"/>
            <a:ext cx="5867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7764" y="33881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08964" y="3914775"/>
            <a:ext cx="1828800" cy="2163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neural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Tương tự như việc lựa chọn số tầng ẩn, ta cũng không có quy tắc lựa chọn số neural cho mỗi tầng 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tiếp tục thực nghiệm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4042001"/>
            <a:ext cx="5743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544" y="32738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Nhận xét : Giá trị MAPE tăng dần khi ta giảm số neural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2050" idx="3"/>
          </p:cNvCxnSpPr>
          <p:nvPr/>
        </p:nvCxnSpPr>
        <p:spPr>
          <a:xfrm flipH="1">
            <a:off x="6583816" y="3800475"/>
            <a:ext cx="1036728" cy="11225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88620" y="2421924"/>
            <a:ext cx="11210255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rút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50373"/>
              </p:ext>
            </p:extLst>
          </p:nvPr>
        </p:nvGraphicFramePr>
        <p:xfrm>
          <a:off x="459670" y="3024890"/>
          <a:ext cx="6304985" cy="275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50"/>
                <a:gridCol w="2756535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175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</a:t>
                      </a:r>
                      <a:r>
                        <a:rPr lang="vi-VN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vi-VN" sz="18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ẩn</a:t>
                      </a:r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neural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mỗi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 </a:t>
                      </a:r>
                      <a:r>
                        <a:rPr lang="vi-VN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eural</a:t>
                      </a:r>
                      <a:r>
                        <a:rPr lang="vi-VN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/Tầng</a:t>
                      </a:r>
                      <a:endParaRPr lang="en-US" b="0" dirty="0"/>
                    </a:p>
                  </a:txBody>
                  <a:tcPr anchor="ctr"/>
                </a:tc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ouput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uyến</a:t>
                      </a:r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endParaRPr lang="en-US" b="0" dirty="0"/>
                    </a:p>
                  </a:txBody>
                  <a:tcPr anchor="ctr"/>
                </a:tc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hidden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vi-VN" sz="1800" b="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b="0" dirty="0"/>
                    </a:p>
                  </a:txBody>
                  <a:tcPr anchor="ctr"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vi-VN" sz="1800" dirty="0" smtClean="0">
                          <a:latin typeface="Segoe UI" pitchFamily="34" charset="0"/>
                          <a:cs typeface="Segoe UI" pitchFamily="34" charset="0"/>
                        </a:rPr>
                        <a:t>Loss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function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800" b="0" dirty="0" smtClean="0">
                          <a:latin typeface="Segoe UI" pitchFamily="34" charset="0"/>
                          <a:cs typeface="Segoe UI" pitchFamily="34" charset="0"/>
                        </a:rPr>
                        <a:t>MSE(</a:t>
                      </a: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mean squared error</a:t>
                      </a:r>
                      <a:r>
                        <a:rPr lang="vi-VN" sz="1800" b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b="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15" y="3028383"/>
            <a:ext cx="49720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848600" y="5971608"/>
            <a:ext cx="3360420" cy="4114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1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Mô hình mạng MLP cho bài toán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sgd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2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châm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Luôn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III.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Thực tế    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có sẵn cho bài toán dự báo giá phòng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Giải pháp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eb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Internet.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website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guồn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Thu thập và xử lý dữ 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339340"/>
            <a:ext cx="10956324" cy="37401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thập dữ liệu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ục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chính là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website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B1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	B2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1500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&gt;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79120" y="2133600"/>
            <a:ext cx="11019755" cy="41681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riêng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website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do,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VD 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text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khuân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52979"/>
              </p:ext>
            </p:extLst>
          </p:nvPr>
        </p:nvGraphicFramePr>
        <p:xfrm>
          <a:off x="5608320" y="2731152"/>
          <a:ext cx="6083300" cy="172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460"/>
                <a:gridCol w="2021840"/>
              </a:tblGrid>
              <a:tr h="4434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 smtClean="0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Segoe UI" pitchFamily="34" charset="0"/>
                          <a:cs typeface="Segoe UI" pitchFamily="34" charset="0"/>
                        </a:rPr>
                        <a:t>cho</a:t>
                      </a:r>
                      <a:r>
                        <a:rPr lang="en-US" sz="160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Segoe UI" pitchFamily="34" charset="0"/>
                          <a:cs typeface="Segoe UI" pitchFamily="34" charset="0"/>
                        </a:rPr>
                        <a:t>thuê</a:t>
                      </a:r>
                      <a:r>
                        <a:rPr lang="en-US" sz="1600" dirty="0" smtClean="0">
                          <a:latin typeface="Segoe UI" pitchFamily="34" charset="0"/>
                          <a:cs typeface="Segoe UI" pitchFamily="34" charset="0"/>
                        </a:rPr>
                        <a:t> 3 </a:t>
                      </a:r>
                      <a:r>
                        <a:rPr lang="en-US" sz="1600" dirty="0" err="1" smtClean="0">
                          <a:latin typeface="Segoe UI" pitchFamily="34" charset="0"/>
                          <a:cs typeface="Segoe UI" pitchFamily="34" charset="0"/>
                        </a:rPr>
                        <a:t>triệu</a:t>
                      </a:r>
                      <a:r>
                        <a:rPr lang="en-US" sz="1600" dirty="0" smtClean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Segoe UI" pitchFamily="34" charset="0"/>
                          <a:cs typeface="Segoe UI" pitchFamily="34" charset="0"/>
                        </a:rPr>
                        <a:t>tháng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Segoe UI" pitchFamily="34" charset="0"/>
                          <a:cs typeface="Segoe UI" pitchFamily="34" charset="0"/>
                        </a:rPr>
                        <a:t>3000000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1600" dirty="0" smtClean="0">
                          <a:latin typeface="Segoe UI" pitchFamily="34" charset="0"/>
                          <a:cs typeface="Segoe UI" pitchFamily="34" charset="0"/>
                        </a:rPr>
                        <a:t>24 ngõ 5 ngách 72 Hoàng Quốc Việt, Phường Nghĩa Tân, Quận Cầu Giấy, Hà Nội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 smtClean="0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6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6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600" baseline="0" dirty="0" smtClean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Nghĩa</a:t>
                      </a:r>
                      <a:r>
                        <a:rPr lang="en-US" sz="16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Tân</a:t>
                      </a:r>
                      <a:r>
                        <a:rPr lang="en-US" sz="1600" baseline="0" dirty="0" smtClean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6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8648700" y="4454748"/>
            <a:ext cx="1270" cy="5896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66350" y="2214948"/>
            <a:ext cx="11084629" cy="43306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	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Lat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1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neural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nhanh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Normalize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number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 smtClean="0">
                <a:latin typeface="Segoe UI" pitchFamily="34" charset="0"/>
                <a:cs typeface="Segoe UI" pitchFamily="34" charset="0"/>
              </a:rPr>
              <a:t> One-Hot encoding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catology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uận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hường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19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Ordinal encoding</a:t>
            </a:r>
            <a:r>
              <a:rPr lang="en-US" sz="1900" dirty="0">
                <a:latin typeface="Segoe UI" pitchFamily="34" charset="0"/>
                <a:cs typeface="Segoe UI" pitchFamily="34" charset="0"/>
              </a:rPr>
              <a:t> 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cate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WC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396</TotalTime>
  <Words>870</Words>
  <Application>Microsoft Office PowerPoint</Application>
  <PresentationFormat>Custom</PresentationFormat>
  <Paragraphs>137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 Boardroom</vt:lpstr>
      <vt:lpstr>ỨNG DỤNG KỸ THUẬT HỌC SÂU TRONG XÂY DỰNG DỊCH VỤ DỰ BÁO GIÁ PHÒNG CHO THUÊ</vt:lpstr>
      <vt:lpstr>Tổng quát </vt:lpstr>
      <vt:lpstr>Tổng quát </vt:lpstr>
      <vt:lpstr>Thu thập và xử lý dữ liệu</vt:lpstr>
      <vt:lpstr>PowerPoint Presentation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Xây dựng mô hình mạng học sâu</vt:lpstr>
      <vt:lpstr>Xây dựng mô hình mạng học sâu</vt:lpstr>
      <vt:lpstr>Xây dựng mô hình mạng học sâu</vt:lpstr>
      <vt:lpstr>Xây dựng mô hình mạng học sâu</vt:lpstr>
      <vt:lpstr>Xây dựng mô hình mạng học sâu</vt:lpstr>
      <vt:lpstr>Tối ưu và đánh giá mô hình</vt:lpstr>
      <vt:lpstr>Xây dựng ứng dụng dự báo</vt:lpstr>
      <vt:lpstr>Kết luận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614</cp:revision>
  <dcterms:created xsi:type="dcterms:W3CDTF">2021-06-02T00:55:53Z</dcterms:created>
  <dcterms:modified xsi:type="dcterms:W3CDTF">2021-06-10T17:01:50Z</dcterms:modified>
</cp:coreProperties>
</file>