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9" r:id="rId5"/>
    <p:sldId id="263" r:id="rId6"/>
    <p:sldId id="264" r:id="rId7"/>
    <p:sldId id="265" r:id="rId8"/>
    <p:sldId id="266" r:id="rId9"/>
    <p:sldId id="268" r:id="rId10"/>
    <p:sldId id="269" r:id="rId11"/>
    <p:sldId id="260" r:id="rId12"/>
    <p:sldId id="270" r:id="rId13"/>
    <p:sldId id="273" r:id="rId14"/>
    <p:sldId id="271" r:id="rId15"/>
    <p:sldId id="272" r:id="rId16"/>
    <p:sldId id="261" r:id="rId17"/>
    <p:sldId id="262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06/07/2021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983" y="1729945"/>
            <a:ext cx="11182865" cy="2108323"/>
          </a:xfrm>
        </p:spPr>
        <p:txBody>
          <a:bodyPr/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ỨNG DỤNG KỸ THUẬT HỌC SÂU TRONG XÂY DỰNG DỊCH VỤ DỰ BÁO GIÁ PHÒNG CHO THUÊ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7351" y="4777380"/>
            <a:ext cx="6841524" cy="1302144"/>
          </a:xfrm>
        </p:spPr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Sinh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   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thường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				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Nguyễn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hậu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khóa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15</a:t>
            </a:r>
          </a:p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Giáo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viên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dẫn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GV ,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Cao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văn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Lợi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tế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q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Random forest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:\Users\DesertFoxee\Desktop\do_an\images\Mức độ quan trọng thuộc tính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26" y="2309925"/>
            <a:ext cx="5263389" cy="414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hồi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37,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Để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cần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neural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tầng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hoạt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(activation function)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mát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(loss function)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tx1"/>
              </a:buClr>
              <a:buSzPct val="85000"/>
              <a:buNone/>
            </a:pPr>
            <a:r>
              <a:rPr lang="vi-VN" sz="2400" b="1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sz="2400" b="1" dirty="0" err="1" smtClean="0">
                <a:latin typeface="Segoe UI" pitchFamily="34" charset="0"/>
                <a:cs typeface="Segoe UI" pitchFamily="34" charset="0"/>
              </a:rPr>
              <a:t>ctivation</a:t>
            </a:r>
            <a:r>
              <a:rPr lang="en-US" sz="2400" b="1" dirty="0">
                <a:latin typeface="Segoe UI" pitchFamily="34" charset="0"/>
                <a:cs typeface="Segoe UI" pitchFamily="34" charset="0"/>
              </a:rPr>
              <a:t> </a:t>
            </a:r>
            <a:r>
              <a:rPr lang="en-US" sz="2400" b="1" dirty="0" smtClean="0">
                <a:latin typeface="Segoe UI" pitchFamily="34" charset="0"/>
                <a:cs typeface="Segoe UI" pitchFamily="34" charset="0"/>
              </a:rPr>
              <a:t>functions</a:t>
            </a:r>
            <a:r>
              <a:rPr lang="vi-VN" sz="2400" b="1" dirty="0" smtClean="0">
                <a:latin typeface="Segoe UI" pitchFamily="34" charset="0"/>
                <a:cs typeface="Segoe UI" pitchFamily="34" charset="0"/>
              </a:rPr>
              <a:t>:</a:t>
            </a: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400" b="1" dirty="0" smtClean="0">
                <a:latin typeface="Segoe UI" pitchFamily="34" charset="0"/>
                <a:cs typeface="Segoe UI" pitchFamily="34" charset="0"/>
              </a:rPr>
              <a:t>Tầng hidden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Cho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hàm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ReLU</a:t>
            </a:r>
            <a:r>
              <a:rPr lang="en-US" sz="24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vẫn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phổ biến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tầng ẩn với mô hình mạng nhiều tầng ẩn.</a:t>
            </a:r>
            <a:endParaRPr lang="vi-V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vi-VN" sz="2400" b="1" dirty="0" smtClean="0">
                <a:latin typeface="Segoe UI" pitchFamily="34" charset="0"/>
                <a:cs typeface="Segoe UI" pitchFamily="34" charset="0"/>
              </a:rPr>
              <a:t>Tầng </a:t>
            </a:r>
            <a:r>
              <a:rPr lang="vi-V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output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dự báo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phòng có đầu ra là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âm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activation output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tuyến</a:t>
            </a:r>
            <a:r>
              <a:rPr lang="en-US" sz="2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linear).</a:t>
            </a:r>
            <a:endParaRPr lang="vi-V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buClr>
                <a:schemeClr val="tx1"/>
              </a:buClr>
              <a:buSzPct val="85000"/>
              <a:buFont typeface="Wingdings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buClr>
                <a:schemeClr val="tx1"/>
              </a:buClr>
              <a:buSzPct val="85000"/>
              <a:buNone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Loss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hồi quy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lựa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sử 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MSE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 smtClean="0">
                <a:latin typeface="Segoe UI" pitchFamily="34" charset="0"/>
                <a:cs typeface="Segoe UI" pitchFamily="34" charset="0"/>
              </a:rPr>
              <a:t>mean squared error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cụ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một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" y="3936547"/>
            <a:ext cx="58674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237764" y="33881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/>
              <a:t> </a:t>
            </a:r>
            <a:r>
              <a:rPr lang="en-US" dirty="0" err="1" smtClean="0"/>
              <a:t>sau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408964" y="3914775"/>
            <a:ext cx="1828800" cy="21635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neural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mỗi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lớp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ẩn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Tương tự như việc lựa chọn số tầng ẩn, ta cũng không có quy tắc lựa chọn số neural cho mỗi tầng 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tiếp tục thực nghiệm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thử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nghiệm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41" y="4042001"/>
            <a:ext cx="57435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544" y="3273879"/>
            <a:ext cx="2939143" cy="105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Nhận xét : Giá trị MAPE tăng dần khi ta giảm số neural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1"/>
            <a:endCxn id="2050" idx="3"/>
          </p:cNvCxnSpPr>
          <p:nvPr/>
        </p:nvCxnSpPr>
        <p:spPr>
          <a:xfrm flipH="1">
            <a:off x="6583816" y="3800475"/>
            <a:ext cx="1036728" cy="11225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8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mạng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88620" y="2421924"/>
            <a:ext cx="11210255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kê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ta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rút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50373"/>
              </p:ext>
            </p:extLst>
          </p:nvPr>
        </p:nvGraphicFramePr>
        <p:xfrm>
          <a:off x="459670" y="3024890"/>
          <a:ext cx="6304985" cy="27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50"/>
                <a:gridCol w="2756535"/>
              </a:tblGrid>
              <a:tr h="2921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1175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 </a:t>
                      </a:r>
                      <a:r>
                        <a:rPr lang="vi-VN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vi-VN" sz="1800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ẩn</a:t>
                      </a:r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US" b="0" dirty="0"/>
                    </a:p>
                  </a:txBody>
                  <a:tcPr anchor="ctr"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Số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lượng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neural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mỗi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tầng</a:t>
                      </a:r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ẩn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37 </a:t>
                      </a:r>
                      <a:r>
                        <a:rPr lang="vi-VN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eural</a:t>
                      </a:r>
                      <a:r>
                        <a:rPr lang="vi-VN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/Tầng</a:t>
                      </a:r>
                      <a:endParaRPr lang="en-US" b="0" dirty="0"/>
                    </a:p>
                  </a:txBody>
                  <a:tcPr anchor="ctr"/>
                </a:tc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ouput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uyến</a:t>
                      </a:r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tính</a:t>
                      </a:r>
                      <a:endParaRPr lang="en-US" b="0" dirty="0"/>
                    </a:p>
                  </a:txBody>
                  <a:tcPr anchor="ctr"/>
                </a:tc>
              </a:tr>
              <a:tr h="511175">
                <a:tc>
                  <a:txBody>
                    <a:bodyPr/>
                    <a:lstStyle/>
                    <a:p>
                      <a:r>
                        <a:rPr lang="vi-VN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Activation</a:t>
                      </a:r>
                      <a:r>
                        <a:rPr lang="vi-VN" sz="18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function hidden 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ReLU</a:t>
                      </a:r>
                      <a:endParaRPr lang="vi-VN" sz="1800" b="0" dirty="0" smtClean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b="0" dirty="0"/>
                    </a:p>
                  </a:txBody>
                  <a:tcPr anchor="ctr"/>
                </a:tc>
              </a:tr>
              <a:tr h="292100">
                <a:tc>
                  <a:txBody>
                    <a:bodyPr/>
                    <a:lstStyle/>
                    <a:p>
                      <a:r>
                        <a:rPr lang="vi-VN" sz="1800" dirty="0" smtClean="0">
                          <a:latin typeface="Segoe UI" pitchFamily="34" charset="0"/>
                          <a:cs typeface="Segoe UI" pitchFamily="34" charset="0"/>
                        </a:rPr>
                        <a:t>Loss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function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800" b="0" dirty="0" smtClean="0">
                          <a:latin typeface="Segoe UI" pitchFamily="34" charset="0"/>
                          <a:cs typeface="Segoe UI" pitchFamily="34" charset="0"/>
                        </a:rPr>
                        <a:t>MSE(</a:t>
                      </a: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mean squared error</a:t>
                      </a:r>
                      <a:r>
                        <a:rPr lang="vi-VN" sz="1800" b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b="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15" y="3028383"/>
            <a:ext cx="497205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7848600" y="5971608"/>
            <a:ext cx="3360420" cy="41148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160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Mô hình mạng MLP cho bài toán</a:t>
            </a:r>
            <a:endParaRPr lang="en-US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làm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khởi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tạo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adam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sgd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truyền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thống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022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nghệ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thao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của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46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luận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điểm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hướng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phát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triển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lai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286001"/>
            <a:ext cx="10956324" cy="40331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Phương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châm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Luôn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thể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nhất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hiệu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cao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1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quát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Clr>
                <a:schemeClr val="tx1"/>
              </a:buClr>
              <a:buSzPct val="85000"/>
              <a:buFont typeface="+mj-lt"/>
              <a:buAutoNum type="romanUcPeriod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học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sâu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III.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Tối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IV. 	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Xây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ứng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dụng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dự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1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Thực tế     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có sẵn cho bài toán dự báo giá phòng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Giải pháp  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eb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thuê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Internet</a:t>
            </a:r>
            <a:endParaRPr lang="vi-V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chọn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nguồn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lớn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lượng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trải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dài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nhiều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tin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phải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tương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đối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đầy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đủ</a:t>
            </a:r>
            <a:endParaRPr lang="en-US" sz="2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Clr>
                <a:schemeClr val="tx1"/>
              </a:buClr>
              <a:buSzPct val="85000"/>
              <a:buFont typeface="Wingdings" pitchFamily="2" charset="2"/>
              <a:buChar char="§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khả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năng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lọc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xác</a:t>
            </a:r>
            <a:endParaRPr lang="en-US" sz="2200" dirty="0" smtClean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web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phù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hợp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với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trên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i="1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phongtro123.com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47034" y="2962953"/>
            <a:ext cx="10944223" cy="3341233"/>
            <a:chOff x="796018" y="2864985"/>
            <a:chExt cx="10944223" cy="334123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2864985"/>
              <a:ext cx="6648450" cy="1552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018" y="4586968"/>
              <a:ext cx="9848850" cy="16192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580664" y="2864986"/>
              <a:ext cx="3159577" cy="931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Những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đánh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giá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theo</a:t>
              </a:r>
              <a:r>
                <a:rPr lang="en-US" dirty="0" smtClean="0"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dirty="0" err="1" smtClean="0">
                  <a:latin typeface="Segoe UI" pitchFamily="34" charset="0"/>
                  <a:cs typeface="Segoe UI" pitchFamily="34" charset="0"/>
                </a:rPr>
                <a:t>trang</a:t>
              </a:r>
              <a:r>
                <a:rPr lang="en-US" dirty="0">
                  <a:latin typeface="Segoe UI" pitchFamily="34" charset="0"/>
                  <a:cs typeface="Segoe UI" pitchFamily="34" charset="0"/>
                </a:rPr>
                <a:t> : https://www.similarweb.com/</a:t>
              </a:r>
            </a:p>
          </p:txBody>
        </p:sp>
        <p:cxnSp>
          <p:nvCxnSpPr>
            <p:cNvPr id="6" name="Straight Arrow Connector 5"/>
            <p:cNvCxnSpPr>
              <a:stCxn id="4" idx="1"/>
              <a:endCxn id="1026" idx="3"/>
            </p:cNvCxnSpPr>
            <p:nvPr/>
          </p:nvCxnSpPr>
          <p:spPr>
            <a:xfrm flipH="1">
              <a:off x="7444468" y="3330690"/>
              <a:ext cx="1136196" cy="310583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>
              <a:off x="7707086" y="3330690"/>
              <a:ext cx="873578" cy="125627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38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thập dữ liệu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chính là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lấy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cho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toán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tin: 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B1: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smtClean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400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B2: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8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URL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bài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viết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đăng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,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diện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kinh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vĩ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chi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1500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bản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ghi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tin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được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lưu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file .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csv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Mục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tiêu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thuộc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ảnh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hưởng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đến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từ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thô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bước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chemeClr val="tx1"/>
              </a:buClr>
              <a:buSzPct val="85000"/>
              <a:buFontTx/>
              <a:buChar char="-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Chuẩn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hóa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Chi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  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21950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642551" y="2421924"/>
            <a:ext cx="10956324" cy="3657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SzPct val="85000"/>
              <a:buFont typeface="Wingdings" pitchFamily="2" charset="2"/>
              <a:buChar char="Ø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Tách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thêm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Thời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gian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	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Tháng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Năm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-&gt;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Địa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chỉ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		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Quận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-&gt;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Lat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vi-V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=&gt;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Khoảng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cách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chính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rộng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mặt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đường</a:t>
            </a:r>
            <a:endParaRPr lang="en-US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-&gt; Chi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r>
              <a:rPr lang="vi-V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Url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WC,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Loại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phòng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nội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thất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giường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điều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hòa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nóng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lạnh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,…)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Thu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thập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ử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49580" y="2286000"/>
            <a:ext cx="11225495" cy="379352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SzPct val="85000"/>
              <a:buNone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Kết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quả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: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trường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bao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gồm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57289"/>
              </p:ext>
            </p:extLst>
          </p:nvPr>
        </p:nvGraphicFramePr>
        <p:xfrm>
          <a:off x="533401" y="2805522"/>
          <a:ext cx="8366759" cy="34747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98007"/>
                <a:gridCol w="4368752"/>
              </a:tblGrid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Thời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gian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(05/2021)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Vĩ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		 (20.970581)</a:t>
                      </a:r>
                      <a:endParaRPr lang="en-US" dirty="0"/>
                    </a:p>
                  </a:txBody>
                  <a:tcPr anchor="ctr"/>
                </a:tc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Giá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		(3000000)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Kinh</a:t>
                      </a: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 			 (105.785186)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Diện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tích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	(25)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Độ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rộng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MĐ         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(3m)</a:t>
                      </a:r>
                      <a:endParaRPr lang="en-US" sz="1800" b="1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47055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     </a:t>
                      </a:r>
                      <a:r>
                        <a:rPr lang="vi-VN" sz="1800" dirty="0" smtClean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Hoàng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Quốc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Việt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Segoe UI" pitchFamily="34" charset="0"/>
                          <a:cs typeface="Segoe UI" pitchFamily="34" charset="0"/>
                        </a:rPr>
                        <a:t>KC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đường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chính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   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(120m)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Phường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              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Cổ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Nhuế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1)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W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C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		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	 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KhepKin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  <a:tr h="60083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Quận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		 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Cầu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Giấy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Segoe UI" pitchFamily="34" charset="0"/>
                          <a:cs typeface="Segoe UI" pitchFamily="34" charset="0"/>
                        </a:rPr>
                        <a:t>Loại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Phòng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		</a:t>
                      </a:r>
                      <a:r>
                        <a:rPr lang="vi-VN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 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(</a:t>
                      </a:r>
                      <a:r>
                        <a:rPr lang="en-US" sz="1800" baseline="0" dirty="0" err="1" smtClean="0">
                          <a:latin typeface="Segoe UI" pitchFamily="34" charset="0"/>
                          <a:cs typeface="Segoe UI" pitchFamily="34" charset="0"/>
                        </a:rPr>
                        <a:t>Ccmn</a:t>
                      </a:r>
                      <a:r>
                        <a:rPr lang="en-US" sz="1800" baseline="0" dirty="0" smtClean="0">
                          <a:latin typeface="Segoe UI" pitchFamily="34" charset="0"/>
                          <a:cs typeface="Segoe UI" pitchFamily="34" charset="0"/>
                        </a:rPr>
                        <a:t>)</a:t>
                      </a:r>
                      <a:endParaRPr lang="en-US" sz="1800" dirty="0">
                        <a:latin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979772" y="2805522"/>
            <a:ext cx="2939143" cy="10531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/>
              <a:t>12 trường còn lại là trường nội thất của phòng giá trị nhận là 0 hoặc 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79772" y="4046472"/>
            <a:ext cx="2939143" cy="22389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 smtClean="0">
                <a:solidFill>
                  <a:schemeClr val="tx1"/>
                </a:solidFill>
              </a:rPr>
              <a:t>Bao gồm : </a:t>
            </a:r>
            <a:r>
              <a:rPr lang="vi-VN" i="1" dirty="0" smtClean="0">
                <a:solidFill>
                  <a:schemeClr val="tx1"/>
                </a:solidFill>
              </a:rPr>
              <a:t>giườngtủ , bàn ghế, điều hòa, nóng lạnh, máy giặt, bếp, gác xếp, thang máy, ban công,.. 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305</TotalTime>
  <Words>860</Words>
  <Application>Microsoft Office PowerPoint</Application>
  <PresentationFormat>Custom</PresentationFormat>
  <Paragraphs>118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ỨNG DỤNG KỸ THUẬT HỌC SÂU TRONG XÂY DỰNG DỊCH VỤ DỰ BÁO GIÁ PHÒNG CHO THUÊ</vt:lpstr>
      <vt:lpstr>Tổng quát </vt:lpstr>
      <vt:lpstr>Tổng quát 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Thu thập và xử lý dữ liệu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Xây dựng mô hình mạng học sâu</vt:lpstr>
      <vt:lpstr>Tối ưu và đánh giá mô hình</vt:lpstr>
      <vt:lpstr>Xây dựng ứng dụng dự báo</vt:lpstr>
      <vt:lpstr>Kết luận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Van Thuong</dc:creator>
  <cp:lastModifiedBy>DesertFoxee</cp:lastModifiedBy>
  <cp:revision>410</cp:revision>
  <dcterms:created xsi:type="dcterms:W3CDTF">2021-06-02T00:55:53Z</dcterms:created>
  <dcterms:modified xsi:type="dcterms:W3CDTF">2021-06-07T16:30:10Z</dcterms:modified>
</cp:coreProperties>
</file>