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389" r:id="rId6"/>
    <p:sldId id="384" r:id="rId7"/>
    <p:sldId id="317" r:id="rId8"/>
    <p:sldId id="277" r:id="rId9"/>
    <p:sldId id="392" r:id="rId10"/>
    <p:sldId id="278" r:id="rId11"/>
    <p:sldId id="393" r:id="rId12"/>
    <p:sldId id="321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F7C"/>
    <a:srgbClr val="3274A1"/>
    <a:srgbClr val="A4A3AB"/>
    <a:srgbClr val="E07C23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0" y="1051551"/>
            <a:ext cx="4005898" cy="2377449"/>
          </a:xfrm>
        </p:spPr>
        <p:txBody>
          <a:bodyPr anchor="b" anchorCtr="0">
            <a:normAutofit/>
          </a:bodyPr>
          <a:lstStyle/>
          <a:p>
            <a:r>
              <a:rPr lang="en-US" sz="4000" dirty="0"/>
              <a:t>Health &amp; Life Stroke Prediction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By Deshan Pillay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97" y="349376"/>
            <a:ext cx="2629989" cy="8315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709" y="1412498"/>
            <a:ext cx="3898093" cy="48491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Stakeholder introduction &amp; problem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Brief introduction to the data provided.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Visualizations and summary of key findings.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Brief description of the strengths and limitations for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Impact of false positive and false negative.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1" y="3915017"/>
            <a:ext cx="2880314" cy="2320320"/>
          </a:xfrm>
        </p:spPr>
        <p:txBody>
          <a:bodyPr/>
          <a:lstStyle/>
          <a:p>
            <a:r>
              <a:rPr lang="en-US" sz="1800" dirty="0"/>
              <a:t>Stakeholder Introduction:</a:t>
            </a:r>
            <a:br>
              <a:rPr lang="en-US" sz="2000" dirty="0"/>
            </a:br>
            <a:br>
              <a:rPr lang="en-US" sz="2000" dirty="0"/>
            </a:br>
            <a:r>
              <a:rPr lang="en-US" sz="1800" dirty="0"/>
              <a:t>Business Problem: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54096" y="3914288"/>
            <a:ext cx="6221412" cy="2460386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4A3AB"/>
                </a:solidFill>
              </a:rPr>
              <a:t>This report was prepared for the Health (Medical Aid) and Life insurance sector of the business. </a:t>
            </a:r>
          </a:p>
          <a:p>
            <a:pPr>
              <a:lnSpc>
                <a:spcPct val="100000"/>
              </a:lnSpc>
            </a:pPr>
            <a:r>
              <a:rPr lang="en-US" sz="1200" b="0" i="0" dirty="0">
                <a:solidFill>
                  <a:srgbClr val="A4A3AB"/>
                </a:solidFill>
                <a:effectLst/>
                <a:latin typeface="-apple-system"/>
              </a:rPr>
              <a:t>The World Health Organization (WHO) have identified that ‘strokes' are the 2nd leading cause of death globally and responsible for 11% of total deaths.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The business does not currently have a model to predict the possibility of a client having a stroke and therefore unable to make an informed decision regarding the premiums offered when onboarding new clients.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The business would also like add these predictions in their existing client's health care assessment and to assist the client in living a healthier life.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163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5" y="374446"/>
            <a:ext cx="3932827" cy="3600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 - Brief Introduction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795" y="1135449"/>
            <a:ext cx="7532914" cy="5341600"/>
          </a:xfrm>
        </p:spPr>
        <p:txBody>
          <a:bodyPr vert="horz" wrap="square" lIns="0" tIns="0" rIns="0" bIns="0" rtlCol="0"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A4A3AB"/>
                </a:solidFill>
                <a:effectLst/>
                <a:latin typeface="-apple-system"/>
              </a:rPr>
              <a:t>The </a:t>
            </a:r>
            <a:r>
              <a:rPr lang="en-US" sz="1600" dirty="0">
                <a:solidFill>
                  <a:srgbClr val="A4A3AB"/>
                </a:solidFill>
                <a:latin typeface="-apple-system"/>
              </a:rPr>
              <a:t>stakeholders </a:t>
            </a:r>
            <a:r>
              <a:rPr lang="en-US" sz="1600" b="0" i="0" dirty="0">
                <a:solidFill>
                  <a:srgbClr val="A4A3AB"/>
                </a:solidFill>
                <a:effectLst/>
                <a:latin typeface="-apple-system"/>
              </a:rPr>
              <a:t>have provided a dataset of client's information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A4A3AB"/>
                </a:solidFill>
                <a:latin typeface="-apple-system"/>
                <a:ea typeface="+mn-ea"/>
                <a:cs typeface="+mn-cs"/>
              </a:rPr>
              <a:t>The dataset contains 11 columns, namely:</a:t>
            </a:r>
          </a:p>
          <a:p>
            <a:pPr marL="0" indent="0">
              <a:lnSpc>
                <a:spcPts val="120"/>
              </a:lnSpc>
            </a:pPr>
            <a:endParaRPr lang="en-US" sz="1600" kern="1200" dirty="0">
              <a:solidFill>
                <a:srgbClr val="A4A3AB"/>
              </a:solidFill>
              <a:latin typeface="-apple-system"/>
              <a:ea typeface="+mn-ea"/>
              <a:cs typeface="+mn-cs"/>
            </a:endParaRPr>
          </a:p>
          <a:p>
            <a:pPr marL="457200" lvl="1" indent="0">
              <a:lnSpc>
                <a:spcPts val="12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 Gender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kern="1200" dirty="0">
                <a:solidFill>
                  <a:srgbClr val="A4A3AB"/>
                </a:solidFill>
                <a:latin typeface="-apple-system"/>
                <a:ea typeface="+mn-ea"/>
                <a:cs typeface="+mn-cs"/>
              </a:rPr>
              <a:t> Age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 Hypertension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kern="1200" dirty="0">
                <a:solidFill>
                  <a:srgbClr val="A4A3AB"/>
                </a:solidFill>
                <a:latin typeface="-apple-system"/>
                <a:ea typeface="+mn-ea"/>
                <a:cs typeface="+mn-cs"/>
              </a:rPr>
              <a:t> Heart disease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 Ever married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 Work type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 Residence type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 Avg glucose levels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 BMI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 Smoking Status</a:t>
            </a:r>
          </a:p>
          <a:p>
            <a:pPr marL="457200" lvl="1" indent="0">
              <a:lnSpc>
                <a:spcPts val="120"/>
              </a:lnSpc>
            </a:pPr>
            <a:r>
              <a:rPr lang="en-US" sz="1200" dirty="0">
                <a:solidFill>
                  <a:srgbClr val="A4A3AB"/>
                </a:solidFill>
                <a:latin typeface="-apple-system"/>
              </a:rPr>
              <a:t> Stroke ( This is our Target value)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A4A3AB"/>
                </a:solidFill>
                <a:latin typeface="-apple-system"/>
              </a:rPr>
              <a:t>The dataset contains 5110 rows ( prior to cleaning)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A4A3AB"/>
                </a:solidFill>
                <a:latin typeface="-apple-system"/>
              </a:rPr>
              <a:t>The problem which needs to be solved is a Classification problem.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A4A3AB"/>
                </a:solidFill>
                <a:latin typeface="-apple-system"/>
              </a:rPr>
              <a:t>The target column is ‘Stroke’ and this is classified as either 0 (no stroke) or 1 (stroke)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A4A3AB"/>
                </a:solidFill>
                <a:latin typeface="-apple-system"/>
              </a:rPr>
              <a:t>The data will be inspected, cleaned , visualized and modeled to determine any trends and predictions.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A4A3AB"/>
              </a:solidFill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noFill/>
        </p:spPr>
        <p:txBody>
          <a:bodyPr/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Stroke/Non-Stroke Clients Vs Client 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Content Placeholder 2" descr="A graph with blue lines&#10;&#10;Description automatically generated">
            <a:extLst>
              <a:ext uri="{FF2B5EF4-FFF2-40B4-BE49-F238E27FC236}">
                <a16:creationId xmlns:a16="http://schemas.microsoft.com/office/drawing/2014/main" id="{69CE2667-42EF-37EE-2926-A283116B5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17" y="849075"/>
            <a:ext cx="11467566" cy="3789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8B78B2-846D-F646-1679-CAB72E7F1C26}"/>
              </a:ext>
            </a:extLst>
          </p:cNvPr>
          <p:cNvSpPr txBox="1"/>
          <p:nvPr/>
        </p:nvSpPr>
        <p:spPr>
          <a:xfrm>
            <a:off x="10864449" y="1091450"/>
            <a:ext cx="561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  Stroke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2281D-9823-5CB5-7E6B-BBDE454667A3}"/>
              </a:ext>
            </a:extLst>
          </p:cNvPr>
          <p:cNvSpPr/>
          <p:nvPr/>
        </p:nvSpPr>
        <p:spPr>
          <a:xfrm>
            <a:off x="11046905" y="1289735"/>
            <a:ext cx="257174" cy="76146"/>
          </a:xfrm>
          <a:prstGeom prst="rect">
            <a:avLst/>
          </a:prstGeom>
          <a:solidFill>
            <a:srgbClr val="3274A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5879B-CC9D-B590-B53B-83BC39B7A246}"/>
              </a:ext>
            </a:extLst>
          </p:cNvPr>
          <p:cNvSpPr/>
          <p:nvPr/>
        </p:nvSpPr>
        <p:spPr>
          <a:xfrm>
            <a:off x="11052797" y="1394666"/>
            <a:ext cx="251282" cy="76146"/>
          </a:xfrm>
          <a:prstGeom prst="rect">
            <a:avLst/>
          </a:prstGeom>
          <a:solidFill>
            <a:srgbClr val="E07C2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3B4D3-9717-6315-8C49-F9D153C0707D}"/>
              </a:ext>
            </a:extLst>
          </p:cNvPr>
          <p:cNvSpPr txBox="1"/>
          <p:nvPr/>
        </p:nvSpPr>
        <p:spPr>
          <a:xfrm flipH="1">
            <a:off x="11286403" y="1336338"/>
            <a:ext cx="36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48B48-FAC0-61A9-3E1D-C7E4315D4FEA}"/>
              </a:ext>
            </a:extLst>
          </p:cNvPr>
          <p:cNvSpPr txBox="1"/>
          <p:nvPr/>
        </p:nvSpPr>
        <p:spPr>
          <a:xfrm flipH="1">
            <a:off x="11292295" y="1215275"/>
            <a:ext cx="36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D8734-6BC2-8C1A-3CBE-7AC783D9FB5C}"/>
              </a:ext>
            </a:extLst>
          </p:cNvPr>
          <p:cNvSpPr txBox="1"/>
          <p:nvPr/>
        </p:nvSpPr>
        <p:spPr>
          <a:xfrm>
            <a:off x="686160" y="4064839"/>
            <a:ext cx="1095497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Analysis:</a:t>
            </a:r>
          </a:p>
          <a:p>
            <a:endParaRPr lang="en-US" sz="1600" dirty="0">
              <a:solidFill>
                <a:schemeClr val="bg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graph illustrates a comparison between a person's age and whether they have previously had a stroke.</a:t>
            </a:r>
          </a:p>
          <a:p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cleaned data produced 4908 rows of data of which 209 rows indicated that the client previously had a stroke (4.25%). 95.75% of clients did not have a stroke.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4.25% of stroke clients, majority of clients who had a stroke are 45 years and older of age (97.6%), we can therefore assume that as you age the probability of having a stroke increases.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graph also indicates that from the 4.25%, clients aged 76 years and older are at high-risk for having a stroke.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75" y="456605"/>
            <a:ext cx="11091600" cy="1332000"/>
          </a:xfrm>
          <a:noFill/>
        </p:spPr>
        <p:txBody>
          <a:bodyPr/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Stroke/Non-Stroke Clients Vs Client Smoking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D8734-6BC2-8C1A-3CBE-7AC783D9FB5C}"/>
              </a:ext>
            </a:extLst>
          </p:cNvPr>
          <p:cNvSpPr txBox="1"/>
          <p:nvPr/>
        </p:nvSpPr>
        <p:spPr>
          <a:xfrm>
            <a:off x="363897" y="4256470"/>
            <a:ext cx="11277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graph illustrates the smoking status for each client and split according to their stroke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38% of non-stroke clients are non-smokers while 15% are smokers.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40% of stroke clients are non-smokers, 27% formerly smoked, 19% smokes and 14% of clients have an unknown status.</a:t>
            </a:r>
          </a:p>
          <a:p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indicates that smoking is not a high factor for having a stroke.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a total of 737 clients who are smokers of which 39 of those clients had a stroke.</a:t>
            </a:r>
          </a:p>
          <a:p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unusual is that 40% of clients which had a stroke are non-smokers followed by clients who formerly smoked (27%) therefore further proving that smoking is not a high factor for having a stroke however the high percentage for non-smokers and former smokers could be a result of secondhand smoking which will need to be investigated.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unknow status of 14% were kept in the data as this could change the dynamics of the results. The data’s accuracy will change once we obtain a smoking status for those clients.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B08BBA4-6EAB-5643-CE69-2A8DDD051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932" y="1024081"/>
            <a:ext cx="8162925" cy="356697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2D6DA9-A7FD-8593-DE7D-0E8312104C5C}"/>
              </a:ext>
            </a:extLst>
          </p:cNvPr>
          <p:cNvSpPr txBox="1"/>
          <p:nvPr/>
        </p:nvSpPr>
        <p:spPr>
          <a:xfrm flipH="1">
            <a:off x="4232027" y="3777408"/>
            <a:ext cx="361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B5EFC-32BA-A98E-499E-89007A54B11C}"/>
              </a:ext>
            </a:extLst>
          </p:cNvPr>
          <p:cNvSpPr txBox="1"/>
          <p:nvPr/>
        </p:nvSpPr>
        <p:spPr>
          <a:xfrm flipH="1">
            <a:off x="7048128" y="3777408"/>
            <a:ext cx="390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yes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2B1621ED-DC43-9DEE-AA1B-6F37C7E00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61835"/>
              </p:ext>
            </p:extLst>
          </p:nvPr>
        </p:nvGraphicFramePr>
        <p:xfrm>
          <a:off x="8796047" y="1968314"/>
          <a:ext cx="25695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330">
                  <a:extLst>
                    <a:ext uri="{9D8B030D-6E8A-4147-A177-3AD203B41FA5}">
                      <a16:colId xmlns:a16="http://schemas.microsoft.com/office/drawing/2014/main" val="10179292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72669172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760535641"/>
                    </a:ext>
                  </a:extLst>
                </a:gridCol>
                <a:gridCol w="320993">
                  <a:extLst>
                    <a:ext uri="{9D8B030D-6E8A-4147-A177-3AD203B41FA5}">
                      <a16:colId xmlns:a16="http://schemas.microsoft.com/office/drawing/2014/main" val="2990470357"/>
                    </a:ext>
                  </a:extLst>
                </a:gridCol>
              </a:tblGrid>
              <a:tr h="1631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Non-Stroke</a:t>
                      </a:r>
                    </a:p>
                  </a:txBody>
                  <a:tcPr>
                    <a:solidFill>
                      <a:srgbClr val="3274A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>
                    <a:solidFill>
                      <a:srgbClr val="3274A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Stroke</a:t>
                      </a:r>
                    </a:p>
                  </a:txBody>
                  <a:tcPr>
                    <a:solidFill>
                      <a:srgbClr val="3274A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>
                    <a:solidFill>
                      <a:srgbClr val="3274A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591404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Non-smoker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38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Non-smoker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40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749395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Unknown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Unknown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715733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Formerly-smoked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Formerly-smoked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27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80729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Smoker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Smoker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</a:t>
                      </a:r>
                    </a:p>
                  </a:txBody>
                  <a:tcPr>
                    <a:solidFill>
                      <a:srgbClr val="3274A1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4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44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Strengths and Limitations of Model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94F97-5576-A463-2048-7CE549228AA9}"/>
              </a:ext>
            </a:extLst>
          </p:cNvPr>
          <p:cNvSpPr txBox="1"/>
          <p:nvPr/>
        </p:nvSpPr>
        <p:spPr>
          <a:xfrm>
            <a:off x="549538" y="1565427"/>
            <a:ext cx="9915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models were applied and 95% of the models produced a similar result.  The model which I applied is the Bagging's Classifier Model with applying PCA.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predicted a 96% accuracy within the fastest time frame for the test data.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B1EEB9-88F3-50FF-9369-078E3E342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692977"/>
              </p:ext>
            </p:extLst>
          </p:nvPr>
        </p:nvGraphicFramePr>
        <p:xfrm>
          <a:off x="581025" y="3122526"/>
          <a:ext cx="11136312" cy="1879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1175">
                  <a:extLst>
                    <a:ext uri="{9D8B030D-6E8A-4147-A177-3AD203B41FA5}">
                      <a16:colId xmlns:a16="http://schemas.microsoft.com/office/drawing/2014/main" val="1210024151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val="66631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PCA 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PCA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2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Correlated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Independent variables become less interpretable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6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Improves Algorithm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must be standardized before applying 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45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Reduces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Information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6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Improves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00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Strengths and Limitations of Model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201F9-D465-7FFA-E0FA-9C3ED202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9" y="1134050"/>
            <a:ext cx="4012302" cy="2758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ACCEC4-0ADC-E6F8-B356-A600305CD8D1}"/>
              </a:ext>
            </a:extLst>
          </p:cNvPr>
          <p:cNvSpPr txBox="1"/>
          <p:nvPr/>
        </p:nvSpPr>
        <p:spPr>
          <a:xfrm>
            <a:off x="3295650" y="267360"/>
            <a:ext cx="761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6F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 of False Positives and False Negatives</a:t>
            </a:r>
            <a:endParaRPr lang="en-US" sz="3200" dirty="0">
              <a:solidFill>
                <a:srgbClr val="706F7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F20E8-EA1D-AE95-3976-EB9CB790CA21}"/>
              </a:ext>
            </a:extLst>
          </p:cNvPr>
          <p:cNvSpPr txBox="1"/>
          <p:nvPr/>
        </p:nvSpPr>
        <p:spPr>
          <a:xfrm>
            <a:off x="914400" y="4174857"/>
            <a:ext cx="10610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6F7C"/>
                </a:solidFill>
              </a:rPr>
              <a:t>False Positives (11):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6F7C"/>
                </a:solidFill>
              </a:rPr>
              <a:t>The impact here would mean that we predicted the client had a stroke but in did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6F7C"/>
                </a:solidFill>
              </a:rPr>
              <a:t>The clients' premiums would have been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F7C"/>
              </a:solidFill>
            </a:endParaRPr>
          </a:p>
          <a:p>
            <a:r>
              <a:rPr lang="en-US" dirty="0">
                <a:solidFill>
                  <a:srgbClr val="706F7C"/>
                </a:solidFill>
              </a:rPr>
              <a:t>False Negative (44):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6F7C"/>
                </a:solidFill>
              </a:rPr>
              <a:t>We predicted that the client did not have a stroke, however the client did have a stroke.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6F7C"/>
                </a:solidFill>
              </a:rPr>
              <a:t>This could be a fatal incorrect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6F7C"/>
                </a:solidFill>
              </a:rPr>
              <a:t>The stroke could have been avoided if the prediction was correct and the correct advice and care could have been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F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3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3349623"/>
            <a:ext cx="4029075" cy="628651"/>
          </a:xfrm>
        </p:spPr>
        <p:txBody>
          <a:bodyPr/>
          <a:lstStyle/>
          <a:p>
            <a:r>
              <a:rPr lang="en-US" sz="3600" dirty="0"/>
              <a:t>Recommendation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0861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2735" y="3429000"/>
            <a:ext cx="6396189" cy="272415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cannot be used, the model needs to be 100% accurate as we are predicting a disease which involves a client's life.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 client information is required such as their lifestyle, exposure to secondhand smoke, family history, dietary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dataset needs to be larger as we were unable to find any correlations in the current dataset.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{19625851-1467-4ACD-8F3C-4A7AC6B12469}tf33713516_win32</Template>
  <TotalTime>461</TotalTime>
  <Words>892</Words>
  <Application>Microsoft Office PowerPoint</Application>
  <PresentationFormat>Widescreen</PresentationFormat>
  <Paragraphs>123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Gill Sans MT</vt:lpstr>
      <vt:lpstr>Walbaum Display</vt:lpstr>
      <vt:lpstr>3DFloatVTI</vt:lpstr>
      <vt:lpstr>Health &amp; Life Stroke Prediction</vt:lpstr>
      <vt:lpstr>Agenda</vt:lpstr>
      <vt:lpstr>Stakeholder Introduction:  Business Problem:</vt:lpstr>
      <vt:lpstr>The Data - Brief Introduction</vt:lpstr>
      <vt:lpstr>Stroke/Non-Stroke Clients Vs Client Age</vt:lpstr>
      <vt:lpstr>Stroke/Non-Stroke Clients Vs Client Smoking Status</vt:lpstr>
      <vt:lpstr>Strengths and Limitations of Model</vt:lpstr>
      <vt:lpstr>Strengths and Limitations of Model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&amp; Life Stroke Prediction</dc:title>
  <dc:creator>Deshan Pillay</dc:creator>
  <cp:lastModifiedBy>Deshan Pillay</cp:lastModifiedBy>
  <cp:revision>2</cp:revision>
  <dcterms:created xsi:type="dcterms:W3CDTF">2023-10-05T13:17:37Z</dcterms:created>
  <dcterms:modified xsi:type="dcterms:W3CDTF">2023-10-06T14:29:53Z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