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ileron" panose="020B0604020202020204" charset="0"/>
      <p:regular r:id="rId16"/>
    </p:embeddedFont>
    <p:embeddedFont>
      <p:font typeface="Aileron Bold" panose="020B0604020202020204" charset="0"/>
      <p:regular r:id="rId17"/>
    </p:embeddedFont>
    <p:embeddedFont>
      <p:font typeface="Glacial Indifference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89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99148" y="877916"/>
            <a:ext cx="10080072" cy="5623840"/>
          </a:xfrm>
          <a:custGeom>
            <a:avLst/>
            <a:gdLst/>
            <a:ahLst/>
            <a:cxnLst/>
            <a:rect l="l" t="t" r="r" b="b"/>
            <a:pathLst>
              <a:path w="10080072" h="5623840">
                <a:moveTo>
                  <a:pt x="0" y="0"/>
                </a:moveTo>
                <a:lnTo>
                  <a:pt x="10080072" y="0"/>
                </a:lnTo>
                <a:lnTo>
                  <a:pt x="10080072" y="5623840"/>
                </a:lnTo>
                <a:lnTo>
                  <a:pt x="0" y="5623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896275">
            <a:off x="609791" y="4384691"/>
            <a:ext cx="1834019" cy="2372999"/>
          </a:xfrm>
          <a:custGeom>
            <a:avLst/>
            <a:gdLst/>
            <a:ahLst/>
            <a:cxnLst/>
            <a:rect l="l" t="t" r="r" b="b"/>
            <a:pathLst>
              <a:path w="1834019" h="2372999">
                <a:moveTo>
                  <a:pt x="0" y="0"/>
                </a:moveTo>
                <a:lnTo>
                  <a:pt x="1834020" y="0"/>
                </a:lnTo>
                <a:lnTo>
                  <a:pt x="1834020" y="2372999"/>
                </a:lnTo>
                <a:lnTo>
                  <a:pt x="0" y="2372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123950"/>
            <a:ext cx="2355564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149"/>
              </a:lnSpc>
            </a:pPr>
            <a:r>
              <a:rPr lang="en-US" sz="3499" b="1" spc="-97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GROUP 10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765942"/>
            <a:ext cx="2521414" cy="104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499" spc="-4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EG/2021/4474 </a:t>
            </a:r>
          </a:p>
          <a:p>
            <a:pPr algn="l">
              <a:lnSpc>
                <a:spcPts val="2749"/>
              </a:lnSpc>
            </a:pPr>
            <a:r>
              <a:rPr lang="en-US" sz="2499" spc="-4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EG/2021/4781 </a:t>
            </a:r>
          </a:p>
          <a:p>
            <a:pPr marL="0" lvl="0" indent="0" algn="l">
              <a:lnSpc>
                <a:spcPts val="2749"/>
              </a:lnSpc>
            </a:pPr>
            <a:r>
              <a:rPr lang="en-US" sz="2499" spc="-4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EG/2021/4807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159769" y="7215590"/>
            <a:ext cx="18732824" cy="2443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0"/>
              </a:lnSpc>
            </a:pPr>
            <a:r>
              <a:rPr lang="en-US" sz="11472" b="1" spc="-917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OFFENSIVE AND DEFENSIVE </a:t>
            </a:r>
          </a:p>
          <a:p>
            <a:pPr marL="0" lvl="0" indent="0" algn="r">
              <a:lnSpc>
                <a:spcPts val="11472"/>
              </a:lnSpc>
            </a:pPr>
            <a:r>
              <a:rPr lang="en-US" sz="11472" b="1" spc="-917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WI-FI/BLUETOOTH PEN TOOL </a:t>
            </a:r>
          </a:p>
        </p:txBody>
      </p:sp>
      <p:sp>
        <p:nvSpPr>
          <p:cNvPr id="7" name="AutoShape 7"/>
          <p:cNvSpPr/>
          <p:nvPr/>
        </p:nvSpPr>
        <p:spPr>
          <a:xfrm flipV="1">
            <a:off x="630291" y="3007367"/>
            <a:ext cx="2753973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630291" y="828675"/>
            <a:ext cx="2753973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26671" y="3920934"/>
            <a:ext cx="7917467" cy="4159969"/>
          </a:xfrm>
          <a:custGeom>
            <a:avLst/>
            <a:gdLst/>
            <a:ahLst/>
            <a:cxnLst/>
            <a:rect l="l" t="t" r="r" b="b"/>
            <a:pathLst>
              <a:path w="7917467" h="4159969">
                <a:moveTo>
                  <a:pt x="0" y="0"/>
                </a:moveTo>
                <a:lnTo>
                  <a:pt x="7917466" y="0"/>
                </a:lnTo>
                <a:lnTo>
                  <a:pt x="7917466" y="4159969"/>
                </a:lnTo>
                <a:lnTo>
                  <a:pt x="0" y="4159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26110" y="1048684"/>
            <a:ext cx="13133658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EXPECTED OUTCOMES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8539" y="3705392"/>
            <a:ext cx="7979295" cy="4476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Identify wireless vulnerabilities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Provide recommendations for wireless security hardening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Increase team expertise in embedded systems, wireless protocol analysis etc. 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2753062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5" y="1896464"/>
            <a:ext cx="17259300" cy="9525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91044" y="2590293"/>
            <a:ext cx="3191823" cy="6915617"/>
          </a:xfrm>
          <a:custGeom>
            <a:avLst/>
            <a:gdLst/>
            <a:ahLst/>
            <a:cxnLst/>
            <a:rect l="l" t="t" r="r" b="b"/>
            <a:pathLst>
              <a:path w="3191823" h="6915617">
                <a:moveTo>
                  <a:pt x="0" y="0"/>
                </a:moveTo>
                <a:lnTo>
                  <a:pt x="3191823" y="0"/>
                </a:lnTo>
                <a:lnTo>
                  <a:pt x="3191823" y="6915617"/>
                </a:lnTo>
                <a:lnTo>
                  <a:pt x="0" y="69156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50724" y="2590293"/>
            <a:ext cx="5186713" cy="6915617"/>
          </a:xfrm>
          <a:custGeom>
            <a:avLst/>
            <a:gdLst/>
            <a:ahLst/>
            <a:cxnLst/>
            <a:rect l="l" t="t" r="r" b="b"/>
            <a:pathLst>
              <a:path w="5186713" h="6915617">
                <a:moveTo>
                  <a:pt x="0" y="0"/>
                </a:moveTo>
                <a:lnTo>
                  <a:pt x="5186712" y="0"/>
                </a:lnTo>
                <a:lnTo>
                  <a:pt x="5186712" y="6915617"/>
                </a:lnTo>
                <a:lnTo>
                  <a:pt x="0" y="6915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04161" y="2590293"/>
            <a:ext cx="7774700" cy="6915617"/>
          </a:xfrm>
          <a:custGeom>
            <a:avLst/>
            <a:gdLst/>
            <a:ahLst/>
            <a:cxnLst/>
            <a:rect l="l" t="t" r="r" b="b"/>
            <a:pathLst>
              <a:path w="7774700" h="6915617">
                <a:moveTo>
                  <a:pt x="0" y="0"/>
                </a:moveTo>
                <a:lnTo>
                  <a:pt x="7774700" y="0"/>
                </a:lnTo>
                <a:lnTo>
                  <a:pt x="7774700" y="6915617"/>
                </a:lnTo>
                <a:lnTo>
                  <a:pt x="0" y="69156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91044" y="646711"/>
            <a:ext cx="16568251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753062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9248775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812224" y="3241684"/>
            <a:ext cx="7589872" cy="5518469"/>
          </a:xfrm>
          <a:custGeom>
            <a:avLst/>
            <a:gdLst/>
            <a:ahLst/>
            <a:cxnLst/>
            <a:rect l="l" t="t" r="r" b="b"/>
            <a:pathLst>
              <a:path w="7589872" h="5518469">
                <a:moveTo>
                  <a:pt x="0" y="0"/>
                </a:moveTo>
                <a:lnTo>
                  <a:pt x="7589872" y="0"/>
                </a:lnTo>
                <a:lnTo>
                  <a:pt x="7589872" y="5518469"/>
                </a:lnTo>
                <a:lnTo>
                  <a:pt x="0" y="5518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017534"/>
            <a:ext cx="13133658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WHAT'S NEXT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8539" y="3329155"/>
            <a:ext cx="7979295" cy="5229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Implementing the battery to use as a portable device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Enclosure setup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Implementation of further Bluetooth capabilities 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Evil portal attacks and PCAP file analyzing on Wireshark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67825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0" y="2933142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644742" y="4287154"/>
            <a:ext cx="3865146" cy="4054349"/>
          </a:xfrm>
          <a:custGeom>
            <a:avLst/>
            <a:gdLst/>
            <a:ahLst/>
            <a:cxnLst/>
            <a:rect l="l" t="t" r="r" b="b"/>
            <a:pathLst>
              <a:path w="3865146" h="4054349">
                <a:moveTo>
                  <a:pt x="0" y="0"/>
                </a:moveTo>
                <a:lnTo>
                  <a:pt x="3865146" y="0"/>
                </a:lnTo>
                <a:lnTo>
                  <a:pt x="3865146" y="4054349"/>
                </a:lnTo>
                <a:lnTo>
                  <a:pt x="0" y="40543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59903" y="965721"/>
            <a:ext cx="15399397" cy="144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079"/>
              </a:lnSpc>
            </a:pPr>
            <a:r>
              <a:rPr lang="en-US" sz="12599" b="1" spc="-1007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13559" y="4187637"/>
            <a:ext cx="12459738" cy="4174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7" lvl="1" indent="-388618" algn="l">
              <a:lnSpc>
                <a:spcPts val="4679"/>
              </a:lnSpc>
              <a:buFont typeface="Arial"/>
              <a:buChar char="•"/>
            </a:pPr>
            <a:r>
              <a:rPr lang="en-US" sz="3599" spc="-107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ESP32 PEN tool</a:t>
            </a:r>
            <a:r>
              <a:rPr lang="en-US" sz="3599" u="none" strike="noStrike" spc="-107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 is a powerful, low-cost solution for real-time wireless security assessment.</a:t>
            </a:r>
          </a:p>
          <a:p>
            <a:pPr marL="777237" lvl="1" indent="-388618" algn="l">
              <a:lnSpc>
                <a:spcPts val="4679"/>
              </a:lnSpc>
              <a:buFont typeface="Arial"/>
              <a:buChar char="•"/>
            </a:pPr>
            <a:r>
              <a:rPr lang="en-US" sz="3599" u="none" strike="noStrike" spc="-107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Designed for education, ethical hacking, and research.</a:t>
            </a:r>
          </a:p>
          <a:p>
            <a:pPr marL="777237" lvl="1" indent="-388618" algn="l">
              <a:lnSpc>
                <a:spcPts val="4679"/>
              </a:lnSpc>
              <a:buFont typeface="Arial"/>
              <a:buChar char="•"/>
            </a:pPr>
            <a:r>
              <a:rPr lang="en-US" sz="3599" u="none" strike="noStrike" spc="-107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Expandable, customizable, and user-friendly.</a:t>
            </a:r>
          </a:p>
          <a:p>
            <a:pPr marL="777237" lvl="1" indent="-388618" algn="l">
              <a:lnSpc>
                <a:spcPts val="4679"/>
              </a:lnSpc>
              <a:buFont typeface="Arial"/>
              <a:buChar char="•"/>
            </a:pPr>
            <a:r>
              <a:rPr lang="en-US" sz="3599" u="none" strike="noStrike" spc="-107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A practical embedded systems project with real-world applications.</a:t>
            </a:r>
          </a:p>
          <a:p>
            <a:pPr marL="0" lvl="0" indent="0" algn="l">
              <a:lnSpc>
                <a:spcPts val="4679"/>
              </a:lnSpc>
            </a:pPr>
            <a:endParaRPr lang="en-US" sz="3599" u="none" strike="noStrike" spc="-107" dirty="0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0973" y="1501759"/>
            <a:ext cx="16230600" cy="7283482"/>
          </a:xfrm>
          <a:custGeom>
            <a:avLst/>
            <a:gdLst/>
            <a:ahLst/>
            <a:cxnLst/>
            <a:rect l="l" t="t" r="r" b="b"/>
            <a:pathLst>
              <a:path w="16230600" h="7283482">
                <a:moveTo>
                  <a:pt x="0" y="0"/>
                </a:moveTo>
                <a:lnTo>
                  <a:pt x="16230600" y="0"/>
                </a:lnTo>
                <a:lnTo>
                  <a:pt x="16230600" y="7283482"/>
                </a:lnTo>
                <a:lnTo>
                  <a:pt x="0" y="72834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23643" y="3565837"/>
            <a:ext cx="9240714" cy="417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088"/>
              </a:lnSpc>
            </a:pPr>
            <a:r>
              <a:rPr lang="en-US" sz="21554" b="1" spc="-215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59903" y="712035"/>
            <a:ext cx="15399397" cy="2581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599"/>
              </a:lnSpc>
            </a:pPr>
            <a:r>
              <a:rPr lang="en-US" sz="11999" b="1" u="none" strike="noStrike" spc="-959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INTRODUCTION TO THE PEN TOOL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87883" y="3961394"/>
            <a:ext cx="7192388" cy="6047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Wi</a:t>
            </a: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reless technologies like Wi-Fi and Bluetooth are widely used but are increasingly vulnerable to cyber threats such as deauthentication attacks, rogue access points and device tracking. 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Ethical penetration testing is essential to identify and address these risks.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However, most existing tools are complex, costly, and not easily portable.</a:t>
            </a:r>
          </a:p>
          <a:p>
            <a:pPr marL="0" lvl="0" indent="0" algn="l">
              <a:lnSpc>
                <a:spcPts val="4029"/>
              </a:lnSpc>
            </a:pPr>
            <a:endParaRPr lang="en-US" sz="3099" u="none" strike="noStrike" spc="-92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marL="0" lvl="0" indent="0" algn="l">
              <a:lnSpc>
                <a:spcPts val="4029"/>
              </a:lnSpc>
            </a:pPr>
            <a:endParaRPr lang="en-US" sz="3099" u="none" strike="noStrike" spc="-92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0" y="9695516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0" y="3293303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1286806" y="537466"/>
            <a:ext cx="1146194" cy="2482731"/>
          </a:xfrm>
          <a:custGeom>
            <a:avLst/>
            <a:gdLst/>
            <a:ahLst/>
            <a:cxnLst/>
            <a:rect l="l" t="t" r="r" b="b"/>
            <a:pathLst>
              <a:path w="1146194" h="2482731">
                <a:moveTo>
                  <a:pt x="0" y="0"/>
                </a:moveTo>
                <a:lnTo>
                  <a:pt x="1146194" y="0"/>
                </a:lnTo>
                <a:lnTo>
                  <a:pt x="1146194" y="2482731"/>
                </a:lnTo>
                <a:lnTo>
                  <a:pt x="0" y="2482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630785" y="3961394"/>
            <a:ext cx="6628515" cy="5542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029"/>
              </a:lnSpc>
            </a:pPr>
            <a:r>
              <a:rPr lang="en-US" sz="3099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O</a:t>
            </a: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ur project introduces a </a:t>
            </a:r>
          </a:p>
          <a:p>
            <a:pPr marL="669285" lvl="1" indent="-334642" algn="just">
              <a:lnSpc>
                <a:spcPts val="4029"/>
              </a:lnSpc>
              <a:buFont typeface="Arial"/>
              <a:buChar char="•"/>
            </a:pPr>
            <a:r>
              <a:rPr lang="en-US" sz="3099" b="1" u="none" strike="noStrike" spc="-92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compact, low-cost and portable penetration testing tool </a:t>
            </a:r>
          </a:p>
          <a:p>
            <a:pPr marL="669285" lvl="1" indent="-334642" algn="l">
              <a:lnSpc>
                <a:spcPts val="4029"/>
              </a:lnSpc>
              <a:buFont typeface="Arial"/>
              <a:buChar char="•"/>
            </a:pP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based on the </a:t>
            </a:r>
            <a:r>
              <a:rPr lang="en-US" sz="3099" b="1" u="none" strike="noStrike" spc="-92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ESP32 microcontroller with a TFT touch screen</a:t>
            </a:r>
          </a:p>
          <a:p>
            <a:pPr marL="669285" lvl="1" indent="-334642" algn="l">
              <a:lnSpc>
                <a:spcPts val="4029"/>
              </a:lnSpc>
              <a:buFont typeface="Arial"/>
              <a:buChar char="•"/>
            </a:pP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offering both </a:t>
            </a:r>
            <a:r>
              <a:rPr lang="en-US" sz="3099" b="1" u="none" strike="noStrike" spc="-92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offensive and defensive wireless testing capabilities</a:t>
            </a: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4029"/>
              </a:lnSpc>
            </a:pPr>
            <a:r>
              <a:rPr lang="en-US" sz="3099" u="none" strike="noStrike" spc="-9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through a user-friendly interface.</a:t>
            </a:r>
          </a:p>
          <a:p>
            <a:pPr marL="0" lvl="0" indent="0" algn="just">
              <a:lnSpc>
                <a:spcPts val="4029"/>
              </a:lnSpc>
            </a:pPr>
            <a:endParaRPr lang="en-US" sz="3099" u="none" strike="noStrike" spc="-92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0145" y="762725"/>
            <a:ext cx="15368681" cy="12064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9"/>
              </a:lnSpc>
              <a:spcBef>
                <a:spcPct val="0"/>
              </a:spcBef>
            </a:pPr>
            <a:r>
              <a:rPr lang="en-US" sz="11499" b="1" spc="-919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STATEMENT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32454" y="4998099"/>
            <a:ext cx="6893287" cy="1892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  <a:spcBef>
                <a:spcPct val="0"/>
              </a:spcBef>
            </a:pPr>
            <a:r>
              <a:rPr lang="en-US" sz="11000" b="1" spc="-88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OBJECTIVE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0145" y="2388108"/>
            <a:ext cx="7684341" cy="3109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l">
              <a:lnSpc>
                <a:spcPts val="3510"/>
              </a:lnSpc>
              <a:buFont typeface="Arial"/>
              <a:buChar char="•"/>
            </a:pPr>
            <a:r>
              <a:rPr lang="en-US" sz="2700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Increasing threats to wireless networks</a:t>
            </a:r>
            <a:r>
              <a:rPr lang="en-US" sz="2700" u="none" strike="noStrike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 such as </a:t>
            </a:r>
            <a:r>
              <a:rPr lang="en-US" sz="2700" u="none" strike="noStrike" spc="-81" dirty="0" err="1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deauthentication</a:t>
            </a:r>
            <a:r>
              <a:rPr lang="en-US" sz="2700" u="none" strike="noStrike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 attacks, rogue access points and device </a:t>
            </a:r>
            <a:r>
              <a:rPr lang="en-US" sz="2700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MAC address identification</a:t>
            </a:r>
            <a:r>
              <a:rPr lang="en-US" sz="2700" u="none" strike="noStrike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. </a:t>
            </a:r>
          </a:p>
          <a:p>
            <a:pPr marL="582932" lvl="1" indent="-291466" algn="l">
              <a:lnSpc>
                <a:spcPts val="3510"/>
              </a:lnSpc>
              <a:buFont typeface="Arial"/>
              <a:buChar char="•"/>
            </a:pPr>
            <a:r>
              <a:rPr lang="en-US" sz="2700" u="none" strike="noStrike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Lack of affordable and accessible testing tools.</a:t>
            </a:r>
          </a:p>
          <a:p>
            <a:pPr marL="582932" lvl="1" indent="-291466" algn="l">
              <a:lnSpc>
                <a:spcPts val="3510"/>
              </a:lnSpc>
              <a:buFont typeface="Arial"/>
              <a:buChar char="•"/>
            </a:pPr>
            <a:r>
              <a:rPr lang="en-US" sz="2700" u="none" strike="noStrike" spc="-81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Need for a device that supports both offensive and defensive testing modes.</a:t>
            </a:r>
          </a:p>
          <a:p>
            <a:pPr marL="0" lvl="0" indent="0" algn="l">
              <a:lnSpc>
                <a:spcPts val="3510"/>
              </a:lnSpc>
            </a:pPr>
            <a:endParaRPr lang="en-US" sz="2700" u="none" strike="noStrike" spc="-81" dirty="0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7271981"/>
            <a:ext cx="7815786" cy="2623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2" lvl="1" indent="-291466" algn="l">
              <a:lnSpc>
                <a:spcPts val="3510"/>
              </a:lnSpc>
              <a:buFont typeface="Arial"/>
              <a:buChar char="•"/>
            </a:pPr>
            <a:r>
              <a:rPr lang="en-US" sz="2700" spc="-81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To develop a secure, portable Wi-Fi/Bluetoot</a:t>
            </a:r>
            <a:r>
              <a:rPr lang="en-US" sz="2700" u="none" strike="noStrike" spc="-81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h penetration testing tool that works in noisy and high-traffic environments using ESP32, enhanced for reliability, and controlled via an intuitive touch interface.</a:t>
            </a:r>
          </a:p>
          <a:p>
            <a:pPr marL="0" lvl="0" indent="0" algn="l">
              <a:lnSpc>
                <a:spcPts val="3510"/>
              </a:lnSpc>
            </a:pPr>
            <a:endParaRPr lang="en-US" sz="2700" u="none" strike="noStrike" spc="-81">
              <a:solidFill>
                <a:srgbClr val="1E1E1E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8996908" y="4210405"/>
            <a:ext cx="8442472" cy="5047895"/>
          </a:xfrm>
          <a:custGeom>
            <a:avLst/>
            <a:gdLst/>
            <a:ahLst/>
            <a:cxnLst/>
            <a:rect l="l" t="t" r="r" b="b"/>
            <a:pathLst>
              <a:path w="8442472" h="5047895">
                <a:moveTo>
                  <a:pt x="8442472" y="0"/>
                </a:moveTo>
                <a:lnTo>
                  <a:pt x="0" y="0"/>
                </a:lnTo>
                <a:lnTo>
                  <a:pt x="0" y="5047895"/>
                </a:lnTo>
                <a:lnTo>
                  <a:pt x="8442472" y="5047895"/>
                </a:lnTo>
                <a:lnTo>
                  <a:pt x="8442472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0" y="1988058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flipV="1">
            <a:off x="0" y="6880872"/>
            <a:ext cx="9397856" cy="9525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75783" y="2834548"/>
            <a:ext cx="5873159" cy="6086175"/>
          </a:xfrm>
          <a:custGeom>
            <a:avLst/>
            <a:gdLst/>
            <a:ahLst/>
            <a:cxnLst/>
            <a:rect l="l" t="t" r="r" b="b"/>
            <a:pathLst>
              <a:path w="5873159" h="6086175">
                <a:moveTo>
                  <a:pt x="0" y="0"/>
                </a:moveTo>
                <a:lnTo>
                  <a:pt x="5873159" y="0"/>
                </a:lnTo>
                <a:lnTo>
                  <a:pt x="5873159" y="6086175"/>
                </a:lnTo>
                <a:lnTo>
                  <a:pt x="0" y="608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571499"/>
            <a:ext cx="10531436" cy="1409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50"/>
              </a:lnSpc>
            </a:pPr>
            <a:r>
              <a:rPr lang="en-US" sz="12500" b="1" spc="-125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SCOPE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86270" y="2958380"/>
            <a:ext cx="1475751" cy="9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2"/>
              </a:lnSpc>
            </a:pPr>
            <a:r>
              <a:rPr lang="en-US" sz="8144" b="1" spc="-814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520098" y="2857603"/>
            <a:ext cx="6155587" cy="69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19"/>
              </a:lnSpc>
              <a:spcBef>
                <a:spcPct val="0"/>
              </a:spcBef>
            </a:pPr>
            <a:r>
              <a:rPr lang="en-US" sz="4072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W</a:t>
            </a:r>
            <a:r>
              <a:rPr lang="en-US" sz="4072" u="none" strike="noStrike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i-Fi &amp; Bluetooth scanning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268005"/>
            <a:ext cx="1475751" cy="9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2"/>
              </a:lnSpc>
            </a:pPr>
            <a:r>
              <a:rPr lang="en-US" sz="8144" b="1" spc="-814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04451" y="4178786"/>
            <a:ext cx="6155587" cy="68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19"/>
              </a:lnSpc>
              <a:spcBef>
                <a:spcPct val="0"/>
              </a:spcBef>
            </a:pPr>
            <a:r>
              <a:rPr lang="en-US" sz="4072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Packet sniffing &amp; logging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44347" y="5584773"/>
            <a:ext cx="1475751" cy="9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2"/>
              </a:lnSpc>
            </a:pPr>
            <a:r>
              <a:rPr lang="en-US" sz="8144" b="1" spc="-814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04451" y="5491140"/>
            <a:ext cx="7687917" cy="69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19"/>
              </a:lnSpc>
              <a:spcBef>
                <a:spcPct val="0"/>
              </a:spcBef>
            </a:pPr>
            <a:r>
              <a:rPr lang="en-US" sz="4072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Fake AP simulation &amp; SSID flooding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6897891"/>
            <a:ext cx="1475751" cy="9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2"/>
              </a:lnSpc>
            </a:pPr>
            <a:r>
              <a:rPr lang="en-US" sz="8144" b="1" spc="-814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04451" y="6808673"/>
            <a:ext cx="7475543" cy="687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19"/>
              </a:lnSpc>
              <a:spcBef>
                <a:spcPct val="0"/>
              </a:spcBef>
            </a:pPr>
            <a:r>
              <a:rPr lang="en-US" sz="4072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Offl</a:t>
            </a:r>
            <a:r>
              <a:rPr lang="en-US" sz="4072" u="none" strike="noStrike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ine PCAP analysis via SD card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4347" y="8207516"/>
            <a:ext cx="1475751" cy="9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352"/>
              </a:lnSpc>
            </a:pPr>
            <a:r>
              <a:rPr lang="en-US" sz="8144" b="1" spc="-814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20098" y="8115759"/>
            <a:ext cx="8318849" cy="696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19"/>
              </a:lnSpc>
              <a:spcBef>
                <a:spcPct val="0"/>
              </a:spcBef>
            </a:pPr>
            <a:r>
              <a:rPr lang="en-US" sz="4072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T</a:t>
            </a:r>
            <a:r>
              <a:rPr lang="en-US" sz="4072" u="none" strike="noStrike" spc="-122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FT-based GUI for real-time interaction</a:t>
            </a:r>
          </a:p>
        </p:txBody>
      </p:sp>
      <p:sp>
        <p:nvSpPr>
          <p:cNvPr id="14" name="AutoShape 14"/>
          <p:cNvSpPr/>
          <p:nvPr/>
        </p:nvSpPr>
        <p:spPr>
          <a:xfrm>
            <a:off x="0" y="2182959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0" y="9564765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2353" y="514295"/>
            <a:ext cx="5528009" cy="3309896"/>
          </a:xfrm>
          <a:custGeom>
            <a:avLst/>
            <a:gdLst/>
            <a:ahLst/>
            <a:cxnLst/>
            <a:rect l="l" t="t" r="r" b="b"/>
            <a:pathLst>
              <a:path w="5528009" h="3309896">
                <a:moveTo>
                  <a:pt x="0" y="0"/>
                </a:moveTo>
                <a:lnTo>
                  <a:pt x="5528010" y="0"/>
                </a:lnTo>
                <a:lnTo>
                  <a:pt x="5528010" y="3309896"/>
                </a:lnTo>
                <a:lnTo>
                  <a:pt x="0" y="3309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44897" y="711600"/>
            <a:ext cx="8344525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12000" b="1" spc="-96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PEN TOOL </a:t>
            </a:r>
          </a:p>
          <a:p>
            <a:pPr marL="0" lvl="0" indent="0" algn="r">
              <a:lnSpc>
                <a:spcPts val="9600"/>
              </a:lnSpc>
            </a:pPr>
            <a:r>
              <a:rPr lang="en-US" sz="12000" b="1" spc="-96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CAPABILITIES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3510" y="5624539"/>
            <a:ext cx="4118309" cy="265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8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Join/shutdown Wi-Fi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SSID generation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Beacon spam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Probe and beacon sniffing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32353" y="4508717"/>
            <a:ext cx="1091223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WI-FI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223984" y="4506654"/>
            <a:ext cx="2441825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BLUETOOTH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12970" y="5624539"/>
            <a:ext cx="4118309" cy="2646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Bluetooth scanner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BLE shutdown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Skimmer detection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Probe and beacon sniffing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37780" y="4508717"/>
            <a:ext cx="2632146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UI/UTILITIES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12429" y="5624539"/>
            <a:ext cx="4118309" cy="1569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TFT GUI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Touch navigation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u="none" strike="noStrike" spc="-89" dirty="0">
                <a:solidFill>
                  <a:srgbClr val="1E1E1E"/>
                </a:solidFill>
                <a:latin typeface="Aileron"/>
                <a:ea typeface="Aileron"/>
                <a:cs typeface="Aileron"/>
                <a:sym typeface="Aileron"/>
              </a:rPr>
              <a:t>PCAP logging</a:t>
            </a:r>
          </a:p>
        </p:txBody>
      </p:sp>
      <p:sp>
        <p:nvSpPr>
          <p:cNvPr id="10" name="AutoShape 10"/>
          <p:cNvSpPr/>
          <p:nvPr/>
        </p:nvSpPr>
        <p:spPr>
          <a:xfrm>
            <a:off x="0" y="4171216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0" y="5348314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0" y="9691714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71821" y="3295044"/>
            <a:ext cx="7849330" cy="5759446"/>
          </a:xfrm>
          <a:custGeom>
            <a:avLst/>
            <a:gdLst/>
            <a:ahLst/>
            <a:cxnLst/>
            <a:rect l="l" t="t" r="r" b="b"/>
            <a:pathLst>
              <a:path w="7849330" h="5759446">
                <a:moveTo>
                  <a:pt x="0" y="0"/>
                </a:moveTo>
                <a:lnTo>
                  <a:pt x="7849330" y="0"/>
                </a:lnTo>
                <a:lnTo>
                  <a:pt x="7849330" y="5759446"/>
                </a:lnTo>
                <a:lnTo>
                  <a:pt x="0" y="575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16214"/>
            <a:ext cx="11670505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KEY COMPONENTS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26110" y="3809007"/>
            <a:ext cx="7956785" cy="2971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ESP32 microcontroller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2.8” ILI9341 TFT touchscreen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SD card module</a:t>
            </a:r>
          </a:p>
          <a:p>
            <a:pPr marL="863590" lvl="1" indent="-431795" algn="l">
              <a:lnSpc>
                <a:spcPts val="5999"/>
              </a:lnSpc>
              <a:buFont typeface="Arial"/>
              <a:buChar char="•"/>
            </a:pPr>
            <a:r>
              <a:rPr lang="en-US" sz="3999" b="1" spc="-119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Battery power supply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2627915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>
            <a:off x="0" y="9721240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12176168" y="750680"/>
            <a:ext cx="5482268" cy="3371595"/>
          </a:xfrm>
          <a:custGeom>
            <a:avLst/>
            <a:gdLst/>
            <a:ahLst/>
            <a:cxnLst/>
            <a:rect l="l" t="t" r="r" b="b"/>
            <a:pathLst>
              <a:path w="5482268" h="3371595">
                <a:moveTo>
                  <a:pt x="0" y="0"/>
                </a:moveTo>
                <a:lnTo>
                  <a:pt x="5482269" y="0"/>
                </a:lnTo>
                <a:lnTo>
                  <a:pt x="5482269" y="3371595"/>
                </a:lnTo>
                <a:lnTo>
                  <a:pt x="0" y="337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01869" y="868604"/>
            <a:ext cx="11670505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 dirty="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PIN CONNECTIONS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01869" y="2654076"/>
            <a:ext cx="5300600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 dirty="0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TOUCH SCREEN DISPLAY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52515" y="5683644"/>
            <a:ext cx="5300600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 dirty="0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SD CARD MODULE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0" y="2118356"/>
            <a:ext cx="11805195" cy="9525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849A9C-5FFF-1C9D-0F9A-6B039590FE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0690" b="9215"/>
          <a:stretch/>
        </p:blipFill>
        <p:spPr>
          <a:xfrm>
            <a:off x="911862" y="3676969"/>
            <a:ext cx="9251654" cy="6172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456A122-2BEE-BBC9-CBEB-9A06BD411F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1037" b="17751"/>
          <a:stretch/>
        </p:blipFill>
        <p:spPr>
          <a:xfrm>
            <a:off x="10982495" y="6647674"/>
            <a:ext cx="6657203" cy="27707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-5" y="1896464"/>
            <a:ext cx="17259300" cy="9525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691044" y="3286494"/>
            <a:ext cx="9837487" cy="6163452"/>
          </a:xfrm>
          <a:custGeom>
            <a:avLst/>
            <a:gdLst/>
            <a:ahLst/>
            <a:cxnLst/>
            <a:rect l="l" t="t" r="r" b="b"/>
            <a:pathLst>
              <a:path w="9837487" h="6163452">
                <a:moveTo>
                  <a:pt x="0" y="0"/>
                </a:moveTo>
                <a:lnTo>
                  <a:pt x="9837487" y="0"/>
                </a:lnTo>
                <a:lnTo>
                  <a:pt x="9837487" y="6163452"/>
                </a:lnTo>
                <a:lnTo>
                  <a:pt x="0" y="61634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992525" y="3286494"/>
            <a:ext cx="6585324" cy="6163452"/>
          </a:xfrm>
          <a:custGeom>
            <a:avLst/>
            <a:gdLst/>
            <a:ahLst/>
            <a:cxnLst/>
            <a:rect l="l" t="t" r="r" b="b"/>
            <a:pathLst>
              <a:path w="6585324" h="6163452">
                <a:moveTo>
                  <a:pt x="0" y="0"/>
                </a:moveTo>
                <a:lnTo>
                  <a:pt x="6585324" y="0"/>
                </a:lnTo>
                <a:lnTo>
                  <a:pt x="6585324" y="6163452"/>
                </a:lnTo>
                <a:lnTo>
                  <a:pt x="0" y="61634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691044" y="646711"/>
            <a:ext cx="16568251" cy="124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23"/>
              </a:lnSpc>
            </a:pPr>
            <a:r>
              <a:rPr lang="en-US" sz="11199" b="1" spc="-895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SCHEMATIC OF THE CIRCUIT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1049" y="2437933"/>
            <a:ext cx="5863351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USING EASY EDA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992525" y="2437933"/>
            <a:ext cx="5300600" cy="4966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3"/>
              </a:lnSpc>
              <a:spcBef>
                <a:spcPct val="0"/>
              </a:spcBef>
            </a:pPr>
            <a:r>
              <a:rPr lang="en-US" sz="3199" b="1" spc="-95">
                <a:solidFill>
                  <a:srgbClr val="1E1E1E"/>
                </a:solidFill>
                <a:latin typeface="Aileron Bold"/>
                <a:ea typeface="Aileron Bold"/>
                <a:cs typeface="Aileron Bold"/>
                <a:sym typeface="Aileron Bold"/>
              </a:rPr>
              <a:t>USING FRITZING SOFTWARE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0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51519" y="6568023"/>
            <a:ext cx="2562550" cy="2602674"/>
          </a:xfrm>
          <a:custGeom>
            <a:avLst/>
            <a:gdLst/>
            <a:ahLst/>
            <a:cxnLst/>
            <a:rect l="l" t="t" r="r" b="b"/>
            <a:pathLst>
              <a:path w="2562550" h="2602674">
                <a:moveTo>
                  <a:pt x="0" y="0"/>
                </a:moveTo>
                <a:lnTo>
                  <a:pt x="2562549" y="0"/>
                </a:lnTo>
                <a:lnTo>
                  <a:pt x="2562549" y="2602674"/>
                </a:lnTo>
                <a:lnTo>
                  <a:pt x="0" y="26026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410932" y="6783510"/>
            <a:ext cx="11203300" cy="2609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9600"/>
              </a:lnSpc>
            </a:pPr>
            <a:r>
              <a:rPr lang="en-US" sz="12000" b="1" spc="-960">
                <a:solidFill>
                  <a:srgbClr val="40B19B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 &amp; CONSTRAINTS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674439" y="1028700"/>
            <a:ext cx="7946906" cy="2948024"/>
            <a:chOff x="0" y="0"/>
            <a:chExt cx="10595874" cy="3930699"/>
          </a:xfrm>
        </p:grpSpPr>
        <p:sp>
          <p:nvSpPr>
            <p:cNvPr id="5" name="TextBox 5"/>
            <p:cNvSpPr txBox="1"/>
            <p:nvPr/>
          </p:nvSpPr>
          <p:spPr>
            <a:xfrm>
              <a:off x="0" y="1120824"/>
              <a:ext cx="10595874" cy="280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Wi-Fi scan (SSID, RSSI)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Bluetooth scan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SSID flooding, fake APs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Channel analyzer, packet density monitor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0595874" cy="65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3"/>
                </a:lnSpc>
                <a:spcBef>
                  <a:spcPct val="0"/>
                </a:spcBef>
              </a:pPr>
              <a:r>
                <a:rPr lang="en-US" sz="3199" b="1" spc="-95">
                  <a:solidFill>
                    <a:srgbClr val="1E1E1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ONLINE REAL TIME FEATURES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74439" y="4857733"/>
            <a:ext cx="6471122" cy="2414624"/>
            <a:chOff x="0" y="0"/>
            <a:chExt cx="8628163" cy="3219499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8628163" cy="65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3"/>
                </a:lnSpc>
                <a:spcBef>
                  <a:spcPct val="0"/>
                </a:spcBef>
              </a:pPr>
              <a:r>
                <a:rPr lang="en-US" sz="3199" b="1" spc="-95">
                  <a:solidFill>
                    <a:srgbClr val="1E1E1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OFFLINE ANALYSIS FEATURES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120824"/>
              <a:ext cx="6961735" cy="2098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Capture PCAP logs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View scan logs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Analyze via Wireshark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144000" y="1028700"/>
            <a:ext cx="8891465" cy="3005129"/>
            <a:chOff x="0" y="0"/>
            <a:chExt cx="11855287" cy="4006839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261208" cy="6590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3"/>
                </a:lnSpc>
                <a:spcBef>
                  <a:spcPct val="0"/>
                </a:spcBef>
              </a:pPr>
              <a:r>
                <a:rPr lang="en-US" sz="3199" b="1" spc="-95">
                  <a:solidFill>
                    <a:srgbClr val="1E1E1E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CONSTRAINTS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6964"/>
              <a:ext cx="11855287" cy="2809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No </a:t>
              </a:r>
              <a:r>
                <a:rPr lang="en-US" sz="3000" spc="-89" dirty="0" err="1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deauth</a:t>
              </a: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 frame transmission (ESP32 limitation)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Range varies with antenna setup (50–100m)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No cloud support (for privacy &amp; safety)</a:t>
              </a:r>
            </a:p>
            <a:p>
              <a:pPr marL="647700" lvl="1" indent="-323850" algn="l">
                <a:lnSpc>
                  <a:spcPts val="4200"/>
                </a:lnSpc>
                <a:buFont typeface="Arial"/>
                <a:buChar char="•"/>
              </a:pPr>
              <a:r>
                <a:rPr lang="en-US" sz="3000" spc="-89" dirty="0">
                  <a:solidFill>
                    <a:srgbClr val="1E1E1E"/>
                  </a:solidFill>
                  <a:latin typeface="Aileron"/>
                  <a:ea typeface="Aileron"/>
                  <a:cs typeface="Aileron"/>
                  <a:sym typeface="Aileron"/>
                </a:rPr>
                <a:t>Ethical use required – used to test own networks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0" y="4419583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8621345" y="648310"/>
            <a:ext cx="0" cy="3761748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0" y="9596114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0" y="648310"/>
            <a:ext cx="18288000" cy="0"/>
          </a:xfrm>
          <a:prstGeom prst="line">
            <a:avLst/>
          </a:prstGeom>
          <a:ln w="19050" cap="flat">
            <a:solidFill>
              <a:srgbClr val="1E1E1E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463</Words>
  <Application>Microsoft Office PowerPoint</Application>
  <PresentationFormat>Custom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Aileron</vt:lpstr>
      <vt:lpstr>Calibri</vt:lpstr>
      <vt:lpstr>Aileron Bold</vt:lpstr>
      <vt:lpstr>Glacial Indifference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Beige Illustration Group Project Presentation</dc:title>
  <cp:lastModifiedBy>Janindu Dewmith</cp:lastModifiedBy>
  <cp:revision>4</cp:revision>
  <dcterms:created xsi:type="dcterms:W3CDTF">2006-08-16T00:00:00Z</dcterms:created>
  <dcterms:modified xsi:type="dcterms:W3CDTF">2025-05-28T09:28:58Z</dcterms:modified>
  <dc:identifier>DAGopNhVmFY</dc:identifier>
</cp:coreProperties>
</file>