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HIK SINGAM SETTY" userId="5f819412ca1967cb" providerId="LiveId" clId="{B3207146-840A-4C08-9CC4-9FCC6FD9AE25}"/>
    <pc:docChg chg="delSld modSld">
      <pc:chgData name="DESHIK SINGAM SETTY" userId="5f819412ca1967cb" providerId="LiveId" clId="{B3207146-840A-4C08-9CC4-9FCC6FD9AE25}" dt="2023-02-01T06:12:48.844" v="5" actId="47"/>
      <pc:docMkLst>
        <pc:docMk/>
      </pc:docMkLst>
      <pc:sldChg chg="addSp modSp mod">
        <pc:chgData name="DESHIK SINGAM SETTY" userId="5f819412ca1967cb" providerId="LiveId" clId="{B3207146-840A-4C08-9CC4-9FCC6FD9AE25}" dt="2023-02-01T06:08:07.317" v="4" actId="13822"/>
        <pc:sldMkLst>
          <pc:docMk/>
          <pc:sldMk cId="2756867881" sldId="265"/>
        </pc:sldMkLst>
        <pc:cxnChg chg="add mod">
          <ac:chgData name="DESHIK SINGAM SETTY" userId="5f819412ca1967cb" providerId="LiveId" clId="{B3207146-840A-4C08-9CC4-9FCC6FD9AE25}" dt="2023-02-01T06:08:07.317" v="4" actId="13822"/>
          <ac:cxnSpMkLst>
            <pc:docMk/>
            <pc:sldMk cId="2756867881" sldId="265"/>
            <ac:cxnSpMk id="11" creationId="{F23BF6E2-D2DE-4C52-9FE8-2F6AE942CCF7}"/>
          </ac:cxnSpMkLst>
        </pc:cxnChg>
      </pc:sldChg>
      <pc:sldChg chg="del">
        <pc:chgData name="DESHIK SINGAM SETTY" userId="5f819412ca1967cb" providerId="LiveId" clId="{B3207146-840A-4C08-9CC4-9FCC6FD9AE25}" dt="2023-02-01T06:12:48.844" v="5" actId="47"/>
        <pc:sldMkLst>
          <pc:docMk/>
          <pc:sldMk cId="2678665495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672D-C5AD-4FEF-59C3-59ECD1EA5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7EEFA-D1CD-A9F6-F928-982DDA640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55A3A-B57F-67B7-9BBE-FC7F55E9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1CF5-BDC8-4862-A7F6-B0685DE5281B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E7433-BDA7-0CBD-F6F9-597AB695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82171-E894-E620-10FD-B33A6756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4BF-E3CF-48A0-B949-08226C04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22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76A6-8E83-521B-5B1C-F628DDC9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D1B79-ACE0-F7AA-3B04-35DC0798C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5037F-C8FE-E3B8-2860-620882F1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1CF5-BDC8-4862-A7F6-B0685DE5281B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C236E-2069-6327-68CA-9EEF083C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35ADF-B088-7311-23AA-7F58D086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4BF-E3CF-48A0-B949-08226C04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9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69474-8EA8-6339-0EC3-DE8800B4C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60E0C-6E93-A4E0-7065-54DF509F5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C0D24-E8BE-AA26-3B79-FB0FAF3A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1CF5-BDC8-4862-A7F6-B0685DE5281B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4A079-AEDD-6598-AD4B-3487984D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BCD30-38B0-6952-0821-2DBE11C2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4BF-E3CF-48A0-B949-08226C04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54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ACE0-EAF1-4FC7-4230-71B80606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D57F-D55A-BCFD-EF91-C9C63A022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B0E96-BBEF-1C10-9D07-5A0E4FA3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1CF5-BDC8-4862-A7F6-B0685DE5281B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F5858-DE03-7C30-207E-4C090E93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2777F-E2CF-2ACD-D483-D2CAE0DE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4BF-E3CF-48A0-B949-08226C04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70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D1BF-E222-0319-AD79-3D9AD4FF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6BBE6-CF4A-8250-7B58-CC644E0C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7B8E8-0E87-78E1-D7B0-3C90A272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1CF5-BDC8-4862-A7F6-B0685DE5281B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5F6F-E8A1-EF08-21A1-6C6ADBCD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BA644-2723-2F15-C4A0-578A07DD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4BF-E3CF-48A0-B949-08226C04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84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941D-5259-1E08-966B-1A1DAC1E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3C24B-2199-F559-D234-F42EA61FC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AE676-4402-AC8A-853D-FB351AA59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706A6-4E54-E723-0A85-BA34CBEE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1CF5-BDC8-4862-A7F6-B0685DE5281B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B5843-8A7A-C609-14FD-434DE9C8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A0EAA-A3E8-1346-9F78-3846D859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4BF-E3CF-48A0-B949-08226C04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2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893B-1D33-7CEF-A6BC-2DEB4A0F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654FB-D8B2-AA99-AA51-7A725325E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E59F8-50DA-5D2C-B9EE-D4DD12655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D1F1C-4051-2BA9-298C-52C9DA948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136C7-46A3-4D0E-6E15-9A672B54C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4CA9E-BC4E-3E9E-1BCB-302B69E9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1CF5-BDC8-4862-A7F6-B0685DE5281B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083D3-ABEE-F730-C384-88C3E73F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F6D8B-84D9-DF36-5317-1BA78F7C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4BF-E3CF-48A0-B949-08226C04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79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8F1F-051C-BC7C-D8F0-929DCAF7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E4AA2-393D-B291-F5DE-6960FDB5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1CF5-BDC8-4862-A7F6-B0685DE5281B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A0CEA-73C2-C2E2-5AE1-3AC18AB0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E42CD-40A9-AB9C-C365-EFFD7079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4BF-E3CF-48A0-B949-08226C04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43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57373-5C03-CB20-FE46-BF6484A1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1CF5-BDC8-4862-A7F6-B0685DE5281B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457FC-EF16-FB7D-AFDC-C411F671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26405-B251-D74C-583F-4EFEC1F9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4BF-E3CF-48A0-B949-08226C04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799C-9C9F-BFE4-2527-E6DD1CCE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0954-BF62-CBB7-4927-528E110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4383E-0998-0892-BB90-C757C61E6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05A83-1F4E-B88C-75CC-60596F3A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1CF5-BDC8-4862-A7F6-B0685DE5281B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0B6FB-D05B-E230-15C5-707C7F55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AE043-74B0-83E0-D134-6EB96229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4BF-E3CF-48A0-B949-08226C04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76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D3B0-5D06-7D8F-2E66-AD7D00F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CA1D7-4727-B82A-03E1-63A656389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D8DF3-7015-A73A-2BDE-EF26916C5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5DD30-6D8F-6B54-D77F-11B9700E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1CF5-BDC8-4862-A7F6-B0685DE5281B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C35D0-74B5-C199-FDF4-D74F333F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6E29E-00CB-4F6D-0C19-32206E66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4BF-E3CF-48A0-B949-08226C04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44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FEE03-E083-8AEE-CFD1-C909D69C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14335-592E-4A0A-2EEA-836A9DB6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3DCD-AF10-A3D1-4CB3-96EA5E4B2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61CF5-BDC8-4862-A7F6-B0685DE5281B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A47F-034A-0AEC-5DC7-DD4196FB6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CEE6B-2DFB-6CD0-FAC3-7BA7EBF14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0A4BF-E3CF-48A0-B949-08226C045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66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F51703-E1F2-5FB1-2416-F1ED594F8380}"/>
              </a:ext>
            </a:extLst>
          </p:cNvPr>
          <p:cNvSpPr/>
          <p:nvPr/>
        </p:nvSpPr>
        <p:spPr>
          <a:xfrm>
            <a:off x="265832" y="421358"/>
            <a:ext cx="9221948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Heuristics:</a:t>
            </a:r>
          </a:p>
          <a:p>
            <a:pPr marL="914400" indent="-914400">
              <a:buAutoNum type="arabicParenR"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h1(n)=0</a:t>
            </a:r>
          </a:p>
          <a:p>
            <a:pPr marL="914400" indent="-914400">
              <a:buAutoNum type="arabicParenR"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h2(n)=no of misplaced tiles</a:t>
            </a:r>
          </a:p>
          <a:p>
            <a:pPr marL="914400" indent="-914400">
              <a:buAutoNum type="arabicParenR"/>
            </a:pP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h3(n)=Manhattan distance</a:t>
            </a:r>
          </a:p>
          <a:p>
            <a:pPr marL="914400" indent="-914400">
              <a:buAutoNum type="arabicParenR"/>
            </a:pP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h4(n)=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Nilson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sequence score</a:t>
            </a:r>
          </a:p>
        </p:txBody>
      </p:sp>
    </p:spTree>
    <p:extLst>
      <p:ext uri="{BB962C8B-B14F-4D97-AF65-F5344CB8AC3E}">
        <p14:creationId xmlns:p14="http://schemas.microsoft.com/office/powerpoint/2010/main" val="410001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410BDB-B230-7852-A9B6-DF48110AAB29}"/>
              </a:ext>
            </a:extLst>
          </p:cNvPr>
          <p:cNvSpPr txBox="1"/>
          <p:nvPr/>
        </p:nvSpPr>
        <p:spPr>
          <a:xfrm>
            <a:off x="1344706" y="645459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No.of</a:t>
            </a:r>
            <a:r>
              <a:rPr lang="en-US" dirty="0">
                <a:solidFill>
                  <a:schemeClr val="accent4"/>
                </a:solidFill>
              </a:rPr>
              <a:t> misplaced tiles</a:t>
            </a:r>
          </a:p>
          <a:p>
            <a:r>
              <a:rPr lang="en-IN" dirty="0"/>
              <a:t>Monotonicity couldn’t be maintained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1AB82-0705-9654-F87D-61B4BFDE15B1}"/>
              </a:ext>
            </a:extLst>
          </p:cNvPr>
          <p:cNvSpPr txBox="1"/>
          <p:nvPr/>
        </p:nvSpPr>
        <p:spPr>
          <a:xfrm>
            <a:off x="1344706" y="1192306"/>
            <a:ext cx="5646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have written code such that if h(</a:t>
            </a:r>
            <a:r>
              <a:rPr lang="en-US" dirty="0" err="1"/>
              <a:t>newnode</a:t>
            </a:r>
            <a:r>
              <a:rPr lang="en-US" dirty="0"/>
              <a:t>)&gt;h(present)+1</a:t>
            </a:r>
          </a:p>
          <a:p>
            <a:r>
              <a:rPr lang="en-US" dirty="0"/>
              <a:t>Return false</a:t>
            </a:r>
          </a:p>
          <a:p>
            <a:endParaRPr lang="en-US" dirty="0"/>
          </a:p>
          <a:p>
            <a:r>
              <a:rPr lang="en-US" dirty="0"/>
              <a:t>Since cost =1 for adjacent and monotonicity condition fails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A8FDB1-5DEE-CE1D-1917-F5E5B3304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652" y="287500"/>
            <a:ext cx="3284505" cy="615749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3BF6E2-D2DE-4C52-9FE8-2F6AE942CCF7}"/>
              </a:ext>
            </a:extLst>
          </p:cNvPr>
          <p:cNvCxnSpPr/>
          <p:nvPr/>
        </p:nvCxnSpPr>
        <p:spPr>
          <a:xfrm>
            <a:off x="4939553" y="1111624"/>
            <a:ext cx="3693459" cy="518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86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45E54-3C4E-3A9A-D4E8-12AF333EDEDE}"/>
              </a:ext>
            </a:extLst>
          </p:cNvPr>
          <p:cNvSpPr txBox="1"/>
          <p:nvPr/>
        </p:nvSpPr>
        <p:spPr>
          <a:xfrm>
            <a:off x="878541" y="582706"/>
            <a:ext cx="7055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Unreachability</a:t>
            </a:r>
          </a:p>
          <a:p>
            <a:r>
              <a:rPr lang="en-US" dirty="0"/>
              <a:t>Here if we observe that in unreachable it generates all the nodes of unreachable state(9!/2 = 181440 nodes)</a:t>
            </a:r>
          </a:p>
          <a:p>
            <a:r>
              <a:rPr lang="en-US" dirty="0"/>
              <a:t>So the heuristic with explores faster will give goal is unreachable solution faster</a:t>
            </a:r>
          </a:p>
          <a:p>
            <a:r>
              <a:rPr lang="en-US" dirty="0"/>
              <a:t>Therefore time required </a:t>
            </a:r>
            <a:r>
              <a:rPr lang="en-US" dirty="0" err="1"/>
              <a:t>wil</a:t>
            </a:r>
            <a:r>
              <a:rPr lang="en-US" dirty="0"/>
              <a:t> be:</a:t>
            </a:r>
          </a:p>
          <a:p>
            <a:r>
              <a:rPr lang="en-US" dirty="0"/>
              <a:t>h1(n) &lt; h2(n) &lt; h3(n) &lt; h4(n)</a:t>
            </a:r>
          </a:p>
          <a:p>
            <a:r>
              <a:rPr lang="en-US" dirty="0"/>
              <a:t>Since computation increases in heuristics from left to right in the above.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67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0FEC9-AB8C-A5F1-4078-6D2C757DA143}"/>
              </a:ext>
            </a:extLst>
          </p:cNvPr>
          <p:cNvSpPr txBox="1"/>
          <p:nvPr/>
        </p:nvSpPr>
        <p:spPr>
          <a:xfrm>
            <a:off x="1057835" y="797859"/>
            <a:ext cx="6006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 and verify that better heuristics expand lesser states:</a:t>
            </a:r>
          </a:p>
          <a:p>
            <a:endParaRPr lang="en-US" dirty="0"/>
          </a:p>
          <a:p>
            <a:r>
              <a:rPr lang="en-US" dirty="0"/>
              <a:t>Consider these two examples:</a:t>
            </a:r>
          </a:p>
          <a:p>
            <a:r>
              <a:rPr lang="en-US" dirty="0"/>
              <a:t>Input String:134805726</a:t>
            </a:r>
          </a:p>
          <a:p>
            <a:r>
              <a:rPr lang="en-US" dirty="0"/>
              <a:t>Goal String:123804765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2AE69-EEB8-140A-8F37-A06B8EAC8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0" y="2401084"/>
            <a:ext cx="4014900" cy="2181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0DAC25-E9E3-D510-D0CD-88C45FE52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604" y="2309636"/>
            <a:ext cx="3863675" cy="25300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C369AC-CD26-AEB4-BF63-3CAB91827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192" y="2244007"/>
            <a:ext cx="3787468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4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812E9E-580D-8A4E-4D2F-B96B52564C34}"/>
              </a:ext>
            </a:extLst>
          </p:cNvPr>
          <p:cNvSpPr txBox="1"/>
          <p:nvPr/>
        </p:nvSpPr>
        <p:spPr>
          <a:xfrm>
            <a:off x="806824" y="448235"/>
            <a:ext cx="4237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2)</a:t>
            </a:r>
          </a:p>
          <a:p>
            <a:r>
              <a:rPr lang="en-US" dirty="0"/>
              <a:t>Input String:</a:t>
            </a:r>
          </a:p>
          <a:p>
            <a:r>
              <a:rPr lang="en-US" dirty="0"/>
              <a:t>Goal String: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2628EC-2AD9-A856-145E-7E39CF8BD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48" y="1371565"/>
            <a:ext cx="10600339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8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C27CD4-D377-30CF-9225-AFFD66CB7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38" y="429072"/>
            <a:ext cx="10386960" cy="26291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F1933-7D8B-BC65-9FDB-3A11595209C9}"/>
              </a:ext>
            </a:extLst>
          </p:cNvPr>
          <p:cNvSpPr txBox="1"/>
          <p:nvPr/>
        </p:nvSpPr>
        <p:spPr>
          <a:xfrm>
            <a:off x="212238" y="3476635"/>
            <a:ext cx="8617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based on observations when heuristic used is Manhattan distance the number of states explored is less than no of misplaced tiles heuristic which is a better heuristic than the first 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47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88C141-0134-D504-8CE2-8554303BD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317"/>
            <a:ext cx="12192000" cy="19239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85C488-A878-8EFF-F9E3-75BBB579D20C}"/>
              </a:ext>
            </a:extLst>
          </p:cNvPr>
          <p:cNvSpPr txBox="1"/>
          <p:nvPr/>
        </p:nvSpPr>
        <p:spPr>
          <a:xfrm>
            <a:off x="98612" y="2626659"/>
            <a:ext cx="917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when heuristic used is Nilsson’s sequence score it expands</a:t>
            </a:r>
            <a:r>
              <a:rPr lang="en-IN" dirty="0"/>
              <a:t>(most cases) less states than our heuristics but it reaches the goal in sub optimal way(see the depth for reference).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4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FBD40C-9543-7C43-B19A-6B782798B067}"/>
              </a:ext>
            </a:extLst>
          </p:cNvPr>
          <p:cNvSpPr txBox="1"/>
          <p:nvPr/>
        </p:nvSpPr>
        <p:spPr>
          <a:xfrm>
            <a:off x="726141" y="340658"/>
            <a:ext cx="82923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3 and 5)</a:t>
            </a:r>
          </a:p>
          <a:p>
            <a:r>
              <a:rPr lang="en-US" dirty="0"/>
              <a:t>5c)</a:t>
            </a:r>
          </a:p>
          <a:p>
            <a:r>
              <a:rPr lang="en-US" dirty="0" err="1"/>
              <a:t>Obseve</a:t>
            </a:r>
            <a:r>
              <a:rPr lang="en-US" dirty="0"/>
              <a:t> and verify monotone restrictions:</a:t>
            </a:r>
          </a:p>
          <a:p>
            <a:r>
              <a:rPr lang="en-US" dirty="0"/>
              <a:t>Consider a case of Manhattan distance:</a:t>
            </a:r>
          </a:p>
          <a:p>
            <a:r>
              <a:rPr lang="en-US" dirty="0"/>
              <a:t>The beside diagram illustrates the path from ending(goal) tracking</a:t>
            </a:r>
          </a:p>
          <a:p>
            <a:r>
              <a:rPr lang="en-US" dirty="0"/>
              <a:t>back to source.</a:t>
            </a:r>
          </a:p>
          <a:p>
            <a:r>
              <a:rPr lang="en-US" dirty="0"/>
              <a:t>If we observe near the goal point h(n’)&lt;=h(n)+cost()</a:t>
            </a:r>
          </a:p>
          <a:p>
            <a:r>
              <a:rPr lang="en-US" dirty="0"/>
              <a:t>(since cost is 1 for adjacent nodes</a:t>
            </a:r>
          </a:p>
          <a:p>
            <a:r>
              <a:rPr lang="en-US" dirty="0"/>
              <a:t>We get h(n’) from the </a:t>
            </a:r>
            <a:r>
              <a:rPr lang="en-US" dirty="0" err="1"/>
              <a:t>fut</a:t>
            </a:r>
            <a:r>
              <a:rPr lang="en-US" dirty="0"/>
              <a:t> and h(n) from pre. The above equation</a:t>
            </a:r>
          </a:p>
          <a:p>
            <a:r>
              <a:rPr lang="en-US" dirty="0"/>
              <a:t>Only validates when node is near goal.</a:t>
            </a:r>
          </a:p>
          <a:p>
            <a:r>
              <a:rPr lang="en-US" dirty="0"/>
              <a:t>If I </a:t>
            </a:r>
            <a:r>
              <a:rPr lang="en-US" dirty="0" err="1"/>
              <a:t>conider</a:t>
            </a:r>
            <a:r>
              <a:rPr lang="en-US" dirty="0"/>
              <a:t>    node next to   source         h(pre)=20.</a:t>
            </a:r>
          </a:p>
          <a:p>
            <a:r>
              <a:rPr lang="en-US" dirty="0"/>
              <a:t>h(</a:t>
            </a:r>
            <a:r>
              <a:rPr lang="en-US" dirty="0" err="1"/>
              <a:t>fut</a:t>
            </a:r>
            <a:r>
              <a:rPr lang="en-US" dirty="0"/>
              <a:t> to our pre)=21</a:t>
            </a:r>
          </a:p>
          <a:p>
            <a:r>
              <a:rPr lang="en-US" dirty="0"/>
              <a:t>This clearly implies h(n’)=21 &lt;= 20 + 1</a:t>
            </a:r>
          </a:p>
          <a:p>
            <a:endParaRPr lang="en-US" dirty="0"/>
          </a:p>
          <a:p>
            <a:r>
              <a:rPr lang="en-US" dirty="0"/>
              <a:t>So therefore monotone restriction is maintained in Manhattan distances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EAC2D-58C3-A9BB-9BBD-D993987B0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878" y="959201"/>
            <a:ext cx="4168501" cy="569263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823D4F-A3CB-88D1-ED9D-FE240FF7D85F}"/>
              </a:ext>
            </a:extLst>
          </p:cNvPr>
          <p:cNvCxnSpPr>
            <a:cxnSpLocks/>
          </p:cNvCxnSpPr>
          <p:nvPr/>
        </p:nvCxnSpPr>
        <p:spPr>
          <a:xfrm>
            <a:off x="3137647" y="2868706"/>
            <a:ext cx="6481481" cy="346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33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7B75-3CE8-4C71-8EFD-55B70863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57" y="457200"/>
            <a:ext cx="3787468" cy="636494"/>
          </a:xfrm>
        </p:spPr>
        <p:txBody>
          <a:bodyPr>
            <a:normAutofit fontScale="90000"/>
          </a:bodyPr>
          <a:lstStyle/>
          <a:p>
            <a:r>
              <a:rPr lang="en-US" dirty="0"/>
              <a:t>5b)No of misplaced tiles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5007A-7556-4150-80AA-575504975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8407" y="1017494"/>
            <a:ext cx="3932237" cy="3811588"/>
          </a:xfrm>
        </p:spPr>
        <p:txBody>
          <a:bodyPr/>
          <a:lstStyle/>
          <a:p>
            <a:r>
              <a:rPr lang="en-US" dirty="0"/>
              <a:t>See the diagram </a:t>
            </a:r>
            <a:r>
              <a:rPr lang="en-US" dirty="0" err="1"/>
              <a:t>illsustrated</a:t>
            </a:r>
            <a:r>
              <a:rPr lang="en-US" dirty="0"/>
              <a:t> beside :</a:t>
            </a:r>
          </a:p>
          <a:p>
            <a:r>
              <a:rPr lang="en-US" dirty="0"/>
              <a:t>Same notations as of previous, optimal path = 31 units</a:t>
            </a:r>
          </a:p>
          <a:p>
            <a:r>
              <a:rPr lang="en-US" dirty="0"/>
              <a:t>If we see here at any point h(</a:t>
            </a:r>
            <a:r>
              <a:rPr lang="en-US" dirty="0" err="1"/>
              <a:t>fut</a:t>
            </a:r>
            <a:r>
              <a:rPr lang="en-US" dirty="0"/>
              <a:t>)&lt;=h(pre)+1</a:t>
            </a:r>
          </a:p>
          <a:p>
            <a:r>
              <a:rPr lang="en-US" dirty="0"/>
              <a:t>Minimum cost path is 1.</a:t>
            </a:r>
          </a:p>
          <a:p>
            <a:r>
              <a:rPr lang="en-US" dirty="0"/>
              <a:t>Hence Monotone restriction is satisfied in </a:t>
            </a:r>
            <a:r>
              <a:rPr lang="en-US" dirty="0" err="1"/>
              <a:t>no.of</a:t>
            </a:r>
            <a:r>
              <a:rPr lang="en-US" dirty="0"/>
              <a:t> misplaced tiles heuristic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118DE7-24E6-DA25-DF68-3A6D9389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125" y="348478"/>
            <a:ext cx="3787468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3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339577-D516-C3E8-2CAD-3F632E4FCD9A}"/>
              </a:ext>
            </a:extLst>
          </p:cNvPr>
          <p:cNvSpPr txBox="1"/>
          <p:nvPr/>
        </p:nvSpPr>
        <p:spPr>
          <a:xfrm>
            <a:off x="896471" y="788894"/>
            <a:ext cx="69476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5a)</a:t>
            </a:r>
          </a:p>
          <a:p>
            <a:r>
              <a:rPr lang="en-US" dirty="0"/>
              <a:t>In the case of h(n)=0</a:t>
            </a:r>
          </a:p>
          <a:p>
            <a:r>
              <a:rPr lang="en-US" dirty="0"/>
              <a:t>We need not even run the code mathematically we can say it.</a:t>
            </a:r>
          </a:p>
          <a:p>
            <a:r>
              <a:rPr lang="en-US" dirty="0"/>
              <a:t>Cost()=distance from source(&gt;=1 other than source)</a:t>
            </a:r>
          </a:p>
          <a:p>
            <a:r>
              <a:rPr lang="en-US" dirty="0"/>
              <a:t>h(n’) = 0</a:t>
            </a:r>
          </a:p>
          <a:p>
            <a:r>
              <a:rPr lang="en-US" dirty="0"/>
              <a:t>h(n) = 0</a:t>
            </a:r>
          </a:p>
          <a:p>
            <a:r>
              <a:rPr lang="en-US" dirty="0"/>
              <a:t>Therefore</a:t>
            </a:r>
          </a:p>
          <a:p>
            <a:r>
              <a:rPr lang="en-US" dirty="0"/>
              <a:t>h(n’)&lt;=h(n) + cost()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6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9D2A8-9C86-46E7-A5B2-2E4E27DD55CB}"/>
              </a:ext>
            </a:extLst>
          </p:cNvPr>
          <p:cNvSpPr txBox="1"/>
          <p:nvPr/>
        </p:nvSpPr>
        <p:spPr>
          <a:xfrm>
            <a:off x="663388" y="600635"/>
            <a:ext cx="55401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6) Observe and verify if cost of empty tile is added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Manhattan Distance</a:t>
            </a:r>
          </a:p>
          <a:p>
            <a:r>
              <a:rPr lang="en-US" dirty="0"/>
              <a:t>Consider the node next to source as present..  </a:t>
            </a:r>
          </a:p>
          <a:p>
            <a:r>
              <a:rPr lang="en-US" dirty="0"/>
              <a:t>h(pre)=20</a:t>
            </a:r>
          </a:p>
          <a:p>
            <a:r>
              <a:rPr lang="en-US" dirty="0"/>
              <a:t>h(</a:t>
            </a:r>
            <a:r>
              <a:rPr lang="en-US" dirty="0" err="1"/>
              <a:t>fut</a:t>
            </a:r>
            <a:r>
              <a:rPr lang="en-US" dirty="0"/>
              <a:t>)=22</a:t>
            </a:r>
          </a:p>
          <a:p>
            <a:r>
              <a:rPr lang="en-US" dirty="0"/>
              <a:t>Cost(</a:t>
            </a:r>
            <a:r>
              <a:rPr lang="en-US" dirty="0" err="1"/>
              <a:t>fut,pre</a:t>
            </a:r>
            <a:r>
              <a:rPr lang="en-US" dirty="0"/>
              <a:t>)=1</a:t>
            </a:r>
          </a:p>
          <a:p>
            <a:r>
              <a:rPr lang="en-US" dirty="0"/>
              <a:t>This implies</a:t>
            </a:r>
          </a:p>
          <a:p>
            <a:r>
              <a:rPr lang="en-US" dirty="0"/>
              <a:t>h(</a:t>
            </a:r>
            <a:r>
              <a:rPr lang="en-US" dirty="0" err="1"/>
              <a:t>fut</a:t>
            </a:r>
            <a:r>
              <a:rPr lang="en-US" dirty="0"/>
              <a:t>) =22 is not less than h(pre)=20 + 1</a:t>
            </a:r>
          </a:p>
          <a:p>
            <a:endParaRPr lang="en-US" dirty="0"/>
          </a:p>
          <a:p>
            <a:r>
              <a:rPr lang="en-US" dirty="0"/>
              <a:t>Hence monotone restriction violated sometimes in Manhattan distance.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3B740-2431-694A-9F3D-6F73F5151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157" y="480692"/>
            <a:ext cx="3833192" cy="61117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1ED37A-E131-B4E0-38C5-F6F681F23CE3}"/>
              </a:ext>
            </a:extLst>
          </p:cNvPr>
          <p:cNvCxnSpPr/>
          <p:nvPr/>
        </p:nvCxnSpPr>
        <p:spPr>
          <a:xfrm>
            <a:off x="4984376" y="1344706"/>
            <a:ext cx="5074024" cy="481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4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557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5b)No of misplaced tiles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DESHIK SINGAM SETTY</dc:creator>
  <cp:lastModifiedBy>DESHIK SINGAM SETTY</cp:lastModifiedBy>
  <cp:revision>1</cp:revision>
  <dcterms:created xsi:type="dcterms:W3CDTF">2023-02-01T04:12:31Z</dcterms:created>
  <dcterms:modified xsi:type="dcterms:W3CDTF">2023-02-01T06:15:09Z</dcterms:modified>
</cp:coreProperties>
</file>