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78" r:id="rId4"/>
    <p:sldId id="279" r:id="rId5"/>
    <p:sldId id="280" r:id="rId6"/>
    <p:sldId id="281" r:id="rId7"/>
    <p:sldId id="282" r:id="rId8"/>
    <p:sldId id="283" r:id="rId9"/>
    <p:sldId id="285" r:id="rId10"/>
    <p:sldId id="284" r:id="rId11"/>
    <p:sldId id="277"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5"/>
          <p:cNvPicPr/>
          <p:nvPr/>
        </p:nvPicPr>
        <p:blipFill>
          <a:blip r:embed="rId14"/>
          <a:stretch/>
        </p:blipFill>
        <p:spPr>
          <a:xfrm>
            <a:off x="8814240" y="6185160"/>
            <a:ext cx="3224520" cy="672120"/>
          </a:xfrm>
          <a:prstGeom prst="rect">
            <a:avLst/>
          </a:prstGeom>
          <a:ln>
            <a:noFill/>
          </a:ln>
        </p:spPr>
      </p:pic>
      <p:sp>
        <p:nvSpPr>
          <p:cNvPr id="4"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4"/>
          <p:cNvPicPr/>
          <p:nvPr/>
        </p:nvPicPr>
        <p:blipFill>
          <a:blip r:embed="rId14"/>
          <a:stretch/>
        </p:blipFill>
        <p:spPr>
          <a:xfrm>
            <a:off x="8814240" y="6185160"/>
            <a:ext cx="3224520" cy="67212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Google Shape;98;p1"/>
          <p:cNvPicPr/>
          <p:nvPr/>
        </p:nvPicPr>
        <p:blipFill>
          <a:blip r:embed="rId2"/>
          <a:stretch/>
        </p:blipFill>
        <p:spPr>
          <a:xfrm>
            <a:off x="465561" y="0"/>
            <a:ext cx="10546560" cy="6037006"/>
          </a:xfrm>
          <a:prstGeom prst="rect">
            <a:avLst/>
          </a:prstGeom>
          <a:ln>
            <a:noFill/>
          </a:ln>
        </p:spPr>
      </p:pic>
      <p:sp>
        <p:nvSpPr>
          <p:cNvPr id="118" name="CustomShape 1"/>
          <p:cNvSpPr/>
          <p:nvPr/>
        </p:nvSpPr>
        <p:spPr>
          <a:xfrm>
            <a:off x="1185480" y="2954880"/>
            <a:ext cx="935280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n-IN" sz="4000" b="1" strike="noStrike" spc="-1" dirty="0">
              <a:solidFill>
                <a:srgbClr val="000000"/>
              </a:solidFill>
              <a:latin typeface="Calibri"/>
              <a:ea typeface="DejaVu Sans"/>
            </a:endParaRPr>
          </a:p>
          <a:p>
            <a:pPr algn="ctr">
              <a:lnSpc>
                <a:spcPct val="100000"/>
              </a:lnSpc>
            </a:pPr>
            <a:r>
              <a:rPr lang="en-IN" sz="4000" b="1" strike="noStrike" spc="-1" dirty="0">
                <a:solidFill>
                  <a:srgbClr val="000000"/>
                </a:solidFill>
                <a:latin typeface="Calibri"/>
                <a:ea typeface="DejaVu Sans"/>
              </a:rPr>
              <a:t> </a:t>
            </a:r>
            <a:r>
              <a:rPr lang="en-US" sz="4000" b="1" spc="-1" dirty="0">
                <a:solidFill>
                  <a:srgbClr val="000000"/>
                </a:solidFill>
                <a:latin typeface="Calibri"/>
              </a:rPr>
              <a:t>Bug Fixing in Note Taking App</a:t>
            </a:r>
            <a:endParaRPr lang="en-IN" sz="4000" b="0" strike="noStrike" spc="-1" dirty="0">
              <a:latin typeface="Arial"/>
            </a:endParaRPr>
          </a:p>
        </p:txBody>
      </p:sp>
      <p:sp>
        <p:nvSpPr>
          <p:cNvPr id="119" name="CustomShape 2"/>
          <p:cNvSpPr/>
          <p:nvPr/>
        </p:nvSpPr>
        <p:spPr>
          <a:xfrm>
            <a:off x="1640520" y="4586760"/>
            <a:ext cx="918828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2400" b="0" strike="noStrike" spc="-1" dirty="0">
              <a:latin typeface="Arial"/>
            </a:endParaRPr>
          </a:p>
        </p:txBody>
      </p:sp>
      <p:sp>
        <p:nvSpPr>
          <p:cNvPr id="120" name="CustomShape 3"/>
          <p:cNvSpPr/>
          <p:nvPr/>
        </p:nvSpPr>
        <p:spPr>
          <a:xfrm>
            <a:off x="3614040" y="5700240"/>
            <a:ext cx="8577000" cy="11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700" b="0" strike="noStrike" spc="-1" dirty="0">
                <a:solidFill>
                  <a:srgbClr val="000000"/>
                </a:solidFill>
                <a:latin typeface="Arial"/>
                <a:ea typeface="Arial"/>
              </a:rPr>
              <a:t>BY</a:t>
            </a:r>
            <a:endParaRPr lang="en-IN" sz="1700" b="0" strike="noStrike" spc="-1" dirty="0">
              <a:latin typeface="Arial"/>
            </a:endParaRPr>
          </a:p>
          <a:p>
            <a:pPr algn="ctr">
              <a:lnSpc>
                <a:spcPct val="100000"/>
              </a:lnSpc>
            </a:pPr>
            <a:r>
              <a:rPr lang="en-IN" sz="1700" spc="-1" dirty="0">
                <a:solidFill>
                  <a:srgbClr val="000000"/>
                </a:solidFill>
                <a:latin typeface="Arial"/>
              </a:rPr>
              <a:t>D.SRUJANA</a:t>
            </a:r>
          </a:p>
          <a:p>
            <a:pPr algn="ctr">
              <a:lnSpc>
                <a:spcPct val="100000"/>
              </a:lnSpc>
            </a:pPr>
            <a:endParaRPr lang="en-IN" sz="17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Google Shape;116;p16"/>
          <p:cNvPicPr/>
          <p:nvPr/>
        </p:nvPicPr>
        <p:blipFill>
          <a:blip r:embed="rId2"/>
          <a:stretch/>
        </p:blipFill>
        <p:spPr>
          <a:xfrm>
            <a:off x="6466680" y="1850760"/>
            <a:ext cx="4465080" cy="2833560"/>
          </a:xfrm>
          <a:prstGeom prst="rect">
            <a:avLst/>
          </a:prstGeom>
          <a:ln>
            <a:noFill/>
          </a:ln>
        </p:spPr>
      </p:pic>
      <p:sp>
        <p:nvSpPr>
          <p:cNvPr id="167" name="CustomShape 1"/>
          <p:cNvSpPr/>
          <p:nvPr/>
        </p:nvSpPr>
        <p:spPr>
          <a:xfrm>
            <a:off x="1244520" y="2997360"/>
            <a:ext cx="366120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400" b="0" strike="noStrike" spc="-1">
                <a:solidFill>
                  <a:srgbClr val="C00000"/>
                </a:solidFill>
                <a:latin typeface="Libre Baskerville"/>
                <a:ea typeface="Libre Baskerville"/>
              </a:rPr>
              <a:t>THANK YOU</a:t>
            </a:r>
            <a:endParaRPr lang="en-IN" sz="4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337"/>
            <a:ext cx="12031579" cy="6001643"/>
          </a:xfrm>
          <a:prstGeom prst="rect">
            <a:avLst/>
          </a:prstGeom>
          <a:noFill/>
        </p:spPr>
        <p:txBody>
          <a:bodyPr wrap="square" rtlCol="0">
            <a:spAutoFit/>
          </a:bodyPr>
          <a:lstStyle/>
          <a:p>
            <a:r>
              <a:rPr lang="en-US" sz="2400" b="1" dirty="0"/>
              <a:t>Scenario:</a:t>
            </a:r>
          </a:p>
          <a:p>
            <a:endParaRPr lang="en-US" dirty="0"/>
          </a:p>
          <a:p>
            <a:pPr algn="just"/>
            <a:r>
              <a:rPr lang="en-US" sz="2000" dirty="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lgn="just"/>
            <a:endParaRPr lang="en-US" sz="2000" dirty="0"/>
          </a:p>
          <a:p>
            <a:pPr algn="just"/>
            <a:endParaRPr lang="en-US" sz="2000" dirty="0"/>
          </a:p>
          <a:p>
            <a:pPr algn="just"/>
            <a:r>
              <a:rPr lang="en-US" sz="2400" b="1" dirty="0"/>
              <a:t>Task:</a:t>
            </a:r>
          </a:p>
          <a:p>
            <a:pPr algn="just"/>
            <a:endParaRPr lang="en-US" sz="2000" dirty="0"/>
          </a:p>
          <a:p>
            <a:pPr algn="just"/>
            <a:r>
              <a:rPr lang="en-US" sz="2000" dirty="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pPr algn="just"/>
            <a:endParaRPr lang="en-US" sz="2000" dirty="0"/>
          </a:p>
          <a:p>
            <a:pPr algn="just"/>
            <a:endParaRPr lang="en-US" sz="2000" dirty="0"/>
          </a:p>
          <a:p>
            <a:pPr algn="just"/>
            <a:endParaRPr lang="en-US" sz="2000" dirty="0"/>
          </a:p>
          <a:p>
            <a:endParaRPr lang="en-IN" dirty="0"/>
          </a:p>
        </p:txBody>
      </p:sp>
    </p:spTree>
    <p:extLst>
      <p:ext uri="{BB962C8B-B14F-4D97-AF65-F5344CB8AC3E}">
        <p14:creationId xmlns:p14="http://schemas.microsoft.com/office/powerpoint/2010/main" val="76310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136" y="332002"/>
            <a:ext cx="10684042" cy="4893647"/>
          </a:xfrm>
          <a:prstGeom prst="rect">
            <a:avLst/>
          </a:prstGeom>
          <a:noFill/>
        </p:spPr>
        <p:txBody>
          <a:bodyPr wrap="square" rtlCol="0">
            <a:spAutoFit/>
          </a:bodyPr>
          <a:lstStyle/>
          <a:p>
            <a:endParaRPr lang="en-IN" sz="2400" b="1" dirty="0"/>
          </a:p>
          <a:p>
            <a:r>
              <a:rPr lang="en-IN" sz="2400" b="1" dirty="0"/>
              <a:t>Mandatory steps: </a:t>
            </a:r>
            <a:endParaRPr lang="en-IN" sz="2400" dirty="0"/>
          </a:p>
          <a:p>
            <a:endParaRPr lang="en-IN" sz="2400" dirty="0"/>
          </a:p>
          <a:p>
            <a:r>
              <a:rPr lang="en-IN" sz="2400" b="1" dirty="0"/>
              <a:t>         </a:t>
            </a:r>
            <a:r>
              <a:rPr lang="en-IN" sz="2400" b="1" dirty="0">
                <a:sym typeface="Wingdings" panose="05000000000000000000" pitchFamily="2" charset="2"/>
              </a:rPr>
              <a:t>  create</a:t>
            </a:r>
            <a:r>
              <a:rPr lang="en-IN" sz="2400" dirty="0">
                <a:sym typeface="Wingdings" panose="05000000000000000000" pitchFamily="2" charset="2"/>
              </a:rPr>
              <a:t> a virtual environment in note app folder by running this code.</a:t>
            </a:r>
          </a:p>
          <a:p>
            <a:r>
              <a:rPr lang="en-IN" sz="2400" dirty="0">
                <a:sym typeface="Wingdings" panose="05000000000000000000" pitchFamily="2" charset="2"/>
              </a:rPr>
              <a:t>               </a:t>
            </a:r>
            <a:r>
              <a:rPr lang="en-IN" sz="2400" b="1" u="sng" dirty="0">
                <a:sym typeface="Wingdings" panose="05000000000000000000" pitchFamily="2" charset="2"/>
              </a:rPr>
              <a:t>python –m </a:t>
            </a:r>
            <a:r>
              <a:rPr lang="en-IN" sz="2400" b="1" u="sng" dirty="0" err="1">
                <a:sym typeface="Wingdings" panose="05000000000000000000" pitchFamily="2" charset="2"/>
              </a:rPr>
              <a:t>venv</a:t>
            </a:r>
            <a:r>
              <a:rPr lang="en-IN" sz="2400" b="1" u="sng" dirty="0">
                <a:sym typeface="Wingdings" panose="05000000000000000000" pitchFamily="2" charset="2"/>
              </a:rPr>
              <a:t> .</a:t>
            </a:r>
            <a:r>
              <a:rPr lang="en-IN" sz="2400" b="1" u="sng" dirty="0" err="1">
                <a:sym typeface="Wingdings" panose="05000000000000000000" pitchFamily="2" charset="2"/>
              </a:rPr>
              <a:t>env_note</a:t>
            </a:r>
            <a:r>
              <a:rPr lang="en-IN" sz="2400" b="1" u="sng" dirty="0">
                <a:sym typeface="Wingdings" panose="05000000000000000000" pitchFamily="2" charset="2"/>
              </a:rPr>
              <a:t> .</a:t>
            </a:r>
            <a:endParaRPr lang="en-IN" sz="2400" u="sng" dirty="0">
              <a:sym typeface="Wingdings" panose="05000000000000000000" pitchFamily="2" charset="2"/>
            </a:endParaRPr>
          </a:p>
          <a:p>
            <a:endParaRPr lang="en-IN" sz="2400" dirty="0">
              <a:sym typeface="Wingdings" panose="05000000000000000000" pitchFamily="2" charset="2"/>
            </a:endParaRPr>
          </a:p>
          <a:p>
            <a:r>
              <a:rPr lang="en-IN" sz="2400" b="1" dirty="0">
                <a:sym typeface="Wingdings" panose="05000000000000000000" pitchFamily="2" charset="2"/>
              </a:rPr>
              <a:t>           activate</a:t>
            </a:r>
            <a:r>
              <a:rPr lang="en-IN" sz="2400" dirty="0">
                <a:sym typeface="Wingdings" panose="05000000000000000000" pitchFamily="2" charset="2"/>
              </a:rPr>
              <a:t> the virtual environment</a:t>
            </a:r>
            <a:r>
              <a:rPr lang="en-IN" sz="2400" b="1" dirty="0">
                <a:sym typeface="Wingdings" panose="05000000000000000000" pitchFamily="2" charset="2"/>
              </a:rPr>
              <a:t>   </a:t>
            </a:r>
            <a:r>
              <a:rPr lang="en-IN" sz="2400" dirty="0">
                <a:sym typeface="Wingdings" panose="05000000000000000000" pitchFamily="2" charset="2"/>
              </a:rPr>
              <a:t>by running this code</a:t>
            </a:r>
          </a:p>
          <a:p>
            <a:r>
              <a:rPr lang="en-IN" sz="2400" b="1" dirty="0">
                <a:sym typeface="Wingdings" panose="05000000000000000000" pitchFamily="2" charset="2"/>
              </a:rPr>
              <a:t>            </a:t>
            </a:r>
            <a:r>
              <a:rPr lang="en-IN" sz="2400" b="1" u="sng" dirty="0">
                <a:sym typeface="Wingdings" panose="05000000000000000000" pitchFamily="2" charset="2"/>
              </a:rPr>
              <a:t>.</a:t>
            </a:r>
            <a:r>
              <a:rPr lang="en-IN" sz="2400" b="1" u="sng" dirty="0" err="1">
                <a:sym typeface="Wingdings" panose="05000000000000000000" pitchFamily="2" charset="2"/>
              </a:rPr>
              <a:t>env_note</a:t>
            </a:r>
            <a:r>
              <a:rPr lang="en-IN" sz="2400" b="1" u="sng" dirty="0">
                <a:sym typeface="Wingdings" panose="05000000000000000000" pitchFamily="2" charset="2"/>
              </a:rPr>
              <a:t>\Scripts\activate </a:t>
            </a:r>
            <a:r>
              <a:rPr lang="en-IN" sz="2400" u="sng" dirty="0">
                <a:sym typeface="Wingdings" panose="05000000000000000000" pitchFamily="2" charset="2"/>
              </a:rPr>
              <a:t> </a:t>
            </a:r>
            <a:r>
              <a:rPr lang="en-IN" sz="2400" dirty="0">
                <a:sym typeface="Wingdings" panose="05000000000000000000" pitchFamily="2" charset="2"/>
              </a:rPr>
              <a:t>in terminal (</a:t>
            </a:r>
            <a:r>
              <a:rPr lang="en-IN" sz="2400" dirty="0" err="1">
                <a:sym typeface="Wingdings" panose="05000000000000000000" pitchFamily="2" charset="2"/>
              </a:rPr>
              <a:t>cmd</a:t>
            </a:r>
            <a:r>
              <a:rPr lang="en-IN" sz="2400" dirty="0">
                <a:sym typeface="Wingdings" panose="05000000000000000000" pitchFamily="2" charset="2"/>
              </a:rPr>
              <a:t>) on visual studio.</a:t>
            </a:r>
            <a:r>
              <a:rPr lang="en-IN" sz="2400" b="1" dirty="0">
                <a:sym typeface="Wingdings" panose="05000000000000000000" pitchFamily="2" charset="2"/>
              </a:rPr>
              <a:t>       </a:t>
            </a:r>
          </a:p>
          <a:p>
            <a:r>
              <a:rPr lang="en-IN" sz="2400" b="1" dirty="0">
                <a:sym typeface="Wingdings" panose="05000000000000000000" pitchFamily="2" charset="2"/>
              </a:rPr>
              <a:t> </a:t>
            </a:r>
            <a:endParaRPr lang="en-IN" sz="2400" b="1" dirty="0"/>
          </a:p>
          <a:p>
            <a:r>
              <a:rPr lang="en-IN" sz="2400" b="1" dirty="0">
                <a:sym typeface="Wingdings" panose="05000000000000000000" pitchFamily="2" charset="2"/>
              </a:rPr>
              <a:t>           Run </a:t>
            </a:r>
            <a:r>
              <a:rPr lang="en-IN" sz="2400" dirty="0">
                <a:sym typeface="Wingdings" panose="05000000000000000000" pitchFamily="2" charset="2"/>
              </a:rPr>
              <a:t>the app.py file to check how was web interface once and we run</a:t>
            </a:r>
          </a:p>
          <a:p>
            <a:r>
              <a:rPr lang="en-IN" sz="2400" b="1" dirty="0">
                <a:sym typeface="Wingdings" panose="05000000000000000000" pitchFamily="2" charset="2"/>
              </a:rPr>
              <a:t>               </a:t>
            </a:r>
            <a:r>
              <a:rPr lang="en-IN" sz="2400" dirty="0">
                <a:sym typeface="Wingdings" panose="05000000000000000000" pitchFamily="2" charset="2"/>
              </a:rPr>
              <a:t>this after all bugs fixing also.</a:t>
            </a:r>
            <a:endParaRPr lang="en-IN" sz="2400" b="1" dirty="0"/>
          </a:p>
          <a:p>
            <a:r>
              <a:rPr lang="en-IN" sz="2400" b="1" dirty="0">
                <a:sym typeface="Wingdings" panose="05000000000000000000" pitchFamily="2" charset="2"/>
              </a:rPr>
              <a:t>    </a:t>
            </a:r>
            <a:endParaRPr lang="en-IN" sz="2400" b="1" dirty="0"/>
          </a:p>
          <a:p>
            <a:endParaRPr lang="en-IN" sz="2400" b="1" dirty="0"/>
          </a:p>
        </p:txBody>
      </p:sp>
    </p:spTree>
    <p:extLst>
      <p:ext uri="{BB962C8B-B14F-4D97-AF65-F5344CB8AC3E}">
        <p14:creationId xmlns:p14="http://schemas.microsoft.com/office/powerpoint/2010/main" val="339706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9103"/>
            <a:ext cx="10684042" cy="6124754"/>
          </a:xfrm>
          <a:prstGeom prst="rect">
            <a:avLst/>
          </a:prstGeom>
          <a:noFill/>
        </p:spPr>
        <p:txBody>
          <a:bodyPr wrap="square" rtlCol="0">
            <a:spAutoFit/>
          </a:bodyPr>
          <a:lstStyle/>
          <a:p>
            <a:r>
              <a:rPr lang="en-US" sz="2400" b="1" dirty="0">
                <a:solidFill>
                  <a:srgbClr val="C00000"/>
                </a:solidFill>
              </a:rPr>
              <a:t>Bug 1: Form Submission Issue</a:t>
            </a:r>
          </a:p>
          <a:p>
            <a:endParaRPr lang="en-US" sz="2400" b="1" dirty="0"/>
          </a:p>
          <a:p>
            <a:r>
              <a:rPr lang="en-US" sz="2400" b="1" dirty="0"/>
              <a:t>Description:</a:t>
            </a:r>
          </a:p>
          <a:p>
            <a:r>
              <a:rPr lang="en-US" sz="2000" dirty="0"/>
              <a:t>    Users were unable to submit notes using the form on the home page.</a:t>
            </a:r>
          </a:p>
          <a:p>
            <a:endParaRPr lang="en-US" sz="2400" b="1" dirty="0"/>
          </a:p>
          <a:p>
            <a:r>
              <a:rPr lang="en-US" sz="2400" b="1" dirty="0"/>
              <a:t>Bug Identification:</a:t>
            </a:r>
          </a:p>
          <a:p>
            <a:r>
              <a:rPr lang="en-US" sz="2000" dirty="0"/>
              <a:t>    The form in the HTML template lacked a specified action attribute, causing it to default to  an empty action.</a:t>
            </a:r>
          </a:p>
          <a:p>
            <a:endParaRPr lang="en-US" sz="2400" b="1" dirty="0"/>
          </a:p>
          <a:p>
            <a:r>
              <a:rPr lang="en-US" sz="2400" b="1" dirty="0"/>
              <a:t>Fix Applied:</a:t>
            </a:r>
          </a:p>
          <a:p>
            <a:r>
              <a:rPr lang="en-US" sz="2400" b="1" dirty="0"/>
              <a:t>    </a:t>
            </a:r>
            <a:r>
              <a:rPr lang="en-US" sz="2000" dirty="0"/>
              <a:t>Modified the form tag in the HTML template to include action="/" method="post".</a:t>
            </a:r>
          </a:p>
          <a:p>
            <a:r>
              <a:rPr lang="en-US" sz="2000" dirty="0"/>
              <a:t>     Ensured the form properly submits data to the root URL using the POST method.</a:t>
            </a:r>
          </a:p>
          <a:p>
            <a:endParaRPr lang="en-US" sz="2400" b="1" dirty="0"/>
          </a:p>
          <a:p>
            <a:r>
              <a:rPr lang="en-US" sz="2400" b="1" dirty="0"/>
              <a:t>Result:</a:t>
            </a:r>
          </a:p>
          <a:p>
            <a:r>
              <a:rPr lang="en-US" sz="2400" b="1" dirty="0"/>
              <a:t>     </a:t>
            </a:r>
            <a:r>
              <a:rPr lang="en-US" sz="2000" dirty="0"/>
              <a:t>Users can now successfully submit notes through the form on the home page.</a:t>
            </a:r>
            <a:endParaRPr lang="en-IN" sz="2000" dirty="0"/>
          </a:p>
          <a:p>
            <a:endParaRPr lang="en-IN" sz="2400" b="1" dirty="0"/>
          </a:p>
          <a:p>
            <a:endParaRPr lang="en-IN" sz="2400" b="1" dirty="0"/>
          </a:p>
        </p:txBody>
      </p:sp>
    </p:spTree>
    <p:extLst>
      <p:ext uri="{BB962C8B-B14F-4D97-AF65-F5344CB8AC3E}">
        <p14:creationId xmlns:p14="http://schemas.microsoft.com/office/powerpoint/2010/main" val="103225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36" y="304800"/>
            <a:ext cx="11065164" cy="4893647"/>
          </a:xfrm>
          <a:prstGeom prst="rect">
            <a:avLst/>
          </a:prstGeom>
          <a:noFill/>
        </p:spPr>
        <p:txBody>
          <a:bodyPr wrap="square" rtlCol="0">
            <a:spAutoFit/>
          </a:bodyPr>
          <a:lstStyle/>
          <a:p>
            <a:r>
              <a:rPr lang="en-US" sz="2400" b="1" dirty="0">
                <a:solidFill>
                  <a:srgbClr val="C00000"/>
                </a:solidFill>
              </a:rPr>
              <a:t>Bug 2: Note Validation and Empty Submission</a:t>
            </a:r>
          </a:p>
          <a:p>
            <a:r>
              <a:rPr lang="en-US" sz="2400" b="1" dirty="0"/>
              <a:t>Description:</a:t>
            </a:r>
          </a:p>
          <a:p>
            <a:r>
              <a:rPr lang="en-US" sz="2000" dirty="0"/>
              <a:t>    Users were able to submit empty notes, leading to unwanted entries in the notes list.</a:t>
            </a:r>
          </a:p>
          <a:p>
            <a:endParaRPr lang="en-US" sz="2400" b="1" dirty="0"/>
          </a:p>
          <a:p>
            <a:r>
              <a:rPr lang="en-US" sz="2400" b="1" dirty="0"/>
              <a:t>Bug Identification:</a:t>
            </a:r>
            <a:endParaRPr lang="en-US" dirty="0"/>
          </a:p>
          <a:p>
            <a:r>
              <a:rPr lang="en-US" sz="2000" dirty="0"/>
              <a:t>    The Flask route did not check whether the submitted note was empty before appending it to the notes list</a:t>
            </a:r>
            <a:r>
              <a:rPr lang="en-US" dirty="0"/>
              <a:t>.</a:t>
            </a:r>
          </a:p>
          <a:p>
            <a:endParaRPr lang="en-US" sz="2400" b="1" dirty="0"/>
          </a:p>
          <a:p>
            <a:r>
              <a:rPr lang="en-US" sz="2400" b="1" dirty="0"/>
              <a:t>Fix Applied:</a:t>
            </a:r>
          </a:p>
          <a:p>
            <a:r>
              <a:rPr lang="en-US" sz="2000" dirty="0"/>
              <a:t>    Implemented a check in the Flask route using if note: before appending the note to the list.</a:t>
            </a:r>
          </a:p>
          <a:p>
            <a:r>
              <a:rPr lang="en-US" sz="2000" dirty="0"/>
              <a:t>Ensured that only non-empty notes are added to the list.</a:t>
            </a:r>
          </a:p>
          <a:p>
            <a:endParaRPr lang="en-US" sz="2400" b="1" dirty="0"/>
          </a:p>
          <a:p>
            <a:r>
              <a:rPr lang="en-US" sz="2400" b="1" dirty="0"/>
              <a:t>Result:</a:t>
            </a:r>
          </a:p>
          <a:p>
            <a:r>
              <a:rPr lang="en-US" sz="2000" dirty="0"/>
              <a:t>      Empty notes are no longer added to the list, maintaining data integrity</a:t>
            </a:r>
            <a:r>
              <a:rPr lang="en-US" dirty="0"/>
              <a:t>.</a:t>
            </a:r>
            <a:endParaRPr lang="en-IN" dirty="0"/>
          </a:p>
        </p:txBody>
      </p:sp>
    </p:spTree>
    <p:extLst>
      <p:ext uri="{BB962C8B-B14F-4D97-AF65-F5344CB8AC3E}">
        <p14:creationId xmlns:p14="http://schemas.microsoft.com/office/powerpoint/2010/main" val="74017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108" y="286328"/>
            <a:ext cx="8515927" cy="4216539"/>
          </a:xfrm>
          <a:prstGeom prst="rect">
            <a:avLst/>
          </a:prstGeom>
          <a:noFill/>
        </p:spPr>
        <p:txBody>
          <a:bodyPr wrap="square" rtlCol="0">
            <a:spAutoFit/>
          </a:bodyPr>
          <a:lstStyle/>
          <a:p>
            <a:r>
              <a:rPr lang="en-US" sz="2400" b="1" dirty="0">
                <a:solidFill>
                  <a:srgbClr val="C00000"/>
                </a:solidFill>
              </a:rPr>
              <a:t>Additional Improvements:</a:t>
            </a:r>
          </a:p>
          <a:p>
            <a:endParaRPr lang="en-US" sz="2400" b="1" dirty="0"/>
          </a:p>
          <a:p>
            <a:r>
              <a:rPr lang="en-US" sz="2000" b="1" dirty="0"/>
              <a:t>Form Button Type Attribute:</a:t>
            </a:r>
          </a:p>
          <a:p>
            <a:endParaRPr lang="en-US" sz="2000" b="1" dirty="0"/>
          </a:p>
          <a:p>
            <a:r>
              <a:rPr lang="en-US" sz="2400" b="1" dirty="0"/>
              <a:t>Description:</a:t>
            </a:r>
          </a:p>
          <a:p>
            <a:r>
              <a:rPr lang="en-US" sz="2000" dirty="0"/>
              <a:t>     The form button lacked a specified type attribute.</a:t>
            </a:r>
          </a:p>
          <a:p>
            <a:endParaRPr lang="en-US" sz="2400" b="1" dirty="0"/>
          </a:p>
          <a:p>
            <a:r>
              <a:rPr lang="en-US" sz="2400" b="1" dirty="0"/>
              <a:t>Fix Applied:</a:t>
            </a:r>
          </a:p>
          <a:p>
            <a:r>
              <a:rPr lang="en-US" sz="2000" dirty="0"/>
              <a:t>       Added type="submit" to the form button in the HTML template.</a:t>
            </a:r>
          </a:p>
          <a:p>
            <a:endParaRPr lang="en-US" sz="2400" dirty="0"/>
          </a:p>
          <a:p>
            <a:r>
              <a:rPr lang="en-US" sz="2400" b="1" dirty="0"/>
              <a:t>Result:</a:t>
            </a:r>
          </a:p>
          <a:p>
            <a:r>
              <a:rPr lang="en-US" sz="2000" dirty="0"/>
              <a:t>      Ensured proper form submission behavior</a:t>
            </a:r>
            <a:r>
              <a:rPr lang="en-US" dirty="0"/>
              <a:t>.</a:t>
            </a:r>
            <a:endParaRPr lang="en-IN" dirty="0"/>
          </a:p>
        </p:txBody>
      </p:sp>
    </p:spTree>
    <p:extLst>
      <p:ext uri="{BB962C8B-B14F-4D97-AF65-F5344CB8AC3E}">
        <p14:creationId xmlns:p14="http://schemas.microsoft.com/office/powerpoint/2010/main" val="11003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93846" y="87619"/>
            <a:ext cx="5084117" cy="5426490"/>
          </a:xfrm>
          <a:prstGeom prst="rect">
            <a:avLst/>
          </a:prstGeom>
        </p:spPr>
      </p:pic>
      <p:pic>
        <p:nvPicPr>
          <p:cNvPr id="3" name="Picture 2"/>
          <p:cNvPicPr>
            <a:picLocks noChangeAspect="1"/>
          </p:cNvPicPr>
          <p:nvPr/>
        </p:nvPicPr>
        <p:blipFill>
          <a:blip r:embed="rId3"/>
          <a:stretch>
            <a:fillRect/>
          </a:stretch>
        </p:blipFill>
        <p:spPr>
          <a:xfrm>
            <a:off x="304078" y="154416"/>
            <a:ext cx="6207558" cy="5359693"/>
          </a:xfrm>
          <a:prstGeom prst="rect">
            <a:avLst/>
          </a:prstGeom>
        </p:spPr>
      </p:pic>
      <p:sp>
        <p:nvSpPr>
          <p:cNvPr id="4" name="TextBox 3"/>
          <p:cNvSpPr txBox="1"/>
          <p:nvPr/>
        </p:nvSpPr>
        <p:spPr>
          <a:xfrm>
            <a:off x="304078" y="5828145"/>
            <a:ext cx="5293158" cy="646331"/>
          </a:xfrm>
          <a:prstGeom prst="rect">
            <a:avLst/>
          </a:prstGeom>
          <a:noFill/>
        </p:spPr>
        <p:txBody>
          <a:bodyPr wrap="square" rtlCol="0">
            <a:spAutoFit/>
          </a:bodyPr>
          <a:lstStyle/>
          <a:p>
            <a:r>
              <a:rPr lang="en-IN" b="1" dirty="0">
                <a:solidFill>
                  <a:srgbClr val="C00000"/>
                </a:solidFill>
              </a:rPr>
              <a:t>Before  fixing the code snippet bugs</a:t>
            </a:r>
          </a:p>
          <a:p>
            <a:r>
              <a:rPr lang="en-IN" b="1" dirty="0">
                <a:solidFill>
                  <a:srgbClr val="C00000"/>
                </a:solidFill>
              </a:rPr>
              <a:t> </a:t>
            </a:r>
          </a:p>
        </p:txBody>
      </p:sp>
    </p:spTree>
    <p:extLst>
      <p:ext uri="{BB962C8B-B14F-4D97-AF65-F5344CB8AC3E}">
        <p14:creationId xmlns:p14="http://schemas.microsoft.com/office/powerpoint/2010/main" val="96796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2183" y="177883"/>
            <a:ext cx="5058144" cy="5142262"/>
          </a:xfrm>
          <a:prstGeom prst="rect">
            <a:avLst/>
          </a:prstGeom>
        </p:spPr>
      </p:pic>
      <p:pic>
        <p:nvPicPr>
          <p:cNvPr id="3" name="Picture 2"/>
          <p:cNvPicPr>
            <a:picLocks noChangeAspect="1"/>
          </p:cNvPicPr>
          <p:nvPr/>
        </p:nvPicPr>
        <p:blipFill>
          <a:blip r:embed="rId3"/>
          <a:stretch>
            <a:fillRect/>
          </a:stretch>
        </p:blipFill>
        <p:spPr>
          <a:xfrm>
            <a:off x="279021" y="140938"/>
            <a:ext cx="6491233" cy="5142262"/>
          </a:xfrm>
          <a:prstGeom prst="rect">
            <a:avLst/>
          </a:prstGeom>
        </p:spPr>
      </p:pic>
      <p:sp>
        <p:nvSpPr>
          <p:cNvPr id="4" name="TextBox 3"/>
          <p:cNvSpPr txBox="1"/>
          <p:nvPr/>
        </p:nvSpPr>
        <p:spPr>
          <a:xfrm>
            <a:off x="565349" y="5966691"/>
            <a:ext cx="5512178" cy="369332"/>
          </a:xfrm>
          <a:prstGeom prst="rect">
            <a:avLst/>
          </a:prstGeom>
          <a:noFill/>
        </p:spPr>
        <p:txBody>
          <a:bodyPr wrap="square" rtlCol="0">
            <a:spAutoFit/>
          </a:bodyPr>
          <a:lstStyle/>
          <a:p>
            <a:r>
              <a:rPr lang="en-IN" b="1" dirty="0">
                <a:solidFill>
                  <a:srgbClr val="C00000"/>
                </a:solidFill>
              </a:rPr>
              <a:t>After fixing the code snippet bugs</a:t>
            </a:r>
          </a:p>
        </p:txBody>
      </p:sp>
    </p:spTree>
    <p:extLst>
      <p:ext uri="{BB962C8B-B14F-4D97-AF65-F5344CB8AC3E}">
        <p14:creationId xmlns:p14="http://schemas.microsoft.com/office/powerpoint/2010/main" val="298876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5855" y="258618"/>
            <a:ext cx="10649527" cy="2484582"/>
          </a:xfrm>
          <a:prstGeom prst="rect">
            <a:avLst/>
          </a:prstGeom>
        </p:spPr>
      </p:pic>
      <p:pic>
        <p:nvPicPr>
          <p:cNvPr id="6" name="Picture 5">
            <a:extLst>
              <a:ext uri="{FF2B5EF4-FFF2-40B4-BE49-F238E27FC236}">
                <a16:creationId xmlns:a16="http://schemas.microsoft.com/office/drawing/2014/main" id="{ABAEC07F-793F-6A02-3507-8AFC4422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55" y="3716595"/>
            <a:ext cx="9341539" cy="2349908"/>
          </a:xfrm>
          <a:prstGeom prst="rect">
            <a:avLst/>
          </a:prstGeom>
        </p:spPr>
      </p:pic>
      <p:sp>
        <p:nvSpPr>
          <p:cNvPr id="7" name="TextBox 6">
            <a:extLst>
              <a:ext uri="{FF2B5EF4-FFF2-40B4-BE49-F238E27FC236}">
                <a16:creationId xmlns:a16="http://schemas.microsoft.com/office/drawing/2014/main" id="{4EC095F4-B9B3-566D-DCA0-67E377309D1A}"/>
              </a:ext>
            </a:extLst>
          </p:cNvPr>
          <p:cNvSpPr txBox="1"/>
          <p:nvPr/>
        </p:nvSpPr>
        <p:spPr>
          <a:xfrm>
            <a:off x="1101213" y="2860565"/>
            <a:ext cx="8908025" cy="461665"/>
          </a:xfrm>
          <a:prstGeom prst="rect">
            <a:avLst/>
          </a:prstGeom>
          <a:noFill/>
        </p:spPr>
        <p:txBody>
          <a:bodyPr wrap="square" rtlCol="0">
            <a:spAutoFit/>
          </a:bodyPr>
          <a:lstStyle/>
          <a:p>
            <a:r>
              <a:rPr lang="en-US" sz="2400" dirty="0">
                <a:solidFill>
                  <a:srgbClr val="C00000"/>
                </a:solidFill>
              </a:rPr>
              <a:t>Before and after fixing the bugs it was easy</a:t>
            </a:r>
            <a:endParaRPr lang="en-IN" sz="2400" dirty="0">
              <a:solidFill>
                <a:srgbClr val="C00000"/>
              </a:solidFill>
            </a:endParaRPr>
          </a:p>
        </p:txBody>
      </p:sp>
    </p:spTree>
    <p:extLst>
      <p:ext uri="{BB962C8B-B14F-4D97-AF65-F5344CB8AC3E}">
        <p14:creationId xmlns:p14="http://schemas.microsoft.com/office/powerpoint/2010/main" val="4566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TotalTime>
  <Words>495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Libre Baskerville</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dc:description/>
  <cp:lastModifiedBy>Srujana Deshini</cp:lastModifiedBy>
  <cp:revision>46</cp:revision>
  <dcterms:created xsi:type="dcterms:W3CDTF">2022-11-21T18:07:39Z</dcterms:created>
  <dcterms:modified xsi:type="dcterms:W3CDTF">2024-03-02T07:37:17Z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