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sldIdLst>
    <p:sldId id="256" r:id="rId2"/>
    <p:sldId id="269" r:id="rId3"/>
    <p:sldId id="259" r:id="rId4"/>
    <p:sldId id="258" r:id="rId5"/>
    <p:sldId id="27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1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50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4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1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1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4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8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0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0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9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432373-B180-499A-B51C-DD4B2C1FC17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A306C7-DE91-4E33-9144-8717DC7A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  <p:sldLayoutId id="214748403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9B3-9669-292E-7DF0-2EE120C6B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13980"/>
            <a:ext cx="12192000" cy="1993187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Libre Bodoni"/>
              </a:rPr>
              <a:t>Protecting your work: legal essentials for Freelancers and Developers in Cameroon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835D0-19C0-C9F2-A0AC-8EEDC9222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949" y="4189288"/>
            <a:ext cx="10037852" cy="855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i="1" u="sng" dirty="0"/>
              <a:t>By</a:t>
            </a:r>
            <a:r>
              <a:rPr lang="en-US" dirty="0"/>
              <a:t>: </a:t>
            </a:r>
            <a:r>
              <a:rPr lang="en-US" b="1" dirty="0"/>
              <a:t>Merime Ngouabo Pesijo, Esq.                                                                                                  </a:t>
            </a:r>
            <a:r>
              <a:rPr lang="en-US" dirty="0"/>
              <a:t>Pupil Advocate at the Cameroon Bar Association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83459D7-9C5F-F5D5-C9FE-A3C15F8C9FA2}"/>
              </a:ext>
            </a:extLst>
          </p:cNvPr>
          <p:cNvSpPr txBox="1">
            <a:spLocks/>
          </p:cNvSpPr>
          <p:nvPr/>
        </p:nvSpPr>
        <p:spPr>
          <a:xfrm>
            <a:off x="1202836" y="2916478"/>
            <a:ext cx="9786327" cy="77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i="1" dirty="0"/>
              <a:t>A comprehensive overview of legal protections, right and responsibilities for freelancers and developers in Cameroon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94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AAE7-79C8-F012-4F98-EB66A9D0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38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Libre Bodoni"/>
              </a:rPr>
              <a:t>Staying Informed About Legal Changes</a:t>
            </a:r>
            <a:br>
              <a:rPr lang="en-US" dirty="0">
                <a:latin typeface="Libre Bodoni"/>
              </a:rPr>
            </a:br>
            <a:r>
              <a:rPr lang="en-US" sz="2000" dirty="0">
                <a:latin typeface="Libre Bodoni"/>
              </a:rPr>
              <a:t>Essential legal knowledge for freelancers and developers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3A86-097F-0CE9-C3A3-03CE95BB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3853"/>
            <a:ext cx="12191999" cy="357540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Right Awareness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laws related to online work and copyright to safeguard your content.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 Law Compliance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aware of regulations affecting data protection and user privacy to ensure compliance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Utilization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stay at breast with legal changes concerning the industry.</a:t>
            </a:r>
          </a:p>
        </p:txBody>
      </p:sp>
    </p:spTree>
    <p:extLst>
      <p:ext uri="{BB962C8B-B14F-4D97-AF65-F5344CB8AC3E}">
        <p14:creationId xmlns:p14="http://schemas.microsoft.com/office/powerpoint/2010/main" val="171778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7C94-A659-FEEE-E3C1-C1B248C9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3029"/>
          </a:xfrm>
        </p:spPr>
        <p:txBody>
          <a:bodyPr/>
          <a:lstStyle/>
          <a:p>
            <a:pPr algn="ctr"/>
            <a:r>
              <a:rPr lang="en-US" sz="3200" b="1" dirty="0">
                <a:latin typeface="Libre Bodoni"/>
              </a:rPr>
              <a:t>SUMMARY &amp; KEY TAKEAWAYS</a:t>
            </a:r>
            <a:br>
              <a:rPr lang="en-US" dirty="0"/>
            </a:br>
            <a:r>
              <a:rPr lang="en-US" sz="2000" dirty="0">
                <a:latin typeface="Libre Bodoni"/>
              </a:rPr>
              <a:t>Legal essentials for protecting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E46EB2-8150-4216-AF56-2CC538BAF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199056"/>
              </p:ext>
            </p:extLst>
          </p:nvPr>
        </p:nvGraphicFramePr>
        <p:xfrm>
          <a:off x="-1" y="976046"/>
          <a:ext cx="12192000" cy="4099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870550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277520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79323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66423081"/>
                    </a:ext>
                  </a:extLst>
                </a:gridCol>
              </a:tblGrid>
              <a:tr h="181658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contracts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terms and protect your interests effectively.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Secure intellectual property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Protect your creations to maintain ownership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Define payment and licensing 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Establish clear terms to avoid future disputes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Maintain details records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Keep thorough documentation for accountability and claims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0515"/>
                  </a:ext>
                </a:extLst>
              </a:tr>
              <a:tr h="22828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Consider insurance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insurance as a protective measure against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Stay informed about legal changes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Regularly update yourself on relevant laws and regulations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Seek professional legal support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Consult legal expert when necessary for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25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83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6852-EBFB-3A0B-DF9E-9AED357A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latin typeface="Libre Bodoni"/>
              </a:rPr>
              <a:t>LEGAL SUPPORT AND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8972-864C-C995-BF81-24E924B9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1037"/>
            <a:ext cx="12191999" cy="508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/>
              <a:t>Text of Laws: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Law No. 2010/012 of 21 December 2010 on Cybersecurity and Cybercrime in Cameroon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Law No. 2010/013 of 21 December 2010 governing electronic communications in Cameroon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Law No. 2010/021 of 21 December 2010 governing e-commerce in Cameroon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Bill No. 2062/PJL/AN RELATING TO PERSONAL DATA PROTECTION IN CAMEROON</a:t>
            </a:r>
          </a:p>
          <a:p>
            <a:pPr marL="0" indent="0">
              <a:buNone/>
            </a:pPr>
            <a:r>
              <a:rPr lang="en-US" sz="2000" b="1" i="1" u="sng" dirty="0"/>
              <a:t>Government bodies and agencies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Ministry of Post and telecommunications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Telecommunication regulatory board (ART)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National agency for information and communication technologies (ANTIC)</a:t>
            </a:r>
          </a:p>
        </p:txBody>
      </p:sp>
    </p:spTree>
    <p:extLst>
      <p:ext uri="{BB962C8B-B14F-4D97-AF65-F5344CB8AC3E}">
        <p14:creationId xmlns:p14="http://schemas.microsoft.com/office/powerpoint/2010/main" val="192685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A873-6968-06BB-B6AA-7953021F1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99341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896CC-0554-FCEA-019D-BBBF8462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63" y="896047"/>
            <a:ext cx="6685218" cy="44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3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33C2-7FBC-6F15-5B16-1835F59D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267128"/>
            <a:ext cx="10891463" cy="5909835"/>
          </a:xfrm>
        </p:spPr>
        <p:txBody>
          <a:bodyPr/>
          <a:lstStyle/>
          <a:p>
            <a:pPr marL="0" indent="0">
              <a:buNone/>
            </a:pPr>
            <a:endParaRPr lang="en-US" b="1" i="1" u="sng" dirty="0"/>
          </a:p>
          <a:p>
            <a:pPr marL="0" indent="0">
              <a:buNone/>
            </a:pPr>
            <a:r>
              <a:rPr lang="en-US" b="1" i="1" u="sng" dirty="0"/>
              <a:t>Table of content</a:t>
            </a:r>
          </a:p>
          <a:p>
            <a:pPr marL="514350" indent="-514350">
              <a:buAutoNum type="arabicPeriod"/>
            </a:pPr>
            <a:r>
              <a:rPr lang="en-US" dirty="0"/>
              <a:t>Understand the importance of Contract</a:t>
            </a:r>
          </a:p>
          <a:p>
            <a:pPr marL="514350" indent="-514350">
              <a:buAutoNum type="arabicPeriod"/>
            </a:pPr>
            <a:r>
              <a:rPr lang="en-US" dirty="0"/>
              <a:t>Securing your intellectual property </a:t>
            </a:r>
          </a:p>
          <a:p>
            <a:pPr marL="514350" indent="-514350">
              <a:buAutoNum type="arabicPeriod"/>
            </a:pPr>
            <a:r>
              <a:rPr lang="en-US" dirty="0"/>
              <a:t>Licensing define usage right</a:t>
            </a:r>
          </a:p>
          <a:p>
            <a:pPr marL="514350" indent="-514350">
              <a:buAutoNum type="arabicPeriod"/>
            </a:pPr>
            <a:r>
              <a:rPr lang="en-US" dirty="0"/>
              <a:t>Establish clear payment terms</a:t>
            </a:r>
          </a:p>
          <a:p>
            <a:pPr marL="514350" indent="-514350">
              <a:buAutoNum type="arabicPeriod"/>
            </a:pPr>
            <a:r>
              <a:rPr lang="en-US" dirty="0"/>
              <a:t>Professional insurance cover</a:t>
            </a:r>
          </a:p>
          <a:p>
            <a:pPr marL="514350" indent="-514350">
              <a:buAutoNum type="arabicPeriod"/>
            </a:pPr>
            <a:r>
              <a:rPr lang="en-US" dirty="0"/>
              <a:t>The importance of record keeping</a:t>
            </a:r>
          </a:p>
          <a:p>
            <a:pPr marL="514350" indent="-514350">
              <a:buAutoNum type="arabicPeriod"/>
            </a:pPr>
            <a:r>
              <a:rPr lang="en-US" dirty="0"/>
              <a:t>Navigating dispute resolutions</a:t>
            </a:r>
          </a:p>
          <a:p>
            <a:pPr marL="514350" indent="-514350">
              <a:buAutoNum type="arabicPeriod"/>
            </a:pPr>
            <a:r>
              <a:rPr lang="en-US" dirty="0"/>
              <a:t>Staying informed about legal changes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9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67B3-4624-69B6-4FCB-F3E5907A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742"/>
            <a:ext cx="12192000" cy="9554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Libre Bodoni"/>
              </a:rPr>
              <a:t>Understanding the Importance of Contracts</a:t>
            </a:r>
            <a:br>
              <a:rPr lang="en-US" b="1" i="0" dirty="0">
                <a:effectLst/>
                <a:latin typeface="Libre Bodoni"/>
              </a:rPr>
            </a:br>
            <a:r>
              <a:rPr lang="en-US" sz="2000" i="0" dirty="0">
                <a:effectLst/>
                <a:latin typeface="Libre Bodoni"/>
              </a:rPr>
              <a:t>Legal essential for protecting work: a guide for freelancers and Developers in Cameroon</a:t>
            </a:r>
            <a:br>
              <a:rPr lang="en-US" sz="2200" b="0" i="0" dirty="0">
                <a:effectLst/>
                <a:latin typeface="Libre Bodoni"/>
              </a:rPr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EA19-48E2-717B-487E-04B99429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3303"/>
            <a:ext cx="12191999" cy="5984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 of Work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Clearly define what is included and what is not to avoid misunderstandings</a:t>
            </a:r>
          </a:p>
          <a:p>
            <a:pPr marL="0" indent="0">
              <a:buNone/>
            </a:pPr>
            <a:r>
              <a:rPr lang="en-GB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Terms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 the amount, method, and schedule of payments to maintain transparency.</a:t>
            </a:r>
          </a:p>
          <a:p>
            <a:pPr marL="0" indent="0">
              <a:buNone/>
            </a:pPr>
            <a:r>
              <a:rPr lang="en-GB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Deadlines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 specific timeframes for project milestones and delivery to ensure accountability</a:t>
            </a:r>
          </a:p>
          <a:p>
            <a:pPr marL="0" indent="0">
              <a:buNone/>
            </a:pPr>
            <a:r>
              <a:rPr lang="en-GB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Ownership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Clarify who owns the rights to the final product to prevent future disputes.</a:t>
            </a:r>
          </a:p>
          <a:p>
            <a:pPr marL="0" indent="0">
              <a:buNone/>
            </a:pPr>
            <a:r>
              <a:rPr lang="en-GB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v. Non- Disclosure Agreements (NDAs)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 sensitive information shared during negotiations to maintain confidentiality and help prevent unauthorized use or sharing of trade secrets among parties</a:t>
            </a:r>
          </a:p>
        </p:txBody>
      </p:sp>
    </p:spTree>
    <p:extLst>
      <p:ext uri="{BB962C8B-B14F-4D97-AF65-F5344CB8AC3E}">
        <p14:creationId xmlns:p14="http://schemas.microsoft.com/office/powerpoint/2010/main" val="35959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DAB0-4501-91CC-7F62-C8CEFF32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3" y="143838"/>
            <a:ext cx="11863226" cy="93640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Libre Bodoni"/>
              </a:rPr>
              <a:t>Securing Your Intellectual Property</a:t>
            </a:r>
            <a:br>
              <a:rPr lang="en-US" b="1" dirty="0">
                <a:latin typeface="Libre Bodoni"/>
              </a:rPr>
            </a:br>
            <a:r>
              <a:rPr lang="en-US" sz="1800" i="0" dirty="0">
                <a:effectLst/>
                <a:latin typeface="Libre Bodoni"/>
              </a:rPr>
              <a:t>Legal essential for protecting work: a guide for freelancers and Developers in Cameroon</a:t>
            </a:r>
            <a:endParaRPr lang="en-US" sz="2000" b="1" dirty="0">
              <a:latin typeface="Libre Bod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80DD-7161-000B-3C86-D8EAED77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6593"/>
            <a:ext cx="12191999" cy="5861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Copyright Protection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applies to original works like code and designs, Registration enhances legal standing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Trademark Importance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Protects brand elements such as business names and logos, crucial for establishing brand identity,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Patent Rights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Applicable for novel inventions or processes, granting exclusive rights to use and market the innovation.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3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05B9-C4F9-A41D-10D7-D4041D2C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66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Libre Bodoni"/>
              </a:rPr>
              <a:t>Licensing Defining Usage Rights</a:t>
            </a:r>
            <a:br>
              <a:rPr lang="en-US" b="1" dirty="0">
                <a:latin typeface="Libre Bodoni"/>
              </a:rPr>
            </a:br>
            <a:r>
              <a:rPr lang="en-US" sz="2000" dirty="0">
                <a:latin typeface="Libre Bodoni"/>
              </a:rPr>
              <a:t>legal essentials for protecting your work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15AB-55C0-5B7B-F1F5-2E21DC8D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497"/>
            <a:ext cx="12191999" cy="4835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Usage Rights </a:t>
            </a:r>
          </a:p>
          <a:p>
            <a:pPr marL="0" indent="0">
              <a:buNone/>
            </a:pPr>
            <a:r>
              <a:rPr lang="en-US" dirty="0"/>
              <a:t>Details whether the client can modify, distribute or resell your work.</a:t>
            </a:r>
          </a:p>
          <a:p>
            <a:pPr marL="0" indent="0">
              <a:buNone/>
            </a:pPr>
            <a:r>
              <a:rPr lang="en-US" b="1" dirty="0"/>
              <a:t>Duration</a:t>
            </a:r>
          </a:p>
          <a:p>
            <a:pPr marL="0" indent="0">
              <a:buNone/>
            </a:pPr>
            <a:r>
              <a:rPr lang="en-US" dirty="0"/>
              <a:t>Specify the length of time the license is valide.</a:t>
            </a:r>
          </a:p>
          <a:p>
            <a:pPr marL="0" indent="0">
              <a:buNone/>
            </a:pPr>
            <a:r>
              <a:rPr lang="en-US" b="1" dirty="0"/>
              <a:t>Exclusivity</a:t>
            </a:r>
          </a:p>
          <a:p>
            <a:pPr marL="0" indent="0">
              <a:buNone/>
            </a:pPr>
            <a:r>
              <a:rPr lang="en-US" dirty="0"/>
              <a:t>Decide if the license is exclusive or if you can grant licenses to others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6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E8EB-4872-3F65-A41B-8A0206A7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4674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Libre Bodoni"/>
              </a:rPr>
            </a:br>
            <a:r>
              <a:rPr lang="en-US" b="1" dirty="0">
                <a:latin typeface="Libre Bodoni"/>
              </a:rPr>
              <a:t>Establishing Clear Payment Terms</a:t>
            </a:r>
            <a:br>
              <a:rPr lang="en-US" b="1" dirty="0">
                <a:latin typeface="Libre Bodoni"/>
              </a:rPr>
            </a:br>
            <a:r>
              <a:rPr lang="en-US" sz="2200" dirty="0">
                <a:latin typeface="Libre Bodoni"/>
              </a:rPr>
              <a:t>Ensure fair and timely payments for your work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524B-C9BD-E6EE-2CB9-CB804E6D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7416"/>
            <a:ext cx="12191999" cy="5250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Deposits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upfront payments to secure commitment from clients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clear timelines for partial payments or upon completion of milestones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 Payment Consequences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penalties or interest for overdue payments to deter delays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Invoicing Software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invoicing software to automate reminders and track payments efficiently</a:t>
            </a:r>
          </a:p>
        </p:txBody>
      </p:sp>
    </p:spTree>
    <p:extLst>
      <p:ext uri="{BB962C8B-B14F-4D97-AF65-F5344CB8AC3E}">
        <p14:creationId xmlns:p14="http://schemas.microsoft.com/office/powerpoint/2010/main" val="4786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925C-1DE6-65F7-01D1-E51A26ED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577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>
                <a:latin typeface="Libre Bodoni"/>
              </a:rPr>
              <a:t>Professional Insurance Cover</a:t>
            </a:r>
            <a:br>
              <a:rPr lang="en-US" b="1" dirty="0">
                <a:latin typeface="Libre Bodoni"/>
              </a:rPr>
            </a:br>
            <a:r>
              <a:rPr lang="en-US" sz="2200" dirty="0">
                <a:latin typeface="Libre Bodoni"/>
              </a:rPr>
              <a:t>Legal essentials for protecting your work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8F55-9F08-4530-24F2-CDF0DFB6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5771"/>
            <a:ext cx="12192000" cy="5178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 Liability Insurance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Covers claims related to errors, omissions or negligence that freelancers may encounter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Liability Insurance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Protects against claims of bodily injury or property damage, essential for freelancers.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 with Experts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 with an insurance expert to customize coverage according to your freelance needs.</a:t>
            </a:r>
          </a:p>
          <a:p>
            <a:pPr marL="571500" indent="-571500">
              <a:buAutoNum type="romanL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9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17E0-4544-10DA-AA82-A63B6599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4125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Libre Bodoni"/>
              </a:rPr>
            </a:br>
            <a:r>
              <a:rPr lang="en-US" b="1" dirty="0">
                <a:latin typeface="Libre Bodoni"/>
              </a:rPr>
              <a:t>The Importance of Record Keeping</a:t>
            </a:r>
            <a:br>
              <a:rPr lang="en-US" b="1" dirty="0">
                <a:latin typeface="Libre Bodoni"/>
              </a:rPr>
            </a:br>
            <a:r>
              <a:rPr lang="en-US" sz="2200" dirty="0">
                <a:latin typeface="Libre Bodoni"/>
              </a:rPr>
              <a:t>Essential Practices for Effective Business Management 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1255-A604-46A5-717D-725405F8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4126"/>
            <a:ext cx="12192000" cy="4664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Contracts and Agreements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copies of all signed documents to ensure clarity and accountability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Archive emails and messages related to project discussions to documents interactions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invoices and Payments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all financial transactions for transparency and accountability in your business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Legal Protection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legal dispute, detailed records can serve as evidence to support your claims.</a:t>
            </a:r>
          </a:p>
        </p:txBody>
      </p:sp>
    </p:spTree>
    <p:extLst>
      <p:ext uri="{BB962C8B-B14F-4D97-AF65-F5344CB8AC3E}">
        <p14:creationId xmlns:p14="http://schemas.microsoft.com/office/powerpoint/2010/main" val="225626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F4D-C057-24E4-B42A-4999E74A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79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Libre Bodoni"/>
              </a:rPr>
              <a:t>Navigating Dispute Resolution</a:t>
            </a:r>
            <a:br>
              <a:rPr lang="en-US" b="1" dirty="0">
                <a:latin typeface="Libre Bodoni"/>
              </a:rPr>
            </a:br>
            <a:r>
              <a:rPr lang="en-US" sz="2200" dirty="0">
                <a:latin typeface="Libre Bodoni"/>
              </a:rPr>
              <a:t>Understanding methods to effectively handle conflicts in contracts</a:t>
            </a:r>
            <a:endParaRPr lang="en-US" sz="2200" b="1" dirty="0">
              <a:latin typeface="Libre Bod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F580-84B0-DB00-D2A9-225746D6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7966"/>
            <a:ext cx="12191999" cy="4407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neutral third party facilitates a mutually agreeable solution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Arbitration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binding decision is made by a third party after hearing both sides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Litigations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Legal proceedings in court, often a last resort due to time and cost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Practice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 preferred methods in your contracts to streamline resolution processes. </a:t>
            </a:r>
          </a:p>
        </p:txBody>
      </p:sp>
    </p:spTree>
    <p:extLst>
      <p:ext uri="{BB962C8B-B14F-4D97-AF65-F5344CB8AC3E}">
        <p14:creationId xmlns:p14="http://schemas.microsoft.com/office/powerpoint/2010/main" val="17997679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679</TotalTime>
  <Words>803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Libre Bodoni</vt:lpstr>
      <vt:lpstr>Tw Cen MT</vt:lpstr>
      <vt:lpstr>Wingdings</vt:lpstr>
      <vt:lpstr>Droplet</vt:lpstr>
      <vt:lpstr>Protecting your work: legal essentials for Freelancers and Developers in Cameroon</vt:lpstr>
      <vt:lpstr>PowerPoint Presentation</vt:lpstr>
      <vt:lpstr>Understanding the Importance of Contracts Legal essential for protecting work: a guide for freelancers and Developers in Cameroon </vt:lpstr>
      <vt:lpstr>Securing Your Intellectual Property Legal essential for protecting work: a guide for freelancers and Developers in Cameroon</vt:lpstr>
      <vt:lpstr>Licensing Defining Usage Rights legal essentials for protecting your work</vt:lpstr>
      <vt:lpstr> Establishing Clear Payment Terms Ensure fair and timely payments for your work </vt:lpstr>
      <vt:lpstr> Professional Insurance Cover Legal essentials for protecting your work </vt:lpstr>
      <vt:lpstr> The Importance of Record Keeping Essential Practices for Effective Business Management  </vt:lpstr>
      <vt:lpstr>Navigating Dispute Resolution Understanding methods to effectively handle conflicts in contracts</vt:lpstr>
      <vt:lpstr>Staying Informed About Legal Changes Essential legal knowledge for freelancers and developers </vt:lpstr>
      <vt:lpstr>SUMMARY &amp; KEY TAKEAWAYS Legal essentials for protecting work</vt:lpstr>
      <vt:lpstr> LEGAL SUPPORT AND RESOURCES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merime ngouabo</dc:creator>
  <cp:lastModifiedBy>merime ngouabo</cp:lastModifiedBy>
  <cp:revision>5</cp:revision>
  <dcterms:created xsi:type="dcterms:W3CDTF">2024-11-11T15:40:19Z</dcterms:created>
  <dcterms:modified xsi:type="dcterms:W3CDTF">2024-11-20T14:01:33Z</dcterms:modified>
</cp:coreProperties>
</file>