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24"/>
  </p:notesMasterIdLst>
  <p:sldIdLst>
    <p:sldId id="339" r:id="rId2"/>
    <p:sldId id="341" r:id="rId3"/>
    <p:sldId id="362" r:id="rId4"/>
    <p:sldId id="360" r:id="rId5"/>
    <p:sldId id="293" r:id="rId6"/>
    <p:sldId id="300" r:id="rId7"/>
    <p:sldId id="302" r:id="rId8"/>
    <p:sldId id="303" r:id="rId9"/>
    <p:sldId id="361" r:id="rId10"/>
    <p:sldId id="344" r:id="rId11"/>
    <p:sldId id="345" r:id="rId12"/>
    <p:sldId id="358" r:id="rId13"/>
    <p:sldId id="342" r:id="rId14"/>
    <p:sldId id="343" r:id="rId15"/>
    <p:sldId id="346" r:id="rId16"/>
    <p:sldId id="347" r:id="rId17"/>
    <p:sldId id="348" r:id="rId18"/>
    <p:sldId id="349" r:id="rId19"/>
    <p:sldId id="350" r:id="rId20"/>
    <p:sldId id="258" r:id="rId21"/>
    <p:sldId id="352" r:id="rId22"/>
    <p:sldId id="363" r:id="rId23"/>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ng Gong" initials="J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43" autoAdjust="0"/>
    <p:restoredTop sz="74488" autoAdjust="0"/>
  </p:normalViewPr>
  <p:slideViewPr>
    <p:cSldViewPr>
      <p:cViewPr varScale="1">
        <p:scale>
          <a:sx n="78" d="100"/>
          <a:sy n="78" d="100"/>
        </p:scale>
        <p:origin x="1757"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 Deshpande" userId="d5369ff1001e9369" providerId="LiveId" clId="{37091EA3-E9F6-45B1-A5AC-597C70FF7512}"/>
    <pc:docChg chg="custSel modSld">
      <pc:chgData name="Siddha Deshpande" userId="d5369ff1001e9369" providerId="LiveId" clId="{37091EA3-E9F6-45B1-A5AC-597C70FF7512}" dt="2023-03-13T17:49:22.670" v="73" actId="20577"/>
      <pc:docMkLst>
        <pc:docMk/>
      </pc:docMkLst>
      <pc:sldChg chg="modSp mod">
        <pc:chgData name="Siddha Deshpande" userId="d5369ff1001e9369" providerId="LiveId" clId="{37091EA3-E9F6-45B1-A5AC-597C70FF7512}" dt="2023-03-13T17:49:22.670" v="73" actId="20577"/>
        <pc:sldMkLst>
          <pc:docMk/>
          <pc:sldMk cId="2005530725" sldId="339"/>
        </pc:sldMkLst>
        <pc:spChg chg="mod">
          <ac:chgData name="Siddha Deshpande" userId="d5369ff1001e9369" providerId="LiveId" clId="{37091EA3-E9F6-45B1-A5AC-597C70FF7512}" dt="2023-03-13T17:49:22.670" v="73" actId="20577"/>
          <ac:spMkLst>
            <pc:docMk/>
            <pc:sldMk cId="2005530725" sldId="339"/>
            <ac:spMk id="13" creationId="{35EE6001-D6B5-4AB8-AAD8-FB69484C1211}"/>
          </ac:spMkLst>
        </pc:spChg>
      </pc:sldChg>
      <pc:sldChg chg="modSp mod">
        <pc:chgData name="Siddha Deshpande" userId="d5369ff1001e9369" providerId="LiveId" clId="{37091EA3-E9F6-45B1-A5AC-597C70FF7512}" dt="2023-03-08T01:05:05.552" v="72" actId="20577"/>
        <pc:sldMkLst>
          <pc:docMk/>
          <pc:sldMk cId="577165342" sldId="341"/>
        </pc:sldMkLst>
        <pc:spChg chg="mod">
          <ac:chgData name="Siddha Deshpande" userId="d5369ff1001e9369" providerId="LiveId" clId="{37091EA3-E9F6-45B1-A5AC-597C70FF7512}" dt="2023-03-08T01:05:05.552" v="72" actId="20577"/>
          <ac:spMkLst>
            <pc:docMk/>
            <pc:sldMk cId="577165342" sldId="341"/>
            <ac:spMk id="3" creationId="{6AAE60D9-EDC8-494D-B978-93994A6C2A2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B2BC1-891E-4CFA-929E-53244B085B6C}" type="doc">
      <dgm:prSet loTypeId="urn:microsoft.com/office/officeart/2005/8/layout/default" loCatId="list" qsTypeId="urn:microsoft.com/office/officeart/2005/8/quickstyle/simple3" qsCatId="simple" csTypeId="urn:microsoft.com/office/officeart/2005/8/colors/colorful5" csCatId="colorful" phldr="1"/>
      <dgm:spPr/>
      <dgm:t>
        <a:bodyPr/>
        <a:lstStyle/>
        <a:p>
          <a:endParaRPr lang="en-US"/>
        </a:p>
      </dgm:t>
    </dgm:pt>
    <dgm:pt modelId="{0119B39D-CC65-4269-B88A-EAA3468038B5}">
      <dgm:prSet custT="1"/>
      <dgm:spPr>
        <a:noFill/>
      </dgm:spPr>
      <dgm:t>
        <a:bodyPr anchor="t" anchorCtr="0"/>
        <a:lstStyle/>
        <a:p>
          <a:pPr algn="ctr" rtl="0">
            <a:lnSpc>
              <a:spcPct val="100000"/>
            </a:lnSpc>
          </a:pPr>
          <a:r>
            <a:rPr lang="en-US" sz="1800" b="1" dirty="0">
              <a:solidFill>
                <a:srgbClr val="0000FF"/>
              </a:solidFill>
            </a:rPr>
            <a:t>Supervised:</a:t>
          </a:r>
        </a:p>
        <a:p>
          <a:pPr algn="l" rtl="0">
            <a:lnSpc>
              <a:spcPct val="100000"/>
            </a:lnSpc>
          </a:pPr>
          <a:r>
            <a:rPr lang="en-US" sz="1800" dirty="0"/>
            <a:t>--This method operates under supervision by being provided with the actual outcome for each of the training examples.</a:t>
          </a:r>
        </a:p>
        <a:p>
          <a:pPr algn="l">
            <a:lnSpc>
              <a:spcPct val="100000"/>
            </a:lnSpc>
          </a:pPr>
          <a:r>
            <a:rPr lang="en-US" sz="1800" dirty="0"/>
            <a:t>--</a:t>
          </a:r>
          <a:r>
            <a:rPr lang="en-US" sz="1800" b="0" dirty="0"/>
            <a:t>C</a:t>
          </a:r>
          <a:r>
            <a:rPr lang="en-US" sz="1800" b="0" i="0" dirty="0">
              <a:solidFill>
                <a:schemeClr val="tx1"/>
              </a:solidFill>
              <a:effectLst/>
              <a:latin typeface="+mn-lt"/>
              <a:ea typeface="+mn-ea"/>
              <a:cs typeface="+mn-cs"/>
            </a:rPr>
            <a:t>lassification and regression</a:t>
          </a:r>
          <a:endParaRPr lang="en-US" sz="1800" b="0" dirty="0"/>
        </a:p>
        <a:p>
          <a:pPr algn="l">
            <a:lnSpc>
              <a:spcPct val="100000"/>
            </a:lnSpc>
          </a:pPr>
          <a:r>
            <a:rPr lang="en-US" sz="1800" dirty="0"/>
            <a:t>--e.g. find groups of customers who are more likely to cancel their orders</a:t>
          </a:r>
        </a:p>
        <a:p>
          <a:pPr algn="l" rtl="0">
            <a:lnSpc>
              <a:spcPct val="100000"/>
            </a:lnSpc>
          </a:pPr>
          <a:endParaRPr lang="en-US" sz="1800" dirty="0"/>
        </a:p>
      </dgm:t>
    </dgm:pt>
    <dgm:pt modelId="{85F5DDA3-988D-4E62-AD4D-86ACCBB373D7}" type="parTrans" cxnId="{C7514EE5-1515-40E8-B24F-41AA76898BDE}">
      <dgm:prSet/>
      <dgm:spPr/>
      <dgm:t>
        <a:bodyPr/>
        <a:lstStyle/>
        <a:p>
          <a:endParaRPr lang="en-US" sz="1800"/>
        </a:p>
      </dgm:t>
    </dgm:pt>
    <dgm:pt modelId="{16B05CD9-E2BE-49E6-B047-19C6FE2A6864}" type="sibTrans" cxnId="{C7514EE5-1515-40E8-B24F-41AA76898BDE}">
      <dgm:prSet/>
      <dgm:spPr/>
      <dgm:t>
        <a:bodyPr/>
        <a:lstStyle/>
        <a:p>
          <a:endParaRPr lang="en-US" sz="1800"/>
        </a:p>
      </dgm:t>
    </dgm:pt>
    <dgm:pt modelId="{545369B7-6AAE-4AAA-B9EE-4D8217BEF9CA}">
      <dgm:prSet custT="1"/>
      <dgm:spPr>
        <a:noFill/>
      </dgm:spPr>
      <dgm:t>
        <a:bodyPr anchor="t" anchorCtr="0"/>
        <a:lstStyle/>
        <a:p>
          <a:pPr algn="ctr" rtl="0">
            <a:lnSpc>
              <a:spcPct val="100000"/>
            </a:lnSpc>
          </a:pPr>
          <a:r>
            <a:rPr lang="en-US" sz="1800" b="1" dirty="0">
              <a:solidFill>
                <a:srgbClr val="0000FF"/>
              </a:solidFill>
            </a:rPr>
            <a:t>Unsupervised:</a:t>
          </a:r>
        </a:p>
        <a:p>
          <a:pPr algn="l" rtl="0">
            <a:lnSpc>
              <a:spcPct val="100000"/>
            </a:lnSpc>
          </a:pPr>
          <a:r>
            <a:rPr lang="en-US" sz="1800" dirty="0"/>
            <a:t>--No actual outcome is provided, and a</a:t>
          </a:r>
          <a:r>
            <a:rPr lang="en-US" sz="1800" b="0" dirty="0">
              <a:solidFill>
                <a:schemeClr val="tx1"/>
              </a:solidFill>
              <a:effectLst/>
              <a:latin typeface="+mn-lt"/>
              <a:ea typeface="+mn-ea"/>
              <a:cs typeface="+mn-cs"/>
            </a:rPr>
            <a:t>lgorithms are left to their own devises to discover and present interesting patterns in the data</a:t>
          </a:r>
          <a:endParaRPr lang="en-US" sz="1800" dirty="0"/>
        </a:p>
        <a:p>
          <a:pPr algn="l" rtl="0">
            <a:lnSpc>
              <a:spcPct val="100000"/>
            </a:lnSpc>
          </a:pPr>
          <a:r>
            <a:rPr lang="en-US" sz="1800" dirty="0"/>
            <a:t>--C</a:t>
          </a:r>
          <a:r>
            <a:rPr lang="en-US" sz="1800" b="0" dirty="0">
              <a:solidFill>
                <a:schemeClr val="tx1"/>
              </a:solidFill>
              <a:effectLst/>
              <a:latin typeface="+mn-lt"/>
              <a:ea typeface="+mn-ea"/>
              <a:cs typeface="+mn-cs"/>
            </a:rPr>
            <a:t>lustering and association rule mining</a:t>
          </a:r>
          <a:endParaRPr lang="en-US" sz="1800" dirty="0"/>
        </a:p>
        <a:p>
          <a:pPr algn="l" rtl="0">
            <a:lnSpc>
              <a:spcPct val="100000"/>
            </a:lnSpc>
          </a:pPr>
          <a:r>
            <a:rPr lang="en-US" sz="1800" dirty="0"/>
            <a:t>--e.g. categorize customers into different groups based on similarity</a:t>
          </a:r>
        </a:p>
        <a:p>
          <a:pPr algn="ctr" rtl="0">
            <a:lnSpc>
              <a:spcPct val="100000"/>
            </a:lnSpc>
          </a:pPr>
          <a:endParaRPr lang="en-US" sz="1800" dirty="0"/>
        </a:p>
      </dgm:t>
    </dgm:pt>
    <dgm:pt modelId="{320FE537-9B0D-40C2-9168-C94E2F21ED86}" type="parTrans" cxnId="{DAA4D291-552D-47B3-96B7-9FFCCAB673A3}">
      <dgm:prSet/>
      <dgm:spPr/>
      <dgm:t>
        <a:bodyPr/>
        <a:lstStyle/>
        <a:p>
          <a:endParaRPr lang="en-US" sz="1800"/>
        </a:p>
      </dgm:t>
    </dgm:pt>
    <dgm:pt modelId="{154F8B5F-7A9B-4A91-AAD1-C50BF0F6F11A}" type="sibTrans" cxnId="{DAA4D291-552D-47B3-96B7-9FFCCAB673A3}">
      <dgm:prSet/>
      <dgm:spPr/>
      <dgm:t>
        <a:bodyPr/>
        <a:lstStyle/>
        <a:p>
          <a:endParaRPr lang="en-US" sz="1800"/>
        </a:p>
      </dgm:t>
    </dgm:pt>
    <dgm:pt modelId="{CD536E7B-5237-4A61-A3E5-D7EA017762C9}" type="pres">
      <dgm:prSet presAssocID="{C9BB2BC1-891E-4CFA-929E-53244B085B6C}" presName="diagram" presStyleCnt="0">
        <dgm:presLayoutVars>
          <dgm:dir/>
          <dgm:resizeHandles val="exact"/>
        </dgm:presLayoutVars>
      </dgm:prSet>
      <dgm:spPr/>
    </dgm:pt>
    <dgm:pt modelId="{EC2138F7-AA96-432A-ADA3-DD33007543D0}" type="pres">
      <dgm:prSet presAssocID="{0119B39D-CC65-4269-B88A-EAA3468038B5}" presName="node" presStyleLbl="node1" presStyleIdx="0" presStyleCnt="2" custScaleX="120880" custScaleY="100048" custLinFactNeighborX="1256" custLinFactNeighborY="-24">
        <dgm:presLayoutVars>
          <dgm:bulletEnabled val="1"/>
        </dgm:presLayoutVars>
      </dgm:prSet>
      <dgm:spPr/>
    </dgm:pt>
    <dgm:pt modelId="{A7DDFCCC-1A59-4F59-B52E-073C0118061D}" type="pres">
      <dgm:prSet presAssocID="{16B05CD9-E2BE-49E6-B047-19C6FE2A6864}" presName="sibTrans" presStyleCnt="0"/>
      <dgm:spPr/>
    </dgm:pt>
    <dgm:pt modelId="{E79BCF76-AFF3-44A5-B848-09FB427F9E2D}" type="pres">
      <dgm:prSet presAssocID="{545369B7-6AAE-4AAA-B9EE-4D8217BEF9CA}" presName="node" presStyleLbl="node1" presStyleIdx="1" presStyleCnt="2" custScaleX="118471" custLinFactNeighborY="-3269">
        <dgm:presLayoutVars>
          <dgm:bulletEnabled val="1"/>
        </dgm:presLayoutVars>
      </dgm:prSet>
      <dgm:spPr/>
    </dgm:pt>
  </dgm:ptLst>
  <dgm:cxnLst>
    <dgm:cxn modelId="{DF58FC65-A057-475C-8A09-5A8AE32575E9}" type="presOf" srcId="{0119B39D-CC65-4269-B88A-EAA3468038B5}" destId="{EC2138F7-AA96-432A-ADA3-DD33007543D0}" srcOrd="0" destOrd="0" presId="urn:microsoft.com/office/officeart/2005/8/layout/default"/>
    <dgm:cxn modelId="{F1D33172-E192-420B-A56B-637A0070F8E6}" type="presOf" srcId="{C9BB2BC1-891E-4CFA-929E-53244B085B6C}" destId="{CD536E7B-5237-4A61-A3E5-D7EA017762C9}" srcOrd="0" destOrd="0" presId="urn:microsoft.com/office/officeart/2005/8/layout/default"/>
    <dgm:cxn modelId="{319FD584-5C92-4820-B165-320FF02DA40C}" type="presOf" srcId="{545369B7-6AAE-4AAA-B9EE-4D8217BEF9CA}" destId="{E79BCF76-AFF3-44A5-B848-09FB427F9E2D}" srcOrd="0" destOrd="0" presId="urn:microsoft.com/office/officeart/2005/8/layout/default"/>
    <dgm:cxn modelId="{DAA4D291-552D-47B3-96B7-9FFCCAB673A3}" srcId="{C9BB2BC1-891E-4CFA-929E-53244B085B6C}" destId="{545369B7-6AAE-4AAA-B9EE-4D8217BEF9CA}" srcOrd="1" destOrd="0" parTransId="{320FE537-9B0D-40C2-9168-C94E2F21ED86}" sibTransId="{154F8B5F-7A9B-4A91-AAD1-C50BF0F6F11A}"/>
    <dgm:cxn modelId="{C7514EE5-1515-40E8-B24F-41AA76898BDE}" srcId="{C9BB2BC1-891E-4CFA-929E-53244B085B6C}" destId="{0119B39D-CC65-4269-B88A-EAA3468038B5}" srcOrd="0" destOrd="0" parTransId="{85F5DDA3-988D-4E62-AD4D-86ACCBB373D7}" sibTransId="{16B05CD9-E2BE-49E6-B047-19C6FE2A6864}"/>
    <dgm:cxn modelId="{D196B467-FCAB-4220-BDEF-09B2FAAFC9F4}" type="presParOf" srcId="{CD536E7B-5237-4A61-A3E5-D7EA017762C9}" destId="{EC2138F7-AA96-432A-ADA3-DD33007543D0}" srcOrd="0" destOrd="0" presId="urn:microsoft.com/office/officeart/2005/8/layout/default"/>
    <dgm:cxn modelId="{A747A6FF-C308-406A-9E5E-43FC880F3C2B}" type="presParOf" srcId="{CD536E7B-5237-4A61-A3E5-D7EA017762C9}" destId="{A7DDFCCC-1A59-4F59-B52E-073C0118061D}" srcOrd="1" destOrd="0" presId="urn:microsoft.com/office/officeart/2005/8/layout/default"/>
    <dgm:cxn modelId="{36AF98ED-CFB9-4A70-82EB-F4453DC99996}" type="presParOf" srcId="{CD536E7B-5237-4A61-A3E5-D7EA017762C9}" destId="{E79BCF76-AFF3-44A5-B848-09FB427F9E2D}" srcOrd="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C440A76-DFCE-440D-953C-E607A195BB90}"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E3D5A129-AA1F-417E-8782-4A8D80BD5DF4}">
      <dgm:prSet/>
      <dgm:spPr/>
      <dgm:t>
        <a:bodyPr/>
        <a:lstStyle/>
        <a:p>
          <a:pPr rtl="0"/>
          <a:r>
            <a:rPr lang="en-US" dirty="0"/>
            <a:t>Application</a:t>
          </a:r>
        </a:p>
      </dgm:t>
    </dgm:pt>
    <dgm:pt modelId="{6B38410A-177C-45B7-8062-7309D0131BB7}" type="parTrans" cxnId="{7912329E-DD32-447A-B548-79A78D57DDD2}">
      <dgm:prSet/>
      <dgm:spPr/>
      <dgm:t>
        <a:bodyPr/>
        <a:lstStyle/>
        <a:p>
          <a:endParaRPr lang="en-US"/>
        </a:p>
      </dgm:t>
    </dgm:pt>
    <dgm:pt modelId="{388EBBC5-22E7-431A-A3BB-1BA05ED47D9D}" type="sibTrans" cxnId="{7912329E-DD32-447A-B548-79A78D57DDD2}">
      <dgm:prSet/>
      <dgm:spPr/>
      <dgm:t>
        <a:bodyPr/>
        <a:lstStyle/>
        <a:p>
          <a:endParaRPr lang="en-US"/>
        </a:p>
      </dgm:t>
    </dgm:pt>
    <dgm:pt modelId="{5EEEDD5E-3B97-4467-BE18-E3B9E6EA65AF}">
      <dgm:prSet custT="1"/>
      <dgm:spPr/>
      <dgm:t>
        <a:bodyPr/>
        <a:lstStyle/>
        <a:p>
          <a:pPr rtl="0"/>
          <a:r>
            <a:rPr lang="en-US" sz="1800" dirty="0"/>
            <a:t>Test hypotheses </a:t>
          </a:r>
        </a:p>
      </dgm:t>
    </dgm:pt>
    <dgm:pt modelId="{79104512-9F24-44A6-89DE-A9683C630A0B}" type="parTrans" cxnId="{79F67905-3497-4970-8844-2DA7E3F04C1A}">
      <dgm:prSet/>
      <dgm:spPr/>
      <dgm:t>
        <a:bodyPr/>
        <a:lstStyle/>
        <a:p>
          <a:endParaRPr lang="en-US"/>
        </a:p>
      </dgm:t>
    </dgm:pt>
    <dgm:pt modelId="{E4DDC267-5484-4625-8625-6A327F1F40C5}" type="sibTrans" cxnId="{79F67905-3497-4970-8844-2DA7E3F04C1A}">
      <dgm:prSet/>
      <dgm:spPr/>
      <dgm:t>
        <a:bodyPr/>
        <a:lstStyle/>
        <a:p>
          <a:endParaRPr lang="en-US"/>
        </a:p>
      </dgm:t>
    </dgm:pt>
    <dgm:pt modelId="{9BAFB78B-B7C8-4A21-B117-8116DF41AC49}">
      <dgm:prSet custT="1"/>
      <dgm:spPr/>
      <dgm:t>
        <a:bodyPr/>
        <a:lstStyle/>
        <a:p>
          <a:pPr rtl="0"/>
          <a:r>
            <a:rPr lang="en-US" sz="1800" b="0" i="0" dirty="0"/>
            <a:t>Estimate the correlation between events</a:t>
          </a:r>
          <a:endParaRPr lang="en-US" sz="1800" dirty="0"/>
        </a:p>
      </dgm:t>
    </dgm:pt>
    <dgm:pt modelId="{E9243669-7CC0-4739-A4F0-43E47BC46AB0}" type="parTrans" cxnId="{118C2185-F644-4FDC-BB09-F90D2F452913}">
      <dgm:prSet/>
      <dgm:spPr/>
      <dgm:t>
        <a:bodyPr/>
        <a:lstStyle/>
        <a:p>
          <a:endParaRPr lang="en-US"/>
        </a:p>
      </dgm:t>
    </dgm:pt>
    <dgm:pt modelId="{1D5C8C02-28FD-42C9-8913-8A3649B24608}" type="sibTrans" cxnId="{118C2185-F644-4FDC-BB09-F90D2F452913}">
      <dgm:prSet/>
      <dgm:spPr/>
      <dgm:t>
        <a:bodyPr/>
        <a:lstStyle/>
        <a:p>
          <a:endParaRPr lang="en-US"/>
        </a:p>
      </dgm:t>
    </dgm:pt>
    <dgm:pt modelId="{5B78EAEF-1087-4F49-AB5F-40689730CB65}">
      <dgm:prSet custT="1"/>
      <dgm:spPr/>
      <dgm:t>
        <a:bodyPr/>
        <a:lstStyle/>
        <a:p>
          <a:pPr rtl="0"/>
          <a:r>
            <a:rPr lang="en-US" sz="1800" b="0" i="0" dirty="0"/>
            <a:t>Predict future sales based on historical data</a:t>
          </a:r>
          <a:endParaRPr lang="en-US" sz="1800" dirty="0"/>
        </a:p>
      </dgm:t>
    </dgm:pt>
    <dgm:pt modelId="{BE3D515C-99CB-461E-913F-B16F957A4E61}" type="parTrans" cxnId="{12F295CE-E9EC-49C9-88D5-AC8EA8E9CBBD}">
      <dgm:prSet/>
      <dgm:spPr/>
      <dgm:t>
        <a:bodyPr/>
        <a:lstStyle/>
        <a:p>
          <a:endParaRPr lang="en-US"/>
        </a:p>
      </dgm:t>
    </dgm:pt>
    <dgm:pt modelId="{C968A5B8-E71B-4179-917D-90D7F932E24A}" type="sibTrans" cxnId="{12F295CE-E9EC-49C9-88D5-AC8EA8E9CBBD}">
      <dgm:prSet/>
      <dgm:spPr/>
      <dgm:t>
        <a:bodyPr/>
        <a:lstStyle/>
        <a:p>
          <a:endParaRPr lang="en-US"/>
        </a:p>
      </dgm:t>
    </dgm:pt>
    <dgm:pt modelId="{ED18B5E8-64BE-4775-89B5-5B9FB58F7DCA}" type="pres">
      <dgm:prSet presAssocID="{3C440A76-DFCE-440D-953C-E607A195BB90}" presName="vert0" presStyleCnt="0">
        <dgm:presLayoutVars>
          <dgm:dir/>
          <dgm:animOne val="branch"/>
          <dgm:animLvl val="lvl"/>
        </dgm:presLayoutVars>
      </dgm:prSet>
      <dgm:spPr/>
    </dgm:pt>
    <dgm:pt modelId="{51976007-EF14-4E1F-A89D-53704ACFC280}" type="pres">
      <dgm:prSet presAssocID="{E3D5A129-AA1F-417E-8782-4A8D80BD5DF4}" presName="thickLine" presStyleLbl="alignNode1" presStyleIdx="0" presStyleCnt="1"/>
      <dgm:spPr/>
    </dgm:pt>
    <dgm:pt modelId="{54F2604A-59C3-4C59-9A75-82A06F517E77}" type="pres">
      <dgm:prSet presAssocID="{E3D5A129-AA1F-417E-8782-4A8D80BD5DF4}" presName="horz1" presStyleCnt="0"/>
      <dgm:spPr/>
    </dgm:pt>
    <dgm:pt modelId="{0C4F7BD6-E385-4B63-98B4-0266873E9A51}" type="pres">
      <dgm:prSet presAssocID="{E3D5A129-AA1F-417E-8782-4A8D80BD5DF4}" presName="tx1" presStyleLbl="revTx" presStyleIdx="0" presStyleCnt="4"/>
      <dgm:spPr/>
    </dgm:pt>
    <dgm:pt modelId="{A57D7022-A4C3-4B19-9447-F6C2F90E76F9}" type="pres">
      <dgm:prSet presAssocID="{E3D5A129-AA1F-417E-8782-4A8D80BD5DF4}" presName="vert1" presStyleCnt="0"/>
      <dgm:spPr/>
    </dgm:pt>
    <dgm:pt modelId="{A012DFEA-FFD3-4CA3-AB24-AF178E62D60A}" type="pres">
      <dgm:prSet presAssocID="{5EEEDD5E-3B97-4467-BE18-E3B9E6EA65AF}" presName="vertSpace2a" presStyleCnt="0"/>
      <dgm:spPr/>
    </dgm:pt>
    <dgm:pt modelId="{17A20892-AB92-4989-BA12-3326F2910A59}" type="pres">
      <dgm:prSet presAssocID="{5EEEDD5E-3B97-4467-BE18-E3B9E6EA65AF}" presName="horz2" presStyleCnt="0"/>
      <dgm:spPr/>
    </dgm:pt>
    <dgm:pt modelId="{AC59D7C7-56A7-4C79-A4F4-14C6359AE87F}" type="pres">
      <dgm:prSet presAssocID="{5EEEDD5E-3B97-4467-BE18-E3B9E6EA65AF}" presName="horzSpace2" presStyleCnt="0"/>
      <dgm:spPr/>
    </dgm:pt>
    <dgm:pt modelId="{FB383316-7AF6-418F-8F05-8CDC30C4EB0D}" type="pres">
      <dgm:prSet presAssocID="{5EEEDD5E-3B97-4467-BE18-E3B9E6EA65AF}" presName="tx2" presStyleLbl="revTx" presStyleIdx="1" presStyleCnt="4"/>
      <dgm:spPr/>
    </dgm:pt>
    <dgm:pt modelId="{659ECE2B-F4C1-4E62-8AF4-46578B87F853}" type="pres">
      <dgm:prSet presAssocID="{5EEEDD5E-3B97-4467-BE18-E3B9E6EA65AF}" presName="vert2" presStyleCnt="0"/>
      <dgm:spPr/>
    </dgm:pt>
    <dgm:pt modelId="{54E9289A-DE5D-4AD3-8F7E-B0015E2080F7}" type="pres">
      <dgm:prSet presAssocID="{5EEEDD5E-3B97-4467-BE18-E3B9E6EA65AF}" presName="thinLine2b" presStyleLbl="callout" presStyleIdx="0" presStyleCnt="3"/>
      <dgm:spPr/>
    </dgm:pt>
    <dgm:pt modelId="{CFA1F11C-31DF-4E70-86F6-51472DA8CFB6}" type="pres">
      <dgm:prSet presAssocID="{5EEEDD5E-3B97-4467-BE18-E3B9E6EA65AF}" presName="vertSpace2b" presStyleCnt="0"/>
      <dgm:spPr/>
    </dgm:pt>
    <dgm:pt modelId="{9342F894-75D0-463F-BC4D-B86BAF3918A9}" type="pres">
      <dgm:prSet presAssocID="{9BAFB78B-B7C8-4A21-B117-8116DF41AC49}" presName="horz2" presStyleCnt="0"/>
      <dgm:spPr/>
    </dgm:pt>
    <dgm:pt modelId="{73D376AA-FC57-4C00-9E61-0A540236249D}" type="pres">
      <dgm:prSet presAssocID="{9BAFB78B-B7C8-4A21-B117-8116DF41AC49}" presName="horzSpace2" presStyleCnt="0"/>
      <dgm:spPr/>
    </dgm:pt>
    <dgm:pt modelId="{038C8549-A5B7-4462-873C-4F827136BBEE}" type="pres">
      <dgm:prSet presAssocID="{9BAFB78B-B7C8-4A21-B117-8116DF41AC49}" presName="tx2" presStyleLbl="revTx" presStyleIdx="2" presStyleCnt="4"/>
      <dgm:spPr/>
    </dgm:pt>
    <dgm:pt modelId="{25F08356-F372-4733-B9FA-7AF44BD9E167}" type="pres">
      <dgm:prSet presAssocID="{9BAFB78B-B7C8-4A21-B117-8116DF41AC49}" presName="vert2" presStyleCnt="0"/>
      <dgm:spPr/>
    </dgm:pt>
    <dgm:pt modelId="{2034208B-64EB-4A01-B95F-68C92754DA03}" type="pres">
      <dgm:prSet presAssocID="{9BAFB78B-B7C8-4A21-B117-8116DF41AC49}" presName="thinLine2b" presStyleLbl="callout" presStyleIdx="1" presStyleCnt="3"/>
      <dgm:spPr/>
    </dgm:pt>
    <dgm:pt modelId="{25C150F6-3E8B-4836-B871-26C425D502F6}" type="pres">
      <dgm:prSet presAssocID="{9BAFB78B-B7C8-4A21-B117-8116DF41AC49}" presName="vertSpace2b" presStyleCnt="0"/>
      <dgm:spPr/>
    </dgm:pt>
    <dgm:pt modelId="{5C7A4CDF-9772-4887-90F3-213DEE0118F1}" type="pres">
      <dgm:prSet presAssocID="{5B78EAEF-1087-4F49-AB5F-40689730CB65}" presName="horz2" presStyleCnt="0"/>
      <dgm:spPr/>
    </dgm:pt>
    <dgm:pt modelId="{7381B808-61DC-4F36-99F2-54864358A8C7}" type="pres">
      <dgm:prSet presAssocID="{5B78EAEF-1087-4F49-AB5F-40689730CB65}" presName="horzSpace2" presStyleCnt="0"/>
      <dgm:spPr/>
    </dgm:pt>
    <dgm:pt modelId="{86221073-192B-4405-A54B-7AA7A2E29094}" type="pres">
      <dgm:prSet presAssocID="{5B78EAEF-1087-4F49-AB5F-40689730CB65}" presName="tx2" presStyleLbl="revTx" presStyleIdx="3" presStyleCnt="4"/>
      <dgm:spPr/>
    </dgm:pt>
    <dgm:pt modelId="{381D4E82-1239-4853-941F-1963F8E93984}" type="pres">
      <dgm:prSet presAssocID="{5B78EAEF-1087-4F49-AB5F-40689730CB65}" presName="vert2" presStyleCnt="0"/>
      <dgm:spPr/>
    </dgm:pt>
    <dgm:pt modelId="{C049BC5E-90B7-4CD3-A817-ACB1EEE9438C}" type="pres">
      <dgm:prSet presAssocID="{5B78EAEF-1087-4F49-AB5F-40689730CB65}" presName="thinLine2b" presStyleLbl="callout" presStyleIdx="2" presStyleCnt="3"/>
      <dgm:spPr/>
    </dgm:pt>
    <dgm:pt modelId="{DA60FF80-F1E3-4C73-9A49-98089A9F3CA0}" type="pres">
      <dgm:prSet presAssocID="{5B78EAEF-1087-4F49-AB5F-40689730CB65}" presName="vertSpace2b" presStyleCnt="0"/>
      <dgm:spPr/>
    </dgm:pt>
  </dgm:ptLst>
  <dgm:cxnLst>
    <dgm:cxn modelId="{79F67905-3497-4970-8844-2DA7E3F04C1A}" srcId="{E3D5A129-AA1F-417E-8782-4A8D80BD5DF4}" destId="{5EEEDD5E-3B97-4467-BE18-E3B9E6EA65AF}" srcOrd="0" destOrd="0" parTransId="{79104512-9F24-44A6-89DE-A9683C630A0B}" sibTransId="{E4DDC267-5484-4625-8625-6A327F1F40C5}"/>
    <dgm:cxn modelId="{CA12F91E-31BF-4A76-BC95-F9E348031C9F}" type="presOf" srcId="{E3D5A129-AA1F-417E-8782-4A8D80BD5DF4}" destId="{0C4F7BD6-E385-4B63-98B4-0266873E9A51}" srcOrd="0" destOrd="0" presId="urn:microsoft.com/office/officeart/2008/layout/LinedList"/>
    <dgm:cxn modelId="{2D560A5B-8D6F-48DC-B4D3-4CE0F4175070}" type="presOf" srcId="{3C440A76-DFCE-440D-953C-E607A195BB90}" destId="{ED18B5E8-64BE-4775-89B5-5B9FB58F7DCA}" srcOrd="0" destOrd="0" presId="urn:microsoft.com/office/officeart/2008/layout/LinedList"/>
    <dgm:cxn modelId="{118C2185-F644-4FDC-BB09-F90D2F452913}" srcId="{E3D5A129-AA1F-417E-8782-4A8D80BD5DF4}" destId="{9BAFB78B-B7C8-4A21-B117-8116DF41AC49}" srcOrd="1" destOrd="0" parTransId="{E9243669-7CC0-4739-A4F0-43E47BC46AB0}" sibTransId="{1D5C8C02-28FD-42C9-8913-8A3649B24608}"/>
    <dgm:cxn modelId="{7912329E-DD32-447A-B548-79A78D57DDD2}" srcId="{3C440A76-DFCE-440D-953C-E607A195BB90}" destId="{E3D5A129-AA1F-417E-8782-4A8D80BD5DF4}" srcOrd="0" destOrd="0" parTransId="{6B38410A-177C-45B7-8062-7309D0131BB7}" sibTransId="{388EBBC5-22E7-431A-A3BB-1BA05ED47D9D}"/>
    <dgm:cxn modelId="{3B838CA6-5B81-49E1-ACCB-503D1FCE652F}" type="presOf" srcId="{5B78EAEF-1087-4F49-AB5F-40689730CB65}" destId="{86221073-192B-4405-A54B-7AA7A2E29094}" srcOrd="0" destOrd="0" presId="urn:microsoft.com/office/officeart/2008/layout/LinedList"/>
    <dgm:cxn modelId="{436393C0-DE01-46D0-8C3C-7049A097A071}" type="presOf" srcId="{5EEEDD5E-3B97-4467-BE18-E3B9E6EA65AF}" destId="{FB383316-7AF6-418F-8F05-8CDC30C4EB0D}" srcOrd="0" destOrd="0" presId="urn:microsoft.com/office/officeart/2008/layout/LinedList"/>
    <dgm:cxn modelId="{12F295CE-E9EC-49C9-88D5-AC8EA8E9CBBD}" srcId="{E3D5A129-AA1F-417E-8782-4A8D80BD5DF4}" destId="{5B78EAEF-1087-4F49-AB5F-40689730CB65}" srcOrd="2" destOrd="0" parTransId="{BE3D515C-99CB-461E-913F-B16F957A4E61}" sibTransId="{C968A5B8-E71B-4179-917D-90D7F932E24A}"/>
    <dgm:cxn modelId="{E58002F1-1889-4FBD-A331-2FFBEF5BB690}" type="presOf" srcId="{9BAFB78B-B7C8-4A21-B117-8116DF41AC49}" destId="{038C8549-A5B7-4462-873C-4F827136BBEE}" srcOrd="0" destOrd="0" presId="urn:microsoft.com/office/officeart/2008/layout/LinedList"/>
    <dgm:cxn modelId="{2BB81A60-5C21-401F-9018-25C148BE9C92}" type="presParOf" srcId="{ED18B5E8-64BE-4775-89B5-5B9FB58F7DCA}" destId="{51976007-EF14-4E1F-A89D-53704ACFC280}" srcOrd="0" destOrd="0" presId="urn:microsoft.com/office/officeart/2008/layout/LinedList"/>
    <dgm:cxn modelId="{40F195C7-B89C-46AB-BB00-541145CD6233}" type="presParOf" srcId="{ED18B5E8-64BE-4775-89B5-5B9FB58F7DCA}" destId="{54F2604A-59C3-4C59-9A75-82A06F517E77}" srcOrd="1" destOrd="0" presId="urn:microsoft.com/office/officeart/2008/layout/LinedList"/>
    <dgm:cxn modelId="{7A2ADB23-8FBD-4926-9C40-19D811F0772D}" type="presParOf" srcId="{54F2604A-59C3-4C59-9A75-82A06F517E77}" destId="{0C4F7BD6-E385-4B63-98B4-0266873E9A51}" srcOrd="0" destOrd="0" presId="urn:microsoft.com/office/officeart/2008/layout/LinedList"/>
    <dgm:cxn modelId="{335A8D0B-CE53-4EC8-A4C5-B849F1D81DD2}" type="presParOf" srcId="{54F2604A-59C3-4C59-9A75-82A06F517E77}" destId="{A57D7022-A4C3-4B19-9447-F6C2F90E76F9}" srcOrd="1" destOrd="0" presId="urn:microsoft.com/office/officeart/2008/layout/LinedList"/>
    <dgm:cxn modelId="{3DD9DF38-0C37-4F0A-9BA5-672FEB9E03BB}" type="presParOf" srcId="{A57D7022-A4C3-4B19-9447-F6C2F90E76F9}" destId="{A012DFEA-FFD3-4CA3-AB24-AF178E62D60A}" srcOrd="0" destOrd="0" presId="urn:microsoft.com/office/officeart/2008/layout/LinedList"/>
    <dgm:cxn modelId="{236338A6-7CA5-44BE-95B9-415637F17823}" type="presParOf" srcId="{A57D7022-A4C3-4B19-9447-F6C2F90E76F9}" destId="{17A20892-AB92-4989-BA12-3326F2910A59}" srcOrd="1" destOrd="0" presId="urn:microsoft.com/office/officeart/2008/layout/LinedList"/>
    <dgm:cxn modelId="{085D7331-164C-4A2B-B629-2F69E8D56154}" type="presParOf" srcId="{17A20892-AB92-4989-BA12-3326F2910A59}" destId="{AC59D7C7-56A7-4C79-A4F4-14C6359AE87F}" srcOrd="0" destOrd="0" presId="urn:microsoft.com/office/officeart/2008/layout/LinedList"/>
    <dgm:cxn modelId="{FE38A00E-6FBE-449A-AD4D-33EE38427B63}" type="presParOf" srcId="{17A20892-AB92-4989-BA12-3326F2910A59}" destId="{FB383316-7AF6-418F-8F05-8CDC30C4EB0D}" srcOrd="1" destOrd="0" presId="urn:microsoft.com/office/officeart/2008/layout/LinedList"/>
    <dgm:cxn modelId="{3D3347E0-62F9-4841-98B2-FA5768EBA883}" type="presParOf" srcId="{17A20892-AB92-4989-BA12-3326F2910A59}" destId="{659ECE2B-F4C1-4E62-8AF4-46578B87F853}" srcOrd="2" destOrd="0" presId="urn:microsoft.com/office/officeart/2008/layout/LinedList"/>
    <dgm:cxn modelId="{FE180175-D54C-49FD-B116-DF1DD3DD1E74}" type="presParOf" srcId="{A57D7022-A4C3-4B19-9447-F6C2F90E76F9}" destId="{54E9289A-DE5D-4AD3-8F7E-B0015E2080F7}" srcOrd="2" destOrd="0" presId="urn:microsoft.com/office/officeart/2008/layout/LinedList"/>
    <dgm:cxn modelId="{EBCEE1F8-2510-4F4D-A1A2-B0B2EF964DA8}" type="presParOf" srcId="{A57D7022-A4C3-4B19-9447-F6C2F90E76F9}" destId="{CFA1F11C-31DF-4E70-86F6-51472DA8CFB6}" srcOrd="3" destOrd="0" presId="urn:microsoft.com/office/officeart/2008/layout/LinedList"/>
    <dgm:cxn modelId="{D3D36DA0-8C09-4A9A-9BA6-E701666529A4}" type="presParOf" srcId="{A57D7022-A4C3-4B19-9447-F6C2F90E76F9}" destId="{9342F894-75D0-463F-BC4D-B86BAF3918A9}" srcOrd="4" destOrd="0" presId="urn:microsoft.com/office/officeart/2008/layout/LinedList"/>
    <dgm:cxn modelId="{E99E40A4-2250-4C6B-8339-14ED89113A58}" type="presParOf" srcId="{9342F894-75D0-463F-BC4D-B86BAF3918A9}" destId="{73D376AA-FC57-4C00-9E61-0A540236249D}" srcOrd="0" destOrd="0" presId="urn:microsoft.com/office/officeart/2008/layout/LinedList"/>
    <dgm:cxn modelId="{057CCC47-D1DE-4DE7-82A9-73D9EA04FB41}" type="presParOf" srcId="{9342F894-75D0-463F-BC4D-B86BAF3918A9}" destId="{038C8549-A5B7-4462-873C-4F827136BBEE}" srcOrd="1" destOrd="0" presId="urn:microsoft.com/office/officeart/2008/layout/LinedList"/>
    <dgm:cxn modelId="{FE63AD62-10A9-4FB1-BB75-86F9F6AD4E86}" type="presParOf" srcId="{9342F894-75D0-463F-BC4D-B86BAF3918A9}" destId="{25F08356-F372-4733-B9FA-7AF44BD9E167}" srcOrd="2" destOrd="0" presId="urn:microsoft.com/office/officeart/2008/layout/LinedList"/>
    <dgm:cxn modelId="{156643FD-45F2-4ACD-8175-ECCBD678088A}" type="presParOf" srcId="{A57D7022-A4C3-4B19-9447-F6C2F90E76F9}" destId="{2034208B-64EB-4A01-B95F-68C92754DA03}" srcOrd="5" destOrd="0" presId="urn:microsoft.com/office/officeart/2008/layout/LinedList"/>
    <dgm:cxn modelId="{81CC35D8-536B-49F0-AE1B-5D457F6F66B4}" type="presParOf" srcId="{A57D7022-A4C3-4B19-9447-F6C2F90E76F9}" destId="{25C150F6-3E8B-4836-B871-26C425D502F6}" srcOrd="6" destOrd="0" presId="urn:microsoft.com/office/officeart/2008/layout/LinedList"/>
    <dgm:cxn modelId="{103603FE-842E-499A-B05E-511242C73728}" type="presParOf" srcId="{A57D7022-A4C3-4B19-9447-F6C2F90E76F9}" destId="{5C7A4CDF-9772-4887-90F3-213DEE0118F1}" srcOrd="7" destOrd="0" presId="urn:microsoft.com/office/officeart/2008/layout/LinedList"/>
    <dgm:cxn modelId="{1AB9C968-50F3-4BA6-BC6F-61D63DA242F4}" type="presParOf" srcId="{5C7A4CDF-9772-4887-90F3-213DEE0118F1}" destId="{7381B808-61DC-4F36-99F2-54864358A8C7}" srcOrd="0" destOrd="0" presId="urn:microsoft.com/office/officeart/2008/layout/LinedList"/>
    <dgm:cxn modelId="{2743F5E9-0C71-47E5-ADCE-ACB9B38C41FE}" type="presParOf" srcId="{5C7A4CDF-9772-4887-90F3-213DEE0118F1}" destId="{86221073-192B-4405-A54B-7AA7A2E29094}" srcOrd="1" destOrd="0" presId="urn:microsoft.com/office/officeart/2008/layout/LinedList"/>
    <dgm:cxn modelId="{EADB40F0-EC5B-4CAD-8137-D480E44D2EA8}" type="presParOf" srcId="{5C7A4CDF-9772-4887-90F3-213DEE0118F1}" destId="{381D4E82-1239-4853-941F-1963F8E93984}" srcOrd="2" destOrd="0" presId="urn:microsoft.com/office/officeart/2008/layout/LinedList"/>
    <dgm:cxn modelId="{846B2408-B078-4E18-B146-DF62F8B73FA6}" type="presParOf" srcId="{A57D7022-A4C3-4B19-9447-F6C2F90E76F9}" destId="{C049BC5E-90B7-4CD3-A817-ACB1EEE9438C}" srcOrd="8" destOrd="0" presId="urn:microsoft.com/office/officeart/2008/layout/LinedList"/>
    <dgm:cxn modelId="{32F06A98-7A6F-4BC1-9379-50246139A45D}" type="presParOf" srcId="{A57D7022-A4C3-4B19-9447-F6C2F90E76F9}" destId="{DA60FF80-F1E3-4C73-9A49-98089A9F3CA0}" srcOrd="9"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C99715-F6F4-4EDB-9D3D-E0E9CD826C3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F3786E10-64C8-44A5-BDE9-6FBE5867C19C}">
      <dgm:prSet/>
      <dgm:spPr/>
      <dgm:t>
        <a:bodyPr/>
        <a:lstStyle/>
        <a:p>
          <a:pPr rtl="0"/>
          <a:r>
            <a:rPr lang="en-US" dirty="0"/>
            <a:t>Decision Trees</a:t>
          </a:r>
        </a:p>
      </dgm:t>
    </dgm:pt>
    <dgm:pt modelId="{1BC4992D-239A-404E-BBEA-F3327F14BB5A}" type="parTrans" cxnId="{E947E0A1-B2E0-4667-A54A-02B1A17A777B}">
      <dgm:prSet/>
      <dgm:spPr/>
      <dgm:t>
        <a:bodyPr/>
        <a:lstStyle/>
        <a:p>
          <a:endParaRPr lang="en-US"/>
        </a:p>
      </dgm:t>
    </dgm:pt>
    <dgm:pt modelId="{133BFAC7-78EC-4D2C-A400-042C25333615}" type="sibTrans" cxnId="{E947E0A1-B2E0-4667-A54A-02B1A17A777B}">
      <dgm:prSet/>
      <dgm:spPr/>
      <dgm:t>
        <a:bodyPr/>
        <a:lstStyle/>
        <a:p>
          <a:endParaRPr lang="en-US"/>
        </a:p>
      </dgm:t>
    </dgm:pt>
    <dgm:pt modelId="{2D380B27-8F75-4F9F-B236-5CBDF35F5FBF}">
      <dgm:prSet/>
      <dgm:spPr/>
      <dgm:t>
        <a:bodyPr/>
        <a:lstStyle/>
        <a:p>
          <a:pPr rtl="0"/>
          <a:r>
            <a:rPr lang="en-US" dirty="0"/>
            <a:t>Clustering</a:t>
          </a:r>
        </a:p>
      </dgm:t>
    </dgm:pt>
    <dgm:pt modelId="{5452A61B-7269-4063-92BC-D4E26EDA30EE}" type="parTrans" cxnId="{D2FB9D1C-05A2-484F-B862-9D05F6F77E98}">
      <dgm:prSet/>
      <dgm:spPr/>
      <dgm:t>
        <a:bodyPr/>
        <a:lstStyle/>
        <a:p>
          <a:endParaRPr lang="en-US"/>
        </a:p>
      </dgm:t>
    </dgm:pt>
    <dgm:pt modelId="{881072D9-58F0-4760-A8DF-CF6FE6564CCF}" type="sibTrans" cxnId="{D2FB9D1C-05A2-484F-B862-9D05F6F77E98}">
      <dgm:prSet/>
      <dgm:spPr/>
      <dgm:t>
        <a:bodyPr/>
        <a:lstStyle/>
        <a:p>
          <a:endParaRPr lang="en-US"/>
        </a:p>
      </dgm:t>
    </dgm:pt>
    <dgm:pt modelId="{6004E1D0-EE1A-4054-AF0B-EE4A98A032F2}">
      <dgm:prSet/>
      <dgm:spPr/>
      <dgm:t>
        <a:bodyPr/>
        <a:lstStyle/>
        <a:p>
          <a:pPr rtl="0"/>
          <a:r>
            <a:rPr lang="en-US" dirty="0"/>
            <a:t>Association Rules</a:t>
          </a:r>
        </a:p>
      </dgm:t>
    </dgm:pt>
    <dgm:pt modelId="{696DD6EF-3BC0-49C5-9014-ECCD4973FFAC}" type="parTrans" cxnId="{7CCAE9FE-34D5-4C91-8A55-A298E5E52923}">
      <dgm:prSet/>
      <dgm:spPr/>
      <dgm:t>
        <a:bodyPr/>
        <a:lstStyle/>
        <a:p>
          <a:endParaRPr lang="en-US"/>
        </a:p>
      </dgm:t>
    </dgm:pt>
    <dgm:pt modelId="{76A4C11F-2F27-4230-BCF5-3536681AED61}" type="sibTrans" cxnId="{7CCAE9FE-34D5-4C91-8A55-A298E5E52923}">
      <dgm:prSet/>
      <dgm:spPr/>
      <dgm:t>
        <a:bodyPr/>
        <a:lstStyle/>
        <a:p>
          <a:endParaRPr lang="en-US"/>
        </a:p>
      </dgm:t>
    </dgm:pt>
    <dgm:pt modelId="{4C4D6C19-A61D-41F1-8452-34AD4A339230}">
      <dgm:prSet/>
      <dgm:spPr/>
      <dgm:t>
        <a:bodyPr/>
        <a:lstStyle/>
        <a:p>
          <a:pPr rtl="0"/>
          <a:r>
            <a:rPr lang="en-US" dirty="0"/>
            <a:t>Regressions</a:t>
          </a:r>
        </a:p>
      </dgm:t>
    </dgm:pt>
    <dgm:pt modelId="{61B63866-A70F-45EB-B4B7-296B6895B1C3}" type="parTrans" cxnId="{985601A8-2A63-4725-81DA-5B5D1F4FEAAA}">
      <dgm:prSet/>
      <dgm:spPr/>
      <dgm:t>
        <a:bodyPr/>
        <a:lstStyle/>
        <a:p>
          <a:endParaRPr lang="en-US"/>
        </a:p>
      </dgm:t>
    </dgm:pt>
    <dgm:pt modelId="{E2F90011-B37B-4299-82C0-5BABF7078238}" type="sibTrans" cxnId="{985601A8-2A63-4725-81DA-5B5D1F4FEAAA}">
      <dgm:prSet/>
      <dgm:spPr/>
      <dgm:t>
        <a:bodyPr/>
        <a:lstStyle/>
        <a:p>
          <a:endParaRPr lang="en-US"/>
        </a:p>
      </dgm:t>
    </dgm:pt>
    <dgm:pt modelId="{A5F1E43A-2048-45C3-AD7D-FD7336641489}" type="pres">
      <dgm:prSet presAssocID="{1CC99715-F6F4-4EDB-9D3D-E0E9CD826C32}" presName="hierChild1" presStyleCnt="0">
        <dgm:presLayoutVars>
          <dgm:chPref val="1"/>
          <dgm:dir/>
          <dgm:animOne val="branch"/>
          <dgm:animLvl val="lvl"/>
          <dgm:resizeHandles/>
        </dgm:presLayoutVars>
      </dgm:prSet>
      <dgm:spPr/>
    </dgm:pt>
    <dgm:pt modelId="{FC0927EF-1D6C-406C-AB6C-470834CE7CB1}" type="pres">
      <dgm:prSet presAssocID="{F3786E10-64C8-44A5-BDE9-6FBE5867C19C}" presName="hierRoot1" presStyleCnt="0"/>
      <dgm:spPr/>
    </dgm:pt>
    <dgm:pt modelId="{4F2CFE0A-2F2F-44C5-AFCD-3D4B510F6091}" type="pres">
      <dgm:prSet presAssocID="{F3786E10-64C8-44A5-BDE9-6FBE5867C19C}" presName="composite" presStyleCnt="0"/>
      <dgm:spPr/>
    </dgm:pt>
    <dgm:pt modelId="{FC174941-A9FC-4DB6-9C44-2B1F5E8F203F}" type="pres">
      <dgm:prSet presAssocID="{F3786E10-64C8-44A5-BDE9-6FBE5867C19C}" presName="background" presStyleLbl="node0" presStyleIdx="0" presStyleCnt="4"/>
      <dgm:spPr/>
    </dgm:pt>
    <dgm:pt modelId="{168BC485-F9A9-43A4-AF88-2E1283EEED09}" type="pres">
      <dgm:prSet presAssocID="{F3786E10-64C8-44A5-BDE9-6FBE5867C19C}" presName="text" presStyleLbl="fgAcc0" presStyleIdx="0" presStyleCnt="4">
        <dgm:presLayoutVars>
          <dgm:chPref val="3"/>
        </dgm:presLayoutVars>
      </dgm:prSet>
      <dgm:spPr/>
    </dgm:pt>
    <dgm:pt modelId="{A073F594-FE94-4F4F-B555-C6F52FC09B96}" type="pres">
      <dgm:prSet presAssocID="{F3786E10-64C8-44A5-BDE9-6FBE5867C19C}" presName="hierChild2" presStyleCnt="0"/>
      <dgm:spPr/>
    </dgm:pt>
    <dgm:pt modelId="{719C1B96-84A5-410F-984F-88C5DBF1E6CD}" type="pres">
      <dgm:prSet presAssocID="{2D380B27-8F75-4F9F-B236-5CBDF35F5FBF}" presName="hierRoot1" presStyleCnt="0"/>
      <dgm:spPr/>
    </dgm:pt>
    <dgm:pt modelId="{AA560B5D-CB67-4EEA-AF33-2E7D43F5777C}" type="pres">
      <dgm:prSet presAssocID="{2D380B27-8F75-4F9F-B236-5CBDF35F5FBF}" presName="composite" presStyleCnt="0"/>
      <dgm:spPr/>
    </dgm:pt>
    <dgm:pt modelId="{338DA506-DA02-494E-ADCA-133BA66E8113}" type="pres">
      <dgm:prSet presAssocID="{2D380B27-8F75-4F9F-B236-5CBDF35F5FBF}" presName="background" presStyleLbl="node0" presStyleIdx="1" presStyleCnt="4"/>
      <dgm:spPr/>
    </dgm:pt>
    <dgm:pt modelId="{69900841-EFE6-49DF-A0E3-F10D81C4FBD1}" type="pres">
      <dgm:prSet presAssocID="{2D380B27-8F75-4F9F-B236-5CBDF35F5FBF}" presName="text" presStyleLbl="fgAcc0" presStyleIdx="1" presStyleCnt="4">
        <dgm:presLayoutVars>
          <dgm:chPref val="3"/>
        </dgm:presLayoutVars>
      </dgm:prSet>
      <dgm:spPr/>
    </dgm:pt>
    <dgm:pt modelId="{A105604C-D5F0-478F-9690-9D48D8EBBEA8}" type="pres">
      <dgm:prSet presAssocID="{2D380B27-8F75-4F9F-B236-5CBDF35F5FBF}" presName="hierChild2" presStyleCnt="0"/>
      <dgm:spPr/>
    </dgm:pt>
    <dgm:pt modelId="{F36F3015-88FC-493C-A49D-AD72568581EE}" type="pres">
      <dgm:prSet presAssocID="{6004E1D0-EE1A-4054-AF0B-EE4A98A032F2}" presName="hierRoot1" presStyleCnt="0"/>
      <dgm:spPr/>
    </dgm:pt>
    <dgm:pt modelId="{81FF67C6-56E2-421B-B2A0-8412A33781D9}" type="pres">
      <dgm:prSet presAssocID="{6004E1D0-EE1A-4054-AF0B-EE4A98A032F2}" presName="composite" presStyleCnt="0"/>
      <dgm:spPr/>
    </dgm:pt>
    <dgm:pt modelId="{303FBCEB-1437-4049-91CA-DFDC5AA0C1F1}" type="pres">
      <dgm:prSet presAssocID="{6004E1D0-EE1A-4054-AF0B-EE4A98A032F2}" presName="background" presStyleLbl="node0" presStyleIdx="2" presStyleCnt="4"/>
      <dgm:spPr/>
    </dgm:pt>
    <dgm:pt modelId="{C8FE7CAA-7F34-48DE-9F91-33C2488CC5FC}" type="pres">
      <dgm:prSet presAssocID="{6004E1D0-EE1A-4054-AF0B-EE4A98A032F2}" presName="text" presStyleLbl="fgAcc0" presStyleIdx="2" presStyleCnt="4">
        <dgm:presLayoutVars>
          <dgm:chPref val="3"/>
        </dgm:presLayoutVars>
      </dgm:prSet>
      <dgm:spPr/>
    </dgm:pt>
    <dgm:pt modelId="{E2903585-4E30-428B-AA83-23CE5EBD9AAE}" type="pres">
      <dgm:prSet presAssocID="{6004E1D0-EE1A-4054-AF0B-EE4A98A032F2}" presName="hierChild2" presStyleCnt="0"/>
      <dgm:spPr/>
    </dgm:pt>
    <dgm:pt modelId="{D0CB6211-852B-4C42-9E5D-E18B4063C08F}" type="pres">
      <dgm:prSet presAssocID="{4C4D6C19-A61D-41F1-8452-34AD4A339230}" presName="hierRoot1" presStyleCnt="0"/>
      <dgm:spPr/>
    </dgm:pt>
    <dgm:pt modelId="{44AA2D7D-7707-47CC-B06C-511173BCB72E}" type="pres">
      <dgm:prSet presAssocID="{4C4D6C19-A61D-41F1-8452-34AD4A339230}" presName="composite" presStyleCnt="0"/>
      <dgm:spPr/>
    </dgm:pt>
    <dgm:pt modelId="{A7D6BF4B-74AD-4E14-9963-601316EEF4E3}" type="pres">
      <dgm:prSet presAssocID="{4C4D6C19-A61D-41F1-8452-34AD4A339230}" presName="background" presStyleLbl="node0" presStyleIdx="3" presStyleCnt="4"/>
      <dgm:spPr/>
    </dgm:pt>
    <dgm:pt modelId="{01E253F9-652C-46FD-98DD-095D2DE04B74}" type="pres">
      <dgm:prSet presAssocID="{4C4D6C19-A61D-41F1-8452-34AD4A339230}" presName="text" presStyleLbl="fgAcc0" presStyleIdx="3" presStyleCnt="4">
        <dgm:presLayoutVars>
          <dgm:chPref val="3"/>
        </dgm:presLayoutVars>
      </dgm:prSet>
      <dgm:spPr/>
    </dgm:pt>
    <dgm:pt modelId="{D20DDF77-51ED-47FF-8044-10A6E43DD9AC}" type="pres">
      <dgm:prSet presAssocID="{4C4D6C19-A61D-41F1-8452-34AD4A339230}" presName="hierChild2" presStyleCnt="0"/>
      <dgm:spPr/>
    </dgm:pt>
  </dgm:ptLst>
  <dgm:cxnLst>
    <dgm:cxn modelId="{D2FB9D1C-05A2-484F-B862-9D05F6F77E98}" srcId="{1CC99715-F6F4-4EDB-9D3D-E0E9CD826C32}" destId="{2D380B27-8F75-4F9F-B236-5CBDF35F5FBF}" srcOrd="1" destOrd="0" parTransId="{5452A61B-7269-4063-92BC-D4E26EDA30EE}" sibTransId="{881072D9-58F0-4760-A8DF-CF6FE6564CCF}"/>
    <dgm:cxn modelId="{2D24683E-85DB-4CA7-9360-91CABDB94205}" type="presOf" srcId="{F3786E10-64C8-44A5-BDE9-6FBE5867C19C}" destId="{168BC485-F9A9-43A4-AF88-2E1283EEED09}" srcOrd="0" destOrd="0" presId="urn:microsoft.com/office/officeart/2005/8/layout/hierarchy1"/>
    <dgm:cxn modelId="{B0851056-1ECA-4E1E-91EF-9A13B398B71F}" type="presOf" srcId="{4C4D6C19-A61D-41F1-8452-34AD4A339230}" destId="{01E253F9-652C-46FD-98DD-095D2DE04B74}" srcOrd="0" destOrd="0" presId="urn:microsoft.com/office/officeart/2005/8/layout/hierarchy1"/>
    <dgm:cxn modelId="{E947E0A1-B2E0-4667-A54A-02B1A17A777B}" srcId="{1CC99715-F6F4-4EDB-9D3D-E0E9CD826C32}" destId="{F3786E10-64C8-44A5-BDE9-6FBE5867C19C}" srcOrd="0" destOrd="0" parTransId="{1BC4992D-239A-404E-BBEA-F3327F14BB5A}" sibTransId="{133BFAC7-78EC-4D2C-A400-042C25333615}"/>
    <dgm:cxn modelId="{985601A8-2A63-4725-81DA-5B5D1F4FEAAA}" srcId="{1CC99715-F6F4-4EDB-9D3D-E0E9CD826C32}" destId="{4C4D6C19-A61D-41F1-8452-34AD4A339230}" srcOrd="3" destOrd="0" parTransId="{61B63866-A70F-45EB-B4B7-296B6895B1C3}" sibTransId="{E2F90011-B37B-4299-82C0-5BABF7078238}"/>
    <dgm:cxn modelId="{490092D9-3E90-479D-9F3D-DE239AE44A16}" type="presOf" srcId="{2D380B27-8F75-4F9F-B236-5CBDF35F5FBF}" destId="{69900841-EFE6-49DF-A0E3-F10D81C4FBD1}" srcOrd="0" destOrd="0" presId="urn:microsoft.com/office/officeart/2005/8/layout/hierarchy1"/>
    <dgm:cxn modelId="{A69147F4-9156-4596-8694-33A9F835CD18}" type="presOf" srcId="{6004E1D0-EE1A-4054-AF0B-EE4A98A032F2}" destId="{C8FE7CAA-7F34-48DE-9F91-33C2488CC5FC}" srcOrd="0" destOrd="0" presId="urn:microsoft.com/office/officeart/2005/8/layout/hierarchy1"/>
    <dgm:cxn modelId="{00040DF5-D39F-4053-828C-8537E6B45089}" type="presOf" srcId="{1CC99715-F6F4-4EDB-9D3D-E0E9CD826C32}" destId="{A5F1E43A-2048-45C3-AD7D-FD7336641489}" srcOrd="0" destOrd="0" presId="urn:microsoft.com/office/officeart/2005/8/layout/hierarchy1"/>
    <dgm:cxn modelId="{7CCAE9FE-34D5-4C91-8A55-A298E5E52923}" srcId="{1CC99715-F6F4-4EDB-9D3D-E0E9CD826C32}" destId="{6004E1D0-EE1A-4054-AF0B-EE4A98A032F2}" srcOrd="2" destOrd="0" parTransId="{696DD6EF-3BC0-49C5-9014-ECCD4973FFAC}" sibTransId="{76A4C11F-2F27-4230-BCF5-3536681AED61}"/>
    <dgm:cxn modelId="{D68704DE-81DC-452B-AB59-DA25A7731E20}" type="presParOf" srcId="{A5F1E43A-2048-45C3-AD7D-FD7336641489}" destId="{FC0927EF-1D6C-406C-AB6C-470834CE7CB1}" srcOrd="0" destOrd="0" presId="urn:microsoft.com/office/officeart/2005/8/layout/hierarchy1"/>
    <dgm:cxn modelId="{242DCC1A-C629-4FFD-AEA5-A006C2B11F71}" type="presParOf" srcId="{FC0927EF-1D6C-406C-AB6C-470834CE7CB1}" destId="{4F2CFE0A-2F2F-44C5-AFCD-3D4B510F6091}" srcOrd="0" destOrd="0" presId="urn:microsoft.com/office/officeart/2005/8/layout/hierarchy1"/>
    <dgm:cxn modelId="{FAAECD9A-385C-43A0-ACDE-8C5C79B06301}" type="presParOf" srcId="{4F2CFE0A-2F2F-44C5-AFCD-3D4B510F6091}" destId="{FC174941-A9FC-4DB6-9C44-2B1F5E8F203F}" srcOrd="0" destOrd="0" presId="urn:microsoft.com/office/officeart/2005/8/layout/hierarchy1"/>
    <dgm:cxn modelId="{D36A81C7-8F08-440B-BEEB-7C3CE0DF6C1A}" type="presParOf" srcId="{4F2CFE0A-2F2F-44C5-AFCD-3D4B510F6091}" destId="{168BC485-F9A9-43A4-AF88-2E1283EEED09}" srcOrd="1" destOrd="0" presId="urn:microsoft.com/office/officeart/2005/8/layout/hierarchy1"/>
    <dgm:cxn modelId="{5F249AFA-8FB2-4377-88DF-FFEF4AE4874F}" type="presParOf" srcId="{FC0927EF-1D6C-406C-AB6C-470834CE7CB1}" destId="{A073F594-FE94-4F4F-B555-C6F52FC09B96}" srcOrd="1" destOrd="0" presId="urn:microsoft.com/office/officeart/2005/8/layout/hierarchy1"/>
    <dgm:cxn modelId="{02AB6781-1085-4ED1-A678-F04BBFAFF2B4}" type="presParOf" srcId="{A5F1E43A-2048-45C3-AD7D-FD7336641489}" destId="{719C1B96-84A5-410F-984F-88C5DBF1E6CD}" srcOrd="1" destOrd="0" presId="urn:microsoft.com/office/officeart/2005/8/layout/hierarchy1"/>
    <dgm:cxn modelId="{2C05BD66-ED8B-4386-ABE0-7CEF37DC3CAD}" type="presParOf" srcId="{719C1B96-84A5-410F-984F-88C5DBF1E6CD}" destId="{AA560B5D-CB67-4EEA-AF33-2E7D43F5777C}" srcOrd="0" destOrd="0" presId="urn:microsoft.com/office/officeart/2005/8/layout/hierarchy1"/>
    <dgm:cxn modelId="{791950B5-E8E3-4735-A522-0AFC6778C5AB}" type="presParOf" srcId="{AA560B5D-CB67-4EEA-AF33-2E7D43F5777C}" destId="{338DA506-DA02-494E-ADCA-133BA66E8113}" srcOrd="0" destOrd="0" presId="urn:microsoft.com/office/officeart/2005/8/layout/hierarchy1"/>
    <dgm:cxn modelId="{8A81DF5D-906F-4712-844F-FEF9C5CC1916}" type="presParOf" srcId="{AA560B5D-CB67-4EEA-AF33-2E7D43F5777C}" destId="{69900841-EFE6-49DF-A0E3-F10D81C4FBD1}" srcOrd="1" destOrd="0" presId="urn:microsoft.com/office/officeart/2005/8/layout/hierarchy1"/>
    <dgm:cxn modelId="{A7ADA9AF-93DD-4815-B1DE-9DA200BF958F}" type="presParOf" srcId="{719C1B96-84A5-410F-984F-88C5DBF1E6CD}" destId="{A105604C-D5F0-478F-9690-9D48D8EBBEA8}" srcOrd="1" destOrd="0" presId="urn:microsoft.com/office/officeart/2005/8/layout/hierarchy1"/>
    <dgm:cxn modelId="{C3417D60-780B-465D-83F5-92C98E6E1772}" type="presParOf" srcId="{A5F1E43A-2048-45C3-AD7D-FD7336641489}" destId="{F36F3015-88FC-493C-A49D-AD72568581EE}" srcOrd="2" destOrd="0" presId="urn:microsoft.com/office/officeart/2005/8/layout/hierarchy1"/>
    <dgm:cxn modelId="{B8797196-F3F6-4075-94E7-4DF9B288FB6F}" type="presParOf" srcId="{F36F3015-88FC-493C-A49D-AD72568581EE}" destId="{81FF67C6-56E2-421B-B2A0-8412A33781D9}" srcOrd="0" destOrd="0" presId="urn:microsoft.com/office/officeart/2005/8/layout/hierarchy1"/>
    <dgm:cxn modelId="{9A492C0B-0193-4C72-8211-9633D1BA7646}" type="presParOf" srcId="{81FF67C6-56E2-421B-B2A0-8412A33781D9}" destId="{303FBCEB-1437-4049-91CA-DFDC5AA0C1F1}" srcOrd="0" destOrd="0" presId="urn:microsoft.com/office/officeart/2005/8/layout/hierarchy1"/>
    <dgm:cxn modelId="{ABD60ACF-5FF1-453C-ACB9-375BA99CB283}" type="presParOf" srcId="{81FF67C6-56E2-421B-B2A0-8412A33781D9}" destId="{C8FE7CAA-7F34-48DE-9F91-33C2488CC5FC}" srcOrd="1" destOrd="0" presId="urn:microsoft.com/office/officeart/2005/8/layout/hierarchy1"/>
    <dgm:cxn modelId="{7BED0A28-7BDD-4038-84AA-4C29B156523D}" type="presParOf" srcId="{F36F3015-88FC-493C-A49D-AD72568581EE}" destId="{E2903585-4E30-428B-AA83-23CE5EBD9AAE}" srcOrd="1" destOrd="0" presId="urn:microsoft.com/office/officeart/2005/8/layout/hierarchy1"/>
    <dgm:cxn modelId="{7A5EB6E5-D5D8-4BEF-B607-5D108F7F6822}" type="presParOf" srcId="{A5F1E43A-2048-45C3-AD7D-FD7336641489}" destId="{D0CB6211-852B-4C42-9E5D-E18B4063C08F}" srcOrd="3" destOrd="0" presId="urn:microsoft.com/office/officeart/2005/8/layout/hierarchy1"/>
    <dgm:cxn modelId="{35B9D719-4A52-4D60-A00C-EB98396009D2}" type="presParOf" srcId="{D0CB6211-852B-4C42-9E5D-E18B4063C08F}" destId="{44AA2D7D-7707-47CC-B06C-511173BCB72E}" srcOrd="0" destOrd="0" presId="urn:microsoft.com/office/officeart/2005/8/layout/hierarchy1"/>
    <dgm:cxn modelId="{CCB42EEA-5F05-496F-BE2C-0816CA35740A}" type="presParOf" srcId="{44AA2D7D-7707-47CC-B06C-511173BCB72E}" destId="{A7D6BF4B-74AD-4E14-9963-601316EEF4E3}" srcOrd="0" destOrd="0" presId="urn:microsoft.com/office/officeart/2005/8/layout/hierarchy1"/>
    <dgm:cxn modelId="{E795EFF8-978F-48D1-806F-AFB4C195EA16}" type="presParOf" srcId="{44AA2D7D-7707-47CC-B06C-511173BCB72E}" destId="{01E253F9-652C-46FD-98DD-095D2DE04B74}" srcOrd="1" destOrd="0" presId="urn:microsoft.com/office/officeart/2005/8/layout/hierarchy1"/>
    <dgm:cxn modelId="{A10176E6-25C4-4A37-9C48-F55C20850092}" type="presParOf" srcId="{D0CB6211-852B-4C42-9E5D-E18B4063C08F}" destId="{D20DDF77-51ED-47FF-8044-10A6E43DD9A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E62F7-7ED9-412C-B933-596B29C520B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4EBA310-9DD5-48A4-9428-BC1A8C834E61}">
      <dgm:prSet custT="1"/>
      <dgm:spPr>
        <a:solidFill>
          <a:schemeClr val="tx2"/>
        </a:solidFill>
        <a:ln>
          <a:solidFill>
            <a:schemeClr val="tx2">
              <a:lumMod val="75000"/>
            </a:schemeClr>
          </a:solidFill>
        </a:ln>
      </dgm:spPr>
      <dgm:t>
        <a:bodyPr/>
        <a:lstStyle/>
        <a:p>
          <a:pPr rtl="0"/>
          <a:r>
            <a:rPr lang="en-US" sz="1800" b="0" i="0" dirty="0"/>
            <a:t>Decision tree is a </a:t>
          </a:r>
          <a:r>
            <a:rPr lang="en-US" sz="1800" b="1" i="0" dirty="0"/>
            <a:t>decision</a:t>
          </a:r>
          <a:r>
            <a:rPr lang="en-US" sz="1800" b="0" i="0" dirty="0"/>
            <a:t> support tool that uses a </a:t>
          </a:r>
          <a:r>
            <a:rPr lang="en-US" sz="1800" b="1" i="0" dirty="0"/>
            <a:t>tree</a:t>
          </a:r>
          <a:r>
            <a:rPr lang="en-US" sz="1800" b="0" i="0" dirty="0"/>
            <a:t>-like graph or model of </a:t>
          </a:r>
          <a:r>
            <a:rPr lang="en-US" sz="1800" b="1" i="0" dirty="0"/>
            <a:t>decisions</a:t>
          </a:r>
          <a:r>
            <a:rPr lang="en-US" sz="1800" b="0" i="0" dirty="0"/>
            <a:t> and their possible consequences, including chance event outcomes, resource costs, and utility.</a:t>
          </a:r>
          <a:endParaRPr lang="en-US" sz="1800" dirty="0"/>
        </a:p>
      </dgm:t>
    </dgm:pt>
    <dgm:pt modelId="{133A47E1-CAB5-4575-A767-2B509F3460BA}" type="parTrans" cxnId="{68C2ABD2-4CEF-4DC1-8E4F-257A6A6CFC84}">
      <dgm:prSet/>
      <dgm:spPr/>
      <dgm:t>
        <a:bodyPr/>
        <a:lstStyle/>
        <a:p>
          <a:endParaRPr lang="en-US"/>
        </a:p>
      </dgm:t>
    </dgm:pt>
    <dgm:pt modelId="{21E15605-BE94-464E-A91A-254985459266}" type="sibTrans" cxnId="{68C2ABD2-4CEF-4DC1-8E4F-257A6A6CFC84}">
      <dgm:prSet/>
      <dgm:spPr/>
      <dgm:t>
        <a:bodyPr/>
        <a:lstStyle/>
        <a:p>
          <a:endParaRPr lang="en-US"/>
        </a:p>
      </dgm:t>
    </dgm:pt>
    <dgm:pt modelId="{B38FF988-5AF0-4287-9872-BC2A06D2B89F}" type="pres">
      <dgm:prSet presAssocID="{754E62F7-7ED9-412C-B933-596B29C520B5}" presName="linear" presStyleCnt="0">
        <dgm:presLayoutVars>
          <dgm:animLvl val="lvl"/>
          <dgm:resizeHandles val="exact"/>
        </dgm:presLayoutVars>
      </dgm:prSet>
      <dgm:spPr/>
    </dgm:pt>
    <dgm:pt modelId="{72897BF8-C2EE-4F3D-B8A5-2F7B53933DBF}" type="pres">
      <dgm:prSet presAssocID="{44EBA310-9DD5-48A4-9428-BC1A8C834E61}" presName="parentText" presStyleLbl="node1" presStyleIdx="0" presStyleCnt="1">
        <dgm:presLayoutVars>
          <dgm:chMax val="0"/>
          <dgm:bulletEnabled val="1"/>
        </dgm:presLayoutVars>
      </dgm:prSet>
      <dgm:spPr/>
    </dgm:pt>
  </dgm:ptLst>
  <dgm:cxnLst>
    <dgm:cxn modelId="{ADCDF91C-AA86-4A02-95B2-5817CEA7CE1B}" type="presOf" srcId="{754E62F7-7ED9-412C-B933-596B29C520B5}" destId="{B38FF988-5AF0-4287-9872-BC2A06D2B89F}" srcOrd="0" destOrd="0" presId="urn:microsoft.com/office/officeart/2005/8/layout/vList2"/>
    <dgm:cxn modelId="{91CBF29F-CF61-4D67-B98E-DECBFA6EA38C}" type="presOf" srcId="{44EBA310-9DD5-48A4-9428-BC1A8C834E61}" destId="{72897BF8-C2EE-4F3D-B8A5-2F7B53933DBF}" srcOrd="0" destOrd="0" presId="urn:microsoft.com/office/officeart/2005/8/layout/vList2"/>
    <dgm:cxn modelId="{68C2ABD2-4CEF-4DC1-8E4F-257A6A6CFC84}" srcId="{754E62F7-7ED9-412C-B933-596B29C520B5}" destId="{44EBA310-9DD5-48A4-9428-BC1A8C834E61}" srcOrd="0" destOrd="0" parTransId="{133A47E1-CAB5-4575-A767-2B509F3460BA}" sibTransId="{21E15605-BE94-464E-A91A-254985459266}"/>
    <dgm:cxn modelId="{00A66597-9E22-431A-B1FC-6072FAF16385}" type="presParOf" srcId="{B38FF988-5AF0-4287-9872-BC2A06D2B89F}" destId="{72897BF8-C2EE-4F3D-B8A5-2F7B53933DBF}"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440A76-DFCE-440D-953C-E607A195BB90}"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E3D5A129-AA1F-417E-8782-4A8D80BD5DF4}">
      <dgm:prSet custT="1"/>
      <dgm:spPr/>
      <dgm:t>
        <a:bodyPr/>
        <a:lstStyle/>
        <a:p>
          <a:pPr algn="ctr" rtl="0"/>
          <a:r>
            <a:rPr lang="en-US" sz="2400" dirty="0"/>
            <a:t>Application</a:t>
          </a:r>
        </a:p>
      </dgm:t>
    </dgm:pt>
    <dgm:pt modelId="{6B38410A-177C-45B7-8062-7309D0131BB7}" type="parTrans" cxnId="{7912329E-DD32-447A-B548-79A78D57DDD2}">
      <dgm:prSet/>
      <dgm:spPr/>
      <dgm:t>
        <a:bodyPr/>
        <a:lstStyle/>
        <a:p>
          <a:endParaRPr lang="en-US"/>
        </a:p>
      </dgm:t>
    </dgm:pt>
    <dgm:pt modelId="{388EBBC5-22E7-431A-A3BB-1BA05ED47D9D}" type="sibTrans" cxnId="{7912329E-DD32-447A-B548-79A78D57DDD2}">
      <dgm:prSet/>
      <dgm:spPr/>
      <dgm:t>
        <a:bodyPr/>
        <a:lstStyle/>
        <a:p>
          <a:endParaRPr lang="en-US"/>
        </a:p>
      </dgm:t>
    </dgm:pt>
    <dgm:pt modelId="{5EEEDD5E-3B97-4467-BE18-E3B9E6EA65AF}">
      <dgm:prSet custT="1"/>
      <dgm:spPr/>
      <dgm:t>
        <a:bodyPr/>
        <a:lstStyle/>
        <a:p>
          <a:pPr rtl="0"/>
          <a:r>
            <a:rPr lang="en-US" sz="1800" dirty="0"/>
            <a:t>Determine whether an investment will pay off</a:t>
          </a:r>
        </a:p>
      </dgm:t>
    </dgm:pt>
    <dgm:pt modelId="{79104512-9F24-44A6-89DE-A9683C630A0B}" type="parTrans" cxnId="{79F67905-3497-4970-8844-2DA7E3F04C1A}">
      <dgm:prSet/>
      <dgm:spPr/>
      <dgm:t>
        <a:bodyPr/>
        <a:lstStyle/>
        <a:p>
          <a:endParaRPr lang="en-US"/>
        </a:p>
      </dgm:t>
    </dgm:pt>
    <dgm:pt modelId="{E4DDC267-5484-4625-8625-6A327F1F40C5}" type="sibTrans" cxnId="{79F67905-3497-4970-8844-2DA7E3F04C1A}">
      <dgm:prSet/>
      <dgm:spPr/>
      <dgm:t>
        <a:bodyPr/>
        <a:lstStyle/>
        <a:p>
          <a:endParaRPr lang="en-US"/>
        </a:p>
      </dgm:t>
    </dgm:pt>
    <dgm:pt modelId="{9BAFB78B-B7C8-4A21-B117-8116DF41AC49}">
      <dgm:prSet custT="1"/>
      <dgm:spPr/>
      <dgm:t>
        <a:bodyPr/>
        <a:lstStyle/>
        <a:p>
          <a:pPr rtl="0"/>
          <a:r>
            <a:rPr lang="en-US" sz="1800" dirty="0"/>
            <a:t>Predict whether a customer will default</a:t>
          </a:r>
        </a:p>
      </dgm:t>
    </dgm:pt>
    <dgm:pt modelId="{E9243669-7CC0-4739-A4F0-43E47BC46AB0}" type="parTrans" cxnId="{118C2185-F644-4FDC-BB09-F90D2F452913}">
      <dgm:prSet/>
      <dgm:spPr/>
      <dgm:t>
        <a:bodyPr/>
        <a:lstStyle/>
        <a:p>
          <a:endParaRPr lang="en-US"/>
        </a:p>
      </dgm:t>
    </dgm:pt>
    <dgm:pt modelId="{1D5C8C02-28FD-42C9-8913-8A3649B24608}" type="sibTrans" cxnId="{118C2185-F644-4FDC-BB09-F90D2F452913}">
      <dgm:prSet/>
      <dgm:spPr/>
      <dgm:t>
        <a:bodyPr/>
        <a:lstStyle/>
        <a:p>
          <a:endParaRPr lang="en-US"/>
        </a:p>
      </dgm:t>
    </dgm:pt>
    <dgm:pt modelId="{5B78EAEF-1087-4F49-AB5F-40689730CB65}">
      <dgm:prSet custT="1"/>
      <dgm:spPr/>
      <dgm:t>
        <a:bodyPr/>
        <a:lstStyle/>
        <a:p>
          <a:pPr rtl="0"/>
          <a:r>
            <a:rPr lang="en-US" sz="1800" b="0" i="0" dirty="0"/>
            <a:t>Determine the species of an animal</a:t>
          </a:r>
          <a:endParaRPr lang="en-US" sz="1800" dirty="0"/>
        </a:p>
      </dgm:t>
    </dgm:pt>
    <dgm:pt modelId="{BE3D515C-99CB-461E-913F-B16F957A4E61}" type="parTrans" cxnId="{12F295CE-E9EC-49C9-88D5-AC8EA8E9CBBD}">
      <dgm:prSet/>
      <dgm:spPr/>
      <dgm:t>
        <a:bodyPr/>
        <a:lstStyle/>
        <a:p>
          <a:endParaRPr lang="en-US"/>
        </a:p>
      </dgm:t>
    </dgm:pt>
    <dgm:pt modelId="{C968A5B8-E71B-4179-917D-90D7F932E24A}" type="sibTrans" cxnId="{12F295CE-E9EC-49C9-88D5-AC8EA8E9CBBD}">
      <dgm:prSet/>
      <dgm:spPr/>
      <dgm:t>
        <a:bodyPr/>
        <a:lstStyle/>
        <a:p>
          <a:endParaRPr lang="en-US"/>
        </a:p>
      </dgm:t>
    </dgm:pt>
    <dgm:pt modelId="{ED18B5E8-64BE-4775-89B5-5B9FB58F7DCA}" type="pres">
      <dgm:prSet presAssocID="{3C440A76-DFCE-440D-953C-E607A195BB90}" presName="vert0" presStyleCnt="0">
        <dgm:presLayoutVars>
          <dgm:dir/>
          <dgm:animOne val="branch"/>
          <dgm:animLvl val="lvl"/>
        </dgm:presLayoutVars>
      </dgm:prSet>
      <dgm:spPr/>
    </dgm:pt>
    <dgm:pt modelId="{51976007-EF14-4E1F-A89D-53704ACFC280}" type="pres">
      <dgm:prSet presAssocID="{E3D5A129-AA1F-417E-8782-4A8D80BD5DF4}" presName="thickLine" presStyleLbl="alignNode1" presStyleIdx="0" presStyleCnt="1"/>
      <dgm:spPr/>
    </dgm:pt>
    <dgm:pt modelId="{54F2604A-59C3-4C59-9A75-82A06F517E77}" type="pres">
      <dgm:prSet presAssocID="{E3D5A129-AA1F-417E-8782-4A8D80BD5DF4}" presName="horz1" presStyleCnt="0"/>
      <dgm:spPr/>
    </dgm:pt>
    <dgm:pt modelId="{0C4F7BD6-E385-4B63-98B4-0266873E9A51}" type="pres">
      <dgm:prSet presAssocID="{E3D5A129-AA1F-417E-8782-4A8D80BD5DF4}" presName="tx1" presStyleLbl="revTx" presStyleIdx="0" presStyleCnt="4"/>
      <dgm:spPr/>
    </dgm:pt>
    <dgm:pt modelId="{A57D7022-A4C3-4B19-9447-F6C2F90E76F9}" type="pres">
      <dgm:prSet presAssocID="{E3D5A129-AA1F-417E-8782-4A8D80BD5DF4}" presName="vert1" presStyleCnt="0"/>
      <dgm:spPr/>
    </dgm:pt>
    <dgm:pt modelId="{A012DFEA-FFD3-4CA3-AB24-AF178E62D60A}" type="pres">
      <dgm:prSet presAssocID="{5EEEDD5E-3B97-4467-BE18-E3B9E6EA65AF}" presName="vertSpace2a" presStyleCnt="0"/>
      <dgm:spPr/>
    </dgm:pt>
    <dgm:pt modelId="{17A20892-AB92-4989-BA12-3326F2910A59}" type="pres">
      <dgm:prSet presAssocID="{5EEEDD5E-3B97-4467-BE18-E3B9E6EA65AF}" presName="horz2" presStyleCnt="0"/>
      <dgm:spPr/>
    </dgm:pt>
    <dgm:pt modelId="{AC59D7C7-56A7-4C79-A4F4-14C6359AE87F}" type="pres">
      <dgm:prSet presAssocID="{5EEEDD5E-3B97-4467-BE18-E3B9E6EA65AF}" presName="horzSpace2" presStyleCnt="0"/>
      <dgm:spPr/>
    </dgm:pt>
    <dgm:pt modelId="{FB383316-7AF6-418F-8F05-8CDC30C4EB0D}" type="pres">
      <dgm:prSet presAssocID="{5EEEDD5E-3B97-4467-BE18-E3B9E6EA65AF}" presName="tx2" presStyleLbl="revTx" presStyleIdx="1" presStyleCnt="4"/>
      <dgm:spPr/>
    </dgm:pt>
    <dgm:pt modelId="{659ECE2B-F4C1-4E62-8AF4-46578B87F853}" type="pres">
      <dgm:prSet presAssocID="{5EEEDD5E-3B97-4467-BE18-E3B9E6EA65AF}" presName="vert2" presStyleCnt="0"/>
      <dgm:spPr/>
    </dgm:pt>
    <dgm:pt modelId="{54E9289A-DE5D-4AD3-8F7E-B0015E2080F7}" type="pres">
      <dgm:prSet presAssocID="{5EEEDD5E-3B97-4467-BE18-E3B9E6EA65AF}" presName="thinLine2b" presStyleLbl="callout" presStyleIdx="0" presStyleCnt="3"/>
      <dgm:spPr/>
    </dgm:pt>
    <dgm:pt modelId="{CFA1F11C-31DF-4E70-86F6-51472DA8CFB6}" type="pres">
      <dgm:prSet presAssocID="{5EEEDD5E-3B97-4467-BE18-E3B9E6EA65AF}" presName="vertSpace2b" presStyleCnt="0"/>
      <dgm:spPr/>
    </dgm:pt>
    <dgm:pt modelId="{9342F894-75D0-463F-BC4D-B86BAF3918A9}" type="pres">
      <dgm:prSet presAssocID="{9BAFB78B-B7C8-4A21-B117-8116DF41AC49}" presName="horz2" presStyleCnt="0"/>
      <dgm:spPr/>
    </dgm:pt>
    <dgm:pt modelId="{73D376AA-FC57-4C00-9E61-0A540236249D}" type="pres">
      <dgm:prSet presAssocID="{9BAFB78B-B7C8-4A21-B117-8116DF41AC49}" presName="horzSpace2" presStyleCnt="0"/>
      <dgm:spPr/>
    </dgm:pt>
    <dgm:pt modelId="{038C8549-A5B7-4462-873C-4F827136BBEE}" type="pres">
      <dgm:prSet presAssocID="{9BAFB78B-B7C8-4A21-B117-8116DF41AC49}" presName="tx2" presStyleLbl="revTx" presStyleIdx="2" presStyleCnt="4"/>
      <dgm:spPr/>
    </dgm:pt>
    <dgm:pt modelId="{25F08356-F372-4733-B9FA-7AF44BD9E167}" type="pres">
      <dgm:prSet presAssocID="{9BAFB78B-B7C8-4A21-B117-8116DF41AC49}" presName="vert2" presStyleCnt="0"/>
      <dgm:spPr/>
    </dgm:pt>
    <dgm:pt modelId="{2034208B-64EB-4A01-B95F-68C92754DA03}" type="pres">
      <dgm:prSet presAssocID="{9BAFB78B-B7C8-4A21-B117-8116DF41AC49}" presName="thinLine2b" presStyleLbl="callout" presStyleIdx="1" presStyleCnt="3"/>
      <dgm:spPr/>
    </dgm:pt>
    <dgm:pt modelId="{25C150F6-3E8B-4836-B871-26C425D502F6}" type="pres">
      <dgm:prSet presAssocID="{9BAFB78B-B7C8-4A21-B117-8116DF41AC49}" presName="vertSpace2b" presStyleCnt="0"/>
      <dgm:spPr/>
    </dgm:pt>
    <dgm:pt modelId="{5C7A4CDF-9772-4887-90F3-213DEE0118F1}" type="pres">
      <dgm:prSet presAssocID="{5B78EAEF-1087-4F49-AB5F-40689730CB65}" presName="horz2" presStyleCnt="0"/>
      <dgm:spPr/>
    </dgm:pt>
    <dgm:pt modelId="{7381B808-61DC-4F36-99F2-54864358A8C7}" type="pres">
      <dgm:prSet presAssocID="{5B78EAEF-1087-4F49-AB5F-40689730CB65}" presName="horzSpace2" presStyleCnt="0"/>
      <dgm:spPr/>
    </dgm:pt>
    <dgm:pt modelId="{86221073-192B-4405-A54B-7AA7A2E29094}" type="pres">
      <dgm:prSet presAssocID="{5B78EAEF-1087-4F49-AB5F-40689730CB65}" presName="tx2" presStyleLbl="revTx" presStyleIdx="3" presStyleCnt="4"/>
      <dgm:spPr/>
    </dgm:pt>
    <dgm:pt modelId="{381D4E82-1239-4853-941F-1963F8E93984}" type="pres">
      <dgm:prSet presAssocID="{5B78EAEF-1087-4F49-AB5F-40689730CB65}" presName="vert2" presStyleCnt="0"/>
      <dgm:spPr/>
    </dgm:pt>
    <dgm:pt modelId="{C049BC5E-90B7-4CD3-A817-ACB1EEE9438C}" type="pres">
      <dgm:prSet presAssocID="{5B78EAEF-1087-4F49-AB5F-40689730CB65}" presName="thinLine2b" presStyleLbl="callout" presStyleIdx="2" presStyleCnt="3"/>
      <dgm:spPr/>
    </dgm:pt>
    <dgm:pt modelId="{DA60FF80-F1E3-4C73-9A49-98089A9F3CA0}" type="pres">
      <dgm:prSet presAssocID="{5B78EAEF-1087-4F49-AB5F-40689730CB65}" presName="vertSpace2b" presStyleCnt="0"/>
      <dgm:spPr/>
    </dgm:pt>
  </dgm:ptLst>
  <dgm:cxnLst>
    <dgm:cxn modelId="{79F67905-3497-4970-8844-2DA7E3F04C1A}" srcId="{E3D5A129-AA1F-417E-8782-4A8D80BD5DF4}" destId="{5EEEDD5E-3B97-4467-BE18-E3B9E6EA65AF}" srcOrd="0" destOrd="0" parTransId="{79104512-9F24-44A6-89DE-A9683C630A0B}" sibTransId="{E4DDC267-5484-4625-8625-6A327F1F40C5}"/>
    <dgm:cxn modelId="{CA12F91E-31BF-4A76-BC95-F9E348031C9F}" type="presOf" srcId="{E3D5A129-AA1F-417E-8782-4A8D80BD5DF4}" destId="{0C4F7BD6-E385-4B63-98B4-0266873E9A51}" srcOrd="0" destOrd="0" presId="urn:microsoft.com/office/officeart/2008/layout/LinedList"/>
    <dgm:cxn modelId="{2D560A5B-8D6F-48DC-B4D3-4CE0F4175070}" type="presOf" srcId="{3C440A76-DFCE-440D-953C-E607A195BB90}" destId="{ED18B5E8-64BE-4775-89B5-5B9FB58F7DCA}" srcOrd="0" destOrd="0" presId="urn:microsoft.com/office/officeart/2008/layout/LinedList"/>
    <dgm:cxn modelId="{118C2185-F644-4FDC-BB09-F90D2F452913}" srcId="{E3D5A129-AA1F-417E-8782-4A8D80BD5DF4}" destId="{9BAFB78B-B7C8-4A21-B117-8116DF41AC49}" srcOrd="1" destOrd="0" parTransId="{E9243669-7CC0-4739-A4F0-43E47BC46AB0}" sibTransId="{1D5C8C02-28FD-42C9-8913-8A3649B24608}"/>
    <dgm:cxn modelId="{7912329E-DD32-447A-B548-79A78D57DDD2}" srcId="{3C440A76-DFCE-440D-953C-E607A195BB90}" destId="{E3D5A129-AA1F-417E-8782-4A8D80BD5DF4}" srcOrd="0" destOrd="0" parTransId="{6B38410A-177C-45B7-8062-7309D0131BB7}" sibTransId="{388EBBC5-22E7-431A-A3BB-1BA05ED47D9D}"/>
    <dgm:cxn modelId="{3B838CA6-5B81-49E1-ACCB-503D1FCE652F}" type="presOf" srcId="{5B78EAEF-1087-4F49-AB5F-40689730CB65}" destId="{86221073-192B-4405-A54B-7AA7A2E29094}" srcOrd="0" destOrd="0" presId="urn:microsoft.com/office/officeart/2008/layout/LinedList"/>
    <dgm:cxn modelId="{436393C0-DE01-46D0-8C3C-7049A097A071}" type="presOf" srcId="{5EEEDD5E-3B97-4467-BE18-E3B9E6EA65AF}" destId="{FB383316-7AF6-418F-8F05-8CDC30C4EB0D}" srcOrd="0" destOrd="0" presId="urn:microsoft.com/office/officeart/2008/layout/LinedList"/>
    <dgm:cxn modelId="{12F295CE-E9EC-49C9-88D5-AC8EA8E9CBBD}" srcId="{E3D5A129-AA1F-417E-8782-4A8D80BD5DF4}" destId="{5B78EAEF-1087-4F49-AB5F-40689730CB65}" srcOrd="2" destOrd="0" parTransId="{BE3D515C-99CB-461E-913F-B16F957A4E61}" sibTransId="{C968A5B8-E71B-4179-917D-90D7F932E24A}"/>
    <dgm:cxn modelId="{E58002F1-1889-4FBD-A331-2FFBEF5BB690}" type="presOf" srcId="{9BAFB78B-B7C8-4A21-B117-8116DF41AC49}" destId="{038C8549-A5B7-4462-873C-4F827136BBEE}" srcOrd="0" destOrd="0" presId="urn:microsoft.com/office/officeart/2008/layout/LinedList"/>
    <dgm:cxn modelId="{2BB81A60-5C21-401F-9018-25C148BE9C92}" type="presParOf" srcId="{ED18B5E8-64BE-4775-89B5-5B9FB58F7DCA}" destId="{51976007-EF14-4E1F-A89D-53704ACFC280}" srcOrd="0" destOrd="0" presId="urn:microsoft.com/office/officeart/2008/layout/LinedList"/>
    <dgm:cxn modelId="{40F195C7-B89C-46AB-BB00-541145CD6233}" type="presParOf" srcId="{ED18B5E8-64BE-4775-89B5-5B9FB58F7DCA}" destId="{54F2604A-59C3-4C59-9A75-82A06F517E77}" srcOrd="1" destOrd="0" presId="urn:microsoft.com/office/officeart/2008/layout/LinedList"/>
    <dgm:cxn modelId="{7A2ADB23-8FBD-4926-9C40-19D811F0772D}" type="presParOf" srcId="{54F2604A-59C3-4C59-9A75-82A06F517E77}" destId="{0C4F7BD6-E385-4B63-98B4-0266873E9A51}" srcOrd="0" destOrd="0" presId="urn:microsoft.com/office/officeart/2008/layout/LinedList"/>
    <dgm:cxn modelId="{335A8D0B-CE53-4EC8-A4C5-B849F1D81DD2}" type="presParOf" srcId="{54F2604A-59C3-4C59-9A75-82A06F517E77}" destId="{A57D7022-A4C3-4B19-9447-F6C2F90E76F9}" srcOrd="1" destOrd="0" presId="urn:microsoft.com/office/officeart/2008/layout/LinedList"/>
    <dgm:cxn modelId="{3DD9DF38-0C37-4F0A-9BA5-672FEB9E03BB}" type="presParOf" srcId="{A57D7022-A4C3-4B19-9447-F6C2F90E76F9}" destId="{A012DFEA-FFD3-4CA3-AB24-AF178E62D60A}" srcOrd="0" destOrd="0" presId="urn:microsoft.com/office/officeart/2008/layout/LinedList"/>
    <dgm:cxn modelId="{236338A6-7CA5-44BE-95B9-415637F17823}" type="presParOf" srcId="{A57D7022-A4C3-4B19-9447-F6C2F90E76F9}" destId="{17A20892-AB92-4989-BA12-3326F2910A59}" srcOrd="1" destOrd="0" presId="urn:microsoft.com/office/officeart/2008/layout/LinedList"/>
    <dgm:cxn modelId="{085D7331-164C-4A2B-B629-2F69E8D56154}" type="presParOf" srcId="{17A20892-AB92-4989-BA12-3326F2910A59}" destId="{AC59D7C7-56A7-4C79-A4F4-14C6359AE87F}" srcOrd="0" destOrd="0" presId="urn:microsoft.com/office/officeart/2008/layout/LinedList"/>
    <dgm:cxn modelId="{FE38A00E-6FBE-449A-AD4D-33EE38427B63}" type="presParOf" srcId="{17A20892-AB92-4989-BA12-3326F2910A59}" destId="{FB383316-7AF6-418F-8F05-8CDC30C4EB0D}" srcOrd="1" destOrd="0" presId="urn:microsoft.com/office/officeart/2008/layout/LinedList"/>
    <dgm:cxn modelId="{3D3347E0-62F9-4841-98B2-FA5768EBA883}" type="presParOf" srcId="{17A20892-AB92-4989-BA12-3326F2910A59}" destId="{659ECE2B-F4C1-4E62-8AF4-46578B87F853}" srcOrd="2" destOrd="0" presId="urn:microsoft.com/office/officeart/2008/layout/LinedList"/>
    <dgm:cxn modelId="{FE180175-D54C-49FD-B116-DF1DD3DD1E74}" type="presParOf" srcId="{A57D7022-A4C3-4B19-9447-F6C2F90E76F9}" destId="{54E9289A-DE5D-4AD3-8F7E-B0015E2080F7}" srcOrd="2" destOrd="0" presId="urn:microsoft.com/office/officeart/2008/layout/LinedList"/>
    <dgm:cxn modelId="{EBCEE1F8-2510-4F4D-A1A2-B0B2EF964DA8}" type="presParOf" srcId="{A57D7022-A4C3-4B19-9447-F6C2F90E76F9}" destId="{CFA1F11C-31DF-4E70-86F6-51472DA8CFB6}" srcOrd="3" destOrd="0" presId="urn:microsoft.com/office/officeart/2008/layout/LinedList"/>
    <dgm:cxn modelId="{D3D36DA0-8C09-4A9A-9BA6-E701666529A4}" type="presParOf" srcId="{A57D7022-A4C3-4B19-9447-F6C2F90E76F9}" destId="{9342F894-75D0-463F-BC4D-B86BAF3918A9}" srcOrd="4" destOrd="0" presId="urn:microsoft.com/office/officeart/2008/layout/LinedList"/>
    <dgm:cxn modelId="{E99E40A4-2250-4C6B-8339-14ED89113A58}" type="presParOf" srcId="{9342F894-75D0-463F-BC4D-B86BAF3918A9}" destId="{73D376AA-FC57-4C00-9E61-0A540236249D}" srcOrd="0" destOrd="0" presId="urn:microsoft.com/office/officeart/2008/layout/LinedList"/>
    <dgm:cxn modelId="{057CCC47-D1DE-4DE7-82A9-73D9EA04FB41}" type="presParOf" srcId="{9342F894-75D0-463F-BC4D-B86BAF3918A9}" destId="{038C8549-A5B7-4462-873C-4F827136BBEE}" srcOrd="1" destOrd="0" presId="urn:microsoft.com/office/officeart/2008/layout/LinedList"/>
    <dgm:cxn modelId="{FE63AD62-10A9-4FB1-BB75-86F9F6AD4E86}" type="presParOf" srcId="{9342F894-75D0-463F-BC4D-B86BAF3918A9}" destId="{25F08356-F372-4733-B9FA-7AF44BD9E167}" srcOrd="2" destOrd="0" presId="urn:microsoft.com/office/officeart/2008/layout/LinedList"/>
    <dgm:cxn modelId="{156643FD-45F2-4ACD-8175-ECCBD678088A}" type="presParOf" srcId="{A57D7022-A4C3-4B19-9447-F6C2F90E76F9}" destId="{2034208B-64EB-4A01-B95F-68C92754DA03}" srcOrd="5" destOrd="0" presId="urn:microsoft.com/office/officeart/2008/layout/LinedList"/>
    <dgm:cxn modelId="{81CC35D8-536B-49F0-AE1B-5D457F6F66B4}" type="presParOf" srcId="{A57D7022-A4C3-4B19-9447-F6C2F90E76F9}" destId="{25C150F6-3E8B-4836-B871-26C425D502F6}" srcOrd="6" destOrd="0" presId="urn:microsoft.com/office/officeart/2008/layout/LinedList"/>
    <dgm:cxn modelId="{103603FE-842E-499A-B05E-511242C73728}" type="presParOf" srcId="{A57D7022-A4C3-4B19-9447-F6C2F90E76F9}" destId="{5C7A4CDF-9772-4887-90F3-213DEE0118F1}" srcOrd="7" destOrd="0" presId="urn:microsoft.com/office/officeart/2008/layout/LinedList"/>
    <dgm:cxn modelId="{1AB9C968-50F3-4BA6-BC6F-61D63DA242F4}" type="presParOf" srcId="{5C7A4CDF-9772-4887-90F3-213DEE0118F1}" destId="{7381B808-61DC-4F36-99F2-54864358A8C7}" srcOrd="0" destOrd="0" presId="urn:microsoft.com/office/officeart/2008/layout/LinedList"/>
    <dgm:cxn modelId="{2743F5E9-0C71-47E5-ADCE-ACB9B38C41FE}" type="presParOf" srcId="{5C7A4CDF-9772-4887-90F3-213DEE0118F1}" destId="{86221073-192B-4405-A54B-7AA7A2E29094}" srcOrd="1" destOrd="0" presId="urn:microsoft.com/office/officeart/2008/layout/LinedList"/>
    <dgm:cxn modelId="{EADB40F0-EC5B-4CAD-8137-D480E44D2EA8}" type="presParOf" srcId="{5C7A4CDF-9772-4887-90F3-213DEE0118F1}" destId="{381D4E82-1239-4853-941F-1963F8E93984}" srcOrd="2" destOrd="0" presId="urn:microsoft.com/office/officeart/2008/layout/LinedList"/>
    <dgm:cxn modelId="{846B2408-B078-4E18-B146-DF62F8B73FA6}" type="presParOf" srcId="{A57D7022-A4C3-4B19-9447-F6C2F90E76F9}" destId="{C049BC5E-90B7-4CD3-A817-ACB1EEE9438C}" srcOrd="8" destOrd="0" presId="urn:microsoft.com/office/officeart/2008/layout/LinedList"/>
    <dgm:cxn modelId="{32F06A98-7A6F-4BC1-9379-50246139A45D}" type="presParOf" srcId="{A57D7022-A4C3-4B19-9447-F6C2F90E76F9}" destId="{DA60FF80-F1E3-4C73-9A49-98089A9F3CA0}" srcOrd="9"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B6B662-582B-47A8-A7A5-1CEB233B907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8EC7D91-33E5-4537-AF1B-ECC8C411D719}">
      <dgm:prSet/>
      <dgm:spPr>
        <a:solidFill>
          <a:schemeClr val="tx2"/>
        </a:solidFill>
      </dgm:spPr>
      <dgm:t>
        <a:bodyPr/>
        <a:lstStyle/>
        <a:p>
          <a:pPr rtl="0"/>
          <a:r>
            <a:rPr lang="en-US" dirty="0"/>
            <a:t>Used to group similar items together</a:t>
          </a:r>
        </a:p>
      </dgm:t>
    </dgm:pt>
    <dgm:pt modelId="{0185575A-6942-4776-A08C-42F957F02FF7}" type="parTrans" cxnId="{4D1D4EC8-005A-429D-B216-9100DFBA68FD}">
      <dgm:prSet/>
      <dgm:spPr/>
      <dgm:t>
        <a:bodyPr/>
        <a:lstStyle/>
        <a:p>
          <a:endParaRPr lang="en-US"/>
        </a:p>
      </dgm:t>
    </dgm:pt>
    <dgm:pt modelId="{74BACB30-0FA2-4CAD-9258-D07B922D82D6}" type="sibTrans" cxnId="{4D1D4EC8-005A-429D-B216-9100DFBA68FD}">
      <dgm:prSet/>
      <dgm:spPr/>
      <dgm:t>
        <a:bodyPr/>
        <a:lstStyle/>
        <a:p>
          <a:endParaRPr lang="en-US"/>
        </a:p>
      </dgm:t>
    </dgm:pt>
    <dgm:pt modelId="{0561F58F-C82B-42CA-91D3-F77B27935FF9}">
      <dgm:prSet/>
      <dgm:spPr/>
      <dgm:t>
        <a:bodyPr/>
        <a:lstStyle/>
        <a:p>
          <a:pPr rtl="0"/>
          <a:r>
            <a:rPr lang="en-US" dirty="0"/>
            <a:t>Based on similarities between objects, or alternatively distance between objects</a:t>
          </a:r>
        </a:p>
      </dgm:t>
    </dgm:pt>
    <dgm:pt modelId="{BEB5E2CF-9804-47D8-A38A-C3EBA8A70922}" type="parTrans" cxnId="{6309AAE9-347A-45E9-8288-EB546896EA47}">
      <dgm:prSet/>
      <dgm:spPr/>
      <dgm:t>
        <a:bodyPr/>
        <a:lstStyle/>
        <a:p>
          <a:endParaRPr lang="en-US"/>
        </a:p>
      </dgm:t>
    </dgm:pt>
    <dgm:pt modelId="{7D419416-A696-419C-AEC5-E39842FD8BA8}" type="sibTrans" cxnId="{6309AAE9-347A-45E9-8288-EB546896EA47}">
      <dgm:prSet/>
      <dgm:spPr/>
      <dgm:t>
        <a:bodyPr/>
        <a:lstStyle/>
        <a:p>
          <a:endParaRPr lang="en-US"/>
        </a:p>
      </dgm:t>
    </dgm:pt>
    <dgm:pt modelId="{BB6E33E0-F46A-4076-B447-E6E7BA4633CD}" type="pres">
      <dgm:prSet presAssocID="{90B6B662-582B-47A8-A7A5-1CEB233B907A}" presName="linear" presStyleCnt="0">
        <dgm:presLayoutVars>
          <dgm:animLvl val="lvl"/>
          <dgm:resizeHandles val="exact"/>
        </dgm:presLayoutVars>
      </dgm:prSet>
      <dgm:spPr/>
    </dgm:pt>
    <dgm:pt modelId="{19DA9B40-502B-463C-909D-5633770A1134}" type="pres">
      <dgm:prSet presAssocID="{B8EC7D91-33E5-4537-AF1B-ECC8C411D719}" presName="parentText" presStyleLbl="node1" presStyleIdx="0" presStyleCnt="2">
        <dgm:presLayoutVars>
          <dgm:chMax val="0"/>
          <dgm:bulletEnabled val="1"/>
        </dgm:presLayoutVars>
      </dgm:prSet>
      <dgm:spPr/>
    </dgm:pt>
    <dgm:pt modelId="{650E8A5C-B038-4FD6-B1A9-1862CBFFBEB6}" type="pres">
      <dgm:prSet presAssocID="{74BACB30-0FA2-4CAD-9258-D07B922D82D6}" presName="spacer" presStyleCnt="0"/>
      <dgm:spPr/>
    </dgm:pt>
    <dgm:pt modelId="{3936255D-020D-4EA5-BC3E-27F069A68AFD}" type="pres">
      <dgm:prSet presAssocID="{0561F58F-C82B-42CA-91D3-F77B27935FF9}" presName="parentText" presStyleLbl="node1" presStyleIdx="1" presStyleCnt="2">
        <dgm:presLayoutVars>
          <dgm:chMax val="0"/>
          <dgm:bulletEnabled val="1"/>
        </dgm:presLayoutVars>
      </dgm:prSet>
      <dgm:spPr/>
    </dgm:pt>
  </dgm:ptLst>
  <dgm:cxnLst>
    <dgm:cxn modelId="{1DBE3F66-C075-42D8-B285-3834850C1CF7}" type="presOf" srcId="{90B6B662-582B-47A8-A7A5-1CEB233B907A}" destId="{BB6E33E0-F46A-4076-B447-E6E7BA4633CD}" srcOrd="0" destOrd="0" presId="urn:microsoft.com/office/officeart/2005/8/layout/vList2"/>
    <dgm:cxn modelId="{7B6CBB57-FB38-45A2-81D8-CC9EC46D377D}" type="presOf" srcId="{B8EC7D91-33E5-4537-AF1B-ECC8C411D719}" destId="{19DA9B40-502B-463C-909D-5633770A1134}" srcOrd="0" destOrd="0" presId="urn:microsoft.com/office/officeart/2005/8/layout/vList2"/>
    <dgm:cxn modelId="{4D1D4EC8-005A-429D-B216-9100DFBA68FD}" srcId="{90B6B662-582B-47A8-A7A5-1CEB233B907A}" destId="{B8EC7D91-33E5-4537-AF1B-ECC8C411D719}" srcOrd="0" destOrd="0" parTransId="{0185575A-6942-4776-A08C-42F957F02FF7}" sibTransId="{74BACB30-0FA2-4CAD-9258-D07B922D82D6}"/>
    <dgm:cxn modelId="{7695BFDF-7C72-4236-B877-07788ED677A0}" type="presOf" srcId="{0561F58F-C82B-42CA-91D3-F77B27935FF9}" destId="{3936255D-020D-4EA5-BC3E-27F069A68AFD}" srcOrd="0" destOrd="0" presId="urn:microsoft.com/office/officeart/2005/8/layout/vList2"/>
    <dgm:cxn modelId="{6309AAE9-347A-45E9-8288-EB546896EA47}" srcId="{90B6B662-582B-47A8-A7A5-1CEB233B907A}" destId="{0561F58F-C82B-42CA-91D3-F77B27935FF9}" srcOrd="1" destOrd="0" parTransId="{BEB5E2CF-9804-47D8-A38A-C3EBA8A70922}" sibTransId="{7D419416-A696-419C-AEC5-E39842FD8BA8}"/>
    <dgm:cxn modelId="{0BC06CF0-D8BA-4D00-933E-44F1A9F86CC9}" type="presParOf" srcId="{BB6E33E0-F46A-4076-B447-E6E7BA4633CD}" destId="{19DA9B40-502B-463C-909D-5633770A1134}" srcOrd="0" destOrd="0" presId="urn:microsoft.com/office/officeart/2005/8/layout/vList2"/>
    <dgm:cxn modelId="{680789CD-533F-4633-BAE9-8EAE54E813FA}" type="presParOf" srcId="{BB6E33E0-F46A-4076-B447-E6E7BA4633CD}" destId="{650E8A5C-B038-4FD6-B1A9-1862CBFFBEB6}" srcOrd="1" destOrd="0" presId="urn:microsoft.com/office/officeart/2005/8/layout/vList2"/>
    <dgm:cxn modelId="{2748CA72-0C10-4B35-B52A-85978A7C6DFF}" type="presParOf" srcId="{BB6E33E0-F46A-4076-B447-E6E7BA4633CD}" destId="{3936255D-020D-4EA5-BC3E-27F069A68AF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102266-A3F5-4397-8CD4-C0ACFAFFE1D4}"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DCB43A5D-7463-4E05-92E5-8F3917AC68A8}">
      <dgm:prSet custT="1"/>
      <dgm:spPr/>
      <dgm:t>
        <a:bodyPr/>
        <a:lstStyle/>
        <a:p>
          <a:pPr algn="ctr" rtl="0"/>
          <a:r>
            <a:rPr lang="en-US" sz="2400" dirty="0"/>
            <a:t>Application</a:t>
          </a:r>
        </a:p>
      </dgm:t>
    </dgm:pt>
    <dgm:pt modelId="{07EC05FF-CB3A-4890-A99F-917B993C7437}" type="parTrans" cxnId="{118AA6AA-C120-4D0F-9D82-0A885DA67D06}">
      <dgm:prSet/>
      <dgm:spPr/>
      <dgm:t>
        <a:bodyPr/>
        <a:lstStyle/>
        <a:p>
          <a:endParaRPr lang="en-US" sz="1600"/>
        </a:p>
      </dgm:t>
    </dgm:pt>
    <dgm:pt modelId="{748411E8-5BC6-44B5-8967-B8E0359B479A}" type="sibTrans" cxnId="{118AA6AA-C120-4D0F-9D82-0A885DA67D06}">
      <dgm:prSet/>
      <dgm:spPr/>
      <dgm:t>
        <a:bodyPr/>
        <a:lstStyle/>
        <a:p>
          <a:endParaRPr lang="en-US" sz="1600"/>
        </a:p>
      </dgm:t>
    </dgm:pt>
    <dgm:pt modelId="{0ACE05EE-5907-4893-AC77-0738BA3E5960}">
      <dgm:prSet custT="1"/>
      <dgm:spPr/>
      <dgm:t>
        <a:bodyPr/>
        <a:lstStyle/>
        <a:p>
          <a:pPr rtl="0"/>
          <a:r>
            <a:rPr lang="en-US" sz="1800" dirty="0"/>
            <a:t>Identify similar customers or similar products for recommendations</a:t>
          </a:r>
        </a:p>
      </dgm:t>
    </dgm:pt>
    <dgm:pt modelId="{ABBD2FB7-2F54-431E-B41E-32DFD10D64FA}" type="parTrans" cxnId="{85CD7FF9-4240-484C-9F48-2F468395F0BF}">
      <dgm:prSet/>
      <dgm:spPr/>
      <dgm:t>
        <a:bodyPr/>
        <a:lstStyle/>
        <a:p>
          <a:endParaRPr lang="en-US" sz="1600"/>
        </a:p>
      </dgm:t>
    </dgm:pt>
    <dgm:pt modelId="{9FB1EA37-1A25-4D3D-8C4B-5C49B17D0685}" type="sibTrans" cxnId="{85CD7FF9-4240-484C-9F48-2F468395F0BF}">
      <dgm:prSet/>
      <dgm:spPr/>
      <dgm:t>
        <a:bodyPr/>
        <a:lstStyle/>
        <a:p>
          <a:endParaRPr lang="en-US" sz="1600"/>
        </a:p>
      </dgm:t>
    </dgm:pt>
    <dgm:pt modelId="{74C53DAA-6553-403D-B15F-AC2F53178F41}">
      <dgm:prSet custT="1"/>
      <dgm:spPr/>
      <dgm:t>
        <a:bodyPr/>
        <a:lstStyle/>
        <a:p>
          <a:pPr rtl="0"/>
          <a:r>
            <a:rPr lang="en-US" sz="1800" b="0" i="0" dirty="0"/>
            <a:t>Optimize good delivery by finding the optimal number of launch locations</a:t>
          </a:r>
          <a:endParaRPr lang="en-US" sz="1800" dirty="0"/>
        </a:p>
      </dgm:t>
    </dgm:pt>
    <dgm:pt modelId="{E20284E5-E256-4BF7-991E-066979265A67}" type="parTrans" cxnId="{55658499-77B4-4F71-A846-6541143FD034}">
      <dgm:prSet/>
      <dgm:spPr/>
      <dgm:t>
        <a:bodyPr/>
        <a:lstStyle/>
        <a:p>
          <a:endParaRPr lang="en-US" sz="1600"/>
        </a:p>
      </dgm:t>
    </dgm:pt>
    <dgm:pt modelId="{B07514FE-9761-4EAA-B0FA-508B549EE38E}" type="sibTrans" cxnId="{55658499-77B4-4F71-A846-6541143FD034}">
      <dgm:prSet/>
      <dgm:spPr/>
      <dgm:t>
        <a:bodyPr/>
        <a:lstStyle/>
        <a:p>
          <a:endParaRPr lang="en-US" sz="1600"/>
        </a:p>
      </dgm:t>
    </dgm:pt>
    <dgm:pt modelId="{BF5BB920-AE5A-4225-85BC-45EE17D824B1}">
      <dgm:prSet custT="1"/>
      <dgm:spPr/>
      <dgm:t>
        <a:bodyPr/>
        <a:lstStyle/>
        <a:p>
          <a:pPr marL="0" lvl="0" indent="0" algn="l" defTabSz="666750" rtl="0">
            <a:lnSpc>
              <a:spcPct val="90000"/>
            </a:lnSpc>
            <a:spcBef>
              <a:spcPct val="0"/>
            </a:spcBef>
            <a:spcAft>
              <a:spcPct val="35000"/>
            </a:spcAft>
            <a:buNone/>
          </a:pPr>
          <a:r>
            <a:rPr lang="en-US" sz="1800" b="0" i="0" kern="1200" dirty="0">
              <a:solidFill>
                <a:prstClr val="black">
                  <a:hueOff val="0"/>
                  <a:satOff val="0"/>
                  <a:lumOff val="0"/>
                  <a:alphaOff val="0"/>
                </a:prstClr>
              </a:solidFill>
              <a:latin typeface="Calibri" panose="020F0502020204030204"/>
              <a:ea typeface="+mn-ea"/>
              <a:cs typeface="+mn-cs"/>
            </a:rPr>
            <a:t>Detect insurance or credit card fraud</a:t>
          </a:r>
        </a:p>
      </dgm:t>
    </dgm:pt>
    <dgm:pt modelId="{1EA9ED7F-24B5-4CC8-A326-F788B4E53C13}" type="parTrans" cxnId="{1E724C5C-0A91-4FDE-9461-F637428EA3F3}">
      <dgm:prSet/>
      <dgm:spPr/>
      <dgm:t>
        <a:bodyPr/>
        <a:lstStyle/>
        <a:p>
          <a:endParaRPr lang="en-US" sz="1600"/>
        </a:p>
      </dgm:t>
    </dgm:pt>
    <dgm:pt modelId="{9CEB3263-E404-46DF-8F89-84FD50BAF49C}" type="sibTrans" cxnId="{1E724C5C-0A91-4FDE-9461-F637428EA3F3}">
      <dgm:prSet/>
      <dgm:spPr/>
      <dgm:t>
        <a:bodyPr/>
        <a:lstStyle/>
        <a:p>
          <a:endParaRPr lang="en-US" sz="1600"/>
        </a:p>
      </dgm:t>
    </dgm:pt>
    <dgm:pt modelId="{16AB5E56-7AF5-4656-8511-0DE8E1995B15}" type="pres">
      <dgm:prSet presAssocID="{7C102266-A3F5-4397-8CD4-C0ACFAFFE1D4}" presName="vert0" presStyleCnt="0">
        <dgm:presLayoutVars>
          <dgm:dir/>
          <dgm:animOne val="branch"/>
          <dgm:animLvl val="lvl"/>
        </dgm:presLayoutVars>
      </dgm:prSet>
      <dgm:spPr/>
    </dgm:pt>
    <dgm:pt modelId="{D2AE07B3-C13F-4E39-81E7-0761F07CFD57}" type="pres">
      <dgm:prSet presAssocID="{DCB43A5D-7463-4E05-92E5-8F3917AC68A8}" presName="thickLine" presStyleLbl="alignNode1" presStyleIdx="0" presStyleCnt="1"/>
      <dgm:spPr/>
    </dgm:pt>
    <dgm:pt modelId="{BC0DE7D5-B855-4719-B9FD-40C2AA2AC2C5}" type="pres">
      <dgm:prSet presAssocID="{DCB43A5D-7463-4E05-92E5-8F3917AC68A8}" presName="horz1" presStyleCnt="0"/>
      <dgm:spPr/>
    </dgm:pt>
    <dgm:pt modelId="{712C99A7-3ED9-40F5-820C-5A367166A1EB}" type="pres">
      <dgm:prSet presAssocID="{DCB43A5D-7463-4E05-92E5-8F3917AC68A8}" presName="tx1" presStyleLbl="revTx" presStyleIdx="0" presStyleCnt="4"/>
      <dgm:spPr/>
    </dgm:pt>
    <dgm:pt modelId="{0A92BEC0-0697-40D4-AE57-FC548E68FAAF}" type="pres">
      <dgm:prSet presAssocID="{DCB43A5D-7463-4E05-92E5-8F3917AC68A8}" presName="vert1" presStyleCnt="0"/>
      <dgm:spPr/>
    </dgm:pt>
    <dgm:pt modelId="{4B239BBC-E445-4556-A64C-92F8299C9B3B}" type="pres">
      <dgm:prSet presAssocID="{0ACE05EE-5907-4893-AC77-0738BA3E5960}" presName="vertSpace2a" presStyleCnt="0"/>
      <dgm:spPr/>
    </dgm:pt>
    <dgm:pt modelId="{69E15EEE-97DB-4FF2-A579-B201404DEE28}" type="pres">
      <dgm:prSet presAssocID="{0ACE05EE-5907-4893-AC77-0738BA3E5960}" presName="horz2" presStyleCnt="0"/>
      <dgm:spPr/>
    </dgm:pt>
    <dgm:pt modelId="{2EEBCA94-2C64-438B-807E-C8134F5BFD9E}" type="pres">
      <dgm:prSet presAssocID="{0ACE05EE-5907-4893-AC77-0738BA3E5960}" presName="horzSpace2" presStyleCnt="0"/>
      <dgm:spPr/>
    </dgm:pt>
    <dgm:pt modelId="{7CEBF3E1-097A-4272-8DA9-ADE9AD6D4F7F}" type="pres">
      <dgm:prSet presAssocID="{0ACE05EE-5907-4893-AC77-0738BA3E5960}" presName="tx2" presStyleLbl="revTx" presStyleIdx="1" presStyleCnt="4"/>
      <dgm:spPr/>
    </dgm:pt>
    <dgm:pt modelId="{67270EE1-5D0E-4A5E-BCCD-F254F8F42AE9}" type="pres">
      <dgm:prSet presAssocID="{0ACE05EE-5907-4893-AC77-0738BA3E5960}" presName="vert2" presStyleCnt="0"/>
      <dgm:spPr/>
    </dgm:pt>
    <dgm:pt modelId="{4E689BC8-14D8-4D00-A7EE-68BCF1F6C6A5}" type="pres">
      <dgm:prSet presAssocID="{0ACE05EE-5907-4893-AC77-0738BA3E5960}" presName="thinLine2b" presStyleLbl="callout" presStyleIdx="0" presStyleCnt="3"/>
      <dgm:spPr/>
    </dgm:pt>
    <dgm:pt modelId="{8780C23C-3C61-4E86-89FD-04D6866A03A5}" type="pres">
      <dgm:prSet presAssocID="{0ACE05EE-5907-4893-AC77-0738BA3E5960}" presName="vertSpace2b" presStyleCnt="0"/>
      <dgm:spPr/>
    </dgm:pt>
    <dgm:pt modelId="{1793416C-C094-4A41-B6D2-6C51198D5C1A}" type="pres">
      <dgm:prSet presAssocID="{74C53DAA-6553-403D-B15F-AC2F53178F41}" presName="horz2" presStyleCnt="0"/>
      <dgm:spPr/>
    </dgm:pt>
    <dgm:pt modelId="{E17BC3A4-A2A1-47B5-A1DC-49FD0C0272D1}" type="pres">
      <dgm:prSet presAssocID="{74C53DAA-6553-403D-B15F-AC2F53178F41}" presName="horzSpace2" presStyleCnt="0"/>
      <dgm:spPr/>
    </dgm:pt>
    <dgm:pt modelId="{CCA28B41-A4C6-4EC0-8176-AC40F1A94C00}" type="pres">
      <dgm:prSet presAssocID="{74C53DAA-6553-403D-B15F-AC2F53178F41}" presName="tx2" presStyleLbl="revTx" presStyleIdx="2" presStyleCnt="4"/>
      <dgm:spPr/>
    </dgm:pt>
    <dgm:pt modelId="{130C798E-F20C-4D0F-83EB-218FD9B5F22A}" type="pres">
      <dgm:prSet presAssocID="{74C53DAA-6553-403D-B15F-AC2F53178F41}" presName="vert2" presStyleCnt="0"/>
      <dgm:spPr/>
    </dgm:pt>
    <dgm:pt modelId="{7A24F64E-8B91-4EAA-A898-201DABCB1A24}" type="pres">
      <dgm:prSet presAssocID="{74C53DAA-6553-403D-B15F-AC2F53178F41}" presName="thinLine2b" presStyleLbl="callout" presStyleIdx="1" presStyleCnt="3"/>
      <dgm:spPr/>
    </dgm:pt>
    <dgm:pt modelId="{D1BF8389-C755-4F68-B2B7-C54B9226F499}" type="pres">
      <dgm:prSet presAssocID="{74C53DAA-6553-403D-B15F-AC2F53178F41}" presName="vertSpace2b" presStyleCnt="0"/>
      <dgm:spPr/>
    </dgm:pt>
    <dgm:pt modelId="{26E6E358-7329-4A63-B668-FE642365538B}" type="pres">
      <dgm:prSet presAssocID="{BF5BB920-AE5A-4225-85BC-45EE17D824B1}" presName="horz2" presStyleCnt="0"/>
      <dgm:spPr/>
    </dgm:pt>
    <dgm:pt modelId="{AD048404-3911-49BB-9B4D-F0107A1680DE}" type="pres">
      <dgm:prSet presAssocID="{BF5BB920-AE5A-4225-85BC-45EE17D824B1}" presName="horzSpace2" presStyleCnt="0"/>
      <dgm:spPr/>
    </dgm:pt>
    <dgm:pt modelId="{E9E0AEF8-80ED-436C-B0E3-5282A9AA515C}" type="pres">
      <dgm:prSet presAssocID="{BF5BB920-AE5A-4225-85BC-45EE17D824B1}" presName="tx2" presStyleLbl="revTx" presStyleIdx="3" presStyleCnt="4"/>
      <dgm:spPr/>
    </dgm:pt>
    <dgm:pt modelId="{DD5B5DD4-0A64-4464-86A3-AC1B2DE94CA1}" type="pres">
      <dgm:prSet presAssocID="{BF5BB920-AE5A-4225-85BC-45EE17D824B1}" presName="vert2" presStyleCnt="0"/>
      <dgm:spPr/>
    </dgm:pt>
    <dgm:pt modelId="{697420F4-7A27-4881-B589-2BEECA965D47}" type="pres">
      <dgm:prSet presAssocID="{BF5BB920-AE5A-4225-85BC-45EE17D824B1}" presName="thinLine2b" presStyleLbl="callout" presStyleIdx="2" presStyleCnt="3"/>
      <dgm:spPr/>
    </dgm:pt>
    <dgm:pt modelId="{1713971F-DDC3-4985-8974-4E7F01AAEA92}" type="pres">
      <dgm:prSet presAssocID="{BF5BB920-AE5A-4225-85BC-45EE17D824B1}" presName="vertSpace2b" presStyleCnt="0"/>
      <dgm:spPr/>
    </dgm:pt>
  </dgm:ptLst>
  <dgm:cxnLst>
    <dgm:cxn modelId="{9431BE07-9288-41B4-87E3-F5400A0D3164}" type="presOf" srcId="{BF5BB920-AE5A-4225-85BC-45EE17D824B1}" destId="{E9E0AEF8-80ED-436C-B0E3-5282A9AA515C}" srcOrd="0" destOrd="0" presId="urn:microsoft.com/office/officeart/2008/layout/LinedList"/>
    <dgm:cxn modelId="{1E724C5C-0A91-4FDE-9461-F637428EA3F3}" srcId="{DCB43A5D-7463-4E05-92E5-8F3917AC68A8}" destId="{BF5BB920-AE5A-4225-85BC-45EE17D824B1}" srcOrd="2" destOrd="0" parTransId="{1EA9ED7F-24B5-4CC8-A326-F788B4E53C13}" sibTransId="{9CEB3263-E404-46DF-8F89-84FD50BAF49C}"/>
    <dgm:cxn modelId="{5BCEF343-2BC4-4B9C-9F06-448237B2A4D0}" type="presOf" srcId="{74C53DAA-6553-403D-B15F-AC2F53178F41}" destId="{CCA28B41-A4C6-4EC0-8176-AC40F1A94C00}" srcOrd="0" destOrd="0" presId="urn:microsoft.com/office/officeart/2008/layout/LinedList"/>
    <dgm:cxn modelId="{5767E648-AB83-4D98-AC7D-3044C082182F}" type="presOf" srcId="{7C102266-A3F5-4397-8CD4-C0ACFAFFE1D4}" destId="{16AB5E56-7AF5-4656-8511-0DE8E1995B15}" srcOrd="0" destOrd="0" presId="urn:microsoft.com/office/officeart/2008/layout/LinedList"/>
    <dgm:cxn modelId="{2D807794-32F4-477C-982B-ECE04B286F33}" type="presOf" srcId="{DCB43A5D-7463-4E05-92E5-8F3917AC68A8}" destId="{712C99A7-3ED9-40F5-820C-5A367166A1EB}" srcOrd="0" destOrd="0" presId="urn:microsoft.com/office/officeart/2008/layout/LinedList"/>
    <dgm:cxn modelId="{55658499-77B4-4F71-A846-6541143FD034}" srcId="{DCB43A5D-7463-4E05-92E5-8F3917AC68A8}" destId="{74C53DAA-6553-403D-B15F-AC2F53178F41}" srcOrd="1" destOrd="0" parTransId="{E20284E5-E256-4BF7-991E-066979265A67}" sibTransId="{B07514FE-9761-4EAA-B0FA-508B549EE38E}"/>
    <dgm:cxn modelId="{118AA6AA-C120-4D0F-9D82-0A885DA67D06}" srcId="{7C102266-A3F5-4397-8CD4-C0ACFAFFE1D4}" destId="{DCB43A5D-7463-4E05-92E5-8F3917AC68A8}" srcOrd="0" destOrd="0" parTransId="{07EC05FF-CB3A-4890-A99F-917B993C7437}" sibTransId="{748411E8-5BC6-44B5-8967-B8E0359B479A}"/>
    <dgm:cxn modelId="{85CD7FF9-4240-484C-9F48-2F468395F0BF}" srcId="{DCB43A5D-7463-4E05-92E5-8F3917AC68A8}" destId="{0ACE05EE-5907-4893-AC77-0738BA3E5960}" srcOrd="0" destOrd="0" parTransId="{ABBD2FB7-2F54-431E-B41E-32DFD10D64FA}" sibTransId="{9FB1EA37-1A25-4D3D-8C4B-5C49B17D0685}"/>
    <dgm:cxn modelId="{89E782FA-D83A-4A35-8C32-E2F80CE3E718}" type="presOf" srcId="{0ACE05EE-5907-4893-AC77-0738BA3E5960}" destId="{7CEBF3E1-097A-4272-8DA9-ADE9AD6D4F7F}" srcOrd="0" destOrd="0" presId="urn:microsoft.com/office/officeart/2008/layout/LinedList"/>
    <dgm:cxn modelId="{6A3DF674-8BB1-429C-A2FA-E2D3B9E58077}" type="presParOf" srcId="{16AB5E56-7AF5-4656-8511-0DE8E1995B15}" destId="{D2AE07B3-C13F-4E39-81E7-0761F07CFD57}" srcOrd="0" destOrd="0" presId="urn:microsoft.com/office/officeart/2008/layout/LinedList"/>
    <dgm:cxn modelId="{544A99CA-8AE9-4945-BAD6-7694A6187721}" type="presParOf" srcId="{16AB5E56-7AF5-4656-8511-0DE8E1995B15}" destId="{BC0DE7D5-B855-4719-B9FD-40C2AA2AC2C5}" srcOrd="1" destOrd="0" presId="urn:microsoft.com/office/officeart/2008/layout/LinedList"/>
    <dgm:cxn modelId="{1D240C7F-C72D-4840-9CDC-98812015B86F}" type="presParOf" srcId="{BC0DE7D5-B855-4719-B9FD-40C2AA2AC2C5}" destId="{712C99A7-3ED9-40F5-820C-5A367166A1EB}" srcOrd="0" destOrd="0" presId="urn:microsoft.com/office/officeart/2008/layout/LinedList"/>
    <dgm:cxn modelId="{D63790ED-A2CF-41D6-9F34-61E54119FD98}" type="presParOf" srcId="{BC0DE7D5-B855-4719-B9FD-40C2AA2AC2C5}" destId="{0A92BEC0-0697-40D4-AE57-FC548E68FAAF}" srcOrd="1" destOrd="0" presId="urn:microsoft.com/office/officeart/2008/layout/LinedList"/>
    <dgm:cxn modelId="{021DC40A-D93B-41FD-80FF-4330C75F5E2F}" type="presParOf" srcId="{0A92BEC0-0697-40D4-AE57-FC548E68FAAF}" destId="{4B239BBC-E445-4556-A64C-92F8299C9B3B}" srcOrd="0" destOrd="0" presId="urn:microsoft.com/office/officeart/2008/layout/LinedList"/>
    <dgm:cxn modelId="{A1885818-F798-4212-9299-55F6B72FFD9E}" type="presParOf" srcId="{0A92BEC0-0697-40D4-AE57-FC548E68FAAF}" destId="{69E15EEE-97DB-4FF2-A579-B201404DEE28}" srcOrd="1" destOrd="0" presId="urn:microsoft.com/office/officeart/2008/layout/LinedList"/>
    <dgm:cxn modelId="{F770FB30-B8FB-4BD2-972F-A08B915BA77F}" type="presParOf" srcId="{69E15EEE-97DB-4FF2-A579-B201404DEE28}" destId="{2EEBCA94-2C64-438B-807E-C8134F5BFD9E}" srcOrd="0" destOrd="0" presId="urn:microsoft.com/office/officeart/2008/layout/LinedList"/>
    <dgm:cxn modelId="{C665EF45-72BE-4DB6-99FD-CC2EDBAF4FBD}" type="presParOf" srcId="{69E15EEE-97DB-4FF2-A579-B201404DEE28}" destId="{7CEBF3E1-097A-4272-8DA9-ADE9AD6D4F7F}" srcOrd="1" destOrd="0" presId="urn:microsoft.com/office/officeart/2008/layout/LinedList"/>
    <dgm:cxn modelId="{117B8F01-A012-4FFD-B2F0-C854D21955E7}" type="presParOf" srcId="{69E15EEE-97DB-4FF2-A579-B201404DEE28}" destId="{67270EE1-5D0E-4A5E-BCCD-F254F8F42AE9}" srcOrd="2" destOrd="0" presId="urn:microsoft.com/office/officeart/2008/layout/LinedList"/>
    <dgm:cxn modelId="{B585605B-CE9A-44EB-B051-7DB44E96458E}" type="presParOf" srcId="{0A92BEC0-0697-40D4-AE57-FC548E68FAAF}" destId="{4E689BC8-14D8-4D00-A7EE-68BCF1F6C6A5}" srcOrd="2" destOrd="0" presId="urn:microsoft.com/office/officeart/2008/layout/LinedList"/>
    <dgm:cxn modelId="{AA4DF2FC-E398-4BB0-96AB-2126A4CAAFAB}" type="presParOf" srcId="{0A92BEC0-0697-40D4-AE57-FC548E68FAAF}" destId="{8780C23C-3C61-4E86-89FD-04D6866A03A5}" srcOrd="3" destOrd="0" presId="urn:microsoft.com/office/officeart/2008/layout/LinedList"/>
    <dgm:cxn modelId="{7AC1AC73-BEA6-468B-90AA-98AC1A8B8C0F}" type="presParOf" srcId="{0A92BEC0-0697-40D4-AE57-FC548E68FAAF}" destId="{1793416C-C094-4A41-B6D2-6C51198D5C1A}" srcOrd="4" destOrd="0" presId="urn:microsoft.com/office/officeart/2008/layout/LinedList"/>
    <dgm:cxn modelId="{DC4D7D18-87C6-443A-83FB-43FE09439FD3}" type="presParOf" srcId="{1793416C-C094-4A41-B6D2-6C51198D5C1A}" destId="{E17BC3A4-A2A1-47B5-A1DC-49FD0C0272D1}" srcOrd="0" destOrd="0" presId="urn:microsoft.com/office/officeart/2008/layout/LinedList"/>
    <dgm:cxn modelId="{92DBED2C-4657-4A4F-8764-D271DAA82F8F}" type="presParOf" srcId="{1793416C-C094-4A41-B6D2-6C51198D5C1A}" destId="{CCA28B41-A4C6-4EC0-8176-AC40F1A94C00}" srcOrd="1" destOrd="0" presId="urn:microsoft.com/office/officeart/2008/layout/LinedList"/>
    <dgm:cxn modelId="{AEF759BC-E1DB-42CF-916E-4CFE9AF906A5}" type="presParOf" srcId="{1793416C-C094-4A41-B6D2-6C51198D5C1A}" destId="{130C798E-F20C-4D0F-83EB-218FD9B5F22A}" srcOrd="2" destOrd="0" presId="urn:microsoft.com/office/officeart/2008/layout/LinedList"/>
    <dgm:cxn modelId="{5043B8BD-EDB6-417D-A4F8-B3EA97B6FAA3}" type="presParOf" srcId="{0A92BEC0-0697-40D4-AE57-FC548E68FAAF}" destId="{7A24F64E-8B91-4EAA-A898-201DABCB1A24}" srcOrd="5" destOrd="0" presId="urn:microsoft.com/office/officeart/2008/layout/LinedList"/>
    <dgm:cxn modelId="{F4082ED4-F194-44DB-AE8E-40E2DA5E6A72}" type="presParOf" srcId="{0A92BEC0-0697-40D4-AE57-FC548E68FAAF}" destId="{D1BF8389-C755-4F68-B2B7-C54B9226F499}" srcOrd="6" destOrd="0" presId="urn:microsoft.com/office/officeart/2008/layout/LinedList"/>
    <dgm:cxn modelId="{FE34209D-1D49-4EA2-8348-1D6E57A6576F}" type="presParOf" srcId="{0A92BEC0-0697-40D4-AE57-FC548E68FAAF}" destId="{26E6E358-7329-4A63-B668-FE642365538B}" srcOrd="7" destOrd="0" presId="urn:microsoft.com/office/officeart/2008/layout/LinedList"/>
    <dgm:cxn modelId="{6A7E43D3-21AF-4BA9-AC6C-425BA78DE759}" type="presParOf" srcId="{26E6E358-7329-4A63-B668-FE642365538B}" destId="{AD048404-3911-49BB-9B4D-F0107A1680DE}" srcOrd="0" destOrd="0" presId="urn:microsoft.com/office/officeart/2008/layout/LinedList"/>
    <dgm:cxn modelId="{2665D1B0-2535-45B3-B60F-9C360FA9F255}" type="presParOf" srcId="{26E6E358-7329-4A63-B668-FE642365538B}" destId="{E9E0AEF8-80ED-436C-B0E3-5282A9AA515C}" srcOrd="1" destOrd="0" presId="urn:microsoft.com/office/officeart/2008/layout/LinedList"/>
    <dgm:cxn modelId="{C1D104FF-9EDB-4955-AEAE-57F8BF2CBAF9}" type="presParOf" srcId="{26E6E358-7329-4A63-B668-FE642365538B}" destId="{DD5B5DD4-0A64-4464-86A3-AC1B2DE94CA1}" srcOrd="2" destOrd="0" presId="urn:microsoft.com/office/officeart/2008/layout/LinedList"/>
    <dgm:cxn modelId="{4F564B8B-4898-4AB9-AD51-8D719500D090}" type="presParOf" srcId="{0A92BEC0-0697-40D4-AE57-FC548E68FAAF}" destId="{697420F4-7A27-4881-B589-2BEECA965D47}" srcOrd="8" destOrd="0" presId="urn:microsoft.com/office/officeart/2008/layout/LinedList"/>
    <dgm:cxn modelId="{C04602AA-A1D0-454F-AD52-509CEC60315A}" type="presParOf" srcId="{0A92BEC0-0697-40D4-AE57-FC548E68FAAF}" destId="{1713971F-DDC3-4985-8974-4E7F01AAEA92}" srcOrd="9"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6F7165-4570-41FD-B42B-53DE5AD6CDDC}" type="doc">
      <dgm:prSet loTypeId="urn:microsoft.com/office/officeart/2008/layout/LinedList" loCatId="list" qsTypeId="urn:microsoft.com/office/officeart/2005/8/quickstyle/simple3" qsCatId="simple" csTypeId="urn:microsoft.com/office/officeart/2005/8/colors/accent1_2" csCatId="accent1" phldr="1"/>
      <dgm:spPr/>
      <dgm:t>
        <a:bodyPr/>
        <a:lstStyle/>
        <a:p>
          <a:endParaRPr lang="en-US"/>
        </a:p>
      </dgm:t>
    </dgm:pt>
    <dgm:pt modelId="{D98B487A-E644-49E5-924A-3A74DB9B2638}">
      <dgm:prSet custT="1"/>
      <dgm:spPr/>
      <dgm:t>
        <a:bodyPr/>
        <a:lstStyle/>
        <a:p>
          <a:pPr rtl="0"/>
          <a:r>
            <a:rPr lang="en-US" sz="2400" dirty="0"/>
            <a:t>Application</a:t>
          </a:r>
          <a:endParaRPr lang="en-US" sz="2500" dirty="0"/>
        </a:p>
      </dgm:t>
    </dgm:pt>
    <dgm:pt modelId="{E89FF93E-1A0D-4C19-8BA4-54FA0BFBC3B7}" type="parTrans" cxnId="{8228B5D5-AB2B-4D60-8CE2-E2B3A82AC796}">
      <dgm:prSet/>
      <dgm:spPr/>
      <dgm:t>
        <a:bodyPr/>
        <a:lstStyle/>
        <a:p>
          <a:endParaRPr lang="en-US"/>
        </a:p>
      </dgm:t>
    </dgm:pt>
    <dgm:pt modelId="{DD3C785F-6BE8-4337-935C-E5CA8FB965C3}" type="sibTrans" cxnId="{8228B5D5-AB2B-4D60-8CE2-E2B3A82AC796}">
      <dgm:prSet/>
      <dgm:spPr/>
      <dgm:t>
        <a:bodyPr/>
        <a:lstStyle/>
        <a:p>
          <a:endParaRPr lang="en-US"/>
        </a:p>
      </dgm:t>
    </dgm:pt>
    <dgm:pt modelId="{12FF80FE-8DC8-4AD9-A307-DD2389275C79}">
      <dgm:prSet custT="1"/>
      <dgm:spPr/>
      <dgm:t>
        <a:bodyPr/>
        <a:lstStyle/>
        <a:p>
          <a:pPr rtl="0"/>
          <a:r>
            <a:rPr lang="en-US" sz="1800" dirty="0"/>
            <a:t>What products are bought together?</a:t>
          </a:r>
        </a:p>
      </dgm:t>
    </dgm:pt>
    <dgm:pt modelId="{7C5EEAF2-089F-48D0-895E-C3108036724A}" type="parTrans" cxnId="{F8525B24-0686-4F49-BB6B-4D993A27DD22}">
      <dgm:prSet/>
      <dgm:spPr/>
      <dgm:t>
        <a:bodyPr/>
        <a:lstStyle/>
        <a:p>
          <a:endParaRPr lang="en-US"/>
        </a:p>
      </dgm:t>
    </dgm:pt>
    <dgm:pt modelId="{84140B99-AB50-4859-AAED-16A30220FBA5}" type="sibTrans" cxnId="{F8525B24-0686-4F49-BB6B-4D993A27DD22}">
      <dgm:prSet/>
      <dgm:spPr/>
      <dgm:t>
        <a:bodyPr/>
        <a:lstStyle/>
        <a:p>
          <a:endParaRPr lang="en-US"/>
        </a:p>
      </dgm:t>
    </dgm:pt>
    <dgm:pt modelId="{A9DDE823-77A7-4C4E-A16B-BDC8EA9A61D0}">
      <dgm:prSet custT="1"/>
      <dgm:spPr/>
      <dgm:t>
        <a:bodyPr/>
        <a:lstStyle/>
        <a:p>
          <a:pPr rtl="0"/>
          <a:r>
            <a:rPr lang="en-US" sz="1800" dirty="0"/>
            <a:t>Amazon’s recommendation engine</a:t>
          </a:r>
        </a:p>
      </dgm:t>
    </dgm:pt>
    <dgm:pt modelId="{9F269300-84CD-4795-83DF-71CDE1DDCC99}" type="parTrans" cxnId="{68158E4A-159A-4699-AE9C-CDD07E3A41DC}">
      <dgm:prSet/>
      <dgm:spPr/>
      <dgm:t>
        <a:bodyPr/>
        <a:lstStyle/>
        <a:p>
          <a:endParaRPr lang="en-US"/>
        </a:p>
      </dgm:t>
    </dgm:pt>
    <dgm:pt modelId="{72587483-7554-426F-816F-7F630FE7151B}" type="sibTrans" cxnId="{68158E4A-159A-4699-AE9C-CDD07E3A41DC}">
      <dgm:prSet/>
      <dgm:spPr/>
      <dgm:t>
        <a:bodyPr/>
        <a:lstStyle/>
        <a:p>
          <a:endParaRPr lang="en-US"/>
        </a:p>
      </dgm:t>
    </dgm:pt>
    <dgm:pt modelId="{E3712F48-8428-4536-8094-274EA6BF2BFA}">
      <dgm:prSet custT="1"/>
      <dgm:spPr/>
      <dgm:t>
        <a:bodyPr/>
        <a:lstStyle/>
        <a:p>
          <a:pPr rtl="0"/>
          <a:r>
            <a:rPr lang="en-US" sz="1800" b="0" i="0" dirty="0"/>
            <a:t>Medical diagnosis</a:t>
          </a:r>
          <a:endParaRPr lang="en-US" sz="1800" b="0" dirty="0"/>
        </a:p>
      </dgm:t>
    </dgm:pt>
    <dgm:pt modelId="{30540840-11EB-4161-BD8B-FEF618982AD5}" type="parTrans" cxnId="{B17A6388-53F4-48CB-95D5-14078743E64D}">
      <dgm:prSet/>
      <dgm:spPr/>
      <dgm:t>
        <a:bodyPr/>
        <a:lstStyle/>
        <a:p>
          <a:endParaRPr lang="en-US"/>
        </a:p>
      </dgm:t>
    </dgm:pt>
    <dgm:pt modelId="{80C808CB-FDED-4AF8-B349-FBD2A61B5360}" type="sibTrans" cxnId="{B17A6388-53F4-48CB-95D5-14078743E64D}">
      <dgm:prSet/>
      <dgm:spPr/>
      <dgm:t>
        <a:bodyPr/>
        <a:lstStyle/>
        <a:p>
          <a:endParaRPr lang="en-US"/>
        </a:p>
      </dgm:t>
    </dgm:pt>
    <dgm:pt modelId="{1E60FB1B-6CD5-48BC-9B83-9ED068EC9834}" type="pres">
      <dgm:prSet presAssocID="{4E6F7165-4570-41FD-B42B-53DE5AD6CDDC}" presName="vert0" presStyleCnt="0">
        <dgm:presLayoutVars>
          <dgm:dir/>
          <dgm:animOne val="branch"/>
          <dgm:animLvl val="lvl"/>
        </dgm:presLayoutVars>
      </dgm:prSet>
      <dgm:spPr/>
    </dgm:pt>
    <dgm:pt modelId="{BE2FE996-2869-4591-995B-2A76F719024B}" type="pres">
      <dgm:prSet presAssocID="{D98B487A-E644-49E5-924A-3A74DB9B2638}" presName="thickLine" presStyleLbl="alignNode1" presStyleIdx="0" presStyleCnt="1"/>
      <dgm:spPr/>
    </dgm:pt>
    <dgm:pt modelId="{31DD1B01-EAB8-4E90-A1CC-356BB2133B33}" type="pres">
      <dgm:prSet presAssocID="{D98B487A-E644-49E5-924A-3A74DB9B2638}" presName="horz1" presStyleCnt="0"/>
      <dgm:spPr/>
    </dgm:pt>
    <dgm:pt modelId="{67B8348B-BF46-41DD-8492-6942900F3EE6}" type="pres">
      <dgm:prSet presAssocID="{D98B487A-E644-49E5-924A-3A74DB9B2638}" presName="tx1" presStyleLbl="revTx" presStyleIdx="0" presStyleCnt="4"/>
      <dgm:spPr/>
    </dgm:pt>
    <dgm:pt modelId="{DB9B0B77-0C66-452A-822C-5C3D285A605B}" type="pres">
      <dgm:prSet presAssocID="{D98B487A-E644-49E5-924A-3A74DB9B2638}" presName="vert1" presStyleCnt="0"/>
      <dgm:spPr/>
    </dgm:pt>
    <dgm:pt modelId="{F6983C39-A178-44D4-808B-01838CEFA0F0}" type="pres">
      <dgm:prSet presAssocID="{12FF80FE-8DC8-4AD9-A307-DD2389275C79}" presName="vertSpace2a" presStyleCnt="0"/>
      <dgm:spPr/>
    </dgm:pt>
    <dgm:pt modelId="{0E9D3DFB-23FF-43E2-96A7-96C068F2C62F}" type="pres">
      <dgm:prSet presAssocID="{12FF80FE-8DC8-4AD9-A307-DD2389275C79}" presName="horz2" presStyleCnt="0"/>
      <dgm:spPr/>
    </dgm:pt>
    <dgm:pt modelId="{2B77D341-EC28-46C0-A137-AA69BA2D3D5D}" type="pres">
      <dgm:prSet presAssocID="{12FF80FE-8DC8-4AD9-A307-DD2389275C79}" presName="horzSpace2" presStyleCnt="0"/>
      <dgm:spPr/>
    </dgm:pt>
    <dgm:pt modelId="{E71C04B7-6664-464A-9993-0091A386F915}" type="pres">
      <dgm:prSet presAssocID="{12FF80FE-8DC8-4AD9-A307-DD2389275C79}" presName="tx2" presStyleLbl="revTx" presStyleIdx="1" presStyleCnt="4"/>
      <dgm:spPr/>
    </dgm:pt>
    <dgm:pt modelId="{0CFB784E-8757-4680-AA71-29D6A4F29FB9}" type="pres">
      <dgm:prSet presAssocID="{12FF80FE-8DC8-4AD9-A307-DD2389275C79}" presName="vert2" presStyleCnt="0"/>
      <dgm:spPr/>
    </dgm:pt>
    <dgm:pt modelId="{95EC8A8B-712E-4925-BCC8-090871980CDA}" type="pres">
      <dgm:prSet presAssocID="{12FF80FE-8DC8-4AD9-A307-DD2389275C79}" presName="thinLine2b" presStyleLbl="callout" presStyleIdx="0" presStyleCnt="3"/>
      <dgm:spPr/>
    </dgm:pt>
    <dgm:pt modelId="{AF7032B1-9154-4E7B-AC92-DCAF5C6067F4}" type="pres">
      <dgm:prSet presAssocID="{12FF80FE-8DC8-4AD9-A307-DD2389275C79}" presName="vertSpace2b" presStyleCnt="0"/>
      <dgm:spPr/>
    </dgm:pt>
    <dgm:pt modelId="{11D1583B-3864-4070-B907-9494C22DF71B}" type="pres">
      <dgm:prSet presAssocID="{A9DDE823-77A7-4C4E-A16B-BDC8EA9A61D0}" presName="horz2" presStyleCnt="0"/>
      <dgm:spPr/>
    </dgm:pt>
    <dgm:pt modelId="{7C1012FB-3071-4F57-A38E-595A0E77A90D}" type="pres">
      <dgm:prSet presAssocID="{A9DDE823-77A7-4C4E-A16B-BDC8EA9A61D0}" presName="horzSpace2" presStyleCnt="0"/>
      <dgm:spPr/>
    </dgm:pt>
    <dgm:pt modelId="{2CF39E88-24E6-42C3-BD7D-5F7D97BB1BBC}" type="pres">
      <dgm:prSet presAssocID="{A9DDE823-77A7-4C4E-A16B-BDC8EA9A61D0}" presName="tx2" presStyleLbl="revTx" presStyleIdx="2" presStyleCnt="4"/>
      <dgm:spPr/>
    </dgm:pt>
    <dgm:pt modelId="{B3A3E053-1B7F-4989-82BB-A27545295F65}" type="pres">
      <dgm:prSet presAssocID="{A9DDE823-77A7-4C4E-A16B-BDC8EA9A61D0}" presName="vert2" presStyleCnt="0"/>
      <dgm:spPr/>
    </dgm:pt>
    <dgm:pt modelId="{10D4A03E-7497-456F-9ED9-47886361A89C}" type="pres">
      <dgm:prSet presAssocID="{A9DDE823-77A7-4C4E-A16B-BDC8EA9A61D0}" presName="thinLine2b" presStyleLbl="callout" presStyleIdx="1" presStyleCnt="3"/>
      <dgm:spPr/>
    </dgm:pt>
    <dgm:pt modelId="{CF577E43-774A-40C7-B91D-691C59A70673}" type="pres">
      <dgm:prSet presAssocID="{A9DDE823-77A7-4C4E-A16B-BDC8EA9A61D0}" presName="vertSpace2b" presStyleCnt="0"/>
      <dgm:spPr/>
    </dgm:pt>
    <dgm:pt modelId="{12E46BAE-7C9F-48AA-8B30-4FC644691F24}" type="pres">
      <dgm:prSet presAssocID="{E3712F48-8428-4536-8094-274EA6BF2BFA}" presName="horz2" presStyleCnt="0"/>
      <dgm:spPr/>
    </dgm:pt>
    <dgm:pt modelId="{0CE30BB7-E8FF-44DD-9DE5-E4B305E04606}" type="pres">
      <dgm:prSet presAssocID="{E3712F48-8428-4536-8094-274EA6BF2BFA}" presName="horzSpace2" presStyleCnt="0"/>
      <dgm:spPr/>
    </dgm:pt>
    <dgm:pt modelId="{C6561C3B-358A-4E32-914C-A374A5951B1E}" type="pres">
      <dgm:prSet presAssocID="{E3712F48-8428-4536-8094-274EA6BF2BFA}" presName="tx2" presStyleLbl="revTx" presStyleIdx="3" presStyleCnt="4"/>
      <dgm:spPr/>
    </dgm:pt>
    <dgm:pt modelId="{11AC39BB-23E6-4ED3-B383-63223C156ACC}" type="pres">
      <dgm:prSet presAssocID="{E3712F48-8428-4536-8094-274EA6BF2BFA}" presName="vert2" presStyleCnt="0"/>
      <dgm:spPr/>
    </dgm:pt>
    <dgm:pt modelId="{0BAC18EB-D557-49A6-8F37-0519DBC7DF05}" type="pres">
      <dgm:prSet presAssocID="{E3712F48-8428-4536-8094-274EA6BF2BFA}" presName="thinLine2b" presStyleLbl="callout" presStyleIdx="2" presStyleCnt="3"/>
      <dgm:spPr/>
    </dgm:pt>
    <dgm:pt modelId="{1014473F-EB87-4AAD-BBDA-B1960846D2BC}" type="pres">
      <dgm:prSet presAssocID="{E3712F48-8428-4536-8094-274EA6BF2BFA}" presName="vertSpace2b" presStyleCnt="0"/>
      <dgm:spPr/>
    </dgm:pt>
  </dgm:ptLst>
  <dgm:cxnLst>
    <dgm:cxn modelId="{50DECC13-19BA-4FCC-9E83-1364E727DF7B}" type="presOf" srcId="{4E6F7165-4570-41FD-B42B-53DE5AD6CDDC}" destId="{1E60FB1B-6CD5-48BC-9B83-9ED068EC9834}" srcOrd="0" destOrd="0" presId="urn:microsoft.com/office/officeart/2008/layout/LinedList"/>
    <dgm:cxn modelId="{5C40AD19-4A19-4770-AD97-059EA92553A7}" type="presOf" srcId="{12FF80FE-8DC8-4AD9-A307-DD2389275C79}" destId="{E71C04B7-6664-464A-9993-0091A386F915}" srcOrd="0" destOrd="0" presId="urn:microsoft.com/office/officeart/2008/layout/LinedList"/>
    <dgm:cxn modelId="{F8525B24-0686-4F49-BB6B-4D993A27DD22}" srcId="{D98B487A-E644-49E5-924A-3A74DB9B2638}" destId="{12FF80FE-8DC8-4AD9-A307-DD2389275C79}" srcOrd="0" destOrd="0" parTransId="{7C5EEAF2-089F-48D0-895E-C3108036724A}" sibTransId="{84140B99-AB50-4859-AAED-16A30220FBA5}"/>
    <dgm:cxn modelId="{E858693E-3ABD-4112-A5A3-2D4143A78C92}" type="presOf" srcId="{A9DDE823-77A7-4C4E-A16B-BDC8EA9A61D0}" destId="{2CF39E88-24E6-42C3-BD7D-5F7D97BB1BBC}" srcOrd="0" destOrd="0" presId="urn:microsoft.com/office/officeart/2008/layout/LinedList"/>
    <dgm:cxn modelId="{68158E4A-159A-4699-AE9C-CDD07E3A41DC}" srcId="{D98B487A-E644-49E5-924A-3A74DB9B2638}" destId="{A9DDE823-77A7-4C4E-A16B-BDC8EA9A61D0}" srcOrd="1" destOrd="0" parTransId="{9F269300-84CD-4795-83DF-71CDE1DDCC99}" sibTransId="{72587483-7554-426F-816F-7F630FE7151B}"/>
    <dgm:cxn modelId="{8404814B-DE39-4879-B758-E5F04DA14516}" type="presOf" srcId="{D98B487A-E644-49E5-924A-3A74DB9B2638}" destId="{67B8348B-BF46-41DD-8492-6942900F3EE6}" srcOrd="0" destOrd="0" presId="urn:microsoft.com/office/officeart/2008/layout/LinedList"/>
    <dgm:cxn modelId="{47A3637B-B746-40DD-92B4-844915F52BD1}" type="presOf" srcId="{E3712F48-8428-4536-8094-274EA6BF2BFA}" destId="{C6561C3B-358A-4E32-914C-A374A5951B1E}" srcOrd="0" destOrd="0" presId="urn:microsoft.com/office/officeart/2008/layout/LinedList"/>
    <dgm:cxn modelId="{B17A6388-53F4-48CB-95D5-14078743E64D}" srcId="{D98B487A-E644-49E5-924A-3A74DB9B2638}" destId="{E3712F48-8428-4536-8094-274EA6BF2BFA}" srcOrd="2" destOrd="0" parTransId="{30540840-11EB-4161-BD8B-FEF618982AD5}" sibTransId="{80C808CB-FDED-4AF8-B349-FBD2A61B5360}"/>
    <dgm:cxn modelId="{8228B5D5-AB2B-4D60-8CE2-E2B3A82AC796}" srcId="{4E6F7165-4570-41FD-B42B-53DE5AD6CDDC}" destId="{D98B487A-E644-49E5-924A-3A74DB9B2638}" srcOrd="0" destOrd="0" parTransId="{E89FF93E-1A0D-4C19-8BA4-54FA0BFBC3B7}" sibTransId="{DD3C785F-6BE8-4337-935C-E5CA8FB965C3}"/>
    <dgm:cxn modelId="{19753FAD-D747-4823-92CC-C501A6D0274D}" type="presParOf" srcId="{1E60FB1B-6CD5-48BC-9B83-9ED068EC9834}" destId="{BE2FE996-2869-4591-995B-2A76F719024B}" srcOrd="0" destOrd="0" presId="urn:microsoft.com/office/officeart/2008/layout/LinedList"/>
    <dgm:cxn modelId="{149CFC81-ABF4-4F2D-AC62-03C2283F0686}" type="presParOf" srcId="{1E60FB1B-6CD5-48BC-9B83-9ED068EC9834}" destId="{31DD1B01-EAB8-4E90-A1CC-356BB2133B33}" srcOrd="1" destOrd="0" presId="urn:microsoft.com/office/officeart/2008/layout/LinedList"/>
    <dgm:cxn modelId="{E49E4C94-91FE-418A-9924-E2D7D842AB30}" type="presParOf" srcId="{31DD1B01-EAB8-4E90-A1CC-356BB2133B33}" destId="{67B8348B-BF46-41DD-8492-6942900F3EE6}" srcOrd="0" destOrd="0" presId="urn:microsoft.com/office/officeart/2008/layout/LinedList"/>
    <dgm:cxn modelId="{379E8EE4-CC15-4216-8B00-F375E00CEB64}" type="presParOf" srcId="{31DD1B01-EAB8-4E90-A1CC-356BB2133B33}" destId="{DB9B0B77-0C66-452A-822C-5C3D285A605B}" srcOrd="1" destOrd="0" presId="urn:microsoft.com/office/officeart/2008/layout/LinedList"/>
    <dgm:cxn modelId="{C3A31FAC-6D56-44F9-8C32-941FA341C817}" type="presParOf" srcId="{DB9B0B77-0C66-452A-822C-5C3D285A605B}" destId="{F6983C39-A178-44D4-808B-01838CEFA0F0}" srcOrd="0" destOrd="0" presId="urn:microsoft.com/office/officeart/2008/layout/LinedList"/>
    <dgm:cxn modelId="{B330D68C-2B3A-4BEB-9B5B-6BA89DCF4659}" type="presParOf" srcId="{DB9B0B77-0C66-452A-822C-5C3D285A605B}" destId="{0E9D3DFB-23FF-43E2-96A7-96C068F2C62F}" srcOrd="1" destOrd="0" presId="urn:microsoft.com/office/officeart/2008/layout/LinedList"/>
    <dgm:cxn modelId="{8DAA3C44-5625-45DC-BBD2-B0CC6778C376}" type="presParOf" srcId="{0E9D3DFB-23FF-43E2-96A7-96C068F2C62F}" destId="{2B77D341-EC28-46C0-A137-AA69BA2D3D5D}" srcOrd="0" destOrd="0" presId="urn:microsoft.com/office/officeart/2008/layout/LinedList"/>
    <dgm:cxn modelId="{338FC0A0-8BFD-4AFF-9E3B-4E424231085B}" type="presParOf" srcId="{0E9D3DFB-23FF-43E2-96A7-96C068F2C62F}" destId="{E71C04B7-6664-464A-9993-0091A386F915}" srcOrd="1" destOrd="0" presId="urn:microsoft.com/office/officeart/2008/layout/LinedList"/>
    <dgm:cxn modelId="{D97E5565-254A-4F1A-B1D0-BD23C5C9F491}" type="presParOf" srcId="{0E9D3DFB-23FF-43E2-96A7-96C068F2C62F}" destId="{0CFB784E-8757-4680-AA71-29D6A4F29FB9}" srcOrd="2" destOrd="0" presId="urn:microsoft.com/office/officeart/2008/layout/LinedList"/>
    <dgm:cxn modelId="{2BF1F4B2-822E-444F-8C0F-AC3E94884618}" type="presParOf" srcId="{DB9B0B77-0C66-452A-822C-5C3D285A605B}" destId="{95EC8A8B-712E-4925-BCC8-090871980CDA}" srcOrd="2" destOrd="0" presId="urn:microsoft.com/office/officeart/2008/layout/LinedList"/>
    <dgm:cxn modelId="{F19E9976-CCA6-437C-A58C-90659E595C8D}" type="presParOf" srcId="{DB9B0B77-0C66-452A-822C-5C3D285A605B}" destId="{AF7032B1-9154-4E7B-AC92-DCAF5C6067F4}" srcOrd="3" destOrd="0" presId="urn:microsoft.com/office/officeart/2008/layout/LinedList"/>
    <dgm:cxn modelId="{248A240F-9E61-46CE-BEC6-48E180C13740}" type="presParOf" srcId="{DB9B0B77-0C66-452A-822C-5C3D285A605B}" destId="{11D1583B-3864-4070-B907-9494C22DF71B}" srcOrd="4" destOrd="0" presId="urn:microsoft.com/office/officeart/2008/layout/LinedList"/>
    <dgm:cxn modelId="{57261EEB-D30D-4271-81F0-D697EA684A9F}" type="presParOf" srcId="{11D1583B-3864-4070-B907-9494C22DF71B}" destId="{7C1012FB-3071-4F57-A38E-595A0E77A90D}" srcOrd="0" destOrd="0" presId="urn:microsoft.com/office/officeart/2008/layout/LinedList"/>
    <dgm:cxn modelId="{C5FA6F83-70C0-47D5-89AF-AC3B542E3DBA}" type="presParOf" srcId="{11D1583B-3864-4070-B907-9494C22DF71B}" destId="{2CF39E88-24E6-42C3-BD7D-5F7D97BB1BBC}" srcOrd="1" destOrd="0" presId="urn:microsoft.com/office/officeart/2008/layout/LinedList"/>
    <dgm:cxn modelId="{EEDC402D-3770-4AC9-B2BE-2AE4686F4657}" type="presParOf" srcId="{11D1583B-3864-4070-B907-9494C22DF71B}" destId="{B3A3E053-1B7F-4989-82BB-A27545295F65}" srcOrd="2" destOrd="0" presId="urn:microsoft.com/office/officeart/2008/layout/LinedList"/>
    <dgm:cxn modelId="{26C0B83B-FE02-4CE1-8129-4E3A7F22ED04}" type="presParOf" srcId="{DB9B0B77-0C66-452A-822C-5C3D285A605B}" destId="{10D4A03E-7497-456F-9ED9-47886361A89C}" srcOrd="5" destOrd="0" presId="urn:microsoft.com/office/officeart/2008/layout/LinedList"/>
    <dgm:cxn modelId="{FC1EEC6A-61EE-41F1-9AF7-620B0B716FC8}" type="presParOf" srcId="{DB9B0B77-0C66-452A-822C-5C3D285A605B}" destId="{CF577E43-774A-40C7-B91D-691C59A70673}" srcOrd="6" destOrd="0" presId="urn:microsoft.com/office/officeart/2008/layout/LinedList"/>
    <dgm:cxn modelId="{88D0684F-A13E-4BE0-85B8-B57561EFFD09}" type="presParOf" srcId="{DB9B0B77-0C66-452A-822C-5C3D285A605B}" destId="{12E46BAE-7C9F-48AA-8B30-4FC644691F24}" srcOrd="7" destOrd="0" presId="urn:microsoft.com/office/officeart/2008/layout/LinedList"/>
    <dgm:cxn modelId="{BD449F10-52A4-49B5-A07B-A6CF6ADBC71A}" type="presParOf" srcId="{12E46BAE-7C9F-48AA-8B30-4FC644691F24}" destId="{0CE30BB7-E8FF-44DD-9DE5-E4B305E04606}" srcOrd="0" destOrd="0" presId="urn:microsoft.com/office/officeart/2008/layout/LinedList"/>
    <dgm:cxn modelId="{46451A0B-099C-43E5-85E0-D0C13F4976C8}" type="presParOf" srcId="{12E46BAE-7C9F-48AA-8B30-4FC644691F24}" destId="{C6561C3B-358A-4E32-914C-A374A5951B1E}" srcOrd="1" destOrd="0" presId="urn:microsoft.com/office/officeart/2008/layout/LinedList"/>
    <dgm:cxn modelId="{82C92CE6-9D36-48B2-AB77-7DE11963D2AE}" type="presParOf" srcId="{12E46BAE-7C9F-48AA-8B30-4FC644691F24}" destId="{11AC39BB-23E6-4ED3-B383-63223C156ACC}" srcOrd="2" destOrd="0" presId="urn:microsoft.com/office/officeart/2008/layout/LinedList"/>
    <dgm:cxn modelId="{FD02F1C0-01D3-4DC7-9C95-C30C3B374D39}" type="presParOf" srcId="{DB9B0B77-0C66-452A-822C-5C3D285A605B}" destId="{0BAC18EB-D557-49A6-8F37-0519DBC7DF05}" srcOrd="8" destOrd="0" presId="urn:microsoft.com/office/officeart/2008/layout/LinedList"/>
    <dgm:cxn modelId="{1279A23E-575E-4614-B1F4-A01631F58778}" type="presParOf" srcId="{DB9B0B77-0C66-452A-822C-5C3D285A605B}" destId="{1014473F-EB87-4AAD-BBDA-B1960846D2BC}"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79F86F-C723-400C-94CC-42B4F6F7667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5CBDA1A-20C8-4934-9068-981E23951CE2}">
      <dgm:prSet/>
      <dgm:spPr>
        <a:solidFill>
          <a:schemeClr val="tx2"/>
        </a:solidFill>
      </dgm:spPr>
      <dgm:t>
        <a:bodyPr/>
        <a:lstStyle/>
        <a:p>
          <a:pPr rtl="0"/>
          <a:r>
            <a:rPr lang="en-US" dirty="0"/>
            <a:t>Find out which events or items go together</a:t>
          </a:r>
        </a:p>
      </dgm:t>
    </dgm:pt>
    <dgm:pt modelId="{756EB9E1-3284-4E21-9003-9286B56C480D}" type="parTrans" cxnId="{1A2A4A2A-444F-44CD-8911-E30F0F2D3680}">
      <dgm:prSet/>
      <dgm:spPr/>
      <dgm:t>
        <a:bodyPr/>
        <a:lstStyle/>
        <a:p>
          <a:endParaRPr lang="en-US"/>
        </a:p>
      </dgm:t>
    </dgm:pt>
    <dgm:pt modelId="{2D0A9FDF-0902-4E57-AC6A-8BA762F6C6D4}" type="sibTrans" cxnId="{1A2A4A2A-444F-44CD-8911-E30F0F2D3680}">
      <dgm:prSet/>
      <dgm:spPr/>
      <dgm:t>
        <a:bodyPr/>
        <a:lstStyle/>
        <a:p>
          <a:endParaRPr lang="en-US"/>
        </a:p>
      </dgm:t>
    </dgm:pt>
    <dgm:pt modelId="{6301B5D2-9A4E-4137-9898-B89B8DFF673A}" type="pres">
      <dgm:prSet presAssocID="{6179F86F-C723-400C-94CC-42B4F6F76672}" presName="linear" presStyleCnt="0">
        <dgm:presLayoutVars>
          <dgm:animLvl val="lvl"/>
          <dgm:resizeHandles val="exact"/>
        </dgm:presLayoutVars>
      </dgm:prSet>
      <dgm:spPr/>
    </dgm:pt>
    <dgm:pt modelId="{20C37FEC-3590-451B-8A48-DF9A87633137}" type="pres">
      <dgm:prSet presAssocID="{C5CBDA1A-20C8-4934-9068-981E23951CE2}" presName="parentText" presStyleLbl="node1" presStyleIdx="0" presStyleCnt="1" custScaleY="17268" custLinFactNeighborX="-138" custLinFactNeighborY="-18409">
        <dgm:presLayoutVars>
          <dgm:chMax val="0"/>
          <dgm:bulletEnabled val="1"/>
        </dgm:presLayoutVars>
      </dgm:prSet>
      <dgm:spPr/>
    </dgm:pt>
  </dgm:ptLst>
  <dgm:cxnLst>
    <dgm:cxn modelId="{1A2A4A2A-444F-44CD-8911-E30F0F2D3680}" srcId="{6179F86F-C723-400C-94CC-42B4F6F76672}" destId="{C5CBDA1A-20C8-4934-9068-981E23951CE2}" srcOrd="0" destOrd="0" parTransId="{756EB9E1-3284-4E21-9003-9286B56C480D}" sibTransId="{2D0A9FDF-0902-4E57-AC6A-8BA762F6C6D4}"/>
    <dgm:cxn modelId="{A92E8647-E00F-4444-9437-3CAF7F5E0424}" type="presOf" srcId="{C5CBDA1A-20C8-4934-9068-981E23951CE2}" destId="{20C37FEC-3590-451B-8A48-DF9A87633137}" srcOrd="0" destOrd="0" presId="urn:microsoft.com/office/officeart/2005/8/layout/vList2"/>
    <dgm:cxn modelId="{27A4B5E6-7D9B-4FE3-BA01-7966E54969E6}" type="presOf" srcId="{6179F86F-C723-400C-94CC-42B4F6F76672}" destId="{6301B5D2-9A4E-4137-9898-B89B8DFF673A}" srcOrd="0" destOrd="0" presId="urn:microsoft.com/office/officeart/2005/8/layout/vList2"/>
    <dgm:cxn modelId="{5F4E09A7-D9F2-42B7-9376-9C1FEF9CE0EF}" type="presParOf" srcId="{6301B5D2-9A4E-4137-9898-B89B8DFF673A}" destId="{20C37FEC-3590-451B-8A48-DF9A87633137}" srcOrd="0" destOrd="0" presId="urn:microsoft.com/office/officeart/2005/8/layout/vList2"/>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4E62F7-7ED9-412C-B933-596B29C520B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4EBA310-9DD5-48A4-9428-BC1A8C834E61}">
      <dgm:prSet custT="1"/>
      <dgm:spPr>
        <a:solidFill>
          <a:schemeClr val="tx2"/>
        </a:solidFill>
        <a:ln>
          <a:solidFill>
            <a:schemeClr val="tx2">
              <a:lumMod val="75000"/>
            </a:schemeClr>
          </a:solidFill>
        </a:ln>
      </dgm:spPr>
      <dgm:t>
        <a:bodyPr/>
        <a:lstStyle/>
        <a:p>
          <a:pPr rtl="0"/>
          <a:r>
            <a:rPr lang="en-US" sz="1800" b="1" i="0" dirty="0"/>
            <a:t>Regression</a:t>
          </a:r>
          <a:r>
            <a:rPr lang="en-US" sz="1800" b="0" i="0" dirty="0"/>
            <a:t> is a statistical method that allows you to examine the relationship between two or more variables of interest.</a:t>
          </a:r>
          <a:endParaRPr lang="en-US" sz="1800" dirty="0"/>
        </a:p>
      </dgm:t>
    </dgm:pt>
    <dgm:pt modelId="{133A47E1-CAB5-4575-A767-2B509F3460BA}" type="parTrans" cxnId="{68C2ABD2-4CEF-4DC1-8E4F-257A6A6CFC84}">
      <dgm:prSet/>
      <dgm:spPr/>
      <dgm:t>
        <a:bodyPr/>
        <a:lstStyle/>
        <a:p>
          <a:endParaRPr lang="en-US"/>
        </a:p>
      </dgm:t>
    </dgm:pt>
    <dgm:pt modelId="{21E15605-BE94-464E-A91A-254985459266}" type="sibTrans" cxnId="{68C2ABD2-4CEF-4DC1-8E4F-257A6A6CFC84}">
      <dgm:prSet/>
      <dgm:spPr/>
      <dgm:t>
        <a:bodyPr/>
        <a:lstStyle/>
        <a:p>
          <a:endParaRPr lang="en-US"/>
        </a:p>
      </dgm:t>
    </dgm:pt>
    <dgm:pt modelId="{B38FF988-5AF0-4287-9872-BC2A06D2B89F}" type="pres">
      <dgm:prSet presAssocID="{754E62F7-7ED9-412C-B933-596B29C520B5}" presName="linear" presStyleCnt="0">
        <dgm:presLayoutVars>
          <dgm:animLvl val="lvl"/>
          <dgm:resizeHandles val="exact"/>
        </dgm:presLayoutVars>
      </dgm:prSet>
      <dgm:spPr/>
    </dgm:pt>
    <dgm:pt modelId="{72897BF8-C2EE-4F3D-B8A5-2F7B53933DBF}" type="pres">
      <dgm:prSet presAssocID="{44EBA310-9DD5-48A4-9428-BC1A8C834E61}" presName="parentText" presStyleLbl="node1" presStyleIdx="0" presStyleCnt="1">
        <dgm:presLayoutVars>
          <dgm:chMax val="0"/>
          <dgm:bulletEnabled val="1"/>
        </dgm:presLayoutVars>
      </dgm:prSet>
      <dgm:spPr/>
    </dgm:pt>
  </dgm:ptLst>
  <dgm:cxnLst>
    <dgm:cxn modelId="{ADCDF91C-AA86-4A02-95B2-5817CEA7CE1B}" type="presOf" srcId="{754E62F7-7ED9-412C-B933-596B29C520B5}" destId="{B38FF988-5AF0-4287-9872-BC2A06D2B89F}" srcOrd="0" destOrd="0" presId="urn:microsoft.com/office/officeart/2005/8/layout/vList2"/>
    <dgm:cxn modelId="{91CBF29F-CF61-4D67-B98E-DECBFA6EA38C}" type="presOf" srcId="{44EBA310-9DD5-48A4-9428-BC1A8C834E61}" destId="{72897BF8-C2EE-4F3D-B8A5-2F7B53933DBF}" srcOrd="0" destOrd="0" presId="urn:microsoft.com/office/officeart/2005/8/layout/vList2"/>
    <dgm:cxn modelId="{68C2ABD2-4CEF-4DC1-8E4F-257A6A6CFC84}" srcId="{754E62F7-7ED9-412C-B933-596B29C520B5}" destId="{44EBA310-9DD5-48A4-9428-BC1A8C834E61}" srcOrd="0" destOrd="0" parTransId="{133A47E1-CAB5-4575-A767-2B509F3460BA}" sibTransId="{21E15605-BE94-464E-A91A-254985459266}"/>
    <dgm:cxn modelId="{00A66597-9E22-431A-B1FC-6072FAF16385}" type="presParOf" srcId="{B38FF988-5AF0-4287-9872-BC2A06D2B89F}" destId="{72897BF8-C2EE-4F3D-B8A5-2F7B53933DB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138F7-AA96-432A-ADA3-DD33007543D0}">
      <dsp:nvSpPr>
        <dsp:cNvPr id="0" name=""/>
        <dsp:cNvSpPr/>
      </dsp:nvSpPr>
      <dsp:spPr>
        <a:xfrm>
          <a:off x="193847" y="0"/>
          <a:ext cx="3989538" cy="1981198"/>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ctr" defTabSz="800100" rtl="0">
            <a:lnSpc>
              <a:spcPct val="100000"/>
            </a:lnSpc>
            <a:spcBef>
              <a:spcPct val="0"/>
            </a:spcBef>
            <a:spcAft>
              <a:spcPct val="35000"/>
            </a:spcAft>
            <a:buNone/>
          </a:pPr>
          <a:r>
            <a:rPr lang="en-US" sz="1800" b="1" kern="1200" dirty="0">
              <a:solidFill>
                <a:srgbClr val="0000FF"/>
              </a:solidFill>
            </a:rPr>
            <a:t>Supervised:</a:t>
          </a:r>
        </a:p>
        <a:p>
          <a:pPr marL="0" lvl="0" indent="0" algn="l" defTabSz="800100" rtl="0">
            <a:lnSpc>
              <a:spcPct val="100000"/>
            </a:lnSpc>
            <a:spcBef>
              <a:spcPct val="0"/>
            </a:spcBef>
            <a:spcAft>
              <a:spcPct val="35000"/>
            </a:spcAft>
            <a:buNone/>
          </a:pPr>
          <a:r>
            <a:rPr lang="en-US" sz="1800" kern="1200" dirty="0"/>
            <a:t>--This method operates under supervision by being provided with the actual outcome for each of the training examples.</a:t>
          </a:r>
        </a:p>
        <a:p>
          <a:pPr marL="0" lvl="0" indent="0" algn="l" defTabSz="800100">
            <a:lnSpc>
              <a:spcPct val="100000"/>
            </a:lnSpc>
            <a:spcBef>
              <a:spcPct val="0"/>
            </a:spcBef>
            <a:spcAft>
              <a:spcPct val="35000"/>
            </a:spcAft>
            <a:buNone/>
          </a:pPr>
          <a:r>
            <a:rPr lang="en-US" sz="1800" kern="1200" dirty="0"/>
            <a:t>--</a:t>
          </a:r>
          <a:r>
            <a:rPr lang="en-US" sz="1800" b="0" kern="1200" dirty="0"/>
            <a:t>C</a:t>
          </a:r>
          <a:r>
            <a:rPr lang="en-US" sz="1800" b="0" i="0" kern="1200" dirty="0">
              <a:solidFill>
                <a:schemeClr val="tx1"/>
              </a:solidFill>
              <a:effectLst/>
              <a:latin typeface="+mn-lt"/>
              <a:ea typeface="+mn-ea"/>
              <a:cs typeface="+mn-cs"/>
            </a:rPr>
            <a:t>lassification and regression</a:t>
          </a:r>
          <a:endParaRPr lang="en-US" sz="1800" b="0" kern="1200" dirty="0"/>
        </a:p>
        <a:p>
          <a:pPr marL="0" lvl="0" indent="0" algn="l" defTabSz="800100">
            <a:lnSpc>
              <a:spcPct val="100000"/>
            </a:lnSpc>
            <a:spcBef>
              <a:spcPct val="0"/>
            </a:spcBef>
            <a:spcAft>
              <a:spcPct val="35000"/>
            </a:spcAft>
            <a:buNone/>
          </a:pPr>
          <a:r>
            <a:rPr lang="en-US" sz="1800" kern="1200" dirty="0"/>
            <a:t>--e.g. find groups of customers who are more likely to cancel their orders</a:t>
          </a:r>
        </a:p>
        <a:p>
          <a:pPr marL="0" lvl="0" indent="0" algn="l" defTabSz="800100" rtl="0">
            <a:lnSpc>
              <a:spcPct val="100000"/>
            </a:lnSpc>
            <a:spcBef>
              <a:spcPct val="0"/>
            </a:spcBef>
            <a:spcAft>
              <a:spcPct val="35000"/>
            </a:spcAft>
            <a:buNone/>
          </a:pPr>
          <a:endParaRPr lang="en-US" sz="1800" kern="1200" dirty="0"/>
        </a:p>
      </dsp:txBody>
      <dsp:txXfrm>
        <a:off x="193847" y="0"/>
        <a:ext cx="3989538" cy="1981198"/>
      </dsp:txXfrm>
    </dsp:sp>
    <dsp:sp modelId="{E79BCF76-AFF3-44A5-B848-09FB427F9E2D}">
      <dsp:nvSpPr>
        <dsp:cNvPr id="0" name=""/>
        <dsp:cNvSpPr/>
      </dsp:nvSpPr>
      <dsp:spPr>
        <a:xfrm>
          <a:off x="4471974" y="0"/>
          <a:ext cx="3910031" cy="1980247"/>
        </a:xfrm>
        <a:prstGeom prst="rect">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ctr" defTabSz="800100" rtl="0">
            <a:lnSpc>
              <a:spcPct val="100000"/>
            </a:lnSpc>
            <a:spcBef>
              <a:spcPct val="0"/>
            </a:spcBef>
            <a:spcAft>
              <a:spcPct val="35000"/>
            </a:spcAft>
            <a:buNone/>
          </a:pPr>
          <a:r>
            <a:rPr lang="en-US" sz="1800" b="1" kern="1200" dirty="0">
              <a:solidFill>
                <a:srgbClr val="0000FF"/>
              </a:solidFill>
            </a:rPr>
            <a:t>Unsupervised:</a:t>
          </a:r>
        </a:p>
        <a:p>
          <a:pPr marL="0" lvl="0" indent="0" algn="l" defTabSz="800100" rtl="0">
            <a:lnSpc>
              <a:spcPct val="100000"/>
            </a:lnSpc>
            <a:spcBef>
              <a:spcPct val="0"/>
            </a:spcBef>
            <a:spcAft>
              <a:spcPct val="35000"/>
            </a:spcAft>
            <a:buNone/>
          </a:pPr>
          <a:r>
            <a:rPr lang="en-US" sz="1800" kern="1200" dirty="0"/>
            <a:t>--No actual outcome is provided, and a</a:t>
          </a:r>
          <a:r>
            <a:rPr lang="en-US" sz="1800" b="0" kern="1200" dirty="0">
              <a:solidFill>
                <a:schemeClr val="tx1"/>
              </a:solidFill>
              <a:effectLst/>
              <a:latin typeface="+mn-lt"/>
              <a:ea typeface="+mn-ea"/>
              <a:cs typeface="+mn-cs"/>
            </a:rPr>
            <a:t>lgorithms are left to their own devises to discover and present interesting patterns in the data</a:t>
          </a:r>
          <a:endParaRPr lang="en-US" sz="1800" kern="1200" dirty="0"/>
        </a:p>
        <a:p>
          <a:pPr marL="0" lvl="0" indent="0" algn="l" defTabSz="800100" rtl="0">
            <a:lnSpc>
              <a:spcPct val="100000"/>
            </a:lnSpc>
            <a:spcBef>
              <a:spcPct val="0"/>
            </a:spcBef>
            <a:spcAft>
              <a:spcPct val="35000"/>
            </a:spcAft>
            <a:buNone/>
          </a:pPr>
          <a:r>
            <a:rPr lang="en-US" sz="1800" kern="1200" dirty="0"/>
            <a:t>--C</a:t>
          </a:r>
          <a:r>
            <a:rPr lang="en-US" sz="1800" b="0" kern="1200" dirty="0">
              <a:solidFill>
                <a:schemeClr val="tx1"/>
              </a:solidFill>
              <a:effectLst/>
              <a:latin typeface="+mn-lt"/>
              <a:ea typeface="+mn-ea"/>
              <a:cs typeface="+mn-cs"/>
            </a:rPr>
            <a:t>lustering and association rule mining</a:t>
          </a:r>
          <a:endParaRPr lang="en-US" sz="1800" kern="1200" dirty="0"/>
        </a:p>
        <a:p>
          <a:pPr marL="0" lvl="0" indent="0" algn="l" defTabSz="800100" rtl="0">
            <a:lnSpc>
              <a:spcPct val="100000"/>
            </a:lnSpc>
            <a:spcBef>
              <a:spcPct val="0"/>
            </a:spcBef>
            <a:spcAft>
              <a:spcPct val="35000"/>
            </a:spcAft>
            <a:buNone/>
          </a:pPr>
          <a:r>
            <a:rPr lang="en-US" sz="1800" kern="1200" dirty="0"/>
            <a:t>--e.g. categorize customers into different groups based on similarity</a:t>
          </a:r>
        </a:p>
        <a:p>
          <a:pPr marL="0" lvl="0" indent="0" algn="ctr" defTabSz="800100" rtl="0">
            <a:lnSpc>
              <a:spcPct val="100000"/>
            </a:lnSpc>
            <a:spcBef>
              <a:spcPct val="0"/>
            </a:spcBef>
            <a:spcAft>
              <a:spcPct val="35000"/>
            </a:spcAft>
            <a:buNone/>
          </a:pPr>
          <a:endParaRPr lang="en-US" sz="1800" kern="1200" dirty="0"/>
        </a:p>
      </dsp:txBody>
      <dsp:txXfrm>
        <a:off x="4471974" y="0"/>
        <a:ext cx="3910031" cy="19802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76007-EF14-4E1F-A89D-53704ACFC280}">
      <dsp:nvSpPr>
        <dsp:cNvPr id="0" name=""/>
        <dsp:cNvSpPr/>
      </dsp:nvSpPr>
      <dsp:spPr>
        <a:xfrm>
          <a:off x="0" y="0"/>
          <a:ext cx="81534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C4F7BD6-E385-4B63-98B4-0266873E9A51}">
      <dsp:nvSpPr>
        <dsp:cNvPr id="0" name=""/>
        <dsp:cNvSpPr/>
      </dsp:nvSpPr>
      <dsp:spPr>
        <a:xfrm>
          <a:off x="0" y="0"/>
          <a:ext cx="1630680"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Application</a:t>
          </a:r>
        </a:p>
      </dsp:txBody>
      <dsp:txXfrm>
        <a:off x="0" y="0"/>
        <a:ext cx="1630680" cy="1828800"/>
      </dsp:txXfrm>
    </dsp:sp>
    <dsp:sp modelId="{FB383316-7AF6-418F-8F05-8CDC30C4EB0D}">
      <dsp:nvSpPr>
        <dsp:cNvPr id="0" name=""/>
        <dsp:cNvSpPr/>
      </dsp:nvSpPr>
      <dsp:spPr>
        <a:xfrm>
          <a:off x="1752980" y="28575"/>
          <a:ext cx="6400418" cy="57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Test hypotheses </a:t>
          </a:r>
        </a:p>
      </dsp:txBody>
      <dsp:txXfrm>
        <a:off x="1752980" y="28575"/>
        <a:ext cx="6400418" cy="571499"/>
      </dsp:txXfrm>
    </dsp:sp>
    <dsp:sp modelId="{54E9289A-DE5D-4AD3-8F7E-B0015E2080F7}">
      <dsp:nvSpPr>
        <dsp:cNvPr id="0" name=""/>
        <dsp:cNvSpPr/>
      </dsp:nvSpPr>
      <dsp:spPr>
        <a:xfrm>
          <a:off x="1630679" y="600074"/>
          <a:ext cx="65227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038C8549-A5B7-4462-873C-4F827136BBEE}">
      <dsp:nvSpPr>
        <dsp:cNvPr id="0" name=""/>
        <dsp:cNvSpPr/>
      </dsp:nvSpPr>
      <dsp:spPr>
        <a:xfrm>
          <a:off x="1752980" y="628649"/>
          <a:ext cx="6400418" cy="57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0" i="0" kern="1200" dirty="0"/>
            <a:t>Estimate the correlation between events</a:t>
          </a:r>
          <a:endParaRPr lang="en-US" sz="1800" kern="1200" dirty="0"/>
        </a:p>
      </dsp:txBody>
      <dsp:txXfrm>
        <a:off x="1752980" y="628649"/>
        <a:ext cx="6400418" cy="571499"/>
      </dsp:txXfrm>
    </dsp:sp>
    <dsp:sp modelId="{2034208B-64EB-4A01-B95F-68C92754DA03}">
      <dsp:nvSpPr>
        <dsp:cNvPr id="0" name=""/>
        <dsp:cNvSpPr/>
      </dsp:nvSpPr>
      <dsp:spPr>
        <a:xfrm>
          <a:off x="1630679" y="1200149"/>
          <a:ext cx="65227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86221073-192B-4405-A54B-7AA7A2E29094}">
      <dsp:nvSpPr>
        <dsp:cNvPr id="0" name=""/>
        <dsp:cNvSpPr/>
      </dsp:nvSpPr>
      <dsp:spPr>
        <a:xfrm>
          <a:off x="1752980" y="1228724"/>
          <a:ext cx="6400418" cy="57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0" i="0" kern="1200" dirty="0"/>
            <a:t>Predict future sales based on historical data</a:t>
          </a:r>
          <a:endParaRPr lang="en-US" sz="1800" kern="1200" dirty="0"/>
        </a:p>
      </dsp:txBody>
      <dsp:txXfrm>
        <a:off x="1752980" y="1228724"/>
        <a:ext cx="6400418" cy="571499"/>
      </dsp:txXfrm>
    </dsp:sp>
    <dsp:sp modelId="{C049BC5E-90B7-4CD3-A817-ACB1EEE9438C}">
      <dsp:nvSpPr>
        <dsp:cNvPr id="0" name=""/>
        <dsp:cNvSpPr/>
      </dsp:nvSpPr>
      <dsp:spPr>
        <a:xfrm>
          <a:off x="1630679" y="1800224"/>
          <a:ext cx="65227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74941-A9FC-4DB6-9C44-2B1F5E8F203F}">
      <dsp:nvSpPr>
        <dsp:cNvPr id="0" name=""/>
        <dsp:cNvSpPr/>
      </dsp:nvSpPr>
      <dsp:spPr>
        <a:xfrm>
          <a:off x="2223" y="1355256"/>
          <a:ext cx="1587573" cy="100810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BC485-F9A9-43A4-AF88-2E1283EEED09}">
      <dsp:nvSpPr>
        <dsp:cNvPr id="0" name=""/>
        <dsp:cNvSpPr/>
      </dsp:nvSpPr>
      <dsp:spPr>
        <a:xfrm>
          <a:off x="178620" y="1522834"/>
          <a:ext cx="1587573" cy="100810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Decision Trees</a:t>
          </a:r>
        </a:p>
      </dsp:txBody>
      <dsp:txXfrm>
        <a:off x="208147" y="1552361"/>
        <a:ext cx="1528519" cy="949055"/>
      </dsp:txXfrm>
    </dsp:sp>
    <dsp:sp modelId="{338DA506-DA02-494E-ADCA-133BA66E8113}">
      <dsp:nvSpPr>
        <dsp:cNvPr id="0" name=""/>
        <dsp:cNvSpPr/>
      </dsp:nvSpPr>
      <dsp:spPr>
        <a:xfrm>
          <a:off x="1942591" y="1355256"/>
          <a:ext cx="1587573" cy="100810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900841-EFE6-49DF-A0E3-F10D81C4FBD1}">
      <dsp:nvSpPr>
        <dsp:cNvPr id="0" name=""/>
        <dsp:cNvSpPr/>
      </dsp:nvSpPr>
      <dsp:spPr>
        <a:xfrm>
          <a:off x="2118988" y="1522834"/>
          <a:ext cx="1587573" cy="100810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Clustering</a:t>
          </a:r>
        </a:p>
      </dsp:txBody>
      <dsp:txXfrm>
        <a:off x="2148515" y="1552361"/>
        <a:ext cx="1528519" cy="949055"/>
      </dsp:txXfrm>
    </dsp:sp>
    <dsp:sp modelId="{303FBCEB-1437-4049-91CA-DFDC5AA0C1F1}">
      <dsp:nvSpPr>
        <dsp:cNvPr id="0" name=""/>
        <dsp:cNvSpPr/>
      </dsp:nvSpPr>
      <dsp:spPr>
        <a:xfrm>
          <a:off x="3882958" y="1355256"/>
          <a:ext cx="1587573" cy="100810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E7CAA-7F34-48DE-9F91-33C2488CC5FC}">
      <dsp:nvSpPr>
        <dsp:cNvPr id="0" name=""/>
        <dsp:cNvSpPr/>
      </dsp:nvSpPr>
      <dsp:spPr>
        <a:xfrm>
          <a:off x="4059355" y="1522834"/>
          <a:ext cx="1587573" cy="100810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Association Rules</a:t>
          </a:r>
        </a:p>
      </dsp:txBody>
      <dsp:txXfrm>
        <a:off x="4088882" y="1552361"/>
        <a:ext cx="1528519" cy="949055"/>
      </dsp:txXfrm>
    </dsp:sp>
    <dsp:sp modelId="{A7D6BF4B-74AD-4E14-9963-601316EEF4E3}">
      <dsp:nvSpPr>
        <dsp:cNvPr id="0" name=""/>
        <dsp:cNvSpPr/>
      </dsp:nvSpPr>
      <dsp:spPr>
        <a:xfrm>
          <a:off x="5823326" y="1355256"/>
          <a:ext cx="1587573" cy="100810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253F9-652C-46FD-98DD-095D2DE04B74}">
      <dsp:nvSpPr>
        <dsp:cNvPr id="0" name=""/>
        <dsp:cNvSpPr/>
      </dsp:nvSpPr>
      <dsp:spPr>
        <a:xfrm>
          <a:off x="5999723" y="1522834"/>
          <a:ext cx="1587573" cy="1008109"/>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Regressions</a:t>
          </a:r>
        </a:p>
      </dsp:txBody>
      <dsp:txXfrm>
        <a:off x="6029250" y="1552361"/>
        <a:ext cx="1528519" cy="949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97BF8-C2EE-4F3D-B8A5-2F7B53933DBF}">
      <dsp:nvSpPr>
        <dsp:cNvPr id="0" name=""/>
        <dsp:cNvSpPr/>
      </dsp:nvSpPr>
      <dsp:spPr>
        <a:xfrm>
          <a:off x="0" y="611700"/>
          <a:ext cx="3350846" cy="2129400"/>
        </a:xfrm>
        <a:prstGeom prst="roundRect">
          <a:avLst/>
        </a:prstGeom>
        <a:solidFill>
          <a:schemeClr val="tx2"/>
        </a:solidFill>
        <a:ln w="1270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i="0" kern="1200" dirty="0"/>
            <a:t>Decision tree is a </a:t>
          </a:r>
          <a:r>
            <a:rPr lang="en-US" sz="1800" b="1" i="0" kern="1200" dirty="0"/>
            <a:t>decision</a:t>
          </a:r>
          <a:r>
            <a:rPr lang="en-US" sz="1800" b="0" i="0" kern="1200" dirty="0"/>
            <a:t> support tool that uses a </a:t>
          </a:r>
          <a:r>
            <a:rPr lang="en-US" sz="1800" b="1" i="0" kern="1200" dirty="0"/>
            <a:t>tree</a:t>
          </a:r>
          <a:r>
            <a:rPr lang="en-US" sz="1800" b="0" i="0" kern="1200" dirty="0"/>
            <a:t>-like graph or model of </a:t>
          </a:r>
          <a:r>
            <a:rPr lang="en-US" sz="1800" b="1" i="0" kern="1200" dirty="0"/>
            <a:t>decisions</a:t>
          </a:r>
          <a:r>
            <a:rPr lang="en-US" sz="1800" b="0" i="0" kern="1200" dirty="0"/>
            <a:t> and their possible consequences, including chance event outcomes, resource costs, and utility.</a:t>
          </a:r>
          <a:endParaRPr lang="en-US" sz="1800" kern="1200" dirty="0"/>
        </a:p>
      </dsp:txBody>
      <dsp:txXfrm>
        <a:off x="103949" y="715649"/>
        <a:ext cx="3142948" cy="1921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76007-EF14-4E1F-A89D-53704ACFC280}">
      <dsp:nvSpPr>
        <dsp:cNvPr id="0" name=""/>
        <dsp:cNvSpPr/>
      </dsp:nvSpPr>
      <dsp:spPr>
        <a:xfrm>
          <a:off x="0" y="0"/>
          <a:ext cx="81534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C4F7BD6-E385-4B63-98B4-0266873E9A51}">
      <dsp:nvSpPr>
        <dsp:cNvPr id="0" name=""/>
        <dsp:cNvSpPr/>
      </dsp:nvSpPr>
      <dsp:spPr>
        <a:xfrm>
          <a:off x="0" y="0"/>
          <a:ext cx="1630680"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rtl="0">
            <a:lnSpc>
              <a:spcPct val="90000"/>
            </a:lnSpc>
            <a:spcBef>
              <a:spcPct val="0"/>
            </a:spcBef>
            <a:spcAft>
              <a:spcPct val="35000"/>
            </a:spcAft>
            <a:buNone/>
          </a:pPr>
          <a:r>
            <a:rPr lang="en-US" sz="2400" kern="1200" dirty="0"/>
            <a:t>Application</a:t>
          </a:r>
        </a:p>
      </dsp:txBody>
      <dsp:txXfrm>
        <a:off x="0" y="0"/>
        <a:ext cx="1630680" cy="1828800"/>
      </dsp:txXfrm>
    </dsp:sp>
    <dsp:sp modelId="{FB383316-7AF6-418F-8F05-8CDC30C4EB0D}">
      <dsp:nvSpPr>
        <dsp:cNvPr id="0" name=""/>
        <dsp:cNvSpPr/>
      </dsp:nvSpPr>
      <dsp:spPr>
        <a:xfrm>
          <a:off x="1752980" y="28575"/>
          <a:ext cx="6400418" cy="57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Determine whether an investment will pay off</a:t>
          </a:r>
        </a:p>
      </dsp:txBody>
      <dsp:txXfrm>
        <a:off x="1752980" y="28575"/>
        <a:ext cx="6400418" cy="571499"/>
      </dsp:txXfrm>
    </dsp:sp>
    <dsp:sp modelId="{54E9289A-DE5D-4AD3-8F7E-B0015E2080F7}">
      <dsp:nvSpPr>
        <dsp:cNvPr id="0" name=""/>
        <dsp:cNvSpPr/>
      </dsp:nvSpPr>
      <dsp:spPr>
        <a:xfrm>
          <a:off x="1630679" y="600074"/>
          <a:ext cx="65227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038C8549-A5B7-4462-873C-4F827136BBEE}">
      <dsp:nvSpPr>
        <dsp:cNvPr id="0" name=""/>
        <dsp:cNvSpPr/>
      </dsp:nvSpPr>
      <dsp:spPr>
        <a:xfrm>
          <a:off x="1752980" y="628649"/>
          <a:ext cx="6400418" cy="57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Predict whether a customer will default</a:t>
          </a:r>
        </a:p>
      </dsp:txBody>
      <dsp:txXfrm>
        <a:off x="1752980" y="628649"/>
        <a:ext cx="6400418" cy="571499"/>
      </dsp:txXfrm>
    </dsp:sp>
    <dsp:sp modelId="{2034208B-64EB-4A01-B95F-68C92754DA03}">
      <dsp:nvSpPr>
        <dsp:cNvPr id="0" name=""/>
        <dsp:cNvSpPr/>
      </dsp:nvSpPr>
      <dsp:spPr>
        <a:xfrm>
          <a:off x="1630679" y="1200149"/>
          <a:ext cx="65227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86221073-192B-4405-A54B-7AA7A2E29094}">
      <dsp:nvSpPr>
        <dsp:cNvPr id="0" name=""/>
        <dsp:cNvSpPr/>
      </dsp:nvSpPr>
      <dsp:spPr>
        <a:xfrm>
          <a:off x="1752980" y="1228724"/>
          <a:ext cx="6400418" cy="57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0" i="0" kern="1200" dirty="0"/>
            <a:t>Determine the species of an animal</a:t>
          </a:r>
          <a:endParaRPr lang="en-US" sz="1800" kern="1200" dirty="0"/>
        </a:p>
      </dsp:txBody>
      <dsp:txXfrm>
        <a:off x="1752980" y="1228724"/>
        <a:ext cx="6400418" cy="571499"/>
      </dsp:txXfrm>
    </dsp:sp>
    <dsp:sp modelId="{C049BC5E-90B7-4CD3-A817-ACB1EEE9438C}">
      <dsp:nvSpPr>
        <dsp:cNvPr id="0" name=""/>
        <dsp:cNvSpPr/>
      </dsp:nvSpPr>
      <dsp:spPr>
        <a:xfrm>
          <a:off x="1630679" y="1800224"/>
          <a:ext cx="65227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A9B40-502B-463C-909D-5633770A1134}">
      <dsp:nvSpPr>
        <dsp:cNvPr id="0" name=""/>
        <dsp:cNvSpPr/>
      </dsp:nvSpPr>
      <dsp:spPr>
        <a:xfrm>
          <a:off x="0" y="46560"/>
          <a:ext cx="3455872" cy="1558878"/>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Used to group similar items together</a:t>
          </a:r>
        </a:p>
      </dsp:txBody>
      <dsp:txXfrm>
        <a:off x="76098" y="122658"/>
        <a:ext cx="3303676" cy="1406682"/>
      </dsp:txXfrm>
    </dsp:sp>
    <dsp:sp modelId="{3936255D-020D-4EA5-BC3E-27F069A68AFD}">
      <dsp:nvSpPr>
        <dsp:cNvPr id="0" name=""/>
        <dsp:cNvSpPr/>
      </dsp:nvSpPr>
      <dsp:spPr>
        <a:xfrm>
          <a:off x="0" y="1668799"/>
          <a:ext cx="3455872" cy="15588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Based on similarities between objects, or alternatively distance between objects</a:t>
          </a:r>
        </a:p>
      </dsp:txBody>
      <dsp:txXfrm>
        <a:off x="76098" y="1744897"/>
        <a:ext cx="3303676" cy="14066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E07B3-C13F-4E39-81E7-0761F07CFD57}">
      <dsp:nvSpPr>
        <dsp:cNvPr id="0" name=""/>
        <dsp:cNvSpPr/>
      </dsp:nvSpPr>
      <dsp:spPr>
        <a:xfrm>
          <a:off x="0" y="847"/>
          <a:ext cx="85344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12C99A7-3ED9-40F5-820C-5A367166A1EB}">
      <dsp:nvSpPr>
        <dsp:cNvPr id="0" name=""/>
        <dsp:cNvSpPr/>
      </dsp:nvSpPr>
      <dsp:spPr>
        <a:xfrm>
          <a:off x="0" y="847"/>
          <a:ext cx="1706880" cy="1733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rtl="0">
            <a:lnSpc>
              <a:spcPct val="90000"/>
            </a:lnSpc>
            <a:spcBef>
              <a:spcPct val="0"/>
            </a:spcBef>
            <a:spcAft>
              <a:spcPct val="35000"/>
            </a:spcAft>
            <a:buNone/>
          </a:pPr>
          <a:r>
            <a:rPr lang="en-US" sz="2400" kern="1200" dirty="0"/>
            <a:t>Application</a:t>
          </a:r>
        </a:p>
      </dsp:txBody>
      <dsp:txXfrm>
        <a:off x="0" y="847"/>
        <a:ext cx="1706880" cy="1733320"/>
      </dsp:txXfrm>
    </dsp:sp>
    <dsp:sp modelId="{7CEBF3E1-097A-4272-8DA9-ADE9AD6D4F7F}">
      <dsp:nvSpPr>
        <dsp:cNvPr id="0" name=""/>
        <dsp:cNvSpPr/>
      </dsp:nvSpPr>
      <dsp:spPr>
        <a:xfrm>
          <a:off x="1834896" y="27930"/>
          <a:ext cx="6699504" cy="54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Identify similar customers or similar products for recommendations</a:t>
          </a:r>
        </a:p>
      </dsp:txBody>
      <dsp:txXfrm>
        <a:off x="1834896" y="27930"/>
        <a:ext cx="6699504" cy="541662"/>
      </dsp:txXfrm>
    </dsp:sp>
    <dsp:sp modelId="{4E689BC8-14D8-4D00-A7EE-68BCF1F6C6A5}">
      <dsp:nvSpPr>
        <dsp:cNvPr id="0" name=""/>
        <dsp:cNvSpPr/>
      </dsp:nvSpPr>
      <dsp:spPr>
        <a:xfrm>
          <a:off x="1706880" y="569593"/>
          <a:ext cx="68275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CCA28B41-A4C6-4EC0-8176-AC40F1A94C00}">
      <dsp:nvSpPr>
        <dsp:cNvPr id="0" name=""/>
        <dsp:cNvSpPr/>
      </dsp:nvSpPr>
      <dsp:spPr>
        <a:xfrm>
          <a:off x="1834896" y="596676"/>
          <a:ext cx="6699504" cy="54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0" i="0" kern="1200" dirty="0"/>
            <a:t>Optimize good delivery by finding the optimal number of launch locations</a:t>
          </a:r>
          <a:endParaRPr lang="en-US" sz="1800" kern="1200" dirty="0"/>
        </a:p>
      </dsp:txBody>
      <dsp:txXfrm>
        <a:off x="1834896" y="596676"/>
        <a:ext cx="6699504" cy="541662"/>
      </dsp:txXfrm>
    </dsp:sp>
    <dsp:sp modelId="{7A24F64E-8B91-4EAA-A898-201DABCB1A24}">
      <dsp:nvSpPr>
        <dsp:cNvPr id="0" name=""/>
        <dsp:cNvSpPr/>
      </dsp:nvSpPr>
      <dsp:spPr>
        <a:xfrm>
          <a:off x="1706880" y="1138338"/>
          <a:ext cx="68275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E9E0AEF8-80ED-436C-B0E3-5282A9AA515C}">
      <dsp:nvSpPr>
        <dsp:cNvPr id="0" name=""/>
        <dsp:cNvSpPr/>
      </dsp:nvSpPr>
      <dsp:spPr>
        <a:xfrm>
          <a:off x="1834896" y="1165421"/>
          <a:ext cx="6699504" cy="54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666750" rtl="0">
            <a:lnSpc>
              <a:spcPct val="90000"/>
            </a:lnSpc>
            <a:spcBef>
              <a:spcPct val="0"/>
            </a:spcBef>
            <a:spcAft>
              <a:spcPct val="35000"/>
            </a:spcAft>
            <a:buNone/>
          </a:pPr>
          <a:r>
            <a:rPr lang="en-US" sz="1800" b="0" i="0" kern="1200" dirty="0">
              <a:solidFill>
                <a:prstClr val="black">
                  <a:hueOff val="0"/>
                  <a:satOff val="0"/>
                  <a:lumOff val="0"/>
                  <a:alphaOff val="0"/>
                </a:prstClr>
              </a:solidFill>
              <a:latin typeface="Calibri" panose="020F0502020204030204"/>
              <a:ea typeface="+mn-ea"/>
              <a:cs typeface="+mn-cs"/>
            </a:rPr>
            <a:t>Detect insurance or credit card fraud</a:t>
          </a:r>
        </a:p>
      </dsp:txBody>
      <dsp:txXfrm>
        <a:off x="1834896" y="1165421"/>
        <a:ext cx="6699504" cy="541662"/>
      </dsp:txXfrm>
    </dsp:sp>
    <dsp:sp modelId="{697420F4-7A27-4881-B589-2BEECA965D47}">
      <dsp:nvSpPr>
        <dsp:cNvPr id="0" name=""/>
        <dsp:cNvSpPr/>
      </dsp:nvSpPr>
      <dsp:spPr>
        <a:xfrm>
          <a:off x="1706880" y="1707084"/>
          <a:ext cx="68275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FE996-2869-4591-995B-2A76F719024B}">
      <dsp:nvSpPr>
        <dsp:cNvPr id="0" name=""/>
        <dsp:cNvSpPr/>
      </dsp:nvSpPr>
      <dsp:spPr>
        <a:xfrm>
          <a:off x="0" y="0"/>
          <a:ext cx="853440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7B8348B-BF46-41DD-8492-6942900F3EE6}">
      <dsp:nvSpPr>
        <dsp:cNvPr id="0" name=""/>
        <dsp:cNvSpPr/>
      </dsp:nvSpPr>
      <dsp:spPr>
        <a:xfrm>
          <a:off x="0" y="0"/>
          <a:ext cx="1706880" cy="19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t>Application</a:t>
          </a:r>
          <a:endParaRPr lang="en-US" sz="2500" kern="1200" dirty="0"/>
        </a:p>
      </dsp:txBody>
      <dsp:txXfrm>
        <a:off x="0" y="0"/>
        <a:ext cx="1706880" cy="1905000"/>
      </dsp:txXfrm>
    </dsp:sp>
    <dsp:sp modelId="{E71C04B7-6664-464A-9993-0091A386F915}">
      <dsp:nvSpPr>
        <dsp:cNvPr id="0" name=""/>
        <dsp:cNvSpPr/>
      </dsp:nvSpPr>
      <dsp:spPr>
        <a:xfrm>
          <a:off x="1834896" y="29765"/>
          <a:ext cx="6699504" cy="59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What products are bought together?</a:t>
          </a:r>
        </a:p>
      </dsp:txBody>
      <dsp:txXfrm>
        <a:off x="1834896" y="29765"/>
        <a:ext cx="6699504" cy="595312"/>
      </dsp:txXfrm>
    </dsp:sp>
    <dsp:sp modelId="{95EC8A8B-712E-4925-BCC8-090871980CDA}">
      <dsp:nvSpPr>
        <dsp:cNvPr id="0" name=""/>
        <dsp:cNvSpPr/>
      </dsp:nvSpPr>
      <dsp:spPr>
        <a:xfrm>
          <a:off x="1706880" y="625078"/>
          <a:ext cx="68275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2CF39E88-24E6-42C3-BD7D-5F7D97BB1BBC}">
      <dsp:nvSpPr>
        <dsp:cNvPr id="0" name=""/>
        <dsp:cNvSpPr/>
      </dsp:nvSpPr>
      <dsp:spPr>
        <a:xfrm>
          <a:off x="1834896" y="654843"/>
          <a:ext cx="6699504" cy="59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Amazon’s recommendation engine</a:t>
          </a:r>
        </a:p>
      </dsp:txBody>
      <dsp:txXfrm>
        <a:off x="1834896" y="654843"/>
        <a:ext cx="6699504" cy="595312"/>
      </dsp:txXfrm>
    </dsp:sp>
    <dsp:sp modelId="{10D4A03E-7497-456F-9ED9-47886361A89C}">
      <dsp:nvSpPr>
        <dsp:cNvPr id="0" name=""/>
        <dsp:cNvSpPr/>
      </dsp:nvSpPr>
      <dsp:spPr>
        <a:xfrm>
          <a:off x="1706880" y="1250156"/>
          <a:ext cx="68275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 modelId="{C6561C3B-358A-4E32-914C-A374A5951B1E}">
      <dsp:nvSpPr>
        <dsp:cNvPr id="0" name=""/>
        <dsp:cNvSpPr/>
      </dsp:nvSpPr>
      <dsp:spPr>
        <a:xfrm>
          <a:off x="1834896" y="1279921"/>
          <a:ext cx="6699504" cy="59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0" i="0" kern="1200" dirty="0"/>
            <a:t>Medical diagnosis</a:t>
          </a:r>
          <a:endParaRPr lang="en-US" sz="1800" b="0" kern="1200" dirty="0"/>
        </a:p>
      </dsp:txBody>
      <dsp:txXfrm>
        <a:off x="1834896" y="1279921"/>
        <a:ext cx="6699504" cy="595312"/>
      </dsp:txXfrm>
    </dsp:sp>
    <dsp:sp modelId="{0BAC18EB-D557-49A6-8F37-0519DBC7DF05}">
      <dsp:nvSpPr>
        <dsp:cNvPr id="0" name=""/>
        <dsp:cNvSpPr/>
      </dsp:nvSpPr>
      <dsp:spPr>
        <a:xfrm>
          <a:off x="1706880" y="1875234"/>
          <a:ext cx="6827520" cy="0"/>
        </a:xfrm>
        <a:prstGeom prst="lin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tint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37FEC-3590-451B-8A48-DF9A87633137}">
      <dsp:nvSpPr>
        <dsp:cNvPr id="0" name=""/>
        <dsp:cNvSpPr/>
      </dsp:nvSpPr>
      <dsp:spPr>
        <a:xfrm>
          <a:off x="0" y="0"/>
          <a:ext cx="3124200" cy="899462"/>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Find out which events or items go together</a:t>
          </a:r>
        </a:p>
      </dsp:txBody>
      <dsp:txXfrm>
        <a:off x="43908" y="43908"/>
        <a:ext cx="3036384" cy="8116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97BF8-C2EE-4F3D-B8A5-2F7B53933DBF}">
      <dsp:nvSpPr>
        <dsp:cNvPr id="0" name=""/>
        <dsp:cNvSpPr/>
      </dsp:nvSpPr>
      <dsp:spPr>
        <a:xfrm>
          <a:off x="0" y="896887"/>
          <a:ext cx="3350846" cy="1559025"/>
        </a:xfrm>
        <a:prstGeom prst="roundRect">
          <a:avLst/>
        </a:prstGeom>
        <a:solidFill>
          <a:schemeClr val="tx2"/>
        </a:solidFill>
        <a:ln w="1270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dirty="0"/>
            <a:t>Regression</a:t>
          </a:r>
          <a:r>
            <a:rPr lang="en-US" sz="1800" b="0" i="0" kern="1200" dirty="0"/>
            <a:t> is a statistical method that allows you to examine the relationship between two or more variables of interest.</a:t>
          </a:r>
          <a:endParaRPr lang="en-US" sz="1800" kern="1200" dirty="0"/>
        </a:p>
      </dsp:txBody>
      <dsp:txXfrm>
        <a:off x="76105" y="972992"/>
        <a:ext cx="3198636"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4393" cy="462358"/>
          </a:xfrm>
          <a:prstGeom prst="rect">
            <a:avLst/>
          </a:prstGeom>
        </p:spPr>
        <p:txBody>
          <a:bodyPr vert="horz" lIns="90809" tIns="45405" rIns="90809" bIns="45405" rtlCol="0"/>
          <a:lstStyle>
            <a:lvl1pPr algn="l">
              <a:defRPr sz="1200"/>
            </a:lvl1pPr>
          </a:lstStyle>
          <a:p>
            <a:endParaRPr lang="en-US"/>
          </a:p>
        </p:txBody>
      </p:sp>
      <p:sp>
        <p:nvSpPr>
          <p:cNvPr id="3" name="Date Placeholder 2"/>
          <p:cNvSpPr>
            <a:spLocks noGrp="1"/>
          </p:cNvSpPr>
          <p:nvPr>
            <p:ph type="dt" idx="1"/>
          </p:nvPr>
        </p:nvSpPr>
        <p:spPr>
          <a:xfrm>
            <a:off x="3938871" y="0"/>
            <a:ext cx="3014393" cy="462358"/>
          </a:xfrm>
          <a:prstGeom prst="rect">
            <a:avLst/>
          </a:prstGeom>
        </p:spPr>
        <p:txBody>
          <a:bodyPr vert="horz" lIns="90809" tIns="45405" rIns="90809" bIns="45405" rtlCol="0"/>
          <a:lstStyle>
            <a:lvl1pPr algn="r">
              <a:defRPr sz="1200"/>
            </a:lvl1pPr>
          </a:lstStyle>
          <a:p>
            <a:fld id="{743BDB22-7379-4393-9707-218E5349C7E2}" type="datetimeFigureOut">
              <a:rPr lang="en-US" smtClean="0"/>
              <a:t>3/13/2023</a:t>
            </a:fld>
            <a:endParaRPr lang="en-US"/>
          </a:p>
        </p:txBody>
      </p:sp>
      <p:sp>
        <p:nvSpPr>
          <p:cNvPr id="4" name="Slide Image Placeholder 3"/>
          <p:cNvSpPr>
            <a:spLocks noGrp="1" noRot="1" noChangeAspect="1"/>
          </p:cNvSpPr>
          <p:nvPr>
            <p:ph type="sldImg" idx="2"/>
          </p:nvPr>
        </p:nvSpPr>
        <p:spPr>
          <a:xfrm>
            <a:off x="1168400" y="692150"/>
            <a:ext cx="4618038" cy="3465513"/>
          </a:xfrm>
          <a:prstGeom prst="rect">
            <a:avLst/>
          </a:prstGeom>
          <a:noFill/>
          <a:ln w="12700">
            <a:solidFill>
              <a:prstClr val="black"/>
            </a:solidFill>
          </a:ln>
        </p:spPr>
        <p:txBody>
          <a:bodyPr vert="horz" lIns="90809" tIns="45405" rIns="90809" bIns="45405" rtlCol="0" anchor="ctr"/>
          <a:lstStyle/>
          <a:p>
            <a:endParaRPr lang="en-US"/>
          </a:p>
        </p:txBody>
      </p:sp>
      <p:sp>
        <p:nvSpPr>
          <p:cNvPr id="5" name="Notes Placeholder 4"/>
          <p:cNvSpPr>
            <a:spLocks noGrp="1"/>
          </p:cNvSpPr>
          <p:nvPr>
            <p:ph type="body" sz="quarter" idx="3"/>
          </p:nvPr>
        </p:nvSpPr>
        <p:spPr>
          <a:xfrm>
            <a:off x="696114" y="4390030"/>
            <a:ext cx="5562610" cy="4158062"/>
          </a:xfrm>
          <a:prstGeom prst="rect">
            <a:avLst/>
          </a:prstGeom>
        </p:spPr>
        <p:txBody>
          <a:bodyPr vert="horz" lIns="90809" tIns="45405" rIns="90809" bIns="4540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6902"/>
            <a:ext cx="3014393" cy="462358"/>
          </a:xfrm>
          <a:prstGeom prst="rect">
            <a:avLst/>
          </a:prstGeom>
        </p:spPr>
        <p:txBody>
          <a:bodyPr vert="horz" lIns="90809" tIns="45405" rIns="90809" bIns="45405" rtlCol="0" anchor="b"/>
          <a:lstStyle>
            <a:lvl1pPr algn="l">
              <a:defRPr sz="1200"/>
            </a:lvl1pPr>
          </a:lstStyle>
          <a:p>
            <a:endParaRPr lang="en-US"/>
          </a:p>
        </p:txBody>
      </p:sp>
      <p:sp>
        <p:nvSpPr>
          <p:cNvPr id="7" name="Slide Number Placeholder 6"/>
          <p:cNvSpPr>
            <a:spLocks noGrp="1"/>
          </p:cNvSpPr>
          <p:nvPr>
            <p:ph type="sldNum" sz="quarter" idx="5"/>
          </p:nvPr>
        </p:nvSpPr>
        <p:spPr>
          <a:xfrm>
            <a:off x="3938871" y="8776902"/>
            <a:ext cx="3014393" cy="462358"/>
          </a:xfrm>
          <a:prstGeom prst="rect">
            <a:avLst/>
          </a:prstGeom>
        </p:spPr>
        <p:txBody>
          <a:bodyPr vert="horz" lIns="90809" tIns="45405" rIns="90809" bIns="45405" rtlCol="0" anchor="b"/>
          <a:lstStyle>
            <a:lvl1pPr algn="r">
              <a:defRPr sz="1200"/>
            </a:lvl1pPr>
          </a:lstStyle>
          <a:p>
            <a:fld id="{8A027A1B-6C11-4AAF-BD53-3AB9B3BB5319}" type="slidenum">
              <a:rPr lang="en-US" smtClean="0"/>
              <a:t>‹#›</a:t>
            </a:fld>
            <a:endParaRPr lang="en-US"/>
          </a:p>
        </p:txBody>
      </p:sp>
    </p:spTree>
    <p:extLst>
      <p:ext uri="{BB962C8B-B14F-4D97-AF65-F5344CB8AC3E}">
        <p14:creationId xmlns:p14="http://schemas.microsoft.com/office/powerpoint/2010/main" val="3780964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ruch.az1.qualtrics.com/jfe/form/SV_0k264e1SBfjasyq"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ow%20statistics%20can%20be%20misleading%20-%20Mark%20Liddell.mp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7AC0"/>
                </a:solidFill>
                <a:effectLst/>
                <a:latin typeface="72"/>
                <a:hlinkClick r:id="rId3"/>
              </a:rPr>
              <a:t>https://baruch.az1.qualtrics.com/jfe/form/SV_0k264e1SBfjasyq</a:t>
            </a:r>
            <a:endParaRPr lang="en-US" dirty="0"/>
          </a:p>
        </p:txBody>
      </p:sp>
      <p:sp>
        <p:nvSpPr>
          <p:cNvPr id="4" name="Slide Number Placeholder 3"/>
          <p:cNvSpPr>
            <a:spLocks noGrp="1"/>
          </p:cNvSpPr>
          <p:nvPr>
            <p:ph type="sldNum" sz="quarter" idx="10"/>
          </p:nvPr>
        </p:nvSpPr>
        <p:spPr/>
        <p:txBody>
          <a:bodyPr/>
          <a:lstStyle/>
          <a:p>
            <a:fld id="{8A027A1B-6C11-4AAF-BD53-3AB9B3BB5319}" type="slidenum">
              <a:rPr lang="en-US" smtClean="0"/>
              <a:t>1</a:t>
            </a:fld>
            <a:endParaRPr lang="en-US"/>
          </a:p>
        </p:txBody>
      </p:sp>
    </p:spTree>
    <p:extLst>
      <p:ext uri="{BB962C8B-B14F-4D97-AF65-F5344CB8AC3E}">
        <p14:creationId xmlns:p14="http://schemas.microsoft.com/office/powerpoint/2010/main" val="40330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Here we have a useful codification of the process given by the cross industry standard process for data mining. We can see there are six steps during the process: business understanding, data understanding, data preparation, modeling, evaluation, and deployment.</a:t>
            </a:r>
          </a:p>
          <a:p>
            <a:endParaRPr lang="en-US" sz="1200" dirty="0"/>
          </a:p>
          <a:p>
            <a:pPr defTabSz="908091">
              <a:defRPr/>
            </a:pPr>
            <a:endParaRPr lang="en-US" dirty="0"/>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In most cases, going through the process once without solving the problem is not a failure; as </a:t>
            </a:r>
            <a:r>
              <a:rPr lang="en-US" sz="1050" dirty="0"/>
              <a:t>the process diagram makes explicit the fact that iteration is the rule rather than the exception. Often, the entire process is an exploration of the data, and after the first iteration, the data science team knows more about  the problem so that the next iteration can be much more well-informed. </a:t>
            </a:r>
          </a:p>
          <a:p>
            <a:pPr marL="0" marR="0" indent="0" algn="l" defTabSz="908091" rtl="0" eaLnBrk="1" fontAlgn="auto" latinLnBrk="0" hangingPunct="1">
              <a:lnSpc>
                <a:spcPct val="100000"/>
              </a:lnSpc>
              <a:spcBef>
                <a:spcPts val="0"/>
              </a:spcBef>
              <a:spcAft>
                <a:spcPts val="0"/>
              </a:spcAft>
              <a:buClrTx/>
              <a:buSzTx/>
              <a:buFontTx/>
              <a:buNone/>
              <a:tabLst/>
              <a:defRPr/>
            </a:pPr>
            <a:endParaRPr lang="en-US" sz="1050" dirty="0"/>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10</a:t>
            </a:fld>
            <a:endParaRPr lang="en-US"/>
          </a:p>
        </p:txBody>
      </p:sp>
    </p:spTree>
    <p:extLst>
      <p:ext uri="{BB962C8B-B14F-4D97-AF65-F5344CB8AC3E}">
        <p14:creationId xmlns:p14="http://schemas.microsoft.com/office/powerpoint/2010/main" val="270652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8091">
              <a:defRPr/>
            </a:pPr>
            <a:r>
              <a:rPr lang="en-US" altLang="zh-CN" dirty="0"/>
              <a:t>The first step is to understand the problem to be solved. This may seem obvious, but business projects seldom come pre-packaged as clear and unambiguous data mining problems. </a:t>
            </a:r>
          </a:p>
          <a:p>
            <a:pPr defTabSz="908091">
              <a:defRPr/>
            </a:pPr>
            <a:endParaRPr lang="en-US" altLang="zh-CN" dirty="0"/>
          </a:p>
          <a:p>
            <a:pPr defTabSz="908091">
              <a:defRPr/>
            </a:pPr>
            <a:r>
              <a:rPr lang="en-US" altLang="zh-CN" dirty="0"/>
              <a:t>This is where the analysts’ creativity plays a large role. Often, the key to a great success is a creative problem formulation by some analysis regarding how to cast the business problem as one or more data science problems. </a:t>
            </a:r>
          </a:p>
          <a:p>
            <a:pPr defTabSz="908091">
              <a:defRPr/>
            </a:pPr>
            <a:endParaRPr lang="en-US" dirty="0"/>
          </a:p>
          <a:p>
            <a:pPr marL="0" marR="0" lvl="0" indent="0" algn="l" defTabSz="908091" rtl="0" eaLnBrk="1" fontAlgn="auto" latinLnBrk="0" hangingPunct="1">
              <a:lnSpc>
                <a:spcPct val="100000"/>
              </a:lnSpc>
              <a:spcBef>
                <a:spcPts val="0"/>
              </a:spcBef>
              <a:spcAft>
                <a:spcPts val="0"/>
              </a:spcAft>
              <a:buClrTx/>
              <a:buSzTx/>
              <a:buFontTx/>
              <a:buNone/>
              <a:tabLst/>
              <a:defRPr/>
            </a:pPr>
            <a:r>
              <a:rPr lang="en-US" dirty="0"/>
              <a:t>Here, t</a:t>
            </a:r>
            <a:r>
              <a:rPr lang="en-US" sz="1200" dirty="0"/>
              <a:t>he design team should think carefully about </a:t>
            </a:r>
            <a:r>
              <a:rPr lang="en-US" sz="1200" u="sng" dirty="0"/>
              <a:t>the problem </a:t>
            </a:r>
            <a:r>
              <a:rPr lang="en-US" sz="1200" dirty="0"/>
              <a:t>to be solved and about </a:t>
            </a:r>
            <a:r>
              <a:rPr lang="en-US" sz="1200" u="sng" dirty="0"/>
              <a:t>the use scenario</a:t>
            </a:r>
            <a:r>
              <a:rPr lang="en-US" sz="1200" dirty="0"/>
              <a:t>.</a:t>
            </a:r>
          </a:p>
          <a:p>
            <a:pPr defTabSz="908091">
              <a:defRPr/>
            </a:pPr>
            <a:r>
              <a:rPr lang="en-US" dirty="0"/>
              <a:t>Why we need to think about the use scenario? Because we usually analyze a problem in a specific context and our finding may not work in another context. For example, we want to test how online reviews affect sales,</a:t>
            </a:r>
            <a:r>
              <a:rPr lang="zh-CN" altLang="en-US" dirty="0"/>
              <a:t> </a:t>
            </a:r>
            <a:r>
              <a:rPr lang="en-US" altLang="zh-CN" dirty="0"/>
              <a:t>and</a:t>
            </a:r>
            <a:r>
              <a:rPr lang="zh-CN" altLang="en-US" dirty="0"/>
              <a:t> </a:t>
            </a:r>
            <a:r>
              <a:rPr lang="en-US" altLang="zh-CN" dirty="0"/>
              <a:t>we</a:t>
            </a:r>
            <a:r>
              <a:rPr lang="zh-CN" altLang="en-US" dirty="0"/>
              <a:t> </a:t>
            </a:r>
            <a:r>
              <a:rPr lang="en-US" altLang="zh-CN" dirty="0"/>
              <a:t>find</a:t>
            </a:r>
            <a:r>
              <a:rPr lang="zh-CN" altLang="en-US" dirty="0"/>
              <a:t> </a:t>
            </a:r>
            <a:r>
              <a:rPr lang="en-US" altLang="zh-CN" dirty="0"/>
              <a:t>that</a:t>
            </a:r>
            <a:r>
              <a:rPr lang="zh-CN" altLang="en-US" dirty="0"/>
              <a:t> </a:t>
            </a:r>
            <a:r>
              <a:rPr lang="en-US" altLang="zh-CN" dirty="0"/>
              <a:t>online reviews help increase sales on Walmart. However, the same relationship may not be supported when we looked at the sales of iPhone. Because, people have may other way to know an iPhone product, and in this case online reviews may not be appreciated.  </a:t>
            </a: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11</a:t>
            </a:fld>
            <a:endParaRPr lang="en-US"/>
          </a:p>
        </p:txBody>
      </p:sp>
    </p:spTree>
    <p:extLst>
      <p:ext uri="{BB962C8B-B14F-4D97-AF65-F5344CB8AC3E}">
        <p14:creationId xmlns:p14="http://schemas.microsoft.com/office/powerpoint/2010/main" val="497734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lvl="0" indent="0" algn="l" defTabSz="908091" rtl="0" eaLnBrk="1" fontAlgn="auto" latinLnBrk="0" hangingPunct="1">
              <a:lnSpc>
                <a:spcPct val="100000"/>
              </a:lnSpc>
              <a:spcBef>
                <a:spcPts val="0"/>
              </a:spcBef>
              <a:spcAft>
                <a:spcPts val="0"/>
              </a:spcAft>
              <a:buClrTx/>
              <a:buSzTx/>
              <a:buFontTx/>
              <a:buNone/>
              <a:tabLst/>
              <a:defRPr/>
            </a:pPr>
            <a:r>
              <a:rPr lang="en-US" dirty="0"/>
              <a:t>The first question is: </a:t>
            </a:r>
            <a:r>
              <a:rPr lang="en-US" sz="1200" dirty="0"/>
              <a:t>Do ride-hailing companies like Uber and Lyft make a city's traffic worse or better?</a:t>
            </a:r>
          </a:p>
          <a:p>
            <a:pPr defTabSz="908091">
              <a:defRPr/>
            </a:pPr>
            <a:endParaRPr lang="en-US" dirty="0"/>
          </a:p>
          <a:p>
            <a:pPr defTabSz="908091">
              <a:defRPr/>
            </a:pPr>
            <a:r>
              <a:rPr lang="en-US" dirty="0"/>
              <a:t>How can we answer this question? This is a typical relation question, in which the output of the analysis would be a causal relation between two variables. The </a:t>
            </a:r>
            <a:r>
              <a:rPr lang="en-US" b="1" i="0" dirty="0">
                <a:solidFill>
                  <a:srgbClr val="202124"/>
                </a:solidFill>
                <a:effectLst/>
                <a:latin typeface="Roboto"/>
              </a:rPr>
              <a:t>explanatory variable and the dependent variable. </a:t>
            </a:r>
            <a:r>
              <a:rPr lang="en-US" b="0" i="0" dirty="0">
                <a:solidFill>
                  <a:schemeClr val="tx1"/>
                </a:solidFill>
                <a:effectLst/>
                <a:latin typeface="+mn-lt"/>
              </a:rPr>
              <a:t>T</a:t>
            </a:r>
            <a:r>
              <a:rPr lang="en-US" b="0" i="0" dirty="0">
                <a:solidFill>
                  <a:srgbClr val="202124"/>
                </a:solidFill>
                <a:effectLst/>
                <a:latin typeface="Roboto"/>
              </a:rPr>
              <a:t>he </a:t>
            </a:r>
            <a:r>
              <a:rPr lang="en-US" b="1" i="0" dirty="0">
                <a:solidFill>
                  <a:srgbClr val="202124"/>
                </a:solidFill>
                <a:effectLst/>
                <a:latin typeface="Roboto"/>
              </a:rPr>
              <a:t>explanatory variable</a:t>
            </a:r>
            <a:r>
              <a:rPr lang="en-US" b="0" i="0" dirty="0">
                <a:solidFill>
                  <a:srgbClr val="202124"/>
                </a:solidFill>
                <a:effectLst/>
                <a:latin typeface="Roboto"/>
              </a:rPr>
              <a:t> is the variable that explains variations in the dependent variable.</a:t>
            </a:r>
          </a:p>
          <a:p>
            <a:pPr defTabSz="908091">
              <a:defRPr/>
            </a:pPr>
            <a:endParaRPr lang="en-US" b="0" i="0" dirty="0">
              <a:solidFill>
                <a:srgbClr val="202124"/>
              </a:solidFill>
              <a:effectLst/>
              <a:latin typeface="Roboto"/>
            </a:endParaRPr>
          </a:p>
          <a:p>
            <a:pPr defTabSz="908091">
              <a:defRPr/>
            </a:pPr>
            <a:r>
              <a:rPr lang="en-US" b="0" i="0" dirty="0">
                <a:solidFill>
                  <a:srgbClr val="202124"/>
                </a:solidFill>
                <a:effectLst/>
                <a:latin typeface="Roboto"/>
              </a:rPr>
              <a:t>For example, in this question, something related to Uber and Lyft is our explanatory variable and city’s traffic is our response variable.</a:t>
            </a:r>
          </a:p>
          <a:p>
            <a:pPr defTabSz="908091">
              <a:defRPr/>
            </a:pPr>
            <a:endParaRPr lang="en-US" b="0" i="0" dirty="0">
              <a:solidFill>
                <a:srgbClr val="202124"/>
              </a:solidFill>
              <a:effectLst/>
              <a:latin typeface="Roboto"/>
            </a:endParaRPr>
          </a:p>
          <a:p>
            <a:pPr defTabSz="908091">
              <a:defRPr/>
            </a:pPr>
            <a:r>
              <a:rPr lang="en-US" b="0" i="0" dirty="0">
                <a:solidFill>
                  <a:srgbClr val="202124"/>
                </a:solidFill>
                <a:effectLst/>
                <a:latin typeface="Roboto"/>
              </a:rPr>
              <a:t>Ok, then, the next step is to be more specific about these two variables. In another word, we need to find one number for each of them. </a:t>
            </a:r>
          </a:p>
          <a:p>
            <a:pPr defTabSz="908091">
              <a:defRPr/>
            </a:pPr>
            <a:endParaRPr lang="en-US" b="0" i="0" dirty="0">
              <a:solidFill>
                <a:srgbClr val="202124"/>
              </a:solidFill>
              <a:effectLst/>
              <a:latin typeface="Roboto"/>
            </a:endParaRPr>
          </a:p>
          <a:p>
            <a:pPr defTabSz="908091">
              <a:defRPr/>
            </a:pPr>
            <a:r>
              <a:rPr lang="en-US" b="0" i="0" dirty="0">
                <a:solidFill>
                  <a:srgbClr val="202124"/>
                </a:solidFill>
                <a:effectLst/>
                <a:latin typeface="Roboto"/>
              </a:rPr>
              <a:t>We decide to use whether Uber/Lyft enter a city as our exoplanetary variable, and we need a measure to describe a city’s traffic. Any ideas?</a:t>
            </a:r>
          </a:p>
          <a:p>
            <a:pPr defTabSz="908091">
              <a:defRPr/>
            </a:pPr>
            <a:endParaRPr lang="en-US" b="0" i="0" dirty="0">
              <a:solidFill>
                <a:srgbClr val="202124"/>
              </a:solidFill>
              <a:effectLst/>
              <a:latin typeface="Roboto"/>
            </a:endParaRPr>
          </a:p>
          <a:p>
            <a:pPr defTabSz="908091">
              <a:defRPr/>
            </a:pPr>
            <a:r>
              <a:rPr lang="en-US" b="0" i="0" dirty="0">
                <a:solidFill>
                  <a:srgbClr val="202124"/>
                </a:solidFill>
                <a:effectLst/>
                <a:latin typeface="Roboto"/>
              </a:rPr>
              <a:t>We can use the number of car accidents, the number of death each year in the city, the average speed of traffic on each day to describe a city’s traffic. Essentially, whenever Uber and Lyft enters a city, we see the number of car accidents increases, the number of deaths each year in the city increases, or the average speed of traffic on each day decreases. We can possibly conclude that Uber and Lyft make the city’s traffic worse.</a:t>
            </a:r>
          </a:p>
          <a:p>
            <a:pPr defTabSz="908091">
              <a:defRPr/>
            </a:pPr>
            <a:endParaRPr lang="en-US" b="0" i="0" dirty="0">
              <a:solidFill>
                <a:srgbClr val="202124"/>
              </a:solidFill>
              <a:effectLst/>
              <a:latin typeface="Roboto"/>
            </a:endParaRPr>
          </a:p>
          <a:p>
            <a:pPr marL="0" marR="0" lvl="0" indent="0" algn="l" defTabSz="908091"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a:rPr>
              <a:t>Why I use the word “possible” here? Why we can only </a:t>
            </a:r>
            <a:r>
              <a:rPr lang="en-US" b="1" i="0" dirty="0">
                <a:solidFill>
                  <a:srgbClr val="202124"/>
                </a:solidFill>
                <a:effectLst/>
                <a:latin typeface="Roboto"/>
              </a:rPr>
              <a:t>possibly</a:t>
            </a:r>
            <a:r>
              <a:rPr lang="en-US" b="0" i="0" dirty="0">
                <a:solidFill>
                  <a:srgbClr val="202124"/>
                </a:solidFill>
                <a:effectLst/>
                <a:latin typeface="Roboto"/>
              </a:rPr>
              <a:t> conclude that Uber and Lyft make the city’s traffic worse?  Because correlation does not always imply causality. For example, maybe Uber chose to enter a city if it see economic development in that city. And city underdoing economic development are likely to see their traffic getting worse. In this case, the really reason for the worse traffic is the economic development in the city, rather than Uber entry. </a:t>
            </a:r>
          </a:p>
          <a:p>
            <a:pPr marL="0" marR="0" lvl="0" indent="0" algn="l" defTabSz="908091"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a:endParaRPr>
          </a:p>
          <a:p>
            <a:pPr marL="0" marR="0" lvl="0" indent="0" algn="l" defTabSz="908091"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a:rPr>
              <a:t>This example tells us that when answer business questions, especially when we try to identify causal effect of one event, we should be careful about many other possibilities. </a:t>
            </a:r>
          </a:p>
          <a:p>
            <a:pPr marL="0" marR="0" lvl="0" indent="0" algn="l" defTabSz="908091"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a:endParaRPr>
          </a:p>
          <a:p>
            <a:pPr marL="0" marR="0" lvl="0" indent="0" algn="l" defTabSz="908091"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a:rPr>
              <a:t>Get back to the previous example of Uber, now we know that economic development in the city may be the reason of Uber entry and a worse traffic, what can we do to fix the analysis? We can add economic development as a control variable in the regression to account for the potential influence of economic development. </a:t>
            </a:r>
          </a:p>
          <a:p>
            <a:pPr marL="0" marR="0" lvl="0" indent="0" algn="l" defTabSz="908091"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a:endParaRPr>
          </a:p>
          <a:p>
            <a:pPr marL="0" marR="0" lvl="0" indent="0" algn="l" defTabSz="908091"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a:rPr>
              <a:t>Ok, assuming that we have accounted for the influence of economic development in the model, is there anything else that may influence both our explanatory and response variable?</a:t>
            </a:r>
          </a:p>
          <a:p>
            <a:pPr marL="0" marR="0" lvl="0" indent="0" algn="l" defTabSz="908091"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a:endParaRPr>
          </a:p>
          <a:p>
            <a:pPr marL="0" marR="0" lvl="0" indent="0" algn="l" defTabSz="908091"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a:rPr>
              <a:t>There are many other factors, such as population in a city, city policies for companies, city traffic…. Not controlling for these factors will lead to an incorrect estimation of the effect of Uber/Lyft on city traffic. </a:t>
            </a:r>
          </a:p>
          <a:p>
            <a:pPr marL="0" marR="0" lvl="0" indent="0" algn="l" defTabSz="908091"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a:endParaRPr>
          </a:p>
          <a:p>
            <a:pPr marL="0" marR="0" lvl="0" indent="0" algn="l" defTabSz="908091"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a:rPr>
              <a:t>In this class, we will learn how to deal with these issues and conduct the right analysis.</a:t>
            </a:r>
          </a:p>
          <a:p>
            <a:pPr defTabSz="908091">
              <a:defRPr/>
            </a:pPr>
            <a:endParaRPr lang="en-US" b="0" i="0" dirty="0">
              <a:solidFill>
                <a:srgbClr val="202124"/>
              </a:solidFill>
              <a:effectLst/>
              <a:latin typeface="Roboto"/>
            </a:endParaRPr>
          </a:p>
          <a:p>
            <a:pPr defTabSz="908091">
              <a:defRPr/>
            </a:pPr>
            <a:endParaRPr lang="en-US" b="0" i="0" dirty="0">
              <a:solidFill>
                <a:srgbClr val="202124"/>
              </a:solidFill>
              <a:effectLst/>
              <a:latin typeface="Roboto"/>
            </a:endParaRPr>
          </a:p>
        </p:txBody>
      </p:sp>
      <p:sp>
        <p:nvSpPr>
          <p:cNvPr id="4" name="Slide Number Placeholder 3"/>
          <p:cNvSpPr>
            <a:spLocks noGrp="1"/>
          </p:cNvSpPr>
          <p:nvPr>
            <p:ph type="sldNum" sz="quarter" idx="10"/>
          </p:nvPr>
        </p:nvSpPr>
        <p:spPr/>
        <p:txBody>
          <a:bodyPr/>
          <a:lstStyle/>
          <a:p>
            <a:fld id="{F51D4CB3-40A7-4D7D-8DD9-EDAA9A53ADAE}" type="slidenum">
              <a:rPr lang="en-US" smtClean="0"/>
              <a:pPr/>
              <a:t>12</a:t>
            </a:fld>
            <a:endParaRPr lang="en-US"/>
          </a:p>
        </p:txBody>
      </p:sp>
    </p:spTree>
    <p:extLst>
      <p:ext uri="{BB962C8B-B14F-4D97-AF65-F5344CB8AC3E}">
        <p14:creationId xmlns:p14="http://schemas.microsoft.com/office/powerpoint/2010/main" val="358235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8091">
              <a:defRPr/>
            </a:pPr>
            <a:endParaRPr lang="en-US" dirty="0"/>
          </a:p>
          <a:p>
            <a:pPr defTabSz="908091">
              <a:defRPr/>
            </a:pPr>
            <a:r>
              <a:rPr lang="en-US" dirty="0"/>
              <a:t>How can we answer this question?</a:t>
            </a:r>
          </a:p>
          <a:p>
            <a:pPr defTabSz="908091">
              <a:defRPr/>
            </a:pPr>
            <a:endParaRPr lang="en-US" dirty="0"/>
          </a:p>
          <a:p>
            <a:pPr defTabSz="908091">
              <a:defRPr/>
            </a:pPr>
            <a:r>
              <a:rPr lang="en-US" dirty="0"/>
              <a:t>This is a typical question for clustering analysis. As in this question, we are not seeking for a relationship. Instead, we are trying to split investment products into different smaller groups. </a:t>
            </a:r>
          </a:p>
          <a:p>
            <a:pPr defTabSz="908091">
              <a:defRPr/>
            </a:pPr>
            <a:endParaRPr lang="en-US" dirty="0"/>
          </a:p>
          <a:p>
            <a:pPr defTabSz="908091">
              <a:defRPr/>
            </a:pPr>
            <a:r>
              <a:rPr lang="en-US" dirty="0"/>
              <a:t>To do this, we need to answer one question: how to define diversified portfolio? For example, we can define a portfolio as diversified portfolio, if the investment products in it have different levels of Risks, prices, from different industries….. Each analyst can have their own definition of diversified portfolio based on their understanding and goal of this analysis. </a:t>
            </a:r>
          </a:p>
          <a:p>
            <a:pPr defTabSz="908091">
              <a:defRPr/>
            </a:pPr>
            <a:endParaRPr lang="en-US" dirty="0"/>
          </a:p>
          <a:p>
            <a:pPr defTabSz="908091">
              <a:defRPr/>
            </a:pPr>
            <a:r>
              <a:rPr lang="en-US" dirty="0"/>
              <a:t>Assuming now we have a bunch of investment product and a definition of diversified portfolio based on risks and costs (we want to have products with different risks and costs). How can we do it? We will calculate how different each investment product is from each other based on their risk and cost levels, and group together those which are close to each other. And next, we will pick one from each group to form the diversified portfolio.</a:t>
            </a:r>
          </a:p>
          <a:p>
            <a:pPr defTabSz="908091">
              <a:defRPr/>
            </a:pPr>
            <a:endParaRPr lang="en-US" dirty="0"/>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13</a:t>
            </a:fld>
            <a:endParaRPr lang="en-US"/>
          </a:p>
        </p:txBody>
      </p:sp>
    </p:spTree>
    <p:extLst>
      <p:ext uri="{BB962C8B-B14F-4D97-AF65-F5344CB8AC3E}">
        <p14:creationId xmlns:p14="http://schemas.microsoft.com/office/powerpoint/2010/main" val="144363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8091">
              <a:defRPr/>
            </a:pPr>
            <a:r>
              <a:rPr lang="en-US" dirty="0"/>
              <a:t>How to answer this question?</a:t>
            </a:r>
          </a:p>
          <a:p>
            <a:pPr defTabSz="908091">
              <a:defRPr/>
            </a:pPr>
            <a:r>
              <a:rPr lang="en-US" dirty="0"/>
              <a:t>This is a typica decision tree problems. As the decision is determined by the combination of many factors. </a:t>
            </a:r>
          </a:p>
          <a:p>
            <a:pPr defTabSz="908091">
              <a:defRPr/>
            </a:pPr>
            <a:endParaRPr lang="en-US" dirty="0"/>
          </a:p>
          <a:p>
            <a:pPr defTabSz="908091">
              <a:defRPr/>
            </a:pPr>
            <a:r>
              <a:rPr lang="en-US" dirty="0"/>
              <a:t>Let's start with one simple question. What factors should be considered when opticians recommend lenses</a:t>
            </a:r>
            <a:r>
              <a:rPr lang="en-US" sz="1200" dirty="0"/>
              <a:t>?</a:t>
            </a:r>
          </a:p>
          <a:p>
            <a:pPr defTabSz="908091">
              <a:defRPr/>
            </a:pPr>
            <a:endParaRPr lang="en-US" sz="1200" dirty="0"/>
          </a:p>
          <a:p>
            <a:pPr defTabSz="908091">
              <a:defRPr/>
            </a:pPr>
            <a:r>
              <a:rPr lang="en-US" sz="1200" dirty="0"/>
              <a:t>According to this table, we have age, spectacle prescription, astigmatism, and tear production rate. </a:t>
            </a:r>
          </a:p>
          <a:p>
            <a:pPr defTabSz="908091">
              <a:defRPr/>
            </a:pPr>
            <a:endParaRPr lang="en-US" sz="1200" dirty="0"/>
          </a:p>
          <a:p>
            <a:pPr defTabSz="908091">
              <a:defRPr/>
            </a:pPr>
            <a:r>
              <a:rPr lang="en-US" sz="1200" dirty="0"/>
              <a:t>We can see that recommendation of lenses depends on many factors and no single factor can give us a clear answer. </a:t>
            </a:r>
          </a:p>
          <a:p>
            <a:pPr defTabSz="908091">
              <a:defRPr/>
            </a:pPr>
            <a:endParaRPr lang="en-US" sz="1200" dirty="0"/>
          </a:p>
          <a:p>
            <a:pPr defTabSz="908091">
              <a:defRPr/>
            </a:pPr>
            <a:r>
              <a:rPr lang="en-US" sz="1200" dirty="0"/>
              <a:t>To answer this question, we will use a decision tree in which we will start with a starting node, and split the node with each factor. </a:t>
            </a:r>
            <a:endParaRPr lang="en-US" dirty="0"/>
          </a:p>
          <a:p>
            <a:pPr defTabSz="908091">
              <a:defRPr/>
            </a:pPr>
            <a:endParaRPr lang="en-US" dirty="0"/>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14</a:t>
            </a:fld>
            <a:endParaRPr lang="en-US"/>
          </a:p>
        </p:txBody>
      </p:sp>
    </p:spTree>
    <p:extLst>
      <p:ext uri="{BB962C8B-B14F-4D97-AF65-F5344CB8AC3E}">
        <p14:creationId xmlns:p14="http://schemas.microsoft.com/office/powerpoint/2010/main" val="2857398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marR="0" lvl="1" indent="0" algn="l" defTabSz="914400" rtl="0" eaLnBrk="1" fontAlgn="auto" latinLnBrk="0" hangingPunct="1">
              <a:lnSpc>
                <a:spcPct val="100000"/>
              </a:lnSpc>
              <a:spcBef>
                <a:spcPts val="0"/>
              </a:spcBef>
              <a:spcAft>
                <a:spcPts val="0"/>
              </a:spcAft>
              <a:buClrTx/>
              <a:buSzTx/>
              <a:buFontTx/>
              <a:buNone/>
              <a:tabLst/>
              <a:defRPr/>
            </a:pPr>
            <a:r>
              <a:rPr lang="en-US" sz="1600" dirty="0"/>
              <a:t>The second step is data understanding. We need to understand the data in two ways:</a:t>
            </a:r>
          </a:p>
          <a:p>
            <a:pPr marL="342900" marR="0" lvl="1" indent="0" algn="l" defTabSz="914400" rtl="0" eaLnBrk="1" fontAlgn="auto" latinLnBrk="0" hangingPunct="1">
              <a:lnSpc>
                <a:spcPct val="100000"/>
              </a:lnSpc>
              <a:spcBef>
                <a:spcPts val="0"/>
              </a:spcBef>
              <a:spcAft>
                <a:spcPts val="0"/>
              </a:spcAft>
              <a:buClrTx/>
              <a:buSzTx/>
              <a:buFontTx/>
              <a:buNone/>
              <a:tabLst/>
              <a:defRPr/>
            </a:pPr>
            <a:endParaRPr lang="en-US" sz="1600" dirty="0"/>
          </a:p>
          <a:p>
            <a:pPr marL="342900" marR="0" lvl="1" indent="0" algn="l" defTabSz="914400" rtl="0" eaLnBrk="1" fontAlgn="auto" latinLnBrk="0" hangingPunct="1">
              <a:lnSpc>
                <a:spcPct val="100000"/>
              </a:lnSpc>
              <a:spcBef>
                <a:spcPts val="0"/>
              </a:spcBef>
              <a:spcAft>
                <a:spcPts val="0"/>
              </a:spcAft>
              <a:buClrTx/>
              <a:buSzTx/>
              <a:buFontTx/>
              <a:buNone/>
              <a:tabLst/>
              <a:defRPr/>
            </a:pPr>
            <a:r>
              <a:rPr lang="en-US" sz="1600" dirty="0"/>
              <a:t>First, we need to Understand the strengths and limitations of the data;</a:t>
            </a:r>
          </a:p>
          <a:p>
            <a:pPr marL="342900" marR="0" lvl="1" indent="0" algn="l" defTabSz="914400" rtl="0" eaLnBrk="1" fontAlgn="auto" latinLnBrk="0" hangingPunct="1">
              <a:lnSpc>
                <a:spcPct val="100000"/>
              </a:lnSpc>
              <a:spcBef>
                <a:spcPts val="0"/>
              </a:spcBef>
              <a:spcAft>
                <a:spcPts val="0"/>
              </a:spcAft>
              <a:buClrTx/>
              <a:buSzTx/>
              <a:buFontTx/>
              <a:buNone/>
              <a:tabLst/>
              <a:defRPr/>
            </a:pPr>
            <a:endParaRPr lang="en-US" sz="1600" dirty="0"/>
          </a:p>
          <a:p>
            <a:pPr marL="342900" marR="0" lvl="1" indent="0" algn="l" defTabSz="914400" rtl="0" eaLnBrk="1" fontAlgn="auto" latinLnBrk="0" hangingPunct="1">
              <a:lnSpc>
                <a:spcPct val="100000"/>
              </a:lnSpc>
              <a:spcBef>
                <a:spcPts val="0"/>
              </a:spcBef>
              <a:spcAft>
                <a:spcPts val="0"/>
              </a:spcAft>
              <a:buClrTx/>
              <a:buSzTx/>
              <a:buFontTx/>
              <a:buNone/>
              <a:tabLst/>
              <a:defRPr/>
            </a:pPr>
            <a:r>
              <a:rPr lang="en-US" sz="1600" dirty="0"/>
              <a:t>It is important to Understand the strengths and limitations of the data because rarely we can find data exactly match with the problem. </a:t>
            </a:r>
          </a:p>
          <a:p>
            <a:pPr marL="342900" lvl="1" indent="0">
              <a:buNone/>
            </a:pPr>
            <a:endParaRPr lang="en-US" sz="1600" dirty="0"/>
          </a:p>
          <a:p>
            <a:pPr marL="342900" lvl="1" indent="0">
              <a:buNone/>
            </a:pPr>
            <a:r>
              <a:rPr lang="en-US" sz="1600" dirty="0"/>
              <a:t>-Historical data often are collected for purposes unrelated to the current business problems, or for no explicit purpose at all. So we need to understand data before we do  analysis.</a:t>
            </a:r>
          </a:p>
          <a:p>
            <a:pPr marL="342900" lvl="1" indent="0">
              <a:buNone/>
            </a:pPr>
            <a:endParaRPr lang="en-US" sz="1600" dirty="0"/>
          </a:p>
          <a:p>
            <a:pPr marL="342900" marR="0" lvl="1" indent="0" algn="l" defTabSz="914400" rtl="0" eaLnBrk="1" fontAlgn="auto" latinLnBrk="0" hangingPunct="1">
              <a:lnSpc>
                <a:spcPct val="100000"/>
              </a:lnSpc>
              <a:spcBef>
                <a:spcPts val="0"/>
              </a:spcBef>
              <a:spcAft>
                <a:spcPts val="0"/>
              </a:spcAft>
              <a:buClrTx/>
              <a:buSzTx/>
              <a:buFontTx/>
              <a:buNone/>
              <a:tabLst/>
              <a:defRPr/>
            </a:pPr>
            <a:r>
              <a:rPr lang="en-US" sz="1600" dirty="0"/>
              <a:t>Second, we need to Estimate the costs and benefits of each data source and decide whether further investment is necessary;</a:t>
            </a:r>
          </a:p>
          <a:p>
            <a:pPr marL="342900" lvl="1" indent="0">
              <a:buNone/>
            </a:pPr>
            <a:endParaRPr lang="en-US" sz="1600" dirty="0"/>
          </a:p>
          <a:p>
            <a:pPr marL="342900" lvl="1" indent="0">
              <a:buNone/>
            </a:pPr>
            <a:r>
              <a:rPr lang="en-US" sz="1600" dirty="0"/>
              <a:t>This step is important as The costs of data may vary</a:t>
            </a:r>
          </a:p>
          <a:p>
            <a:pPr marL="342900" lvl="1" indent="0">
              <a:buNone/>
            </a:pPr>
            <a:r>
              <a:rPr lang="en-US" sz="1600" dirty="0"/>
              <a:t>-Some data is available for free while others will require effort to obtain, and some could be very expensive</a:t>
            </a:r>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15</a:t>
            </a:fld>
            <a:endParaRPr lang="en-US"/>
          </a:p>
        </p:txBody>
      </p:sp>
    </p:spTree>
    <p:extLst>
      <p:ext uri="{BB962C8B-B14F-4D97-AF65-F5344CB8AC3E}">
        <p14:creationId xmlns:p14="http://schemas.microsoft.com/office/powerpoint/2010/main" val="802612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1" indent="0" algn="l" defTabSz="914400" rtl="0" eaLnBrk="1" fontAlgn="auto" latinLnBrk="0" hangingPunct="1">
              <a:lnSpc>
                <a:spcPct val="100000"/>
              </a:lnSpc>
              <a:spcBef>
                <a:spcPts val="0"/>
              </a:spcBef>
              <a:spcAft>
                <a:spcPts val="0"/>
              </a:spcAft>
              <a:buClrTx/>
              <a:buSzTx/>
              <a:buFontTx/>
              <a:buNone/>
              <a:tabLst/>
              <a:defRPr/>
            </a:pPr>
            <a:r>
              <a:rPr lang="en-US" sz="1700" dirty="0"/>
              <a:t>The third step is data preparation; in which we collect and clean data. The goal  is to </a:t>
            </a:r>
            <a:r>
              <a:rPr lang="en-US" sz="1800" dirty="0"/>
              <a:t>Manipulate and convert data into  forms that yield better results</a:t>
            </a:r>
          </a:p>
          <a:p>
            <a:pPr marL="342900" lvl="1" indent="0">
              <a:buNone/>
            </a:pPr>
            <a:endParaRPr lang="en-US" sz="1700" dirty="0"/>
          </a:p>
          <a:p>
            <a:pPr marL="342900" lvl="1" indent="0">
              <a:buNone/>
            </a:pPr>
            <a:r>
              <a:rPr lang="en-US" sz="1700" dirty="0"/>
              <a:t>-e.g., converting data to the right format, removing or inferring missing values, and converting data to different types</a:t>
            </a:r>
            <a:endParaRPr lang="en-US" dirty="0"/>
          </a:p>
          <a:p>
            <a:endParaRPr lang="en-US" sz="1600" dirty="0"/>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16</a:t>
            </a:fld>
            <a:endParaRPr lang="en-US"/>
          </a:p>
        </p:txBody>
      </p:sp>
    </p:spTree>
    <p:extLst>
      <p:ext uri="{BB962C8B-B14F-4D97-AF65-F5344CB8AC3E}">
        <p14:creationId xmlns:p14="http://schemas.microsoft.com/office/powerpoint/2010/main" val="254650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8091">
              <a:defRPr/>
            </a:pPr>
            <a:r>
              <a:rPr lang="en-US" dirty="0"/>
              <a:t>In the fourth step, we will apply data mining techniques to do the analysis. This is the primary place where data mining techniques are applied to the data. </a:t>
            </a:r>
          </a:p>
          <a:p>
            <a:pPr defTabSz="908091">
              <a:defRPr/>
            </a:pPr>
            <a:endParaRPr lang="en-US" dirty="0"/>
          </a:p>
          <a:p>
            <a:pPr marL="0" marR="0" lvl="0" indent="0" algn="l" defTabSz="908091" rtl="0" eaLnBrk="1" fontAlgn="auto" latinLnBrk="0" hangingPunct="1">
              <a:lnSpc>
                <a:spcPct val="100000"/>
              </a:lnSpc>
              <a:spcBef>
                <a:spcPts val="0"/>
              </a:spcBef>
              <a:spcAft>
                <a:spcPts val="0"/>
              </a:spcAft>
              <a:buClrTx/>
              <a:buSzTx/>
              <a:buFontTx/>
              <a:buNone/>
              <a:tabLst/>
              <a:defRPr/>
            </a:pPr>
            <a:r>
              <a:rPr lang="en-US" dirty="0"/>
              <a:t>One thing to note is that there are </a:t>
            </a:r>
            <a:r>
              <a:rPr lang="en-US" sz="1200" dirty="0"/>
              <a:t>No universally best methods or algorithms for data mining tasks. We need to select the most suitable techniques based on the problems.</a:t>
            </a:r>
            <a:endParaRPr lang="en-US" sz="1100" dirty="0"/>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17</a:t>
            </a:fld>
            <a:endParaRPr lang="en-US"/>
          </a:p>
        </p:txBody>
      </p:sp>
    </p:spTree>
    <p:extLst>
      <p:ext uri="{BB962C8B-B14F-4D97-AF65-F5344CB8AC3E}">
        <p14:creationId xmlns:p14="http://schemas.microsoft.com/office/powerpoint/2010/main" val="3455606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The fifth step is evaluation, in which we will Assess the data mining results rigorously and evaluate if they are valid and reliable before moving on</a:t>
            </a:r>
          </a:p>
          <a:p>
            <a:pPr defTabSz="908091">
              <a:defRPr/>
            </a:pPr>
            <a:endParaRPr lang="en-US" sz="1200" dirty="0"/>
          </a:p>
          <a:p>
            <a:pPr defTabSz="908091">
              <a:defRPr/>
            </a:pPr>
            <a:r>
              <a:rPr lang="en-US" sz="1200" dirty="0"/>
              <a:t>If we look hard enough at any dat</a:t>
            </a:r>
            <a:r>
              <a:rPr lang="en-US" altLang="zh-CN" sz="1200" dirty="0"/>
              <a:t>a</a:t>
            </a:r>
            <a:r>
              <a:rPr lang="en-US" sz="1200" dirty="0"/>
              <a:t>set, we will find some patterns, but they may not make sense or survive in another context.</a:t>
            </a:r>
          </a:p>
          <a:p>
            <a:pPr defTabSz="908091">
              <a:defRPr/>
            </a:pPr>
            <a:endParaRPr lang="en-US" sz="1200" dirty="0"/>
          </a:p>
          <a:p>
            <a:pPr defTabSz="908091">
              <a:defRPr/>
            </a:pPr>
            <a:r>
              <a:rPr lang="en-US" sz="1200" dirty="0"/>
              <a:t>Equally important, the evaluation stage also serves to help ensure that the model satisfies the original business goals. </a:t>
            </a:r>
          </a:p>
          <a:p>
            <a:pPr defTabSz="908091">
              <a:defRPr/>
            </a:pPr>
            <a:endParaRPr lang="en-US" sz="1200" dirty="0"/>
          </a:p>
          <a:p>
            <a:pPr defTabSz="908091">
              <a:defRPr/>
            </a:pPr>
            <a:r>
              <a:rPr lang="en-US" sz="1200" dirty="0"/>
              <a:t>It can be both quantitative and qualitative. </a:t>
            </a:r>
          </a:p>
          <a:p>
            <a:pPr defTabSz="908091">
              <a:defRPr/>
            </a:pPr>
            <a:endParaRPr lang="en-US" sz="1200" dirty="0"/>
          </a:p>
          <a:p>
            <a:pPr defTabSz="908091">
              <a:defRPr/>
            </a:pPr>
            <a:r>
              <a:rPr lang="en-US" sz="1200" dirty="0"/>
              <a:t>It is inadvisable to deploy results immediately after data mining.</a:t>
            </a:r>
          </a:p>
          <a:p>
            <a:pPr defTabSz="908091">
              <a:defRPr/>
            </a:pPr>
            <a:endParaRPr lang="en-US" sz="1200" dirty="0"/>
          </a:p>
          <a:p>
            <a:pPr defTabSz="908091">
              <a:defRPr/>
            </a:pPr>
            <a:r>
              <a:rPr lang="en-US" sz="1200" dirty="0"/>
              <a:t>It is always Easier, cheaper, quicker, and safer to test a model first in a controlled laboratory setting. However, sometimes we cannot do lab experiment, so we have to rely on other methods. For example, if we want to know whether education influence income. The experiment would be we have two groups, one control group in which no one can go to college, and the other one is a controlled group in which we require everyone to go to college. As you can see this is impractical. </a:t>
            </a:r>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18</a:t>
            </a:fld>
            <a:endParaRPr lang="en-US"/>
          </a:p>
        </p:txBody>
      </p:sp>
    </p:spTree>
    <p:extLst>
      <p:ext uri="{BB962C8B-B14F-4D97-AF65-F5344CB8AC3E}">
        <p14:creationId xmlns:p14="http://schemas.microsoft.com/office/powerpoint/2010/main" val="3674335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last step is deployment in which The results of data mining are put into real use in order to realize return on investment</a:t>
            </a:r>
          </a:p>
          <a:p>
            <a:endParaRPr lang="en-US" sz="1200" dirty="0"/>
          </a:p>
          <a:p>
            <a:r>
              <a:rPr lang="en-US" sz="1200" dirty="0"/>
              <a:t>It is not necessary to fail in deployment to start the cycle again; the evaluation stage may reveal that results are not good enough to deploy, and we need to adjust the problem definition or get different data;</a:t>
            </a:r>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19</a:t>
            </a:fld>
            <a:endParaRPr lang="en-US"/>
          </a:p>
        </p:txBody>
      </p:sp>
    </p:spTree>
    <p:extLst>
      <p:ext uri="{BB962C8B-B14F-4D97-AF65-F5344CB8AC3E}">
        <p14:creationId xmlns:p14="http://schemas.microsoft.com/office/powerpoint/2010/main" val="876331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appears that nowadays everything is talking about data mining. However, if you ask people what is data mining, some people may not have a clear idea about that. Before we</a:t>
            </a:r>
            <a:r>
              <a:rPr lang="zh-CN" altLang="en-US" dirty="0"/>
              <a:t> </a:t>
            </a:r>
            <a:r>
              <a:rPr lang="en-US" altLang="zh-CN" dirty="0"/>
              <a:t>talk more</a:t>
            </a:r>
            <a:r>
              <a:rPr lang="zh-CN" altLang="en-US" dirty="0"/>
              <a:t> </a:t>
            </a:r>
            <a:r>
              <a:rPr lang="en-US" altLang="zh-CN" dirty="0"/>
              <a:t>about</a:t>
            </a:r>
            <a:r>
              <a:rPr lang="zh-CN" altLang="en-US" dirty="0"/>
              <a:t> </a:t>
            </a:r>
            <a:r>
              <a:rPr lang="en-US" altLang="zh-CN" dirty="0"/>
              <a:t>data</a:t>
            </a:r>
            <a:r>
              <a:rPr lang="zh-CN" altLang="en-US" dirty="0"/>
              <a:t> </a:t>
            </a:r>
            <a:r>
              <a:rPr lang="en-US" altLang="zh-CN" dirty="0"/>
              <a:t>mining</a:t>
            </a:r>
            <a:r>
              <a:rPr lang="zh-CN" altLang="en-US" dirty="0"/>
              <a:t> </a:t>
            </a:r>
            <a:r>
              <a:rPr lang="en-US" altLang="zh-CN" dirty="0"/>
              <a:t>techniques,</a:t>
            </a:r>
            <a:r>
              <a:rPr lang="zh-CN" altLang="en-US" dirty="0"/>
              <a:t> </a:t>
            </a:r>
            <a:r>
              <a:rPr lang="en-US" altLang="zh-CN" dirty="0"/>
              <a:t>the</a:t>
            </a:r>
            <a:r>
              <a:rPr lang="zh-CN" altLang="en-US" dirty="0"/>
              <a:t> </a:t>
            </a:r>
            <a:r>
              <a:rPr lang="en-US" altLang="zh-CN" dirty="0"/>
              <a:t>first</a:t>
            </a:r>
            <a:r>
              <a:rPr lang="zh-CN" altLang="en-US" dirty="0"/>
              <a:t> </a:t>
            </a:r>
            <a:r>
              <a:rPr lang="en-US" altLang="zh-CN" dirty="0"/>
              <a:t>question we will have to answer is: </a:t>
            </a:r>
            <a:r>
              <a:rPr lang="en-US" altLang="zh-CN" b="1" dirty="0"/>
              <a:t>what is data mining</a:t>
            </a:r>
            <a:r>
              <a:rPr lang="en-US" altLang="zh-CN" dirty="0"/>
              <a:t>. This is the definition. </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data mining is about looking for patterns in data. </a:t>
            </a:r>
            <a:r>
              <a:rPr lang="en-US" b="1" dirty="0"/>
              <a:t>Why we want to find patterns? </a:t>
            </a:r>
            <a:r>
              <a:rPr lang="en-US" baseline="0" dirty="0"/>
              <a:t>We highlight pattern because what we want to extract from data is not a one-time information. Instead, we want to know a pattern which will repeatedly appear in similar context. </a:t>
            </a:r>
            <a:r>
              <a:rPr lang="en-US" dirty="0"/>
              <a:t>Useful patterns allow us to make nontrivial predictions on new data. </a:t>
            </a:r>
          </a:p>
          <a:p>
            <a:endParaRPr lang="en-US" dirty="0"/>
          </a:p>
          <a:p>
            <a:r>
              <a:rPr lang="en-US" dirty="0"/>
              <a:t>A scientist’s job (like a baby’s) is to make sense of data, to discover the patterns that govern how the physical world works and use this pattern for predicting what will happen in new situations. The entrepreneur’s job is to identify opportunities that they can turn the patterns into profit. </a:t>
            </a: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fld id="{8A027A1B-6C11-4AAF-BD53-3AB9B3BB5319}" type="slidenum">
              <a:rPr lang="en-US" smtClean="0"/>
              <a:t>2</a:t>
            </a:fld>
            <a:endParaRPr lang="en-US"/>
          </a:p>
        </p:txBody>
      </p:sp>
    </p:spTree>
    <p:extLst>
      <p:ext uri="{BB962C8B-B14F-4D97-AF65-F5344CB8AC3E}">
        <p14:creationId xmlns:p14="http://schemas.microsoft.com/office/powerpoint/2010/main" val="326405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23A3B49-826B-40C8-B4C8-AFC2FAD32D95}" type="slidenum">
              <a:t>20</a:t>
            </a:fld>
            <a:endParaRPr lang="en-US"/>
          </a:p>
        </p:txBody>
      </p:sp>
      <p:sp>
        <p:nvSpPr>
          <p:cNvPr id="2" name="Rectangle 1"/>
          <p:cNvSpPr/>
          <p:nvPr/>
        </p:nvSpPr>
        <p:spPr>
          <a:xfrm>
            <a:off x="1254240" y="719280"/>
            <a:ext cx="4794120" cy="359568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0440" y="4555440"/>
            <a:ext cx="5843160" cy="4315680"/>
          </a:xfr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incorporate the beliefs, purposes, biases, and pragmatics of those who designed the data collection systems. The meaning of data is colored by our own beliefs.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hlinkClick r:id="rId3" action="ppaction://hlinkfile"/>
              </a:rPr>
              <a:t>Data is a complement to “intuition” or past experience – Not a substitute</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162915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8091">
              <a:defRPr/>
            </a:pPr>
            <a:r>
              <a:rPr lang="en-US" dirty="0"/>
              <a:t>This is a Practice question. Think about how can we calculate the economic return to graduate studies. </a:t>
            </a:r>
          </a:p>
          <a:p>
            <a:pPr defTabSz="908091">
              <a:defRPr/>
            </a:pPr>
            <a:endParaRPr lang="en-US" dirty="0"/>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Transform the problem into a data mining problem: </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-What is the effect of having a graduate degree on individuals’ annual income?</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-regression, dependent variable (annual income), explanatory variable (before/after someone got a graduate degree). </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-causality</a:t>
            </a:r>
          </a:p>
          <a:p>
            <a:pPr marL="0" marR="0" lvl="0" indent="0" algn="l" defTabSz="908091"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Where can you get data?</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--LinkedIn</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--Glassdoor</a:t>
            </a:r>
          </a:p>
          <a:p>
            <a:pPr marL="0" marR="0" lvl="0" indent="0" algn="l" defTabSz="908091"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How to evaluate your analysis?</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--Experiment (?)</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--Test and validation</a:t>
            </a:r>
          </a:p>
          <a:p>
            <a:pPr marL="0" marR="0" lvl="0" indent="0" algn="l" defTabSz="908091" rtl="0" eaLnBrk="1" fontAlgn="auto" latinLnBrk="0" hangingPunct="1">
              <a:lnSpc>
                <a:spcPct val="100000"/>
              </a:lnSpc>
              <a:spcBef>
                <a:spcPts val="0"/>
              </a:spcBef>
              <a:spcAft>
                <a:spcPts val="0"/>
              </a:spcAft>
              <a:buClrTx/>
              <a:buSzTx/>
              <a:buFontTx/>
              <a:buNone/>
              <a:tabLst/>
              <a:defRPr/>
            </a:pPr>
            <a:r>
              <a:rPr lang="en-US" sz="1200" dirty="0"/>
              <a:t>--Replicate analysis using different models and different data</a:t>
            </a:r>
          </a:p>
          <a:p>
            <a:pPr defTabSz="908091">
              <a:defRPr/>
            </a:pPr>
            <a:endParaRPr lang="en-US" dirty="0"/>
          </a:p>
        </p:txBody>
      </p:sp>
      <p:sp>
        <p:nvSpPr>
          <p:cNvPr id="4" name="Slide Number Placeholder 3"/>
          <p:cNvSpPr>
            <a:spLocks noGrp="1"/>
          </p:cNvSpPr>
          <p:nvPr>
            <p:ph type="sldNum" sz="quarter" idx="10"/>
          </p:nvPr>
        </p:nvSpPr>
        <p:spPr/>
        <p:txBody>
          <a:bodyPr/>
          <a:lstStyle/>
          <a:p>
            <a:fld id="{F51D4CB3-40A7-4D7D-8DD9-EDAA9A53ADAE}" type="slidenum">
              <a:rPr lang="en-US" smtClean="0"/>
              <a:pPr/>
              <a:t>21</a:t>
            </a:fld>
            <a:endParaRPr lang="en-US"/>
          </a:p>
        </p:txBody>
      </p:sp>
    </p:spTree>
    <p:extLst>
      <p:ext uri="{BB962C8B-B14F-4D97-AF65-F5344CB8AC3E}">
        <p14:creationId xmlns:p14="http://schemas.microsoft.com/office/powerpoint/2010/main" val="256673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23A3B49-826B-40C8-B4C8-AFC2FAD32D95}" type="slidenum">
              <a:t>22</a:t>
            </a:fld>
            <a:endParaRPr lang="en-US"/>
          </a:p>
        </p:txBody>
      </p:sp>
      <p:sp>
        <p:nvSpPr>
          <p:cNvPr id="2" name="Rectangle 1"/>
          <p:cNvSpPr/>
          <p:nvPr/>
        </p:nvSpPr>
        <p:spPr>
          <a:xfrm>
            <a:off x="1254240" y="719280"/>
            <a:ext cx="4794120" cy="359568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0440" y="4555440"/>
            <a:ext cx="5843160" cy="4315680"/>
          </a:xfr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76978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23A3B49-826B-40C8-B4C8-AFC2FAD32D95}" type="slidenum">
              <a:t>3</a:t>
            </a:fld>
            <a:endParaRPr lang="en-US"/>
          </a:p>
        </p:txBody>
      </p:sp>
      <p:sp>
        <p:nvSpPr>
          <p:cNvPr id="2" name="Rectangle 1"/>
          <p:cNvSpPr/>
          <p:nvPr/>
        </p:nvSpPr>
        <p:spPr>
          <a:xfrm>
            <a:off x="1254240" y="719280"/>
            <a:ext cx="4794120" cy="359568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30440" y="4555440"/>
            <a:ext cx="5843160" cy="4315680"/>
          </a:xfrm>
        </p:spPr>
        <p:txBody>
          <a:bodyPr>
            <a:spAutoFit/>
          </a:bodyPr>
          <a:lstStyle/>
          <a:p>
            <a:endParaRPr lang="en-US"/>
          </a:p>
        </p:txBody>
      </p:sp>
    </p:spTree>
    <p:extLst>
      <p:ext uri="{BB962C8B-B14F-4D97-AF65-F5344CB8AC3E}">
        <p14:creationId xmlns:p14="http://schemas.microsoft.com/office/powerpoint/2010/main" val="268850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concept is supervised and unsupervised data mining. </a:t>
            </a:r>
          </a:p>
          <a:p>
            <a:endParaRPr lang="en-US" baseline="0" dirty="0"/>
          </a:p>
          <a:p>
            <a:r>
              <a:rPr lang="en-US" sz="1200" b="0" i="0" kern="1200" dirty="0">
                <a:solidFill>
                  <a:schemeClr val="tx1"/>
                </a:solidFill>
                <a:effectLst/>
                <a:latin typeface="+mn-lt"/>
                <a:ea typeface="+mn-ea"/>
                <a:cs typeface="+mn-cs"/>
              </a:rPr>
              <a:t>In a </a:t>
            </a:r>
            <a:r>
              <a:rPr lang="en-US" sz="1200" b="1" i="0" kern="1200" dirty="0">
                <a:solidFill>
                  <a:schemeClr val="tx1"/>
                </a:solidFill>
                <a:effectLst/>
                <a:latin typeface="+mn-lt"/>
                <a:ea typeface="+mn-ea"/>
                <a:cs typeface="+mn-cs"/>
              </a:rPr>
              <a:t>supervised data</a:t>
            </a:r>
            <a:r>
              <a:rPr lang="en-US" sz="1200" b="1" i="0" kern="1200" baseline="0" dirty="0">
                <a:solidFill>
                  <a:schemeClr val="tx1"/>
                </a:solidFill>
                <a:effectLst/>
                <a:latin typeface="+mn-lt"/>
                <a:ea typeface="+mn-ea"/>
                <a:cs typeface="+mn-cs"/>
              </a:rPr>
              <a:t> mining</a:t>
            </a:r>
            <a:r>
              <a:rPr lang="en-US" sz="1200" b="0" i="0" kern="1200" dirty="0">
                <a:solidFill>
                  <a:schemeClr val="tx1"/>
                </a:solidFill>
                <a:effectLst/>
                <a:latin typeface="+mn-lt"/>
                <a:ea typeface="+mn-ea"/>
                <a:cs typeface="+mn-cs"/>
              </a:rPr>
              <a:t> model, the algorithm do</a:t>
            </a:r>
            <a:r>
              <a:rPr lang="en-US" sz="1200" b="0" i="0" kern="1200" baseline="0" dirty="0">
                <a:solidFill>
                  <a:schemeClr val="tx1"/>
                </a:solidFill>
                <a:effectLst/>
                <a:latin typeface="+mn-lt"/>
                <a:ea typeface="+mn-ea"/>
                <a:cs typeface="+mn-cs"/>
              </a:rPr>
              <a:t> analysis</a:t>
            </a:r>
            <a:r>
              <a:rPr lang="en-US" sz="1200" b="0" i="0" kern="1200" dirty="0">
                <a:solidFill>
                  <a:schemeClr val="tx1"/>
                </a:solidFill>
                <a:effectLst/>
                <a:latin typeface="+mn-lt"/>
                <a:ea typeface="+mn-ea"/>
                <a:cs typeface="+mn-cs"/>
              </a:rPr>
              <a:t> on a labeled dataset (outcome), providing an answer key that the algorithm can use to evaluate its accuracy on training data. The process of an algorithm learning from the training dataset can be thought of as a teacher supervising the learning process. We know the correct answers, the algorithm iteratively makes predictions on the training data and is corrected by the teacher. Learning stops when the algorithm achieves an acceptable level of performance.</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For example, classification and regression are both supervised data mining.</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Classification</a:t>
            </a:r>
            <a:r>
              <a:rPr lang="en-US" sz="1200" b="0" i="0" kern="1200" dirty="0">
                <a:solidFill>
                  <a:schemeClr val="tx1"/>
                </a:solidFill>
                <a:effectLst/>
                <a:latin typeface="+mn-lt"/>
                <a:ea typeface="+mn-ea"/>
                <a:cs typeface="+mn-cs"/>
              </a:rPr>
              <a:t>: A classification problem is when the output variable is a category, such as “red” or “blue” or “disease” and “no disease”.</a:t>
            </a:r>
          </a:p>
          <a:p>
            <a:pPr fontAlgn="base"/>
            <a:r>
              <a:rPr lang="en-US" sz="1200" b="1" i="0" kern="1200" dirty="0">
                <a:solidFill>
                  <a:schemeClr val="tx1"/>
                </a:solidFill>
                <a:effectLst/>
                <a:latin typeface="+mn-lt"/>
                <a:ea typeface="+mn-ea"/>
                <a:cs typeface="+mn-cs"/>
              </a:rPr>
              <a:t>Regression</a:t>
            </a:r>
            <a:r>
              <a:rPr lang="en-US" sz="1200" b="0" i="0" kern="1200" dirty="0">
                <a:solidFill>
                  <a:schemeClr val="tx1"/>
                </a:solidFill>
                <a:effectLst/>
                <a:latin typeface="+mn-lt"/>
                <a:ea typeface="+mn-ea"/>
                <a:cs typeface="+mn-cs"/>
              </a:rPr>
              <a:t>: A regression problem is when the output variable is a real value, such as “dollars” or “weight”.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unsupervised</a:t>
            </a:r>
            <a:r>
              <a:rPr lang="en-US" sz="1200" b="0" i="0" kern="1200" dirty="0">
                <a:solidFill>
                  <a:schemeClr val="tx1"/>
                </a:solidFill>
                <a:effectLst/>
                <a:latin typeface="+mn-lt"/>
                <a:ea typeface="+mn-ea"/>
                <a:cs typeface="+mn-cs"/>
              </a:rPr>
              <a:t> model, in contrast, provides unlabeled data that the algorithm tries to make sense of by extracting features and patterns on its own.</a:t>
            </a:r>
            <a:r>
              <a:rPr lang="en-US" baseline="0" dirty="0"/>
              <a:t> </a:t>
            </a:r>
            <a:r>
              <a:rPr lang="en-US" sz="1200" b="0" kern="1200" dirty="0">
                <a:solidFill>
                  <a:schemeClr val="tx1"/>
                </a:solidFill>
                <a:effectLst/>
                <a:latin typeface="+mn-lt"/>
                <a:ea typeface="+mn-ea"/>
                <a:cs typeface="+mn-cs"/>
              </a:rPr>
              <a:t>Unsupervised learning is where you only have input data and no corresponding output variables.</a:t>
            </a:r>
          </a:p>
          <a:p>
            <a:pPr fontAlgn="base"/>
            <a:r>
              <a:rPr lang="en-US" sz="1200" b="0" kern="1200" dirty="0">
                <a:solidFill>
                  <a:schemeClr val="tx1"/>
                </a:solidFill>
                <a:effectLst/>
                <a:latin typeface="+mn-lt"/>
                <a:ea typeface="+mn-ea"/>
                <a:cs typeface="+mn-cs"/>
              </a:rPr>
              <a:t>The goal for unsupervised learning is to model the underlying structure or distribution in the data in order to learn more about the data.</a:t>
            </a:r>
          </a:p>
          <a:p>
            <a:pPr fontAlgn="base"/>
            <a:r>
              <a:rPr lang="en-US" sz="1200" b="0" kern="1200" dirty="0">
                <a:solidFill>
                  <a:schemeClr val="tx1"/>
                </a:solidFill>
                <a:effectLst/>
                <a:latin typeface="+mn-lt"/>
                <a:ea typeface="+mn-ea"/>
                <a:cs typeface="+mn-cs"/>
              </a:rPr>
              <a:t>These are called unsupervised learning because unlike supervised learning above there is no correct answers and there is no teacher. Algorithms are left to their own devises to discover and present the interesting structure in the data.</a:t>
            </a:r>
          </a:p>
          <a:p>
            <a:pPr fontAlgn="base"/>
            <a:r>
              <a:rPr lang="en-US" sz="1200" b="0" kern="1200" dirty="0">
                <a:solidFill>
                  <a:schemeClr val="tx1"/>
                </a:solidFill>
                <a:effectLst/>
                <a:latin typeface="+mn-lt"/>
                <a:ea typeface="+mn-ea"/>
                <a:cs typeface="+mn-cs"/>
              </a:rPr>
              <a:t>Unsupervised learning problems can be further grouped into the clustering problems and association problems.</a:t>
            </a:r>
          </a:p>
          <a:p>
            <a:endParaRPr lang="en-US" dirty="0"/>
          </a:p>
          <a:p>
            <a:endParaRPr lang="en-US" dirty="0"/>
          </a:p>
          <a:p>
            <a:r>
              <a:rPr lang="en-US" dirty="0"/>
              <a:t>Usually, what</a:t>
            </a:r>
            <a:r>
              <a:rPr lang="en-US" baseline="0" dirty="0"/>
              <a:t> we will come across is a combination of being supervised and unsupervised. You can also transform one type into another type. </a:t>
            </a:r>
            <a:r>
              <a:rPr lang="en-US" altLang="zh-CN" baseline="0" dirty="0"/>
              <a:t>And, to solve a problem, you can use both supervised or unsupervised methods, depending on how you cast the business problems into data mining tasks.</a:t>
            </a:r>
            <a:endParaRPr lang="en-US" dirty="0"/>
          </a:p>
          <a:p>
            <a:endParaRPr lang="en-US" dirty="0"/>
          </a:p>
        </p:txBody>
      </p:sp>
      <p:sp>
        <p:nvSpPr>
          <p:cNvPr id="4" name="Slide Number Placeholder 3"/>
          <p:cNvSpPr>
            <a:spLocks noGrp="1"/>
          </p:cNvSpPr>
          <p:nvPr>
            <p:ph type="sldNum" sz="quarter" idx="10"/>
          </p:nvPr>
        </p:nvSpPr>
        <p:spPr/>
        <p:txBody>
          <a:bodyPr/>
          <a:lstStyle/>
          <a:p>
            <a:fld id="{DFF07B7D-8024-45D1-A117-CA4AB9BC0EAD}" type="slidenum">
              <a:rPr lang="en-US" smtClean="0"/>
              <a:t>4</a:t>
            </a:fld>
            <a:endParaRPr lang="en-US"/>
          </a:p>
        </p:txBody>
      </p:sp>
    </p:spTree>
    <p:extLst>
      <p:ext uri="{BB962C8B-B14F-4D97-AF65-F5344CB8AC3E}">
        <p14:creationId xmlns:p14="http://schemas.microsoft.com/office/powerpoint/2010/main" val="351269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F07B7D-8024-45D1-A117-CA4AB9BC0EAD}" type="slidenum">
              <a:rPr lang="en-US" smtClean="0"/>
              <a:t>5</a:t>
            </a:fld>
            <a:endParaRPr lang="en-US"/>
          </a:p>
        </p:txBody>
      </p:sp>
    </p:spTree>
    <p:extLst>
      <p:ext uri="{BB962C8B-B14F-4D97-AF65-F5344CB8AC3E}">
        <p14:creationId xmlns:p14="http://schemas.microsoft.com/office/powerpoint/2010/main" val="415496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decision tree is a supervised data</a:t>
            </a:r>
            <a:r>
              <a:rPr lang="zh-CN" altLang="en-US" dirty="0"/>
              <a:t> </a:t>
            </a:r>
            <a:r>
              <a:rPr lang="en-US" altLang="zh-CN" dirty="0"/>
              <a:t>mining</a:t>
            </a:r>
            <a:r>
              <a:rPr lang="en-US" dirty="0"/>
              <a:t>. It predicts whether something will happen.</a:t>
            </a:r>
          </a:p>
        </p:txBody>
      </p:sp>
      <p:sp>
        <p:nvSpPr>
          <p:cNvPr id="4" name="Slide Number Placeholder 3"/>
          <p:cNvSpPr>
            <a:spLocks noGrp="1"/>
          </p:cNvSpPr>
          <p:nvPr>
            <p:ph type="sldNum" sz="quarter" idx="10"/>
          </p:nvPr>
        </p:nvSpPr>
        <p:spPr/>
        <p:txBody>
          <a:bodyPr/>
          <a:lstStyle/>
          <a:p>
            <a:fld id="{DFF07B7D-8024-45D1-A117-CA4AB9BC0EAD}" type="slidenum">
              <a:rPr lang="en-US" smtClean="0"/>
              <a:t>6</a:t>
            </a:fld>
            <a:endParaRPr lang="en-US"/>
          </a:p>
        </p:txBody>
      </p:sp>
    </p:spTree>
    <p:extLst>
      <p:ext uri="{BB962C8B-B14F-4D97-AF65-F5344CB8AC3E}">
        <p14:creationId xmlns:p14="http://schemas.microsoft.com/office/powerpoint/2010/main" val="2372539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07B7D-8024-45D1-A117-CA4AB9BC0EAD}" type="slidenum">
              <a:rPr lang="en-US" smtClean="0"/>
              <a:t>7</a:t>
            </a:fld>
            <a:endParaRPr lang="en-US"/>
          </a:p>
        </p:txBody>
      </p:sp>
    </p:spTree>
    <p:extLst>
      <p:ext uri="{BB962C8B-B14F-4D97-AF65-F5344CB8AC3E}">
        <p14:creationId xmlns:p14="http://schemas.microsoft.com/office/powerpoint/2010/main" val="195856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07B7D-8024-45D1-A117-CA4AB9BC0EAD}" type="slidenum">
              <a:rPr lang="en-US" smtClean="0"/>
              <a:t>8</a:t>
            </a:fld>
            <a:endParaRPr lang="en-US"/>
          </a:p>
        </p:txBody>
      </p:sp>
    </p:spTree>
    <p:extLst>
      <p:ext uri="{BB962C8B-B14F-4D97-AF65-F5344CB8AC3E}">
        <p14:creationId xmlns:p14="http://schemas.microsoft.com/office/powerpoint/2010/main" val="22331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F07B7D-8024-45D1-A117-CA4AB9BC0EAD}" type="slidenum">
              <a:rPr lang="en-US" smtClean="0"/>
              <a:t>9</a:t>
            </a:fld>
            <a:endParaRPr lang="en-US"/>
          </a:p>
        </p:txBody>
      </p:sp>
    </p:spTree>
    <p:extLst>
      <p:ext uri="{BB962C8B-B14F-4D97-AF65-F5344CB8AC3E}">
        <p14:creationId xmlns:p14="http://schemas.microsoft.com/office/powerpoint/2010/main" val="324383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257A-95F7-4068-B8CA-AEA5D7BD2F6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3BFEC8F-47B4-42F1-9F62-33D7DBF5C1D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84B98E4-27E8-4D08-AF32-C6557D22DE29}"/>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5" name="Footer Placeholder 4">
            <a:extLst>
              <a:ext uri="{FF2B5EF4-FFF2-40B4-BE49-F238E27FC236}">
                <a16:creationId xmlns:a16="http://schemas.microsoft.com/office/drawing/2014/main" id="{3131E7D3-AE9F-42B7-9F5B-6A5E6A6B4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4D4C2-B683-4D24-BD7B-0458678AE0EC}"/>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125566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ED15-4D29-4175-9E8D-84F4C72571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B6AA5-D6AA-458F-ABD8-CF82E3267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313F0-1612-4406-AC34-94B18EDB84AB}"/>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5" name="Footer Placeholder 4">
            <a:extLst>
              <a:ext uri="{FF2B5EF4-FFF2-40B4-BE49-F238E27FC236}">
                <a16:creationId xmlns:a16="http://schemas.microsoft.com/office/drawing/2014/main" id="{B7DE1CEA-3C74-40EA-8380-AD2993B2C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CF8D8-9E33-4F74-8EC6-10B50C5E821E}"/>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33963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66D22-BE23-4966-96CB-C3B181ABE32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A8C97E-3B95-4244-83CC-DD57DFCEB9E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A4D51-F565-4DF4-A052-A69A6F7525B8}"/>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5" name="Footer Placeholder 4">
            <a:extLst>
              <a:ext uri="{FF2B5EF4-FFF2-40B4-BE49-F238E27FC236}">
                <a16:creationId xmlns:a16="http://schemas.microsoft.com/office/drawing/2014/main" id="{83C268DA-868A-4865-BEF5-41435970E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F55B9-7ED9-4310-AD12-990FA7ED3711}"/>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54741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88ED-3799-412B-9D44-428F3AD03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339F1-6442-4B6E-8708-F55B8412B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6FD34-8DDD-42C6-B1AB-2C64A7C935FA}"/>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5" name="Footer Placeholder 4">
            <a:extLst>
              <a:ext uri="{FF2B5EF4-FFF2-40B4-BE49-F238E27FC236}">
                <a16:creationId xmlns:a16="http://schemas.microsoft.com/office/drawing/2014/main" id="{EBC7FD23-4B85-4E20-8199-AD515B216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C8B8D-CB4A-4C54-9515-8B479E1CC70B}"/>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375461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3F88-52D0-47D3-880E-EF548948007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5931096-C363-46FE-B828-2338D8DE58E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1E129-2FD0-41C5-9F8F-DED215A8032D}"/>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5" name="Footer Placeholder 4">
            <a:extLst>
              <a:ext uri="{FF2B5EF4-FFF2-40B4-BE49-F238E27FC236}">
                <a16:creationId xmlns:a16="http://schemas.microsoft.com/office/drawing/2014/main" id="{91F124BF-B322-4D2E-931E-2DB372A0A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3FB2A-9D4F-457B-AC7C-0A462EE0C5DA}"/>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174927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0B13-4323-4EC2-BAB6-0B378BCE7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6994EA-782C-4DC0-AB88-32B84C22037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DA7367-473D-4028-9783-BE53C53CC47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0C881D-94F7-4F1F-890C-D59D58F276C5}"/>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6" name="Footer Placeholder 5">
            <a:extLst>
              <a:ext uri="{FF2B5EF4-FFF2-40B4-BE49-F238E27FC236}">
                <a16:creationId xmlns:a16="http://schemas.microsoft.com/office/drawing/2014/main" id="{E06E6AAA-BB21-4DCC-A555-636817D53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74105-15DE-4CC5-BA3E-1B08D2C6749A}"/>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356935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6B37-7E56-4336-A9AA-B5F99EC9E99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ACD23-E8A6-403E-948F-2973E9A6A57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BED48-4AD9-4353-AEDA-F3761F8B250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BD3AE-24BB-460E-8BFD-F277C167259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D45D4-2303-45F0-84F6-3026532EDD3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9FB227-47B1-42DD-AD2C-764B3FF5B951}"/>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8" name="Footer Placeholder 7">
            <a:extLst>
              <a:ext uri="{FF2B5EF4-FFF2-40B4-BE49-F238E27FC236}">
                <a16:creationId xmlns:a16="http://schemas.microsoft.com/office/drawing/2014/main" id="{10871AF2-0D8C-4199-AC4C-48DE79C528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51BC9B-AFFA-4414-AFDD-667E66473F9C}"/>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198014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60F0-0160-4E65-982C-2EC9684E3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8A4930-E6EE-4488-AD7E-F31A3451FCD0}"/>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4" name="Footer Placeholder 3">
            <a:extLst>
              <a:ext uri="{FF2B5EF4-FFF2-40B4-BE49-F238E27FC236}">
                <a16:creationId xmlns:a16="http://schemas.microsoft.com/office/drawing/2014/main" id="{F1CF93D6-EF5F-4864-ACA8-8210A8290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36350F-CAF2-4F1F-B904-F207F8A68244}"/>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644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F369B-FAB5-406A-91DB-E3FFB552423B}"/>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3" name="Footer Placeholder 2">
            <a:extLst>
              <a:ext uri="{FF2B5EF4-FFF2-40B4-BE49-F238E27FC236}">
                <a16:creationId xmlns:a16="http://schemas.microsoft.com/office/drawing/2014/main" id="{C2F79C9A-FFE6-4E54-888A-B6704475C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699AC-9ACB-4ACC-987B-5BE1A3C85C4C}"/>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397333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6D18-4004-49AD-A89F-26EF8D61C57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27C9697-B480-428D-888A-C019D496AF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CDE8A-731B-48D4-AC0A-5FE83D7EBCF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31DD683-9E8C-495D-BEF9-AAF32B78C2C2}"/>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6" name="Footer Placeholder 5">
            <a:extLst>
              <a:ext uri="{FF2B5EF4-FFF2-40B4-BE49-F238E27FC236}">
                <a16:creationId xmlns:a16="http://schemas.microsoft.com/office/drawing/2014/main" id="{571E0CD0-A4FB-4689-9B19-FC2FE25F8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39DF9-9B48-4793-AE3F-6B8DF1E122CB}"/>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351148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809A-FB1F-4F13-9333-167BC68D6A7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1435A11-C450-433C-B06A-AB02A919180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EDF77BB-556F-426A-BA71-AACDE0C410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FF153FA-332D-4EFD-8A75-E699290109FD}"/>
              </a:ext>
            </a:extLst>
          </p:cNvPr>
          <p:cNvSpPr>
            <a:spLocks noGrp="1"/>
          </p:cNvSpPr>
          <p:nvPr>
            <p:ph type="dt" sz="half" idx="10"/>
          </p:nvPr>
        </p:nvSpPr>
        <p:spPr/>
        <p:txBody>
          <a:bodyPr/>
          <a:lstStyle/>
          <a:p>
            <a:fld id="{AA058EB6-411A-411F-BC35-6FE70E395CEB}" type="datetimeFigureOut">
              <a:rPr lang="en-US" smtClean="0"/>
              <a:t>3/13/2023</a:t>
            </a:fld>
            <a:endParaRPr lang="en-US"/>
          </a:p>
        </p:txBody>
      </p:sp>
      <p:sp>
        <p:nvSpPr>
          <p:cNvPr id="6" name="Footer Placeholder 5">
            <a:extLst>
              <a:ext uri="{FF2B5EF4-FFF2-40B4-BE49-F238E27FC236}">
                <a16:creationId xmlns:a16="http://schemas.microsoft.com/office/drawing/2014/main" id="{099A26F3-8903-4606-AA6C-9FD153306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3AECB-BDB9-4D75-88CA-AAEF4F503F7C}"/>
              </a:ext>
            </a:extLst>
          </p:cNvPr>
          <p:cNvSpPr>
            <a:spLocks noGrp="1"/>
          </p:cNvSpPr>
          <p:nvPr>
            <p:ph type="sldNum" sz="quarter" idx="12"/>
          </p:nvPr>
        </p:nvSpPr>
        <p:spPr/>
        <p:txBody>
          <a:bodyPr/>
          <a:lstStyle/>
          <a:p>
            <a:fld id="{C6FC31D0-7E0B-48AA-BBD2-E0F66604C8EE}" type="slidenum">
              <a:rPr lang="en-US" smtClean="0"/>
              <a:t>‹#›</a:t>
            </a:fld>
            <a:endParaRPr lang="en-US"/>
          </a:p>
        </p:txBody>
      </p:sp>
    </p:spTree>
    <p:extLst>
      <p:ext uri="{BB962C8B-B14F-4D97-AF65-F5344CB8AC3E}">
        <p14:creationId xmlns:p14="http://schemas.microsoft.com/office/powerpoint/2010/main" val="397309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0116D-C5F2-49CA-A9F6-245AE44036D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0BB355-8296-4DE8-B808-63ACDFF5E73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E6E01-624C-4399-AFC9-4DA4C2083A4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058EB6-411A-411F-BC35-6FE70E395CEB}" type="datetimeFigureOut">
              <a:rPr lang="en-US" smtClean="0"/>
              <a:t>3/13/2023</a:t>
            </a:fld>
            <a:endParaRPr lang="en-US"/>
          </a:p>
        </p:txBody>
      </p:sp>
      <p:sp>
        <p:nvSpPr>
          <p:cNvPr id="5" name="Footer Placeholder 4">
            <a:extLst>
              <a:ext uri="{FF2B5EF4-FFF2-40B4-BE49-F238E27FC236}">
                <a16:creationId xmlns:a16="http://schemas.microsoft.com/office/drawing/2014/main" id="{ADB2C1B3-A79C-4DE8-A0FE-C368E3E9B1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EBCAF-A4E2-4D9B-84BC-D4F54E1C16A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FC31D0-7E0B-48AA-BBD2-E0F66604C8EE}" type="slidenum">
              <a:rPr lang="en-US" smtClean="0"/>
              <a:t>‹#›</a:t>
            </a:fld>
            <a:endParaRPr lang="en-US"/>
          </a:p>
        </p:txBody>
      </p:sp>
    </p:spTree>
    <p:extLst>
      <p:ext uri="{BB962C8B-B14F-4D97-AF65-F5344CB8AC3E}">
        <p14:creationId xmlns:p14="http://schemas.microsoft.com/office/powerpoint/2010/main" val="678912117"/>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4.gif"/><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6.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7.jpg"/><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5EE6001-D6B5-4AB8-AAD8-FB69484C1211}"/>
              </a:ext>
            </a:extLst>
          </p:cNvPr>
          <p:cNvSpPr>
            <a:spLocks noGrp="1"/>
          </p:cNvSpPr>
          <p:nvPr>
            <p:ph type="ctrTitle"/>
          </p:nvPr>
        </p:nvSpPr>
        <p:spPr>
          <a:xfrm>
            <a:off x="5059971" y="1783959"/>
            <a:ext cx="3483937" cy="2889114"/>
          </a:xfrm>
        </p:spPr>
        <p:txBody>
          <a:bodyPr anchor="b">
            <a:normAutofit fontScale="90000"/>
          </a:bodyPr>
          <a:lstStyle/>
          <a:p>
            <a:pPr algn="l"/>
            <a:r>
              <a:rPr lang="en-US" altLang="zh-CN" sz="2800" b="1" dirty="0">
                <a:solidFill>
                  <a:schemeClr val="bg1"/>
                </a:solidFill>
              </a:rPr>
              <a:t>CIS9660</a:t>
            </a:r>
            <a:r>
              <a:rPr lang="en-US" sz="2800" b="1" dirty="0">
                <a:solidFill>
                  <a:schemeClr val="bg1"/>
                </a:solidFill>
              </a:rPr>
              <a:t>:</a:t>
            </a:r>
            <a:br>
              <a:rPr lang="en-US" sz="2800" b="1" dirty="0">
                <a:solidFill>
                  <a:schemeClr val="bg1"/>
                </a:solidFill>
              </a:rPr>
            </a:br>
            <a:r>
              <a:rPr lang="en-US" sz="2800" b="1" dirty="0">
                <a:solidFill>
                  <a:schemeClr val="bg1"/>
                </a:solidFill>
              </a:rPr>
              <a:t>Data Mining for Business Analytics</a:t>
            </a:r>
            <a:br>
              <a:rPr lang="en-US" sz="2800" b="1" dirty="0">
                <a:solidFill>
                  <a:schemeClr val="bg1"/>
                </a:solidFill>
              </a:rPr>
            </a:br>
            <a:br>
              <a:rPr lang="en-US" sz="2800" b="1" dirty="0">
                <a:solidFill>
                  <a:schemeClr val="bg1"/>
                </a:solidFill>
              </a:rPr>
            </a:br>
            <a:r>
              <a:rPr lang="en-US" sz="2800" b="1" dirty="0">
                <a:solidFill>
                  <a:schemeClr val="bg1"/>
                </a:solidFill>
              </a:rPr>
              <a:t>1. From Business Problems to Data </a:t>
            </a:r>
            <a:r>
              <a:rPr lang="en-US" sz="2800" b="1">
                <a:solidFill>
                  <a:schemeClr val="bg1"/>
                </a:solidFill>
              </a:rPr>
              <a:t>Mining Tasks </a:t>
            </a:r>
            <a:br>
              <a:rPr lang="en-US" sz="2500" dirty="0">
                <a:solidFill>
                  <a:schemeClr val="bg1"/>
                </a:solidFill>
              </a:rPr>
            </a:br>
            <a:endParaRPr lang="en-US" sz="2500" i="1" dirty="0">
              <a:solidFill>
                <a:schemeClr val="bg1"/>
              </a:solidFill>
            </a:endParaRPr>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C59D239-97D6-C4FC-B3DF-125D61AA5C9F}"/>
              </a:ext>
            </a:extLst>
          </p:cNvPr>
          <p:cNvSpPr txBox="1"/>
          <p:nvPr/>
        </p:nvSpPr>
        <p:spPr>
          <a:xfrm>
            <a:off x="3962401" y="4953000"/>
            <a:ext cx="5010584" cy="923330"/>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宋体" panose="02010600030101010101" pitchFamily="2" charset="-122"/>
              </a:rPr>
              <a:t>Foster Provost and Tom Fawcett. 2013. </a:t>
            </a:r>
            <a:r>
              <a:rPr lang="en-US" sz="1800" i="1" dirty="0">
                <a:solidFill>
                  <a:schemeClr val="bg1"/>
                </a:solidFill>
                <a:effectLst/>
                <a:latin typeface="Times New Roman" panose="02020603050405020304" pitchFamily="18" charset="0"/>
                <a:ea typeface="宋体" panose="02010600030101010101" pitchFamily="2" charset="-122"/>
              </a:rPr>
              <a:t>Data Science for Business: What you need to know about data mining and data-analytic thinking. Chapter 2</a:t>
            </a:r>
            <a:endParaRPr lang="en-US" dirty="0">
              <a:solidFill>
                <a:schemeClr val="bg1"/>
              </a:solidFill>
            </a:endParaRPr>
          </a:p>
        </p:txBody>
      </p:sp>
    </p:spTree>
    <p:extLst>
      <p:ext uri="{BB962C8B-B14F-4D97-AF65-F5344CB8AC3E}">
        <p14:creationId xmlns:p14="http://schemas.microsoft.com/office/powerpoint/2010/main" val="200553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46" y="5624899"/>
            <a:ext cx="5867400" cy="832274"/>
          </a:xfrm>
        </p:spPr>
        <p:txBody>
          <a:bodyPr>
            <a:normAutofit/>
          </a:bodyPr>
          <a:lstStyle/>
          <a:p>
            <a:pPr marL="0" indent="0" algn="ctr">
              <a:buNone/>
            </a:pPr>
            <a:r>
              <a:rPr lang="en-US" sz="1600" dirty="0"/>
              <a:t>The CRIPS (Cross Industry Standard Process) Data Mining Process</a:t>
            </a:r>
            <a:endParaRPr lang="en-US" sz="1200" b="1" dirty="0"/>
          </a:p>
        </p:txBody>
      </p:sp>
      <p:sp>
        <p:nvSpPr>
          <p:cNvPr id="9" name="Content Placeholder 2"/>
          <p:cNvSpPr txBox="1">
            <a:spLocks/>
          </p:cNvSpPr>
          <p:nvPr/>
        </p:nvSpPr>
        <p:spPr>
          <a:xfrm>
            <a:off x="347316" y="533400"/>
            <a:ext cx="5181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The Data Mining Process: </a:t>
            </a:r>
          </a:p>
          <a:p>
            <a:endParaRPr lang="en-US" sz="2800" dirty="0"/>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close up of a map&#10;&#10;Description automatically generated">
            <a:extLst>
              <a:ext uri="{FF2B5EF4-FFF2-40B4-BE49-F238E27FC236}">
                <a16:creationId xmlns:a16="http://schemas.microsoft.com/office/drawing/2014/main" id="{990F4775-936E-472E-BD3E-AFED6627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4462366" cy="4114800"/>
          </a:xfrm>
          <a:prstGeom prst="rect">
            <a:avLst/>
          </a:prstGeom>
        </p:spPr>
      </p:pic>
      <p:sp>
        <p:nvSpPr>
          <p:cNvPr id="8" name="Content Placeholder 2">
            <a:extLst>
              <a:ext uri="{FF2B5EF4-FFF2-40B4-BE49-F238E27FC236}">
                <a16:creationId xmlns:a16="http://schemas.microsoft.com/office/drawing/2014/main" id="{E3CD99E9-EB6D-4E62-8C24-38C50C347FDE}"/>
              </a:ext>
            </a:extLst>
          </p:cNvPr>
          <p:cNvSpPr txBox="1">
            <a:spLocks/>
          </p:cNvSpPr>
          <p:nvPr/>
        </p:nvSpPr>
        <p:spPr>
          <a:xfrm>
            <a:off x="5181600" y="1371600"/>
            <a:ext cx="39624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p:txBody>
      </p:sp>
      <p:sp>
        <p:nvSpPr>
          <p:cNvPr id="7" name="Content Placeholder 2">
            <a:extLst>
              <a:ext uri="{FF2B5EF4-FFF2-40B4-BE49-F238E27FC236}">
                <a16:creationId xmlns:a16="http://schemas.microsoft.com/office/drawing/2014/main" id="{E3CD99E9-EB6D-4E62-8C24-38C50C347FDE}"/>
              </a:ext>
            </a:extLst>
          </p:cNvPr>
          <p:cNvSpPr txBox="1">
            <a:spLocks/>
          </p:cNvSpPr>
          <p:nvPr/>
        </p:nvSpPr>
        <p:spPr>
          <a:xfrm>
            <a:off x="5334000" y="1524000"/>
            <a:ext cx="39624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85537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46" y="5624899"/>
            <a:ext cx="5867400" cy="832274"/>
          </a:xfrm>
        </p:spPr>
        <p:txBody>
          <a:bodyPr>
            <a:normAutofit/>
          </a:bodyPr>
          <a:lstStyle/>
          <a:p>
            <a:pPr marL="0" indent="0" algn="ctr">
              <a:buNone/>
            </a:pPr>
            <a:r>
              <a:rPr lang="en-US" sz="1600" dirty="0"/>
              <a:t>The CRIPS (Cross Industry Standard Process) Data Mining Process</a:t>
            </a:r>
            <a:endParaRPr lang="en-US" sz="1200" b="1" dirty="0"/>
          </a:p>
        </p:txBody>
      </p:sp>
      <p:sp>
        <p:nvSpPr>
          <p:cNvPr id="9" name="Content Placeholder 2"/>
          <p:cNvSpPr txBox="1">
            <a:spLocks/>
          </p:cNvSpPr>
          <p:nvPr/>
        </p:nvSpPr>
        <p:spPr>
          <a:xfrm>
            <a:off x="347316" y="533400"/>
            <a:ext cx="5181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The Data Mining Process: </a:t>
            </a:r>
          </a:p>
          <a:p>
            <a:endParaRPr lang="en-US" sz="2800" dirty="0"/>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close up of a map&#10;&#10;Description automatically generated">
            <a:extLst>
              <a:ext uri="{FF2B5EF4-FFF2-40B4-BE49-F238E27FC236}">
                <a16:creationId xmlns:a16="http://schemas.microsoft.com/office/drawing/2014/main" id="{990F4775-936E-472E-BD3E-AFED6627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4462366" cy="4114800"/>
          </a:xfrm>
          <a:prstGeom prst="rect">
            <a:avLst/>
          </a:prstGeom>
        </p:spPr>
      </p:pic>
      <p:sp>
        <p:nvSpPr>
          <p:cNvPr id="10" name="Content Placeholder 2">
            <a:extLst>
              <a:ext uri="{FF2B5EF4-FFF2-40B4-BE49-F238E27FC236}">
                <a16:creationId xmlns:a16="http://schemas.microsoft.com/office/drawing/2014/main" id="{E3CD99E9-EB6D-4E62-8C24-38C50C347FDE}"/>
              </a:ext>
            </a:extLst>
          </p:cNvPr>
          <p:cNvSpPr txBox="1">
            <a:spLocks/>
          </p:cNvSpPr>
          <p:nvPr/>
        </p:nvSpPr>
        <p:spPr>
          <a:xfrm>
            <a:off x="5181600" y="1371600"/>
            <a:ext cx="39624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t>Business Understanding:</a:t>
            </a:r>
          </a:p>
          <a:p>
            <a:r>
              <a:rPr lang="en-US" sz="2000" dirty="0"/>
              <a:t>Understand the business context</a:t>
            </a:r>
          </a:p>
          <a:p>
            <a:r>
              <a:rPr lang="en-US" sz="2000" dirty="0"/>
              <a:t>Cast a business problem as one or more data science problems;</a:t>
            </a:r>
          </a:p>
          <a:p>
            <a:r>
              <a:rPr lang="en-US" sz="2000" dirty="0"/>
              <a:t>The design team should think carefully about </a:t>
            </a:r>
            <a:r>
              <a:rPr lang="en-US" sz="2000" u="sng" dirty="0"/>
              <a:t>the problem </a:t>
            </a:r>
            <a:r>
              <a:rPr lang="en-US" sz="2000" dirty="0"/>
              <a:t>to be solved and about </a:t>
            </a:r>
            <a:r>
              <a:rPr lang="en-US" sz="2000" u="sng" dirty="0"/>
              <a:t>the use scenario</a:t>
            </a:r>
            <a:r>
              <a:rPr lang="en-US" sz="2000" dirty="0"/>
              <a:t>.</a:t>
            </a:r>
          </a:p>
          <a:p>
            <a:endParaRPr lang="en-US" sz="1600" dirty="0"/>
          </a:p>
          <a:p>
            <a:endParaRPr lang="en-US" sz="1600" dirty="0"/>
          </a:p>
        </p:txBody>
      </p:sp>
    </p:spTree>
    <p:extLst>
      <p:ext uri="{BB962C8B-B14F-4D97-AF65-F5344CB8AC3E}">
        <p14:creationId xmlns:p14="http://schemas.microsoft.com/office/powerpoint/2010/main" val="333575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 y="599268"/>
            <a:ext cx="8972549" cy="3733800"/>
          </a:xfrm>
        </p:spPr>
        <p:txBody>
          <a:bodyPr>
            <a:normAutofit/>
          </a:bodyPr>
          <a:lstStyle/>
          <a:p>
            <a:pPr marL="0" indent="0">
              <a:buNone/>
            </a:pPr>
            <a:r>
              <a:rPr lang="en-US" sz="2800" dirty="0"/>
              <a:t>How to transform this business problem into a data mining problem:</a:t>
            </a:r>
          </a:p>
          <a:p>
            <a:pPr lvl="1"/>
            <a:r>
              <a:rPr lang="en-US" sz="2500" dirty="0"/>
              <a:t>Do ride-hailing companies like Uber and Lyft make a city's traffic worse or better?</a:t>
            </a:r>
          </a:p>
          <a:p>
            <a:pPr lvl="2"/>
            <a:r>
              <a:rPr lang="en-US" sz="2200" dirty="0"/>
              <a:t>Regression</a:t>
            </a:r>
          </a:p>
          <a:p>
            <a:pPr lvl="2"/>
            <a:r>
              <a:rPr lang="en-US" sz="2200" dirty="0"/>
              <a:t>Dependent variable: how to measure the performance of city traffic?</a:t>
            </a:r>
          </a:p>
          <a:p>
            <a:pPr lvl="2"/>
            <a:r>
              <a:rPr lang="en-US" sz="2200" dirty="0"/>
              <a:t>Explanatory variable</a:t>
            </a:r>
          </a:p>
          <a:p>
            <a:pPr lvl="2"/>
            <a:r>
              <a:rPr lang="en-US" sz="2200" dirty="0"/>
              <a:t>Correlation or causality?</a:t>
            </a:r>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sp>
        <p:nvSpPr>
          <p:cNvPr id="7" name="Content Placeholder 2">
            <a:extLst>
              <a:ext uri="{FF2B5EF4-FFF2-40B4-BE49-F238E27FC236}">
                <a16:creationId xmlns:a16="http://schemas.microsoft.com/office/drawing/2014/main" id="{8AA62439-EEAB-E084-7E3A-FEA244BADCDB}"/>
              </a:ext>
            </a:extLst>
          </p:cNvPr>
          <p:cNvSpPr txBox="1">
            <a:spLocks/>
          </p:cNvSpPr>
          <p:nvPr/>
        </p:nvSpPr>
        <p:spPr>
          <a:xfrm>
            <a:off x="76200" y="-43532"/>
            <a:ext cx="5181600" cy="6531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Example 1: </a:t>
            </a:r>
          </a:p>
          <a:p>
            <a:endParaRPr lang="en-US" sz="2800" dirty="0"/>
          </a:p>
        </p:txBody>
      </p:sp>
      <p:grpSp>
        <p:nvGrpSpPr>
          <p:cNvPr id="10" name="Group 9">
            <a:extLst>
              <a:ext uri="{FF2B5EF4-FFF2-40B4-BE49-F238E27FC236}">
                <a16:creationId xmlns:a16="http://schemas.microsoft.com/office/drawing/2014/main" id="{0FEAFFB4-4428-A5F2-838F-3E6A59901A13}"/>
              </a:ext>
            </a:extLst>
          </p:cNvPr>
          <p:cNvGrpSpPr/>
          <p:nvPr/>
        </p:nvGrpSpPr>
        <p:grpSpPr>
          <a:xfrm>
            <a:off x="381698" y="3934898"/>
            <a:ext cx="8380601" cy="2743200"/>
            <a:chOff x="391922" y="533400"/>
            <a:chExt cx="8380601" cy="2743200"/>
          </a:xfrm>
        </p:grpSpPr>
        <p:pic>
          <p:nvPicPr>
            <p:cNvPr id="11" name="Picture 10" descr="A view of a city street filled with lots of traffic&#10;&#10;Description automatically generated">
              <a:extLst>
                <a:ext uri="{FF2B5EF4-FFF2-40B4-BE49-F238E27FC236}">
                  <a16:creationId xmlns:a16="http://schemas.microsoft.com/office/drawing/2014/main" id="{48104675-A8C9-900A-7357-9ADF82B815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7723" y="533400"/>
              <a:ext cx="4114800" cy="2743200"/>
            </a:xfrm>
            <a:prstGeom prst="rect">
              <a:avLst/>
            </a:prstGeom>
          </p:spPr>
        </p:pic>
        <p:pic>
          <p:nvPicPr>
            <p:cNvPr id="12" name="Picture 11" descr="A close up of a sign&#10;&#10;Description automatically generated">
              <a:extLst>
                <a:ext uri="{FF2B5EF4-FFF2-40B4-BE49-F238E27FC236}">
                  <a16:creationId xmlns:a16="http://schemas.microsoft.com/office/drawing/2014/main" id="{EAFB98FE-45C5-532F-A115-D93862A38B1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91922" y="533400"/>
              <a:ext cx="4114800" cy="2743200"/>
            </a:xfrm>
            <a:prstGeom prst="rect">
              <a:avLst/>
            </a:prstGeom>
          </p:spPr>
        </p:pic>
      </p:grpSp>
    </p:spTree>
    <p:extLst>
      <p:ext uri="{BB962C8B-B14F-4D97-AF65-F5344CB8AC3E}">
        <p14:creationId xmlns:p14="http://schemas.microsoft.com/office/powerpoint/2010/main" val="392662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picture containing text&#10;&#10;Description automatically generated">
            <a:extLst>
              <a:ext uri="{FF2B5EF4-FFF2-40B4-BE49-F238E27FC236}">
                <a16:creationId xmlns:a16="http://schemas.microsoft.com/office/drawing/2014/main" id="{C04197C0-42F5-4804-B11D-E3FA805A6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3200400"/>
            <a:ext cx="4089646" cy="2743200"/>
          </a:xfrm>
          <a:prstGeom prst="rect">
            <a:avLst/>
          </a:prstGeom>
        </p:spPr>
      </p:pic>
      <p:sp>
        <p:nvSpPr>
          <p:cNvPr id="6" name="Content Placeholder 2">
            <a:extLst>
              <a:ext uri="{FF2B5EF4-FFF2-40B4-BE49-F238E27FC236}">
                <a16:creationId xmlns:a16="http://schemas.microsoft.com/office/drawing/2014/main" id="{529823C6-C480-B2F4-9018-69A5FE1CB59F}"/>
              </a:ext>
            </a:extLst>
          </p:cNvPr>
          <p:cNvSpPr txBox="1">
            <a:spLocks/>
          </p:cNvSpPr>
          <p:nvPr/>
        </p:nvSpPr>
        <p:spPr>
          <a:xfrm>
            <a:off x="76200" y="-43532"/>
            <a:ext cx="5181600" cy="6531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Example 2: </a:t>
            </a:r>
          </a:p>
          <a:p>
            <a:endParaRPr lang="en-US" sz="2800" dirty="0"/>
          </a:p>
        </p:txBody>
      </p:sp>
      <p:sp>
        <p:nvSpPr>
          <p:cNvPr id="7" name="Content Placeholder 2">
            <a:extLst>
              <a:ext uri="{FF2B5EF4-FFF2-40B4-BE49-F238E27FC236}">
                <a16:creationId xmlns:a16="http://schemas.microsoft.com/office/drawing/2014/main" id="{D5FBA786-4D3F-4379-3F1A-987C4665F39F}"/>
              </a:ext>
            </a:extLst>
          </p:cNvPr>
          <p:cNvSpPr txBox="1">
            <a:spLocks/>
          </p:cNvSpPr>
          <p:nvPr/>
        </p:nvSpPr>
        <p:spPr>
          <a:xfrm>
            <a:off x="85725" y="599268"/>
            <a:ext cx="8972549" cy="37338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800" dirty="0"/>
              <a:t>How to transform this business problem into a data mining problem:</a:t>
            </a:r>
          </a:p>
          <a:p>
            <a:pPr lvl="1"/>
            <a:r>
              <a:rPr lang="en-US" sz="2500" dirty="0"/>
              <a:t>How can investors build a diversified portfolio?</a:t>
            </a:r>
          </a:p>
          <a:p>
            <a:pPr lvl="2"/>
            <a:r>
              <a:rPr lang="en-US" sz="2200" dirty="0"/>
              <a:t>Clustering</a:t>
            </a:r>
          </a:p>
          <a:p>
            <a:pPr lvl="2"/>
            <a:r>
              <a:rPr lang="en-US" sz="2200" dirty="0"/>
              <a:t>How to define diversified portfolio?</a:t>
            </a:r>
          </a:p>
        </p:txBody>
      </p:sp>
      <p:pic>
        <p:nvPicPr>
          <p:cNvPr id="11" name="Picture 10">
            <a:extLst>
              <a:ext uri="{FF2B5EF4-FFF2-40B4-BE49-F238E27FC236}">
                <a16:creationId xmlns:a16="http://schemas.microsoft.com/office/drawing/2014/main" id="{D6016216-34F6-37D5-B186-D870D429B007}"/>
              </a:ext>
            </a:extLst>
          </p:cNvPr>
          <p:cNvPicPr>
            <a:picLocks noChangeAspect="1"/>
          </p:cNvPicPr>
          <p:nvPr/>
        </p:nvPicPr>
        <p:blipFill>
          <a:blip r:embed="rId4"/>
          <a:stretch>
            <a:fillRect/>
          </a:stretch>
        </p:blipFill>
        <p:spPr>
          <a:xfrm>
            <a:off x="4751865" y="3181986"/>
            <a:ext cx="4159045" cy="2743200"/>
          </a:xfrm>
          <a:prstGeom prst="rect">
            <a:avLst/>
          </a:prstGeom>
        </p:spPr>
      </p:pic>
    </p:spTree>
    <p:extLst>
      <p:ext uri="{BB962C8B-B14F-4D97-AF65-F5344CB8AC3E}">
        <p14:creationId xmlns:p14="http://schemas.microsoft.com/office/powerpoint/2010/main" val="66014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sp>
        <p:nvSpPr>
          <p:cNvPr id="7" name="Content Placeholder 2">
            <a:extLst>
              <a:ext uri="{FF2B5EF4-FFF2-40B4-BE49-F238E27FC236}">
                <a16:creationId xmlns:a16="http://schemas.microsoft.com/office/drawing/2014/main" id="{02A9C26C-3091-C369-EEF4-FAD12685F953}"/>
              </a:ext>
            </a:extLst>
          </p:cNvPr>
          <p:cNvSpPr txBox="1">
            <a:spLocks/>
          </p:cNvSpPr>
          <p:nvPr/>
        </p:nvSpPr>
        <p:spPr>
          <a:xfrm>
            <a:off x="76200" y="-43532"/>
            <a:ext cx="5181600" cy="6531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Example 3: </a:t>
            </a:r>
          </a:p>
          <a:p>
            <a:endParaRPr lang="en-US" sz="2800" dirty="0"/>
          </a:p>
        </p:txBody>
      </p:sp>
      <p:sp>
        <p:nvSpPr>
          <p:cNvPr id="8" name="Content Placeholder 2">
            <a:extLst>
              <a:ext uri="{FF2B5EF4-FFF2-40B4-BE49-F238E27FC236}">
                <a16:creationId xmlns:a16="http://schemas.microsoft.com/office/drawing/2014/main" id="{8AF38948-B538-2985-4CDC-6AF86CBA68C4}"/>
              </a:ext>
            </a:extLst>
          </p:cNvPr>
          <p:cNvSpPr txBox="1">
            <a:spLocks/>
          </p:cNvSpPr>
          <p:nvPr/>
        </p:nvSpPr>
        <p:spPr>
          <a:xfrm>
            <a:off x="85725" y="599268"/>
            <a:ext cx="8972549" cy="37338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800" dirty="0"/>
              <a:t>How to transform this business problem into a data mining problem:</a:t>
            </a:r>
          </a:p>
          <a:p>
            <a:pPr lvl="1"/>
            <a:r>
              <a:rPr lang="en-US" sz="2500" dirty="0"/>
              <a:t>How does an optician recommend lenses?</a:t>
            </a:r>
          </a:p>
          <a:p>
            <a:pPr lvl="2"/>
            <a:r>
              <a:rPr lang="en-US" sz="2200" dirty="0"/>
              <a:t>Decision tree</a:t>
            </a:r>
          </a:p>
          <a:p>
            <a:pPr lvl="2"/>
            <a:r>
              <a:rPr lang="en-US" sz="2200" dirty="0"/>
              <a:t>What factors would be considered when opticians recommend lenses?</a:t>
            </a:r>
          </a:p>
        </p:txBody>
      </p:sp>
      <p:pic>
        <p:nvPicPr>
          <p:cNvPr id="10" name="Picture 2" descr="Image result for decision tree analysis big or small plant">
            <a:extLst>
              <a:ext uri="{FF2B5EF4-FFF2-40B4-BE49-F238E27FC236}">
                <a16:creationId xmlns:a16="http://schemas.microsoft.com/office/drawing/2014/main" id="{D10C81AA-71C1-9EFF-71AB-CC87F3A9E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670" y="2992198"/>
            <a:ext cx="3269439" cy="35661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F9872A8-938F-03B0-080F-ADD537D3E910}"/>
              </a:ext>
            </a:extLst>
          </p:cNvPr>
          <p:cNvPicPr>
            <a:picLocks noChangeAspect="1"/>
          </p:cNvPicPr>
          <p:nvPr/>
        </p:nvPicPr>
        <p:blipFill>
          <a:blip r:embed="rId4"/>
          <a:stretch>
            <a:fillRect/>
          </a:stretch>
        </p:blipFill>
        <p:spPr>
          <a:xfrm>
            <a:off x="891586" y="2895600"/>
            <a:ext cx="4654778" cy="3840480"/>
          </a:xfrm>
          <a:prstGeom prst="rect">
            <a:avLst/>
          </a:prstGeom>
        </p:spPr>
      </p:pic>
    </p:spTree>
    <p:extLst>
      <p:ext uri="{BB962C8B-B14F-4D97-AF65-F5344CB8AC3E}">
        <p14:creationId xmlns:p14="http://schemas.microsoft.com/office/powerpoint/2010/main" val="237210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46" y="5624899"/>
            <a:ext cx="5867400" cy="832274"/>
          </a:xfrm>
        </p:spPr>
        <p:txBody>
          <a:bodyPr>
            <a:normAutofit/>
          </a:bodyPr>
          <a:lstStyle/>
          <a:p>
            <a:pPr marL="0" indent="0" algn="ctr">
              <a:buNone/>
            </a:pPr>
            <a:r>
              <a:rPr lang="en-US" sz="1600" dirty="0"/>
              <a:t>The CRIPS (Cross Industry Standard Process) Data Mining Process</a:t>
            </a:r>
            <a:endParaRPr lang="en-US" sz="1200" b="1" dirty="0"/>
          </a:p>
        </p:txBody>
      </p:sp>
      <p:sp>
        <p:nvSpPr>
          <p:cNvPr id="9" name="Content Placeholder 2"/>
          <p:cNvSpPr txBox="1">
            <a:spLocks/>
          </p:cNvSpPr>
          <p:nvPr/>
        </p:nvSpPr>
        <p:spPr>
          <a:xfrm>
            <a:off x="347316" y="533400"/>
            <a:ext cx="5181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The Data Mining Process: </a:t>
            </a:r>
          </a:p>
          <a:p>
            <a:endParaRPr lang="en-US" sz="2800" dirty="0"/>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close up of a map&#10;&#10;Description automatically generated">
            <a:extLst>
              <a:ext uri="{FF2B5EF4-FFF2-40B4-BE49-F238E27FC236}">
                <a16:creationId xmlns:a16="http://schemas.microsoft.com/office/drawing/2014/main" id="{990F4775-936E-472E-BD3E-AFED6627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4462366" cy="4114800"/>
          </a:xfrm>
          <a:prstGeom prst="rect">
            <a:avLst/>
          </a:prstGeom>
        </p:spPr>
      </p:pic>
      <p:sp>
        <p:nvSpPr>
          <p:cNvPr id="8" name="Content Placeholder 2">
            <a:extLst>
              <a:ext uri="{FF2B5EF4-FFF2-40B4-BE49-F238E27FC236}">
                <a16:creationId xmlns:a16="http://schemas.microsoft.com/office/drawing/2014/main" id="{E3CD99E9-EB6D-4E62-8C24-38C50C347FDE}"/>
              </a:ext>
            </a:extLst>
          </p:cNvPr>
          <p:cNvSpPr txBox="1">
            <a:spLocks/>
          </p:cNvSpPr>
          <p:nvPr/>
        </p:nvSpPr>
        <p:spPr>
          <a:xfrm>
            <a:off x="5181600" y="1371600"/>
            <a:ext cx="39624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t>Data Understanding:</a:t>
            </a:r>
          </a:p>
          <a:p>
            <a:r>
              <a:rPr lang="en-US" sz="2000" dirty="0"/>
              <a:t>Understand the </a:t>
            </a:r>
            <a:r>
              <a:rPr lang="en-US" sz="2000" u="sng" dirty="0"/>
              <a:t>strengths and limitations</a:t>
            </a:r>
            <a:r>
              <a:rPr lang="en-US" sz="2000" dirty="0"/>
              <a:t> of the data;</a:t>
            </a:r>
          </a:p>
          <a:p>
            <a:r>
              <a:rPr lang="en-US" sz="2000" dirty="0"/>
              <a:t>Estimate the </a:t>
            </a:r>
            <a:r>
              <a:rPr lang="en-US" sz="2000" u="sng" dirty="0"/>
              <a:t>costs and benefits </a:t>
            </a:r>
            <a:r>
              <a:rPr lang="en-US" sz="2000" dirty="0"/>
              <a:t>of each data source and decide whether further investment is merited;</a:t>
            </a:r>
          </a:p>
          <a:p>
            <a:endParaRPr lang="en-US" sz="1600" dirty="0"/>
          </a:p>
        </p:txBody>
      </p:sp>
    </p:spTree>
    <p:extLst>
      <p:ext uri="{BB962C8B-B14F-4D97-AF65-F5344CB8AC3E}">
        <p14:creationId xmlns:p14="http://schemas.microsoft.com/office/powerpoint/2010/main" val="29780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24898"/>
            <a:ext cx="5562600" cy="832274"/>
          </a:xfrm>
        </p:spPr>
        <p:txBody>
          <a:bodyPr>
            <a:normAutofit/>
          </a:bodyPr>
          <a:lstStyle/>
          <a:p>
            <a:pPr marL="0" indent="0" algn="ctr">
              <a:buNone/>
            </a:pPr>
            <a:r>
              <a:rPr lang="en-US" sz="1600" dirty="0"/>
              <a:t>The CRIPS (Cross Industry Standard Process) Data Mining Process</a:t>
            </a:r>
            <a:endParaRPr lang="en-US" sz="1200" b="1" dirty="0"/>
          </a:p>
        </p:txBody>
      </p:sp>
      <p:sp>
        <p:nvSpPr>
          <p:cNvPr id="9" name="Content Placeholder 2"/>
          <p:cNvSpPr txBox="1">
            <a:spLocks/>
          </p:cNvSpPr>
          <p:nvPr/>
        </p:nvSpPr>
        <p:spPr>
          <a:xfrm>
            <a:off x="347316" y="533400"/>
            <a:ext cx="5181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The Data Mining Process: </a:t>
            </a:r>
          </a:p>
          <a:p>
            <a:endParaRPr lang="en-US" sz="2800" dirty="0"/>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close up of a map&#10;&#10;Description automatically generated">
            <a:extLst>
              <a:ext uri="{FF2B5EF4-FFF2-40B4-BE49-F238E27FC236}">
                <a16:creationId xmlns:a16="http://schemas.microsoft.com/office/drawing/2014/main" id="{990F4775-936E-472E-BD3E-AFED6627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4462366" cy="4114800"/>
          </a:xfrm>
          <a:prstGeom prst="rect">
            <a:avLst/>
          </a:prstGeom>
        </p:spPr>
      </p:pic>
      <p:sp>
        <p:nvSpPr>
          <p:cNvPr id="8" name="Content Placeholder 2">
            <a:extLst>
              <a:ext uri="{FF2B5EF4-FFF2-40B4-BE49-F238E27FC236}">
                <a16:creationId xmlns:a16="http://schemas.microsoft.com/office/drawing/2014/main" id="{E3CD99E9-EB6D-4E62-8C24-38C50C347FDE}"/>
              </a:ext>
            </a:extLst>
          </p:cNvPr>
          <p:cNvSpPr txBox="1">
            <a:spLocks/>
          </p:cNvSpPr>
          <p:nvPr/>
        </p:nvSpPr>
        <p:spPr>
          <a:xfrm>
            <a:off x="5181600" y="1371599"/>
            <a:ext cx="3962400" cy="50855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t>Data Preparation:</a:t>
            </a:r>
          </a:p>
          <a:p>
            <a:r>
              <a:rPr lang="en-US" sz="2000" dirty="0"/>
              <a:t>Collect and clean data</a:t>
            </a:r>
          </a:p>
          <a:p>
            <a:r>
              <a:rPr lang="en-US" sz="2000" dirty="0"/>
              <a:t>Manipulate and convert data into  forms that yield better results</a:t>
            </a:r>
          </a:p>
        </p:txBody>
      </p:sp>
    </p:spTree>
    <p:extLst>
      <p:ext uri="{BB962C8B-B14F-4D97-AF65-F5344CB8AC3E}">
        <p14:creationId xmlns:p14="http://schemas.microsoft.com/office/powerpoint/2010/main" val="267228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46" y="5624899"/>
            <a:ext cx="5867400" cy="832274"/>
          </a:xfrm>
        </p:spPr>
        <p:txBody>
          <a:bodyPr>
            <a:normAutofit/>
          </a:bodyPr>
          <a:lstStyle/>
          <a:p>
            <a:pPr marL="0" indent="0" algn="ctr">
              <a:buNone/>
            </a:pPr>
            <a:r>
              <a:rPr lang="en-US" sz="1600" dirty="0"/>
              <a:t>The CRIPS (Cross Industry Standard Process) Data Mining Process</a:t>
            </a:r>
            <a:endParaRPr lang="en-US" sz="1200" b="1" dirty="0"/>
          </a:p>
        </p:txBody>
      </p:sp>
      <p:sp>
        <p:nvSpPr>
          <p:cNvPr id="9" name="Content Placeholder 2"/>
          <p:cNvSpPr txBox="1">
            <a:spLocks/>
          </p:cNvSpPr>
          <p:nvPr/>
        </p:nvSpPr>
        <p:spPr>
          <a:xfrm>
            <a:off x="347316" y="533400"/>
            <a:ext cx="5181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The Data Mining Process: </a:t>
            </a:r>
          </a:p>
          <a:p>
            <a:endParaRPr lang="en-US" sz="2800" dirty="0"/>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close up of a map&#10;&#10;Description automatically generated">
            <a:extLst>
              <a:ext uri="{FF2B5EF4-FFF2-40B4-BE49-F238E27FC236}">
                <a16:creationId xmlns:a16="http://schemas.microsoft.com/office/drawing/2014/main" id="{990F4775-936E-472E-BD3E-AFED6627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4462366" cy="4114800"/>
          </a:xfrm>
          <a:prstGeom prst="rect">
            <a:avLst/>
          </a:prstGeom>
        </p:spPr>
      </p:pic>
      <p:sp>
        <p:nvSpPr>
          <p:cNvPr id="8" name="Content Placeholder 2">
            <a:extLst>
              <a:ext uri="{FF2B5EF4-FFF2-40B4-BE49-F238E27FC236}">
                <a16:creationId xmlns:a16="http://schemas.microsoft.com/office/drawing/2014/main" id="{E3CD99E9-EB6D-4E62-8C24-38C50C347FDE}"/>
              </a:ext>
            </a:extLst>
          </p:cNvPr>
          <p:cNvSpPr txBox="1">
            <a:spLocks/>
          </p:cNvSpPr>
          <p:nvPr/>
        </p:nvSpPr>
        <p:spPr>
          <a:xfrm>
            <a:off x="5181600" y="1371600"/>
            <a:ext cx="39624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t>Modeling:</a:t>
            </a:r>
          </a:p>
          <a:p>
            <a:r>
              <a:rPr lang="en-US" sz="2000" dirty="0"/>
              <a:t>Apply data mining techniques to the data</a:t>
            </a:r>
          </a:p>
          <a:p>
            <a:r>
              <a:rPr lang="en-US" sz="2000" dirty="0"/>
              <a:t>No universally best methods or algorithms for data mining tasks</a:t>
            </a:r>
            <a:endParaRPr lang="en-US" sz="1700" dirty="0"/>
          </a:p>
          <a:p>
            <a:endParaRPr lang="en-US" sz="2000" dirty="0"/>
          </a:p>
        </p:txBody>
      </p:sp>
    </p:spTree>
    <p:extLst>
      <p:ext uri="{BB962C8B-B14F-4D97-AF65-F5344CB8AC3E}">
        <p14:creationId xmlns:p14="http://schemas.microsoft.com/office/powerpoint/2010/main" val="362297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46" y="5624899"/>
            <a:ext cx="5867400" cy="832274"/>
          </a:xfrm>
        </p:spPr>
        <p:txBody>
          <a:bodyPr>
            <a:normAutofit/>
          </a:bodyPr>
          <a:lstStyle/>
          <a:p>
            <a:pPr marL="0" indent="0" algn="ctr">
              <a:buNone/>
            </a:pPr>
            <a:r>
              <a:rPr lang="en-US" sz="1600" dirty="0"/>
              <a:t>The CRIPS (Cross Industry Standard Process) Data Mining Process</a:t>
            </a:r>
            <a:endParaRPr lang="en-US" sz="1200" b="1" dirty="0"/>
          </a:p>
        </p:txBody>
      </p:sp>
      <p:sp>
        <p:nvSpPr>
          <p:cNvPr id="9" name="Content Placeholder 2"/>
          <p:cNvSpPr txBox="1">
            <a:spLocks/>
          </p:cNvSpPr>
          <p:nvPr/>
        </p:nvSpPr>
        <p:spPr>
          <a:xfrm>
            <a:off x="347316" y="533400"/>
            <a:ext cx="5181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The Data Mining Process: </a:t>
            </a:r>
          </a:p>
          <a:p>
            <a:endParaRPr lang="en-US" sz="2800" dirty="0"/>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close up of a map&#10;&#10;Description automatically generated">
            <a:extLst>
              <a:ext uri="{FF2B5EF4-FFF2-40B4-BE49-F238E27FC236}">
                <a16:creationId xmlns:a16="http://schemas.microsoft.com/office/drawing/2014/main" id="{990F4775-936E-472E-BD3E-AFED6627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4462366" cy="4114800"/>
          </a:xfrm>
          <a:prstGeom prst="rect">
            <a:avLst/>
          </a:prstGeom>
        </p:spPr>
      </p:pic>
      <p:sp>
        <p:nvSpPr>
          <p:cNvPr id="8" name="Content Placeholder 2">
            <a:extLst>
              <a:ext uri="{FF2B5EF4-FFF2-40B4-BE49-F238E27FC236}">
                <a16:creationId xmlns:a16="http://schemas.microsoft.com/office/drawing/2014/main" id="{E3CD99E9-EB6D-4E62-8C24-38C50C347FDE}"/>
              </a:ext>
            </a:extLst>
          </p:cNvPr>
          <p:cNvSpPr txBox="1">
            <a:spLocks/>
          </p:cNvSpPr>
          <p:nvPr/>
        </p:nvSpPr>
        <p:spPr>
          <a:xfrm>
            <a:off x="5181600" y="1371600"/>
            <a:ext cx="39624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t>Evaluation:</a:t>
            </a:r>
          </a:p>
          <a:p>
            <a:r>
              <a:rPr lang="en-US" sz="2000" dirty="0"/>
              <a:t>Assess the data mining results rigorously and evaluate if they are valid and reliable before moving on</a:t>
            </a:r>
          </a:p>
          <a:p>
            <a:r>
              <a:rPr lang="en-US" sz="2000" dirty="0"/>
              <a:t>Easier, cheaper, quicker, and safer to test a model first in a controlled laboratory setting</a:t>
            </a:r>
          </a:p>
          <a:p>
            <a:endParaRPr lang="en-US" sz="2000" dirty="0"/>
          </a:p>
        </p:txBody>
      </p:sp>
    </p:spTree>
    <p:extLst>
      <p:ext uri="{BB962C8B-B14F-4D97-AF65-F5344CB8AC3E}">
        <p14:creationId xmlns:p14="http://schemas.microsoft.com/office/powerpoint/2010/main" val="145709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46" y="5624899"/>
            <a:ext cx="5867400" cy="832274"/>
          </a:xfrm>
        </p:spPr>
        <p:txBody>
          <a:bodyPr>
            <a:normAutofit/>
          </a:bodyPr>
          <a:lstStyle/>
          <a:p>
            <a:pPr marL="0" indent="0" algn="ctr">
              <a:buNone/>
            </a:pPr>
            <a:r>
              <a:rPr lang="en-US" sz="1600" dirty="0"/>
              <a:t>The CRIPS (Cross Industry Standard Process) Data Mining Process</a:t>
            </a:r>
            <a:endParaRPr lang="en-US" sz="1200" b="1" dirty="0"/>
          </a:p>
        </p:txBody>
      </p:sp>
      <p:sp>
        <p:nvSpPr>
          <p:cNvPr id="9" name="Content Placeholder 2"/>
          <p:cNvSpPr txBox="1">
            <a:spLocks/>
          </p:cNvSpPr>
          <p:nvPr/>
        </p:nvSpPr>
        <p:spPr>
          <a:xfrm>
            <a:off x="347316" y="533400"/>
            <a:ext cx="5181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The Data Mining Process: </a:t>
            </a:r>
          </a:p>
          <a:p>
            <a:endParaRPr lang="en-US" sz="2800" dirty="0"/>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4" name="Picture 3" descr="A close up of a map&#10;&#10;Description automatically generated">
            <a:extLst>
              <a:ext uri="{FF2B5EF4-FFF2-40B4-BE49-F238E27FC236}">
                <a16:creationId xmlns:a16="http://schemas.microsoft.com/office/drawing/2014/main" id="{990F4775-936E-472E-BD3E-AFED66277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4462366" cy="4114800"/>
          </a:xfrm>
          <a:prstGeom prst="rect">
            <a:avLst/>
          </a:prstGeom>
        </p:spPr>
      </p:pic>
      <p:sp>
        <p:nvSpPr>
          <p:cNvPr id="8" name="Content Placeholder 2">
            <a:extLst>
              <a:ext uri="{FF2B5EF4-FFF2-40B4-BE49-F238E27FC236}">
                <a16:creationId xmlns:a16="http://schemas.microsoft.com/office/drawing/2014/main" id="{E3CD99E9-EB6D-4E62-8C24-38C50C347FDE}"/>
              </a:ext>
            </a:extLst>
          </p:cNvPr>
          <p:cNvSpPr txBox="1">
            <a:spLocks/>
          </p:cNvSpPr>
          <p:nvPr/>
        </p:nvSpPr>
        <p:spPr>
          <a:xfrm>
            <a:off x="5181600" y="1371600"/>
            <a:ext cx="3962400" cy="4038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t>Deployment:</a:t>
            </a:r>
          </a:p>
          <a:p>
            <a:r>
              <a:rPr lang="en-US" sz="2000" dirty="0"/>
              <a:t>The results of data mining—and increasingly the data mining techniques themselves– are put into real use in order to realize return on investment</a:t>
            </a:r>
          </a:p>
          <a:p>
            <a:r>
              <a:rPr lang="en-US" sz="2000" dirty="0"/>
              <a:t>Often return to the Business Understanding phase for a second iteration, which can yield an improved solution;</a:t>
            </a:r>
          </a:p>
          <a:p>
            <a:r>
              <a:rPr lang="en-US" sz="2000" dirty="0"/>
              <a:t>Results are not always worth deploying</a:t>
            </a:r>
          </a:p>
        </p:txBody>
      </p:sp>
    </p:spTree>
    <p:extLst>
      <p:ext uri="{BB962C8B-B14F-4D97-AF65-F5344CB8AC3E}">
        <p14:creationId xmlns:p14="http://schemas.microsoft.com/office/powerpoint/2010/main" val="171826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57D392B8-950F-4CD7-B83B-4F1CB235FAA5}"/>
              </a:ext>
            </a:extLst>
          </p:cNvPr>
          <p:cNvSpPr>
            <a:spLocks noGrp="1"/>
          </p:cNvSpPr>
          <p:nvPr>
            <p:ph type="title"/>
          </p:nvPr>
        </p:nvSpPr>
        <p:spPr>
          <a:xfrm>
            <a:off x="480059" y="2053641"/>
            <a:ext cx="2751871" cy="2760098"/>
          </a:xfrm>
        </p:spPr>
        <p:txBody>
          <a:bodyPr>
            <a:normAutofit/>
          </a:bodyPr>
          <a:lstStyle/>
          <a:p>
            <a:r>
              <a:rPr lang="en-US" dirty="0">
                <a:solidFill>
                  <a:srgbClr val="FFFFFF"/>
                </a:solidFill>
              </a:rPr>
              <a:t>What is data mining?</a:t>
            </a:r>
          </a:p>
        </p:txBody>
      </p:sp>
      <p:sp>
        <p:nvSpPr>
          <p:cNvPr id="3" name="Content Placeholder 2">
            <a:extLst>
              <a:ext uri="{FF2B5EF4-FFF2-40B4-BE49-F238E27FC236}">
                <a16:creationId xmlns:a16="http://schemas.microsoft.com/office/drawing/2014/main" id="{6AAE60D9-EDC8-494D-B978-93994A6C2A2B}"/>
              </a:ext>
            </a:extLst>
          </p:cNvPr>
          <p:cNvSpPr>
            <a:spLocks noGrp="1"/>
          </p:cNvSpPr>
          <p:nvPr>
            <p:ph idx="1"/>
          </p:nvPr>
        </p:nvSpPr>
        <p:spPr>
          <a:xfrm>
            <a:off x="4567930" y="801866"/>
            <a:ext cx="3979563" cy="5230634"/>
          </a:xfrm>
        </p:spPr>
        <p:txBody>
          <a:bodyPr anchor="ctr">
            <a:normAutofit/>
          </a:bodyPr>
          <a:lstStyle/>
          <a:p>
            <a:pPr marL="0" indent="0">
              <a:buNone/>
            </a:pPr>
            <a:r>
              <a:rPr lang="en-US" sz="3200" b="1" dirty="0">
                <a:solidFill>
                  <a:srgbClr val="000000"/>
                </a:solidFill>
              </a:rPr>
              <a:t>Definition: Imp All </a:t>
            </a:r>
          </a:p>
          <a:p>
            <a:pPr marL="0" indent="0">
              <a:buNone/>
            </a:pPr>
            <a:endParaRPr lang="en-US" dirty="0">
              <a:solidFill>
                <a:srgbClr val="000000"/>
              </a:solidFill>
            </a:endParaRPr>
          </a:p>
          <a:p>
            <a:pPr marL="0" indent="0">
              <a:buNone/>
            </a:pPr>
            <a:r>
              <a:rPr lang="en-US" sz="2400" b="1" dirty="0">
                <a:solidFill>
                  <a:srgbClr val="000000"/>
                </a:solidFill>
              </a:rPr>
              <a:t>Data mining </a:t>
            </a:r>
            <a:r>
              <a:rPr lang="en-US" sz="2400" dirty="0">
                <a:solidFill>
                  <a:srgbClr val="000000"/>
                </a:solidFill>
              </a:rPr>
              <a:t>is a process that uses statistical, mathematical, and artificial intelligence techniques to extract and identify useful </a:t>
            </a:r>
            <a:r>
              <a:rPr lang="en-US" sz="2400" u="sng" dirty="0">
                <a:solidFill>
                  <a:srgbClr val="000000"/>
                </a:solidFill>
              </a:rPr>
              <a:t>patterns</a:t>
            </a:r>
            <a:r>
              <a:rPr lang="en-US" sz="2400" dirty="0">
                <a:solidFill>
                  <a:srgbClr val="000000"/>
                </a:solidFill>
              </a:rPr>
              <a:t> from large sets of data. These patterns can be in the form of business rules, affinities, correlations, trends, or prediction models. (Nemati and </a:t>
            </a:r>
            <a:r>
              <a:rPr lang="en-US" sz="2400" dirty="0" err="1">
                <a:solidFill>
                  <a:srgbClr val="000000"/>
                </a:solidFill>
              </a:rPr>
              <a:t>Barko</a:t>
            </a:r>
            <a:r>
              <a:rPr lang="en-US" sz="2400" dirty="0">
                <a:solidFill>
                  <a:srgbClr val="000000"/>
                </a:solidFill>
              </a:rPr>
              <a:t> 2001)</a:t>
            </a:r>
          </a:p>
        </p:txBody>
      </p:sp>
    </p:spTree>
    <p:extLst>
      <p:ext uri="{BB962C8B-B14F-4D97-AF65-F5344CB8AC3E}">
        <p14:creationId xmlns:p14="http://schemas.microsoft.com/office/powerpoint/2010/main" val="577165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pPr lvl="0"/>
            <a:fld id="{8FEFBCEA-B37F-4FE9-8197-14F05F90E5BF}" type="slidenum">
              <a:rPr/>
              <a:t>20</a:t>
            </a:fld>
            <a:endParaRPr lang="en-US"/>
          </a:p>
        </p:txBody>
      </p:sp>
      <p:sp>
        <p:nvSpPr>
          <p:cNvPr id="3" name="Text Placeholder 2"/>
          <p:cNvSpPr txBox="1">
            <a:spLocks noGrp="1"/>
          </p:cNvSpPr>
          <p:nvPr>
            <p:ph type="body" idx="4294967295"/>
          </p:nvPr>
        </p:nvSpPr>
        <p:spPr>
          <a:xfrm>
            <a:off x="285750" y="1271244"/>
            <a:ext cx="8229600" cy="5306238"/>
          </a:xfrm>
        </p:spPr>
        <p:txBody>
          <a:bodyPr wrap="square" lIns="90360" tIns="44280" rIns="90360" bIns="44280" anchor="t" anchorCtr="0">
            <a:spAutoFit/>
          </a:bodyPr>
          <a:lstStyle/>
          <a:p>
            <a:pPr>
              <a:lnSpc>
                <a:spcPct val="100000"/>
              </a:lnSpc>
              <a:spcBef>
                <a:spcPts val="697"/>
              </a:spcBef>
            </a:pPr>
            <a:r>
              <a:rPr lang="en-US" sz="2400" dirty="0"/>
              <a:t>Real data is imperfect</a:t>
            </a:r>
          </a:p>
          <a:p>
            <a:pPr lvl="1">
              <a:lnSpc>
                <a:spcPct val="100000"/>
              </a:lnSpc>
              <a:spcBef>
                <a:spcPts val="697"/>
              </a:spcBef>
            </a:pPr>
            <a:r>
              <a:rPr lang="en-US" sz="2000" dirty="0"/>
              <a:t>Some parts will be garbled, and some will be missing</a:t>
            </a:r>
          </a:p>
          <a:p>
            <a:pPr lvl="0">
              <a:lnSpc>
                <a:spcPct val="100000"/>
              </a:lnSpc>
              <a:spcBef>
                <a:spcPts val="697"/>
              </a:spcBef>
            </a:pPr>
            <a:r>
              <a:rPr lang="en-US" sz="2400" dirty="0"/>
              <a:t>Many patterns will be banal and uninteresting. Others will be spurious, contingent on accidental coincidences in the particular dataset used. </a:t>
            </a:r>
          </a:p>
          <a:p>
            <a:pPr lvl="0">
              <a:lnSpc>
                <a:spcPct val="100000"/>
              </a:lnSpc>
              <a:spcBef>
                <a:spcPts val="697"/>
              </a:spcBef>
            </a:pPr>
            <a:r>
              <a:rPr lang="en-US" sz="2400" dirty="0"/>
              <a:t>Anything discovered will be inexact</a:t>
            </a:r>
          </a:p>
          <a:p>
            <a:pPr lvl="1">
              <a:lnSpc>
                <a:spcPct val="100000"/>
              </a:lnSpc>
              <a:spcBef>
                <a:spcPts val="697"/>
              </a:spcBef>
            </a:pPr>
            <a:r>
              <a:rPr lang="en-US" sz="2000" dirty="0"/>
              <a:t>There will be exceptions to every rule and cases not covered by any rule</a:t>
            </a:r>
          </a:p>
          <a:p>
            <a:pPr lvl="0">
              <a:lnSpc>
                <a:spcPct val="100000"/>
              </a:lnSpc>
              <a:spcBef>
                <a:spcPts val="697"/>
              </a:spcBef>
            </a:pPr>
            <a:r>
              <a:rPr lang="en-US" sz="2400" dirty="0"/>
              <a:t>Algorithms need to be robust enough to cope with imperfect data and to extract regularities that are inexact but useful.</a:t>
            </a:r>
          </a:p>
          <a:p>
            <a:pPr lvl="0">
              <a:lnSpc>
                <a:spcPct val="100000"/>
              </a:lnSpc>
              <a:spcBef>
                <a:spcPts val="697"/>
              </a:spcBef>
            </a:pPr>
            <a:r>
              <a:rPr lang="en-US" sz="2400" dirty="0"/>
              <a:t>We also need to keep in mind that the data to which we will apply data science techniques are the product of some process that involved human decisions. We should not think that the data represent objective truth. </a:t>
            </a:r>
          </a:p>
        </p:txBody>
      </p:sp>
      <p:sp>
        <p:nvSpPr>
          <p:cNvPr id="5" name="Content Placeholder 2">
            <a:extLst>
              <a:ext uri="{FF2B5EF4-FFF2-40B4-BE49-F238E27FC236}">
                <a16:creationId xmlns:a16="http://schemas.microsoft.com/office/drawing/2014/main" id="{94D16946-480F-D9A6-8F17-B55FD4FBCCD9}"/>
              </a:ext>
            </a:extLst>
          </p:cNvPr>
          <p:cNvSpPr txBox="1">
            <a:spLocks/>
          </p:cNvSpPr>
          <p:nvPr/>
        </p:nvSpPr>
        <p:spPr>
          <a:xfrm>
            <a:off x="347316" y="533400"/>
            <a:ext cx="5181600" cy="7378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Problems of Data Mining </a:t>
            </a:r>
          </a:p>
        </p:txBody>
      </p:sp>
    </p:spTree>
    <p:extLst>
      <p:ext uri="{BB962C8B-B14F-4D97-AF65-F5344CB8AC3E}">
        <p14:creationId xmlns:p14="http://schemas.microsoft.com/office/powerpoint/2010/main" val="151912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64" y="609600"/>
            <a:ext cx="8568084" cy="2362200"/>
          </a:xfrm>
        </p:spPr>
        <p:txBody>
          <a:bodyPr>
            <a:normAutofit/>
          </a:bodyPr>
          <a:lstStyle/>
          <a:p>
            <a:pPr marL="0" indent="0">
              <a:buNone/>
            </a:pPr>
            <a:r>
              <a:rPr lang="en-US" sz="2800" dirty="0"/>
              <a:t>Using data mining techniques to answer the following question: Is Grad School Worth the Cost?</a:t>
            </a:r>
          </a:p>
          <a:p>
            <a:pPr lvl="1"/>
            <a:r>
              <a:rPr lang="en-US" sz="2500" dirty="0"/>
              <a:t>Transform the problem into a data mining problem</a:t>
            </a:r>
          </a:p>
          <a:p>
            <a:pPr lvl="1"/>
            <a:r>
              <a:rPr lang="en-US" sz="2500" dirty="0"/>
              <a:t>Where can you get data for the analysis</a:t>
            </a:r>
          </a:p>
          <a:p>
            <a:pPr lvl="1"/>
            <a:r>
              <a:rPr lang="en-US" sz="2500" dirty="0"/>
              <a:t>How can you evaluate your analysis?</a:t>
            </a:r>
          </a:p>
        </p:txBody>
      </p:sp>
      <p:sp>
        <p:nvSpPr>
          <p:cNvPr id="5" name="Rectangle 4"/>
          <p:cNvSpPr/>
          <p:nvPr/>
        </p:nvSpPr>
        <p:spPr>
          <a:xfrm>
            <a:off x="2590800" y="6318674"/>
            <a:ext cx="6566971" cy="276999"/>
          </a:xfrm>
          <a:prstGeom prst="rect">
            <a:avLst/>
          </a:prstGeom>
        </p:spPr>
        <p:txBody>
          <a:bodyPr wrap="square">
            <a:spAutoFit/>
          </a:bodyPr>
          <a:lstStyle/>
          <a:p>
            <a:pPr algn="r"/>
            <a:r>
              <a:rPr lang="en-US" sz="1200" dirty="0">
                <a:solidFill>
                  <a:schemeClr val="bg1"/>
                </a:solidFill>
              </a:rPr>
              <a:t>https://www.icas.com/ca-today-news/10-companies-using-big-data</a:t>
            </a:r>
          </a:p>
        </p:txBody>
      </p:sp>
      <p:pic>
        <p:nvPicPr>
          <p:cNvPr id="1026" name="Picture 2" descr="Grad School Guide | Find out why you want to go back to school">
            <a:extLst>
              <a:ext uri="{FF2B5EF4-FFF2-40B4-BE49-F238E27FC236}">
                <a16:creationId xmlns:a16="http://schemas.microsoft.com/office/drawing/2014/main" id="{92BF3E7D-94F0-409A-9AD2-FD17B90E8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971800"/>
            <a:ext cx="4964750" cy="329184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B67EB4B-CCB6-4E3C-2932-134E6F871C1C}"/>
              </a:ext>
            </a:extLst>
          </p:cNvPr>
          <p:cNvSpPr txBox="1">
            <a:spLocks/>
          </p:cNvSpPr>
          <p:nvPr/>
        </p:nvSpPr>
        <p:spPr>
          <a:xfrm>
            <a:off x="76200" y="-43532"/>
            <a:ext cx="5181600" cy="6531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Practice: </a:t>
            </a:r>
          </a:p>
          <a:p>
            <a:endParaRPr lang="en-US" sz="2800" dirty="0"/>
          </a:p>
        </p:txBody>
      </p:sp>
    </p:spTree>
    <p:extLst>
      <p:ext uri="{BB962C8B-B14F-4D97-AF65-F5344CB8AC3E}">
        <p14:creationId xmlns:p14="http://schemas.microsoft.com/office/powerpoint/2010/main" val="4245828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pPr lvl="0"/>
            <a:fld id="{8FEFBCEA-B37F-4FE9-8197-14F05F90E5BF}" type="slidenum">
              <a:rPr/>
              <a:t>22</a:t>
            </a:fld>
            <a:endParaRPr lang="en-US"/>
          </a:p>
        </p:txBody>
      </p:sp>
      <p:sp>
        <p:nvSpPr>
          <p:cNvPr id="3" name="Text Placeholder 2"/>
          <p:cNvSpPr txBox="1">
            <a:spLocks noGrp="1"/>
          </p:cNvSpPr>
          <p:nvPr>
            <p:ph type="body" idx="4294967295"/>
          </p:nvPr>
        </p:nvSpPr>
        <p:spPr>
          <a:xfrm>
            <a:off x="285750" y="1271244"/>
            <a:ext cx="8229600" cy="458757"/>
          </a:xfrm>
        </p:spPr>
        <p:txBody>
          <a:bodyPr wrap="square" lIns="90360" tIns="44280" rIns="90360" bIns="44280" anchor="t" anchorCtr="0">
            <a:spAutoFit/>
          </a:bodyPr>
          <a:lstStyle/>
          <a:p>
            <a:pPr>
              <a:lnSpc>
                <a:spcPct val="100000"/>
              </a:lnSpc>
              <a:spcBef>
                <a:spcPts val="697"/>
              </a:spcBef>
            </a:pPr>
            <a:r>
              <a:rPr lang="en-US" sz="2400" dirty="0"/>
              <a:t>https://www.youtube.com/watch?v=kqtD5dpn9C8 </a:t>
            </a:r>
          </a:p>
        </p:txBody>
      </p:sp>
      <p:sp>
        <p:nvSpPr>
          <p:cNvPr id="5" name="Content Placeholder 2">
            <a:extLst>
              <a:ext uri="{FF2B5EF4-FFF2-40B4-BE49-F238E27FC236}">
                <a16:creationId xmlns:a16="http://schemas.microsoft.com/office/drawing/2014/main" id="{94D16946-480F-D9A6-8F17-B55FD4FBCCD9}"/>
              </a:ext>
            </a:extLst>
          </p:cNvPr>
          <p:cNvSpPr txBox="1">
            <a:spLocks/>
          </p:cNvSpPr>
          <p:nvPr/>
        </p:nvSpPr>
        <p:spPr>
          <a:xfrm>
            <a:off x="347316" y="533400"/>
            <a:ext cx="6739284" cy="7378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Install Python </a:t>
            </a:r>
            <a:r>
              <a:rPr lang="en-US" b="1"/>
              <a:t>and PyCharm</a:t>
            </a:r>
            <a:endParaRPr lang="en-US" b="1" dirty="0"/>
          </a:p>
        </p:txBody>
      </p:sp>
      <p:sp>
        <p:nvSpPr>
          <p:cNvPr id="2" name="Content Placeholder 2">
            <a:extLst>
              <a:ext uri="{FF2B5EF4-FFF2-40B4-BE49-F238E27FC236}">
                <a16:creationId xmlns:a16="http://schemas.microsoft.com/office/drawing/2014/main" id="{DAC2C4FA-1D9F-4D50-956E-8049C2570F68}"/>
              </a:ext>
            </a:extLst>
          </p:cNvPr>
          <p:cNvSpPr txBox="1">
            <a:spLocks/>
          </p:cNvSpPr>
          <p:nvPr/>
        </p:nvSpPr>
        <p:spPr>
          <a:xfrm>
            <a:off x="380622" y="1905000"/>
            <a:ext cx="6739284" cy="7378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Install Packages in PyCharm</a:t>
            </a:r>
          </a:p>
        </p:txBody>
      </p:sp>
      <p:sp>
        <p:nvSpPr>
          <p:cNvPr id="6" name="Text Placeholder 2">
            <a:extLst>
              <a:ext uri="{FF2B5EF4-FFF2-40B4-BE49-F238E27FC236}">
                <a16:creationId xmlns:a16="http://schemas.microsoft.com/office/drawing/2014/main" id="{5BAE271D-CDD4-66B9-3931-DF34EFD2EA0E}"/>
              </a:ext>
            </a:extLst>
          </p:cNvPr>
          <p:cNvSpPr txBox="1">
            <a:spLocks/>
          </p:cNvSpPr>
          <p:nvPr/>
        </p:nvSpPr>
        <p:spPr>
          <a:xfrm>
            <a:off x="316533" y="2588464"/>
            <a:ext cx="8229600" cy="458757"/>
          </a:xfrm>
          <a:prstGeom prst="rect">
            <a:avLst/>
          </a:prstGeom>
        </p:spPr>
        <p:txBody>
          <a:bodyPr vert="horz" wrap="square" lIns="90360" tIns="44280" rIns="90360" bIns="4428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697"/>
              </a:spcBef>
            </a:pPr>
            <a:r>
              <a:rPr lang="en-US" sz="2400" dirty="0"/>
              <a:t>https://www.youtube.com/watch?v=zCO3KxV2zPI</a:t>
            </a:r>
          </a:p>
        </p:txBody>
      </p:sp>
    </p:spTree>
    <p:extLst>
      <p:ext uri="{BB962C8B-B14F-4D97-AF65-F5344CB8AC3E}">
        <p14:creationId xmlns:p14="http://schemas.microsoft.com/office/powerpoint/2010/main" val="10134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pPr lvl="0"/>
            <a:fld id="{8FEFBCEA-B37F-4FE9-8197-14F05F90E5BF}" type="slidenum">
              <a:rPr/>
              <a:t>3</a:t>
            </a:fld>
            <a:endParaRPr lang="en-US"/>
          </a:p>
        </p:txBody>
      </p:sp>
      <p:sp>
        <p:nvSpPr>
          <p:cNvPr id="3" name="Text Placeholder 2"/>
          <p:cNvSpPr txBox="1">
            <a:spLocks noGrp="1"/>
          </p:cNvSpPr>
          <p:nvPr>
            <p:ph type="body" idx="4294967295"/>
          </p:nvPr>
        </p:nvSpPr>
        <p:spPr>
          <a:xfrm>
            <a:off x="285750" y="1271244"/>
            <a:ext cx="8229600" cy="3048184"/>
          </a:xfrm>
        </p:spPr>
        <p:txBody>
          <a:bodyPr wrap="square" lIns="90360" tIns="44280" rIns="90360" bIns="44280" anchor="t" anchorCtr="0">
            <a:spAutoFit/>
          </a:bodyPr>
          <a:lstStyle/>
          <a:p>
            <a:pPr lvl="0">
              <a:spcBef>
                <a:spcPts val="697"/>
              </a:spcBef>
            </a:pPr>
            <a:r>
              <a:rPr lang="en-US" sz="2400" dirty="0"/>
              <a:t>Society produces huge amounts of data</a:t>
            </a:r>
          </a:p>
          <a:p>
            <a:pPr lvl="1">
              <a:spcBef>
                <a:spcPts val="598"/>
              </a:spcBef>
            </a:pPr>
            <a:r>
              <a:rPr lang="en-US" sz="2000" dirty="0"/>
              <a:t>Sources: business, science, medicine, economics, geography, environment, sports, …</a:t>
            </a:r>
          </a:p>
          <a:p>
            <a:pPr lvl="0">
              <a:spcBef>
                <a:spcPts val="697"/>
              </a:spcBef>
            </a:pPr>
            <a:r>
              <a:rPr lang="en-US" sz="2400" dirty="0"/>
              <a:t>This data is a potentially valuable resource</a:t>
            </a:r>
          </a:p>
          <a:p>
            <a:pPr lvl="0">
              <a:spcBef>
                <a:spcPts val="697"/>
              </a:spcBef>
            </a:pPr>
            <a:r>
              <a:rPr lang="en-US" sz="2400" dirty="0"/>
              <a:t>Raw data is useless: need techniques to automatically extract information from it</a:t>
            </a:r>
          </a:p>
          <a:p>
            <a:pPr lvl="1">
              <a:spcBef>
                <a:spcPts val="598"/>
              </a:spcBef>
            </a:pPr>
            <a:r>
              <a:rPr lang="en-US" sz="2000" dirty="0"/>
              <a:t>Data: recorded facts</a:t>
            </a:r>
          </a:p>
          <a:p>
            <a:pPr lvl="1">
              <a:spcBef>
                <a:spcPts val="598"/>
              </a:spcBef>
            </a:pPr>
            <a:r>
              <a:rPr lang="en-US" sz="2000" dirty="0"/>
              <a:t>Information: patterns underlying the data</a:t>
            </a:r>
            <a:endParaRPr lang="en-US" sz="1600" dirty="0"/>
          </a:p>
        </p:txBody>
      </p:sp>
      <p:sp>
        <p:nvSpPr>
          <p:cNvPr id="5" name="Content Placeholder 2">
            <a:extLst>
              <a:ext uri="{FF2B5EF4-FFF2-40B4-BE49-F238E27FC236}">
                <a16:creationId xmlns:a16="http://schemas.microsoft.com/office/drawing/2014/main" id="{94D16946-480F-D9A6-8F17-B55FD4FBCCD9}"/>
              </a:ext>
            </a:extLst>
          </p:cNvPr>
          <p:cNvSpPr txBox="1">
            <a:spLocks/>
          </p:cNvSpPr>
          <p:nvPr/>
        </p:nvSpPr>
        <p:spPr>
          <a:xfrm>
            <a:off x="347316" y="533400"/>
            <a:ext cx="5181600" cy="7378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Why Data Mining </a:t>
            </a:r>
          </a:p>
        </p:txBody>
      </p:sp>
      <p:pic>
        <p:nvPicPr>
          <p:cNvPr id="1028" name="Picture 4" descr="What is data mining ? | OVHcloud">
            <a:extLst>
              <a:ext uri="{FF2B5EF4-FFF2-40B4-BE49-F238E27FC236}">
                <a16:creationId xmlns:a16="http://schemas.microsoft.com/office/drawing/2014/main" id="{B9F78D01-4B74-7238-6196-F59E10B0C7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703956"/>
            <a:ext cx="4523921"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06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6200"/>
            <a:ext cx="8458200" cy="1143000"/>
          </a:xfrm>
        </p:spPr>
        <p:txBody>
          <a:bodyPr>
            <a:noAutofit/>
          </a:bodyPr>
          <a:lstStyle/>
          <a:p>
            <a:pPr algn="ctr" defTabSz="914400">
              <a:spcBef>
                <a:spcPct val="20000"/>
              </a:spcBef>
            </a:pPr>
            <a:r>
              <a:rPr lang="en-US" altLang="zh-CN" sz="3200" b="1" dirty="0">
                <a:latin typeface="+mn-lt"/>
                <a:ea typeface="+mn-ea"/>
                <a:cs typeface="+mn-cs"/>
              </a:rPr>
              <a:t>Supervised vs. Unsupervised Data Mining</a:t>
            </a:r>
            <a:endParaRPr lang="en-US" sz="3200" b="1" dirty="0">
              <a:latin typeface="+mn-lt"/>
              <a:ea typeface="+mn-ea"/>
              <a:cs typeface="+mn-cs"/>
            </a:endParaRPr>
          </a:p>
        </p:txBody>
      </p:sp>
      <p:graphicFrame>
        <p:nvGraphicFramePr>
          <p:cNvPr id="4" name="Content Placeholder 3"/>
          <p:cNvGraphicFramePr>
            <a:graphicFrameLocks/>
          </p:cNvGraphicFramePr>
          <p:nvPr>
            <p:extLst>
              <p:ext uri="{D42A27DB-BD31-4B8C-83A1-F6EECF244321}">
                <p14:modId xmlns:p14="http://schemas.microsoft.com/office/powerpoint/2010/main" val="569136249"/>
              </p:ext>
            </p:extLst>
          </p:nvPr>
        </p:nvGraphicFramePr>
        <p:xfrm>
          <a:off x="228600" y="1295400"/>
          <a:ext cx="85344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erson wearing a suit and tie holding his hand up&#10;&#10;Description automatically generated">
            <a:extLst>
              <a:ext uri="{FF2B5EF4-FFF2-40B4-BE49-F238E27FC236}">
                <a16:creationId xmlns:a16="http://schemas.microsoft.com/office/drawing/2014/main" id="{FF68E170-225F-4373-9BBD-F9939AE91A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90800" y="4267200"/>
            <a:ext cx="3566160" cy="2377440"/>
          </a:xfrm>
          <a:prstGeom prst="rect">
            <a:avLst/>
          </a:prstGeom>
        </p:spPr>
      </p:pic>
    </p:spTree>
    <p:extLst>
      <p:ext uri="{BB962C8B-B14F-4D97-AF65-F5344CB8AC3E}">
        <p14:creationId xmlns:p14="http://schemas.microsoft.com/office/powerpoint/2010/main" val="344555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80" y="1066800"/>
            <a:ext cx="7375161" cy="1325563"/>
          </a:xfrm>
        </p:spPr>
        <p:txBody>
          <a:bodyPr vert="horz" lIns="91440" tIns="45720" rIns="91440" bIns="45720" rtlCol="0" anchor="ctr">
            <a:noAutofit/>
          </a:bodyPr>
          <a:lstStyle/>
          <a:p>
            <a:pPr algn="ctr"/>
            <a:r>
              <a:rPr lang="en-US" sz="2800" dirty="0"/>
              <a:t>Four Data Mining Techniques We Will Be Doing in this Class</a:t>
            </a:r>
          </a:p>
        </p:txBody>
      </p:sp>
      <p:graphicFrame>
        <p:nvGraphicFramePr>
          <p:cNvPr id="5" name="Content Placeholder 4"/>
          <p:cNvGraphicFramePr>
            <a:graphicFrameLocks noGrp="1"/>
          </p:cNvGraphicFramePr>
          <p:nvPr>
            <p:ph idx="1"/>
          </p:nvPr>
        </p:nvGraphicFramePr>
        <p:xfrm>
          <a:off x="777240" y="1342292"/>
          <a:ext cx="758952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688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a decision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323" y="1145401"/>
            <a:ext cx="5197231" cy="337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5900" y="152400"/>
            <a:ext cx="8229600" cy="1143000"/>
          </a:xfrm>
        </p:spPr>
        <p:txBody>
          <a:bodyPr>
            <a:normAutofit/>
          </a:bodyPr>
          <a:lstStyle/>
          <a:p>
            <a:pPr algn="l"/>
            <a:r>
              <a:rPr lang="en-US" sz="3200" b="1" dirty="0">
                <a:latin typeface="+mn-lt"/>
                <a:ea typeface="+mn-ea"/>
                <a:cs typeface="+mn-cs"/>
              </a:rPr>
              <a:t>Decision Tree</a:t>
            </a:r>
          </a:p>
        </p:txBody>
      </p:sp>
      <p:graphicFrame>
        <p:nvGraphicFramePr>
          <p:cNvPr id="5" name="Content Placeholder 4"/>
          <p:cNvGraphicFramePr>
            <a:graphicFrameLocks noGrp="1"/>
          </p:cNvGraphicFramePr>
          <p:nvPr>
            <p:ph idx="1"/>
          </p:nvPr>
        </p:nvGraphicFramePr>
        <p:xfrm>
          <a:off x="304800" y="1295400"/>
          <a:ext cx="3350846" cy="335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p:cNvSpPr/>
          <p:nvPr/>
        </p:nvSpPr>
        <p:spPr>
          <a:xfrm>
            <a:off x="4330700" y="4523601"/>
            <a:ext cx="4789854" cy="261610"/>
          </a:xfrm>
          <a:prstGeom prst="rect">
            <a:avLst/>
          </a:prstGeom>
        </p:spPr>
        <p:txBody>
          <a:bodyPr wrap="square">
            <a:spAutoFit/>
          </a:bodyPr>
          <a:lstStyle/>
          <a:p>
            <a:pPr algn="r"/>
            <a:r>
              <a:rPr lang="en-US" sz="1100" dirty="0">
                <a:solidFill>
                  <a:schemeClr val="bg1"/>
                </a:solidFill>
              </a:rPr>
              <a:t>http://www.mindtoss.com/2010/01/25/five-second-rule-decision-chart/</a:t>
            </a:r>
          </a:p>
        </p:txBody>
      </p:sp>
      <p:graphicFrame>
        <p:nvGraphicFramePr>
          <p:cNvPr id="13" name="Diagram 12"/>
          <p:cNvGraphicFramePr/>
          <p:nvPr>
            <p:extLst>
              <p:ext uri="{D42A27DB-BD31-4B8C-83A1-F6EECF244321}">
                <p14:modId xmlns:p14="http://schemas.microsoft.com/office/powerpoint/2010/main" val="1513647476"/>
              </p:ext>
            </p:extLst>
          </p:nvPr>
        </p:nvGraphicFramePr>
        <p:xfrm>
          <a:off x="533400" y="4876800"/>
          <a:ext cx="8153400" cy="18288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66318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069161"/>
          <a:ext cx="3455872" cy="3274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304800" y="4572000"/>
          <a:ext cx="8534400" cy="17350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a:extLst>
              <a:ext uri="{FF2B5EF4-FFF2-40B4-BE49-F238E27FC236}">
                <a16:creationId xmlns:a16="http://schemas.microsoft.com/office/drawing/2014/main" id="{D629088C-2656-4BC9-A9A8-F86E08D0696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14800" y="1326382"/>
            <a:ext cx="4953594" cy="2651760"/>
          </a:xfrm>
          <a:prstGeom prst="rect">
            <a:avLst/>
          </a:prstGeom>
        </p:spPr>
      </p:pic>
      <p:sp>
        <p:nvSpPr>
          <p:cNvPr id="9" name="Title 1">
            <a:extLst>
              <a:ext uri="{FF2B5EF4-FFF2-40B4-BE49-F238E27FC236}">
                <a16:creationId xmlns:a16="http://schemas.microsoft.com/office/drawing/2014/main" id="{1E94FBB2-A0A0-8FF6-9DE8-FEBCDE59612B}"/>
              </a:ext>
            </a:extLst>
          </p:cNvPr>
          <p:cNvSpPr txBox="1">
            <a:spLocks/>
          </p:cNvSpPr>
          <p:nvPr/>
        </p:nvSpPr>
        <p:spPr>
          <a:xfrm>
            <a:off x="215900" y="152400"/>
            <a:ext cx="8229600" cy="1143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mn-lt"/>
                <a:ea typeface="+mn-ea"/>
                <a:cs typeface="+mn-cs"/>
              </a:rPr>
              <a:t>Clustering</a:t>
            </a:r>
          </a:p>
        </p:txBody>
      </p:sp>
    </p:spTree>
    <p:extLst>
      <p:ext uri="{BB962C8B-B14F-4D97-AF65-F5344CB8AC3E}">
        <p14:creationId xmlns:p14="http://schemas.microsoft.com/office/powerpoint/2010/main" val="354350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2128250326"/>
              </p:ext>
            </p:extLst>
          </p:nvPr>
        </p:nvGraphicFramePr>
        <p:xfrm>
          <a:off x="381000" y="4800600"/>
          <a:ext cx="85344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noGrp="1"/>
          </p:cNvGraphicFramePr>
          <p:nvPr>
            <p:ph idx="1"/>
          </p:nvPr>
        </p:nvGraphicFramePr>
        <p:xfrm>
          <a:off x="381000" y="1219200"/>
          <a:ext cx="31242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descr="A screenshot of a cell phone&#10;&#10;Description automatically generated">
            <a:extLst>
              <a:ext uri="{FF2B5EF4-FFF2-40B4-BE49-F238E27FC236}">
                <a16:creationId xmlns:a16="http://schemas.microsoft.com/office/drawing/2014/main" id="{DE6C2928-54F4-467A-AAC8-3858E3F372F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12385" y="2286000"/>
            <a:ext cx="5850615" cy="2286000"/>
          </a:xfrm>
          <a:prstGeom prst="rect">
            <a:avLst/>
          </a:prstGeom>
        </p:spPr>
      </p:pic>
      <p:sp>
        <p:nvSpPr>
          <p:cNvPr id="8" name="Title 1">
            <a:extLst>
              <a:ext uri="{FF2B5EF4-FFF2-40B4-BE49-F238E27FC236}">
                <a16:creationId xmlns:a16="http://schemas.microsoft.com/office/drawing/2014/main" id="{D0F0905C-BABF-0FC5-2322-3CDDFD84A3C1}"/>
              </a:ext>
            </a:extLst>
          </p:cNvPr>
          <p:cNvSpPr txBox="1">
            <a:spLocks/>
          </p:cNvSpPr>
          <p:nvPr/>
        </p:nvSpPr>
        <p:spPr>
          <a:xfrm>
            <a:off x="215900" y="152400"/>
            <a:ext cx="8229600" cy="1143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mn-lt"/>
                <a:ea typeface="+mn-ea"/>
                <a:cs typeface="+mn-cs"/>
              </a:rPr>
              <a:t>Association Rule Mining</a:t>
            </a:r>
          </a:p>
        </p:txBody>
      </p:sp>
    </p:spTree>
    <p:extLst>
      <p:ext uri="{BB962C8B-B14F-4D97-AF65-F5344CB8AC3E}">
        <p14:creationId xmlns:p14="http://schemas.microsoft.com/office/powerpoint/2010/main" val="353952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52400"/>
            <a:ext cx="8229600" cy="1143000"/>
          </a:xfrm>
        </p:spPr>
        <p:txBody>
          <a:bodyPr/>
          <a:lstStyle/>
          <a:p>
            <a:r>
              <a:rPr lang="en-US" sz="3200" b="1" dirty="0">
                <a:latin typeface="+mn-lt"/>
                <a:ea typeface="+mn-ea"/>
                <a:cs typeface="+mn-cs"/>
              </a:rPr>
              <a:t>Regression</a:t>
            </a:r>
          </a:p>
        </p:txBody>
      </p:sp>
      <p:graphicFrame>
        <p:nvGraphicFramePr>
          <p:cNvPr id="5" name="Content Placeholder 4"/>
          <p:cNvGraphicFramePr>
            <a:graphicFrameLocks noGrp="1"/>
          </p:cNvGraphicFramePr>
          <p:nvPr>
            <p:ph idx="1"/>
          </p:nvPr>
        </p:nvGraphicFramePr>
        <p:xfrm>
          <a:off x="304800" y="1295400"/>
          <a:ext cx="3350846"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4330700" y="4523601"/>
            <a:ext cx="4789854" cy="261610"/>
          </a:xfrm>
          <a:prstGeom prst="rect">
            <a:avLst/>
          </a:prstGeom>
        </p:spPr>
        <p:txBody>
          <a:bodyPr wrap="square">
            <a:spAutoFit/>
          </a:bodyPr>
          <a:lstStyle/>
          <a:p>
            <a:pPr algn="r"/>
            <a:r>
              <a:rPr lang="en-US" sz="1100" dirty="0">
                <a:solidFill>
                  <a:schemeClr val="bg1"/>
                </a:solidFill>
              </a:rPr>
              <a:t>http://www.mindtoss.com/2010/01/25/five-second-rule-decision-chart/</a:t>
            </a:r>
          </a:p>
        </p:txBody>
      </p:sp>
      <p:graphicFrame>
        <p:nvGraphicFramePr>
          <p:cNvPr id="13" name="Diagram 12"/>
          <p:cNvGraphicFramePr/>
          <p:nvPr/>
        </p:nvGraphicFramePr>
        <p:xfrm>
          <a:off x="533400" y="4876800"/>
          <a:ext cx="81534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descr="A close up of text on a white background&#10;&#10;Description automatically generated">
            <a:extLst>
              <a:ext uri="{FF2B5EF4-FFF2-40B4-BE49-F238E27FC236}">
                <a16:creationId xmlns:a16="http://schemas.microsoft.com/office/drawing/2014/main" id="{C1EC9B0B-69C4-4C2B-9E5E-2435484F6F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1335" y="1492180"/>
            <a:ext cx="5037865" cy="2834640"/>
          </a:xfrm>
          <a:prstGeom prst="rect">
            <a:avLst/>
          </a:prstGeom>
        </p:spPr>
      </p:pic>
    </p:spTree>
    <p:extLst>
      <p:ext uri="{BB962C8B-B14F-4D97-AF65-F5344CB8AC3E}">
        <p14:creationId xmlns:p14="http://schemas.microsoft.com/office/powerpoint/2010/main" val="46852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6930</TotalTime>
  <Words>3584</Words>
  <Application>Microsoft Office PowerPoint</Application>
  <PresentationFormat>On-screen Show (4:3)</PresentationFormat>
  <Paragraphs>284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72</vt:lpstr>
      <vt:lpstr>Arial</vt:lpstr>
      <vt:lpstr>Calibri</vt:lpstr>
      <vt:lpstr>Calibri Light</vt:lpstr>
      <vt:lpstr>Roboto</vt:lpstr>
      <vt:lpstr>Times New Roman</vt:lpstr>
      <vt:lpstr>Office Theme</vt:lpstr>
      <vt:lpstr>CIS9660: Data Mining for Business Analytics  1. From Business Problems to Data Mining Tasks  </vt:lpstr>
      <vt:lpstr>What is data mining?</vt:lpstr>
      <vt:lpstr>PowerPoint Presentation</vt:lpstr>
      <vt:lpstr>Supervised vs. Unsupervised Data Mining</vt:lpstr>
      <vt:lpstr>Four Data Mining Techniques We Will Be Doing in this Class</vt:lpstr>
      <vt:lpstr>Decision Tree</vt:lpstr>
      <vt:lpstr>PowerPoint Presentation</vt:lpstr>
      <vt:lpstr>PowerPoint Presentation</vt:lpstr>
      <vt:lpstr>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CIS9660: Data Mining for Business Analytics  1. From Business Problems to Data Mining Tasks </dc:title>
  <dc:creator>Ada Wang</dc:creator>
  <cp:lastModifiedBy>Siddha Deshpande</cp:lastModifiedBy>
  <cp:revision>159</cp:revision>
  <dcterms:created xsi:type="dcterms:W3CDTF">2019-07-26T19:25:24Z</dcterms:created>
  <dcterms:modified xsi:type="dcterms:W3CDTF">2023-03-13T17:49:33Z</dcterms:modified>
</cp:coreProperties>
</file>