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39" r:id="rId2"/>
    <p:sldId id="1324" r:id="rId3"/>
    <p:sldId id="1325" r:id="rId4"/>
    <p:sldId id="1326" r:id="rId5"/>
    <p:sldId id="1327" r:id="rId6"/>
    <p:sldId id="1328" r:id="rId7"/>
    <p:sldId id="1329" r:id="rId8"/>
    <p:sldId id="1330" r:id="rId9"/>
    <p:sldId id="1282" r:id="rId10"/>
    <p:sldId id="346" r:id="rId11"/>
    <p:sldId id="350" r:id="rId12"/>
    <p:sldId id="1320" r:id="rId13"/>
    <p:sldId id="1318" r:id="rId14"/>
    <p:sldId id="1291" r:id="rId15"/>
    <p:sldId id="1322" r:id="rId16"/>
    <p:sldId id="1334" r:id="rId17"/>
    <p:sldId id="1332" r:id="rId18"/>
    <p:sldId id="1333" r:id="rId19"/>
    <p:sldId id="1331" r:id="rId20"/>
    <p:sldId id="1335" r:id="rId21"/>
    <p:sldId id="1340" r:id="rId22"/>
    <p:sldId id="1338" r:id="rId23"/>
    <p:sldId id="1336" r:id="rId24"/>
    <p:sldId id="1339" r:id="rId25"/>
    <p:sldId id="1341" r:id="rId26"/>
    <p:sldId id="1342" r:id="rId27"/>
    <p:sldId id="1344" r:id="rId28"/>
    <p:sldId id="1346" r:id="rId29"/>
    <p:sldId id="1347" r:id="rId30"/>
    <p:sldId id="1349" r:id="rId31"/>
    <p:sldId id="1348" r:id="rId32"/>
    <p:sldId id="1351" r:id="rId33"/>
    <p:sldId id="1352" r:id="rId34"/>
    <p:sldId id="1353" r:id="rId35"/>
    <p:sldId id="1354" r:id="rId36"/>
    <p:sldId id="1355" r:id="rId37"/>
    <p:sldId id="1356" r:id="rId38"/>
    <p:sldId id="278" r:id="rId39"/>
    <p:sldId id="358" r:id="rId40"/>
    <p:sldId id="1285" r:id="rId41"/>
    <p:sldId id="1316" r:id="rId42"/>
    <p:sldId id="1284" r:id="rId43"/>
    <p:sldId id="304"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1215" autoAdjust="0"/>
  </p:normalViewPr>
  <p:slideViewPr>
    <p:cSldViewPr>
      <p:cViewPr varScale="1">
        <p:scale>
          <a:sx n="63" d="100"/>
          <a:sy n="63" d="100"/>
        </p:scale>
        <p:origin x="173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 Deshpande" userId="d5369ff1001e9369" providerId="LiveId" clId="{E3002C57-84A6-4399-AD43-DA4B7191145C}"/>
    <pc:docChg chg="custSel modSld sldOrd">
      <pc:chgData name="Siddha Deshpande" userId="d5369ff1001e9369" providerId="LiveId" clId="{E3002C57-84A6-4399-AD43-DA4B7191145C}" dt="2023-03-14T21:24:53.820" v="89"/>
      <pc:docMkLst>
        <pc:docMk/>
      </pc:docMkLst>
      <pc:sldChg chg="modSp mod">
        <pc:chgData name="Siddha Deshpande" userId="d5369ff1001e9369" providerId="LiveId" clId="{E3002C57-84A6-4399-AD43-DA4B7191145C}" dt="2023-03-08T01:07:12.527" v="87" actId="20577"/>
        <pc:sldMkLst>
          <pc:docMk/>
          <pc:sldMk cId="2005530725" sldId="339"/>
        </pc:sldMkLst>
        <pc:spChg chg="mod">
          <ac:chgData name="Siddha Deshpande" userId="d5369ff1001e9369" providerId="LiveId" clId="{E3002C57-84A6-4399-AD43-DA4B7191145C}" dt="2023-03-08T01:07:12.527" v="87" actId="20577"/>
          <ac:spMkLst>
            <pc:docMk/>
            <pc:sldMk cId="2005530725" sldId="339"/>
            <ac:spMk id="13" creationId="{35EE6001-D6B5-4AB8-AAD8-FB69484C1211}"/>
          </ac:spMkLst>
        </pc:spChg>
      </pc:sldChg>
      <pc:sldChg chg="ord">
        <pc:chgData name="Siddha Deshpande" userId="d5369ff1001e9369" providerId="LiveId" clId="{E3002C57-84A6-4399-AD43-DA4B7191145C}" dt="2023-03-14T21:24:53.820" v="89"/>
        <pc:sldMkLst>
          <pc:docMk/>
          <pc:sldMk cId="2114561284" sldId="1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36D421F-28EE-4DAF-B922-8B6AB9C9DA5A}" type="datetimeFigureOut">
              <a:rPr lang="en-US" smtClean="0"/>
              <a:t>3/14/2023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4B9BEF0-4542-47D8-81D0-046E34891B6F}" type="slidenum">
              <a:rPr lang="en-US" smtClean="0"/>
              <a:t>‹#›</a:t>
            </a:fld>
            <a:endParaRPr lang="en-US"/>
          </a:p>
        </p:txBody>
      </p:sp>
    </p:spTree>
    <p:extLst>
      <p:ext uri="{BB962C8B-B14F-4D97-AF65-F5344CB8AC3E}">
        <p14:creationId xmlns:p14="http://schemas.microsoft.com/office/powerpoint/2010/main" val="2612422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903301F-CCAA-48FC-BBD2-A45D37C37FCC}" type="datetimeFigureOut">
              <a:rPr lang="en-US" smtClean="0"/>
              <a:t>3/13/2023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0F0715-34A6-40E9-A91E-22593AD21885}" type="slidenum">
              <a:rPr lang="en-US" smtClean="0"/>
              <a:t>‹#›</a:t>
            </a:fld>
            <a:endParaRPr lang="en-US"/>
          </a:p>
        </p:txBody>
      </p:sp>
    </p:spTree>
    <p:extLst>
      <p:ext uri="{BB962C8B-B14F-4D97-AF65-F5344CB8AC3E}">
        <p14:creationId xmlns:p14="http://schemas.microsoft.com/office/powerpoint/2010/main" val="42357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8A027A1B-6C11-4AAF-BD53-3AB9B3BB5319}" type="slidenum">
              <a:rPr lang="en-US" smtClean="0"/>
              <a:t>1</a:t>
            </a:fld>
            <a:endParaRPr lang="en-US"/>
          </a:p>
        </p:txBody>
      </p:sp>
    </p:spTree>
    <p:extLst>
      <p:ext uri="{BB962C8B-B14F-4D97-AF65-F5344CB8AC3E}">
        <p14:creationId xmlns:p14="http://schemas.microsoft.com/office/powerpoint/2010/main" val="40330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a:t>So, what is the question in this case study? The question is : </a:t>
            </a:r>
            <a:r>
              <a:rPr lang="en-US" sz="1200" dirty="0"/>
              <a:t>If she cuts class sizes, what will be the effect on student performance? </a:t>
            </a:r>
          </a:p>
          <a:p>
            <a:pPr eaLnBrk="1" hangingPunct="1">
              <a:spcBef>
                <a:spcPct val="0"/>
              </a:spcBef>
            </a:pPr>
            <a:endParaRPr lang="en-US" altLang="en-US" sz="1200" dirty="0"/>
          </a:p>
          <a:p>
            <a:pPr eaLnBrk="1" hangingPunct="1">
              <a:spcBef>
                <a:spcPct val="0"/>
              </a:spcBef>
            </a:pPr>
            <a:r>
              <a:rPr lang="en-US" altLang="en-US" sz="1200" dirty="0"/>
              <a:t>In this question, what do we expect to get after doing analysis? We want to see whether an effect exists. When your goal is to text an effect of one thing on another thing, usually you need to use regression. </a:t>
            </a:r>
          </a:p>
          <a:p>
            <a:pPr eaLnBrk="1" hangingPunct="1">
              <a:spcBef>
                <a:spcPct val="0"/>
              </a:spcBef>
            </a:pPr>
            <a:endParaRPr lang="en-US" altLang="en-US" sz="1200" dirty="0"/>
          </a:p>
          <a:p>
            <a:pPr eaLnBrk="1" hangingPunct="1">
              <a:spcBef>
                <a:spcPct val="0"/>
              </a:spcBef>
            </a:pPr>
            <a:r>
              <a:rPr lang="en-US" altLang="en-US" sz="1200" dirty="0"/>
              <a:t>Ok, Now, we decide to use a regression, then the next question is what is the dependent variable and what is the explanatory variable?</a:t>
            </a:r>
          </a:p>
          <a:p>
            <a:pPr eaLnBrk="1" hangingPunct="1">
              <a:spcBef>
                <a:spcPct val="0"/>
              </a:spcBef>
            </a:pPr>
            <a:endParaRPr lang="en-US" altLang="en-US" sz="1200" dirty="0"/>
          </a:p>
          <a:p>
            <a:pPr eaLnBrk="1" hangingPunct="1">
              <a:spcBef>
                <a:spcPct val="0"/>
              </a:spcBef>
            </a:pPr>
            <a:r>
              <a:rPr lang="en-US" altLang="en-US" sz="1200" dirty="0"/>
              <a:t>Class size is the explanatory variable, and student performance is the dependent variable. </a:t>
            </a:r>
          </a:p>
          <a:p>
            <a:pPr eaLnBrk="1" hangingPunct="1">
              <a:spcBef>
                <a:spcPct val="0"/>
              </a:spcBef>
            </a:pPr>
            <a:endParaRPr lang="en-US" altLang="en-US" sz="1200" dirty="0"/>
          </a:p>
          <a:p>
            <a:pPr eaLnBrk="1" hangingPunct="1">
              <a:spcBef>
                <a:spcPct val="0"/>
              </a:spcBef>
            </a:pPr>
            <a:r>
              <a:rPr lang="en-US" altLang="en-US" sz="1200" dirty="0"/>
              <a:t>To run the analysis, we need to be more specific about the two variables. In another word, we need to define the two variables in a way that we can use a specific number to measure them. </a:t>
            </a:r>
          </a:p>
          <a:p>
            <a:pPr eaLnBrk="1" hangingPunct="1">
              <a:spcBef>
                <a:spcPct val="0"/>
              </a:spcBef>
            </a:pPr>
            <a:endParaRPr lang="en-US" altLang="en-US" sz="1200" dirty="0"/>
          </a:p>
          <a:p>
            <a:pPr eaLnBrk="1" hangingPunct="1">
              <a:spcBef>
                <a:spcPct val="0"/>
              </a:spcBef>
            </a:pPr>
            <a:r>
              <a:rPr lang="en-US" altLang="en-US" sz="1200" dirty="0"/>
              <a:t>How can we measure class size? The number of students in a class.</a:t>
            </a:r>
          </a:p>
          <a:p>
            <a:pPr eaLnBrk="1" hangingPunct="1">
              <a:spcBef>
                <a:spcPct val="0"/>
              </a:spcBef>
            </a:pPr>
            <a:endParaRPr lang="en-US" altLang="en-US" sz="1200" dirty="0"/>
          </a:p>
          <a:p>
            <a:pPr eaLnBrk="1" hangingPunct="1">
              <a:spcBef>
                <a:spcPct val="0"/>
              </a:spcBef>
            </a:pPr>
            <a:r>
              <a:rPr lang="en-US" altLang="en-US" sz="1200" dirty="0"/>
              <a:t>How can we measure the performance? There are many ways. You can choose your way to measure performance based on your understanding of the problem.  Here, we decide to use test score.</a:t>
            </a:r>
          </a:p>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10</a:t>
            </a:fld>
            <a:endParaRPr lang="en-CA"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z="1200" dirty="0"/>
              <a:t>How can we interpret the beta zero and beta 1?</a:t>
            </a:r>
          </a:p>
          <a:p>
            <a:pPr eaLnBrk="1" hangingPunct="1">
              <a:spcBef>
                <a:spcPct val="0"/>
              </a:spcBef>
            </a:pPr>
            <a:endParaRPr lang="en-CA" altLang="en-US" sz="1200" dirty="0"/>
          </a:p>
          <a:p>
            <a:pPr eaLnBrk="1" hangingPunct="1">
              <a:spcBef>
                <a:spcPct val="0"/>
              </a:spcBef>
            </a:pPr>
            <a:r>
              <a:rPr lang="en-CA" altLang="en-US" sz="1200" dirty="0"/>
              <a:t>If </a:t>
            </a:r>
            <a:r>
              <a:rPr lang="en-CA" altLang="en-US" sz="1200" dirty="0" err="1"/>
              <a:t>bela</a:t>
            </a:r>
            <a:r>
              <a:rPr lang="en-CA" altLang="en-US" sz="1200" dirty="0"/>
              <a:t> is positive, what does that mean?</a:t>
            </a:r>
          </a:p>
          <a:p>
            <a:pPr eaLnBrk="1" hangingPunct="1">
              <a:spcBef>
                <a:spcPct val="0"/>
              </a:spcBef>
            </a:pPr>
            <a:r>
              <a:rPr lang="en-CA" altLang="en-US" sz="1200" dirty="0"/>
              <a:t>If beta is </a:t>
            </a:r>
            <a:r>
              <a:rPr lang="en-CA" altLang="en-US" sz="1200" dirty="0" err="1"/>
              <a:t>negative,what</a:t>
            </a:r>
            <a:r>
              <a:rPr lang="en-CA" altLang="en-US" sz="1200" dirty="0"/>
              <a:t> does that mean?</a:t>
            </a:r>
          </a:p>
          <a:p>
            <a:pPr eaLnBrk="1" hangingPunct="1">
              <a:spcBef>
                <a:spcPct val="0"/>
              </a:spcBef>
            </a:pPr>
            <a:r>
              <a:rPr lang="en-CA" altLang="en-US" sz="1200" dirty="0"/>
              <a:t>If beta is positively large, should the superintendent hire more teacher?</a:t>
            </a:r>
          </a:p>
          <a:p>
            <a:pPr eaLnBrk="1" hangingPunct="1">
              <a:spcBef>
                <a:spcPct val="0"/>
              </a:spcBef>
            </a:pPr>
            <a:endParaRPr lang="en-CA" altLang="en-US" sz="1200" dirty="0"/>
          </a:p>
          <a:p>
            <a:pPr eaLnBrk="1" hangingPunct="1">
              <a:spcBef>
                <a:spcPct val="0"/>
              </a:spcBef>
            </a:pPr>
            <a:r>
              <a:rPr lang="en-CA" altLang="en-US" sz="1200" dirty="0"/>
              <a:t>Question, when we do analysis, what in the equation are known and what are unknown? All values of the </a:t>
            </a:r>
            <a:r>
              <a:rPr lang="en-CA" altLang="en-US" sz="1200" dirty="0" err="1"/>
              <a:t>classsize</a:t>
            </a:r>
            <a:r>
              <a:rPr lang="en-CA" altLang="en-US" sz="1200" dirty="0"/>
              <a:t> and </a:t>
            </a:r>
            <a:r>
              <a:rPr lang="en-CA" altLang="en-US" sz="1200" dirty="0" err="1"/>
              <a:t>testscore</a:t>
            </a:r>
            <a:r>
              <a:rPr lang="en-CA" altLang="en-US" sz="1200" dirty="0"/>
              <a:t> are known in the previous record, and the beta zero and beta 1 are unknown. So , our goal is to estimate the model to know the value of the beta zero and beta 1. So that, when we see a different value of </a:t>
            </a:r>
            <a:r>
              <a:rPr lang="en-CA" altLang="en-US" sz="1200" dirty="0" err="1"/>
              <a:t>classsize</a:t>
            </a:r>
            <a:r>
              <a:rPr lang="en-CA" altLang="en-US" sz="1200" dirty="0"/>
              <a:t> in another context or after we make a change, we can have a brief idea of the value of the </a:t>
            </a:r>
            <a:r>
              <a:rPr lang="en-CA" altLang="en-US" sz="1200" dirty="0" err="1"/>
              <a:t>testscore</a:t>
            </a:r>
            <a:r>
              <a:rPr lang="en-CA" altLang="en-US" sz="1200" dirty="0"/>
              <a:t>. </a:t>
            </a:r>
          </a:p>
          <a:p>
            <a:pPr eaLnBrk="1" hangingPunct="1">
              <a:spcBef>
                <a:spcPct val="0"/>
              </a:spcBef>
            </a:pPr>
            <a:r>
              <a:rPr lang="en-CA" altLang="en-US" sz="1200" dirty="0"/>
              <a:t> </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11</a:t>
            </a:fld>
            <a:endParaRPr lang="en-CA" altLang="en-US">
              <a:latin typeface="Calibri" panose="020F0502020204030204" pitchFamily="34" charset="0"/>
            </a:endParaRPr>
          </a:p>
        </p:txBody>
      </p:sp>
    </p:spTree>
    <p:extLst>
      <p:ext uri="{BB962C8B-B14F-4D97-AF65-F5344CB8AC3E}">
        <p14:creationId xmlns:p14="http://schemas.microsoft.com/office/powerpoint/2010/main" val="2203795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indent="-342900">
              <a:spcBef>
                <a:spcPct val="0"/>
              </a:spcBef>
              <a:buFont typeface="Arial" panose="020B0604020202020204" pitchFamily="34" charset="0"/>
              <a:buChar char="•"/>
            </a:pPr>
            <a:r>
              <a:rPr lang="en-US" sz="1200" dirty="0"/>
              <a:t>Thus, if you knew the value of X, according to this population regression line you would predict that the value of the dependent variable, Y, is b0 + b1X.</a:t>
            </a:r>
          </a:p>
          <a:p>
            <a:pPr lvl="1" indent="-342900">
              <a:spcBef>
                <a:spcPct val="0"/>
              </a:spcBef>
              <a:buFont typeface="Arial" panose="020B0604020202020204" pitchFamily="34" charset="0"/>
              <a:buChar char="•"/>
            </a:pPr>
            <a:endParaRPr lang="en-US" sz="1200" dirty="0"/>
          </a:p>
          <a:p>
            <a:pPr algn="l"/>
            <a:r>
              <a:rPr lang="en-US" sz="1800" b="0" i="0" u="none" strike="noStrike" baseline="0" dirty="0">
                <a:latin typeface="Bembo" panose="02020502050201020203" pitchFamily="18" charset="0"/>
              </a:rPr>
              <a:t>In some econometric applications, the intercept has a meaningful economic</a:t>
            </a:r>
          </a:p>
          <a:p>
            <a:pPr algn="l"/>
            <a:r>
              <a:rPr lang="en-US" sz="1800" b="0" i="0" u="none" strike="noStrike" baseline="0" dirty="0">
                <a:latin typeface="Bembo" panose="02020502050201020203" pitchFamily="18" charset="0"/>
              </a:rPr>
              <a:t>interpretation. In other applications, however, the intercept has no</a:t>
            </a:r>
          </a:p>
          <a:p>
            <a:pPr algn="l"/>
            <a:r>
              <a:rPr lang="en-US" sz="1800" b="0" i="0" u="none" strike="noStrike" baseline="0" dirty="0">
                <a:latin typeface="Bembo" panose="02020502050201020203" pitchFamily="18" charset="0"/>
              </a:rPr>
              <a:t>real-world meaning; for example when </a:t>
            </a:r>
            <a:r>
              <a:rPr lang="en-US" sz="1800" b="0" i="1" u="none" strike="noStrike" baseline="0" dirty="0">
                <a:latin typeface="Bembo-Italic"/>
              </a:rPr>
              <a:t>X </a:t>
            </a:r>
            <a:r>
              <a:rPr lang="en-US" sz="1800" b="0" i="0" u="none" strike="noStrike" baseline="0" dirty="0">
                <a:latin typeface="Bembo" panose="02020502050201020203" pitchFamily="18" charset="0"/>
              </a:rPr>
              <a:t>is the class size, the intercept</a:t>
            </a:r>
          </a:p>
          <a:p>
            <a:pPr algn="l"/>
            <a:r>
              <a:rPr lang="en-US" sz="1800" b="0" i="0" u="none" strike="noStrike" baseline="0" dirty="0">
                <a:latin typeface="Bembo" panose="02020502050201020203" pitchFamily="18" charset="0"/>
              </a:rPr>
              <a:t>is the predicted value of test scores when there are no students in the class! We can see this is unlikely to have any test score when there are no students. So, the intercept does not make sense here. </a:t>
            </a:r>
          </a:p>
          <a:p>
            <a:pPr algn="l"/>
            <a:r>
              <a:rPr lang="en-US" sz="1800" b="0" i="0" u="none" strike="noStrike" baseline="0" dirty="0">
                <a:latin typeface="Bembo" panose="02020502050201020203" pitchFamily="18" charset="0"/>
              </a:rPr>
              <a:t>When the real-world meaning of the intercept makes no sense, it is best to think of</a:t>
            </a:r>
          </a:p>
          <a:p>
            <a:pPr algn="l"/>
            <a:r>
              <a:rPr lang="en-US" sz="1800" b="0" i="0" u="none" strike="noStrike" baseline="0" dirty="0">
                <a:latin typeface="Bembo" panose="02020502050201020203" pitchFamily="18" charset="0"/>
              </a:rPr>
              <a:t>it mathematically as the coefficient that determines the level of the regression line.</a:t>
            </a:r>
            <a:endParaRPr lang="en-US" sz="1200"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12</a:t>
            </a:fld>
            <a:endParaRPr lang="en-CA" altLang="en-US">
              <a:latin typeface="Calibri" panose="020F0502020204030204" pitchFamily="34" charset="0"/>
            </a:endParaRPr>
          </a:p>
        </p:txBody>
      </p:sp>
    </p:spTree>
    <p:extLst>
      <p:ext uri="{BB962C8B-B14F-4D97-AF65-F5344CB8AC3E}">
        <p14:creationId xmlns:p14="http://schemas.microsoft.com/office/powerpoint/2010/main" val="70955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200" b="0" i="0" u="none" strike="noStrike" baseline="0" dirty="0">
                <a:latin typeface="Bembo" panose="02020502050201020203" pitchFamily="18" charset="0"/>
              </a:rPr>
              <a:t>If this is a scatterplot of 420 observations on test scores and the student-teacher</a:t>
            </a:r>
          </a:p>
          <a:p>
            <a:pPr algn="l"/>
            <a:r>
              <a:rPr lang="en-US" sz="1200" b="0" i="0" u="none" strike="noStrike" baseline="0" dirty="0">
                <a:latin typeface="Bembo" panose="02020502050201020203" pitchFamily="18" charset="0"/>
              </a:rPr>
              <a:t>ratio. The sample indicates a weak negative relationship between the two variables. Although larger classes in this</a:t>
            </a:r>
          </a:p>
          <a:p>
            <a:pPr algn="l"/>
            <a:r>
              <a:rPr lang="en-US" sz="1200" b="0" i="0" u="none" strike="noStrike" baseline="0" dirty="0">
                <a:latin typeface="Bembo" panose="02020502050201020203" pitchFamily="18" charset="0"/>
              </a:rPr>
              <a:t>sample tend to have lower test scores, there are other determinants of test scores</a:t>
            </a:r>
          </a:p>
          <a:p>
            <a:pPr algn="l"/>
            <a:r>
              <a:rPr lang="en-US" sz="1200" b="0" i="0" u="none" strike="noStrike" baseline="0" dirty="0">
                <a:latin typeface="Bembo" panose="02020502050201020203" pitchFamily="18" charset="0"/>
              </a:rPr>
              <a:t>that keep the observations from falling perfectly along a straight line.</a:t>
            </a:r>
          </a:p>
          <a:p>
            <a:pPr algn="l"/>
            <a:r>
              <a:rPr lang="en-US" sz="1200" b="0" i="0" u="none" strike="noStrike" baseline="0" dirty="0">
                <a:latin typeface="Bembo" panose="02020502050201020203" pitchFamily="18" charset="0"/>
              </a:rPr>
              <a:t>Despite this low correlation, if one could somehow draw a straight line</a:t>
            </a:r>
          </a:p>
          <a:p>
            <a:pPr algn="l"/>
            <a:r>
              <a:rPr lang="en-US" sz="1200" b="0" i="0" u="none" strike="noStrike" baseline="0" dirty="0">
                <a:latin typeface="Bembo" panose="02020502050201020203" pitchFamily="18" charset="0"/>
              </a:rPr>
              <a:t>through these data, then the slope of this line would be an estimate of </a:t>
            </a:r>
            <a:r>
              <a:rPr lang="en-US" sz="1200" b="0" i="1" u="none" strike="noStrike" baseline="0" dirty="0" err="1">
                <a:latin typeface="EPSSymbol-LightOblique"/>
              </a:rPr>
              <a:t>b</a:t>
            </a:r>
            <a:r>
              <a:rPr lang="en-US" sz="1200" b="0" i="1" u="none" strike="noStrike" baseline="0" dirty="0" err="1">
                <a:latin typeface="Bembo-Italic"/>
              </a:rPr>
              <a:t>ClassSize</a:t>
            </a:r>
            <a:endParaRPr lang="en-US" sz="1200" b="0" i="1" u="none" strike="noStrike" baseline="0" dirty="0">
              <a:latin typeface="Bembo-Italic"/>
            </a:endParaRPr>
          </a:p>
          <a:p>
            <a:pPr algn="l"/>
            <a:r>
              <a:rPr lang="en-US" sz="1200" b="0" i="0" u="none" strike="noStrike" baseline="0" dirty="0">
                <a:latin typeface="Bembo" panose="02020502050201020203" pitchFamily="18" charset="0"/>
              </a:rPr>
              <a:t>based on these data. One way to draw the line would be to take out a pencil and</a:t>
            </a:r>
          </a:p>
          <a:p>
            <a:pPr algn="l"/>
            <a:r>
              <a:rPr lang="en-US" sz="1200" b="0" i="0" u="none" strike="noStrike" baseline="0" dirty="0">
                <a:latin typeface="Bembo" panose="02020502050201020203" pitchFamily="18" charset="0"/>
              </a:rPr>
              <a:t>a ruler and to “eyeball” the best line you could. While this method is easy, it is</a:t>
            </a:r>
          </a:p>
          <a:p>
            <a:pPr algn="l"/>
            <a:r>
              <a:rPr lang="en-US" sz="1200" b="0" i="0" u="none" strike="noStrike" baseline="0" dirty="0">
                <a:latin typeface="Bembo" panose="02020502050201020203" pitchFamily="18" charset="0"/>
              </a:rPr>
              <a:t>very unscientific and different people will create different estimated lines.</a:t>
            </a:r>
          </a:p>
          <a:p>
            <a:pPr algn="l"/>
            <a:endParaRPr lang="en-US" altLang="en-US" sz="12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How, then, should you choose among the many possible lines? By far the</a:t>
            </a:r>
          </a:p>
          <a:p>
            <a:pPr algn="l"/>
            <a:r>
              <a:rPr lang="en-US" sz="1800" b="0" i="0" u="none" strike="noStrike" baseline="0" dirty="0">
                <a:latin typeface="Bembo" panose="02020502050201020203" pitchFamily="18" charset="0"/>
              </a:rPr>
              <a:t>most common way is to choose the line that produces the “least squares” fit to</a:t>
            </a:r>
          </a:p>
          <a:p>
            <a:pPr algn="l"/>
            <a:r>
              <a:rPr lang="en-US" sz="1800" b="0" i="0" u="none" strike="noStrike" baseline="0" dirty="0">
                <a:latin typeface="Bembo" panose="02020502050201020203" pitchFamily="18" charset="0"/>
              </a:rPr>
              <a:t>these data, that is, to use the ordinary least squares (OLS) estimator.</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9057" indent="-280406" eaLnBrk="0" hangingPunct="0">
              <a:defRPr>
                <a:solidFill>
                  <a:schemeClr val="tx1"/>
                </a:solidFill>
                <a:latin typeface="Arial" panose="020B0604020202020204" pitchFamily="34" charset="0"/>
                <a:cs typeface="Arial" panose="020B0604020202020204" pitchFamily="34" charset="0"/>
              </a:defRPr>
            </a:lvl2pPr>
            <a:lvl3pPr marL="1121626" indent="-224325" eaLnBrk="0" hangingPunct="0">
              <a:defRPr>
                <a:solidFill>
                  <a:schemeClr val="tx1"/>
                </a:solidFill>
                <a:latin typeface="Arial" panose="020B0604020202020204" pitchFamily="34" charset="0"/>
                <a:cs typeface="Arial" panose="020B0604020202020204" pitchFamily="34" charset="0"/>
              </a:defRPr>
            </a:lvl3pPr>
            <a:lvl4pPr marL="1570276" indent="-224325" eaLnBrk="0" hangingPunct="0">
              <a:defRPr>
                <a:solidFill>
                  <a:schemeClr val="tx1"/>
                </a:solidFill>
                <a:latin typeface="Arial" panose="020B0604020202020204" pitchFamily="34" charset="0"/>
                <a:cs typeface="Arial" panose="020B0604020202020204" pitchFamily="34" charset="0"/>
              </a:defRPr>
            </a:lvl4pPr>
            <a:lvl5pPr marL="2018927" indent="-224325" eaLnBrk="0" hangingPunct="0">
              <a:defRPr>
                <a:solidFill>
                  <a:schemeClr val="tx1"/>
                </a:solidFill>
                <a:latin typeface="Arial" panose="020B0604020202020204" pitchFamily="34" charset="0"/>
                <a:cs typeface="Arial" panose="020B0604020202020204" pitchFamily="34" charset="0"/>
              </a:defRPr>
            </a:lvl5pPr>
            <a:lvl6pPr marL="246757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622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6487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1352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13</a:t>
            </a:fld>
            <a:endParaRPr lang="en-CA" altLang="en-US">
              <a:latin typeface="Calibri" panose="020F0502020204030204" pitchFamily="34" charset="0"/>
            </a:endParaRPr>
          </a:p>
        </p:txBody>
      </p:sp>
    </p:spTree>
    <p:extLst>
      <p:ext uri="{BB962C8B-B14F-4D97-AF65-F5344CB8AC3E}">
        <p14:creationId xmlns:p14="http://schemas.microsoft.com/office/powerpoint/2010/main" val="828280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0" i="0" u="none" strike="noStrike" baseline="0" dirty="0">
                <a:latin typeface="Bembo" panose="02020502050201020203" pitchFamily="18" charset="0"/>
              </a:rPr>
              <a:t>There should be a unique pair of estimators of </a:t>
            </a:r>
            <a:r>
              <a:rPr lang="en-US" sz="1800" b="0" i="1" u="none" strike="noStrike" baseline="0" dirty="0">
                <a:latin typeface="EPSSymbol-LightOblique"/>
              </a:rPr>
              <a:t>b</a:t>
            </a:r>
            <a:r>
              <a:rPr lang="en-US" sz="1800" b="0" i="0" u="none" strike="noStrike" baseline="0" dirty="0">
                <a:latin typeface="Bembo" panose="02020502050201020203" pitchFamily="18" charset="0"/>
              </a:rPr>
              <a:t>0 and </a:t>
            </a:r>
            <a:r>
              <a:rPr lang="en-US" sz="1800" b="0" i="1" u="none" strike="noStrike" baseline="0" dirty="0">
                <a:latin typeface="EPSSymbol-LightOblique"/>
              </a:rPr>
              <a:t>b</a:t>
            </a:r>
            <a:r>
              <a:rPr lang="en-US" sz="1800" b="0" i="0" u="none" strike="noStrike" baseline="0" dirty="0">
                <a:latin typeface="Bembo" panose="02020502050201020203" pitchFamily="18" charset="0"/>
              </a:rPr>
              <a:t>1 that minimize expression. </a:t>
            </a:r>
          </a:p>
          <a:p>
            <a:pPr algn="l"/>
            <a:endParaRPr lang="en-US" altLang="en-US" sz="1800" b="0" i="0" u="none" strike="noStrike" baseline="0" dirty="0">
              <a:latin typeface="Bembo" panose="02020502050201020203" pitchFamily="18" charset="0"/>
            </a:endParaRPr>
          </a:p>
          <a:p>
            <a:pPr algn="l"/>
            <a:r>
              <a:rPr lang="en-US" altLang="en-US" sz="1800" b="0" i="0" u="none" strike="noStrike" baseline="0" dirty="0">
                <a:latin typeface="Bembo" panose="02020502050201020203" pitchFamily="18" charset="0"/>
              </a:rPr>
              <a:t>Math calculation can be found in the book. </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14</a:t>
            </a:fld>
            <a:endParaRPr lang="en-CA" altLang="en-US">
              <a:latin typeface="Calibri" panose="020F0502020204030204" pitchFamily="34" charset="0"/>
            </a:endParaRPr>
          </a:p>
        </p:txBody>
      </p:sp>
    </p:spTree>
    <p:extLst>
      <p:ext uri="{BB962C8B-B14F-4D97-AF65-F5344CB8AC3E}">
        <p14:creationId xmlns:p14="http://schemas.microsoft.com/office/powerpoint/2010/main" val="280524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Bembo" panose="02020502050201020203" pitchFamily="18" charset="0"/>
              </a:rPr>
              <a:t>Because of the other factors that determine test performance, the hypothetical observations in the Figure do not fall exactly on the population regression</a:t>
            </a:r>
          </a:p>
          <a:p>
            <a:pPr algn="l"/>
            <a:r>
              <a:rPr lang="en-US" sz="1800" b="0" i="0" u="none" strike="noStrike" baseline="0" dirty="0">
                <a:latin typeface="Bembo" panose="02020502050201020203" pitchFamily="18" charset="0"/>
              </a:rPr>
              <a:t>line. For example, we can see these values of </a:t>
            </a:r>
            <a:r>
              <a:rPr lang="en-US" sz="1800" b="0" i="1" u="none" strike="noStrike" baseline="0" dirty="0">
                <a:latin typeface="Bembo-Italic"/>
              </a:rPr>
              <a:t>Y </a:t>
            </a:r>
            <a:r>
              <a:rPr lang="en-US" sz="1800" b="0" i="0" u="none" strike="noStrike" baseline="0" dirty="0">
                <a:latin typeface="Bembo" panose="02020502050201020203" pitchFamily="18" charset="0"/>
              </a:rPr>
              <a:t>are above the regression line. This means that these test scores were better than predicted</a:t>
            </a:r>
          </a:p>
          <a:p>
            <a:pPr algn="l"/>
            <a:r>
              <a:rPr lang="en-US" sz="1800" b="0" i="0" u="none" strike="noStrike" baseline="0" dirty="0">
                <a:latin typeface="Bembo" panose="02020502050201020203" pitchFamily="18" charset="0"/>
              </a:rPr>
              <a:t>by test scores, so the error term for those data points are positive. In contrast, </a:t>
            </a:r>
            <a:r>
              <a:rPr lang="en-US" sz="1800" b="0" i="1" u="none" strike="noStrike" baseline="0" dirty="0">
                <a:latin typeface="Bembo-Italic"/>
              </a:rPr>
              <a:t>some other data points</a:t>
            </a:r>
            <a:r>
              <a:rPr lang="en-US" sz="1800" b="0" i="0" u="none" strike="noStrike" baseline="0" dirty="0">
                <a:latin typeface="Bembo" panose="02020502050201020203" pitchFamily="18" charset="0"/>
              </a:rPr>
              <a:t> are below the population regression line, so test scores for</a:t>
            </a:r>
          </a:p>
          <a:p>
            <a:pPr algn="l"/>
            <a:r>
              <a:rPr lang="en-US" sz="1800" b="0" i="0" u="none" strike="noStrike" baseline="0" dirty="0">
                <a:latin typeface="Bembo" panose="02020502050201020203" pitchFamily="18" charset="0"/>
              </a:rPr>
              <a:t>that district were worse than predicted, and </a:t>
            </a:r>
            <a:r>
              <a:rPr lang="en-US" sz="1800" b="0" i="1" u="none" strike="noStrike" baseline="0" dirty="0">
                <a:latin typeface="Bembo-Italic"/>
              </a:rPr>
              <a:t>u</a:t>
            </a:r>
            <a:r>
              <a:rPr lang="en-US" sz="1800" b="0" i="0" u="none" strike="noStrike" baseline="0" dirty="0">
                <a:latin typeface="Bembo" panose="02020502050201020203" pitchFamily="18" charset="0"/>
              </a:rPr>
              <a:t>2 &lt; 0.</a:t>
            </a:r>
            <a:endParaRPr lang="en-US" sz="1800" dirty="0"/>
          </a:p>
          <a:p>
            <a:pPr algn="l"/>
            <a:endParaRPr lang="en-US" sz="18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What if the superintendent were planning to do a far more radical change, such as reducing the student-teacher ratio from 20 students per teacher to 5?</a:t>
            </a:r>
          </a:p>
          <a:p>
            <a:pPr algn="l"/>
            <a:r>
              <a:rPr lang="en-US" sz="1800" b="0" i="0" u="none" strike="noStrike" baseline="0" dirty="0">
                <a:latin typeface="Bembo" panose="02020502050201020203" pitchFamily="18" charset="0"/>
              </a:rPr>
              <a:t>Unfortunately, the estimates above would not be very useful to her. This regression was estimated using the data in Figure 4.3, and as the figure shows,</a:t>
            </a:r>
          </a:p>
          <a:p>
            <a:pPr algn="l"/>
            <a:r>
              <a:rPr lang="en-US" sz="1800" b="0" i="0" u="none" strike="noStrike" baseline="0" dirty="0">
                <a:latin typeface="Bembo" panose="02020502050201020203" pitchFamily="18" charset="0"/>
              </a:rPr>
              <a:t>the smallest student-teacher ratio in these data is 14. These data contain no information on how districts with extremely small classes perform, so these data alone</a:t>
            </a:r>
          </a:p>
          <a:p>
            <a:pPr algn="l"/>
            <a:r>
              <a:rPr lang="en-US" sz="1800" b="0" i="0" u="none" strike="noStrike" baseline="0" dirty="0">
                <a:latin typeface="Bembo" panose="02020502050201020203" pitchFamily="18" charset="0"/>
              </a:rPr>
              <a:t>are not a reliable basis for predicting the effect of a radical move to such an extremely low student-teacher ratio. The key point here is, when we interpret our results, we need to be aware of the</a:t>
            </a:r>
          </a:p>
          <a:p>
            <a:pPr algn="l"/>
            <a:r>
              <a:rPr lang="en-US" sz="1800" b="0" i="0" u="none" strike="noStrike" baseline="0" dirty="0">
                <a:latin typeface="Bembo" panose="02020502050201020203" pitchFamily="18" charset="0"/>
              </a:rPr>
              <a:t>limitation of data we use and be careful when we apply our findings into a context that is different from our focal context.</a:t>
            </a:r>
            <a:endParaRPr lang="en-US" dirty="0"/>
          </a:p>
        </p:txBody>
      </p:sp>
      <p:sp>
        <p:nvSpPr>
          <p:cNvPr id="4" name="Slide Number Placeholder 3"/>
          <p:cNvSpPr>
            <a:spLocks noGrp="1"/>
          </p:cNvSpPr>
          <p:nvPr>
            <p:ph type="sldNum" sz="quarter" idx="5"/>
          </p:nvPr>
        </p:nvSpPr>
        <p:spPr/>
        <p:txBody>
          <a:bodyPr/>
          <a:lstStyle/>
          <a:p>
            <a:fld id="{6D0F0715-34A6-40E9-A91E-22593AD21885}" type="slidenum">
              <a:rPr lang="en-US" smtClean="0"/>
              <a:t>15</a:t>
            </a:fld>
            <a:endParaRPr lang="en-US"/>
          </a:p>
        </p:txBody>
      </p:sp>
    </p:spTree>
    <p:extLst>
      <p:ext uri="{BB962C8B-B14F-4D97-AF65-F5344CB8AC3E}">
        <p14:creationId xmlns:p14="http://schemas.microsoft.com/office/powerpoint/2010/main" val="210762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sz="1200" dirty="0"/>
              <a:t>Here, the other factors are our control variables and the </a:t>
            </a:r>
            <a:r>
              <a:rPr lang="en-CA" altLang="en-US" sz="1200" dirty="0" err="1"/>
              <a:t>classsize</a:t>
            </a:r>
            <a:r>
              <a:rPr lang="en-CA" altLang="en-US" sz="1200" dirty="0"/>
              <a:t> is our </a:t>
            </a:r>
            <a:r>
              <a:rPr lang="en-CA" altLang="en-US" sz="1200" dirty="0" err="1"/>
              <a:t>explaintary</a:t>
            </a:r>
            <a:r>
              <a:rPr lang="en-CA" altLang="en-US" sz="1200" dirty="0"/>
              <a:t> variable or independent variable of interest. We include the control variable is not because we want to know how they influence the value of y. Instead, the reason we include many other factors here is to make sure we can have a accurate estimation of the coefficient of class size. </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16</a:t>
            </a:fld>
            <a:endParaRPr lang="en-CA" altLang="en-US">
              <a:latin typeface="Calibri" panose="020F0502020204030204" pitchFamily="34" charset="0"/>
            </a:endParaRPr>
          </a:p>
        </p:txBody>
      </p:sp>
    </p:spTree>
    <p:extLst>
      <p:ext uri="{BB962C8B-B14F-4D97-AF65-F5344CB8AC3E}">
        <p14:creationId xmlns:p14="http://schemas.microsoft.com/office/powerpoint/2010/main" val="217588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0" i="0" u="none" strike="noStrike" baseline="0" dirty="0">
                <a:solidFill>
                  <a:srgbClr val="242021"/>
                </a:solidFill>
                <a:latin typeface="CIDFont+F5"/>
              </a:rPr>
              <a:t>At an intuitive level, perfect multicollinearity is a problem because you are asking the regression to answer an illogical question. In multiple regression, the</a:t>
            </a:r>
          </a:p>
          <a:p>
            <a:pPr algn="l"/>
            <a:r>
              <a:rPr lang="en-US" sz="1800" b="0" i="0" u="none" strike="noStrike" baseline="0" dirty="0">
                <a:solidFill>
                  <a:srgbClr val="242021"/>
                </a:solidFill>
                <a:latin typeface="CIDFont+F5"/>
              </a:rPr>
              <a:t>coefficient on one of the regressors is the effect of a change in that regressor, holding the other regressors constant. Yet, in the case of perfect multicollinearity, it is impossible.</a:t>
            </a:r>
          </a:p>
          <a:p>
            <a:pPr algn="l"/>
            <a:endParaRPr lang="en-US" sz="1800" b="0" i="0" u="none" strike="noStrike" baseline="0" dirty="0">
              <a:solidFill>
                <a:srgbClr val="242021"/>
              </a:solidFill>
              <a:latin typeface="CIDFont+F5"/>
            </a:endParaRPr>
          </a:p>
          <a:p>
            <a:pPr algn="l"/>
            <a:r>
              <a:rPr lang="en-US" sz="1800" b="0" i="0" u="none" strike="noStrike" baseline="0" dirty="0">
                <a:solidFill>
                  <a:srgbClr val="242021"/>
                </a:solidFill>
                <a:latin typeface="CIDFont+F5"/>
              </a:rPr>
              <a:t>if you try to estimate one regression with perfect collinearity, the software will do one of two things: Either it will drop one of the occurrences or it will refuse to calculate the OLS estimates and give an error message.</a:t>
            </a:r>
          </a:p>
          <a:p>
            <a:pPr algn="l"/>
            <a:endParaRPr lang="en-US" altLang="en-US" sz="1800" b="0" i="0" u="none" strike="noStrike" baseline="0" dirty="0">
              <a:solidFill>
                <a:srgbClr val="242021"/>
              </a:solidFill>
              <a:latin typeface="CIDFont+F5"/>
            </a:endParaRPr>
          </a:p>
          <a:p>
            <a:pPr algn="l"/>
            <a:r>
              <a:rPr lang="en-US" sz="1800" b="0" i="0" u="none" strike="noStrike" baseline="0" dirty="0">
                <a:solidFill>
                  <a:srgbClr val="242021"/>
                </a:solidFill>
                <a:latin typeface="CIDFont+F5"/>
              </a:rPr>
              <a:t>For example, suppose you have partitioned the school districts into three categories: rural, suburban, and urban. Each district falls into one (and only one) category. Let these binary variables</a:t>
            </a:r>
          </a:p>
          <a:p>
            <a:pPr algn="l"/>
            <a:r>
              <a:rPr lang="en-US" sz="1800" b="0" i="0" u="none" strike="noStrike" baseline="0" dirty="0">
                <a:solidFill>
                  <a:srgbClr val="242021"/>
                </a:solidFill>
                <a:latin typeface="CIDFont+F5"/>
              </a:rPr>
              <a:t>be </a:t>
            </a:r>
            <a:r>
              <a:rPr lang="en-US" sz="1800" b="0" i="0" u="none" strike="noStrike" baseline="0" dirty="0" err="1">
                <a:solidFill>
                  <a:srgbClr val="242021"/>
                </a:solidFill>
                <a:latin typeface="CIDFont+F10"/>
              </a:rPr>
              <a:t>Rurali</a:t>
            </a:r>
            <a:r>
              <a:rPr lang="en-US" sz="1800" b="0" i="0" u="none" strike="noStrike" baseline="0" dirty="0">
                <a:solidFill>
                  <a:srgbClr val="242021"/>
                </a:solidFill>
                <a:latin typeface="CIDFont+F5"/>
              </a:rPr>
              <a:t>, which equals 1 for a rural district and equals 0 otherwise; </a:t>
            </a:r>
            <a:r>
              <a:rPr lang="en-US" sz="1800" b="0" i="0" u="none" strike="noStrike" baseline="0" dirty="0" err="1">
                <a:solidFill>
                  <a:srgbClr val="242021"/>
                </a:solidFill>
                <a:latin typeface="CIDFont+F10"/>
              </a:rPr>
              <a:t>Suburbani</a:t>
            </a:r>
            <a:r>
              <a:rPr lang="en-US" sz="1800" b="0" i="0" u="none" strike="noStrike" baseline="0" dirty="0">
                <a:solidFill>
                  <a:srgbClr val="242021"/>
                </a:solidFill>
                <a:latin typeface="CIDFont+F5"/>
              </a:rPr>
              <a:t>;</a:t>
            </a:r>
          </a:p>
          <a:p>
            <a:pPr algn="l"/>
            <a:r>
              <a:rPr lang="en-US" sz="1800" b="0" i="0" u="none" strike="noStrike" baseline="0" dirty="0">
                <a:solidFill>
                  <a:srgbClr val="242021"/>
                </a:solidFill>
                <a:latin typeface="CIDFont+F5"/>
              </a:rPr>
              <a:t>and </a:t>
            </a:r>
            <a:r>
              <a:rPr lang="en-US" sz="1800" b="0" i="0" u="none" strike="noStrike" baseline="0" dirty="0" err="1">
                <a:solidFill>
                  <a:srgbClr val="242021"/>
                </a:solidFill>
                <a:latin typeface="CIDFont+F10"/>
              </a:rPr>
              <a:t>Urbani</a:t>
            </a:r>
            <a:r>
              <a:rPr lang="en-US" sz="1800" b="0" i="0" u="none" strike="noStrike" baseline="0" dirty="0">
                <a:solidFill>
                  <a:srgbClr val="242021"/>
                </a:solidFill>
                <a:latin typeface="CIDFont+F5"/>
              </a:rPr>
              <a:t>. If you include all three binary variables in the regression along with a</a:t>
            </a:r>
          </a:p>
          <a:p>
            <a:pPr algn="l"/>
            <a:r>
              <a:rPr lang="en-US" sz="1800" b="0" i="0" u="none" strike="noStrike" baseline="0" dirty="0">
                <a:solidFill>
                  <a:srgbClr val="242021"/>
                </a:solidFill>
                <a:latin typeface="CIDFont+F5"/>
              </a:rPr>
              <a:t>constant, the regressors will be perfect multicollinearity.</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17</a:t>
            </a:fld>
            <a:endParaRPr lang="en-CA" altLang="en-US">
              <a:latin typeface="Calibri" panose="020F0502020204030204" pitchFamily="34" charset="0"/>
            </a:endParaRPr>
          </a:p>
        </p:txBody>
      </p:sp>
    </p:spTree>
    <p:extLst>
      <p:ext uri="{BB962C8B-B14F-4D97-AF65-F5344CB8AC3E}">
        <p14:creationId xmlns:p14="http://schemas.microsoft.com/office/powerpoint/2010/main" val="3561014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200" b="0" i="0" u="none" strike="noStrike" baseline="0" dirty="0">
                <a:solidFill>
                  <a:srgbClr val="242021"/>
                </a:solidFill>
                <a:latin typeface="CIDFont+F5"/>
              </a:rPr>
              <a:t>If the variables in your regression are the ones you meant to include—the ones you chose to address the potential for omitted variable bias—then do not drop the variable. But be aware that the estimator may not be precise. </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18</a:t>
            </a:fld>
            <a:endParaRPr lang="en-CA" altLang="en-US">
              <a:latin typeface="Calibri" panose="020F0502020204030204" pitchFamily="34" charset="0"/>
            </a:endParaRPr>
          </a:p>
        </p:txBody>
      </p:sp>
    </p:spTree>
    <p:extLst>
      <p:ext uri="{BB962C8B-B14F-4D97-AF65-F5344CB8AC3E}">
        <p14:creationId xmlns:p14="http://schemas.microsoft.com/office/powerpoint/2010/main" val="13191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short, when regressors are collinear, statistical inference becomes unstable. because if two variables are highly collinear it is very difficult to isolate the impact of each variable separately on the dependent variable.</a:t>
            </a:r>
          </a:p>
          <a:p>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19</a:t>
            </a:fld>
            <a:endParaRPr lang="en-CA" altLang="en-US">
              <a:latin typeface="Calibri" panose="020F0502020204030204" pitchFamily="34" charset="0"/>
            </a:endParaRPr>
          </a:p>
        </p:txBody>
      </p:sp>
    </p:spTree>
    <p:extLst>
      <p:ext uri="{BB962C8B-B14F-4D97-AF65-F5344CB8AC3E}">
        <p14:creationId xmlns:p14="http://schemas.microsoft.com/office/powerpoint/2010/main" val="211969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What is linear regression? </a:t>
            </a:r>
          </a:p>
          <a:p>
            <a:pPr eaLnBrk="1" hangingPunct="1">
              <a:spcBef>
                <a:spcPct val="0"/>
              </a:spcBef>
            </a:pPr>
            <a:endParaRPr lang="en-US" altLang="en-US" dirty="0"/>
          </a:p>
          <a:p>
            <a:pPr eaLnBrk="1" hangingPunct="1">
              <a:spcBef>
                <a:spcPct val="0"/>
              </a:spcBef>
            </a:pPr>
            <a:r>
              <a:rPr lang="en-US" altLang="en-US" dirty="0"/>
              <a:t>The below three examples give us examples about where we should use linear regression. </a:t>
            </a:r>
          </a:p>
          <a:p>
            <a:pPr eaLnBrk="1" hangingPunct="1">
              <a:spcBef>
                <a:spcPct val="0"/>
              </a:spcBef>
            </a:pPr>
            <a:endParaRPr lang="en-US" altLang="en-US"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b="0" i="0" u="none" strike="noStrike" baseline="0" dirty="0"/>
              <a:t>All three of these questions are about the unknown effect of changing one variable, </a:t>
            </a:r>
            <a:r>
              <a:rPr lang="en-US" sz="1200" b="0" i="1" u="none" strike="noStrike" baseline="0" dirty="0"/>
              <a:t>X</a:t>
            </a:r>
            <a:r>
              <a:rPr lang="en-US" sz="1200" b="0" i="0" u="none" strike="noStrike" baseline="0" dirty="0"/>
              <a:t>, on another variable, </a:t>
            </a:r>
            <a:r>
              <a:rPr lang="en-US" sz="1200" b="0" i="1" u="none" strike="noStrike" baseline="0" dirty="0"/>
              <a:t>Y</a:t>
            </a:r>
            <a:r>
              <a:rPr lang="en-US" sz="1200" b="0" i="0" u="none" strike="noStrike" baseline="0" dirty="0"/>
              <a:t>. What is the x and what is the y in each of the three examples?</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b="0" i="0" u="none" strike="noStrike" baseline="0" dirty="0"/>
          </a:p>
          <a:p>
            <a:pPr marL="228600" marR="0" lvl="0" indent="-228600" algn="l" defTabSz="914400" rtl="0" eaLnBrk="1" fontAlgn="auto" latinLnBrk="0" hangingPunct="1">
              <a:lnSpc>
                <a:spcPct val="100000"/>
              </a:lnSpc>
              <a:spcBef>
                <a:spcPct val="0"/>
              </a:spcBef>
              <a:spcAft>
                <a:spcPts val="0"/>
              </a:spcAft>
              <a:buClrTx/>
              <a:buSzTx/>
              <a:buFontTx/>
              <a:buAutoNum type="arabicParenR"/>
              <a:tabLst/>
              <a:defRPr/>
            </a:pPr>
            <a:r>
              <a:rPr lang="en-US" sz="1200" b="0" i="0" u="none" strike="noStrike" baseline="0" dirty="0"/>
              <a:t>New penalties is the x, highway fatalities is the y;</a:t>
            </a:r>
          </a:p>
          <a:p>
            <a:pPr marL="228600" marR="0" lvl="0" indent="-228600" algn="l" defTabSz="914400" rtl="0" eaLnBrk="1" fontAlgn="auto" latinLnBrk="0" hangingPunct="1">
              <a:lnSpc>
                <a:spcPct val="100000"/>
              </a:lnSpc>
              <a:spcBef>
                <a:spcPct val="0"/>
              </a:spcBef>
              <a:spcAft>
                <a:spcPts val="0"/>
              </a:spcAft>
              <a:buClrTx/>
              <a:buSzTx/>
              <a:buFontTx/>
              <a:buAutoNum type="arabicParenR"/>
              <a:tabLst/>
              <a:defRPr/>
            </a:pPr>
            <a:r>
              <a:rPr lang="en-US" sz="1200" b="0" i="0" u="none" strike="noStrike" baseline="0" dirty="0"/>
              <a:t>class size is the x, and test score is the y;</a:t>
            </a:r>
          </a:p>
          <a:p>
            <a:pPr marL="228600" marR="0" lvl="0" indent="-228600" algn="l" defTabSz="914400" rtl="0" eaLnBrk="1" fontAlgn="auto" latinLnBrk="0" hangingPunct="1">
              <a:lnSpc>
                <a:spcPct val="100000"/>
              </a:lnSpc>
              <a:spcBef>
                <a:spcPct val="0"/>
              </a:spcBef>
              <a:spcAft>
                <a:spcPts val="0"/>
              </a:spcAft>
              <a:buClrTx/>
              <a:buSzTx/>
              <a:buFontTx/>
              <a:buAutoNum type="arabicParenR"/>
              <a:tabLst/>
              <a:defRPr/>
            </a:pPr>
            <a:r>
              <a:rPr lang="en-US" sz="1200" b="0" i="0" u="none" strike="noStrike" baseline="0" dirty="0"/>
              <a:t>Successfully complete one more year of college classes is the x, future earning is the y.</a:t>
            </a:r>
          </a:p>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a:t>
            </a:fld>
            <a:endParaRPr lang="en-CA" altLang="en-US">
              <a:latin typeface="Calibri" panose="020F0502020204030204" pitchFamily="34" charset="0"/>
            </a:endParaRPr>
          </a:p>
        </p:txBody>
      </p:sp>
    </p:spTree>
    <p:extLst>
      <p:ext uri="{BB962C8B-B14F-4D97-AF65-F5344CB8AC3E}">
        <p14:creationId xmlns:p14="http://schemas.microsoft.com/office/powerpoint/2010/main" val="400844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0" i="0" u="none" strike="noStrike" baseline="0" dirty="0">
                <a:latin typeface="Bembo" panose="02020502050201020203" pitchFamily="18" charset="0"/>
              </a:rPr>
              <a:t>In short, </a:t>
            </a:r>
            <a:r>
              <a:rPr lang="en-US" sz="1800" b="1" dirty="0"/>
              <a:t>if </a:t>
            </a:r>
            <a:r>
              <a:rPr lang="en-US" sz="1800" b="0" i="0" u="none" strike="noStrike" baseline="0" dirty="0">
                <a:latin typeface="Bembo" panose="02020502050201020203" pitchFamily="18" charset="0"/>
              </a:rPr>
              <a:t>the variance of </a:t>
            </a:r>
            <a:r>
              <a:rPr lang="en-US" sz="1800" b="0" i="1" u="none" strike="noStrike" baseline="0" dirty="0" err="1">
                <a:latin typeface="Bembo-Italic"/>
              </a:rPr>
              <a:t>ui</a:t>
            </a:r>
            <a:r>
              <a:rPr lang="en-US" sz="1800" b="0" i="1" u="none" strike="noStrike" baseline="0" dirty="0">
                <a:latin typeface="Bembo-Italic"/>
              </a:rPr>
              <a:t> </a:t>
            </a:r>
            <a:r>
              <a:rPr lang="en-US" sz="1800" b="0" i="0" u="none" strike="noStrike" baseline="0" dirty="0">
                <a:latin typeface="Bembo" panose="02020502050201020203" pitchFamily="18" charset="0"/>
              </a:rPr>
              <a:t>depends on the regressor, there is </a:t>
            </a:r>
            <a:r>
              <a:rPr lang="en-US" sz="1800" b="1" dirty="0"/>
              <a:t>heteroscedasticity </a:t>
            </a:r>
            <a:r>
              <a:rPr lang="en-US" sz="1800" dirty="0"/>
              <a:t>in the error term.</a:t>
            </a:r>
            <a:endParaRPr lang="en-US" sz="18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For small values of </a:t>
            </a:r>
            <a:r>
              <a:rPr lang="en-US" sz="1800" b="0" i="1" u="none" strike="noStrike" baseline="0" dirty="0">
                <a:latin typeface="Bembo-Italic"/>
              </a:rPr>
              <a:t>x</a:t>
            </a:r>
            <a:r>
              <a:rPr lang="en-US" sz="1800" b="0" i="0" u="none" strike="noStrike" baseline="0" dirty="0">
                <a:latin typeface="Bembo" panose="02020502050201020203" pitchFamily="18" charset="0"/>
              </a:rPr>
              <a:t>, this distribution is tight, but for larger values of </a:t>
            </a:r>
            <a:r>
              <a:rPr lang="en-US" sz="1800" b="0" i="1" u="none" strike="noStrike" baseline="0" dirty="0">
                <a:latin typeface="Bembo-Italic"/>
              </a:rPr>
              <a:t>x</a:t>
            </a:r>
            <a:r>
              <a:rPr lang="en-US" sz="1800" b="0" i="0" u="none" strike="noStrike" baseline="0" dirty="0">
                <a:latin typeface="Bembo" panose="02020502050201020203" pitchFamily="18" charset="0"/>
              </a:rPr>
              <a:t>, it has a greater spread.</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20</a:t>
            </a:fld>
            <a:endParaRPr lang="en-CA" altLang="en-US">
              <a:latin typeface="Calibri" panose="020F0502020204030204" pitchFamily="34" charset="0"/>
            </a:endParaRPr>
          </a:p>
        </p:txBody>
      </p:sp>
    </p:spTree>
    <p:extLst>
      <p:ext uri="{BB962C8B-B14F-4D97-AF65-F5344CB8AC3E}">
        <p14:creationId xmlns:p14="http://schemas.microsoft.com/office/powerpoint/2010/main" val="2424985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0" i="0" u="none" strike="noStrike" baseline="0" dirty="0">
                <a:latin typeface="Bembo" panose="02020502050201020203" pitchFamily="18" charset="0"/>
              </a:rPr>
              <a:t>In short, </a:t>
            </a:r>
            <a:r>
              <a:rPr lang="en-US" sz="1800" b="1" dirty="0"/>
              <a:t>if </a:t>
            </a:r>
            <a:r>
              <a:rPr lang="en-US" sz="1800" b="0" i="0" u="none" strike="noStrike" baseline="0" dirty="0">
                <a:latin typeface="Bembo" panose="02020502050201020203" pitchFamily="18" charset="0"/>
              </a:rPr>
              <a:t>the variance of </a:t>
            </a:r>
            <a:r>
              <a:rPr lang="en-US" sz="1800" b="0" i="1" u="none" strike="noStrike" baseline="0" dirty="0" err="1">
                <a:latin typeface="Bembo-Italic"/>
              </a:rPr>
              <a:t>ui</a:t>
            </a:r>
            <a:r>
              <a:rPr lang="en-US" sz="1800" b="0" i="1" u="none" strike="noStrike" baseline="0" dirty="0">
                <a:latin typeface="Bembo-Italic"/>
              </a:rPr>
              <a:t> </a:t>
            </a:r>
            <a:r>
              <a:rPr lang="en-US" sz="1800" b="0" i="0" u="none" strike="noStrike" baseline="0" dirty="0">
                <a:latin typeface="Bembo" panose="02020502050201020203" pitchFamily="18" charset="0"/>
              </a:rPr>
              <a:t>depends on the regressor, there is </a:t>
            </a:r>
            <a:r>
              <a:rPr lang="en-US" sz="1800" b="1" dirty="0"/>
              <a:t>heteroscedasticity </a:t>
            </a:r>
            <a:r>
              <a:rPr lang="en-US" sz="1800" dirty="0"/>
              <a:t>in the error term.</a:t>
            </a:r>
            <a:endParaRPr lang="en-US" sz="18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For small values of </a:t>
            </a:r>
            <a:r>
              <a:rPr lang="en-US" sz="1800" b="0" i="1" u="none" strike="noStrike" baseline="0" dirty="0">
                <a:latin typeface="Bembo-Italic"/>
              </a:rPr>
              <a:t>x</a:t>
            </a:r>
            <a:r>
              <a:rPr lang="en-US" sz="1800" b="0" i="0" u="none" strike="noStrike" baseline="0" dirty="0">
                <a:latin typeface="Bembo" panose="02020502050201020203" pitchFamily="18" charset="0"/>
              </a:rPr>
              <a:t>, this distribution is tight, but for larger values of </a:t>
            </a:r>
            <a:r>
              <a:rPr lang="en-US" sz="1800" b="0" i="1" u="none" strike="noStrike" baseline="0" dirty="0">
                <a:latin typeface="Bembo-Italic"/>
              </a:rPr>
              <a:t>x</a:t>
            </a:r>
            <a:r>
              <a:rPr lang="en-US" sz="1800" b="0" i="0" u="none" strike="noStrike" baseline="0" dirty="0">
                <a:latin typeface="Bembo" panose="02020502050201020203" pitchFamily="18" charset="0"/>
              </a:rPr>
              <a:t>, it has a greater spread.</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21</a:t>
            </a:fld>
            <a:endParaRPr lang="en-CA" altLang="en-US">
              <a:latin typeface="Calibri" panose="020F0502020204030204" pitchFamily="34" charset="0"/>
            </a:endParaRPr>
          </a:p>
        </p:txBody>
      </p:sp>
    </p:spTree>
    <p:extLst>
      <p:ext uri="{BB962C8B-B14F-4D97-AF65-F5344CB8AC3E}">
        <p14:creationId xmlns:p14="http://schemas.microsoft.com/office/powerpoint/2010/main" val="1028429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22</a:t>
            </a:fld>
            <a:endParaRPr lang="en-CA" altLang="en-US">
              <a:latin typeface="Calibri" panose="020F0502020204030204" pitchFamily="34" charset="0"/>
            </a:endParaRPr>
          </a:p>
        </p:txBody>
      </p:sp>
    </p:spTree>
    <p:extLst>
      <p:ext uri="{BB962C8B-B14F-4D97-AF65-F5344CB8AC3E}">
        <p14:creationId xmlns:p14="http://schemas.microsoft.com/office/powerpoint/2010/main" val="286483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23</a:t>
            </a:fld>
            <a:endParaRPr lang="en-CA" altLang="en-US">
              <a:latin typeface="Calibri" panose="020F0502020204030204" pitchFamily="34" charset="0"/>
            </a:endParaRPr>
          </a:p>
        </p:txBody>
      </p:sp>
    </p:spTree>
    <p:extLst>
      <p:ext uri="{BB962C8B-B14F-4D97-AF65-F5344CB8AC3E}">
        <p14:creationId xmlns:p14="http://schemas.microsoft.com/office/powerpoint/2010/main" val="3244803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sz="1800" b="1" i="1" u="none" strike="noStrike" baseline="0" dirty="0">
                <a:latin typeface="CantoriaMT-BoldItalic"/>
              </a:rPr>
              <a:t>Which is more realistic, heteroskedasticity or homoskedasticity? </a:t>
            </a:r>
            <a:r>
              <a:rPr lang="en-US" sz="1200" b="1" i="1" u="none" strike="noStrike" baseline="0" dirty="0">
                <a:latin typeface="CantoriaMT-BoldItalic"/>
              </a:rPr>
              <a:t>Heteroskedasticity</a:t>
            </a:r>
          </a:p>
          <a:p>
            <a:pPr algn="l"/>
            <a:endParaRPr lang="en-US" altLang="en-US" sz="1200" b="1" i="1" u="none" strike="noStrike" baseline="0" dirty="0">
              <a:latin typeface="CantoriaMT-BoldItalic"/>
            </a:endParaRPr>
          </a:p>
          <a:p>
            <a:pPr algn="l"/>
            <a:r>
              <a:rPr lang="en-US" sz="1800" b="0" i="0" u="none" strike="noStrike" baseline="0" dirty="0">
                <a:latin typeface="Bembo" panose="02020502050201020203" pitchFamily="18" charset="0"/>
              </a:rPr>
              <a:t>The main issue of practical relevance in this discussion</a:t>
            </a:r>
          </a:p>
          <a:p>
            <a:pPr algn="l"/>
            <a:r>
              <a:rPr lang="en-US" sz="1800" b="0" i="0" u="none" strike="noStrike" baseline="0" dirty="0">
                <a:latin typeface="Bembo" panose="02020502050201020203" pitchFamily="18" charset="0"/>
              </a:rPr>
              <a:t>is whether one should use heteroskedasticity-robust or </a:t>
            </a:r>
            <a:r>
              <a:rPr lang="en-US" sz="1800" b="0" i="0" u="none" strike="noStrike" baseline="0" dirty="0" err="1">
                <a:latin typeface="Bembo" panose="02020502050201020203" pitchFamily="18" charset="0"/>
              </a:rPr>
              <a:t>homoskedasticityonly</a:t>
            </a:r>
            <a:endParaRPr lang="en-US" sz="18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standard errors. In this regard, it is useful to imagine computing both, then</a:t>
            </a:r>
          </a:p>
          <a:p>
            <a:pPr algn="l"/>
            <a:r>
              <a:rPr lang="en-US" sz="1800" b="0" i="0" u="none" strike="noStrike" baseline="0" dirty="0">
                <a:latin typeface="Bembo" panose="02020502050201020203" pitchFamily="18" charset="0"/>
              </a:rPr>
              <a:t>choosing between them. If the homoskedasticity-only and </a:t>
            </a:r>
            <a:r>
              <a:rPr lang="en-US" sz="1800" b="0" i="0" u="none" strike="noStrike" baseline="0" dirty="0" err="1">
                <a:latin typeface="Bembo" panose="02020502050201020203" pitchFamily="18" charset="0"/>
              </a:rPr>
              <a:t>heteroskedasticityrobust</a:t>
            </a:r>
            <a:endParaRPr lang="en-US" sz="1800" b="0" i="0" u="none" strike="noStrike" baseline="0" dirty="0">
              <a:latin typeface="Bembo" panose="02020502050201020203" pitchFamily="18" charset="0"/>
            </a:endParaRPr>
          </a:p>
          <a:p>
            <a:pPr algn="l"/>
            <a:r>
              <a:rPr lang="en-US" sz="1800" b="0" i="0" u="none" strike="noStrike" baseline="0" dirty="0">
                <a:latin typeface="Bembo" panose="02020502050201020203" pitchFamily="18" charset="0"/>
              </a:rPr>
              <a:t>standard errors are the same, nothing is lost by using the heteroskedasticity-</a:t>
            </a:r>
          </a:p>
          <a:p>
            <a:pPr algn="l"/>
            <a:r>
              <a:rPr lang="en-US" sz="1800" b="0" i="0" u="none" strike="noStrike" baseline="0" dirty="0">
                <a:latin typeface="Bembo" panose="02020502050201020203" pitchFamily="18" charset="0"/>
              </a:rPr>
              <a:t>robust standard errors; if they differ, however, then you should use the more</a:t>
            </a:r>
          </a:p>
          <a:p>
            <a:pPr algn="l"/>
            <a:r>
              <a:rPr lang="en-US" sz="1800" b="0" i="0" u="none" strike="noStrike" baseline="0" dirty="0">
                <a:latin typeface="Bembo" panose="02020502050201020203" pitchFamily="18" charset="0"/>
              </a:rPr>
              <a:t>reliable ones that allow for heteroskedasticity. The simplest thing, then, is always</a:t>
            </a:r>
          </a:p>
          <a:p>
            <a:pPr algn="l"/>
            <a:r>
              <a:rPr lang="en-US" sz="1800" b="0" i="0" u="none" strike="noStrike" baseline="0" dirty="0">
                <a:latin typeface="Bembo" panose="02020502050201020203" pitchFamily="18" charset="0"/>
              </a:rPr>
              <a:t>to use the heteroskedasticity-robust standard errors.</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24</a:t>
            </a:fld>
            <a:endParaRPr lang="en-CA" altLang="en-US">
              <a:latin typeface="Calibri" panose="020F0502020204030204" pitchFamily="34" charset="0"/>
            </a:endParaRPr>
          </a:p>
        </p:txBody>
      </p:sp>
    </p:spTree>
    <p:extLst>
      <p:ext uri="{BB962C8B-B14F-4D97-AF65-F5344CB8AC3E}">
        <p14:creationId xmlns:p14="http://schemas.microsoft.com/office/powerpoint/2010/main" val="3429988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b="0" i="0" dirty="0">
                <a:solidFill>
                  <a:srgbClr val="000000"/>
                </a:solidFill>
                <a:effectLst/>
                <a:latin typeface="open sans" panose="020B0606030504020204" pitchFamily="34" charset="0"/>
              </a:rPr>
              <a:t>this means that past history is related to future history</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25</a:t>
            </a:fld>
            <a:endParaRPr lang="en-CA" altLang="en-US">
              <a:latin typeface="Calibri" panose="020F0502020204030204" pitchFamily="34" charset="0"/>
            </a:endParaRPr>
          </a:p>
        </p:txBody>
      </p:sp>
    </p:spTree>
    <p:extLst>
      <p:ext uri="{BB962C8B-B14F-4D97-AF65-F5344CB8AC3E}">
        <p14:creationId xmlns:p14="http://schemas.microsoft.com/office/powerpoint/2010/main" val="3218059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i="0" dirty="0">
                <a:solidFill>
                  <a:srgbClr val="202122"/>
                </a:solidFill>
                <a:effectLst/>
                <a:latin typeface="Arial" panose="020B0604020202020204" pitchFamily="34" charset="0"/>
              </a:rPr>
              <a:t>Positive serial correlation is serial correlation in which a positive error for one observation increases the chances of a positive error for another observation.</a:t>
            </a:r>
          </a:p>
          <a:p>
            <a:endParaRPr lang="en-US" alt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Negative serial correlation implies that a positive error for one observation increases the chance of a negative error for another observation and a negative error for one observation increases the chances of a positive error for another.</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26</a:t>
            </a:fld>
            <a:endParaRPr lang="en-CA" altLang="en-US">
              <a:latin typeface="Calibri" panose="020F0502020204030204" pitchFamily="34" charset="0"/>
            </a:endParaRPr>
          </a:p>
        </p:txBody>
      </p:sp>
    </p:spTree>
    <p:extLst>
      <p:ext uri="{BB962C8B-B14F-4D97-AF65-F5344CB8AC3E}">
        <p14:creationId xmlns:p14="http://schemas.microsoft.com/office/powerpoint/2010/main" val="2413073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Also note that the d value always lies between 0 and 4. 7 The d value for our example is 1.2829  1.28. What do we do with this value? Before we see how the d statistic works, it is very important to bear in mind the assumptions underlying the d statistic. These assumptions are: 1 The regression model includes an intercept term.8 2 The explanatory variables, or regressors, are fixed in repeated sampling. 3 The error term </a:t>
            </a:r>
            <a:r>
              <a:rPr lang="en-US" sz="1200" dirty="0" err="1"/>
              <a:t>ut</a:t>
            </a:r>
            <a:r>
              <a:rPr lang="en-US" sz="1200" dirty="0"/>
              <a:t> follows the first-order autoregressive (AR1) scheme: </a:t>
            </a:r>
            <a:r>
              <a:rPr lang="en-US" sz="1200" dirty="0" err="1"/>
              <a:t>uu</a:t>
            </a:r>
            <a:r>
              <a:rPr lang="en-US" sz="1200" dirty="0"/>
              <a:t> v t  </a:t>
            </a:r>
            <a:r>
              <a:rPr lang="en-US" sz="1200" dirty="0" err="1"/>
              <a:t>t</a:t>
            </a:r>
            <a:r>
              <a:rPr lang="en-US" sz="1200" dirty="0"/>
              <a:t> 1 t (6.3) where (rho) is the coefficient of autocorrelation and it lies in the range   1 1 . It is called first-order AR because it involves only the current and one-period lagged error term. </a:t>
            </a:r>
            <a:r>
              <a:rPr lang="en-US" sz="1200" dirty="0" err="1"/>
              <a:t>vt</a:t>
            </a:r>
            <a:r>
              <a:rPr lang="en-US" sz="1200" dirty="0"/>
              <a:t> is a random error term. 4 The error term </a:t>
            </a:r>
            <a:r>
              <a:rPr lang="en-US" sz="1200" dirty="0" err="1"/>
              <a:t>ut</a:t>
            </a:r>
            <a:r>
              <a:rPr lang="en-US" sz="1200" dirty="0"/>
              <a:t> is normally distributed. 5 The regressors do not include the lagged value(s) of the dependent variable, </a:t>
            </a:r>
            <a:r>
              <a:rPr lang="en-US" sz="1200" dirty="0" err="1"/>
              <a:t>Yt</a:t>
            </a:r>
            <a:r>
              <a:rPr lang="en-US" sz="1200" dirty="0"/>
              <a:t>, that is, regressors do not include </a:t>
            </a:r>
            <a:r>
              <a:rPr lang="en-US" sz="1200" dirty="0" err="1"/>
              <a:t>Yt</a:t>
            </a:r>
            <a:r>
              <a:rPr lang="en-US" sz="1200" dirty="0"/>
              <a:t> 1, </a:t>
            </a:r>
            <a:r>
              <a:rPr lang="en-US" sz="1200" dirty="0" err="1"/>
              <a:t>Yt</a:t>
            </a:r>
            <a:r>
              <a:rPr lang="en-US" sz="1200" dirty="0"/>
              <a:t> 2 and other lagged terms of Y.</a:t>
            </a:r>
            <a:endParaRPr lang="en-US" sz="1600" dirty="0"/>
          </a:p>
          <a:p>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27</a:t>
            </a:fld>
            <a:endParaRPr lang="en-CA" altLang="en-US">
              <a:latin typeface="Calibri" panose="020F0502020204030204" pitchFamily="34" charset="0"/>
            </a:endParaRPr>
          </a:p>
        </p:txBody>
      </p:sp>
    </p:spTree>
    <p:extLst>
      <p:ext uri="{BB962C8B-B14F-4D97-AF65-F5344CB8AC3E}">
        <p14:creationId xmlns:p14="http://schemas.microsoft.com/office/powerpoint/2010/main" val="3221748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28</a:t>
            </a:fld>
            <a:endParaRPr lang="en-CA" altLang="en-US">
              <a:latin typeface="Calibri" panose="020F0502020204030204" pitchFamily="34" charset="0"/>
            </a:endParaRPr>
          </a:p>
        </p:txBody>
      </p:sp>
    </p:spTree>
    <p:extLst>
      <p:ext uri="{BB962C8B-B14F-4D97-AF65-F5344CB8AC3E}">
        <p14:creationId xmlns:p14="http://schemas.microsoft.com/office/powerpoint/2010/main" val="2347359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29</a:t>
            </a:fld>
            <a:endParaRPr lang="en-CA" altLang="en-US">
              <a:latin typeface="Calibri" panose="020F0502020204030204" pitchFamily="34" charset="0"/>
            </a:endParaRPr>
          </a:p>
        </p:txBody>
      </p:sp>
    </p:spTree>
    <p:extLst>
      <p:ext uri="{BB962C8B-B14F-4D97-AF65-F5344CB8AC3E}">
        <p14:creationId xmlns:p14="http://schemas.microsoft.com/office/powerpoint/2010/main" val="17198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t>Now in Eq. (1.4) we know the sample values of Yi and the </a:t>
            </a:r>
            <a:r>
              <a:rPr lang="en-US" dirty="0" err="1"/>
              <a:t>Xs</a:t>
            </a:r>
            <a:r>
              <a:rPr lang="en-US" dirty="0"/>
              <a:t>, but we do not know the values of the B coefficients. Therefore, to minimize the error sum of squares (ESS) we have to find those values of the B coefficients that will make ESS as small as possible. Obviously, ESS is now a function of the B coefficients. The actual minimization of ESS involves calculus techniques. We need not solve these equations here, for software packages do that routinely.8</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a:t>
            </a:fld>
            <a:endParaRPr lang="en-CA" altLang="en-US">
              <a:latin typeface="Calibri" panose="020F0502020204030204" pitchFamily="34" charset="0"/>
            </a:endParaRPr>
          </a:p>
        </p:txBody>
      </p:sp>
    </p:spTree>
    <p:extLst>
      <p:ext uri="{BB962C8B-B14F-4D97-AF65-F5344CB8AC3E}">
        <p14:creationId xmlns:p14="http://schemas.microsoft.com/office/powerpoint/2010/main" val="3805508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dirty="0"/>
              <a:t>How can we find the “correct” model? Besides being meticulous in specifying the model, the best we can do is to compare the chosen model with an alternative model that may be a candidate for consideration, perhaps a model suggested by peer reviewers.</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30</a:t>
            </a:fld>
            <a:endParaRPr lang="en-CA" altLang="en-US">
              <a:latin typeface="Calibri" panose="020F0502020204030204" pitchFamily="34" charset="0"/>
            </a:endParaRPr>
          </a:p>
        </p:txBody>
      </p:sp>
    </p:spTree>
    <p:extLst>
      <p:ext uri="{BB962C8B-B14F-4D97-AF65-F5344CB8AC3E}">
        <p14:creationId xmlns:p14="http://schemas.microsoft.com/office/powerpoint/2010/main" val="4063833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31</a:t>
            </a:fld>
            <a:endParaRPr lang="en-CA" altLang="en-US">
              <a:latin typeface="Calibri" panose="020F0502020204030204" pitchFamily="34" charset="0"/>
            </a:endParaRPr>
          </a:p>
        </p:txBody>
      </p:sp>
    </p:spTree>
    <p:extLst>
      <p:ext uri="{BB962C8B-B14F-4D97-AF65-F5344CB8AC3E}">
        <p14:creationId xmlns:p14="http://schemas.microsoft.com/office/powerpoint/2010/main" val="3818840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dirty="0"/>
              <a:t>Notice the asymmetry in the two types of specification error – underfitting and overfitting a model. In the former case the estimated coefficients are biased as well as inconsistent, the error variance is incorrectly estimated, and the hypothesis-testing procedure becomes invalid. In the latter case, the estimated coefficients are unbiased as well as consistent, the error variance is correctly estimated, and the hypothesis-testing procedure remains valid; the only penalty we pay for the inclusion of irrelevant or superfluous variables is that the estimated variances, and hence the standard errors, are relatively large and therefore probability inferences about the parameters are less precise.</a:t>
            </a: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32</a:t>
            </a:fld>
            <a:endParaRPr lang="en-CA" altLang="en-US">
              <a:latin typeface="Calibri" panose="020F0502020204030204" pitchFamily="34" charset="0"/>
            </a:endParaRPr>
          </a:p>
        </p:txBody>
      </p:sp>
    </p:spTree>
    <p:extLst>
      <p:ext uri="{BB962C8B-B14F-4D97-AF65-F5344CB8AC3E}">
        <p14:creationId xmlns:p14="http://schemas.microsoft.com/office/powerpoint/2010/main" val="2060295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33</a:t>
            </a:fld>
            <a:endParaRPr lang="en-CA" altLang="en-US">
              <a:latin typeface="Calibri" panose="020F0502020204030204" pitchFamily="34" charset="0"/>
            </a:endParaRPr>
          </a:p>
        </p:txBody>
      </p:sp>
    </p:spTree>
    <p:extLst>
      <p:ext uri="{BB962C8B-B14F-4D97-AF65-F5344CB8AC3E}">
        <p14:creationId xmlns:p14="http://schemas.microsoft.com/office/powerpoint/2010/main" val="332205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sz="1200" dirty="0"/>
              <a:t>This ideal, however, is not very often met in practice for several reasons, such as</a:t>
            </a:r>
          </a:p>
          <a:p>
            <a:pPr lvl="1"/>
            <a:r>
              <a:rPr lang="en-US" sz="1200" dirty="0"/>
              <a:t>non-response errors, reporting errors, missing data, or sheer human errors. Whatever</a:t>
            </a:r>
          </a:p>
          <a:p>
            <a:pPr lvl="1"/>
            <a:r>
              <a:rPr lang="en-US" sz="1200" dirty="0"/>
              <a:t>the reasons for such errors, measurement errors constitute yet another specification</a:t>
            </a:r>
          </a:p>
          <a:p>
            <a:pPr lvl="1"/>
            <a:r>
              <a:rPr lang="en-US" sz="1200" dirty="0"/>
              <a:t>bias, which has serious consequences, especially if there are such errors in the</a:t>
            </a:r>
          </a:p>
          <a:p>
            <a:pPr lvl="1"/>
            <a:r>
              <a:rPr lang="en-US" sz="1200" dirty="0"/>
              <a:t>regressors.</a:t>
            </a:r>
          </a:p>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34</a:t>
            </a:fld>
            <a:endParaRPr lang="en-CA" altLang="en-US">
              <a:latin typeface="Calibri" panose="020F0502020204030204" pitchFamily="34" charset="0"/>
            </a:endParaRPr>
          </a:p>
        </p:txBody>
      </p:sp>
    </p:spTree>
    <p:extLst>
      <p:ext uri="{BB962C8B-B14F-4D97-AF65-F5344CB8AC3E}">
        <p14:creationId xmlns:p14="http://schemas.microsoft.com/office/powerpoint/2010/main" val="1754352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35</a:t>
            </a:fld>
            <a:endParaRPr lang="en-CA" altLang="en-US">
              <a:latin typeface="Calibri" panose="020F0502020204030204" pitchFamily="34" charset="0"/>
            </a:endParaRPr>
          </a:p>
        </p:txBody>
      </p:sp>
    </p:spTree>
    <p:extLst>
      <p:ext uri="{BB962C8B-B14F-4D97-AF65-F5344CB8AC3E}">
        <p14:creationId xmlns:p14="http://schemas.microsoft.com/office/powerpoint/2010/main" val="1170695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36</a:t>
            </a:fld>
            <a:endParaRPr lang="en-CA" altLang="en-US">
              <a:latin typeface="Calibri" panose="020F0502020204030204" pitchFamily="34" charset="0"/>
            </a:endParaRPr>
          </a:p>
        </p:txBody>
      </p:sp>
    </p:spTree>
    <p:extLst>
      <p:ext uri="{BB962C8B-B14F-4D97-AF65-F5344CB8AC3E}">
        <p14:creationId xmlns:p14="http://schemas.microsoft.com/office/powerpoint/2010/main" val="428349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37</a:t>
            </a:fld>
            <a:endParaRPr lang="en-CA" altLang="en-US">
              <a:latin typeface="Calibri" panose="020F0502020204030204" pitchFamily="34" charset="0"/>
            </a:endParaRPr>
          </a:p>
        </p:txBody>
      </p:sp>
    </p:spTree>
    <p:extLst>
      <p:ext uri="{BB962C8B-B14F-4D97-AF65-F5344CB8AC3E}">
        <p14:creationId xmlns:p14="http://schemas.microsoft.com/office/powerpoint/2010/main" val="255575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9057" indent="-280406" eaLnBrk="0" hangingPunct="0">
              <a:defRPr>
                <a:solidFill>
                  <a:schemeClr val="tx1"/>
                </a:solidFill>
                <a:latin typeface="Arial" panose="020B0604020202020204" pitchFamily="34" charset="0"/>
                <a:cs typeface="Arial" panose="020B0604020202020204" pitchFamily="34" charset="0"/>
              </a:defRPr>
            </a:lvl2pPr>
            <a:lvl3pPr marL="1121626" indent="-224325" eaLnBrk="0" hangingPunct="0">
              <a:defRPr>
                <a:solidFill>
                  <a:schemeClr val="tx1"/>
                </a:solidFill>
                <a:latin typeface="Arial" panose="020B0604020202020204" pitchFamily="34" charset="0"/>
                <a:cs typeface="Arial" panose="020B0604020202020204" pitchFamily="34" charset="0"/>
              </a:defRPr>
            </a:lvl3pPr>
            <a:lvl4pPr marL="1570276" indent="-224325" eaLnBrk="0" hangingPunct="0">
              <a:defRPr>
                <a:solidFill>
                  <a:schemeClr val="tx1"/>
                </a:solidFill>
                <a:latin typeface="Arial" panose="020B0604020202020204" pitchFamily="34" charset="0"/>
                <a:cs typeface="Arial" panose="020B0604020202020204" pitchFamily="34" charset="0"/>
              </a:defRPr>
            </a:lvl4pPr>
            <a:lvl5pPr marL="2018927" indent="-224325" eaLnBrk="0" hangingPunct="0">
              <a:defRPr>
                <a:solidFill>
                  <a:schemeClr val="tx1"/>
                </a:solidFill>
                <a:latin typeface="Arial" panose="020B0604020202020204" pitchFamily="34" charset="0"/>
                <a:cs typeface="Arial" panose="020B0604020202020204" pitchFamily="34" charset="0"/>
              </a:defRPr>
            </a:lvl5pPr>
            <a:lvl6pPr marL="246757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622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6487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1352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38</a:t>
            </a:fld>
            <a:endParaRPr lang="en-CA" altLang="en-US">
              <a:latin typeface="Calibri" panose="020F0502020204030204" pitchFamily="34" charset="0"/>
            </a:endParaRPr>
          </a:p>
        </p:txBody>
      </p:sp>
    </p:spTree>
    <p:extLst>
      <p:ext uri="{BB962C8B-B14F-4D97-AF65-F5344CB8AC3E}">
        <p14:creationId xmlns:p14="http://schemas.microsoft.com/office/powerpoint/2010/main" val="2126901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39</a:t>
            </a:fld>
            <a:endParaRPr lang="en-CA" altLang="en-US">
              <a:latin typeface="Calibri" panose="020F0502020204030204" pitchFamily="34" charset="0"/>
            </a:endParaRPr>
          </a:p>
        </p:txBody>
      </p:sp>
    </p:spTree>
    <p:extLst>
      <p:ext uri="{BB962C8B-B14F-4D97-AF65-F5344CB8AC3E}">
        <p14:creationId xmlns:p14="http://schemas.microsoft.com/office/powerpoint/2010/main" val="332356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685800" lvl="1">
              <a:spcBef>
                <a:spcPct val="0"/>
              </a:spcBef>
              <a:buFont typeface="Courier New" panose="02070309020205020404" pitchFamily="49" charset="0"/>
              <a:buChar char="o"/>
            </a:pPr>
            <a:r>
              <a:rPr lang="en-US" sz="1200" dirty="0"/>
              <a:t>The distinction between population and sample regression function is important, for in most applications we may not be able to study the whole population for a variety of reasons, including cost considerations. It is remarkable that in Presidential elections</a:t>
            </a:r>
          </a:p>
          <a:p>
            <a:pPr marL="685800" lvl="1">
              <a:spcBef>
                <a:spcPct val="0"/>
              </a:spcBef>
              <a:buFont typeface="Courier New" panose="02070309020205020404" pitchFamily="49" charset="0"/>
              <a:buNone/>
            </a:pPr>
            <a:r>
              <a:rPr lang="en-US" sz="1200" dirty="0"/>
              <a:t>in the USA, polls based on a random sample of, say, 1,000 people often come close to predicting the actual votes in the elections.</a:t>
            </a:r>
          </a:p>
          <a:p>
            <a:pPr marL="685800" lvl="1">
              <a:spcBef>
                <a:spcPct val="0"/>
              </a:spcBef>
              <a:buFont typeface="Courier New" panose="02070309020205020404" pitchFamily="49" charset="0"/>
              <a:buNone/>
            </a:pPr>
            <a:endParaRPr lang="en-US" sz="1200" dirty="0"/>
          </a:p>
          <a:p>
            <a:pPr marL="685800" lvl="1">
              <a:spcBef>
                <a:spcPct val="0"/>
              </a:spcBef>
              <a:buFont typeface="Courier New" panose="02070309020205020404" pitchFamily="49" charset="0"/>
              <a:buNone/>
            </a:pPr>
            <a:r>
              <a:rPr lang="en-US" dirty="0"/>
              <a:t>In regression analysis our objective is to draw inferences about the population regression function on the basis of the sample regression function, for in reality we rarely observe the population regression function; we only guess what it might be. </a:t>
            </a:r>
            <a:endParaRPr lang="en-US" sz="1200" dirty="0"/>
          </a:p>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4</a:t>
            </a:fld>
            <a:endParaRPr lang="en-CA" altLang="en-US">
              <a:latin typeface="Calibri" panose="020F0502020204030204" pitchFamily="34" charset="0"/>
            </a:endParaRPr>
          </a:p>
        </p:txBody>
      </p:sp>
    </p:spTree>
    <p:extLst>
      <p:ext uri="{BB962C8B-B14F-4D97-AF65-F5344CB8AC3E}">
        <p14:creationId xmlns:p14="http://schemas.microsoft.com/office/powerpoint/2010/main" val="472560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40</a:t>
            </a:fld>
            <a:endParaRPr lang="en-CA" altLang="en-US">
              <a:latin typeface="Calibri" panose="020F0502020204030204" pitchFamily="34" charset="0"/>
            </a:endParaRPr>
          </a:p>
        </p:txBody>
      </p:sp>
    </p:spTree>
    <p:extLst>
      <p:ext uri="{BB962C8B-B14F-4D97-AF65-F5344CB8AC3E}">
        <p14:creationId xmlns:p14="http://schemas.microsoft.com/office/powerpoint/2010/main" val="3291183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41</a:t>
            </a:fld>
            <a:endParaRPr lang="en-CA" altLang="en-US">
              <a:latin typeface="Calibri" panose="020F0502020204030204" pitchFamily="34" charset="0"/>
            </a:endParaRPr>
          </a:p>
        </p:txBody>
      </p:sp>
    </p:spTree>
    <p:extLst>
      <p:ext uri="{BB962C8B-B14F-4D97-AF65-F5344CB8AC3E}">
        <p14:creationId xmlns:p14="http://schemas.microsoft.com/office/powerpoint/2010/main" val="2250140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How do we know how well our regression line fits our sample data?</a:t>
            </a:r>
          </a:p>
          <a:p>
            <a:endParaRPr lang="en-US" dirty="0"/>
          </a:p>
        </p:txBody>
      </p:sp>
      <p:sp>
        <p:nvSpPr>
          <p:cNvPr id="4" name="Slide Number Placeholder 3"/>
          <p:cNvSpPr>
            <a:spLocks noGrp="1"/>
          </p:cNvSpPr>
          <p:nvPr>
            <p:ph type="sldNum" sz="quarter" idx="5"/>
          </p:nvPr>
        </p:nvSpPr>
        <p:spPr/>
        <p:txBody>
          <a:bodyPr/>
          <a:lstStyle/>
          <a:p>
            <a:fld id="{6D0F0715-34A6-40E9-A91E-22593AD21885}" type="slidenum">
              <a:rPr lang="en-US" smtClean="0"/>
              <a:t>5</a:t>
            </a:fld>
            <a:endParaRPr lang="en-US"/>
          </a:p>
        </p:txBody>
      </p:sp>
    </p:spTree>
    <p:extLst>
      <p:ext uri="{BB962C8B-B14F-4D97-AF65-F5344CB8AC3E}">
        <p14:creationId xmlns:p14="http://schemas.microsoft.com/office/powerpoint/2010/main" val="3227874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1-R2?   =SSR/SST</a:t>
            </a:r>
          </a:p>
          <a:p>
            <a:endParaRPr lang="en-US" dirty="0"/>
          </a:p>
          <a:p>
            <a:r>
              <a:rPr lang="en-US" dirty="0"/>
              <a:t>If N is very large (e.g., the sample size is big enough), adjusted R2 would be close to R2. </a:t>
            </a:r>
          </a:p>
          <a:p>
            <a:endParaRPr lang="en-US" dirty="0"/>
          </a:p>
          <a:p>
            <a:r>
              <a:rPr lang="en-US" dirty="0"/>
              <a:t>Some books use (n-k), where k is the number of parameters (instead of the regressors) in the model. </a:t>
            </a:r>
          </a:p>
          <a:p>
            <a:endParaRPr lang="en-US" dirty="0"/>
          </a:p>
          <a:p>
            <a:r>
              <a:rPr lang="en-US" dirty="0"/>
              <a:t>The unadjusted R2 is always positive, but the adjusted R2 can sometimes be negative. Adjusted R2 is often used to compare two or more regression models that have the same dependent variable.</a:t>
            </a:r>
          </a:p>
        </p:txBody>
      </p:sp>
      <p:sp>
        <p:nvSpPr>
          <p:cNvPr id="4" name="Slide Number Placeholder 3"/>
          <p:cNvSpPr>
            <a:spLocks noGrp="1"/>
          </p:cNvSpPr>
          <p:nvPr>
            <p:ph type="sldNum" sz="quarter" idx="5"/>
          </p:nvPr>
        </p:nvSpPr>
        <p:spPr/>
        <p:txBody>
          <a:bodyPr/>
          <a:lstStyle/>
          <a:p>
            <a:fld id="{6D0F0715-34A6-40E9-A91E-22593AD21885}" type="slidenum">
              <a:rPr lang="en-US" smtClean="0"/>
              <a:t>6</a:t>
            </a:fld>
            <a:endParaRPr lang="en-US"/>
          </a:p>
        </p:txBody>
      </p:sp>
    </p:spTree>
    <p:extLst>
      <p:ext uri="{BB962C8B-B14F-4D97-AF65-F5344CB8AC3E}">
        <p14:creationId xmlns:p14="http://schemas.microsoft.com/office/powerpoint/2010/main" val="9137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dirty="0"/>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9057" indent="-280406" eaLnBrk="0" hangingPunct="0">
              <a:defRPr>
                <a:solidFill>
                  <a:schemeClr val="tx1"/>
                </a:solidFill>
                <a:latin typeface="Arial" panose="020B0604020202020204" pitchFamily="34" charset="0"/>
                <a:cs typeface="Arial" panose="020B0604020202020204" pitchFamily="34" charset="0"/>
              </a:defRPr>
            </a:lvl2pPr>
            <a:lvl3pPr marL="1121626" indent="-224325" eaLnBrk="0" hangingPunct="0">
              <a:defRPr>
                <a:solidFill>
                  <a:schemeClr val="tx1"/>
                </a:solidFill>
                <a:latin typeface="Arial" panose="020B0604020202020204" pitchFamily="34" charset="0"/>
                <a:cs typeface="Arial" panose="020B0604020202020204" pitchFamily="34" charset="0"/>
              </a:defRPr>
            </a:lvl3pPr>
            <a:lvl4pPr marL="1570276" indent="-224325" eaLnBrk="0" hangingPunct="0">
              <a:defRPr>
                <a:solidFill>
                  <a:schemeClr val="tx1"/>
                </a:solidFill>
                <a:latin typeface="Arial" panose="020B0604020202020204" pitchFamily="34" charset="0"/>
                <a:cs typeface="Arial" panose="020B0604020202020204" pitchFamily="34" charset="0"/>
              </a:defRPr>
            </a:lvl4pPr>
            <a:lvl5pPr marL="2018927" indent="-224325" eaLnBrk="0" hangingPunct="0">
              <a:defRPr>
                <a:solidFill>
                  <a:schemeClr val="tx1"/>
                </a:solidFill>
                <a:latin typeface="Arial" panose="020B0604020202020204" pitchFamily="34" charset="0"/>
                <a:cs typeface="Arial" panose="020B0604020202020204" pitchFamily="34" charset="0"/>
              </a:defRPr>
            </a:lvl5pPr>
            <a:lvl6pPr marL="246757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622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6487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1352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7</a:t>
            </a:fld>
            <a:endParaRPr lang="en-CA" altLang="en-US">
              <a:latin typeface="Calibri" panose="020F0502020204030204" pitchFamily="34" charset="0"/>
            </a:endParaRPr>
          </a:p>
        </p:txBody>
      </p:sp>
    </p:spTree>
    <p:extLst>
      <p:ext uri="{BB962C8B-B14F-4D97-AF65-F5344CB8AC3E}">
        <p14:creationId xmlns:p14="http://schemas.microsoft.com/office/powerpoint/2010/main" val="3096850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28063C1-F1B1-4586-B580-D2C69E5BA6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54CF959F-C011-4E7B-BA34-76113A9D9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CA" altLang="en-US" dirty="0"/>
              <a:t>What would happen if an analyst throws1,000 regressors into a model?</a:t>
            </a:r>
          </a:p>
        </p:txBody>
      </p:sp>
      <p:sp>
        <p:nvSpPr>
          <p:cNvPr id="16388" name="Slide Number Placeholder 3">
            <a:extLst>
              <a:ext uri="{FF2B5EF4-FFF2-40B4-BE49-F238E27FC236}">
                <a16:creationId xmlns:a16="http://schemas.microsoft.com/office/drawing/2014/main" id="{C58A6157-8C5D-4758-A9C8-E7C33738DB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29057" indent="-280406" eaLnBrk="0" hangingPunct="0">
              <a:defRPr>
                <a:solidFill>
                  <a:schemeClr val="tx1"/>
                </a:solidFill>
                <a:latin typeface="Arial" panose="020B0604020202020204" pitchFamily="34" charset="0"/>
                <a:cs typeface="Arial" panose="020B0604020202020204" pitchFamily="34" charset="0"/>
              </a:defRPr>
            </a:lvl2pPr>
            <a:lvl3pPr marL="1121626" indent="-224325" eaLnBrk="0" hangingPunct="0">
              <a:defRPr>
                <a:solidFill>
                  <a:schemeClr val="tx1"/>
                </a:solidFill>
                <a:latin typeface="Arial" panose="020B0604020202020204" pitchFamily="34" charset="0"/>
                <a:cs typeface="Arial" panose="020B0604020202020204" pitchFamily="34" charset="0"/>
              </a:defRPr>
            </a:lvl3pPr>
            <a:lvl4pPr marL="1570276" indent="-224325" eaLnBrk="0" hangingPunct="0">
              <a:defRPr>
                <a:solidFill>
                  <a:schemeClr val="tx1"/>
                </a:solidFill>
                <a:latin typeface="Arial" panose="020B0604020202020204" pitchFamily="34" charset="0"/>
                <a:cs typeface="Arial" panose="020B0604020202020204" pitchFamily="34" charset="0"/>
              </a:defRPr>
            </a:lvl4pPr>
            <a:lvl5pPr marL="2018927" indent="-224325" eaLnBrk="0" hangingPunct="0">
              <a:defRPr>
                <a:solidFill>
                  <a:schemeClr val="tx1"/>
                </a:solidFill>
                <a:latin typeface="Arial" panose="020B0604020202020204" pitchFamily="34" charset="0"/>
                <a:cs typeface="Arial" panose="020B0604020202020204" pitchFamily="34" charset="0"/>
              </a:defRPr>
            </a:lvl5pPr>
            <a:lvl6pPr marL="246757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16227"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6487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13528" indent="-224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4548FA-5AE8-4B83-AE32-7BECCB191F70}" type="slidenum">
              <a:rPr lang="en-CA" altLang="en-US">
                <a:latin typeface="Calibri" panose="020F0502020204030204" pitchFamily="34" charset="0"/>
              </a:rPr>
              <a:pPr eaLnBrk="1" hangingPunct="1"/>
              <a:t>8</a:t>
            </a:fld>
            <a:endParaRPr lang="en-CA" altLang="en-US">
              <a:latin typeface="Calibri" panose="020F0502020204030204" pitchFamily="34" charset="0"/>
            </a:endParaRPr>
          </a:p>
        </p:txBody>
      </p:sp>
    </p:spTree>
    <p:extLst>
      <p:ext uri="{BB962C8B-B14F-4D97-AF65-F5344CB8AC3E}">
        <p14:creationId xmlns:p14="http://schemas.microsoft.com/office/powerpoint/2010/main" val="228327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A12C1DE-2B43-43A3-9E7F-FA3E929A0166}"/>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D9C94D9B-6C4C-4EE1-919E-995F59D50F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34820" name="Slide Number Placeholder 3">
            <a:extLst>
              <a:ext uri="{FF2B5EF4-FFF2-40B4-BE49-F238E27FC236}">
                <a16:creationId xmlns:a16="http://schemas.microsoft.com/office/drawing/2014/main" id="{1A47DF24-C26D-4826-A89F-02BB7E14B18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A31586-590E-4633-BC32-0420B1FCB599}" type="slidenum">
              <a:rPr lang="en-US" altLang="en-US"/>
              <a:pPr eaLnBrk="1" hangingPunct="1"/>
              <a:t>9</a:t>
            </a:fld>
            <a:endParaRPr lang="en-US" altLang="en-US"/>
          </a:p>
        </p:txBody>
      </p:sp>
    </p:spTree>
    <p:extLst>
      <p:ext uri="{BB962C8B-B14F-4D97-AF65-F5344CB8AC3E}">
        <p14:creationId xmlns:p14="http://schemas.microsoft.com/office/powerpoint/2010/main" val="244174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97465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5051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643243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01600"/>
            <a:ext cx="8305800" cy="762000"/>
          </a:xfrm>
        </p:spPr>
        <p:txBody>
          <a:bodyPr/>
          <a:lstStyle/>
          <a:p>
            <a:r>
              <a:rPr lang="en-US"/>
              <a:t>Click to edit Master title style</a:t>
            </a:r>
          </a:p>
        </p:txBody>
      </p:sp>
      <p:sp>
        <p:nvSpPr>
          <p:cNvPr id="3" name="Text Placeholder 2"/>
          <p:cNvSpPr>
            <a:spLocks noGrp="1"/>
          </p:cNvSpPr>
          <p:nvPr>
            <p:ph type="body" sz="half" idx="1"/>
          </p:nvPr>
        </p:nvSpPr>
        <p:spPr>
          <a:xfrm>
            <a:off x="381000" y="990600"/>
            <a:ext cx="40767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90600"/>
            <a:ext cx="40767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332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535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F2F712-DEC1-4D11-BB75-1B8BB562B3B6}"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45973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54412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F2F712-DEC1-4D11-BB75-1B8BB562B3B6}"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7332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F2F712-DEC1-4D11-BB75-1B8BB562B3B6}"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17319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2F712-DEC1-4D11-BB75-1B8BB562B3B6}"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228047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8168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F2F712-DEC1-4D11-BB75-1B8BB562B3B6}"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2E3F3A-5127-4A14-90E0-AA7D97A0C91A}" type="slidenum">
              <a:rPr lang="en-US" smtClean="0"/>
              <a:t>‹#›</a:t>
            </a:fld>
            <a:endParaRPr lang="en-US"/>
          </a:p>
        </p:txBody>
      </p:sp>
    </p:spTree>
    <p:extLst>
      <p:ext uri="{BB962C8B-B14F-4D97-AF65-F5344CB8AC3E}">
        <p14:creationId xmlns:p14="http://schemas.microsoft.com/office/powerpoint/2010/main" val="304392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2F712-DEC1-4D11-BB75-1B8BB562B3B6}" type="datetimeFigureOut">
              <a:rPr lang="en-US" smtClean="0"/>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E3F3A-5127-4A14-90E0-AA7D97A0C91A}" type="slidenum">
              <a:rPr lang="en-US" smtClean="0"/>
              <a:t>‹#›</a:t>
            </a:fld>
            <a:endParaRPr lang="en-US"/>
          </a:p>
        </p:txBody>
      </p:sp>
    </p:spTree>
    <p:extLst>
      <p:ext uri="{BB962C8B-B14F-4D97-AF65-F5344CB8AC3E}">
        <p14:creationId xmlns:p14="http://schemas.microsoft.com/office/powerpoint/2010/main" val="4426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2.bin"/><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emf"/><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35EE6001-D6B5-4AB8-AAD8-FB69484C1211}"/>
              </a:ext>
            </a:extLst>
          </p:cNvPr>
          <p:cNvSpPr>
            <a:spLocks noGrp="1"/>
          </p:cNvSpPr>
          <p:nvPr>
            <p:ph type="ctrTitle"/>
          </p:nvPr>
        </p:nvSpPr>
        <p:spPr>
          <a:xfrm>
            <a:off x="5059971" y="1783959"/>
            <a:ext cx="3483937" cy="2889114"/>
          </a:xfrm>
        </p:spPr>
        <p:txBody>
          <a:bodyPr anchor="b">
            <a:normAutofit fontScale="90000"/>
          </a:bodyPr>
          <a:lstStyle/>
          <a:p>
            <a:pPr algn="l">
              <a:lnSpc>
                <a:spcPct val="90000"/>
              </a:lnSpc>
            </a:pPr>
            <a:r>
              <a:rPr lang="en-US" altLang="zh-CN" sz="2800" dirty="0">
                <a:solidFill>
                  <a:schemeClr val="bg1"/>
                </a:solidFill>
              </a:rPr>
              <a:t>CIS9660</a:t>
            </a:r>
            <a:r>
              <a:rPr lang="en-US" sz="2800" dirty="0">
                <a:solidFill>
                  <a:schemeClr val="bg1"/>
                </a:solidFill>
              </a:rPr>
              <a:t>:</a:t>
            </a:r>
            <a:br>
              <a:rPr lang="en-US" sz="2800" dirty="0">
                <a:solidFill>
                  <a:schemeClr val="bg1"/>
                </a:solidFill>
              </a:rPr>
            </a:br>
            <a:r>
              <a:rPr lang="en-US" sz="2800" dirty="0">
                <a:solidFill>
                  <a:schemeClr val="bg1"/>
                </a:solidFill>
              </a:rPr>
              <a:t>Data Mining for Business Analytics</a:t>
            </a:r>
            <a:br>
              <a:rPr lang="en-US" sz="2800" dirty="0">
                <a:solidFill>
                  <a:schemeClr val="bg1"/>
                </a:solidFill>
              </a:rPr>
            </a:br>
            <a:br>
              <a:rPr lang="en-US" sz="2800" dirty="0">
                <a:solidFill>
                  <a:schemeClr val="bg1"/>
                </a:solidFill>
              </a:rPr>
            </a:br>
            <a:r>
              <a:rPr lang="en-US" altLang="zh-CN" sz="2800" dirty="0">
                <a:solidFill>
                  <a:schemeClr val="bg1"/>
                </a:solidFill>
              </a:rPr>
              <a:t>2</a:t>
            </a:r>
            <a:r>
              <a:rPr lang="en-US" sz="2800" dirty="0">
                <a:solidFill>
                  <a:schemeClr val="bg1"/>
                </a:solidFill>
              </a:rPr>
              <a:t>. Introduction to </a:t>
            </a:r>
            <a:r>
              <a:rPr lang="en-US" sz="2800">
                <a:solidFill>
                  <a:schemeClr val="bg1"/>
                </a:solidFill>
              </a:rPr>
              <a:t>Linear Regression</a:t>
            </a:r>
            <a:br>
              <a:rPr lang="en-US" sz="2800">
                <a:solidFill>
                  <a:schemeClr val="bg1"/>
                </a:solidFill>
              </a:rPr>
            </a:br>
            <a:r>
              <a:rPr lang="en-US" sz="2800">
                <a:solidFill>
                  <a:schemeClr val="bg1"/>
                </a:solidFill>
              </a:rPr>
              <a:t>Imp 2 4 5 6 7 8 9 14  15  16 17 18 19 20 21 22 23 24 25 27 28 29 30-38 41 </a:t>
            </a:r>
            <a:br>
              <a:rPr lang="en-US" sz="2800" dirty="0">
                <a:solidFill>
                  <a:schemeClr val="bg1"/>
                </a:solidFill>
              </a:rPr>
            </a:br>
            <a:endParaRPr lang="en-US" sz="2800" i="1" dirty="0">
              <a:solidFill>
                <a:schemeClr val="bg1"/>
              </a:solidFill>
            </a:endParaRPr>
          </a:p>
        </p:txBody>
      </p:sp>
      <p:sp>
        <p:nvSpPr>
          <p:cNvPr id="20" name="Freeform: Shape 1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3993312" y="4800600"/>
            <a:ext cx="4572000" cy="523220"/>
          </a:xfrm>
          <a:prstGeom prst="rect">
            <a:avLst/>
          </a:prstGeom>
        </p:spPr>
        <p:txBody>
          <a:bodyPr>
            <a:spAutoFit/>
          </a:bodyPr>
          <a:lstStyle/>
          <a:p>
            <a:pPr marL="400050" lvl="1" indent="0" algn="r">
              <a:buNone/>
            </a:pPr>
            <a:r>
              <a:rPr lang="en-US" sz="1400" b="1" dirty="0">
                <a:solidFill>
                  <a:schemeClr val="bg1"/>
                </a:solidFill>
              </a:rPr>
              <a:t>(Gujarati, D.N., 2011. Econometrics by example. New York: Palgrave Macmillan. </a:t>
            </a:r>
            <a:r>
              <a:rPr lang="en-US" altLang="zh-CN" sz="1400" b="1" dirty="0">
                <a:solidFill>
                  <a:schemeClr val="bg1"/>
                </a:solidFill>
              </a:rPr>
              <a:t>Chapter 1,4,5,6,7</a:t>
            </a:r>
            <a:r>
              <a:rPr lang="en-US" sz="1400" b="1" dirty="0">
                <a:solidFill>
                  <a:schemeClr val="bg1"/>
                </a:solidFill>
              </a:rPr>
              <a:t>)</a:t>
            </a:r>
            <a:endParaRPr lang="en-US" sz="1400" dirty="0">
              <a:solidFill>
                <a:schemeClr val="bg1"/>
              </a:solidFill>
            </a:endParaRPr>
          </a:p>
        </p:txBody>
      </p:sp>
    </p:spTree>
    <p:extLst>
      <p:ext uri="{BB962C8B-B14F-4D97-AF65-F5344CB8AC3E}">
        <p14:creationId xmlns:p14="http://schemas.microsoft.com/office/powerpoint/2010/main" val="200553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36233"/>
            <a:ext cx="8229600" cy="5353050"/>
          </a:xfrm>
        </p:spPr>
        <p:txBody>
          <a:bodyPr>
            <a:normAutofit/>
          </a:bodyPr>
          <a:lstStyle/>
          <a:p>
            <a:pPr marL="0" indent="0">
              <a:spcBef>
                <a:spcPct val="0"/>
              </a:spcBef>
              <a:buNone/>
            </a:pPr>
            <a:r>
              <a:rPr lang="en-US" sz="2400" dirty="0"/>
              <a:t>The superintendent of an elementary school district must decide whether to hire additional teachers and she wants your advice. If she hires the teachers, she will reduce the number of students per teacher (the student-teacher ratio) by two. She faces a tradeoff. Parents want smaller classes so that their children can receive more individualized attention. But hiring more teachers means spending more money, which is not to the liking of those paying the bill! So she asks you: If she cuts class sizes, what will the effect be on student performance? </a:t>
            </a:r>
          </a:p>
          <a:p>
            <a:pPr marL="0" indent="0">
              <a:spcBef>
                <a:spcPct val="0"/>
              </a:spcBef>
              <a:buNone/>
            </a:pPr>
            <a:endParaRPr lang="en-CA" altLang="en-US" sz="2000" i="1" dirty="0"/>
          </a:p>
        </p:txBody>
      </p:sp>
      <p:pic>
        <p:nvPicPr>
          <p:cNvPr id="9" name="Picture 8">
            <a:extLst>
              <a:ext uri="{FF2B5EF4-FFF2-40B4-BE49-F238E27FC236}">
                <a16:creationId xmlns:a16="http://schemas.microsoft.com/office/drawing/2014/main" id="{530C0DA2-B9C8-4AC3-A180-5D8955A51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265" y="4524487"/>
            <a:ext cx="3947088" cy="2194560"/>
          </a:xfrm>
          <a:prstGeom prst="rect">
            <a:avLst/>
          </a:prstGeom>
        </p:spPr>
      </p:pic>
      <p:sp>
        <p:nvSpPr>
          <p:cNvPr id="5" name="Rectangle 4"/>
          <p:cNvSpPr/>
          <p:nvPr/>
        </p:nvSpPr>
        <p:spPr>
          <a:xfrm>
            <a:off x="364227" y="6195827"/>
            <a:ext cx="4572000" cy="523220"/>
          </a:xfrm>
          <a:prstGeom prst="rect">
            <a:avLst/>
          </a:prstGeom>
        </p:spPr>
        <p:txBody>
          <a:bodyPr>
            <a:spAutoFit/>
          </a:bodyPr>
          <a:lstStyle/>
          <a:p>
            <a:pPr marL="400050" lvl="1" indent="0" algn="r">
              <a:buNone/>
            </a:pPr>
            <a:r>
              <a:rPr lang="en-US" sz="1400" b="1" dirty="0"/>
              <a:t>(James H. Stock and Mark W. Watson. </a:t>
            </a:r>
            <a:r>
              <a:rPr lang="en-US" sz="1400" b="1" i="1" dirty="0"/>
              <a:t>Introduction to Econometrics</a:t>
            </a:r>
            <a:r>
              <a:rPr lang="en-US" sz="1400" b="1" dirty="0"/>
              <a:t>. 2006. Print)</a:t>
            </a:r>
            <a:endParaRPr lang="en-US" sz="1400" dirty="0"/>
          </a:p>
        </p:txBody>
      </p:sp>
      <p:sp>
        <p:nvSpPr>
          <p:cNvPr id="6" name="Title 1">
            <a:extLst>
              <a:ext uri="{FF2B5EF4-FFF2-40B4-BE49-F238E27FC236}">
                <a16:creationId xmlns:a16="http://schemas.microsoft.com/office/drawing/2014/main" id="{41FDFD4F-2EDD-4540-8796-B00C06F96544}"/>
              </a:ext>
            </a:extLst>
          </p:cNvPr>
          <p:cNvSpPr>
            <a:spLocks noGrp="1"/>
          </p:cNvSpPr>
          <p:nvPr>
            <p:ph type="title"/>
          </p:nvPr>
        </p:nvSpPr>
        <p:spPr>
          <a:xfrm>
            <a:off x="428625" y="285750"/>
            <a:ext cx="8229600" cy="1143000"/>
          </a:xfrm>
        </p:spPr>
        <p:txBody>
          <a:bodyPr/>
          <a:lstStyle/>
          <a:p>
            <a:pPr eaLnBrk="1" hangingPunct="1"/>
            <a:r>
              <a:rPr lang="en-CA" altLang="en-US" sz="3200" dirty="0"/>
              <a:t>An Illustrative Example for Causality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36233"/>
                <a:ext cx="8229600" cy="5353050"/>
              </a:xfrm>
            </p:spPr>
            <p:txBody>
              <a:bodyPr>
                <a:normAutofit/>
              </a:bodyPr>
              <a:lstStyle/>
              <a:p>
                <a:pPr marL="0" indent="0">
                  <a:spcBef>
                    <a:spcPct val="0"/>
                  </a:spcBef>
                  <a:buNone/>
                </a:pPr>
                <a:r>
                  <a:rPr lang="en-US" sz="2200" dirty="0"/>
                  <a:t>We sharpen the superintendent’s question: If she reduces the average class size, what will the effect be on standardized test scores in her district? </a:t>
                </a:r>
              </a:p>
              <a:p>
                <a:pPr marL="0" indent="0">
                  <a:spcBef>
                    <a:spcPct val="0"/>
                  </a:spcBef>
                  <a:buNone/>
                </a:pPr>
                <a:endParaRPr lang="en-US" sz="2200" dirty="0"/>
              </a:p>
              <a:p>
                <a:pPr marL="0" indent="0">
                  <a:spcBef>
                    <a:spcPct val="0"/>
                  </a:spcBef>
                  <a:buNone/>
                </a:pPr>
                <a:endParaRPr lang="en-US" sz="2200" dirty="0"/>
              </a:p>
              <a:p>
                <a:pPr marL="0" indent="0">
                  <a:spcBef>
                    <a:spcPct val="0"/>
                  </a:spcBef>
                  <a:buNone/>
                </a:pPr>
                <a:endParaRPr lang="en-US" sz="2200" dirty="0"/>
              </a:p>
              <a:p>
                <a:pPr marL="0" indent="0">
                  <a:spcBef>
                    <a:spcPct val="0"/>
                  </a:spcBef>
                  <a:buNone/>
                </a:pPr>
                <a:r>
                  <a:rPr lang="en-US" sz="2200" dirty="0"/>
                  <a:t>The above equation is the definition of the slope of a straight line relating test scores and class size. This straight line can be written as: </a:t>
                </a:r>
              </a:p>
              <a:p>
                <a:pPr marL="0" indent="0">
                  <a:spcBef>
                    <a:spcPct val="0"/>
                  </a:spcBef>
                  <a:buNone/>
                </a:pPr>
                <a:endParaRPr lang="en-US" sz="2200" dirty="0"/>
              </a:p>
              <a:p>
                <a:pPr marL="0" indent="0">
                  <a:spcBef>
                    <a:spcPct val="0"/>
                  </a:spcBef>
                  <a:buNone/>
                </a:pPr>
                <a:endParaRPr lang="en-US" sz="2200" dirty="0"/>
              </a:p>
              <a:p>
                <a:pPr marL="0" indent="0">
                  <a:spcBef>
                    <a:spcPct val="0"/>
                  </a:spcBef>
                  <a:buNone/>
                </a:pPr>
                <a:endParaRPr lang="en-US" sz="2200" dirty="0"/>
              </a:p>
              <a:p>
                <a:pPr lvl="1" indent="-342900">
                  <a:spcBef>
                    <a:spcPct val="0"/>
                  </a:spcBef>
                </a:pPr>
                <a:r>
                  <a:rPr lang="en-US" sz="2000" dirty="0"/>
                  <a:t>Where </a:t>
                </a:r>
                <a14:m>
                  <m:oMath xmlns:m="http://schemas.openxmlformats.org/officeDocument/2006/math">
                    <m:r>
                      <a:rPr lang="en-CA" altLang="en-US" sz="2000" i="1">
                        <a:latin typeface="Cambria Math" panose="02040503050406030204" pitchFamily="18" charset="0"/>
                        <a:ea typeface="Cambria Math" panose="02040503050406030204" pitchFamily="18" charset="0"/>
                      </a:rPr>
                      <m:t>𝛽</m:t>
                    </m:r>
                    <m:r>
                      <a:rPr lang="en-US" altLang="en-US" sz="2000" i="1" baseline="-25000">
                        <a:latin typeface="Cambria Math" panose="02040503050406030204" pitchFamily="18" charset="0"/>
                        <a:ea typeface="Cambria Math" panose="02040503050406030204" pitchFamily="18" charset="0"/>
                      </a:rPr>
                      <m:t>0</m:t>
                    </m:r>
                  </m:oMath>
                </a14:m>
                <a:r>
                  <a:rPr lang="en-US" sz="2000" dirty="0"/>
                  <a:t> is the intercept of this straight line, and </a:t>
                </a:r>
                <a14:m>
                  <m:oMath xmlns:m="http://schemas.openxmlformats.org/officeDocument/2006/math">
                    <m:r>
                      <a:rPr lang="en-CA" altLang="en-US" sz="2000" i="1">
                        <a:latin typeface="Cambria Math" panose="02040503050406030204" pitchFamily="18" charset="0"/>
                        <a:ea typeface="Cambria Math" panose="02040503050406030204" pitchFamily="18" charset="0"/>
                      </a:rPr>
                      <m:t>𝛽</m:t>
                    </m:r>
                  </m:oMath>
                </a14:m>
                <a:r>
                  <a:rPr lang="en-US" sz="2000" baseline="-25000" dirty="0" err="1"/>
                  <a:t>ClassSize</a:t>
                </a:r>
                <a:r>
                  <a:rPr lang="en-US" sz="2000" dirty="0"/>
                  <a:t> is the slope</a:t>
                </a:r>
              </a:p>
              <a:p>
                <a:pPr lvl="1" indent="-342900">
                  <a:spcBef>
                    <a:spcPct val="0"/>
                  </a:spcBef>
                </a:pPr>
                <a:r>
                  <a:rPr lang="en-US" sz="2000" dirty="0"/>
                  <a:t>If you knew </a:t>
                </a:r>
                <a14:m>
                  <m:oMath xmlns:m="http://schemas.openxmlformats.org/officeDocument/2006/math">
                    <m:r>
                      <a:rPr lang="en-CA" altLang="en-US" sz="2000" i="1">
                        <a:latin typeface="Cambria Math" panose="02040503050406030204" pitchFamily="18" charset="0"/>
                        <a:ea typeface="Cambria Math" panose="02040503050406030204" pitchFamily="18" charset="0"/>
                      </a:rPr>
                      <m:t>𝛽</m:t>
                    </m:r>
                    <m:r>
                      <a:rPr lang="en-US" altLang="en-US" sz="2000" i="1" baseline="-25000">
                        <a:latin typeface="Cambria Math" panose="02040503050406030204" pitchFamily="18" charset="0"/>
                        <a:ea typeface="Cambria Math" panose="02040503050406030204" pitchFamily="18" charset="0"/>
                      </a:rPr>
                      <m:t>0</m:t>
                    </m:r>
                  </m:oMath>
                </a14:m>
                <a:r>
                  <a:rPr lang="en-US" sz="2000" dirty="0"/>
                  <a:t> and </a:t>
                </a:r>
                <a14:m>
                  <m:oMath xmlns:m="http://schemas.openxmlformats.org/officeDocument/2006/math">
                    <m:r>
                      <a:rPr lang="en-CA" altLang="en-US" sz="2000" i="1">
                        <a:latin typeface="Cambria Math" panose="02040503050406030204" pitchFamily="18" charset="0"/>
                        <a:ea typeface="Cambria Math" panose="02040503050406030204" pitchFamily="18" charset="0"/>
                      </a:rPr>
                      <m:t>𝛽</m:t>
                    </m:r>
                  </m:oMath>
                </a14:m>
                <a:r>
                  <a:rPr lang="en-US" sz="2000" baseline="-25000" dirty="0"/>
                  <a:t>ClassSize</a:t>
                </a:r>
                <a:r>
                  <a:rPr lang="en-US" sz="2000" dirty="0"/>
                  <a:t>, you would be able to determine the change in test scores at a district associated with a change in class size</a:t>
                </a:r>
              </a:p>
              <a:p>
                <a:pPr lvl="1" indent="-342900">
                  <a:spcBef>
                    <a:spcPct val="0"/>
                  </a:spcBef>
                </a:pPr>
                <a:r>
                  <a:rPr lang="en-US" sz="2000" dirty="0"/>
                  <a:t>What does it mean if we find β</a:t>
                </a:r>
                <a:r>
                  <a:rPr lang="en-US" sz="2000" baseline="-25000" dirty="0" err="1"/>
                  <a:t>ClassSize</a:t>
                </a:r>
                <a:r>
                  <a:rPr lang="en-US" sz="2000" dirty="0"/>
                  <a:t> = 0.6? Does that make sense to you?</a:t>
                </a:r>
              </a:p>
              <a:p>
                <a:pPr marL="0" indent="0">
                  <a:spcBef>
                    <a:spcPct val="0"/>
                  </a:spcBef>
                  <a:buNone/>
                </a:pPr>
                <a:endParaRPr lang="en-US" sz="2200" dirty="0"/>
              </a:p>
            </p:txBody>
          </p:sp>
        </mc:Choice>
        <mc:Fallback xmlns="">
          <p:sp>
            <p:nvSpPr>
              <p:cNvPr id="2052" name="Content Placeholder 2">
                <a:extLst>
                  <a:ext uri="{FF2B5EF4-FFF2-40B4-BE49-F238E27FC236}">
                    <a16:creationId xmlns:a16="http://schemas.microsoft.com/office/drawing/2014/main" id="{87765C5D-1C36-4450-8C51-768A65C219F2}"/>
                  </a:ext>
                </a:extLst>
              </p:cNvPr>
              <p:cNvSpPr>
                <a:spLocks noGrp="1" noRot="1" noChangeAspect="1" noMove="1" noResize="1" noEditPoints="1" noAdjustHandles="1" noChangeArrowheads="1" noChangeShapeType="1" noTextEdit="1"/>
              </p:cNvSpPr>
              <p:nvPr>
                <p:ph idx="1"/>
              </p:nvPr>
            </p:nvSpPr>
            <p:spPr>
              <a:xfrm>
                <a:off x="482189" y="1236233"/>
                <a:ext cx="8229600" cy="5353050"/>
              </a:xfrm>
              <a:blipFill>
                <a:blip r:embed="rId3"/>
                <a:stretch>
                  <a:fillRect l="-963" t="-797" r="-370" b="-113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9DDAD01-F746-4753-B985-7FD32214045B}"/>
              </a:ext>
            </a:extLst>
          </p:cNvPr>
          <p:cNvPicPr>
            <a:picLocks noChangeAspect="1"/>
          </p:cNvPicPr>
          <p:nvPr/>
        </p:nvPicPr>
        <p:blipFill>
          <a:blip r:embed="rId4"/>
          <a:stretch>
            <a:fillRect/>
          </a:stretch>
        </p:blipFill>
        <p:spPr>
          <a:xfrm>
            <a:off x="1752600" y="2396602"/>
            <a:ext cx="5057029" cy="548640"/>
          </a:xfrm>
          <a:prstGeom prst="rect">
            <a:avLst/>
          </a:prstGeom>
        </p:spPr>
      </p:pic>
      <p:pic>
        <p:nvPicPr>
          <p:cNvPr id="4" name="Picture 3">
            <a:extLst>
              <a:ext uri="{FF2B5EF4-FFF2-40B4-BE49-F238E27FC236}">
                <a16:creationId xmlns:a16="http://schemas.microsoft.com/office/drawing/2014/main" id="{4EEB4C3E-6ECE-4CC6-8415-C0C648F6EF4E}"/>
              </a:ext>
            </a:extLst>
          </p:cNvPr>
          <p:cNvPicPr>
            <a:picLocks noChangeAspect="1"/>
          </p:cNvPicPr>
          <p:nvPr/>
        </p:nvPicPr>
        <p:blipFill>
          <a:blip r:embed="rId5"/>
          <a:stretch>
            <a:fillRect/>
          </a:stretch>
        </p:blipFill>
        <p:spPr>
          <a:xfrm>
            <a:off x="1981200" y="4071744"/>
            <a:ext cx="4046220" cy="548640"/>
          </a:xfrm>
          <a:prstGeom prst="rect">
            <a:avLst/>
          </a:prstGeom>
        </p:spPr>
      </p:pic>
    </p:spTree>
    <p:extLst>
      <p:ext uri="{BB962C8B-B14F-4D97-AF65-F5344CB8AC3E}">
        <p14:creationId xmlns:p14="http://schemas.microsoft.com/office/powerpoint/2010/main" val="58177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685800"/>
            <a:ext cx="8229600" cy="5903483"/>
          </a:xfrm>
        </p:spPr>
        <p:txBody>
          <a:bodyPr>
            <a:normAutofit/>
          </a:bodyPr>
          <a:lstStyle/>
          <a:p>
            <a:pPr marL="0" indent="0">
              <a:spcBef>
                <a:spcPct val="0"/>
              </a:spcBef>
              <a:buNone/>
            </a:pPr>
            <a:r>
              <a:rPr lang="en-US" sz="1800" dirty="0"/>
              <a:t>Suppose you have a sample of n districts:</a:t>
            </a:r>
          </a:p>
          <a:p>
            <a:pPr lvl="1" indent="-342900">
              <a:spcBef>
                <a:spcPct val="0"/>
              </a:spcBef>
              <a:buFont typeface="Arial" panose="020B0604020202020204" pitchFamily="34" charset="0"/>
              <a:buChar char="•"/>
            </a:pPr>
            <a:r>
              <a:rPr lang="en-US" sz="1800" dirty="0"/>
              <a:t>Y</a:t>
            </a:r>
            <a:r>
              <a:rPr lang="en-US" sz="1800" baseline="-25000" dirty="0"/>
              <a:t>i</a:t>
            </a:r>
            <a:r>
              <a:rPr lang="en-US" sz="1800" dirty="0"/>
              <a:t> is the average test score in the </a:t>
            </a:r>
            <a:r>
              <a:rPr lang="en-US" sz="1800" dirty="0" err="1"/>
              <a:t>i</a:t>
            </a:r>
            <a:r>
              <a:rPr lang="en-US" sz="1800" dirty="0"/>
              <a:t> </a:t>
            </a:r>
            <a:r>
              <a:rPr lang="en-US" sz="1800" dirty="0" err="1"/>
              <a:t>th</a:t>
            </a:r>
            <a:r>
              <a:rPr lang="en-US" sz="1800" dirty="0"/>
              <a:t> district;</a:t>
            </a:r>
          </a:p>
          <a:p>
            <a:pPr lvl="1" indent="-342900">
              <a:spcBef>
                <a:spcPct val="0"/>
              </a:spcBef>
              <a:buFont typeface="Arial" panose="020B0604020202020204" pitchFamily="34" charset="0"/>
              <a:buChar char="•"/>
            </a:pPr>
            <a:r>
              <a:rPr lang="en-US" sz="1800" dirty="0"/>
              <a:t>X</a:t>
            </a:r>
            <a:r>
              <a:rPr lang="en-US" sz="1800" baseline="-25000" dirty="0"/>
              <a:t>i</a:t>
            </a:r>
            <a:r>
              <a:rPr lang="en-US" sz="1800" dirty="0"/>
              <a:t> is the average class size in the </a:t>
            </a:r>
            <a:r>
              <a:rPr lang="en-US" sz="1800" dirty="0" err="1"/>
              <a:t>i</a:t>
            </a:r>
            <a:r>
              <a:rPr lang="en-US" sz="1800" dirty="0"/>
              <a:t> </a:t>
            </a:r>
            <a:r>
              <a:rPr lang="en-US" sz="1800" dirty="0" err="1"/>
              <a:t>th</a:t>
            </a:r>
            <a:r>
              <a:rPr lang="en-US" sz="1800" dirty="0"/>
              <a:t> district, and </a:t>
            </a:r>
          </a:p>
          <a:p>
            <a:pPr lvl="1" indent="-342900">
              <a:spcBef>
                <a:spcPct val="0"/>
              </a:spcBef>
              <a:buFont typeface="Arial" panose="020B0604020202020204" pitchFamily="34" charset="0"/>
              <a:buChar char="•"/>
            </a:pPr>
            <a:r>
              <a:rPr lang="en-US" sz="1800" dirty="0" err="1"/>
              <a:t>u</a:t>
            </a:r>
            <a:r>
              <a:rPr lang="en-US" sz="1800" baseline="-25000" dirty="0" err="1"/>
              <a:t>i</a:t>
            </a:r>
            <a:r>
              <a:rPr lang="en-US" sz="1800" dirty="0"/>
              <a:t> denote the other factors influencing the test score in the </a:t>
            </a:r>
            <a:r>
              <a:rPr lang="en-US" sz="1800" dirty="0" err="1"/>
              <a:t>i</a:t>
            </a:r>
            <a:r>
              <a:rPr lang="en-US" sz="1800" dirty="0"/>
              <a:t> </a:t>
            </a:r>
            <a:r>
              <a:rPr lang="en-US" sz="1800" dirty="0" err="1"/>
              <a:t>th</a:t>
            </a:r>
            <a:r>
              <a:rPr lang="en-US" sz="1800" dirty="0"/>
              <a:t> district. </a:t>
            </a:r>
          </a:p>
          <a:p>
            <a:pPr lvl="1" indent="-342900">
              <a:spcBef>
                <a:spcPct val="0"/>
              </a:spcBef>
              <a:buFont typeface="Arial" panose="020B0604020202020204" pitchFamily="34" charset="0"/>
              <a:buChar char="•"/>
            </a:pPr>
            <a:r>
              <a:rPr lang="en-US" sz="1800" dirty="0"/>
              <a:t>Then the previous equation can be written more generally as:</a:t>
            </a:r>
          </a:p>
          <a:p>
            <a:pPr lvl="1" indent="-342900">
              <a:spcBef>
                <a:spcPct val="0"/>
              </a:spcBef>
              <a:buFont typeface="Arial" panose="020B0604020202020204" pitchFamily="34" charset="0"/>
              <a:buChar char="•"/>
            </a:pPr>
            <a:endParaRPr lang="en-US" sz="1800" dirty="0"/>
          </a:p>
          <a:p>
            <a:pPr lvl="1" indent="-342900">
              <a:spcBef>
                <a:spcPct val="0"/>
              </a:spcBef>
              <a:buFont typeface="Arial" panose="020B0604020202020204" pitchFamily="34" charset="0"/>
              <a:buChar char="•"/>
            </a:pPr>
            <a:endParaRPr lang="en-US" sz="1800" dirty="0"/>
          </a:p>
          <a:p>
            <a:pPr lvl="1" indent="-342900">
              <a:spcBef>
                <a:spcPct val="0"/>
              </a:spcBef>
              <a:buFont typeface="Arial" panose="020B0604020202020204" pitchFamily="34" charset="0"/>
              <a:buChar char="•"/>
            </a:pPr>
            <a:endParaRPr lang="en-US" sz="1800" dirty="0"/>
          </a:p>
          <a:p>
            <a:pPr lvl="1" indent="-342900">
              <a:spcBef>
                <a:spcPct val="0"/>
              </a:spcBef>
              <a:buFont typeface="Arial" panose="020B0604020202020204" pitchFamily="34" charset="0"/>
              <a:buChar char="•"/>
            </a:pPr>
            <a:endParaRPr lang="en-US" sz="1800" dirty="0"/>
          </a:p>
          <a:p>
            <a:pPr lvl="1" indent="-342900">
              <a:spcBef>
                <a:spcPct val="0"/>
              </a:spcBef>
              <a:buFont typeface="Arial" panose="020B0604020202020204" pitchFamily="34" charset="0"/>
              <a:buChar char="•"/>
            </a:pPr>
            <a:endParaRPr lang="en-US" sz="1800" dirty="0"/>
          </a:p>
          <a:p>
            <a:pPr lvl="1" indent="-342900">
              <a:spcBef>
                <a:spcPct val="0"/>
              </a:spcBef>
              <a:buFont typeface="Arial" panose="020B0604020202020204" pitchFamily="34" charset="0"/>
              <a:buChar char="•"/>
            </a:pPr>
            <a:r>
              <a:rPr lang="el-GR" sz="1800" dirty="0"/>
              <a:t>β</a:t>
            </a:r>
            <a:r>
              <a:rPr lang="en-US" sz="1800" baseline="-25000" dirty="0"/>
              <a:t>0</a:t>
            </a:r>
            <a:r>
              <a:rPr lang="en-US" sz="1800" dirty="0"/>
              <a:t> + </a:t>
            </a:r>
            <a:r>
              <a:rPr lang="el-GR" sz="1800" dirty="0"/>
              <a:t>β</a:t>
            </a:r>
            <a:r>
              <a:rPr lang="en-US" sz="1800" baseline="-25000" dirty="0"/>
              <a:t>1</a:t>
            </a:r>
            <a:r>
              <a:rPr lang="en-US" sz="1800" dirty="0"/>
              <a:t>X</a:t>
            </a:r>
            <a:r>
              <a:rPr lang="en-US" sz="1800" baseline="-25000" dirty="0"/>
              <a:t>i</a:t>
            </a:r>
            <a:r>
              <a:rPr lang="en-US" sz="1800" dirty="0"/>
              <a:t>, is the population regression line or the population regression function. This is the relationship that holds between Y and X on average over the population. </a:t>
            </a:r>
          </a:p>
          <a:p>
            <a:pPr lvl="1" indent="-342900">
              <a:spcBef>
                <a:spcPct val="0"/>
              </a:spcBef>
              <a:buFont typeface="Arial" panose="020B0604020202020204" pitchFamily="34" charset="0"/>
              <a:buChar char="•"/>
            </a:pPr>
            <a:r>
              <a:rPr lang="en-US" sz="1800" dirty="0"/>
              <a:t>The intercept </a:t>
            </a:r>
            <a:r>
              <a:rPr lang="el-GR" sz="1800" dirty="0"/>
              <a:t>β</a:t>
            </a:r>
            <a:r>
              <a:rPr lang="en-US" sz="1800" baseline="-25000" dirty="0"/>
              <a:t>0</a:t>
            </a:r>
            <a:r>
              <a:rPr lang="en-US" sz="1800" dirty="0"/>
              <a:t> and the slope </a:t>
            </a:r>
            <a:r>
              <a:rPr lang="el-GR" sz="1800" dirty="0"/>
              <a:t>β</a:t>
            </a:r>
            <a:r>
              <a:rPr lang="en-US" sz="1800" baseline="-25000" dirty="0"/>
              <a:t>1</a:t>
            </a:r>
            <a:r>
              <a:rPr lang="en-US" sz="1800" dirty="0"/>
              <a:t> are the coefficients or parameters of the population regression line.</a:t>
            </a:r>
          </a:p>
          <a:p>
            <a:pPr lvl="1" indent="-342900">
              <a:spcBef>
                <a:spcPct val="0"/>
              </a:spcBef>
              <a:buFont typeface="Arial" panose="020B0604020202020204" pitchFamily="34" charset="0"/>
              <a:buChar char="•"/>
            </a:pPr>
            <a:r>
              <a:rPr lang="en-US" sz="1800" dirty="0"/>
              <a:t>The slope </a:t>
            </a:r>
            <a:r>
              <a:rPr lang="el-GR" sz="1800" dirty="0"/>
              <a:t>β</a:t>
            </a:r>
            <a:r>
              <a:rPr lang="en-US" sz="1800" baseline="-25000" dirty="0"/>
              <a:t>1</a:t>
            </a:r>
            <a:r>
              <a:rPr lang="en-US" sz="1800" dirty="0"/>
              <a:t> is the change in Y associated with a unit change in X. </a:t>
            </a:r>
          </a:p>
          <a:p>
            <a:pPr lvl="1" indent="-342900">
              <a:spcBef>
                <a:spcPct val="0"/>
              </a:spcBef>
              <a:buFont typeface="Arial" panose="020B0604020202020204" pitchFamily="34" charset="0"/>
              <a:buChar char="•"/>
            </a:pPr>
            <a:r>
              <a:rPr lang="en-US" sz="1800" dirty="0"/>
              <a:t>The intercept </a:t>
            </a:r>
            <a:r>
              <a:rPr lang="el-GR" sz="1800" dirty="0"/>
              <a:t>β</a:t>
            </a:r>
            <a:r>
              <a:rPr lang="en-US" sz="1800" baseline="-25000" dirty="0"/>
              <a:t>0 </a:t>
            </a:r>
            <a:r>
              <a:rPr lang="en-US" sz="1800" dirty="0"/>
              <a:t>is the value of the population regression line when X = 0.</a:t>
            </a:r>
          </a:p>
          <a:p>
            <a:pPr lvl="1" indent="-342900">
              <a:spcBef>
                <a:spcPct val="0"/>
              </a:spcBef>
              <a:buFont typeface="Arial" panose="020B0604020202020204" pitchFamily="34" charset="0"/>
              <a:buChar char="•"/>
            </a:pPr>
            <a:r>
              <a:rPr lang="en-US" sz="1800" dirty="0"/>
              <a:t>The term </a:t>
            </a:r>
            <a:r>
              <a:rPr lang="en-US" sz="1800" dirty="0" err="1"/>
              <a:t>u</a:t>
            </a:r>
            <a:r>
              <a:rPr lang="en-US" sz="1800" baseline="-25000" dirty="0" err="1"/>
              <a:t>i</a:t>
            </a:r>
            <a:r>
              <a:rPr lang="en-US" sz="1800" dirty="0"/>
              <a:t> is the error term, which contains all the other factors besides X that determine the value of the dependent variable, Y, for a specific observation, X.</a:t>
            </a:r>
          </a:p>
        </p:txBody>
      </p:sp>
      <p:pic>
        <p:nvPicPr>
          <p:cNvPr id="4" name="Picture 3">
            <a:extLst>
              <a:ext uri="{FF2B5EF4-FFF2-40B4-BE49-F238E27FC236}">
                <a16:creationId xmlns:a16="http://schemas.microsoft.com/office/drawing/2014/main" id="{FFEA9365-616F-4B2D-B7D6-42176E203F4D}"/>
              </a:ext>
            </a:extLst>
          </p:cNvPr>
          <p:cNvPicPr>
            <a:picLocks noChangeAspect="1"/>
          </p:cNvPicPr>
          <p:nvPr/>
        </p:nvPicPr>
        <p:blipFill>
          <a:blip r:embed="rId3"/>
          <a:stretch>
            <a:fillRect/>
          </a:stretch>
        </p:blipFill>
        <p:spPr>
          <a:xfrm>
            <a:off x="2971800" y="2514600"/>
            <a:ext cx="2447925" cy="466725"/>
          </a:xfrm>
          <a:prstGeom prst="rect">
            <a:avLst/>
          </a:prstGeom>
        </p:spPr>
      </p:pic>
    </p:spTree>
    <p:extLst>
      <p:ext uri="{BB962C8B-B14F-4D97-AF65-F5344CB8AC3E}">
        <p14:creationId xmlns:p14="http://schemas.microsoft.com/office/powerpoint/2010/main" val="22902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066800"/>
            <a:ext cx="7976011" cy="5353050"/>
          </a:xfrm>
        </p:spPr>
        <p:txBody>
          <a:bodyPr>
            <a:normAutofit/>
          </a:bodyPr>
          <a:lstStyle/>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a:spcBef>
                <a:spcPct val="0"/>
              </a:spcBef>
            </a:pPr>
            <a:endParaRPr lang="en-CA" altLang="en-US" sz="1600" i="1" dirty="0"/>
          </a:p>
        </p:txBody>
      </p:sp>
      <p:pic>
        <p:nvPicPr>
          <p:cNvPr id="5" name="Picture 2">
            <a:extLst>
              <a:ext uri="{FF2B5EF4-FFF2-40B4-BE49-F238E27FC236}">
                <a16:creationId xmlns:a16="http://schemas.microsoft.com/office/drawing/2014/main" id="{5119C547-524C-47E1-A751-E97EBD5D6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456108"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8E298988-09F3-435B-A387-7B8FA466B5EB}"/>
              </a:ext>
            </a:extLst>
          </p:cNvPr>
          <p:cNvSpPr/>
          <p:nvPr/>
        </p:nvSpPr>
        <p:spPr>
          <a:xfrm>
            <a:off x="4188908" y="5562600"/>
            <a:ext cx="4572000" cy="523220"/>
          </a:xfrm>
          <a:prstGeom prst="rect">
            <a:avLst/>
          </a:prstGeom>
        </p:spPr>
        <p:txBody>
          <a:bodyPr>
            <a:spAutoFit/>
          </a:bodyPr>
          <a:lstStyle/>
          <a:p>
            <a:pPr marL="400050" lvl="1" indent="0" algn="r">
              <a:buNone/>
            </a:pPr>
            <a:r>
              <a:rPr lang="en-US" sz="1400" b="1" dirty="0"/>
              <a:t>(James H. Stock and Mark W. Watson. </a:t>
            </a:r>
            <a:r>
              <a:rPr lang="en-US" sz="1400" b="1" i="1" dirty="0"/>
              <a:t>Introduction to Econometrics</a:t>
            </a:r>
            <a:r>
              <a:rPr lang="en-US" sz="1400" b="1" dirty="0"/>
              <a:t>. 2006. Print)</a:t>
            </a:r>
            <a:endParaRPr lang="en-US" sz="1400" dirty="0"/>
          </a:p>
        </p:txBody>
      </p:sp>
      <p:sp>
        <p:nvSpPr>
          <p:cNvPr id="2" name="Rectangle 1">
            <a:extLst>
              <a:ext uri="{FF2B5EF4-FFF2-40B4-BE49-F238E27FC236}">
                <a16:creationId xmlns:a16="http://schemas.microsoft.com/office/drawing/2014/main" id="{67D5144A-AC6C-4ABF-9395-2BE5A098BD84}"/>
              </a:ext>
            </a:extLst>
          </p:cNvPr>
          <p:cNvSpPr/>
          <p:nvPr/>
        </p:nvSpPr>
        <p:spPr>
          <a:xfrm>
            <a:off x="428625" y="2438400"/>
            <a:ext cx="1857375"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1553B34-74A3-4875-8343-E6A60D96055D}"/>
              </a:ext>
            </a:extLst>
          </p:cNvPr>
          <p:cNvSpPr>
            <a:spLocks noGrp="1"/>
          </p:cNvSpPr>
          <p:nvPr>
            <p:ph type="title"/>
          </p:nvPr>
        </p:nvSpPr>
        <p:spPr>
          <a:xfrm>
            <a:off x="428625" y="285750"/>
            <a:ext cx="8229600" cy="1143000"/>
          </a:xfrm>
        </p:spPr>
        <p:txBody>
          <a:bodyPr/>
          <a:lstStyle/>
          <a:p>
            <a:r>
              <a:rPr lang="en-CA" altLang="en-US" sz="3200" dirty="0"/>
              <a:t>How to find the “best fit” line?</a:t>
            </a:r>
          </a:p>
        </p:txBody>
      </p:sp>
    </p:spTree>
    <p:extLst>
      <p:ext uri="{BB962C8B-B14F-4D97-AF65-F5344CB8AC3E}">
        <p14:creationId xmlns:p14="http://schemas.microsoft.com/office/powerpoint/2010/main" val="9350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285750"/>
            <a:ext cx="8229600" cy="1143000"/>
          </a:xfrm>
        </p:spPr>
        <p:txBody>
          <a:bodyPr/>
          <a:lstStyle/>
          <a:p>
            <a:r>
              <a:rPr lang="en-CA" altLang="en-US" sz="3200" dirty="0"/>
              <a:t>How to find the “best fit” line?</a:t>
            </a:r>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36233"/>
            <a:ext cx="8229600" cy="5353050"/>
          </a:xfrm>
        </p:spPr>
        <p:txBody>
          <a:bodyPr>
            <a:normAutofit/>
          </a:bodyPr>
          <a:lstStyle/>
          <a:p>
            <a:pPr>
              <a:spcBef>
                <a:spcPct val="0"/>
              </a:spcBef>
            </a:pPr>
            <a:r>
              <a:rPr lang="en-US" sz="2000" dirty="0"/>
              <a:t>Ordinary least squares (OLS)</a:t>
            </a:r>
          </a:p>
          <a:p>
            <a:r>
              <a:rPr lang="en-US" altLang="en-US" sz="2000" dirty="0"/>
              <a:t>Intuitively, the OLS estimator chooses the regression coefficients so that the estimated regression line is as close as possible to the observed data, where closeness is measured by </a:t>
            </a:r>
            <a:r>
              <a:rPr lang="en-US" altLang="en-US" sz="2000" b="1" u="sng" dirty="0"/>
              <a:t>the sum of the squared mistakes made in predicting Y given X</a:t>
            </a:r>
            <a:r>
              <a:rPr lang="en-US" altLang="en-US" sz="2000" dirty="0"/>
              <a:t>.</a:t>
            </a:r>
            <a:endParaRPr lang="en-US" sz="1600" dirty="0"/>
          </a:p>
        </p:txBody>
      </p:sp>
      <p:graphicFrame>
        <p:nvGraphicFramePr>
          <p:cNvPr id="5" name="Object 4">
            <a:hlinkClick r:id="" action="ppaction://ole?verb=0"/>
            <a:extLst>
              <a:ext uri="{FF2B5EF4-FFF2-40B4-BE49-F238E27FC236}">
                <a16:creationId xmlns:a16="http://schemas.microsoft.com/office/drawing/2014/main" id="{DA6CABD5-B393-4D92-A88A-93F95CE3E908}"/>
              </a:ext>
            </a:extLst>
          </p:cNvPr>
          <p:cNvGraphicFramePr>
            <a:graphicFrameLocks noChangeAspect="1"/>
          </p:cNvGraphicFramePr>
          <p:nvPr>
            <p:extLst>
              <p:ext uri="{D42A27DB-BD31-4B8C-83A1-F6EECF244321}">
                <p14:modId xmlns:p14="http://schemas.microsoft.com/office/powerpoint/2010/main" val="1597412724"/>
              </p:ext>
            </p:extLst>
          </p:nvPr>
        </p:nvGraphicFramePr>
        <p:xfrm>
          <a:off x="5791200" y="3589463"/>
          <a:ext cx="1882458" cy="640080"/>
        </p:xfrm>
        <a:graphic>
          <a:graphicData uri="http://schemas.openxmlformats.org/presentationml/2006/ole">
            <mc:AlternateContent xmlns:mc="http://schemas.openxmlformats.org/markup-compatibility/2006">
              <mc:Choice xmlns:v="urn:schemas-microsoft-com:vml" Requires="v">
                <p:oleObj name="Equation" r:id="rId3" imgW="1193760" imgH="431640" progId="Equation.3">
                  <p:embed/>
                </p:oleObj>
              </mc:Choice>
              <mc:Fallback>
                <p:oleObj name="Equation" r:id="rId3" imgW="1193760" imgH="431640" progId="Equation.3">
                  <p:embed/>
                  <p:pic>
                    <p:nvPicPr>
                      <p:cNvPr id="5" name="Object 4">
                        <a:hlinkClick r:id="" action="ppaction://ole?verb=0"/>
                        <a:extLst>
                          <a:ext uri="{FF2B5EF4-FFF2-40B4-BE49-F238E27FC236}">
                            <a16:creationId xmlns:a16="http://schemas.microsoft.com/office/drawing/2014/main" id="{DA6CABD5-B393-4D92-A88A-93F95CE3E9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589463"/>
                        <a:ext cx="1882458" cy="640080"/>
                      </a:xfrm>
                      <a:prstGeom prst="rect">
                        <a:avLst/>
                      </a:prstGeom>
                      <a:solidFill>
                        <a:schemeClr val="accent2"/>
                      </a:solidFill>
                      <a:ln>
                        <a:noFill/>
                      </a:ln>
                      <a:effectLst>
                        <a:outerShdw dist="35921" dir="2700000" algn="ctr" rotWithShape="0">
                          <a:schemeClr val="bg2"/>
                        </a:outerShdw>
                      </a:effectLst>
                    </p:spPr>
                  </p:pic>
                </p:oleObj>
              </mc:Fallback>
            </mc:AlternateContent>
          </a:graphicData>
        </a:graphic>
      </p:graphicFrame>
      <p:pic>
        <p:nvPicPr>
          <p:cNvPr id="6" name="Picture 2">
            <a:extLst>
              <a:ext uri="{FF2B5EF4-FFF2-40B4-BE49-F238E27FC236}">
                <a16:creationId xmlns:a16="http://schemas.microsoft.com/office/drawing/2014/main" id="{94E492AC-E0C5-4DA0-9D80-A3D8E87E6A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1704" t="11894" b="4301"/>
          <a:stretch>
            <a:fillRect/>
          </a:stretch>
        </p:blipFill>
        <p:spPr bwMode="auto">
          <a:xfrm>
            <a:off x="847959" y="3474720"/>
            <a:ext cx="3753625"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7">
            <a:extLst>
              <a:ext uri="{FF2B5EF4-FFF2-40B4-BE49-F238E27FC236}">
                <a16:creationId xmlns:a16="http://schemas.microsoft.com/office/drawing/2014/main" id="{D7AD1DC7-C4C2-40FC-9785-094612B6F4D7}"/>
              </a:ext>
            </a:extLst>
          </p:cNvPr>
          <p:cNvSpPr>
            <a:spLocks noChangeShapeType="1"/>
          </p:cNvSpPr>
          <p:nvPr/>
        </p:nvSpPr>
        <p:spPr bwMode="auto">
          <a:xfrm flipV="1">
            <a:off x="4343400" y="3937605"/>
            <a:ext cx="409669" cy="0"/>
          </a:xfrm>
          <a:prstGeom prst="line">
            <a:avLst/>
          </a:prstGeom>
          <a:noFill/>
          <a:ln w="38100" cmpd="dbl">
            <a:solidFill>
              <a:srgbClr val="33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TextBox 1">
            <a:extLst>
              <a:ext uri="{FF2B5EF4-FFF2-40B4-BE49-F238E27FC236}">
                <a16:creationId xmlns:a16="http://schemas.microsoft.com/office/drawing/2014/main" id="{99A4FC17-2D9F-4E85-8318-9EF60AC9AC0E}"/>
              </a:ext>
            </a:extLst>
          </p:cNvPr>
          <p:cNvSpPr txBox="1"/>
          <p:nvPr/>
        </p:nvSpPr>
        <p:spPr>
          <a:xfrm>
            <a:off x="4724400" y="3733800"/>
            <a:ext cx="1219200" cy="369332"/>
          </a:xfrm>
          <a:prstGeom prst="rect">
            <a:avLst/>
          </a:prstGeom>
          <a:noFill/>
        </p:spPr>
        <p:txBody>
          <a:bodyPr wrap="square" rtlCol="0">
            <a:spAutoFit/>
          </a:bodyPr>
          <a:lstStyle/>
          <a:p>
            <a:r>
              <a:rPr lang="en-US" b="1" dirty="0"/>
              <a:t>Minimize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E79D643-EB3E-4C87-A166-816A64FA02BC}"/>
                  </a:ext>
                </a:extLst>
              </p:cNvPr>
              <p:cNvSpPr/>
              <p:nvPr/>
            </p:nvSpPr>
            <p:spPr>
              <a:xfrm>
                <a:off x="1676400" y="4615934"/>
                <a:ext cx="344261" cy="369332"/>
              </a:xfrm>
              <a:prstGeom prst="rect">
                <a:avLst/>
              </a:prstGeom>
            </p:spPr>
            <p:txBody>
              <a:bodyPr wrap="none">
                <a:spAutoFit/>
              </a:bodyPr>
              <a:lstStyle/>
              <a:p>
                <a:r>
                  <a:rPr lang="en-US" altLang="en-US" b="0" dirty="0">
                    <a:ea typeface="Cambria Math" panose="02040503050406030204" pitchFamily="18" charset="0"/>
                  </a:rPr>
                  <a:t>y</a:t>
                </a:r>
                <a14:m>
                  <m:oMath xmlns:m="http://schemas.openxmlformats.org/officeDocument/2006/math">
                    <m:r>
                      <a:rPr lang="en-US" altLang="en-US" b="0" i="1" baseline="-25000" smtClean="0">
                        <a:latin typeface="Cambria Math" panose="02040503050406030204" pitchFamily="18" charset="0"/>
                        <a:ea typeface="Cambria Math" panose="02040503050406030204" pitchFamily="18" charset="0"/>
                      </a:rPr>
                      <m:t>𝑖</m:t>
                    </m:r>
                  </m:oMath>
                </a14:m>
                <a:endParaRPr lang="en-US" baseline="-25000" dirty="0"/>
              </a:p>
            </p:txBody>
          </p:sp>
        </mc:Choice>
        <mc:Fallback xmlns="">
          <p:sp>
            <p:nvSpPr>
              <p:cNvPr id="4" name="Rectangle 3">
                <a:extLst>
                  <a:ext uri="{FF2B5EF4-FFF2-40B4-BE49-F238E27FC236}">
                    <a16:creationId xmlns:a16="http://schemas.microsoft.com/office/drawing/2014/main" id="{DE79D643-EB3E-4C87-A166-816A64FA02BC}"/>
                  </a:ext>
                </a:extLst>
              </p:cNvPr>
              <p:cNvSpPr>
                <a:spLocks noRot="1" noChangeAspect="1" noMove="1" noResize="1" noEditPoints="1" noAdjustHandles="1" noChangeArrowheads="1" noChangeShapeType="1" noTextEdit="1"/>
              </p:cNvSpPr>
              <p:nvPr/>
            </p:nvSpPr>
            <p:spPr>
              <a:xfrm>
                <a:off x="1676400" y="4615934"/>
                <a:ext cx="344261" cy="369332"/>
              </a:xfrm>
              <a:prstGeom prst="rect">
                <a:avLst/>
              </a:prstGeom>
              <a:blipFill>
                <a:blip r:embed="rId7"/>
                <a:stretch>
                  <a:fillRect l="-1428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98DF224-F9EC-463F-9870-26C9DFA1DAE1}"/>
                  </a:ext>
                </a:extLst>
              </p:cNvPr>
              <p:cNvSpPr/>
              <p:nvPr/>
            </p:nvSpPr>
            <p:spPr>
              <a:xfrm>
                <a:off x="1726241" y="5029200"/>
                <a:ext cx="409151"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en-US" b="0" i="1" dirty="0" smtClean="0">
                              <a:latin typeface="Cambria Math" panose="02040503050406030204" pitchFamily="18" charset="0"/>
                              <a:ea typeface="Cambria Math" panose="02040503050406030204" pitchFamily="18" charset="0"/>
                            </a:rPr>
                          </m:ctrlPr>
                        </m:accPr>
                        <m:e>
                          <m:r>
                            <a:rPr lang="en-US" altLang="en-US" b="0" i="1" dirty="0" smtClean="0">
                              <a:latin typeface="Cambria Math" panose="02040503050406030204" pitchFamily="18" charset="0"/>
                              <a:ea typeface="Cambria Math" panose="02040503050406030204" pitchFamily="18" charset="0"/>
                            </a:rPr>
                            <m:t>𝑦</m:t>
                          </m:r>
                        </m:e>
                      </m:acc>
                      <m:r>
                        <a:rPr lang="en-US" altLang="en-US" b="0" i="1" baseline="-25000" smtClean="0">
                          <a:latin typeface="Cambria Math" panose="02040503050406030204" pitchFamily="18" charset="0"/>
                          <a:ea typeface="Cambria Math" panose="02040503050406030204" pitchFamily="18" charset="0"/>
                        </a:rPr>
                        <m:t>𝑖</m:t>
                      </m:r>
                    </m:oMath>
                  </m:oMathPara>
                </a14:m>
                <a:endParaRPr lang="en-US" baseline="-25000" dirty="0"/>
              </a:p>
            </p:txBody>
          </p:sp>
        </mc:Choice>
        <mc:Fallback xmlns="">
          <p:sp>
            <p:nvSpPr>
              <p:cNvPr id="16" name="Rectangle 15">
                <a:extLst>
                  <a:ext uri="{FF2B5EF4-FFF2-40B4-BE49-F238E27FC236}">
                    <a16:creationId xmlns:a16="http://schemas.microsoft.com/office/drawing/2014/main" id="{398DF224-F9EC-463F-9870-26C9DFA1DAE1}"/>
                  </a:ext>
                </a:extLst>
              </p:cNvPr>
              <p:cNvSpPr>
                <a:spLocks noRot="1" noChangeAspect="1" noMove="1" noResize="1" noEditPoints="1" noAdjustHandles="1" noChangeArrowheads="1" noChangeShapeType="1" noTextEdit="1"/>
              </p:cNvSpPr>
              <p:nvPr/>
            </p:nvSpPr>
            <p:spPr>
              <a:xfrm>
                <a:off x="1726241" y="5029200"/>
                <a:ext cx="409151" cy="362984"/>
              </a:xfrm>
              <a:prstGeom prst="rect">
                <a:avLst/>
              </a:prstGeom>
              <a:blipFill>
                <a:blip r:embed="rId8"/>
                <a:stretch>
                  <a:fillRect t="-5000" r="-13433" b="-8333"/>
                </a:stretch>
              </a:blipFill>
            </p:spPr>
            <p:txBody>
              <a:bodyPr/>
              <a:lstStyle/>
              <a:p>
                <a:r>
                  <a:rPr lang="en-US">
                    <a:noFill/>
                  </a:rPr>
                  <a:t> </a:t>
                </a:r>
              </a:p>
            </p:txBody>
          </p:sp>
        </mc:Fallback>
      </mc:AlternateContent>
      <p:sp>
        <p:nvSpPr>
          <p:cNvPr id="17" name="Line 7">
            <a:extLst>
              <a:ext uri="{FF2B5EF4-FFF2-40B4-BE49-F238E27FC236}">
                <a16:creationId xmlns:a16="http://schemas.microsoft.com/office/drawing/2014/main" id="{DAB32EBB-6D8D-4DD6-A4AA-A0B587653199}"/>
              </a:ext>
            </a:extLst>
          </p:cNvPr>
          <p:cNvSpPr>
            <a:spLocks noChangeShapeType="1"/>
          </p:cNvSpPr>
          <p:nvPr/>
        </p:nvSpPr>
        <p:spPr bwMode="auto">
          <a:xfrm>
            <a:off x="1981200" y="4866096"/>
            <a:ext cx="409151" cy="10703"/>
          </a:xfrm>
          <a:prstGeom prst="line">
            <a:avLst/>
          </a:prstGeom>
          <a:noFill/>
          <a:ln w="38100" cmpd="dbl">
            <a:solidFill>
              <a:srgbClr val="33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7">
            <a:extLst>
              <a:ext uri="{FF2B5EF4-FFF2-40B4-BE49-F238E27FC236}">
                <a16:creationId xmlns:a16="http://schemas.microsoft.com/office/drawing/2014/main" id="{61069265-55E6-474A-BE77-486D7E6B5310}"/>
              </a:ext>
            </a:extLst>
          </p:cNvPr>
          <p:cNvSpPr>
            <a:spLocks noChangeShapeType="1"/>
          </p:cNvSpPr>
          <p:nvPr/>
        </p:nvSpPr>
        <p:spPr bwMode="auto">
          <a:xfrm>
            <a:off x="2057400" y="5257800"/>
            <a:ext cx="409151" cy="10703"/>
          </a:xfrm>
          <a:prstGeom prst="line">
            <a:avLst/>
          </a:prstGeom>
          <a:noFill/>
          <a:ln w="38100" cmpd="dbl">
            <a:solidFill>
              <a:srgbClr val="33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3" name="Picture 2"/>
          <p:cNvPicPr>
            <a:picLocks noChangeAspect="1"/>
          </p:cNvPicPr>
          <p:nvPr/>
        </p:nvPicPr>
        <p:blipFill>
          <a:blip r:embed="rId9"/>
          <a:stretch>
            <a:fillRect/>
          </a:stretch>
        </p:blipFill>
        <p:spPr>
          <a:xfrm>
            <a:off x="5728556" y="4543092"/>
            <a:ext cx="2270236" cy="1463040"/>
          </a:xfrm>
          <a:prstGeom prst="rect">
            <a:avLst/>
          </a:prstGeom>
        </p:spPr>
      </p:pic>
      <p:sp>
        <p:nvSpPr>
          <p:cNvPr id="7" name="Arrow: Down 6">
            <a:extLst>
              <a:ext uri="{FF2B5EF4-FFF2-40B4-BE49-F238E27FC236}">
                <a16:creationId xmlns:a16="http://schemas.microsoft.com/office/drawing/2014/main" id="{8495F36D-34FD-497D-9C75-A18AEAF96895}"/>
              </a:ext>
            </a:extLst>
          </p:cNvPr>
          <p:cNvSpPr/>
          <p:nvPr/>
        </p:nvSpPr>
        <p:spPr>
          <a:xfrm>
            <a:off x="6781800" y="4229543"/>
            <a:ext cx="228600" cy="296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50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98A04-0FA3-4C9B-8FDA-BC748AC772DD}"/>
              </a:ext>
            </a:extLst>
          </p:cNvPr>
          <p:cNvSpPr>
            <a:spLocks noGrp="1"/>
          </p:cNvSpPr>
          <p:nvPr>
            <p:ph idx="1"/>
          </p:nvPr>
        </p:nvSpPr>
        <p:spPr>
          <a:xfrm>
            <a:off x="457200" y="4953000"/>
            <a:ext cx="8229600" cy="1828800"/>
          </a:xfrm>
        </p:spPr>
        <p:txBody>
          <a:bodyPr>
            <a:normAutofit/>
          </a:bodyPr>
          <a:lstStyle/>
          <a:p>
            <a:pPr algn="l"/>
            <a:r>
              <a:rPr lang="en-US" sz="1800" b="0" i="0" u="none" strike="noStrike" baseline="0" dirty="0"/>
              <a:t>The slope of </a:t>
            </a:r>
            <a:r>
              <a:rPr lang="en-US" sz="1800" dirty="0"/>
              <a:t>-</a:t>
            </a:r>
            <a:r>
              <a:rPr lang="en-US" sz="1800" b="0" i="0" u="none" strike="noStrike" baseline="0" dirty="0"/>
              <a:t>2.28 means that an increase in the student-teacher ratio by one student per class is, on average, associated with a decline in districtwide test scores by 2.28 points on the test.</a:t>
            </a:r>
          </a:p>
        </p:txBody>
      </p:sp>
      <p:pic>
        <p:nvPicPr>
          <p:cNvPr id="5" name="Picture 4">
            <a:extLst>
              <a:ext uri="{FF2B5EF4-FFF2-40B4-BE49-F238E27FC236}">
                <a16:creationId xmlns:a16="http://schemas.microsoft.com/office/drawing/2014/main" id="{A07812B6-07D6-4D1E-A0D9-B48060C332E4}"/>
              </a:ext>
            </a:extLst>
          </p:cNvPr>
          <p:cNvPicPr>
            <a:picLocks noChangeAspect="1"/>
          </p:cNvPicPr>
          <p:nvPr/>
        </p:nvPicPr>
        <p:blipFill>
          <a:blip r:embed="rId3"/>
          <a:stretch>
            <a:fillRect/>
          </a:stretch>
        </p:blipFill>
        <p:spPr>
          <a:xfrm>
            <a:off x="-3717" y="228600"/>
            <a:ext cx="9144000" cy="4530893"/>
          </a:xfrm>
          <a:prstGeom prst="rect">
            <a:avLst/>
          </a:prstGeom>
        </p:spPr>
      </p:pic>
    </p:spTree>
    <p:extLst>
      <p:ext uri="{BB962C8B-B14F-4D97-AF65-F5344CB8AC3E}">
        <p14:creationId xmlns:p14="http://schemas.microsoft.com/office/powerpoint/2010/main" val="370486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36233"/>
            <a:ext cx="8229600" cy="5353050"/>
          </a:xfrm>
        </p:spPr>
        <p:txBody>
          <a:bodyPr>
            <a:normAutofit/>
          </a:bodyPr>
          <a:lstStyle/>
          <a:p>
            <a:pPr marL="0" indent="0">
              <a:spcBef>
                <a:spcPct val="0"/>
              </a:spcBef>
              <a:buNone/>
            </a:pPr>
            <a:r>
              <a:rPr lang="en-US" sz="2400" dirty="0"/>
              <a:t>When you propose model to the superintendent, she tells you that something is wrong with this formulation. She points out that class size is just one of many facets of elementary education, and that two districts with the same class sizes will have different test scores for many reasons, e.g., quality of their teachers, background of their students, how lucky the students were on test day, etc.</a:t>
            </a:r>
          </a:p>
          <a:p>
            <a:pPr marL="0" indent="0">
              <a:spcBef>
                <a:spcPct val="0"/>
              </a:spcBef>
              <a:buNone/>
            </a:pPr>
            <a:endParaRPr lang="en-US" sz="2200" dirty="0"/>
          </a:p>
          <a:p>
            <a:pPr marL="0" indent="0">
              <a:spcBef>
                <a:spcPct val="0"/>
              </a:spcBef>
              <a:buNone/>
            </a:pPr>
            <a:r>
              <a:rPr lang="en-US" sz="2400" dirty="0"/>
              <a:t>One approach would be to list the most important factors and to introduce them explicitly into the model.</a:t>
            </a:r>
          </a:p>
          <a:p>
            <a:pPr algn="l"/>
            <a:r>
              <a:rPr lang="en-US" sz="1800" b="0" i="0" u="none" strike="noStrike" baseline="0" dirty="0"/>
              <a:t>For now, we simply lump all these “other factors” together and write the relationship for a given district as:</a:t>
            </a:r>
            <a:endParaRPr lang="en-US" sz="1800" dirty="0"/>
          </a:p>
          <a:p>
            <a:pPr marL="0" indent="0">
              <a:spcBef>
                <a:spcPct val="0"/>
              </a:spcBef>
              <a:buNone/>
            </a:pPr>
            <a:endParaRPr lang="en-US" sz="2200" dirty="0"/>
          </a:p>
          <a:p>
            <a:pPr marL="0" indent="0">
              <a:spcBef>
                <a:spcPct val="0"/>
              </a:spcBef>
              <a:buNone/>
            </a:pPr>
            <a:endParaRPr lang="en-US" sz="2200" dirty="0"/>
          </a:p>
        </p:txBody>
      </p:sp>
      <p:pic>
        <p:nvPicPr>
          <p:cNvPr id="2" name="Picture 1">
            <a:extLst>
              <a:ext uri="{FF2B5EF4-FFF2-40B4-BE49-F238E27FC236}">
                <a16:creationId xmlns:a16="http://schemas.microsoft.com/office/drawing/2014/main" id="{69252F1F-6876-4E0C-9936-F4264EF5E3B4}"/>
              </a:ext>
            </a:extLst>
          </p:cNvPr>
          <p:cNvPicPr>
            <a:picLocks noChangeAspect="1"/>
          </p:cNvPicPr>
          <p:nvPr/>
        </p:nvPicPr>
        <p:blipFill>
          <a:blip r:embed="rId3"/>
          <a:stretch>
            <a:fillRect/>
          </a:stretch>
        </p:blipFill>
        <p:spPr>
          <a:xfrm>
            <a:off x="1371600" y="5621767"/>
            <a:ext cx="5980670" cy="457200"/>
          </a:xfrm>
          <a:prstGeom prst="rect">
            <a:avLst/>
          </a:prstGeom>
        </p:spPr>
      </p:pic>
      <p:sp>
        <p:nvSpPr>
          <p:cNvPr id="6" name="Title 1">
            <a:extLst>
              <a:ext uri="{FF2B5EF4-FFF2-40B4-BE49-F238E27FC236}">
                <a16:creationId xmlns:a16="http://schemas.microsoft.com/office/drawing/2014/main" id="{9E15F3AF-D2D9-4F08-BD18-C08FB0D9FBDE}"/>
              </a:ext>
            </a:extLst>
          </p:cNvPr>
          <p:cNvSpPr>
            <a:spLocks noGrp="1"/>
          </p:cNvSpPr>
          <p:nvPr>
            <p:ph type="title"/>
          </p:nvPr>
        </p:nvSpPr>
        <p:spPr>
          <a:xfrm>
            <a:off x="428625" y="285750"/>
            <a:ext cx="8229600" cy="1143000"/>
          </a:xfrm>
        </p:spPr>
        <p:txBody>
          <a:bodyPr/>
          <a:lstStyle/>
          <a:p>
            <a:pPr eaLnBrk="1" hangingPunct="1"/>
            <a:r>
              <a:rPr lang="en-US" altLang="zh-CN" sz="3200" dirty="0"/>
              <a:t>Regression with Multiple Regressors</a:t>
            </a:r>
            <a:endParaRPr lang="en-CA" altLang="en-US" sz="3200" dirty="0"/>
          </a:p>
        </p:txBody>
      </p:sp>
    </p:spTree>
    <p:extLst>
      <p:ext uri="{BB962C8B-B14F-4D97-AF65-F5344CB8AC3E}">
        <p14:creationId xmlns:p14="http://schemas.microsoft.com/office/powerpoint/2010/main" val="2574466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286250"/>
          </a:xfrm>
        </p:spPr>
        <p:txBody>
          <a:bodyPr>
            <a:normAutofit fontScale="92500" lnSpcReduction="10000"/>
          </a:bodyPr>
          <a:lstStyle/>
          <a:p>
            <a:r>
              <a:rPr lang="en-US" sz="2400" b="1" dirty="0"/>
              <a:t>Regression diagnostic I: multicollinearity</a:t>
            </a:r>
          </a:p>
          <a:p>
            <a:pPr lvl="1"/>
            <a:r>
              <a:rPr lang="en-US" sz="2100" dirty="0"/>
              <a:t>One of the assumptions of the classical linear regression model (CLRM) is that there is no </a:t>
            </a:r>
            <a:r>
              <a:rPr lang="en-US" altLang="zh-CN" sz="2100" u="sng" dirty="0">
                <a:solidFill>
                  <a:srgbClr val="FF0000"/>
                </a:solidFill>
              </a:rPr>
              <a:t>perfect</a:t>
            </a:r>
            <a:r>
              <a:rPr lang="en-US" sz="2100" u="sng" dirty="0"/>
              <a:t> linear relationship </a:t>
            </a:r>
            <a:r>
              <a:rPr lang="en-US" sz="2100" dirty="0"/>
              <a:t>among the regressors</a:t>
            </a:r>
          </a:p>
          <a:p>
            <a:endParaRPr lang="en-US" sz="2400" dirty="0"/>
          </a:p>
          <a:p>
            <a:pPr lvl="1"/>
            <a:r>
              <a:rPr lang="en-US" sz="2000" dirty="0"/>
              <a:t>Possible sources of </a:t>
            </a:r>
            <a:r>
              <a:rPr lang="en-US" sz="2000" b="1" u="sng" dirty="0"/>
              <a:t>perfect collinearity</a:t>
            </a:r>
            <a:r>
              <a:rPr lang="en-US" sz="2000" dirty="0"/>
              <a:t>:</a:t>
            </a:r>
          </a:p>
          <a:p>
            <a:pPr lvl="2"/>
            <a:r>
              <a:rPr lang="en-US" sz="1800" dirty="0"/>
              <a:t>Having two or more perfectly correlated predictor variables (e.g. the dummy variable trap—including a dummy for both female and male in the model)</a:t>
            </a:r>
          </a:p>
          <a:p>
            <a:pPr lvl="2"/>
            <a:r>
              <a:rPr lang="en-US" sz="1800" dirty="0"/>
              <a:t>There is too little data available compared to the number of parameters to be estimated (e.g. fewer data points than regression coefficients)</a:t>
            </a:r>
          </a:p>
          <a:p>
            <a:pPr lvl="2"/>
            <a:endParaRPr lang="en-US" sz="1800" dirty="0"/>
          </a:p>
          <a:p>
            <a:pPr lvl="1"/>
            <a:r>
              <a:rPr lang="en-US" sz="2000" dirty="0"/>
              <a:t>Solutions to perfect multicollinearity</a:t>
            </a:r>
          </a:p>
          <a:p>
            <a:pPr lvl="2"/>
            <a:r>
              <a:rPr lang="en-US" sz="1800" dirty="0"/>
              <a:t>If you try to estimate one regression with perfect collinearity, the software will do one of two things: Either it will drop one of the occurrences or it will refuse to calculate the OLS estimates and give an error message.</a:t>
            </a:r>
          </a:p>
          <a:p>
            <a:pPr lvl="2"/>
            <a:endParaRPr lang="en-US" sz="18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119836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lnSpcReduction="10000"/>
          </a:bodyPr>
          <a:lstStyle/>
          <a:p>
            <a:pPr marL="342900" lvl="1" indent="-342900">
              <a:lnSpc>
                <a:spcPct val="90000"/>
              </a:lnSpc>
              <a:buFont typeface="Arial" pitchFamily="34" charset="0"/>
              <a:buChar char="•"/>
            </a:pPr>
            <a:r>
              <a:rPr lang="en-US" sz="2000" b="1" dirty="0"/>
              <a:t>Regression diagnostic I: multicollinearity</a:t>
            </a:r>
            <a:r>
              <a:rPr lang="en-US" sz="2000" dirty="0"/>
              <a:t> </a:t>
            </a:r>
          </a:p>
          <a:p>
            <a:pPr lvl="1"/>
            <a:r>
              <a:rPr lang="en-US" sz="1900" dirty="0"/>
              <a:t>In practice, perfect linear relationship(s) among regressors is a rarity, but in many applications the regressors may be highly collinear. This case may be called </a:t>
            </a:r>
            <a:r>
              <a:rPr lang="en-US" sz="1900" u="sng" dirty="0">
                <a:solidFill>
                  <a:srgbClr val="FF0000"/>
                </a:solidFill>
              </a:rPr>
              <a:t>imperfect</a:t>
            </a:r>
            <a:r>
              <a:rPr lang="en-US" sz="1900" u="sng" dirty="0"/>
              <a:t> collinearity</a:t>
            </a:r>
          </a:p>
          <a:p>
            <a:pPr marL="457200" lvl="1" indent="0">
              <a:buNone/>
            </a:pPr>
            <a:endParaRPr lang="en-US" sz="2000" b="1" u="sng" dirty="0"/>
          </a:p>
          <a:p>
            <a:pPr lvl="1">
              <a:lnSpc>
                <a:spcPct val="90000"/>
              </a:lnSpc>
            </a:pPr>
            <a:r>
              <a:rPr lang="en-US" sz="1900" dirty="0"/>
              <a:t>Perfect multicollinearity is a problem that often signals the presence of a logical error. In contrast, imperfect multicollinearity is not necessarily an error, but rather just a feature of OLS, your data, and the question you are trying to answer.</a:t>
            </a:r>
          </a:p>
          <a:p>
            <a:pPr lvl="1">
              <a:lnSpc>
                <a:spcPct val="90000"/>
              </a:lnSpc>
            </a:pPr>
            <a:endParaRPr lang="en-US" sz="1900" dirty="0"/>
          </a:p>
          <a:p>
            <a:pPr lvl="1">
              <a:lnSpc>
                <a:spcPct val="90000"/>
              </a:lnSpc>
            </a:pPr>
            <a:r>
              <a:rPr lang="en-US" sz="1900" dirty="0"/>
              <a:t>If the regressors are imperfectly multicollinear, then the coefficients on at least one individual regressor will be imprecisely estimated.</a:t>
            </a:r>
          </a:p>
          <a:p>
            <a:pPr lvl="1">
              <a:lnSpc>
                <a:spcPct val="90000"/>
              </a:lnSpc>
            </a:pPr>
            <a:endParaRPr lang="en-US" sz="1900" dirty="0"/>
          </a:p>
          <a:p>
            <a:pPr lvl="1">
              <a:lnSpc>
                <a:spcPct val="90000"/>
              </a:lnSpc>
            </a:pPr>
            <a:r>
              <a:rPr lang="en-US" sz="2000" dirty="0"/>
              <a:t>How to identify imperfect multicollinearity: Correlation Matrix</a:t>
            </a:r>
          </a:p>
          <a:p>
            <a:pPr lvl="1">
              <a:lnSpc>
                <a:spcPct val="90000"/>
              </a:lnSpc>
            </a:pPr>
            <a:endParaRPr lang="en-US" sz="2000" dirty="0"/>
          </a:p>
          <a:p>
            <a:pPr lvl="1">
              <a:lnSpc>
                <a:spcPct val="90000"/>
              </a:lnSpc>
            </a:pPr>
            <a:r>
              <a:rPr lang="en-US" sz="1900" dirty="0"/>
              <a:t>Question: If you try to estimate one regression with imperfect collinearity, do you have to drop one of the occurrences?</a:t>
            </a:r>
          </a:p>
          <a:p>
            <a:pPr lvl="1">
              <a:lnSpc>
                <a:spcPct val="90000"/>
              </a:lnSpc>
            </a:pPr>
            <a:endParaRPr lang="en-US" sz="1900" dirty="0"/>
          </a:p>
          <a:p>
            <a:pPr lvl="1">
              <a:lnSpc>
                <a:spcPct val="90000"/>
              </a:lnSpc>
            </a:pPr>
            <a:endParaRPr lang="en-US" sz="1900" dirty="0"/>
          </a:p>
          <a:p>
            <a:pPr algn="l"/>
            <a:endParaRPr lang="en-US" sz="2000" u="sng"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355263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I: multicollinearity</a:t>
            </a:r>
            <a:endParaRPr lang="en-US" sz="2400" dirty="0"/>
          </a:p>
          <a:p>
            <a:pPr lvl="1"/>
            <a:r>
              <a:rPr lang="en-US" sz="2000" dirty="0"/>
              <a:t> Consequences of imperfect collinearity:</a:t>
            </a:r>
          </a:p>
          <a:p>
            <a:pPr marL="1257300" lvl="2" indent="-342900">
              <a:buFont typeface="+mj-lt"/>
              <a:buAutoNum type="arabicParenR"/>
            </a:pPr>
            <a:r>
              <a:rPr lang="en-US" sz="1800" dirty="0"/>
              <a:t>OLS estimators are still BLUE (Best Linear Unbiased Estimator), but they have large variances and covariances. As a result, the confidence intervals tend to be wider and we may not reject the “zero null hypothesis”. (the t ratios of one or more coefficients tend to be statistically insignificant).</a:t>
            </a:r>
          </a:p>
          <a:p>
            <a:pPr marL="1257300" lvl="2" indent="-342900">
              <a:buFont typeface="+mj-lt"/>
              <a:buAutoNum type="arabicParenR"/>
            </a:pPr>
            <a:r>
              <a:rPr lang="en-US" sz="1800" dirty="0"/>
              <a:t>Even though some regression coefficients are statistically insignificant, the R</a:t>
            </a:r>
            <a:r>
              <a:rPr lang="en-US" sz="1800" baseline="30000" dirty="0"/>
              <a:t>2</a:t>
            </a:r>
            <a:r>
              <a:rPr lang="en-US" sz="1800" dirty="0"/>
              <a:t> value may be very high.</a:t>
            </a:r>
          </a:p>
          <a:p>
            <a:pPr marL="1257300" lvl="2" indent="-342900">
              <a:buFont typeface="+mj-lt"/>
              <a:buAutoNum type="arabicParenR"/>
            </a:pPr>
            <a:r>
              <a:rPr lang="en-US" sz="1800" dirty="0"/>
              <a:t>The OLS estimators and their standard errors can be sensitive to small changes in the data.</a:t>
            </a:r>
          </a:p>
          <a:p>
            <a:pPr marL="1257300" lvl="2" indent="-342900">
              <a:buFont typeface="+mj-lt"/>
              <a:buAutoNum type="arabicParenR"/>
            </a:pPr>
            <a:r>
              <a:rPr lang="en-US" sz="1800" dirty="0"/>
              <a:t>Adding a collinear variable to the chosen regression model can alter the coefficient values of the other variables in the model.</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303063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0"/>
            <a:ext cx="8229600" cy="1143000"/>
          </a:xfrm>
        </p:spPr>
        <p:txBody>
          <a:bodyPr/>
          <a:lstStyle/>
          <a:p>
            <a:pPr eaLnBrk="1" hangingPunct="1"/>
            <a:r>
              <a:rPr lang="en-US" altLang="en-US" sz="3200" dirty="0"/>
              <a:t>L</a:t>
            </a:r>
            <a:r>
              <a:rPr lang="en-CA" altLang="en-US" sz="3200" dirty="0" err="1"/>
              <a:t>inear</a:t>
            </a:r>
            <a:r>
              <a:rPr lang="en-CA" altLang="en-US" sz="3200" dirty="0"/>
              <a:t> Regression Model</a:t>
            </a:r>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838201"/>
            <a:ext cx="8229600" cy="5715000"/>
          </a:xfrm>
        </p:spPr>
        <p:txBody>
          <a:bodyPr>
            <a:normAutofit/>
          </a:bodyPr>
          <a:lstStyle/>
          <a:p>
            <a:pPr marL="0" indent="0" algn="l">
              <a:buNone/>
            </a:pPr>
            <a:endParaRPr lang="en-US" sz="1600" b="0" i="0" u="none" strike="noStrike" baseline="0" dirty="0"/>
          </a:p>
          <a:p>
            <a:pPr>
              <a:spcBef>
                <a:spcPct val="0"/>
              </a:spcBef>
            </a:pPr>
            <a:r>
              <a:rPr lang="en-US" sz="2000" dirty="0"/>
              <a:t>The LRM (Linear Regression Model) in its general form may be written as:</a:t>
            </a:r>
          </a:p>
          <a:p>
            <a:pPr>
              <a:spcBef>
                <a:spcPct val="0"/>
              </a:spcBef>
            </a:pPr>
            <a:endParaRPr lang="en-US" sz="2000" dirty="0"/>
          </a:p>
          <a:p>
            <a:pPr marL="0" indent="0">
              <a:spcBef>
                <a:spcPct val="0"/>
              </a:spcBef>
              <a:buNone/>
            </a:pPr>
            <a:r>
              <a:rPr lang="en-US" sz="2000" dirty="0"/>
              <a:t> </a:t>
            </a:r>
          </a:p>
          <a:p>
            <a:pPr>
              <a:spcBef>
                <a:spcPct val="0"/>
              </a:spcBef>
            </a:pPr>
            <a:endParaRPr lang="en-US" sz="2000" dirty="0"/>
          </a:p>
          <a:p>
            <a:pPr lvl="1">
              <a:spcBef>
                <a:spcPct val="0"/>
              </a:spcBef>
            </a:pPr>
            <a:r>
              <a:rPr lang="en-US" sz="1800" dirty="0"/>
              <a:t>This is known as the population or true model</a:t>
            </a:r>
          </a:p>
          <a:p>
            <a:pPr lvl="1">
              <a:spcBef>
                <a:spcPct val="0"/>
              </a:spcBef>
            </a:pPr>
            <a:r>
              <a:rPr lang="en-US" sz="1800" dirty="0"/>
              <a:t>The variable Y is known as the dependent variable</a:t>
            </a:r>
          </a:p>
          <a:p>
            <a:pPr lvl="1">
              <a:spcBef>
                <a:spcPct val="0"/>
              </a:spcBef>
            </a:pPr>
            <a:r>
              <a:rPr lang="en-US" sz="1800" dirty="0"/>
              <a:t>The X variables are known as the explanatory variables, predictors, covariates, or regressors</a:t>
            </a:r>
          </a:p>
          <a:p>
            <a:pPr lvl="1">
              <a:spcBef>
                <a:spcPct val="0"/>
              </a:spcBef>
            </a:pPr>
            <a:r>
              <a:rPr lang="en-US" sz="1800" dirty="0"/>
              <a:t>u is known as an</a:t>
            </a:r>
            <a:r>
              <a:rPr lang="zh-CN" altLang="en-US" sz="1800" dirty="0"/>
              <a:t> </a:t>
            </a:r>
            <a:r>
              <a:rPr lang="en-US" sz="1800" dirty="0"/>
              <a:t>error term, which is a catchall for all those variables that cannot be introduced in the model for a variety of reasons</a:t>
            </a:r>
          </a:p>
          <a:p>
            <a:pPr lvl="1">
              <a:spcBef>
                <a:spcPct val="0"/>
              </a:spcBef>
            </a:pPr>
            <a:r>
              <a:rPr lang="en-US" sz="1800" dirty="0"/>
              <a:t>The subscript </a:t>
            </a:r>
            <a:r>
              <a:rPr lang="en-US" sz="1800" dirty="0" err="1"/>
              <a:t>i</a:t>
            </a:r>
            <a:r>
              <a:rPr lang="en-US" sz="1800" dirty="0"/>
              <a:t> denotes the </a:t>
            </a:r>
            <a:r>
              <a:rPr lang="en-US" sz="1800" dirty="0" err="1"/>
              <a:t>ith</a:t>
            </a:r>
            <a:r>
              <a:rPr lang="en-US" sz="1800" dirty="0"/>
              <a:t> observation</a:t>
            </a:r>
          </a:p>
          <a:p>
            <a:pPr lvl="1">
              <a:spcBef>
                <a:spcPct val="0"/>
              </a:spcBef>
            </a:pPr>
            <a:r>
              <a:rPr lang="en-US" sz="1800" dirty="0"/>
              <a:t>B</a:t>
            </a:r>
            <a:r>
              <a:rPr lang="en-US" sz="1800" baseline="-25000" dirty="0"/>
              <a:t>1</a:t>
            </a:r>
            <a:r>
              <a:rPr lang="en-US" sz="1800" dirty="0"/>
              <a:t> is known as the intercept and B</a:t>
            </a:r>
            <a:r>
              <a:rPr lang="en-US" sz="1800" baseline="-25000" dirty="0"/>
              <a:t>2</a:t>
            </a:r>
            <a:r>
              <a:rPr lang="en-US" sz="1800" dirty="0"/>
              <a:t> to B</a:t>
            </a:r>
            <a:r>
              <a:rPr lang="en-US" sz="1800" baseline="-25000" dirty="0"/>
              <a:t>k</a:t>
            </a:r>
            <a:r>
              <a:rPr lang="en-US" sz="1800" dirty="0"/>
              <a:t> are known as the coefficients Collectively, they are called regression coefficients or regression parameters</a:t>
            </a:r>
          </a:p>
          <a:p>
            <a:pPr lvl="1">
              <a:spcBef>
                <a:spcPct val="0"/>
              </a:spcBef>
            </a:pPr>
            <a:r>
              <a:rPr lang="en-US" sz="1800" dirty="0"/>
              <a:t>In regression analysis our primary objective is to explain the mean, or average, behavior of Y in relation to the regressors, that is, how mean Y responds to changes in the values of the X variables </a:t>
            </a:r>
          </a:p>
          <a:p>
            <a:pPr lvl="1">
              <a:spcBef>
                <a:spcPct val="0"/>
              </a:spcBef>
            </a:pPr>
            <a:r>
              <a:rPr lang="en-US" sz="1800" dirty="0"/>
              <a:t>How many regressors are included in the model depends on the nature of the problem and will vary from problem to problem</a:t>
            </a:r>
            <a:endParaRPr lang="en-US" sz="2000" dirty="0"/>
          </a:p>
          <a:p>
            <a:pPr>
              <a:spcBef>
                <a:spcPct val="0"/>
              </a:spcBef>
            </a:pPr>
            <a:endParaRPr lang="en-US" sz="2000" dirty="0"/>
          </a:p>
          <a:p>
            <a:pPr>
              <a:spcBef>
                <a:spcPct val="0"/>
              </a:spcBef>
            </a:pPr>
            <a:endParaRPr lang="en-US" sz="2000" dirty="0"/>
          </a:p>
          <a:p>
            <a:pPr>
              <a:spcBef>
                <a:spcPct val="0"/>
              </a:spcBef>
            </a:pPr>
            <a:endParaRPr lang="en-US" sz="2000" dirty="0"/>
          </a:p>
          <a:p>
            <a:pPr algn="l"/>
            <a:endParaRPr lang="en-CA" altLang="en-US" sz="2000" dirty="0"/>
          </a:p>
        </p:txBody>
      </p:sp>
      <p:pic>
        <p:nvPicPr>
          <p:cNvPr id="4" name="Picture 3">
            <a:extLst>
              <a:ext uri="{FF2B5EF4-FFF2-40B4-BE49-F238E27FC236}">
                <a16:creationId xmlns:a16="http://schemas.microsoft.com/office/drawing/2014/main" id="{19BD06E4-C1DE-A02F-758C-DAF0CAC2CDFF}"/>
              </a:ext>
            </a:extLst>
          </p:cNvPr>
          <p:cNvPicPr>
            <a:picLocks noChangeAspect="1"/>
          </p:cNvPicPr>
          <p:nvPr/>
        </p:nvPicPr>
        <p:blipFill>
          <a:blip r:embed="rId3"/>
          <a:stretch>
            <a:fillRect/>
          </a:stretch>
        </p:blipFill>
        <p:spPr>
          <a:xfrm>
            <a:off x="2135777" y="1600200"/>
            <a:ext cx="4872446" cy="457200"/>
          </a:xfrm>
          <a:prstGeom prst="rect">
            <a:avLst/>
          </a:prstGeom>
        </p:spPr>
      </p:pic>
    </p:spTree>
    <p:extLst>
      <p:ext uri="{BB962C8B-B14F-4D97-AF65-F5344CB8AC3E}">
        <p14:creationId xmlns:p14="http://schemas.microsoft.com/office/powerpoint/2010/main" val="23024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2: heteroscedasticity </a:t>
            </a:r>
            <a:r>
              <a:rPr lang="en-US" sz="2200" dirty="0"/>
              <a:t>in the error term</a:t>
            </a:r>
          </a:p>
          <a:p>
            <a:pPr lvl="1"/>
            <a:r>
              <a:rPr lang="en-US" sz="2000" dirty="0"/>
              <a:t>Definition: </a:t>
            </a:r>
          </a:p>
          <a:p>
            <a:pPr lvl="2"/>
            <a:r>
              <a:rPr lang="en-US" sz="1600" dirty="0"/>
              <a:t>The classical linear regression model (CLRM) assumes that the error term </a:t>
            </a:r>
            <a:r>
              <a:rPr lang="en-US" sz="1600" dirty="0" err="1"/>
              <a:t>u</a:t>
            </a:r>
            <a:r>
              <a:rPr lang="en-US" sz="1600" baseline="-25000" dirty="0" err="1"/>
              <a:t>i</a:t>
            </a:r>
            <a:r>
              <a:rPr lang="en-US" sz="1600" baseline="-25000" dirty="0"/>
              <a:t> </a:t>
            </a:r>
            <a:r>
              <a:rPr lang="en-US" sz="1600" dirty="0"/>
              <a:t>has homoscedasticity (equal variance) across observations. For instance, in studying consumption expenditure in relation to income, this assumption would imply that low-income and high-income households have the same disturbance variance even though their average level of consumption expenditure is different. If the assumption of homoscedasticity is not satisfied, there is the problem of heteroscedasticity</a:t>
            </a:r>
          </a:p>
          <a:p>
            <a:pPr lvl="3"/>
            <a:endParaRPr lang="en-US" sz="12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1644948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2: heteroscedasticity </a:t>
            </a:r>
            <a:r>
              <a:rPr lang="en-US" sz="2200" dirty="0"/>
              <a:t>in the error term</a:t>
            </a:r>
          </a:p>
          <a:p>
            <a:pPr lvl="1"/>
            <a:r>
              <a:rPr lang="en-US" sz="2000" dirty="0"/>
              <a:t>How to identify heteroscedasticity? </a:t>
            </a:r>
          </a:p>
          <a:p>
            <a:pPr lvl="2"/>
            <a:r>
              <a:rPr lang="en-US" sz="1600" dirty="0"/>
              <a:t>Regression with a single regressor: Plot the squared residuals against the regressor</a:t>
            </a:r>
          </a:p>
          <a:p>
            <a:pPr lvl="2"/>
            <a:r>
              <a:rPr lang="en-US" altLang="zh-CN" sz="1600" dirty="0"/>
              <a:t>Regression with multiple regressors: </a:t>
            </a:r>
            <a:r>
              <a:rPr lang="en-US" sz="1600" dirty="0"/>
              <a:t>Plot the squared residuals against the </a:t>
            </a:r>
            <a:r>
              <a:rPr lang="en-US" altLang="zh-CN" sz="1600" dirty="0"/>
              <a:t>fitted</a:t>
            </a:r>
            <a:r>
              <a:rPr lang="en-US" sz="1600" dirty="0"/>
              <a:t> dependent variable</a:t>
            </a:r>
          </a:p>
          <a:p>
            <a:pPr lvl="2"/>
            <a:r>
              <a:rPr lang="en-US" sz="1600" dirty="0"/>
              <a:t>Breusch-Pagan test (a statistical test that is used to test for heteroskedasticity in a linear regression model): If the test has a p-value below an appropriate threshold (e.g. p &lt; 0.10) then the null hypothesis of homoskedasticity is rejected and heteroskedasticity assumed</a:t>
            </a:r>
          </a:p>
          <a:p>
            <a:pPr lvl="3"/>
            <a:endParaRPr lang="en-US" sz="12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pic>
        <p:nvPicPr>
          <p:cNvPr id="4" name="Picture 3">
            <a:extLst>
              <a:ext uri="{FF2B5EF4-FFF2-40B4-BE49-F238E27FC236}">
                <a16:creationId xmlns:a16="http://schemas.microsoft.com/office/drawing/2014/main" id="{A3C93A76-3CB1-12C2-08A5-F5692B4CEF68}"/>
              </a:ext>
            </a:extLst>
          </p:cNvPr>
          <p:cNvPicPr>
            <a:picLocks noChangeAspect="1"/>
          </p:cNvPicPr>
          <p:nvPr/>
        </p:nvPicPr>
        <p:blipFill>
          <a:blip r:embed="rId3"/>
          <a:stretch>
            <a:fillRect/>
          </a:stretch>
        </p:blipFill>
        <p:spPr>
          <a:xfrm>
            <a:off x="2554569" y="4495800"/>
            <a:ext cx="4084839" cy="2194560"/>
          </a:xfrm>
          <a:prstGeom prst="rect">
            <a:avLst/>
          </a:prstGeom>
        </p:spPr>
      </p:pic>
    </p:spTree>
    <p:extLst>
      <p:ext uri="{BB962C8B-B14F-4D97-AF65-F5344CB8AC3E}">
        <p14:creationId xmlns:p14="http://schemas.microsoft.com/office/powerpoint/2010/main" val="141955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lnSpcReduction="10000"/>
          </a:bodyPr>
          <a:lstStyle/>
          <a:p>
            <a:r>
              <a:rPr lang="en-US" sz="2400" b="1" dirty="0"/>
              <a:t>Regression diagnostic 2: heteroscedasticity </a:t>
            </a:r>
            <a:r>
              <a:rPr lang="en-US" sz="2200" dirty="0"/>
              <a:t>in the error term</a:t>
            </a:r>
          </a:p>
          <a:p>
            <a:pPr lvl="1"/>
            <a:r>
              <a:rPr lang="en-US" sz="2000" dirty="0"/>
              <a:t>Example: </a:t>
            </a:r>
          </a:p>
          <a:p>
            <a:pPr marL="914400" lvl="2" indent="0">
              <a:buNone/>
            </a:pPr>
            <a:r>
              <a:rPr lang="en-US" sz="1600" dirty="0"/>
              <a:t>To help clarify with an example, we use the example of earnings of male versus female college graduates. Let </a:t>
            </a:r>
            <a:r>
              <a:rPr lang="en-US" sz="1600" dirty="0" err="1"/>
              <a:t>MALE</a:t>
            </a:r>
            <a:r>
              <a:rPr lang="en-US" sz="1600" baseline="-25000" dirty="0" err="1"/>
              <a:t>i</a:t>
            </a:r>
            <a:r>
              <a:rPr lang="en-US" sz="1600" dirty="0"/>
              <a:t> be a binary variable that equals 1 for male college graduates and equals 0 for female graduates. The binary variable regression model relating someone’s earnings to his or her gender is:</a:t>
            </a:r>
          </a:p>
          <a:p>
            <a:pPr marL="914400" lvl="2" indent="0" algn="ctr">
              <a:buNone/>
            </a:pPr>
            <a:r>
              <a:rPr lang="en-US" sz="1600" dirty="0" err="1"/>
              <a:t>Earnings</a:t>
            </a:r>
            <a:r>
              <a:rPr lang="en-US" sz="1600" baseline="-25000" dirty="0" err="1"/>
              <a:t>i</a:t>
            </a:r>
            <a:r>
              <a:rPr lang="en-US" sz="1600" dirty="0"/>
              <a:t> = b</a:t>
            </a:r>
            <a:r>
              <a:rPr lang="en-US" sz="1600" baseline="-25000" dirty="0"/>
              <a:t>0</a:t>
            </a:r>
            <a:r>
              <a:rPr lang="en-US" sz="1600" dirty="0"/>
              <a:t> + b</a:t>
            </a:r>
            <a:r>
              <a:rPr lang="en-US" sz="1600" baseline="-25000" dirty="0"/>
              <a:t>1</a:t>
            </a:r>
            <a:r>
              <a:rPr lang="en-US" sz="1600" dirty="0"/>
              <a:t>MALE</a:t>
            </a:r>
            <a:r>
              <a:rPr lang="en-US" sz="1600" baseline="-25000" dirty="0"/>
              <a:t>i</a:t>
            </a:r>
            <a:r>
              <a:rPr lang="en-US" sz="1600" dirty="0"/>
              <a:t> + </a:t>
            </a:r>
            <a:r>
              <a:rPr lang="en-US" sz="1600" dirty="0" err="1"/>
              <a:t>u</a:t>
            </a:r>
            <a:r>
              <a:rPr lang="en-US" sz="1600" baseline="-25000" dirty="0" err="1"/>
              <a:t>i</a:t>
            </a:r>
            <a:endParaRPr lang="en-US" sz="1600" baseline="-25000" dirty="0"/>
          </a:p>
          <a:p>
            <a:pPr marL="914400" lvl="2" indent="0" algn="ctr">
              <a:buNone/>
            </a:pPr>
            <a:endParaRPr lang="en-US" sz="1600" baseline="-25000" dirty="0"/>
          </a:p>
          <a:p>
            <a:pPr marL="914400" lvl="2" indent="0">
              <a:buNone/>
            </a:pPr>
            <a:r>
              <a:rPr lang="en-US" sz="1600" dirty="0"/>
              <a:t>We can also write the Equation as two separate equations, one for men and one for women:</a:t>
            </a:r>
          </a:p>
          <a:p>
            <a:pPr marL="914400" lvl="2" indent="0" algn="ctr">
              <a:buNone/>
            </a:pPr>
            <a:r>
              <a:rPr lang="en-US" sz="1600" dirty="0" err="1"/>
              <a:t>Earnings</a:t>
            </a:r>
            <a:r>
              <a:rPr lang="en-US" sz="1600" baseline="-25000" dirty="0" err="1"/>
              <a:t>i</a:t>
            </a:r>
            <a:r>
              <a:rPr lang="en-US" sz="1600" dirty="0"/>
              <a:t> = b</a:t>
            </a:r>
            <a:r>
              <a:rPr lang="en-US" sz="1600" baseline="-25000" dirty="0"/>
              <a:t>0</a:t>
            </a:r>
            <a:r>
              <a:rPr lang="en-US" sz="1600" dirty="0"/>
              <a:t> + </a:t>
            </a:r>
            <a:r>
              <a:rPr lang="en-US" sz="1600" dirty="0" err="1"/>
              <a:t>u</a:t>
            </a:r>
            <a:r>
              <a:rPr lang="en-US" sz="1600" baseline="-25000" dirty="0" err="1"/>
              <a:t>i</a:t>
            </a:r>
            <a:r>
              <a:rPr lang="en-US" sz="1600" dirty="0"/>
              <a:t> (women) </a:t>
            </a:r>
          </a:p>
          <a:p>
            <a:pPr marL="914400" lvl="2" indent="0" algn="ctr">
              <a:buNone/>
            </a:pPr>
            <a:r>
              <a:rPr lang="en-US" sz="1600" dirty="0" err="1"/>
              <a:t>Earnings</a:t>
            </a:r>
            <a:r>
              <a:rPr lang="en-US" sz="1600" baseline="-25000" dirty="0" err="1"/>
              <a:t>i</a:t>
            </a:r>
            <a:r>
              <a:rPr lang="en-US" sz="1600" dirty="0"/>
              <a:t> = b</a:t>
            </a:r>
            <a:r>
              <a:rPr lang="en-US" sz="1600" baseline="-25000" dirty="0"/>
              <a:t>0</a:t>
            </a:r>
            <a:r>
              <a:rPr lang="en-US" sz="1600" dirty="0"/>
              <a:t> + b</a:t>
            </a:r>
            <a:r>
              <a:rPr lang="en-US" sz="1600" baseline="-25000" dirty="0"/>
              <a:t>1</a:t>
            </a:r>
            <a:r>
              <a:rPr lang="en-US" sz="1600" dirty="0"/>
              <a:t> + </a:t>
            </a:r>
            <a:r>
              <a:rPr lang="en-US" sz="1600" dirty="0" err="1"/>
              <a:t>u</a:t>
            </a:r>
            <a:r>
              <a:rPr lang="en-US" sz="1600" baseline="-25000" dirty="0" err="1"/>
              <a:t>i</a:t>
            </a:r>
            <a:r>
              <a:rPr lang="en-US" sz="1600" dirty="0"/>
              <a:t> (men)</a:t>
            </a:r>
          </a:p>
          <a:p>
            <a:pPr marL="914400" lvl="2" indent="0" algn="ctr">
              <a:buNone/>
            </a:pPr>
            <a:endParaRPr lang="en-US" sz="1600" dirty="0"/>
          </a:p>
          <a:p>
            <a:pPr marL="914400" lvl="2" indent="0">
              <a:buNone/>
            </a:pPr>
            <a:r>
              <a:rPr lang="en-US" sz="1600" dirty="0"/>
              <a:t>Thus, for women, </a:t>
            </a:r>
            <a:r>
              <a:rPr lang="en-US" sz="1600" dirty="0" err="1"/>
              <a:t>u</a:t>
            </a:r>
            <a:r>
              <a:rPr lang="en-US" sz="1600" baseline="-25000" dirty="0" err="1"/>
              <a:t>i</a:t>
            </a:r>
            <a:r>
              <a:rPr lang="en-US" sz="1600" dirty="0"/>
              <a:t> is the deviation of the </a:t>
            </a:r>
            <a:r>
              <a:rPr lang="en-US" sz="1600" dirty="0" err="1"/>
              <a:t>i</a:t>
            </a:r>
            <a:r>
              <a:rPr lang="en-US" sz="1600" dirty="0"/>
              <a:t> </a:t>
            </a:r>
            <a:r>
              <a:rPr lang="en-US" sz="1600" dirty="0" err="1"/>
              <a:t>th</a:t>
            </a:r>
            <a:r>
              <a:rPr lang="en-US" sz="1600" dirty="0"/>
              <a:t> woman’s earnings from the population</a:t>
            </a:r>
          </a:p>
          <a:p>
            <a:pPr marL="914400" lvl="2" indent="0">
              <a:buNone/>
            </a:pPr>
            <a:r>
              <a:rPr lang="en-US" sz="1600" dirty="0"/>
              <a:t>mean earnings for women (b</a:t>
            </a:r>
            <a:r>
              <a:rPr lang="en-US" sz="1600" baseline="-25000" dirty="0"/>
              <a:t>0</a:t>
            </a:r>
            <a:r>
              <a:rPr lang="en-US" sz="1600" dirty="0"/>
              <a:t>), and for men, </a:t>
            </a:r>
            <a:r>
              <a:rPr lang="en-US" sz="1600" dirty="0" err="1"/>
              <a:t>u</a:t>
            </a:r>
            <a:r>
              <a:rPr lang="en-US" sz="1600" baseline="-25000" dirty="0" err="1"/>
              <a:t>i</a:t>
            </a:r>
            <a:r>
              <a:rPr lang="en-US" sz="1600" dirty="0"/>
              <a:t> is the deviation of the </a:t>
            </a:r>
            <a:r>
              <a:rPr lang="en-US" sz="1600" dirty="0" err="1"/>
              <a:t>i</a:t>
            </a:r>
            <a:r>
              <a:rPr lang="en-US" sz="1600" dirty="0"/>
              <a:t> </a:t>
            </a:r>
            <a:r>
              <a:rPr lang="en-US" sz="1600" dirty="0" err="1"/>
              <a:t>th</a:t>
            </a:r>
            <a:endParaRPr lang="en-US" sz="1600" dirty="0"/>
          </a:p>
          <a:p>
            <a:pPr marL="914400" lvl="2" indent="0">
              <a:buNone/>
            </a:pPr>
            <a:r>
              <a:rPr lang="en-US" sz="1600" dirty="0"/>
              <a:t>man’s earnings from the population mean earnings for men (b</a:t>
            </a:r>
            <a:r>
              <a:rPr lang="en-US" sz="1600" baseline="-25000" dirty="0"/>
              <a:t>0</a:t>
            </a:r>
            <a:r>
              <a:rPr lang="en-US" sz="1600" dirty="0"/>
              <a:t> + b</a:t>
            </a:r>
            <a:r>
              <a:rPr lang="en-US" sz="1600" baseline="-25000" dirty="0"/>
              <a:t>1</a:t>
            </a:r>
            <a:r>
              <a:rPr lang="en-US" sz="1600" dirty="0"/>
              <a:t>). In this example, the error term is </a:t>
            </a:r>
            <a:r>
              <a:rPr lang="en-US" sz="1600" dirty="0" err="1"/>
              <a:t>homoskedastic</a:t>
            </a:r>
            <a:r>
              <a:rPr lang="en-US" sz="1600" dirty="0"/>
              <a:t> if the variance of the population distribution of earnings is the same for men and women; if these variances differ, the error term is heteroskedastic.</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3137887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2: heteroscedasticity </a:t>
            </a:r>
            <a:r>
              <a:rPr lang="en-US" sz="2200" dirty="0"/>
              <a:t>in the error term</a:t>
            </a:r>
          </a:p>
          <a:p>
            <a:pPr lvl="1"/>
            <a:r>
              <a:rPr lang="en-US" sz="2000" dirty="0"/>
              <a:t>Consequences of heteroscedasticity:</a:t>
            </a:r>
          </a:p>
          <a:p>
            <a:pPr marL="1257300" lvl="2" indent="-342900">
              <a:buFont typeface="+mj-lt"/>
              <a:buAutoNum type="arabicParenR"/>
            </a:pPr>
            <a:r>
              <a:rPr lang="en-US" sz="1800" dirty="0"/>
              <a:t>Heteroscedasticity does not alter the unbiasedness and consistency properties of OLS estimators. But OLS estimators are no longer of minimum variance or efficient. That is, they are not best linear unbiased estimators (BLUE); they are simply linear unbiased estimators (LUE).</a:t>
            </a:r>
          </a:p>
          <a:p>
            <a:pPr marL="1257300" lvl="2" indent="-342900">
              <a:buFont typeface="+mj-lt"/>
              <a:buAutoNum type="arabicParenR"/>
            </a:pPr>
            <a:r>
              <a:rPr lang="en-US" sz="1800" dirty="0"/>
              <a:t>As a result, the t and F tests based under the standard assumptions of CLRM may not be reliable, resulting in incorrect conclusions regarding the statistical significance of the estimated regression coefficients.</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3457268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pPr marL="342900" lvl="1" indent="-342900">
              <a:lnSpc>
                <a:spcPct val="90000"/>
              </a:lnSpc>
              <a:buFont typeface="Arial" pitchFamily="34" charset="0"/>
              <a:buChar char="•"/>
            </a:pPr>
            <a:r>
              <a:rPr lang="en-US" sz="2000" b="1" dirty="0"/>
              <a:t>Regression diagnostic 2: heteroscedasticity</a:t>
            </a:r>
            <a:r>
              <a:rPr lang="en-US" sz="2000" dirty="0"/>
              <a:t> </a:t>
            </a:r>
          </a:p>
          <a:p>
            <a:pPr lvl="1"/>
            <a:r>
              <a:rPr lang="en-US" sz="1900" dirty="0"/>
              <a:t>Which is more realistic, heteroskedasticity or homoskedasticity? </a:t>
            </a:r>
          </a:p>
          <a:p>
            <a:pPr lvl="2"/>
            <a:r>
              <a:rPr lang="en-US" sz="1800" dirty="0"/>
              <a:t>In practice, heteroskedasticity arises in many econometric applications. At a general level, economic theory rarely gives any reason to believe that the errors are </a:t>
            </a:r>
            <a:r>
              <a:rPr lang="en-US" sz="1800" dirty="0" err="1"/>
              <a:t>homoskedastic</a:t>
            </a:r>
            <a:r>
              <a:rPr lang="en-US" sz="1800" dirty="0"/>
              <a:t>. It therefore is prudent to assume that the errors might be heteroskedastic unless you have compelling reasons to believe otherwise</a:t>
            </a:r>
            <a:endParaRPr lang="en-US" sz="1800" u="sng" dirty="0"/>
          </a:p>
          <a:p>
            <a:pPr marL="457200" lvl="1" indent="0">
              <a:buNone/>
            </a:pPr>
            <a:endParaRPr lang="en-US" sz="2000" b="1" u="sng" dirty="0"/>
          </a:p>
          <a:p>
            <a:pPr lvl="1"/>
            <a:r>
              <a:rPr lang="en-US" sz="2000" dirty="0"/>
              <a:t>Solutions to heteroscedasticity</a:t>
            </a:r>
          </a:p>
          <a:p>
            <a:pPr lvl="2">
              <a:lnSpc>
                <a:spcPct val="90000"/>
              </a:lnSpc>
            </a:pPr>
            <a:r>
              <a:rPr lang="en-US" sz="1800" dirty="0"/>
              <a:t>The simplest thing is always to use the heteroskedasticity-robust standard errors.</a:t>
            </a:r>
          </a:p>
          <a:p>
            <a:pPr lvl="2">
              <a:lnSpc>
                <a:spcPct val="90000"/>
              </a:lnSpc>
            </a:pPr>
            <a:r>
              <a:rPr lang="en-US" sz="1800" dirty="0"/>
              <a:t>For historical reasons, many software programs use the homoskedasticity-only standard errors as their default setting, so it is up to the user to specify the option of heteroskedasticity-robust standard errors. </a:t>
            </a:r>
          </a:p>
          <a:p>
            <a:pPr algn="l"/>
            <a:endParaRPr lang="en-US" sz="2000" u="sng"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275743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3: autocorrelation</a:t>
            </a:r>
            <a:endParaRPr lang="en-US" sz="2200" dirty="0"/>
          </a:p>
          <a:p>
            <a:pPr lvl="1"/>
            <a:r>
              <a:rPr lang="en-US" sz="2000" dirty="0"/>
              <a:t>Definition: </a:t>
            </a:r>
          </a:p>
          <a:p>
            <a:pPr lvl="2"/>
            <a:r>
              <a:rPr lang="en-US" sz="1600" dirty="0"/>
              <a:t>A common problem in regression analysis involving </a:t>
            </a:r>
            <a:r>
              <a:rPr lang="en-US" sz="1600" u="sng" dirty="0"/>
              <a:t>time series data</a:t>
            </a:r>
            <a:r>
              <a:rPr lang="en-US" sz="1600" dirty="0"/>
              <a:t> (what is this?) is autocorrelation. </a:t>
            </a:r>
          </a:p>
          <a:p>
            <a:pPr lvl="2"/>
            <a:r>
              <a:rPr lang="en-US" sz="1600" dirty="0"/>
              <a:t>Recall that one of the assumptions of the classical linear regression model is that the error terms, </a:t>
            </a:r>
            <a:r>
              <a:rPr lang="en-US" sz="1600" dirty="0" err="1"/>
              <a:t>u</a:t>
            </a:r>
            <a:r>
              <a:rPr lang="en-US" sz="1600" baseline="-25000" dirty="0" err="1"/>
              <a:t>t</a:t>
            </a:r>
            <a:r>
              <a:rPr lang="en-US" sz="1600" dirty="0"/>
              <a:t>, are uncorrelated – that is the error term at time t is not correlated with the error term at time (t – 1) or any other error term in the past. If the error terms are correlated, we have autocorrelation problem.</a:t>
            </a:r>
            <a:endParaRPr lang="en-US" sz="12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71275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3: autocorrelation</a:t>
            </a:r>
            <a:endParaRPr lang="en-US" sz="2200" dirty="0"/>
          </a:p>
          <a:p>
            <a:pPr lvl="1"/>
            <a:r>
              <a:rPr lang="en-US" sz="2000" dirty="0"/>
              <a:t>Consequences of autocorrelation:</a:t>
            </a:r>
          </a:p>
          <a:p>
            <a:pPr marL="1257300" lvl="2" indent="-342900">
              <a:buFont typeface="+mj-lt"/>
              <a:buAutoNum type="arabicParenR"/>
            </a:pPr>
            <a:r>
              <a:rPr lang="en-US" sz="1800" dirty="0"/>
              <a:t>The OLS estimators are still unbiased and consistent. They are still normally distributed in large samples. But they are no longer efficient. That is, they are no longer BLUE (best linear unbiased estimator). </a:t>
            </a:r>
          </a:p>
          <a:p>
            <a:pPr marL="1257300" lvl="2" indent="-342900">
              <a:buFont typeface="+mj-lt"/>
              <a:buAutoNum type="arabicParenR"/>
            </a:pPr>
            <a:r>
              <a:rPr lang="en-US" sz="1800" dirty="0"/>
              <a:t>If the autocorrelation is positive, standard errors tend to be smaller, and the results of the t or F tests will be inflated or biased in a positive manner. This inflation increases the Type I error rate (i.e., too often showing an effect when there actually is none). </a:t>
            </a:r>
          </a:p>
          <a:p>
            <a:pPr marL="1257300" lvl="2" indent="-342900">
              <a:buFont typeface="+mj-lt"/>
              <a:buAutoNum type="arabicParenR"/>
            </a:pPr>
            <a:r>
              <a:rPr lang="en-US" sz="1800" dirty="0"/>
              <a:t>If the correlation between the errors is negative, the standard errors will be too large, causing the t or F test statistics to be smaller. This in turn, will increase Type II error rates (i.e., failing to show an effect when there actually is one).</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211456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8" y="1809750"/>
            <a:ext cx="8661812" cy="4972050"/>
          </a:xfrm>
        </p:spPr>
        <p:txBody>
          <a:bodyPr>
            <a:normAutofit fontScale="92500"/>
          </a:bodyPr>
          <a:lstStyle/>
          <a:p>
            <a:r>
              <a:rPr lang="en-US" sz="2400" b="1" dirty="0"/>
              <a:t>Regression diagnostic 3: autocorrelation</a:t>
            </a:r>
            <a:endParaRPr lang="en-US" sz="2200" dirty="0"/>
          </a:p>
          <a:p>
            <a:pPr lvl="1"/>
            <a:r>
              <a:rPr lang="en-US" sz="2000" dirty="0"/>
              <a:t>How to identify autocorrelation?</a:t>
            </a:r>
          </a:p>
          <a:p>
            <a:pPr lvl="2"/>
            <a:r>
              <a:rPr lang="en-US" sz="1800" dirty="0"/>
              <a:t>Durbin–Watson test </a:t>
            </a:r>
          </a:p>
          <a:p>
            <a:pPr lvl="3"/>
            <a:r>
              <a:rPr lang="en-US" sz="1600" dirty="0"/>
              <a:t>A test statistic used to detect the presence of autocorrelation at lag 1 in the residuals (prediction errors) from a regression analysis (e.g.,                              )</a:t>
            </a:r>
          </a:p>
          <a:p>
            <a:pPr lvl="3"/>
            <a:r>
              <a:rPr lang="en-US" sz="1600" dirty="0"/>
              <a:t>Durbin–Watson d statistic is calculated as:</a:t>
            </a:r>
          </a:p>
          <a:p>
            <a:pPr lvl="2"/>
            <a:endParaRPr lang="en-US" sz="1800" dirty="0"/>
          </a:p>
          <a:p>
            <a:pPr lvl="2"/>
            <a:endParaRPr lang="en-US" sz="1800" dirty="0"/>
          </a:p>
          <a:p>
            <a:pPr lvl="2"/>
            <a:endParaRPr lang="en-US" sz="1800" dirty="0"/>
          </a:p>
          <a:p>
            <a:pPr lvl="3"/>
            <a:r>
              <a:rPr lang="en-US" sz="1600" dirty="0"/>
              <a:t>How to understand Durbin–Watson d statistic:</a:t>
            </a:r>
          </a:p>
          <a:p>
            <a:pPr marL="2171700" lvl="4" indent="-342900">
              <a:buFont typeface="+mj-lt"/>
              <a:buAutoNum type="arabicParenR"/>
            </a:pPr>
            <a:r>
              <a:rPr lang="en-US" sz="1600" dirty="0"/>
              <a:t>The d value lies between 0 and 4</a:t>
            </a:r>
          </a:p>
          <a:p>
            <a:pPr marL="2171700" lvl="4" indent="-342900">
              <a:buFont typeface="+mj-lt"/>
              <a:buAutoNum type="arabicParenR"/>
            </a:pPr>
            <a:r>
              <a:rPr lang="en-US" sz="1600" dirty="0"/>
              <a:t>The closer it is to zero, the greater is the evidence of positive autocorrelation</a:t>
            </a:r>
          </a:p>
          <a:p>
            <a:pPr marL="2171700" lvl="4" indent="-342900">
              <a:buFont typeface="+mj-lt"/>
              <a:buAutoNum type="arabicParenR"/>
            </a:pPr>
            <a:r>
              <a:rPr lang="en-US" sz="1600" dirty="0"/>
              <a:t>The closer it is to 4, the greater is the evidence of negative autocorrelation. </a:t>
            </a:r>
          </a:p>
          <a:p>
            <a:pPr marL="2171700" lvl="4" indent="-342900">
              <a:buFont typeface="+mj-lt"/>
              <a:buAutoNum type="arabicParenR"/>
            </a:pPr>
            <a:r>
              <a:rPr lang="en-US" sz="1600" dirty="0"/>
              <a:t>If d is about 2, there is no evidence of positive or negative (first-) order autocorrelation</a:t>
            </a:r>
          </a:p>
          <a:p>
            <a:pPr marL="2171700" lvl="4" indent="-342900">
              <a:buFont typeface="+mj-lt"/>
              <a:buAutoNum type="arabicParenR"/>
            </a:pPr>
            <a:r>
              <a:rPr lang="en-US" sz="1600" dirty="0"/>
              <a:t>Durbin–Watson test is not applicable, if the model contains lagged value(s) of the dependent variable (e.g.,                                                                                      )      </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pic>
        <p:nvPicPr>
          <p:cNvPr id="3" name="Picture 2">
            <a:extLst>
              <a:ext uri="{FF2B5EF4-FFF2-40B4-BE49-F238E27FC236}">
                <a16:creationId xmlns:a16="http://schemas.microsoft.com/office/drawing/2014/main" id="{AE86A2EE-D63A-34C8-E413-F50AC8DF27E9}"/>
              </a:ext>
            </a:extLst>
          </p:cNvPr>
          <p:cNvPicPr>
            <a:picLocks noChangeAspect="1"/>
          </p:cNvPicPr>
          <p:nvPr/>
        </p:nvPicPr>
        <p:blipFill>
          <a:blip r:embed="rId3"/>
          <a:stretch>
            <a:fillRect/>
          </a:stretch>
        </p:blipFill>
        <p:spPr>
          <a:xfrm>
            <a:off x="3219450" y="3581400"/>
            <a:ext cx="1809750" cy="828675"/>
          </a:xfrm>
          <a:prstGeom prst="rect">
            <a:avLst/>
          </a:prstGeom>
        </p:spPr>
      </p:pic>
      <p:pic>
        <p:nvPicPr>
          <p:cNvPr id="7" name="Picture 6">
            <a:extLst>
              <a:ext uri="{FF2B5EF4-FFF2-40B4-BE49-F238E27FC236}">
                <a16:creationId xmlns:a16="http://schemas.microsoft.com/office/drawing/2014/main" id="{0C1326BE-D93E-B2F1-833D-F1FBCF1A5EDC}"/>
              </a:ext>
            </a:extLst>
          </p:cNvPr>
          <p:cNvPicPr>
            <a:picLocks noChangeAspect="1"/>
          </p:cNvPicPr>
          <p:nvPr/>
        </p:nvPicPr>
        <p:blipFill>
          <a:blip r:embed="rId4"/>
          <a:stretch>
            <a:fillRect/>
          </a:stretch>
        </p:blipFill>
        <p:spPr>
          <a:xfrm>
            <a:off x="7096125" y="3048000"/>
            <a:ext cx="1362075" cy="314325"/>
          </a:xfrm>
          <a:prstGeom prst="rect">
            <a:avLst/>
          </a:prstGeom>
        </p:spPr>
      </p:pic>
      <p:pic>
        <p:nvPicPr>
          <p:cNvPr id="4" name="Picture 3">
            <a:extLst>
              <a:ext uri="{FF2B5EF4-FFF2-40B4-BE49-F238E27FC236}">
                <a16:creationId xmlns:a16="http://schemas.microsoft.com/office/drawing/2014/main" id="{DABC22DD-4D92-C76C-778B-D801EAB480AE}"/>
              </a:ext>
            </a:extLst>
          </p:cNvPr>
          <p:cNvPicPr>
            <a:picLocks noChangeAspect="1"/>
          </p:cNvPicPr>
          <p:nvPr/>
        </p:nvPicPr>
        <p:blipFill>
          <a:blip r:embed="rId5"/>
          <a:stretch>
            <a:fillRect/>
          </a:stretch>
        </p:blipFill>
        <p:spPr>
          <a:xfrm>
            <a:off x="4724400" y="6457950"/>
            <a:ext cx="3613355" cy="228600"/>
          </a:xfrm>
          <a:prstGeom prst="rect">
            <a:avLst/>
          </a:prstGeom>
        </p:spPr>
      </p:pic>
    </p:spTree>
    <p:extLst>
      <p:ext uri="{BB962C8B-B14F-4D97-AF65-F5344CB8AC3E}">
        <p14:creationId xmlns:p14="http://schemas.microsoft.com/office/powerpoint/2010/main" val="256351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pPr marL="342900" lvl="1" indent="-342900">
              <a:lnSpc>
                <a:spcPct val="90000"/>
              </a:lnSpc>
              <a:buFont typeface="Arial" pitchFamily="34" charset="0"/>
              <a:buChar char="•"/>
            </a:pPr>
            <a:r>
              <a:rPr lang="en-US" sz="2000" b="1" dirty="0"/>
              <a:t>Regression diagnostic 3: autocorrelation</a:t>
            </a:r>
            <a:r>
              <a:rPr lang="en-US" sz="2000" dirty="0"/>
              <a:t> </a:t>
            </a:r>
          </a:p>
          <a:p>
            <a:pPr lvl="1"/>
            <a:r>
              <a:rPr lang="en-US" sz="2000" dirty="0"/>
              <a:t>Solutions to autocorrelation</a:t>
            </a:r>
          </a:p>
          <a:p>
            <a:pPr lvl="2">
              <a:lnSpc>
                <a:spcPct val="90000"/>
              </a:lnSpc>
            </a:pPr>
            <a:r>
              <a:rPr lang="en-US" sz="1800" dirty="0"/>
              <a:t>If the sample size is reasonably large, we can use the robust standard errors or HAC (heteroscedasticity and autocorrelation consistent) standard errors, which do not require any special knowledge of the nature of autocorrelation. </a:t>
            </a:r>
          </a:p>
          <a:p>
            <a:pPr algn="l"/>
            <a:endParaRPr lang="en-US" sz="2000" u="sng"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907702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dirty="0"/>
              <a:t>One of the assumptions of the classical linear regression model (CLRM) is that the model used in analysis is “correctly specified”. By correct specification we mean one or more of the following:</a:t>
            </a:r>
          </a:p>
          <a:p>
            <a:pPr marL="1257300" lvl="2" indent="-342900">
              <a:buFont typeface="+mj-lt"/>
              <a:buAutoNum type="arabicParenR"/>
            </a:pPr>
            <a:r>
              <a:rPr lang="en-US" sz="1600" dirty="0"/>
              <a:t>The model does not exclude any “core” variables.</a:t>
            </a:r>
          </a:p>
          <a:p>
            <a:pPr marL="1257300" lvl="2" indent="-342900">
              <a:buFont typeface="+mj-lt"/>
              <a:buAutoNum type="arabicParenR"/>
            </a:pPr>
            <a:r>
              <a:rPr lang="en-US" sz="1600" dirty="0"/>
              <a:t>The model does not include superfluous variables.</a:t>
            </a:r>
          </a:p>
          <a:p>
            <a:pPr marL="1257300" lvl="2" indent="-342900">
              <a:buFont typeface="+mj-lt"/>
              <a:buAutoNum type="arabicParenR"/>
            </a:pPr>
            <a:r>
              <a:rPr lang="en-US" sz="1600" dirty="0"/>
              <a:t>The functional form of the model is suitably chosen.</a:t>
            </a:r>
          </a:p>
          <a:p>
            <a:pPr marL="1257300" lvl="2" indent="-342900">
              <a:buFont typeface="+mj-lt"/>
              <a:buAutoNum type="arabicParenR"/>
            </a:pPr>
            <a:r>
              <a:rPr lang="en-US" sz="1600" dirty="0"/>
              <a:t>There are no errors of measurement in the </a:t>
            </a:r>
            <a:r>
              <a:rPr lang="en-US" sz="1600" dirty="0" err="1"/>
              <a:t>regressand</a:t>
            </a:r>
            <a:r>
              <a:rPr lang="en-US" sz="1600" dirty="0"/>
              <a:t> and regressors.</a:t>
            </a:r>
          </a:p>
          <a:p>
            <a:pPr marL="1257300" lvl="2" indent="-342900">
              <a:buFont typeface="+mj-lt"/>
              <a:buAutoNum type="arabicParenR"/>
            </a:pPr>
            <a:r>
              <a:rPr lang="en-US" sz="1600" dirty="0"/>
              <a:t>Outliers in the data, if any, are taken into account.</a:t>
            </a:r>
          </a:p>
          <a:p>
            <a:pPr marL="1257300" lvl="2" indent="-342900">
              <a:buFont typeface="+mj-lt"/>
              <a:buAutoNum type="arabicParenR"/>
            </a:pPr>
            <a:r>
              <a:rPr lang="en-US" sz="1600" dirty="0"/>
              <a:t>The probability distribution of the error term is well specified.</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59432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0"/>
            <a:ext cx="8229600" cy="1143000"/>
          </a:xfrm>
        </p:spPr>
        <p:txBody>
          <a:bodyPr/>
          <a:lstStyle/>
          <a:p>
            <a:pPr eaLnBrk="1" hangingPunct="1"/>
            <a:r>
              <a:rPr lang="en-US" altLang="en-US" sz="3200" dirty="0"/>
              <a:t>Estimation of the Linear Regression Model</a:t>
            </a:r>
            <a:endParaRPr lang="en-CA" altLang="en-US" sz="3200" dirty="0"/>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95400"/>
            <a:ext cx="8229600" cy="5486399"/>
          </a:xfrm>
        </p:spPr>
        <p:txBody>
          <a:bodyPr>
            <a:normAutofit lnSpcReduction="10000"/>
          </a:bodyPr>
          <a:lstStyle/>
          <a:p>
            <a:pPr marL="0" indent="0">
              <a:spcBef>
                <a:spcPct val="0"/>
              </a:spcBef>
              <a:buNone/>
            </a:pPr>
            <a:r>
              <a:rPr lang="en-US" sz="2000" dirty="0"/>
              <a:t>Having obtained the data, the important question is: how do we estimate the LRM? Suppose we want to estimate a wage function of a group of workers. To explain the hourly wage rate (Y), we may have data on variables such as gender, ethnicity, union status, education, work experience, and many others, which are the X regressors. Further, suppose that we have a random sample of 1,000 workers. How then do we estimate the model? </a:t>
            </a:r>
          </a:p>
          <a:p>
            <a:pPr marL="0" indent="0">
              <a:spcBef>
                <a:spcPct val="0"/>
              </a:spcBef>
              <a:buNone/>
            </a:pPr>
            <a:endParaRPr lang="en-US" sz="2000" dirty="0"/>
          </a:p>
          <a:p>
            <a:pPr marL="0" indent="0">
              <a:spcBef>
                <a:spcPct val="0"/>
              </a:spcBef>
              <a:buNone/>
            </a:pPr>
            <a:r>
              <a:rPr lang="en-US" sz="2000" dirty="0"/>
              <a:t>A commonly used method to estimate the regression coefficients is the method of ordinary least squares (OLS). To explain this method, we rewrite the model as follows: </a:t>
            </a:r>
          </a:p>
          <a:p>
            <a:pPr marL="0" indent="0">
              <a:spcBef>
                <a:spcPct val="0"/>
              </a:spcBef>
              <a:buNone/>
            </a:pPr>
            <a:endParaRPr lang="en-US" sz="2000" dirty="0"/>
          </a:p>
          <a:p>
            <a:pPr marL="0" indent="0">
              <a:spcBef>
                <a:spcPct val="0"/>
              </a:spcBef>
              <a:buNone/>
            </a:pPr>
            <a:endParaRPr lang="en-US" sz="2000" dirty="0"/>
          </a:p>
          <a:p>
            <a:pPr marL="0" indent="0">
              <a:spcBef>
                <a:spcPct val="0"/>
              </a:spcBef>
              <a:buNone/>
            </a:pPr>
            <a:endParaRPr lang="en-US" sz="2000" dirty="0"/>
          </a:p>
          <a:p>
            <a:pPr marL="0" indent="0">
              <a:spcBef>
                <a:spcPct val="0"/>
              </a:spcBef>
              <a:buNone/>
            </a:pPr>
            <a:r>
              <a:rPr lang="en-US" sz="2000" dirty="0"/>
              <a:t>where the error term is the difference between the actual Y value and the Y value obtained from the regression model. One way to obtain estimates of the B coefficients would be to minimize the </a:t>
            </a:r>
            <a:r>
              <a:rPr lang="en-US" sz="2000" u="sng" dirty="0"/>
              <a:t>squared</a:t>
            </a:r>
            <a:r>
              <a:rPr lang="en-US" sz="2000" dirty="0"/>
              <a:t> error term </a:t>
            </a:r>
            <a:r>
              <a:rPr lang="en-US" sz="2000" dirty="0" err="1"/>
              <a:t>ui</a:t>
            </a:r>
            <a:r>
              <a:rPr lang="en-US" sz="2000" dirty="0"/>
              <a:t>:</a:t>
            </a:r>
          </a:p>
          <a:p>
            <a:pPr>
              <a:spcBef>
                <a:spcPct val="0"/>
              </a:spcBef>
            </a:pPr>
            <a:endParaRPr lang="en-US" sz="2000" dirty="0"/>
          </a:p>
          <a:p>
            <a:pPr>
              <a:spcBef>
                <a:spcPct val="0"/>
              </a:spcBef>
            </a:pPr>
            <a:endParaRPr lang="en-US" sz="2000" dirty="0"/>
          </a:p>
          <a:p>
            <a:pPr marL="0" indent="0" algn="l">
              <a:buNone/>
            </a:pPr>
            <a:r>
              <a:rPr lang="en-US" sz="2000" dirty="0"/>
              <a:t>We call          the error sum of squares (ESS).</a:t>
            </a:r>
            <a:endParaRPr lang="en-CA" altLang="en-US" sz="2000" dirty="0"/>
          </a:p>
        </p:txBody>
      </p:sp>
      <p:pic>
        <p:nvPicPr>
          <p:cNvPr id="3" name="Picture 2">
            <a:extLst>
              <a:ext uri="{FF2B5EF4-FFF2-40B4-BE49-F238E27FC236}">
                <a16:creationId xmlns:a16="http://schemas.microsoft.com/office/drawing/2014/main" id="{71913FDE-6B82-95C3-D979-700282E380D3}"/>
              </a:ext>
            </a:extLst>
          </p:cNvPr>
          <p:cNvPicPr>
            <a:picLocks noChangeAspect="1"/>
          </p:cNvPicPr>
          <p:nvPr/>
        </p:nvPicPr>
        <p:blipFill>
          <a:blip r:embed="rId3"/>
          <a:stretch>
            <a:fillRect/>
          </a:stretch>
        </p:blipFill>
        <p:spPr>
          <a:xfrm>
            <a:off x="2057400" y="4191000"/>
            <a:ext cx="4566101" cy="731520"/>
          </a:xfrm>
          <a:prstGeom prst="rect">
            <a:avLst/>
          </a:prstGeom>
        </p:spPr>
      </p:pic>
      <p:pic>
        <p:nvPicPr>
          <p:cNvPr id="6" name="Picture 5">
            <a:extLst>
              <a:ext uri="{FF2B5EF4-FFF2-40B4-BE49-F238E27FC236}">
                <a16:creationId xmlns:a16="http://schemas.microsoft.com/office/drawing/2014/main" id="{A10A5C2A-4E60-6E8A-5C18-327656EB1AC1}"/>
              </a:ext>
            </a:extLst>
          </p:cNvPr>
          <p:cNvPicPr>
            <a:picLocks noChangeAspect="1"/>
          </p:cNvPicPr>
          <p:nvPr/>
        </p:nvPicPr>
        <p:blipFill>
          <a:blip r:embed="rId4"/>
          <a:stretch>
            <a:fillRect/>
          </a:stretch>
        </p:blipFill>
        <p:spPr>
          <a:xfrm>
            <a:off x="2057400" y="5720078"/>
            <a:ext cx="4652889" cy="548640"/>
          </a:xfrm>
          <a:prstGeom prst="rect">
            <a:avLst/>
          </a:prstGeom>
        </p:spPr>
      </p:pic>
      <p:pic>
        <p:nvPicPr>
          <p:cNvPr id="8" name="Picture 7">
            <a:extLst>
              <a:ext uri="{FF2B5EF4-FFF2-40B4-BE49-F238E27FC236}">
                <a16:creationId xmlns:a16="http://schemas.microsoft.com/office/drawing/2014/main" id="{039812EC-1D27-E120-AEA1-D472D0D904DD}"/>
              </a:ext>
            </a:extLst>
          </p:cNvPr>
          <p:cNvPicPr>
            <a:picLocks noChangeAspect="1"/>
          </p:cNvPicPr>
          <p:nvPr/>
        </p:nvPicPr>
        <p:blipFill>
          <a:blip r:embed="rId5"/>
          <a:stretch>
            <a:fillRect/>
          </a:stretch>
        </p:blipFill>
        <p:spPr>
          <a:xfrm>
            <a:off x="1371600" y="6294119"/>
            <a:ext cx="490275" cy="365760"/>
          </a:xfrm>
          <a:prstGeom prst="rect">
            <a:avLst/>
          </a:prstGeom>
        </p:spPr>
      </p:pic>
    </p:spTree>
    <p:extLst>
      <p:ext uri="{BB962C8B-B14F-4D97-AF65-F5344CB8AC3E}">
        <p14:creationId xmlns:p14="http://schemas.microsoft.com/office/powerpoint/2010/main" val="3815688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Omission of “core” variables</a:t>
            </a:r>
            <a:r>
              <a:rPr lang="en-US" sz="2000" dirty="0"/>
              <a:t>: Sometimes relevant variables are omitted because we do not have the data, or because we have not studied the underlying theory carefully, or because of carelessness. Whatever the reason, omission of important or “core” variables has the following consequences.</a:t>
            </a:r>
          </a:p>
          <a:p>
            <a:pPr marL="1257300" lvl="2" indent="-342900">
              <a:buFont typeface="+mj-lt"/>
              <a:buAutoNum type="arabicParenR"/>
            </a:pPr>
            <a:r>
              <a:rPr lang="en-US" sz="1600" dirty="0"/>
              <a:t>If the omitted variables are correlated with the variables included in the model, the coefficients of the estimated model are biased. </a:t>
            </a:r>
          </a:p>
          <a:p>
            <a:pPr marL="1257300" lvl="2" indent="-342900">
              <a:buFont typeface="+mj-lt"/>
              <a:buAutoNum type="arabicParenR"/>
            </a:pPr>
            <a:r>
              <a:rPr lang="en-US" sz="1600" dirty="0"/>
              <a:t>If the omitted variables are not correlated with the variables included in the model, the intercept of the estimated model is biased.</a:t>
            </a:r>
          </a:p>
          <a:p>
            <a:pPr marL="1257300" lvl="2" indent="-342900">
              <a:buFont typeface="+mj-lt"/>
              <a:buAutoNum type="arabicParenR"/>
            </a:pPr>
            <a:r>
              <a:rPr lang="en-US" sz="1600" dirty="0"/>
              <a:t>The disturbance variance is incorrectly estimated.</a:t>
            </a:r>
          </a:p>
          <a:p>
            <a:pPr marL="1257300" lvl="2" indent="-342900">
              <a:buFont typeface="+mj-lt"/>
              <a:buAutoNum type="arabicParenR"/>
            </a:pPr>
            <a:r>
              <a:rPr lang="en-US" sz="1600" dirty="0"/>
              <a:t>The variances of the estimated coefficients and the estimated standard errors are biased, leading to misleading conclusions about the statistical significance of the estimated parameters.</a:t>
            </a:r>
          </a:p>
          <a:p>
            <a:pPr marL="1257300" lvl="2" indent="-342900">
              <a:buFont typeface="+mj-lt"/>
              <a:buAutoNum type="arabicParenR"/>
            </a:pPr>
            <a:r>
              <a:rPr lang="en-US" sz="1600" dirty="0"/>
              <a:t>Forecasts based on the incorrect model and the forecast confidence intervals based on it will be unreliable.</a:t>
            </a:r>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230259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Omission of “core” variables</a:t>
            </a:r>
            <a:r>
              <a:rPr lang="en-US" sz="2000" dirty="0"/>
              <a:t>: Example 1</a:t>
            </a: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pic>
        <p:nvPicPr>
          <p:cNvPr id="4" name="Picture 3">
            <a:extLst>
              <a:ext uri="{FF2B5EF4-FFF2-40B4-BE49-F238E27FC236}">
                <a16:creationId xmlns:a16="http://schemas.microsoft.com/office/drawing/2014/main" id="{F52E0A28-F840-0C41-1344-36A11C8FE6C5}"/>
              </a:ext>
            </a:extLst>
          </p:cNvPr>
          <p:cNvPicPr>
            <a:picLocks noChangeAspect="1"/>
          </p:cNvPicPr>
          <p:nvPr/>
        </p:nvPicPr>
        <p:blipFill>
          <a:blip r:embed="rId3"/>
          <a:stretch>
            <a:fillRect/>
          </a:stretch>
        </p:blipFill>
        <p:spPr>
          <a:xfrm>
            <a:off x="1066800" y="3015615"/>
            <a:ext cx="6740940" cy="2560320"/>
          </a:xfrm>
          <a:prstGeom prst="rect">
            <a:avLst/>
          </a:prstGeom>
        </p:spPr>
      </p:pic>
      <p:sp>
        <p:nvSpPr>
          <p:cNvPr id="12" name="Rectangle 11">
            <a:extLst>
              <a:ext uri="{FF2B5EF4-FFF2-40B4-BE49-F238E27FC236}">
                <a16:creationId xmlns:a16="http://schemas.microsoft.com/office/drawing/2014/main" id="{09EFB9D3-5F3B-6804-28DE-51EDA584884F}"/>
              </a:ext>
            </a:extLst>
          </p:cNvPr>
          <p:cNvSpPr/>
          <p:nvPr/>
        </p:nvSpPr>
        <p:spPr>
          <a:xfrm>
            <a:off x="1143000" y="3962400"/>
            <a:ext cx="640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887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Inclusion of superfluous (irrelevant or unnecessary) variables</a:t>
            </a:r>
            <a:r>
              <a:rPr lang="en-US" sz="2000" dirty="0"/>
              <a:t>: Sometimes researchers add variables in the hope that the R</a:t>
            </a:r>
            <a:r>
              <a:rPr lang="en-US" sz="2000" baseline="30000" dirty="0"/>
              <a:t>2</a:t>
            </a:r>
            <a:r>
              <a:rPr lang="en-US" sz="2000" dirty="0"/>
              <a:t> value of their model will increase in the mistaken belief that the higher the R</a:t>
            </a:r>
            <a:r>
              <a:rPr lang="en-US" sz="2000" baseline="30000" dirty="0"/>
              <a:t>2</a:t>
            </a:r>
            <a:r>
              <a:rPr lang="en-US" sz="2000" dirty="0"/>
              <a:t> the better the model. This is called overfitting a model. But if the variables are not economically meaningful and relevant, such a strategy is not recommended because of the following consequences.</a:t>
            </a:r>
          </a:p>
          <a:p>
            <a:pPr lvl="2">
              <a:buFont typeface="Wingdings" panose="05000000000000000000" pitchFamily="2" charset="2"/>
              <a:buChar char="§"/>
            </a:pPr>
            <a:r>
              <a:rPr lang="en-US" sz="1800" dirty="0"/>
              <a:t>The estimated coefficients of such a model are generally inefficient – that is, their variances will be larger than those of the true model.</a:t>
            </a:r>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4016621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Misspecification of the functional form of a regression model</a:t>
            </a:r>
            <a:r>
              <a:rPr lang="en-US" sz="2000" dirty="0"/>
              <a:t>: </a:t>
            </a:r>
          </a:p>
          <a:p>
            <a:pPr marL="457200" lvl="1" indent="0">
              <a:buNone/>
            </a:pPr>
            <a:endParaRPr lang="en-US" sz="2000" dirty="0"/>
          </a:p>
          <a:p>
            <a:pPr lvl="2">
              <a:buFont typeface="Wingdings" panose="05000000000000000000" pitchFamily="2" charset="2"/>
              <a:buChar char="§"/>
            </a:pPr>
            <a:r>
              <a:rPr lang="en-US" sz="2000" dirty="0"/>
              <a:t>An example, linear or log-linear (Cobb–Douglas)?</a:t>
            </a:r>
          </a:p>
          <a:p>
            <a:pPr marL="914400" lvl="2" indent="0">
              <a:buNone/>
            </a:pPr>
            <a:r>
              <a:rPr lang="en-US" sz="1800" dirty="0"/>
              <a:t>In an analysis to understand the determinants of wages, we have data on average wages, GDP, average hours of work, and capital expenditure for the 50 states in the USA and Washington, DC, for 1995. In labor economics, researchers often choose the log of wages as the </a:t>
            </a:r>
            <a:r>
              <a:rPr lang="en-US" sz="1800" dirty="0" err="1"/>
              <a:t>regressand</a:t>
            </a:r>
            <a:r>
              <a:rPr lang="en-US" sz="1800" dirty="0"/>
              <a:t> (instead of the actual value of wages). This is because the distribution of wages across the population tends to be skewed, with many workers at the low end of the distribution and a few at the high end of the distribution. On the other hand, the distribution of log of wages tends to be more symmetrical and it also has homoscedastic variance.</a:t>
            </a:r>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1656597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Errors of measurement</a:t>
            </a:r>
            <a:r>
              <a:rPr lang="en-US" sz="2000" dirty="0"/>
              <a:t>: One of the assumptions of CLRM is that the values of the </a:t>
            </a:r>
            <a:r>
              <a:rPr lang="en-US" sz="2000" dirty="0" err="1"/>
              <a:t>regressand</a:t>
            </a:r>
            <a:r>
              <a:rPr lang="en-US" sz="2000" dirty="0"/>
              <a:t> as well as regressors are accurate. That is, they are not guess estimates, extrapolated, interpolated or rounded off in any systematic manner or recorded with errors.</a:t>
            </a:r>
          </a:p>
          <a:p>
            <a:pPr lvl="2">
              <a:buFont typeface="Wingdings" panose="05000000000000000000" pitchFamily="2" charset="2"/>
              <a:buChar char="§"/>
            </a:pPr>
            <a:r>
              <a:rPr lang="en-US" sz="1600" dirty="0"/>
              <a:t>If there are errors of measurement in the </a:t>
            </a:r>
            <a:r>
              <a:rPr lang="en-US" sz="1600" u="sng" dirty="0"/>
              <a:t>dependent</a:t>
            </a:r>
            <a:r>
              <a:rPr lang="en-US" sz="1600" dirty="0"/>
              <a:t> variable, the estimated coefficients do not reflect the true relationship.</a:t>
            </a:r>
          </a:p>
          <a:p>
            <a:pPr lvl="2">
              <a:buFont typeface="Wingdings" panose="05000000000000000000" pitchFamily="2" charset="2"/>
              <a:buChar char="§"/>
            </a:pPr>
            <a:r>
              <a:rPr lang="en-US" sz="1600" dirty="0"/>
              <a:t>If there are errors of measurement in the </a:t>
            </a:r>
            <a:r>
              <a:rPr lang="en-US" sz="1600" u="sng" dirty="0"/>
              <a:t>independent</a:t>
            </a:r>
            <a:r>
              <a:rPr lang="en-US" sz="1600" dirty="0"/>
              <a:t> variable, OLS estimators will be biased as well as inconsistent. Even such errors in a single regressor can lead to biased and inconsistent estimates of the coefficients of the other regressors in the model. And it is not easy to establish the size and direction of bias in the estimated coefficients.</a:t>
            </a:r>
          </a:p>
          <a:p>
            <a:pPr lvl="2">
              <a:buFont typeface="Wingdings" panose="05000000000000000000" pitchFamily="2" charset="2"/>
              <a:buChar char="§"/>
            </a:pPr>
            <a:endParaRPr lang="en-US" sz="1600" dirty="0"/>
          </a:p>
          <a:p>
            <a:pPr lvl="2">
              <a:buFont typeface="Wingdings" panose="05000000000000000000" pitchFamily="2" charset="2"/>
              <a:buChar char="§"/>
            </a:pPr>
            <a:endParaRPr lang="en-US" sz="1600" dirty="0"/>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2613955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 Outliers, leverage and influence data</a:t>
            </a:r>
            <a:r>
              <a:rPr lang="en-US" sz="2000" dirty="0"/>
              <a:t>:  OLS gives equal weight to every observation in the sample. But this may create problems if we have observations that may not be “typical” of the rest of the sample. Such observations, or data points, are known as outliers, leverage or influence points.</a:t>
            </a:r>
          </a:p>
          <a:p>
            <a:pPr lvl="2">
              <a:buFont typeface="Wingdings" panose="05000000000000000000" pitchFamily="2" charset="2"/>
              <a:buChar char="§"/>
            </a:pPr>
            <a:r>
              <a:rPr lang="en-US" sz="1800" dirty="0"/>
              <a:t>Outliers: In the context of regression analysis, an outlier is an observation that is disproportionately distant from the bulk of the sample observations. </a:t>
            </a:r>
          </a:p>
          <a:p>
            <a:pPr lvl="2">
              <a:buFont typeface="Wingdings" panose="05000000000000000000" pitchFamily="2" charset="2"/>
              <a:buChar char="§"/>
            </a:pPr>
            <a:r>
              <a:rPr lang="en-US" sz="1800" dirty="0"/>
              <a:t>In this case such observation(s) can pull the regression line towards itself, which may distort the slope of the regression line.</a:t>
            </a:r>
          </a:p>
          <a:p>
            <a:pPr lvl="2">
              <a:buFont typeface="Wingdings" panose="05000000000000000000" pitchFamily="2" charset="2"/>
              <a:buChar char="§"/>
            </a:pPr>
            <a:endParaRPr lang="en-US" sz="1600" dirty="0"/>
          </a:p>
          <a:p>
            <a:pPr lvl="2">
              <a:buFont typeface="Wingdings" panose="05000000000000000000" pitchFamily="2" charset="2"/>
              <a:buChar char="§"/>
            </a:pPr>
            <a:endParaRPr lang="en-US" sz="1600" dirty="0"/>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Tree>
    <p:extLst>
      <p:ext uri="{BB962C8B-B14F-4D97-AF65-F5344CB8AC3E}">
        <p14:creationId xmlns:p14="http://schemas.microsoft.com/office/powerpoint/2010/main" val="2151649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 Outliers, leverage and influence data</a:t>
            </a:r>
            <a:r>
              <a:rPr lang="en-US" sz="2000" dirty="0"/>
              <a:t>:</a:t>
            </a:r>
          </a:p>
          <a:p>
            <a:pPr lvl="2">
              <a:buFont typeface="Wingdings" panose="05000000000000000000" pitchFamily="2" charset="2"/>
              <a:buChar char="§"/>
            </a:pPr>
            <a:r>
              <a:rPr lang="en-US" sz="1600" dirty="0"/>
              <a:t>How to identify outliers?</a:t>
            </a:r>
          </a:p>
          <a:p>
            <a:pPr lvl="3">
              <a:buFont typeface="Wingdings" panose="05000000000000000000" pitchFamily="2" charset="2"/>
              <a:buChar char="§"/>
            </a:pPr>
            <a:r>
              <a:rPr lang="en-US" sz="1600" dirty="0"/>
              <a:t>The first step to detect outliers in R is to start with some descriptive statistics, and in particular with the minimum and maximum</a:t>
            </a:r>
          </a:p>
          <a:p>
            <a:pPr lvl="3">
              <a:buFont typeface="Wingdings" panose="05000000000000000000" pitchFamily="2" charset="2"/>
              <a:buChar char="§"/>
            </a:pPr>
            <a:r>
              <a:rPr lang="en-US" sz="1600" dirty="0"/>
              <a:t>Another basic way to detect outliers is to draw a histogram of the data</a:t>
            </a:r>
          </a:p>
          <a:p>
            <a:pPr lvl="3">
              <a:buFont typeface="Wingdings" panose="05000000000000000000" pitchFamily="2" charset="2"/>
              <a:buChar char="§"/>
            </a:pPr>
            <a:r>
              <a:rPr lang="en-US" sz="1600" dirty="0"/>
              <a:t>A simple method of detecting outliers is to plot the residuals or squared residuals from the estimated regression model. </a:t>
            </a:r>
          </a:p>
          <a:p>
            <a:pPr lvl="2">
              <a:buFont typeface="Wingdings" panose="05000000000000000000" pitchFamily="2" charset="2"/>
              <a:buChar char="§"/>
            </a:pPr>
            <a:endParaRPr lang="en-US" sz="1600" dirty="0"/>
          </a:p>
          <a:p>
            <a:pPr marL="1257300" lvl="2" indent="-342900">
              <a:buFont typeface="+mj-lt"/>
              <a:buAutoNum type="arabicParenR"/>
            </a:pPr>
            <a:endParaRPr lang="en-US" sz="1600" dirty="0"/>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
        <p:nvSpPr>
          <p:cNvPr id="11" name="Rectangle 10">
            <a:extLst>
              <a:ext uri="{FF2B5EF4-FFF2-40B4-BE49-F238E27FC236}">
                <a16:creationId xmlns:a16="http://schemas.microsoft.com/office/drawing/2014/main" id="{34476DB4-54DA-520C-BDA9-3712048DF750}"/>
              </a:ext>
            </a:extLst>
          </p:cNvPr>
          <p:cNvSpPr/>
          <p:nvPr/>
        </p:nvSpPr>
        <p:spPr>
          <a:xfrm>
            <a:off x="5486400" y="4419600"/>
            <a:ext cx="3395468" cy="1969770"/>
          </a:xfrm>
          <a:prstGeom prst="rect">
            <a:avLst/>
          </a:prstGeom>
        </p:spPr>
        <p:txBody>
          <a:bodyPr wrap="square">
            <a:spAutoFit/>
          </a:bodyPr>
          <a:lstStyle/>
          <a:p>
            <a:pPr marL="0" lvl="2">
              <a:spcBef>
                <a:spcPts val="600"/>
              </a:spcBef>
            </a:pPr>
            <a:r>
              <a:rPr lang="en-CA" altLang="en-US" sz="1600" dirty="0"/>
              <a:t>How to deal with outliers? </a:t>
            </a:r>
          </a:p>
          <a:p>
            <a:pPr marL="0" lvl="2">
              <a:spcBef>
                <a:spcPts val="600"/>
              </a:spcBef>
              <a:buFont typeface="+mj-lt"/>
              <a:buAutoNum type="arabicParenR"/>
            </a:pPr>
            <a:r>
              <a:rPr lang="en-CA" altLang="en-US" sz="1600" dirty="0"/>
              <a:t>If it is </a:t>
            </a:r>
            <a:r>
              <a:rPr lang="en-CA" altLang="en-US" sz="1600" i="1" u="sng" dirty="0"/>
              <a:t>an error</a:t>
            </a:r>
            <a:r>
              <a:rPr lang="en-CA" altLang="en-US" sz="1600" dirty="0"/>
              <a:t>, remove it before estimating the parameters</a:t>
            </a:r>
          </a:p>
          <a:p>
            <a:pPr marL="0" lvl="2">
              <a:spcBef>
                <a:spcPts val="600"/>
              </a:spcBef>
              <a:buFont typeface="+mj-lt"/>
              <a:buAutoNum type="arabicParenR"/>
            </a:pPr>
            <a:r>
              <a:rPr lang="en-CA" altLang="en-US" sz="1600" dirty="0"/>
              <a:t> If it is </a:t>
            </a:r>
            <a:r>
              <a:rPr lang="en-CA" altLang="en-US" sz="1600" i="1" u="sng" dirty="0"/>
              <a:t>a very important observation</a:t>
            </a:r>
            <a:r>
              <a:rPr lang="en-CA" altLang="en-US" sz="1600" dirty="0"/>
              <a:t>, compare regression results </a:t>
            </a:r>
            <a:r>
              <a:rPr lang="en-US" sz="1600" dirty="0"/>
              <a:t>with and without the outlier and use caution when making decisions</a:t>
            </a:r>
            <a:endParaRPr lang="en-CA" altLang="en-US" sz="1600" dirty="0"/>
          </a:p>
        </p:txBody>
      </p:sp>
      <p:pic>
        <p:nvPicPr>
          <p:cNvPr id="2050" name="Picture 2" descr="Outliers: The Many Tools of Data Prep [Part 5] - RapidMiner">
            <a:extLst>
              <a:ext uri="{FF2B5EF4-FFF2-40B4-BE49-F238E27FC236}">
                <a16:creationId xmlns:a16="http://schemas.microsoft.com/office/drawing/2014/main" id="{39A2A114-0010-229D-4322-C7C82B576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47" y="4295775"/>
            <a:ext cx="5265064"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895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809750"/>
            <a:ext cx="8229600" cy="4972050"/>
          </a:xfrm>
        </p:spPr>
        <p:txBody>
          <a:bodyPr>
            <a:normAutofit/>
          </a:bodyPr>
          <a:lstStyle/>
          <a:p>
            <a:r>
              <a:rPr lang="en-US" sz="2400" b="1" dirty="0"/>
              <a:t>Regression diagnostic 4: model specification errors</a:t>
            </a:r>
            <a:endParaRPr lang="en-US" sz="2200" dirty="0"/>
          </a:p>
          <a:p>
            <a:pPr lvl="1"/>
            <a:r>
              <a:rPr lang="en-US" sz="2000" u="sng" dirty="0"/>
              <a:t> Probability distribution of the error term</a:t>
            </a:r>
            <a:r>
              <a:rPr lang="en-US" sz="2000" dirty="0"/>
              <a:t>: The classical normal linear regression model assumes that the error term </a:t>
            </a:r>
            <a:r>
              <a:rPr lang="en-US" sz="2000" dirty="0" err="1"/>
              <a:t>u</a:t>
            </a:r>
            <a:r>
              <a:rPr lang="en-US" sz="2000" baseline="-25000" dirty="0" err="1"/>
              <a:t>i</a:t>
            </a:r>
            <a:r>
              <a:rPr lang="en-US" sz="2000" dirty="0"/>
              <a:t> in the regression model is normally distributed. </a:t>
            </a:r>
          </a:p>
          <a:p>
            <a:pPr lvl="2">
              <a:buFont typeface="Wingdings" panose="05000000000000000000" pitchFamily="2" charset="2"/>
              <a:buChar char="§"/>
            </a:pPr>
            <a:r>
              <a:rPr lang="en-US" sz="1800" dirty="0"/>
              <a:t>If the error term is not normally distributed, OLS estimators are still best linear unbiased estimators (BLUE). But we cannot reliably calculate confidence intervals for the model’s forecasts using the t-distribution, especially for small sample sizes. </a:t>
            </a:r>
          </a:p>
          <a:p>
            <a:pPr lvl="2">
              <a:buFont typeface="Wingdings" panose="05000000000000000000" pitchFamily="2" charset="2"/>
              <a:buChar char="§"/>
            </a:pPr>
            <a:r>
              <a:rPr lang="en-US" sz="1800" dirty="0"/>
              <a:t>This assumption is thus critical if the sample size is relatively small. </a:t>
            </a:r>
          </a:p>
          <a:p>
            <a:pPr lvl="2">
              <a:buFont typeface="Wingdings" panose="05000000000000000000" pitchFamily="2" charset="2"/>
              <a:buChar char="§"/>
            </a:pPr>
            <a:r>
              <a:rPr lang="en-CA" altLang="en-US" sz="1800" dirty="0"/>
              <a:t>How to test whether residuals are normally distributed?</a:t>
            </a:r>
            <a:endParaRPr lang="en-US" sz="1800" dirty="0"/>
          </a:p>
          <a:p>
            <a:pPr lvl="3">
              <a:buFont typeface="Courier New" panose="02070309020205020404" pitchFamily="49" charset="0"/>
              <a:buChar char="o"/>
            </a:pPr>
            <a:r>
              <a:rPr lang="en-US" sz="1800" dirty="0"/>
              <a:t>One popularly used test is Shapiro-Wilk test normality test</a:t>
            </a:r>
          </a:p>
          <a:p>
            <a:pPr lvl="2">
              <a:buFont typeface="Wingdings" panose="05000000000000000000" pitchFamily="2" charset="2"/>
              <a:buChar char="§"/>
            </a:pPr>
            <a:r>
              <a:rPr lang="en-US" sz="1800" dirty="0"/>
              <a:t>How to deal with non-normally distributed residuals?</a:t>
            </a:r>
          </a:p>
          <a:p>
            <a:pPr lvl="3">
              <a:buFont typeface="Courier New" panose="02070309020205020404" pitchFamily="49" charset="0"/>
              <a:buChar char="o"/>
            </a:pPr>
            <a:r>
              <a:rPr lang="en-US" sz="1800" dirty="0"/>
              <a:t>Transforming the dependent variable is one effective method</a:t>
            </a:r>
          </a:p>
          <a:p>
            <a:pPr lvl="3">
              <a:buFont typeface="Courier New" panose="02070309020205020404" pitchFamily="49" charset="0"/>
              <a:buChar char="o"/>
            </a:pPr>
            <a:r>
              <a:rPr lang="en-US" sz="1800" dirty="0"/>
              <a:t>Enlarge the sample size</a:t>
            </a:r>
          </a:p>
          <a:p>
            <a:pPr lvl="2">
              <a:buFont typeface="Wingdings" panose="05000000000000000000" pitchFamily="2" charset="2"/>
              <a:buChar char="§"/>
            </a:pPr>
            <a:endParaRPr lang="en-US" sz="1600" dirty="0"/>
          </a:p>
          <a:p>
            <a:pPr lvl="2">
              <a:buFont typeface="Wingdings" panose="05000000000000000000" pitchFamily="2" charset="2"/>
              <a:buChar char="§"/>
            </a:pPr>
            <a:endParaRPr lang="en-US" sz="1600" dirty="0"/>
          </a:p>
          <a:p>
            <a:pPr lvl="2">
              <a:buFont typeface="Wingdings" panose="05000000000000000000" pitchFamily="2" charset="2"/>
              <a:buChar char="§"/>
            </a:pPr>
            <a:endParaRPr lang="en-US" sz="1600" dirty="0"/>
          </a:p>
          <a:p>
            <a:pPr marL="1257300" lvl="2" indent="-342900">
              <a:buFont typeface="+mj-lt"/>
              <a:buAutoNum type="arabicParenR"/>
            </a:pPr>
            <a:endParaRPr lang="en-US" sz="1600" dirty="0"/>
          </a:p>
        </p:txBody>
      </p:sp>
      <p:sp>
        <p:nvSpPr>
          <p:cNvPr id="9" name="Title 1">
            <a:extLst>
              <a:ext uri="{FF2B5EF4-FFF2-40B4-BE49-F238E27FC236}">
                <a16:creationId xmlns:a16="http://schemas.microsoft.com/office/drawing/2014/main" id="{CE2DAE49-0905-5A3F-1214-5FB79D4EC7FC}"/>
              </a:ext>
            </a:extLst>
          </p:cNvPr>
          <p:cNvSpPr>
            <a:spLocks noGrp="1"/>
          </p:cNvSpPr>
          <p:nvPr>
            <p:ph type="title"/>
          </p:nvPr>
        </p:nvSpPr>
        <p:spPr>
          <a:xfrm>
            <a:off x="428625" y="285750"/>
            <a:ext cx="8229600" cy="1143000"/>
          </a:xfrm>
        </p:spPr>
        <p:txBody>
          <a:bodyPr/>
          <a:lstStyle/>
          <a:p>
            <a:pPr eaLnBrk="1" hangingPunct="1"/>
            <a:r>
              <a:rPr lang="en-US" altLang="en-US" sz="3200" dirty="0"/>
              <a:t>Critical Evaluation of the Classical</a:t>
            </a:r>
            <a:br>
              <a:rPr lang="en-US" altLang="en-US" sz="3200" dirty="0"/>
            </a:br>
            <a:r>
              <a:rPr lang="en-US" altLang="en-US" sz="3200" dirty="0"/>
              <a:t>Linear Regression Model</a:t>
            </a:r>
            <a:endParaRPr lang="en-CA" altLang="en-US" sz="3200" dirty="0"/>
          </a:p>
        </p:txBody>
      </p:sp>
      <p:sp>
        <p:nvSpPr>
          <p:cNvPr id="6" name="Rectangle 3">
            <a:extLst>
              <a:ext uri="{FF2B5EF4-FFF2-40B4-BE49-F238E27FC236}">
                <a16:creationId xmlns:a16="http://schemas.microsoft.com/office/drawing/2014/main" id="{0FA09486-C813-AD59-9BBB-D1EE91B1502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576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228600"/>
            <a:ext cx="8229600" cy="1143000"/>
          </a:xfrm>
        </p:spPr>
        <p:txBody>
          <a:bodyPr/>
          <a:lstStyle/>
          <a:p>
            <a:pPr eaLnBrk="1" hangingPunct="1"/>
            <a:r>
              <a:rPr lang="en-CA" altLang="en-US" sz="3200" dirty="0"/>
              <a:t>How to Select Variables?</a:t>
            </a:r>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57200" y="1371600"/>
            <a:ext cx="8229600" cy="5353050"/>
          </a:xfrm>
        </p:spPr>
        <p:txBody>
          <a:bodyPr>
            <a:normAutofit/>
          </a:bodyPr>
          <a:lstStyle/>
          <a:p>
            <a:pPr>
              <a:buFont typeface="Wingdings" panose="05000000000000000000" pitchFamily="2" charset="2"/>
              <a:buChar char="q"/>
            </a:pPr>
            <a:r>
              <a:rPr lang="en-US" sz="2000" dirty="0"/>
              <a:t>Decisions about the regressors must weigh issues of omitted variable bias, data availability, data quality, and, most importantly, economic theory and the nature of the substantive questions being addressed. </a:t>
            </a:r>
          </a:p>
          <a:p>
            <a:pPr>
              <a:buFont typeface="Wingdings" panose="05000000000000000000" pitchFamily="2" charset="2"/>
              <a:buChar char="q"/>
            </a:pPr>
            <a:endParaRPr lang="en-US" sz="2000" b="1" dirty="0"/>
          </a:p>
          <a:p>
            <a:pPr>
              <a:buFont typeface="Wingdings" panose="05000000000000000000" pitchFamily="2" charset="2"/>
              <a:buChar char="q"/>
            </a:pPr>
            <a:r>
              <a:rPr lang="en-US" sz="2000" i="1" dirty="0"/>
              <a:t>A general approach to variable selection and model specification</a:t>
            </a:r>
            <a:r>
              <a:rPr lang="en-US" sz="2000" dirty="0"/>
              <a:t>:</a:t>
            </a:r>
          </a:p>
          <a:p>
            <a:pPr lvl="1"/>
            <a:r>
              <a:rPr lang="en-US" sz="1800" dirty="0"/>
              <a:t>Specify a “base” or “benchmark” model.</a:t>
            </a:r>
          </a:p>
          <a:p>
            <a:pPr lvl="1"/>
            <a:r>
              <a:rPr lang="en-US" sz="1800" dirty="0"/>
              <a:t>Specify a range of plausible alternative models, which include additional candidate variables.</a:t>
            </a:r>
          </a:p>
          <a:p>
            <a:pPr lvl="1"/>
            <a:r>
              <a:rPr lang="en-US" sz="1800" dirty="0"/>
              <a:t>Does a candidate variable change the coefficient of interest (</a:t>
            </a:r>
            <a:r>
              <a:rPr lang="en-US" sz="1800" i="1" dirty="0">
                <a:sym typeface="Symbol"/>
              </a:rPr>
              <a:t></a:t>
            </a:r>
            <a:r>
              <a:rPr lang="en-US" sz="1800" baseline="-25000" dirty="0"/>
              <a:t>1</a:t>
            </a:r>
            <a:r>
              <a:rPr lang="en-US" sz="1800" dirty="0"/>
              <a:t>)?</a:t>
            </a:r>
          </a:p>
          <a:p>
            <a:pPr lvl="1"/>
            <a:r>
              <a:rPr lang="en-US" sz="1800" dirty="0"/>
              <a:t>Is a candidate variable statistically significant?</a:t>
            </a:r>
          </a:p>
          <a:p>
            <a:pPr lvl="1"/>
            <a:r>
              <a:rPr lang="en-US" sz="1800" dirty="0"/>
              <a:t>Use judgment, not a mechanical recipe…</a:t>
            </a:r>
          </a:p>
        </p:txBody>
      </p:sp>
    </p:spTree>
    <p:extLst>
      <p:ext uri="{BB962C8B-B14F-4D97-AF65-F5344CB8AC3E}">
        <p14:creationId xmlns:p14="http://schemas.microsoft.com/office/powerpoint/2010/main" val="1665234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285750"/>
            <a:ext cx="8229600" cy="1143000"/>
          </a:xfrm>
        </p:spPr>
        <p:txBody>
          <a:bodyPr/>
          <a:lstStyle/>
          <a:p>
            <a:pPr eaLnBrk="1" hangingPunct="1"/>
            <a:r>
              <a:rPr lang="en-CA" altLang="en-US" sz="3200" dirty="0"/>
              <a:t>Examples of Linear Regression</a:t>
            </a:r>
          </a:p>
        </p:txBody>
      </p:sp>
      <p:sp>
        <p:nvSpPr>
          <p:cNvPr id="17" name="TextBox 16">
            <a:extLst>
              <a:ext uri="{FF2B5EF4-FFF2-40B4-BE49-F238E27FC236}">
                <a16:creationId xmlns:a16="http://schemas.microsoft.com/office/drawing/2014/main" id="{B003D26D-7F6F-4657-B6EB-218C0A7B775C}"/>
              </a:ext>
            </a:extLst>
          </p:cNvPr>
          <p:cNvSpPr txBox="1"/>
          <p:nvPr/>
        </p:nvSpPr>
        <p:spPr>
          <a:xfrm>
            <a:off x="914400" y="1295400"/>
            <a:ext cx="5181600" cy="261610"/>
          </a:xfrm>
          <a:prstGeom prst="rect">
            <a:avLst/>
          </a:prstGeom>
          <a:solidFill>
            <a:schemeClr val="bg1"/>
          </a:solidFill>
        </p:spPr>
        <p:txBody>
          <a:bodyPr wrap="square" rtlCol="0">
            <a:spAutoFit/>
          </a:bodyPr>
          <a:lstStyle/>
          <a:p>
            <a:pPr algn="ctr"/>
            <a:endParaRPr lang="en-US" sz="1100" dirty="0"/>
          </a:p>
        </p:txBody>
      </p:sp>
      <p:pic>
        <p:nvPicPr>
          <p:cNvPr id="10" name="Picture 9">
            <a:extLst>
              <a:ext uri="{FF2B5EF4-FFF2-40B4-BE49-F238E27FC236}">
                <a16:creationId xmlns:a16="http://schemas.microsoft.com/office/drawing/2014/main" id="{5D55C391-5B69-449F-A3A3-AF2C645F2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269043"/>
            <a:ext cx="4030932" cy="2286000"/>
          </a:xfrm>
          <a:prstGeom prst="rect">
            <a:avLst/>
          </a:prstGeom>
        </p:spPr>
      </p:pic>
      <p:sp>
        <p:nvSpPr>
          <p:cNvPr id="11" name="TextBox 10">
            <a:extLst>
              <a:ext uri="{FF2B5EF4-FFF2-40B4-BE49-F238E27FC236}">
                <a16:creationId xmlns:a16="http://schemas.microsoft.com/office/drawing/2014/main" id="{D7F766FB-4DF3-4499-9B40-FED92EBE7BBD}"/>
              </a:ext>
            </a:extLst>
          </p:cNvPr>
          <p:cNvSpPr txBox="1"/>
          <p:nvPr/>
        </p:nvSpPr>
        <p:spPr>
          <a:xfrm>
            <a:off x="1600200" y="2025731"/>
            <a:ext cx="6934200" cy="646331"/>
          </a:xfrm>
          <a:prstGeom prst="rect">
            <a:avLst/>
          </a:prstGeom>
          <a:noFill/>
        </p:spPr>
        <p:txBody>
          <a:bodyPr wrap="square" rtlCol="0">
            <a:spAutoFit/>
          </a:bodyPr>
          <a:lstStyle/>
          <a:p>
            <a:r>
              <a:rPr lang="en-US" sz="3600" b="1" dirty="0">
                <a:ln w="22225">
                  <a:solidFill>
                    <a:schemeClr val="accent2"/>
                  </a:solidFill>
                  <a:prstDash val="solid"/>
                </a:ln>
                <a:solidFill>
                  <a:schemeClr val="accent2">
                    <a:lumMod val="40000"/>
                    <a:lumOff val="60000"/>
                  </a:schemeClr>
                </a:solidFill>
              </a:rPr>
              <a:t>Does smoking cause lung cancer?</a:t>
            </a:r>
          </a:p>
        </p:txBody>
      </p:sp>
    </p:spTree>
    <p:extLst>
      <p:ext uri="{BB962C8B-B14F-4D97-AF65-F5344CB8AC3E}">
        <p14:creationId xmlns:p14="http://schemas.microsoft.com/office/powerpoint/2010/main" val="107462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0"/>
            <a:ext cx="8229600" cy="1143000"/>
          </a:xfrm>
        </p:spPr>
        <p:txBody>
          <a:bodyPr/>
          <a:lstStyle/>
          <a:p>
            <a:pPr eaLnBrk="1" hangingPunct="1"/>
            <a:r>
              <a:rPr lang="en-US" altLang="en-US" sz="3200" dirty="0"/>
              <a:t>Estimation of the Linear Regression Model</a:t>
            </a:r>
            <a:endParaRPr lang="en-CA" altLang="en-US" sz="3200" dirty="0"/>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95400"/>
            <a:ext cx="8229600" cy="5486399"/>
          </a:xfrm>
        </p:spPr>
        <p:txBody>
          <a:bodyPr>
            <a:normAutofit/>
          </a:bodyPr>
          <a:lstStyle/>
          <a:p>
            <a:pPr marL="0" indent="0">
              <a:spcBef>
                <a:spcPct val="0"/>
              </a:spcBef>
              <a:buNone/>
            </a:pPr>
            <a:r>
              <a:rPr lang="en-US" sz="2000" dirty="0"/>
              <a:t>We will denote the estimated B coefficients with a lower-case b, and therefore the estimating regression can be written as: </a:t>
            </a:r>
          </a:p>
          <a:p>
            <a:pPr marL="0" indent="0">
              <a:spcBef>
                <a:spcPct val="0"/>
              </a:spcBef>
              <a:buNone/>
            </a:pPr>
            <a:endParaRPr lang="en-US" sz="2000" dirty="0"/>
          </a:p>
          <a:p>
            <a:pPr marL="0" indent="0">
              <a:spcBef>
                <a:spcPct val="0"/>
              </a:spcBef>
              <a:buNone/>
            </a:pPr>
            <a:endParaRPr lang="en-US" sz="2000" dirty="0"/>
          </a:p>
          <a:p>
            <a:pPr marL="0" indent="0">
              <a:spcBef>
                <a:spcPct val="0"/>
              </a:spcBef>
              <a:buNone/>
            </a:pPr>
            <a:r>
              <a:rPr lang="en-US" sz="2000" dirty="0"/>
              <a:t>which may be called the </a:t>
            </a:r>
            <a:r>
              <a:rPr lang="en-US" sz="2000" u="sng" dirty="0"/>
              <a:t>sample regression model</a:t>
            </a:r>
            <a:r>
              <a:rPr lang="en-US" sz="2000" dirty="0"/>
              <a:t>, the counterpart of the </a:t>
            </a:r>
            <a:r>
              <a:rPr lang="en-US" sz="2000" u="sng" dirty="0"/>
              <a:t>population model </a:t>
            </a:r>
            <a:r>
              <a:rPr lang="en-US" sz="2000" dirty="0"/>
              <a:t>given earlier.</a:t>
            </a:r>
          </a:p>
          <a:p>
            <a:pPr marL="0" indent="0">
              <a:spcBef>
                <a:spcPct val="0"/>
              </a:spcBef>
              <a:buNone/>
            </a:pPr>
            <a:endParaRPr lang="en-US" sz="2000" dirty="0"/>
          </a:p>
          <a:p>
            <a:pPr marL="685800" lvl="1">
              <a:spcBef>
                <a:spcPct val="0"/>
              </a:spcBef>
              <a:buFont typeface="Courier New" panose="02070309020205020404" pitchFamily="49" charset="0"/>
              <a:buChar char="o"/>
            </a:pPr>
            <a:r>
              <a:rPr lang="en-US" sz="1800" dirty="0"/>
              <a:t>We call the </a:t>
            </a:r>
            <a:r>
              <a:rPr lang="en-US" sz="1800" u="sng" dirty="0"/>
              <a:t>b coefficients </a:t>
            </a:r>
            <a:r>
              <a:rPr lang="en-US" sz="1800" dirty="0"/>
              <a:t>the </a:t>
            </a:r>
            <a:r>
              <a:rPr lang="en-US" sz="1800" u="sng" dirty="0"/>
              <a:t>estimators</a:t>
            </a:r>
            <a:r>
              <a:rPr lang="en-US" sz="1800" dirty="0"/>
              <a:t> of the B coefficients</a:t>
            </a:r>
          </a:p>
          <a:p>
            <a:pPr marL="685800" lvl="1">
              <a:spcBef>
                <a:spcPct val="0"/>
              </a:spcBef>
              <a:buFont typeface="Courier New" panose="02070309020205020404" pitchFamily="49" charset="0"/>
              <a:buChar char="o"/>
            </a:pPr>
            <a:r>
              <a:rPr lang="en-US" sz="1800" dirty="0"/>
              <a:t>We call </a:t>
            </a:r>
            <a:r>
              <a:rPr lang="en-US" sz="1800" dirty="0" err="1"/>
              <a:t>e</a:t>
            </a:r>
            <a:r>
              <a:rPr lang="en-US" sz="1800" baseline="-25000" dirty="0" err="1"/>
              <a:t>i</a:t>
            </a:r>
            <a:r>
              <a:rPr lang="en-US" sz="1800" dirty="0"/>
              <a:t> the residual, an estimator of the error term </a:t>
            </a:r>
            <a:r>
              <a:rPr lang="en-US" sz="1800" dirty="0" err="1"/>
              <a:t>u</a:t>
            </a:r>
            <a:r>
              <a:rPr lang="en-US" sz="1800" baseline="-25000" dirty="0" err="1"/>
              <a:t>i</a:t>
            </a:r>
            <a:endParaRPr lang="en-US" sz="2400" baseline="-25000" dirty="0"/>
          </a:p>
          <a:p>
            <a:pPr marL="685800" lvl="1">
              <a:spcBef>
                <a:spcPct val="0"/>
              </a:spcBef>
              <a:buFont typeface="Courier New" panose="02070309020205020404" pitchFamily="49" charset="0"/>
              <a:buChar char="o"/>
            </a:pPr>
            <a:r>
              <a:rPr lang="en-US" sz="1800" dirty="0"/>
              <a:t>The values of b coefficients will change from sample to sample </a:t>
            </a:r>
          </a:p>
          <a:p>
            <a:pPr marL="685800" lvl="1">
              <a:spcBef>
                <a:spcPct val="0"/>
              </a:spcBef>
              <a:buFont typeface="Courier New" panose="02070309020205020404" pitchFamily="49" charset="0"/>
              <a:buChar char="o"/>
            </a:pPr>
            <a:r>
              <a:rPr lang="en-US" sz="1800" dirty="0"/>
              <a:t>The (population) regression coefficients or parameters, the B coefficients, are fixed numbers, although we do not know what they are. On the basis of the sample, we try to obtain the best guesses of them</a:t>
            </a:r>
          </a:p>
        </p:txBody>
      </p:sp>
      <p:pic>
        <p:nvPicPr>
          <p:cNvPr id="4" name="Picture 3">
            <a:extLst>
              <a:ext uri="{FF2B5EF4-FFF2-40B4-BE49-F238E27FC236}">
                <a16:creationId xmlns:a16="http://schemas.microsoft.com/office/drawing/2014/main" id="{19D1ECD1-7F9B-124E-C0EA-9948AAD5E67D}"/>
              </a:ext>
            </a:extLst>
          </p:cNvPr>
          <p:cNvPicPr>
            <a:picLocks noChangeAspect="1"/>
          </p:cNvPicPr>
          <p:nvPr/>
        </p:nvPicPr>
        <p:blipFill>
          <a:blip r:embed="rId3"/>
          <a:stretch>
            <a:fillRect/>
          </a:stretch>
        </p:blipFill>
        <p:spPr>
          <a:xfrm>
            <a:off x="1981200" y="2057400"/>
            <a:ext cx="4610100" cy="457200"/>
          </a:xfrm>
          <a:prstGeom prst="rect">
            <a:avLst/>
          </a:prstGeom>
        </p:spPr>
      </p:pic>
    </p:spTree>
    <p:extLst>
      <p:ext uri="{BB962C8B-B14F-4D97-AF65-F5344CB8AC3E}">
        <p14:creationId xmlns:p14="http://schemas.microsoft.com/office/powerpoint/2010/main" val="720066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285750"/>
            <a:ext cx="8229600" cy="1143000"/>
          </a:xfrm>
        </p:spPr>
        <p:txBody>
          <a:bodyPr/>
          <a:lstStyle/>
          <a:p>
            <a:pPr eaLnBrk="1" hangingPunct="1"/>
            <a:r>
              <a:rPr lang="en-CA" altLang="en-US" sz="3200" dirty="0"/>
              <a:t>Examples of Linear Regression</a:t>
            </a:r>
          </a:p>
        </p:txBody>
      </p:sp>
      <p:pic>
        <p:nvPicPr>
          <p:cNvPr id="32770" name="Picture 2" descr="Image result for SMOKE CANCER CORRELATION REGRESSION">
            <a:extLst>
              <a:ext uri="{FF2B5EF4-FFF2-40B4-BE49-F238E27FC236}">
                <a16:creationId xmlns:a16="http://schemas.microsoft.com/office/drawing/2014/main" id="{774E63B4-F1D1-4680-A937-76B99A733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234440"/>
            <a:ext cx="6042383" cy="43891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779C03-747E-40A1-9301-761E636DD044}"/>
              </a:ext>
            </a:extLst>
          </p:cNvPr>
          <p:cNvSpPr txBox="1"/>
          <p:nvPr/>
        </p:nvSpPr>
        <p:spPr>
          <a:xfrm>
            <a:off x="438090" y="5407223"/>
            <a:ext cx="6032918" cy="523220"/>
          </a:xfrm>
          <a:prstGeom prst="rect">
            <a:avLst/>
          </a:prstGeom>
          <a:solidFill>
            <a:schemeClr val="bg1"/>
          </a:solidFill>
        </p:spPr>
        <p:txBody>
          <a:bodyPr wrap="square" rtlCol="0">
            <a:spAutoFit/>
          </a:bodyPr>
          <a:lstStyle/>
          <a:p>
            <a:pPr algn="ctr"/>
            <a:r>
              <a:rPr lang="en-US" sz="1400" dirty="0"/>
              <a:t>Proportion Of Smokers And Nonsmokers Per County</a:t>
            </a:r>
          </a:p>
          <a:p>
            <a:pPr algn="ctr"/>
            <a:r>
              <a:rPr lang="en-US" sz="1400" dirty="0"/>
              <a:t>Note: the coefficient 3.4674 is statistically significant at p=0.01</a:t>
            </a:r>
          </a:p>
        </p:txBody>
      </p:sp>
      <p:sp>
        <p:nvSpPr>
          <p:cNvPr id="5" name="TextBox 4">
            <a:extLst>
              <a:ext uri="{FF2B5EF4-FFF2-40B4-BE49-F238E27FC236}">
                <a16:creationId xmlns:a16="http://schemas.microsoft.com/office/drawing/2014/main" id="{AF92BB02-FE35-44EB-91F9-571C92DD63CA}"/>
              </a:ext>
            </a:extLst>
          </p:cNvPr>
          <p:cNvSpPr txBox="1"/>
          <p:nvPr/>
        </p:nvSpPr>
        <p:spPr>
          <a:xfrm>
            <a:off x="285690" y="1234440"/>
            <a:ext cx="400110" cy="4480560"/>
          </a:xfrm>
          <a:prstGeom prst="rect">
            <a:avLst/>
          </a:prstGeom>
          <a:solidFill>
            <a:schemeClr val="bg1"/>
          </a:solidFill>
        </p:spPr>
        <p:txBody>
          <a:bodyPr vert="eaVert" wrap="square" rtlCol="0">
            <a:spAutoFit/>
          </a:bodyPr>
          <a:lstStyle/>
          <a:p>
            <a:pPr algn="ctr"/>
            <a:r>
              <a:rPr lang="en-US" sz="1400" dirty="0"/>
              <a:t>5 Year Lung Cancer Mortality</a:t>
            </a:r>
          </a:p>
        </p:txBody>
      </p:sp>
      <p:sp>
        <p:nvSpPr>
          <p:cNvPr id="17" name="TextBox 16">
            <a:extLst>
              <a:ext uri="{FF2B5EF4-FFF2-40B4-BE49-F238E27FC236}">
                <a16:creationId xmlns:a16="http://schemas.microsoft.com/office/drawing/2014/main" id="{B003D26D-7F6F-4657-B6EB-218C0A7B775C}"/>
              </a:ext>
            </a:extLst>
          </p:cNvPr>
          <p:cNvSpPr txBox="1"/>
          <p:nvPr/>
        </p:nvSpPr>
        <p:spPr>
          <a:xfrm>
            <a:off x="914400" y="1295400"/>
            <a:ext cx="5181600" cy="261610"/>
          </a:xfrm>
          <a:prstGeom prst="rect">
            <a:avLst/>
          </a:prstGeom>
          <a:solidFill>
            <a:schemeClr val="bg1"/>
          </a:solidFill>
        </p:spPr>
        <p:txBody>
          <a:bodyPr wrap="square" rtlCol="0">
            <a:spAutoFit/>
          </a:bodyPr>
          <a:lstStyle/>
          <a:p>
            <a:pPr algn="ctr"/>
            <a:endParaRPr lang="en-US" sz="1100" dirty="0"/>
          </a:p>
        </p:txBody>
      </p:sp>
      <p:sp>
        <p:nvSpPr>
          <p:cNvPr id="8" name="TextBox 7">
            <a:extLst>
              <a:ext uri="{FF2B5EF4-FFF2-40B4-BE49-F238E27FC236}">
                <a16:creationId xmlns:a16="http://schemas.microsoft.com/office/drawing/2014/main" id="{FA981FAE-1B0B-4E11-AE93-98BDDFEB2CE1}"/>
              </a:ext>
            </a:extLst>
          </p:cNvPr>
          <p:cNvSpPr txBox="1"/>
          <p:nvPr/>
        </p:nvSpPr>
        <p:spPr>
          <a:xfrm>
            <a:off x="6480473" y="1234440"/>
            <a:ext cx="2511127" cy="4770537"/>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342900" indent="-342900">
              <a:buAutoNum type="arabicPeriod"/>
            </a:pPr>
            <a:r>
              <a:rPr lang="en-US" sz="1600" dirty="0">
                <a:solidFill>
                  <a:schemeClr val="bg1"/>
                </a:solidFill>
              </a:rPr>
              <a:t>What is the dependent variable and what is the explanatory variable?</a:t>
            </a:r>
          </a:p>
          <a:p>
            <a:pPr marL="342900" indent="-342900">
              <a:buAutoNum type="arabicPeriod"/>
            </a:pPr>
            <a:endParaRPr lang="en-US" sz="1600" dirty="0">
              <a:solidFill>
                <a:schemeClr val="bg1"/>
              </a:solidFill>
            </a:endParaRPr>
          </a:p>
          <a:p>
            <a:pPr marL="342900" indent="-342900">
              <a:buAutoNum type="arabicPeriod"/>
            </a:pPr>
            <a:r>
              <a:rPr lang="en-US" sz="1600" dirty="0">
                <a:solidFill>
                  <a:schemeClr val="bg1"/>
                </a:solidFill>
              </a:rPr>
              <a:t>Why do we use a linear regression model?</a:t>
            </a:r>
          </a:p>
          <a:p>
            <a:pPr marL="342900" indent="-342900">
              <a:buAutoNum type="arabicPeriod"/>
            </a:pPr>
            <a:endParaRPr lang="en-US" sz="1600" dirty="0">
              <a:solidFill>
                <a:schemeClr val="bg1"/>
              </a:solidFill>
            </a:endParaRPr>
          </a:p>
          <a:p>
            <a:pPr marL="342900" indent="-342900">
              <a:buAutoNum type="arabicPeriod"/>
            </a:pPr>
            <a:r>
              <a:rPr lang="en-US" sz="1600" dirty="0">
                <a:solidFill>
                  <a:schemeClr val="bg1"/>
                </a:solidFill>
              </a:rPr>
              <a:t>How to interpret the result?</a:t>
            </a:r>
          </a:p>
          <a:p>
            <a:pPr marL="342900" indent="-342900">
              <a:buAutoNum type="arabicPeriod"/>
            </a:pPr>
            <a:endParaRPr lang="en-US" sz="1600" dirty="0">
              <a:solidFill>
                <a:schemeClr val="bg1"/>
              </a:solidFill>
            </a:endParaRPr>
          </a:p>
          <a:p>
            <a:pPr marL="342900" indent="-342900">
              <a:buFontTx/>
              <a:buAutoNum type="arabicPeriod"/>
            </a:pPr>
            <a:r>
              <a:rPr lang="en-US" sz="1600" dirty="0">
                <a:solidFill>
                  <a:schemeClr val="bg1"/>
                </a:solidFill>
              </a:rPr>
              <a:t>Based on the results, do you believe smoking causes lung cancer?</a:t>
            </a:r>
          </a:p>
          <a:p>
            <a:pPr marL="342900" indent="-342900">
              <a:buFontTx/>
              <a:buAutoNum type="arabicPeriod"/>
            </a:pPr>
            <a:endParaRPr lang="en-US" sz="1600" dirty="0">
              <a:solidFill>
                <a:schemeClr val="bg1"/>
              </a:solidFill>
            </a:endParaRPr>
          </a:p>
          <a:p>
            <a:pPr marL="342900" indent="-342900">
              <a:buAutoNum type="arabicPeriod"/>
            </a:pPr>
            <a:r>
              <a:rPr lang="en-US" sz="1600" dirty="0">
                <a:solidFill>
                  <a:schemeClr val="bg1"/>
                </a:solidFill>
              </a:rPr>
              <a:t>How to evaluate this linear regression?</a:t>
            </a:r>
          </a:p>
          <a:p>
            <a:pPr marL="342900" indent="-342900">
              <a:buAutoNum type="arabicPeriod"/>
            </a:pPr>
            <a:endParaRPr lang="en-US" sz="1600" dirty="0">
              <a:solidFill>
                <a:schemeClr val="bg1"/>
              </a:solidFill>
            </a:endParaRPr>
          </a:p>
          <a:p>
            <a:pPr marL="342900" indent="-342900">
              <a:buAutoNum type="arabicPeriod"/>
            </a:pPr>
            <a:r>
              <a:rPr lang="en-US" sz="1600" dirty="0">
                <a:solidFill>
                  <a:schemeClr val="bg1"/>
                </a:solidFill>
              </a:rPr>
              <a:t>How can you improve the model?</a:t>
            </a:r>
          </a:p>
        </p:txBody>
      </p:sp>
    </p:spTree>
    <p:extLst>
      <p:ext uri="{BB962C8B-B14F-4D97-AF65-F5344CB8AC3E}">
        <p14:creationId xmlns:p14="http://schemas.microsoft.com/office/powerpoint/2010/main" val="111924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a:extLst>
              <a:ext uri="{FF2B5EF4-FFF2-40B4-BE49-F238E27FC236}">
                <a16:creationId xmlns:a16="http://schemas.microsoft.com/office/drawing/2014/main" id="{10CC3C40-E984-47AF-87A1-2898BD1959D7}"/>
              </a:ext>
            </a:extLst>
          </p:cNvPr>
          <p:cNvSpPr>
            <a:spLocks noGrp="1"/>
          </p:cNvSpPr>
          <p:nvPr>
            <p:ph type="title"/>
          </p:nvPr>
        </p:nvSpPr>
        <p:spPr>
          <a:xfrm>
            <a:off x="428625" y="285750"/>
            <a:ext cx="8229600" cy="1143000"/>
          </a:xfrm>
        </p:spPr>
        <p:txBody>
          <a:bodyPr/>
          <a:lstStyle/>
          <a:p>
            <a:pPr eaLnBrk="1" hangingPunct="1"/>
            <a:r>
              <a:rPr lang="en-CA" altLang="en-US" sz="3200" dirty="0"/>
              <a:t>Why Regression Analysis?</a:t>
            </a:r>
          </a:p>
        </p:txBody>
      </p:sp>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57200" y="1295400"/>
            <a:ext cx="8458200" cy="5410200"/>
          </a:xfrm>
        </p:spPr>
        <p:txBody>
          <a:bodyPr>
            <a:normAutofit/>
          </a:bodyPr>
          <a:lstStyle/>
          <a:p>
            <a:pPr>
              <a:spcBef>
                <a:spcPct val="0"/>
              </a:spcBef>
            </a:pPr>
            <a:r>
              <a:rPr lang="en-US" sz="2000" dirty="0"/>
              <a:t>This example is about using data to measure causal effects</a:t>
            </a:r>
          </a:p>
          <a:p>
            <a:pPr>
              <a:spcBef>
                <a:spcPct val="0"/>
              </a:spcBef>
            </a:pPr>
            <a:endParaRPr lang="en-US" sz="2000" dirty="0"/>
          </a:p>
          <a:p>
            <a:pPr>
              <a:spcBef>
                <a:spcPct val="0"/>
              </a:spcBef>
            </a:pPr>
            <a:r>
              <a:rPr lang="en-US" sz="2000" dirty="0"/>
              <a:t>Ideally, we would like an experiment </a:t>
            </a:r>
          </a:p>
          <a:p>
            <a:pPr lvl="1">
              <a:spcBef>
                <a:spcPct val="0"/>
              </a:spcBef>
            </a:pPr>
            <a:r>
              <a:rPr lang="en-US" sz="1800" dirty="0"/>
              <a:t>What would be an ideal experiment to estimate the effect of smoking on lung cancers?</a:t>
            </a:r>
          </a:p>
          <a:p>
            <a:pPr>
              <a:spcBef>
                <a:spcPct val="0"/>
              </a:spcBef>
            </a:pPr>
            <a:endParaRPr lang="en-US" sz="2000" dirty="0"/>
          </a:p>
          <a:p>
            <a:pPr>
              <a:spcBef>
                <a:spcPct val="0"/>
              </a:spcBef>
            </a:pPr>
            <a:r>
              <a:rPr lang="en-US" sz="2000" dirty="0"/>
              <a:t>But almost always we only have observational (nonexperimental) data. </a:t>
            </a:r>
          </a:p>
          <a:p>
            <a:pPr lvl="1">
              <a:spcBef>
                <a:spcPct val="0"/>
              </a:spcBef>
            </a:pPr>
            <a:r>
              <a:rPr lang="en-US" sz="1800" dirty="0"/>
              <a:t>Proportion of smokers per county</a:t>
            </a:r>
          </a:p>
          <a:p>
            <a:pPr lvl="1">
              <a:spcBef>
                <a:spcPct val="0"/>
              </a:spcBef>
            </a:pPr>
            <a:r>
              <a:rPr lang="en-US" sz="1800" dirty="0"/>
              <a:t>Lung cancer mortality per county</a:t>
            </a:r>
          </a:p>
          <a:p>
            <a:pPr lvl="1">
              <a:spcBef>
                <a:spcPct val="0"/>
              </a:spcBef>
            </a:pPr>
            <a:endParaRPr lang="en-US" sz="1600" dirty="0"/>
          </a:p>
          <a:p>
            <a:pPr>
              <a:spcBef>
                <a:spcPct val="0"/>
              </a:spcBef>
            </a:pPr>
            <a:r>
              <a:rPr lang="en-US" sz="2000" dirty="0"/>
              <a:t>Most of the challenges arise from using observational to estimate causal effects </a:t>
            </a:r>
          </a:p>
          <a:p>
            <a:pPr lvl="1">
              <a:spcBef>
                <a:spcPct val="0"/>
              </a:spcBef>
            </a:pPr>
            <a:r>
              <a:rPr lang="en-US" sz="1800" dirty="0"/>
              <a:t>Confounding effects (omitted factors) </a:t>
            </a:r>
          </a:p>
          <a:p>
            <a:pPr lvl="1">
              <a:spcBef>
                <a:spcPct val="0"/>
              </a:spcBef>
            </a:pPr>
            <a:r>
              <a:rPr lang="en-US" sz="1800" dirty="0"/>
              <a:t>Simultaneous causality </a:t>
            </a:r>
          </a:p>
        </p:txBody>
      </p:sp>
    </p:spTree>
    <p:extLst>
      <p:ext uri="{BB962C8B-B14F-4D97-AF65-F5344CB8AC3E}">
        <p14:creationId xmlns:p14="http://schemas.microsoft.com/office/powerpoint/2010/main" val="171929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8">
            <a:extLst>
              <a:ext uri="{FF2B5EF4-FFF2-40B4-BE49-F238E27FC236}">
                <a16:creationId xmlns:a16="http://schemas.microsoft.com/office/drawing/2014/main" id="{3B2A2A12-AC61-4EB9-A5C9-F0DA36C18E8C}"/>
              </a:ext>
            </a:extLst>
          </p:cNvPr>
          <p:cNvSpPr>
            <a:spLocks noGrp="1"/>
          </p:cNvSpPr>
          <p:nvPr>
            <p:ph type="title"/>
          </p:nvPr>
        </p:nvSpPr>
        <p:spPr>
          <a:xfrm>
            <a:off x="381000" y="152400"/>
            <a:ext cx="8305800" cy="609600"/>
          </a:xfrm>
        </p:spPr>
        <p:txBody>
          <a:bodyPr/>
          <a:lstStyle/>
          <a:p>
            <a:pPr eaLnBrk="1" hangingPunct="1"/>
            <a:r>
              <a:rPr lang="en-US" altLang="en-US" sz="2800" b="1">
                <a:solidFill>
                  <a:srgbClr val="333399"/>
                </a:solidFill>
              </a:rPr>
              <a:t>Establishing causation</a:t>
            </a:r>
          </a:p>
        </p:txBody>
      </p:sp>
      <p:sp>
        <p:nvSpPr>
          <p:cNvPr id="22532" name="Rectangle 2">
            <a:extLst>
              <a:ext uri="{FF2B5EF4-FFF2-40B4-BE49-F238E27FC236}">
                <a16:creationId xmlns:a16="http://schemas.microsoft.com/office/drawing/2014/main" id="{00433567-8F78-4B68-BBD6-41BECE2449DB}"/>
              </a:ext>
            </a:extLst>
          </p:cNvPr>
          <p:cNvSpPr>
            <a:spLocks noChangeArrowheads="1"/>
          </p:cNvSpPr>
          <p:nvPr/>
        </p:nvSpPr>
        <p:spPr bwMode="auto">
          <a:xfrm>
            <a:off x="76200" y="1224860"/>
            <a:ext cx="9144000" cy="3118540"/>
          </a:xfrm>
          <a:prstGeom prst="rect">
            <a:avLst/>
          </a:prstGeom>
          <a:solidFill>
            <a:srgbClr val="FFE4C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Text Box 3">
            <a:extLst>
              <a:ext uri="{FF2B5EF4-FFF2-40B4-BE49-F238E27FC236}">
                <a16:creationId xmlns:a16="http://schemas.microsoft.com/office/drawing/2014/main" id="{208A1029-9DD7-4CAE-A6B1-A050FA6CA6E6}"/>
              </a:ext>
            </a:extLst>
          </p:cNvPr>
          <p:cNvSpPr txBox="1">
            <a:spLocks noChangeArrowheads="1"/>
          </p:cNvSpPr>
          <p:nvPr/>
        </p:nvSpPr>
        <p:spPr bwMode="auto">
          <a:xfrm>
            <a:off x="609600" y="1295400"/>
            <a:ext cx="8077200" cy="218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30000"/>
              </a:lnSpc>
              <a:spcAft>
                <a:spcPct val="60000"/>
              </a:spcAft>
            </a:pPr>
            <a:r>
              <a:rPr lang="en-US" altLang="en-US" dirty="0"/>
              <a:t>Lung cancer is clearly associated with smoking. </a:t>
            </a:r>
          </a:p>
          <a:p>
            <a:pPr>
              <a:lnSpc>
                <a:spcPct val="130000"/>
              </a:lnSpc>
              <a:spcAft>
                <a:spcPct val="60000"/>
              </a:spcAft>
            </a:pPr>
            <a:r>
              <a:rPr lang="en-US" altLang="en-US" dirty="0"/>
              <a:t>But it is hard to say whether there is a causal relationship between smoking and lung cancer based on the correlation.</a:t>
            </a:r>
          </a:p>
          <a:p>
            <a:pPr>
              <a:lnSpc>
                <a:spcPct val="130000"/>
              </a:lnSpc>
              <a:spcAft>
                <a:spcPct val="60000"/>
              </a:spcAft>
            </a:pPr>
            <a:r>
              <a:rPr lang="en-US" altLang="en-US" dirty="0"/>
              <a:t>What if a genetic mutation (lurking variable) caused </a:t>
            </a:r>
            <a:br>
              <a:rPr lang="en-US" altLang="en-US" dirty="0"/>
            </a:br>
            <a:r>
              <a:rPr lang="en-US" altLang="en-US" dirty="0"/>
              <a:t>people to both get lung cancer </a:t>
            </a:r>
            <a:r>
              <a:rPr lang="en-US" altLang="en-US" u="sng" dirty="0"/>
              <a:t>and</a:t>
            </a:r>
            <a:r>
              <a:rPr lang="en-US" altLang="en-US" dirty="0"/>
              <a:t> become addicted to smoking? </a:t>
            </a:r>
          </a:p>
        </p:txBody>
      </p:sp>
      <p:sp>
        <p:nvSpPr>
          <p:cNvPr id="22534" name="Rectangle 11">
            <a:extLst>
              <a:ext uri="{FF2B5EF4-FFF2-40B4-BE49-F238E27FC236}">
                <a16:creationId xmlns:a16="http://schemas.microsoft.com/office/drawing/2014/main" id="{864C1CD8-169E-4882-8E52-36789DB63987}"/>
              </a:ext>
            </a:extLst>
          </p:cNvPr>
          <p:cNvSpPr>
            <a:spLocks noChangeArrowheads="1"/>
          </p:cNvSpPr>
          <p:nvPr/>
        </p:nvSpPr>
        <p:spPr bwMode="auto">
          <a:xfrm>
            <a:off x="609600" y="3505200"/>
            <a:ext cx="7848600" cy="82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40000"/>
              </a:lnSpc>
              <a:spcAft>
                <a:spcPct val="35000"/>
              </a:spcAft>
            </a:pPr>
            <a:r>
              <a:rPr lang="en-US" altLang="en-US" dirty="0"/>
              <a:t>It took years of research and accumulated indirect evidence to reach the conclusion that smoking causes lung cancer. </a:t>
            </a:r>
          </a:p>
        </p:txBody>
      </p:sp>
      <p:pic>
        <p:nvPicPr>
          <p:cNvPr id="28674" name="Picture 2" descr="Image result for smoking and lung cancer">
            <a:extLst>
              <a:ext uri="{FF2B5EF4-FFF2-40B4-BE49-F238E27FC236}">
                <a16:creationId xmlns:a16="http://schemas.microsoft.com/office/drawing/2014/main" id="{4B91CA2A-4D65-4F29-B20F-B4B57126B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724400"/>
            <a:ext cx="2928689" cy="1737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lvl="0">
              <a:spcBef>
                <a:spcPts val="1200"/>
              </a:spcBef>
            </a:pPr>
            <a:r>
              <a:rPr lang="en-US" sz="2400" dirty="0"/>
              <a:t>What is the basic form of linear regression?</a:t>
            </a:r>
          </a:p>
          <a:p>
            <a:pPr lvl="0">
              <a:spcBef>
                <a:spcPts val="1200"/>
              </a:spcBef>
            </a:pPr>
            <a:r>
              <a:rPr lang="en-US" sz="2400" dirty="0"/>
              <a:t>How to estimate the parameters of a linear regression?</a:t>
            </a:r>
          </a:p>
          <a:p>
            <a:pPr lvl="0">
              <a:spcBef>
                <a:spcPts val="1200"/>
              </a:spcBef>
            </a:pPr>
            <a:r>
              <a:rPr lang="en-US" sz="2400" dirty="0"/>
              <a:t>How to understand R</a:t>
            </a:r>
            <a:r>
              <a:rPr lang="en-US" sz="2400" baseline="30000" dirty="0"/>
              <a:t>2 </a:t>
            </a:r>
            <a:r>
              <a:rPr lang="en-US" sz="2400" dirty="0"/>
              <a:t>and adjusted R</a:t>
            </a:r>
            <a:r>
              <a:rPr lang="en-US" sz="2400" baseline="30000" dirty="0"/>
              <a:t>2</a:t>
            </a:r>
            <a:r>
              <a:rPr lang="en-US" sz="2400" dirty="0"/>
              <a:t>?</a:t>
            </a:r>
          </a:p>
          <a:p>
            <a:pPr lvl="0">
              <a:spcBef>
                <a:spcPts val="1200"/>
              </a:spcBef>
            </a:pPr>
            <a:r>
              <a:rPr lang="en-US" sz="2400" dirty="0"/>
              <a:t>Does correlation always imply causality? Why?</a:t>
            </a:r>
          </a:p>
          <a:p>
            <a:pPr lvl="0">
              <a:spcBef>
                <a:spcPts val="1200"/>
              </a:spcBef>
            </a:pPr>
            <a:r>
              <a:rPr lang="en-US" sz="2400" dirty="0"/>
              <a:t>How to evaluate a linear regression model?</a:t>
            </a:r>
          </a:p>
          <a:p>
            <a:pPr lvl="0">
              <a:spcBef>
                <a:spcPts val="1200"/>
              </a:spcBef>
            </a:pPr>
            <a:endParaRPr lang="en-US" sz="2400" dirty="0"/>
          </a:p>
          <a:p>
            <a:pPr lvl="0">
              <a:spcBef>
                <a:spcPts val="1200"/>
              </a:spcBef>
            </a:pPr>
            <a:endParaRPr lang="en-US" sz="2400" dirty="0"/>
          </a:p>
          <a:p>
            <a:endParaRPr lang="en-US" sz="2400" dirty="0"/>
          </a:p>
        </p:txBody>
      </p:sp>
    </p:spTree>
    <p:extLst>
      <p:ext uri="{BB962C8B-B14F-4D97-AF65-F5344CB8AC3E}">
        <p14:creationId xmlns:p14="http://schemas.microsoft.com/office/powerpoint/2010/main" val="178829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descr="Rectangle: Click to edit Master text styles&#10;Second level&#10;Third level&#10;Fourth level&#10;Fifth level"/>
          <p:cNvSpPr>
            <a:spLocks noGrp="1" noChangeArrowheads="1"/>
          </p:cNvSpPr>
          <p:nvPr>
            <p:ph type="body" idx="1"/>
          </p:nvPr>
        </p:nvSpPr>
        <p:spPr>
          <a:xfrm>
            <a:off x="457200" y="1600200"/>
            <a:ext cx="8229600" cy="5943600"/>
          </a:xfrm>
        </p:spPr>
        <p:txBody>
          <a:bodyPr>
            <a:normAutofit/>
          </a:bodyPr>
          <a:lstStyle/>
          <a:p>
            <a:pPr marL="0" indent="0">
              <a:lnSpc>
                <a:spcPct val="90000"/>
              </a:lnSpc>
              <a:buNone/>
            </a:pPr>
            <a:r>
              <a:rPr lang="en-US" altLang="en-US" sz="2000" dirty="0"/>
              <a:t>The coefficient of determination, denoted by R</a:t>
            </a:r>
            <a:r>
              <a:rPr lang="en-US" altLang="en-US" sz="2000" baseline="30000" dirty="0"/>
              <a:t>2</a:t>
            </a:r>
            <a:r>
              <a:rPr lang="en-US" altLang="en-US" sz="2000" dirty="0"/>
              <a:t>, is an overall measure of goodness of fit of the estimated regression line. </a:t>
            </a:r>
          </a:p>
          <a:p>
            <a:pPr lvl="1">
              <a:lnSpc>
                <a:spcPct val="90000"/>
              </a:lnSpc>
            </a:pPr>
            <a:r>
              <a:rPr lang="en-US" altLang="en-US" sz="2000" dirty="0"/>
              <a:t>That is, it gives the proportion or percentage of the total variation in the dependent variable Y (SST) that is explained by all the regressors </a:t>
            </a:r>
          </a:p>
          <a:p>
            <a:pPr lvl="1">
              <a:lnSpc>
                <a:spcPct val="90000"/>
              </a:lnSpc>
            </a:pPr>
            <a:r>
              <a:rPr lang="en-US" altLang="en-US" sz="2000" dirty="0"/>
              <a:t> R</a:t>
            </a:r>
            <a:r>
              <a:rPr lang="en-US" altLang="en-US" sz="2000" baseline="30000" dirty="0"/>
              <a:t>2</a:t>
            </a:r>
            <a:r>
              <a:rPr lang="en-US" altLang="en-US" sz="2000" dirty="0"/>
              <a:t> = SSE/SST = 1 – SSR/SST</a:t>
            </a:r>
          </a:p>
          <a:p>
            <a:pPr lvl="1">
              <a:lnSpc>
                <a:spcPct val="90000"/>
              </a:lnSpc>
            </a:pPr>
            <a:r>
              <a:rPr lang="en-US" altLang="en-US" sz="2000" dirty="0"/>
              <a:t> </a:t>
            </a:r>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endParaRPr lang="en-US" altLang="en-US" sz="2000" dirty="0"/>
          </a:p>
          <a:p>
            <a:pPr lvl="1">
              <a:lnSpc>
                <a:spcPct val="90000"/>
              </a:lnSpc>
            </a:pPr>
            <a:r>
              <a:rPr lang="en-US" altLang="en-US" sz="2000" dirty="0"/>
              <a:t>R</a:t>
            </a:r>
            <a:r>
              <a:rPr lang="en-US" altLang="en-US" sz="2000" baseline="30000" dirty="0"/>
              <a:t>2</a:t>
            </a:r>
            <a:r>
              <a:rPr lang="en-US" altLang="en-US" sz="2000" dirty="0"/>
              <a:t> lies between 0 and 1. The closer it is to 1, the better is the fit, and the closer it is to 0, the worse is the fit. </a:t>
            </a:r>
          </a:p>
        </p:txBody>
      </p:sp>
      <p:sp>
        <p:nvSpPr>
          <p:cNvPr id="8" name="Title 1">
            <a:extLst>
              <a:ext uri="{FF2B5EF4-FFF2-40B4-BE49-F238E27FC236}">
                <a16:creationId xmlns:a16="http://schemas.microsoft.com/office/drawing/2014/main" id="{10CC3C40-E984-47AF-87A1-2898BD1959D7}"/>
              </a:ext>
            </a:extLst>
          </p:cNvPr>
          <p:cNvSpPr>
            <a:spLocks noGrp="1"/>
          </p:cNvSpPr>
          <p:nvPr>
            <p:ph type="title"/>
          </p:nvPr>
        </p:nvSpPr>
        <p:spPr>
          <a:xfrm>
            <a:off x="0" y="285750"/>
            <a:ext cx="9143999" cy="1143000"/>
          </a:xfrm>
        </p:spPr>
        <p:txBody>
          <a:bodyPr>
            <a:noAutofit/>
          </a:bodyPr>
          <a:lstStyle/>
          <a:p>
            <a:r>
              <a:rPr lang="en-US" altLang="en-US" sz="2800" dirty="0"/>
              <a:t>R</a:t>
            </a:r>
            <a:r>
              <a:rPr lang="en-US" altLang="en-US" sz="2800" baseline="30000" dirty="0"/>
              <a:t>2</a:t>
            </a:r>
            <a:r>
              <a:rPr lang="en-US" altLang="en-US" sz="2800" dirty="0"/>
              <a:t>: A Measure of Goodness of Fit of the Estimated</a:t>
            </a:r>
            <a:br>
              <a:rPr lang="en-US" altLang="en-US" sz="2800" dirty="0"/>
            </a:br>
            <a:r>
              <a:rPr lang="en-US" altLang="en-US" sz="2800" dirty="0"/>
              <a:t>Regression</a:t>
            </a:r>
            <a:endParaRPr lang="en-CA" altLang="en-US" sz="2800" dirty="0"/>
          </a:p>
        </p:txBody>
      </p:sp>
      <p:graphicFrame>
        <p:nvGraphicFramePr>
          <p:cNvPr id="9" name="Object 3"/>
          <p:cNvGraphicFramePr>
            <a:graphicFrameLocks noChangeAspect="1"/>
          </p:cNvGraphicFramePr>
          <p:nvPr>
            <p:extLst>
              <p:ext uri="{D42A27DB-BD31-4B8C-83A1-F6EECF244321}">
                <p14:modId xmlns:p14="http://schemas.microsoft.com/office/powerpoint/2010/main" val="4127721159"/>
              </p:ext>
            </p:extLst>
          </p:nvPr>
        </p:nvGraphicFramePr>
        <p:xfrm>
          <a:off x="1295400" y="3203538"/>
          <a:ext cx="4240212" cy="2378075"/>
        </p:xfrm>
        <a:graphic>
          <a:graphicData uri="http://schemas.openxmlformats.org/presentationml/2006/ole">
            <mc:AlternateContent xmlns:mc="http://schemas.openxmlformats.org/markup-compatibility/2006">
              <mc:Choice xmlns:v="urn:schemas-microsoft-com:vml" Requires="v">
                <p:oleObj name="Equation" r:id="rId3" imgW="3035160" imgH="1701720" progId="Equation.3">
                  <p:embed/>
                </p:oleObj>
              </mc:Choice>
              <mc:Fallback>
                <p:oleObj name="Equation" r:id="rId3" imgW="3035160" imgH="1701720" progId="Equation.3">
                  <p:embed/>
                  <p:pic>
                    <p:nvPicPr>
                      <p:cNvPr id="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203538"/>
                        <a:ext cx="4240212" cy="2378075"/>
                      </a:xfrm>
                      <a:prstGeom prst="rect">
                        <a:avLst/>
                      </a:prstGeom>
                    </p:spPr>
                  </p:pic>
                </p:oleObj>
              </mc:Fallback>
            </mc:AlternateContent>
          </a:graphicData>
        </a:graphic>
      </p:graphicFrame>
      <p:grpSp>
        <p:nvGrpSpPr>
          <p:cNvPr id="11" name="Group 10">
            <a:extLst>
              <a:ext uri="{FF2B5EF4-FFF2-40B4-BE49-F238E27FC236}">
                <a16:creationId xmlns:a16="http://schemas.microsoft.com/office/drawing/2014/main" id="{49DFDB10-7FDE-A485-8406-824B584F1E18}"/>
              </a:ext>
            </a:extLst>
          </p:cNvPr>
          <p:cNvGrpSpPr/>
          <p:nvPr/>
        </p:nvGrpSpPr>
        <p:grpSpPr>
          <a:xfrm>
            <a:off x="6001631" y="3203538"/>
            <a:ext cx="2151416" cy="2246769"/>
            <a:chOff x="7010401" y="4267200"/>
            <a:chExt cx="2151416" cy="2246769"/>
          </a:xfrm>
        </p:grpSpPr>
        <p:grpSp>
          <p:nvGrpSpPr>
            <p:cNvPr id="7" name="Group 6">
              <a:extLst>
                <a:ext uri="{FF2B5EF4-FFF2-40B4-BE49-F238E27FC236}">
                  <a16:creationId xmlns:a16="http://schemas.microsoft.com/office/drawing/2014/main" id="{AEC5B47C-E717-3F8A-80EF-1FD8CDB7E0A8}"/>
                </a:ext>
              </a:extLst>
            </p:cNvPr>
            <p:cNvGrpSpPr/>
            <p:nvPr/>
          </p:nvGrpSpPr>
          <p:grpSpPr>
            <a:xfrm>
              <a:off x="7010401" y="4267200"/>
              <a:ext cx="2151416" cy="2246769"/>
              <a:chOff x="7010401" y="4267200"/>
              <a:chExt cx="2151416" cy="2246769"/>
            </a:xfrm>
          </p:grpSpPr>
          <p:sp>
            <p:nvSpPr>
              <p:cNvPr id="2" name="TextBox 1">
                <a:extLst>
                  <a:ext uri="{FF2B5EF4-FFF2-40B4-BE49-F238E27FC236}">
                    <a16:creationId xmlns:a16="http://schemas.microsoft.com/office/drawing/2014/main" id="{9829EF5D-7C9B-4E55-AD23-5156AC7DFB9B}"/>
                  </a:ext>
                </a:extLst>
              </p:cNvPr>
              <p:cNvSpPr txBox="1"/>
              <p:nvPr/>
            </p:nvSpPr>
            <p:spPr>
              <a:xfrm>
                <a:off x="7010401" y="4267200"/>
                <a:ext cx="2151416"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is the predicted value of </a:t>
                </a:r>
                <a:r>
                  <a:rPr lang="en-US" sz="1400" dirty="0" err="1"/>
                  <a:t>y</a:t>
                </a:r>
                <a:r>
                  <a:rPr lang="en-US" sz="1400" baseline="-25000" dirty="0" err="1"/>
                  <a:t>i</a:t>
                </a:r>
                <a:r>
                  <a:rPr lang="en-US" sz="1400" dirty="0"/>
                  <a:t> calculated with the value of x</a:t>
                </a:r>
                <a:r>
                  <a:rPr lang="en-US" sz="1400" baseline="-25000" dirty="0"/>
                  <a:t>i</a:t>
                </a:r>
                <a:r>
                  <a:rPr lang="en-US" sz="1400" dirty="0"/>
                  <a:t> and coefficients;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is the mean of the observed value of all 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is the observed value of </a:t>
                </a:r>
                <a:r>
                  <a:rPr lang="en-US" sz="1400" dirty="0" err="1"/>
                  <a:t>y</a:t>
                </a:r>
                <a:r>
                  <a:rPr lang="en-US" sz="1400" baseline="-25000" dirty="0" err="1"/>
                  <a:t>i</a:t>
                </a:r>
                <a:r>
                  <a:rPr lang="en-US" sz="1400" dirty="0"/>
                  <a:t>. </a:t>
                </a:r>
              </a:p>
            </p:txBody>
          </p:sp>
          <p:pic>
            <p:nvPicPr>
              <p:cNvPr id="4" name="Picture 3">
                <a:extLst>
                  <a:ext uri="{FF2B5EF4-FFF2-40B4-BE49-F238E27FC236}">
                    <a16:creationId xmlns:a16="http://schemas.microsoft.com/office/drawing/2014/main" id="{D52030DA-DDEF-4D8E-9A89-58F761857B08}"/>
                  </a:ext>
                </a:extLst>
              </p:cNvPr>
              <p:cNvPicPr>
                <a:picLocks noChangeAspect="1"/>
              </p:cNvPicPr>
              <p:nvPr/>
            </p:nvPicPr>
            <p:blipFill>
              <a:blip r:embed="rId5"/>
              <a:stretch>
                <a:fillRect/>
              </a:stretch>
            </p:blipFill>
            <p:spPr>
              <a:xfrm>
                <a:off x="7152042" y="4267200"/>
                <a:ext cx="209550" cy="304800"/>
              </a:xfrm>
              <a:prstGeom prst="rect">
                <a:avLst/>
              </a:prstGeom>
            </p:spPr>
          </p:pic>
          <p:pic>
            <p:nvPicPr>
              <p:cNvPr id="6" name="Picture 5">
                <a:extLst>
                  <a:ext uri="{FF2B5EF4-FFF2-40B4-BE49-F238E27FC236}">
                    <a16:creationId xmlns:a16="http://schemas.microsoft.com/office/drawing/2014/main" id="{10D4E619-3DF6-4052-A0F9-3BB7B9FF6F75}"/>
                  </a:ext>
                </a:extLst>
              </p:cNvPr>
              <p:cNvPicPr>
                <a:picLocks noChangeAspect="1"/>
              </p:cNvPicPr>
              <p:nvPr/>
            </p:nvPicPr>
            <p:blipFill>
              <a:blip r:embed="rId6"/>
              <a:stretch>
                <a:fillRect/>
              </a:stretch>
            </p:blipFill>
            <p:spPr>
              <a:xfrm>
                <a:off x="7180617" y="5410200"/>
                <a:ext cx="152400" cy="228600"/>
              </a:xfrm>
              <a:prstGeom prst="rect">
                <a:avLst/>
              </a:prstGeom>
            </p:spPr>
          </p:pic>
        </p:grpSp>
        <p:pic>
          <p:nvPicPr>
            <p:cNvPr id="10" name="Picture 9">
              <a:extLst>
                <a:ext uri="{FF2B5EF4-FFF2-40B4-BE49-F238E27FC236}">
                  <a16:creationId xmlns:a16="http://schemas.microsoft.com/office/drawing/2014/main" id="{3D80258E-D5A9-4065-8FAC-FF03B0943FEB}"/>
                </a:ext>
              </a:extLst>
            </p:cNvPr>
            <p:cNvPicPr>
              <a:picLocks noChangeAspect="1"/>
            </p:cNvPicPr>
            <p:nvPr/>
          </p:nvPicPr>
          <p:blipFill>
            <a:blip r:embed="rId7"/>
            <a:stretch>
              <a:fillRect/>
            </a:stretch>
          </p:blipFill>
          <p:spPr>
            <a:xfrm>
              <a:off x="7229475" y="6016625"/>
              <a:ext cx="161925" cy="219075"/>
            </a:xfrm>
            <a:prstGeom prst="rect">
              <a:avLst/>
            </a:prstGeom>
          </p:spPr>
        </p:pic>
      </p:grpSp>
    </p:spTree>
    <p:extLst>
      <p:ext uri="{BB962C8B-B14F-4D97-AF65-F5344CB8AC3E}">
        <p14:creationId xmlns:p14="http://schemas.microsoft.com/office/powerpoint/2010/main" val="42093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r>
              <a:rPr lang="en-US" sz="2000" dirty="0"/>
              <a:t>One disadvantage of R</a:t>
            </a:r>
            <a:r>
              <a:rPr lang="en-US" sz="2000" baseline="30000" dirty="0"/>
              <a:t>2</a:t>
            </a:r>
            <a:r>
              <a:rPr lang="en-US" sz="2000" dirty="0"/>
              <a:t> is that it is an increasing function of the number of regressors. That is, if you add a variable to model, the R</a:t>
            </a:r>
            <a:r>
              <a:rPr lang="en-US" sz="2000" baseline="30000" dirty="0"/>
              <a:t>2</a:t>
            </a:r>
            <a:r>
              <a:rPr lang="en-US" sz="2000" dirty="0"/>
              <a:t> values increases. So sometimes researchers play the game of “maximizing” R</a:t>
            </a:r>
            <a:r>
              <a:rPr lang="en-US" sz="2000" baseline="30000" dirty="0"/>
              <a:t>2</a:t>
            </a:r>
            <a:r>
              <a:rPr lang="en-US" sz="2000" dirty="0"/>
              <a:t>, (include a large number of regressors to increase the value of R</a:t>
            </a:r>
            <a:r>
              <a:rPr lang="en-US" sz="2000" baseline="30000" dirty="0"/>
              <a:t>2</a:t>
            </a:r>
            <a:r>
              <a:rPr lang="en-US" sz="2000" dirty="0"/>
              <a:t>).</a:t>
            </a:r>
          </a:p>
          <a:p>
            <a:r>
              <a:rPr lang="en-US" sz="2000" dirty="0"/>
              <a:t>To avoid this temptation, we use an R</a:t>
            </a:r>
            <a:r>
              <a:rPr lang="en-US" sz="2000" baseline="30000" dirty="0"/>
              <a:t>2</a:t>
            </a:r>
            <a:r>
              <a:rPr lang="en-US" sz="2000" dirty="0"/>
              <a:t> measure that explicitly takes into account the number of regressors included in the model. Such an R</a:t>
            </a:r>
            <a:r>
              <a:rPr lang="en-US" sz="2000" baseline="30000" dirty="0"/>
              <a:t>2</a:t>
            </a:r>
            <a:r>
              <a:rPr lang="en-US" sz="2000" dirty="0"/>
              <a:t> is called an adjusted R</a:t>
            </a:r>
            <a:r>
              <a:rPr lang="en-US" sz="2000" baseline="30000" dirty="0"/>
              <a:t>2</a:t>
            </a:r>
            <a:r>
              <a:rPr lang="en-US" sz="2000" dirty="0"/>
              <a:t>, denoted as      (R-bar squared),</a:t>
            </a:r>
          </a:p>
          <a:p>
            <a:r>
              <a:rPr lang="en-US" sz="2000" dirty="0"/>
              <a:t>The term “adjusted” means adjusted for the degrees of freedom, which depend on the number of regressors (k) in the model</a:t>
            </a:r>
          </a:p>
          <a:p>
            <a:r>
              <a:rPr lang="en-US" sz="2000" dirty="0"/>
              <a:t>The adjusted R</a:t>
            </a:r>
            <a:r>
              <a:rPr lang="en-US" sz="2000" baseline="30000" dirty="0"/>
              <a:t>2 </a:t>
            </a:r>
            <a:r>
              <a:rPr lang="en-US" sz="2000" dirty="0"/>
              <a:t>is calculated as:</a:t>
            </a:r>
            <a:endParaRPr lang="en-US" altLang="en-US" sz="2000" dirty="0"/>
          </a:p>
        </p:txBody>
      </p:sp>
      <p:sp>
        <p:nvSpPr>
          <p:cNvPr id="7" name="Title 1">
            <a:extLst>
              <a:ext uri="{FF2B5EF4-FFF2-40B4-BE49-F238E27FC236}">
                <a16:creationId xmlns:a16="http://schemas.microsoft.com/office/drawing/2014/main" id="{0D6CA356-351E-C07B-4A1D-770938AA0486}"/>
              </a:ext>
            </a:extLst>
          </p:cNvPr>
          <p:cNvSpPr txBox="1">
            <a:spLocks/>
          </p:cNvSpPr>
          <p:nvPr/>
        </p:nvSpPr>
        <p:spPr>
          <a:xfrm>
            <a:off x="0" y="285750"/>
            <a:ext cx="9143999"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2800" dirty="0"/>
              <a:t>R</a:t>
            </a:r>
            <a:r>
              <a:rPr lang="en-US" altLang="en-US" sz="2800" baseline="30000" dirty="0"/>
              <a:t>2</a:t>
            </a:r>
            <a:r>
              <a:rPr lang="en-US" altLang="en-US" sz="2800" dirty="0"/>
              <a:t>: A Measure of Goodness of Fit of the Estimated</a:t>
            </a:r>
            <a:br>
              <a:rPr lang="en-US" altLang="en-US" sz="2800" dirty="0"/>
            </a:br>
            <a:r>
              <a:rPr lang="en-US" altLang="en-US" sz="2800" dirty="0"/>
              <a:t>Regression</a:t>
            </a:r>
            <a:endParaRPr lang="en-CA" altLang="en-US" sz="2800" dirty="0"/>
          </a:p>
        </p:txBody>
      </p:sp>
      <p:pic>
        <p:nvPicPr>
          <p:cNvPr id="6" name="Picture 5">
            <a:extLst>
              <a:ext uri="{FF2B5EF4-FFF2-40B4-BE49-F238E27FC236}">
                <a16:creationId xmlns:a16="http://schemas.microsoft.com/office/drawing/2014/main" id="{CF955351-8BF8-7DE6-09BC-A069EA6DB093}"/>
              </a:ext>
            </a:extLst>
          </p:cNvPr>
          <p:cNvPicPr>
            <a:picLocks noChangeAspect="1"/>
          </p:cNvPicPr>
          <p:nvPr/>
        </p:nvPicPr>
        <p:blipFill>
          <a:blip r:embed="rId3"/>
          <a:stretch>
            <a:fillRect/>
          </a:stretch>
        </p:blipFill>
        <p:spPr>
          <a:xfrm>
            <a:off x="4330699" y="3505200"/>
            <a:ext cx="342901" cy="320040"/>
          </a:xfrm>
          <a:prstGeom prst="rect">
            <a:avLst/>
          </a:prstGeom>
        </p:spPr>
      </p:pic>
      <p:sp>
        <p:nvSpPr>
          <p:cNvPr id="16" name="TextBox 15">
            <a:extLst>
              <a:ext uri="{FF2B5EF4-FFF2-40B4-BE49-F238E27FC236}">
                <a16:creationId xmlns:a16="http://schemas.microsoft.com/office/drawing/2014/main" id="{3579F274-6FF7-84CF-F1B5-4BA8950DECB8}"/>
              </a:ext>
            </a:extLst>
          </p:cNvPr>
          <p:cNvSpPr txBox="1"/>
          <p:nvPr/>
        </p:nvSpPr>
        <p:spPr>
          <a:xfrm>
            <a:off x="152400" y="5525998"/>
            <a:ext cx="8424333" cy="1354217"/>
          </a:xfrm>
          <a:prstGeom prst="rect">
            <a:avLst/>
          </a:prstGeom>
          <a:noFill/>
        </p:spPr>
        <p:txBody>
          <a:bodyPr wrap="square">
            <a:spAutoFit/>
          </a:bodyPr>
          <a:lstStyle/>
          <a:p>
            <a:pPr marL="1200150" lvl="2" indent="-285750">
              <a:buFont typeface="Wingdings" panose="05000000000000000000" pitchFamily="2" charset="2"/>
              <a:buChar char="ü"/>
            </a:pPr>
            <a:r>
              <a:rPr lang="en-US" sz="1600" dirty="0"/>
              <a:t>The adjusted R-squared compensates for the addition of variables and only increases if the new predictor enhances the model above what would be obtained by probability. Conversely, it will decrease when a predictor improves the model less than what is predicted by chance</a:t>
            </a:r>
          </a:p>
          <a:p>
            <a:pPr marL="1200150" lvl="2" indent="-285750">
              <a:buFont typeface="Wingdings" panose="05000000000000000000" pitchFamily="2" charset="2"/>
              <a:buChar char="ü"/>
            </a:pPr>
            <a:r>
              <a:rPr lang="en-US" sz="1600" dirty="0"/>
              <a:t>N is the number of observations in the sample</a:t>
            </a:r>
          </a:p>
        </p:txBody>
      </p:sp>
      <p:grpSp>
        <p:nvGrpSpPr>
          <p:cNvPr id="18" name="Group 17">
            <a:extLst>
              <a:ext uri="{FF2B5EF4-FFF2-40B4-BE49-F238E27FC236}">
                <a16:creationId xmlns:a16="http://schemas.microsoft.com/office/drawing/2014/main" id="{831672E1-82D4-BE46-5949-B1550AAEDA9F}"/>
              </a:ext>
            </a:extLst>
          </p:cNvPr>
          <p:cNvGrpSpPr/>
          <p:nvPr/>
        </p:nvGrpSpPr>
        <p:grpSpPr>
          <a:xfrm>
            <a:off x="2667000" y="4876800"/>
            <a:ext cx="3209925" cy="647700"/>
            <a:chOff x="2667000" y="4876800"/>
            <a:chExt cx="3209925" cy="647700"/>
          </a:xfrm>
        </p:grpSpPr>
        <p:pic>
          <p:nvPicPr>
            <p:cNvPr id="13" name="Picture 12">
              <a:extLst>
                <a:ext uri="{FF2B5EF4-FFF2-40B4-BE49-F238E27FC236}">
                  <a16:creationId xmlns:a16="http://schemas.microsoft.com/office/drawing/2014/main" id="{11DA7F59-A83A-A1F1-D216-5F1EAF2A4A12}"/>
                </a:ext>
              </a:extLst>
            </p:cNvPr>
            <p:cNvPicPr>
              <a:picLocks noChangeAspect="1"/>
            </p:cNvPicPr>
            <p:nvPr/>
          </p:nvPicPr>
          <p:blipFill>
            <a:blip r:embed="rId4"/>
            <a:stretch>
              <a:fillRect/>
            </a:stretch>
          </p:blipFill>
          <p:spPr>
            <a:xfrm>
              <a:off x="2667000" y="4876800"/>
              <a:ext cx="3209925" cy="647700"/>
            </a:xfrm>
            <a:prstGeom prst="rect">
              <a:avLst/>
            </a:prstGeom>
          </p:spPr>
        </p:pic>
        <p:pic>
          <p:nvPicPr>
            <p:cNvPr id="17" name="Picture 16">
              <a:extLst>
                <a:ext uri="{FF2B5EF4-FFF2-40B4-BE49-F238E27FC236}">
                  <a16:creationId xmlns:a16="http://schemas.microsoft.com/office/drawing/2014/main" id="{94A3793B-1578-EDCF-9591-515BC177EC35}"/>
                </a:ext>
              </a:extLst>
            </p:cNvPr>
            <p:cNvPicPr>
              <a:picLocks noChangeAspect="1"/>
            </p:cNvPicPr>
            <p:nvPr/>
          </p:nvPicPr>
          <p:blipFill>
            <a:blip r:embed="rId5"/>
            <a:stretch>
              <a:fillRect/>
            </a:stretch>
          </p:blipFill>
          <p:spPr>
            <a:xfrm>
              <a:off x="5257800" y="5217388"/>
              <a:ext cx="514350" cy="274320"/>
            </a:xfrm>
            <a:prstGeom prst="rect">
              <a:avLst/>
            </a:prstGeom>
          </p:spPr>
        </p:pic>
      </p:grpSp>
    </p:spTree>
    <p:extLst>
      <p:ext uri="{BB962C8B-B14F-4D97-AF65-F5344CB8AC3E}">
        <p14:creationId xmlns:p14="http://schemas.microsoft.com/office/powerpoint/2010/main" val="27101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82189" y="1236233"/>
            <a:ext cx="8229600" cy="5353050"/>
          </a:xfrm>
        </p:spPr>
        <p:txBody>
          <a:bodyPr>
            <a:normAutofit/>
          </a:bodyPr>
          <a:lstStyle/>
          <a:p>
            <a:pPr marL="0" indent="0">
              <a:buNone/>
            </a:pPr>
            <a:endParaRPr lang="en-US" sz="2400" dirty="0"/>
          </a:p>
          <a:p>
            <a:r>
              <a:rPr lang="en-US" sz="2400" b="1" i="1" dirty="0"/>
              <a:t>R</a:t>
            </a:r>
            <a:r>
              <a:rPr lang="en-US" sz="2400" b="1" baseline="30000" dirty="0"/>
              <a:t>2</a:t>
            </a:r>
            <a:r>
              <a:rPr lang="en-US" sz="2400" b="1" dirty="0"/>
              <a:t> </a:t>
            </a:r>
            <a:r>
              <a:rPr lang="en-US" sz="2400" dirty="0"/>
              <a:t>is the fraction of the sample variance of </a:t>
            </a:r>
            <a:r>
              <a:rPr lang="en-US" sz="2400" i="1" dirty="0"/>
              <a:t>Y</a:t>
            </a:r>
            <a:r>
              <a:rPr lang="en-US" sz="2400" i="1" baseline="-25000" dirty="0"/>
              <a:t>i</a:t>
            </a:r>
            <a:r>
              <a:rPr lang="en-US" sz="2400" i="1" dirty="0"/>
              <a:t> </a:t>
            </a:r>
            <a:r>
              <a:rPr lang="en-US" sz="2400" dirty="0"/>
              <a:t>explained by (or predicted by) </a:t>
            </a:r>
            <a:r>
              <a:rPr lang="en-US" sz="2400" i="1" dirty="0"/>
              <a:t>X</a:t>
            </a:r>
            <a:r>
              <a:rPr lang="en-US" sz="2400" i="1" baseline="-25000" dirty="0"/>
              <a:t>i</a:t>
            </a:r>
            <a:r>
              <a:rPr lang="en-US" sz="2400" dirty="0"/>
              <a:t>.</a:t>
            </a:r>
          </a:p>
          <a:p>
            <a:r>
              <a:rPr lang="en-US" sz="2400" dirty="0"/>
              <a:t>An R</a:t>
            </a:r>
            <a:r>
              <a:rPr lang="en-US" sz="2400" baseline="30000" dirty="0"/>
              <a:t>2</a:t>
            </a:r>
            <a:r>
              <a:rPr lang="en-US" sz="2400" dirty="0"/>
              <a:t> or an adjusted R</a:t>
            </a:r>
            <a:r>
              <a:rPr lang="en-US" sz="2400" baseline="30000" dirty="0"/>
              <a:t>2</a:t>
            </a:r>
            <a:r>
              <a:rPr lang="en-US" sz="2400" dirty="0"/>
              <a:t> near 1 means that the regressors are jointly good at predicting the values of the dependent variable in the sample, and an R</a:t>
            </a:r>
            <a:r>
              <a:rPr lang="en-US" sz="2400" baseline="30000" dirty="0"/>
              <a:t>2</a:t>
            </a:r>
            <a:r>
              <a:rPr lang="en-US" sz="2400" dirty="0"/>
              <a:t> or an adjusted R</a:t>
            </a:r>
            <a:r>
              <a:rPr lang="en-US" sz="2400" baseline="30000" dirty="0"/>
              <a:t>2</a:t>
            </a:r>
            <a:r>
              <a:rPr lang="en-US" sz="2400" dirty="0"/>
              <a:t> near 0 means that they are not. This makes these statistics useful summaries of the </a:t>
            </a:r>
            <a:r>
              <a:rPr lang="en-US" sz="2400" u="sng" dirty="0"/>
              <a:t>predictive ability </a:t>
            </a:r>
            <a:r>
              <a:rPr lang="en-US" sz="2400" dirty="0"/>
              <a:t>of the regression. </a:t>
            </a:r>
          </a:p>
          <a:p>
            <a:r>
              <a:rPr lang="en-US" sz="2400" dirty="0"/>
              <a:t>However, it is easy to read more into them than they deserve. </a:t>
            </a:r>
          </a:p>
          <a:p>
            <a:pPr marL="0" indent="0">
              <a:buNone/>
            </a:pPr>
            <a:endParaRPr lang="en-US" sz="2400" b="1" dirty="0"/>
          </a:p>
        </p:txBody>
      </p:sp>
      <p:sp>
        <p:nvSpPr>
          <p:cNvPr id="6" name="Title 1">
            <a:extLst>
              <a:ext uri="{FF2B5EF4-FFF2-40B4-BE49-F238E27FC236}">
                <a16:creationId xmlns:a16="http://schemas.microsoft.com/office/drawing/2014/main" id="{10CC3C40-E984-47AF-87A1-2898BD1959D7}"/>
              </a:ext>
            </a:extLst>
          </p:cNvPr>
          <p:cNvSpPr>
            <a:spLocks noGrp="1"/>
          </p:cNvSpPr>
          <p:nvPr>
            <p:ph type="title"/>
          </p:nvPr>
        </p:nvSpPr>
        <p:spPr>
          <a:xfrm>
            <a:off x="428625" y="285750"/>
            <a:ext cx="8229600" cy="1143000"/>
          </a:xfrm>
        </p:spPr>
        <p:txBody>
          <a:bodyPr/>
          <a:lstStyle/>
          <a:p>
            <a:pPr eaLnBrk="1" hangingPunct="1"/>
            <a:r>
              <a:rPr lang="en-US" altLang="zh-CN" sz="3200" dirty="0"/>
              <a:t>How</a:t>
            </a:r>
            <a:r>
              <a:rPr lang="zh-CN" altLang="en-US" sz="3200" dirty="0"/>
              <a:t> </a:t>
            </a:r>
            <a:r>
              <a:rPr lang="en-US" altLang="zh-CN" sz="3200" dirty="0"/>
              <a:t>to </a:t>
            </a:r>
            <a:r>
              <a:rPr lang="en-CA" altLang="zh-CN" sz="3200" dirty="0"/>
              <a:t>i</a:t>
            </a:r>
            <a:r>
              <a:rPr lang="en-CA" altLang="en-US" sz="3200" dirty="0"/>
              <a:t>nterpret the R</a:t>
            </a:r>
            <a:r>
              <a:rPr lang="en-CA" altLang="en-US" sz="3200" baseline="30000" dirty="0"/>
              <a:t>2</a:t>
            </a:r>
            <a:r>
              <a:rPr lang="en-CA" altLang="en-US" sz="3200" dirty="0"/>
              <a:t> and the adjusted R</a:t>
            </a:r>
            <a:r>
              <a:rPr lang="en-CA" altLang="en-US" sz="3200" baseline="30000" dirty="0"/>
              <a:t>2</a:t>
            </a:r>
            <a:r>
              <a:rPr lang="en-CA" altLang="en-US" sz="3200" dirty="0"/>
              <a:t> in Practice</a:t>
            </a:r>
          </a:p>
        </p:txBody>
      </p:sp>
    </p:spTree>
    <p:extLst>
      <p:ext uri="{BB962C8B-B14F-4D97-AF65-F5344CB8AC3E}">
        <p14:creationId xmlns:p14="http://schemas.microsoft.com/office/powerpoint/2010/main" val="210932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Content Placeholder 2">
            <a:extLst>
              <a:ext uri="{FF2B5EF4-FFF2-40B4-BE49-F238E27FC236}">
                <a16:creationId xmlns:a16="http://schemas.microsoft.com/office/drawing/2014/main" id="{87765C5D-1C36-4450-8C51-768A65C219F2}"/>
              </a:ext>
            </a:extLst>
          </p:cNvPr>
          <p:cNvSpPr>
            <a:spLocks noGrp="1"/>
          </p:cNvSpPr>
          <p:nvPr>
            <p:ph idx="1"/>
          </p:nvPr>
        </p:nvSpPr>
        <p:spPr>
          <a:xfrm>
            <a:off x="457200" y="1619250"/>
            <a:ext cx="8229600" cy="5086350"/>
          </a:xfrm>
        </p:spPr>
        <p:txBody>
          <a:bodyPr>
            <a:normAutofit/>
          </a:bodyPr>
          <a:lstStyle/>
          <a:p>
            <a:pPr marL="0" indent="0">
              <a:buNone/>
            </a:pPr>
            <a:r>
              <a:rPr lang="en-US" sz="2400" dirty="0"/>
              <a:t>There are four potential pitfalls to guard against when using the R</a:t>
            </a:r>
            <a:r>
              <a:rPr lang="en-US" sz="2400" baseline="30000" dirty="0"/>
              <a:t>2</a:t>
            </a:r>
            <a:r>
              <a:rPr lang="en-US" sz="2400" dirty="0"/>
              <a:t> or adjusted R</a:t>
            </a:r>
            <a:r>
              <a:rPr lang="en-US" sz="2400" baseline="30000" dirty="0"/>
              <a:t>2 </a:t>
            </a:r>
            <a:r>
              <a:rPr lang="en-US" sz="2400" dirty="0"/>
              <a:t>: </a:t>
            </a:r>
          </a:p>
          <a:p>
            <a:pPr marL="857250" lvl="1" indent="-457200">
              <a:buFont typeface="Wingdings" panose="05000000000000000000" pitchFamily="2" charset="2"/>
              <a:buChar char="q"/>
            </a:pPr>
            <a:r>
              <a:rPr lang="en-US" sz="2000" dirty="0"/>
              <a:t>An increase in the R</a:t>
            </a:r>
            <a:r>
              <a:rPr lang="en-US" sz="2000" baseline="30000" dirty="0"/>
              <a:t>2</a:t>
            </a:r>
            <a:r>
              <a:rPr lang="en-US" sz="2000" dirty="0"/>
              <a:t> or adjusted R</a:t>
            </a:r>
            <a:r>
              <a:rPr lang="en-US" sz="2000" baseline="30000" dirty="0"/>
              <a:t>2 </a:t>
            </a:r>
            <a:r>
              <a:rPr lang="en-US" sz="2000" dirty="0"/>
              <a:t>does not necessarily mean that an added variable is statistically significant. </a:t>
            </a:r>
          </a:p>
          <a:p>
            <a:pPr marL="857250" lvl="1" indent="-457200">
              <a:buFont typeface="Wingdings" panose="05000000000000000000" pitchFamily="2" charset="2"/>
              <a:buChar char="q"/>
            </a:pPr>
            <a:r>
              <a:rPr lang="en-US" sz="2000" dirty="0"/>
              <a:t>A high R</a:t>
            </a:r>
            <a:r>
              <a:rPr lang="en-US" sz="2000" baseline="30000" dirty="0"/>
              <a:t>2</a:t>
            </a:r>
            <a:r>
              <a:rPr lang="en-US" sz="2000" dirty="0"/>
              <a:t> or adjusted R</a:t>
            </a:r>
            <a:r>
              <a:rPr lang="en-US" sz="2000" baseline="30000" dirty="0"/>
              <a:t>2 </a:t>
            </a:r>
            <a:r>
              <a:rPr lang="en-US" sz="2000" dirty="0"/>
              <a:t>does not mean that the regressors are a true </a:t>
            </a:r>
            <a:r>
              <a:rPr lang="en-US" sz="2000" u="sng" dirty="0"/>
              <a:t>cause</a:t>
            </a:r>
            <a:r>
              <a:rPr lang="en-US" sz="2000" dirty="0"/>
              <a:t> of the dependent variable.  (Correlation versus Causality)</a:t>
            </a:r>
          </a:p>
          <a:p>
            <a:pPr marL="857250" lvl="1" indent="-457200">
              <a:buFont typeface="Wingdings" panose="05000000000000000000" pitchFamily="2" charset="2"/>
              <a:buChar char="q"/>
            </a:pPr>
            <a:r>
              <a:rPr lang="en-US" sz="2000" dirty="0"/>
              <a:t>A high R</a:t>
            </a:r>
            <a:r>
              <a:rPr lang="en-US" sz="2000" baseline="30000" dirty="0"/>
              <a:t>2</a:t>
            </a:r>
            <a:r>
              <a:rPr lang="en-US" sz="2000" dirty="0"/>
              <a:t> or adjusted R</a:t>
            </a:r>
            <a:r>
              <a:rPr lang="en-US" sz="2000" baseline="30000" dirty="0"/>
              <a:t>2 </a:t>
            </a:r>
            <a:r>
              <a:rPr lang="en-US" sz="2000" dirty="0"/>
              <a:t>does not necessarily mean that you have the most appropriate set of regressors, nor does a low R</a:t>
            </a:r>
            <a:r>
              <a:rPr lang="en-US" sz="2000" baseline="30000" dirty="0"/>
              <a:t>2</a:t>
            </a:r>
            <a:r>
              <a:rPr lang="en-US" sz="2000" dirty="0"/>
              <a:t> or adjusted R</a:t>
            </a:r>
            <a:r>
              <a:rPr lang="en-US" sz="2000" baseline="30000" dirty="0"/>
              <a:t>2</a:t>
            </a:r>
            <a:r>
              <a:rPr lang="en-US" sz="2000" dirty="0"/>
              <a:t> necessarily mean that you have an inappropriate set of regressors. </a:t>
            </a:r>
          </a:p>
          <a:p>
            <a:pPr marL="457200" indent="-457200">
              <a:buAutoNum type="arabicPeriod"/>
            </a:pPr>
            <a:endParaRPr lang="en-US" sz="2400" b="1" dirty="0"/>
          </a:p>
          <a:p>
            <a:pPr marL="400050" lvl="1" indent="0" algn="r">
              <a:buNone/>
            </a:pPr>
            <a:r>
              <a:rPr lang="en-US" sz="1800" b="1" dirty="0"/>
              <a:t>(James H. Stock and Mark W. Watson. </a:t>
            </a:r>
            <a:r>
              <a:rPr lang="en-US" sz="1800" b="1" i="1" dirty="0"/>
              <a:t>Introduction to Econometrics</a:t>
            </a:r>
            <a:r>
              <a:rPr lang="en-US" sz="1800" b="1" dirty="0"/>
              <a:t>. 2006. Print)</a:t>
            </a:r>
            <a:endParaRPr lang="en-US" sz="1800" dirty="0"/>
          </a:p>
        </p:txBody>
      </p:sp>
      <p:sp>
        <p:nvSpPr>
          <p:cNvPr id="3" name="Title 1">
            <a:extLst>
              <a:ext uri="{FF2B5EF4-FFF2-40B4-BE49-F238E27FC236}">
                <a16:creationId xmlns:a16="http://schemas.microsoft.com/office/drawing/2014/main" id="{339A183B-EC61-DBA9-9C78-577A3F4FE0D5}"/>
              </a:ext>
            </a:extLst>
          </p:cNvPr>
          <p:cNvSpPr>
            <a:spLocks noGrp="1"/>
          </p:cNvSpPr>
          <p:nvPr>
            <p:ph type="title"/>
          </p:nvPr>
        </p:nvSpPr>
        <p:spPr>
          <a:xfrm>
            <a:off x="428625" y="285750"/>
            <a:ext cx="8229600" cy="1143000"/>
          </a:xfrm>
        </p:spPr>
        <p:txBody>
          <a:bodyPr/>
          <a:lstStyle/>
          <a:p>
            <a:pPr eaLnBrk="1" hangingPunct="1"/>
            <a:r>
              <a:rPr lang="en-US" altLang="zh-CN" sz="3200" dirty="0"/>
              <a:t>How</a:t>
            </a:r>
            <a:r>
              <a:rPr lang="zh-CN" altLang="en-US" sz="3200" dirty="0"/>
              <a:t> </a:t>
            </a:r>
            <a:r>
              <a:rPr lang="en-US" altLang="zh-CN" sz="3200" dirty="0"/>
              <a:t>to </a:t>
            </a:r>
            <a:r>
              <a:rPr lang="en-CA" altLang="zh-CN" sz="3200" dirty="0"/>
              <a:t>i</a:t>
            </a:r>
            <a:r>
              <a:rPr lang="en-CA" altLang="en-US" sz="3200" dirty="0"/>
              <a:t>nterpret the R</a:t>
            </a:r>
            <a:r>
              <a:rPr lang="en-CA" altLang="en-US" sz="3200" baseline="30000" dirty="0"/>
              <a:t>2</a:t>
            </a:r>
            <a:r>
              <a:rPr lang="en-CA" altLang="en-US" sz="3200" dirty="0"/>
              <a:t> and the adjusted R</a:t>
            </a:r>
            <a:r>
              <a:rPr lang="en-CA" altLang="en-US" sz="3200" baseline="30000" dirty="0"/>
              <a:t>2</a:t>
            </a:r>
            <a:r>
              <a:rPr lang="en-CA" altLang="en-US" sz="3200" dirty="0"/>
              <a:t> in Practice</a:t>
            </a:r>
          </a:p>
        </p:txBody>
      </p:sp>
    </p:spTree>
    <p:extLst>
      <p:ext uri="{BB962C8B-B14F-4D97-AF65-F5344CB8AC3E}">
        <p14:creationId xmlns:p14="http://schemas.microsoft.com/office/powerpoint/2010/main" val="1600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7DD7826F-26A7-4F47-A1CD-43E5EBC504BD}"/>
              </a:ext>
            </a:extLst>
          </p:cNvPr>
          <p:cNvSpPr>
            <a:spLocks noGrp="1" noChangeArrowheads="1"/>
          </p:cNvSpPr>
          <p:nvPr>
            <p:ph type="title"/>
          </p:nvPr>
        </p:nvSpPr>
        <p:spPr>
          <a:xfrm>
            <a:off x="457200" y="381000"/>
            <a:ext cx="8305800" cy="762000"/>
          </a:xfrm>
        </p:spPr>
        <p:txBody>
          <a:bodyPr>
            <a:normAutofit/>
          </a:bodyPr>
          <a:lstStyle/>
          <a:p>
            <a:pPr eaLnBrk="1" hangingPunct="1"/>
            <a:r>
              <a:rPr lang="en-US" altLang="en-US" sz="3200" dirty="0"/>
              <a:t>Correlation vs. Causality</a:t>
            </a:r>
          </a:p>
        </p:txBody>
      </p:sp>
      <p:sp>
        <p:nvSpPr>
          <p:cNvPr id="1291269" name="Rectangle 5">
            <a:extLst>
              <a:ext uri="{FF2B5EF4-FFF2-40B4-BE49-F238E27FC236}">
                <a16:creationId xmlns:a16="http://schemas.microsoft.com/office/drawing/2014/main" id="{517EE386-5B32-4C44-B0AE-535D6EBBE362}"/>
              </a:ext>
            </a:extLst>
          </p:cNvPr>
          <p:cNvSpPr>
            <a:spLocks noGrp="1" noChangeArrowheads="1"/>
          </p:cNvSpPr>
          <p:nvPr>
            <p:ph type="body" sz="half" idx="1"/>
          </p:nvPr>
        </p:nvSpPr>
        <p:spPr>
          <a:xfrm>
            <a:off x="872280" y="1295399"/>
            <a:ext cx="5985720" cy="4876800"/>
          </a:xfrm>
        </p:spPr>
        <p:txBody>
          <a:bodyPr>
            <a:normAutofit/>
          </a:bodyPr>
          <a:lstStyle/>
          <a:p>
            <a:pPr eaLnBrk="1" hangingPunct="1">
              <a:lnSpc>
                <a:spcPct val="120000"/>
              </a:lnSpc>
              <a:defRPr/>
            </a:pPr>
            <a:r>
              <a:rPr lang="en-US" altLang="en-US" sz="2000" dirty="0"/>
              <a:t>Correlation does not always imply causation </a:t>
            </a:r>
            <a:r>
              <a:rPr lang="en-US" altLang="zh-CN" sz="2000" dirty="0"/>
              <a:t>because:</a:t>
            </a:r>
            <a:endParaRPr lang="en-US" sz="2000" b="1" dirty="0"/>
          </a:p>
          <a:p>
            <a:pPr lvl="1">
              <a:lnSpc>
                <a:spcPct val="120000"/>
              </a:lnSpc>
              <a:defRPr/>
            </a:pPr>
            <a:r>
              <a:rPr lang="en-US" sz="2000" b="1" dirty="0"/>
              <a:t>Omitted variable bias: </a:t>
            </a:r>
          </a:p>
          <a:p>
            <a:pPr lvl="2">
              <a:lnSpc>
                <a:spcPct val="120000"/>
              </a:lnSpc>
              <a:defRPr/>
            </a:pPr>
            <a:r>
              <a:rPr lang="en-US" sz="1600" dirty="0"/>
              <a:t>There is a variable that is not among the explanatory or response variables in a study, and yet may cause both the change in the depended and independent variables.</a:t>
            </a:r>
          </a:p>
          <a:p>
            <a:pPr lvl="2">
              <a:lnSpc>
                <a:spcPct val="120000"/>
              </a:lnSpc>
              <a:defRPr/>
            </a:pPr>
            <a:endParaRPr lang="en-US" sz="1600" dirty="0"/>
          </a:p>
          <a:p>
            <a:pPr lvl="2">
              <a:lnSpc>
                <a:spcPct val="120000"/>
              </a:lnSpc>
              <a:defRPr/>
            </a:pPr>
            <a:endParaRPr lang="en-US" sz="1600" dirty="0"/>
          </a:p>
          <a:p>
            <a:pPr lvl="1">
              <a:lnSpc>
                <a:spcPct val="120000"/>
              </a:lnSpc>
              <a:defRPr/>
            </a:pPr>
            <a:r>
              <a:rPr lang="en-US" sz="2000" b="1" dirty="0"/>
              <a:t>Reverse causality</a:t>
            </a:r>
            <a:r>
              <a:rPr lang="en-US" sz="2000" dirty="0"/>
              <a:t>: </a:t>
            </a:r>
          </a:p>
          <a:p>
            <a:pPr lvl="2">
              <a:lnSpc>
                <a:spcPct val="120000"/>
              </a:lnSpc>
              <a:defRPr/>
            </a:pPr>
            <a:r>
              <a:rPr lang="en-US" sz="1600" dirty="0"/>
              <a:t>Reverse causality refers either to a direction of cause-and-effect contrary to a common presumption or to a two-way causal relationship in, as it were, a loop.. </a:t>
            </a:r>
          </a:p>
          <a:p>
            <a:pPr eaLnBrk="1" hangingPunct="1">
              <a:lnSpc>
                <a:spcPct val="120000"/>
              </a:lnSpc>
              <a:defRPr/>
            </a:pPr>
            <a:endParaRPr lang="en-US" sz="2400" dirty="0"/>
          </a:p>
          <a:p>
            <a:pPr eaLnBrk="1" hangingPunct="1">
              <a:lnSpc>
                <a:spcPct val="120000"/>
              </a:lnSpc>
              <a:defRPr/>
            </a:pPr>
            <a:endParaRPr lang="en-US" sz="2400" dirty="0"/>
          </a:p>
          <a:p>
            <a:pPr eaLnBrk="1" hangingPunct="1">
              <a:lnSpc>
                <a:spcPct val="120000"/>
              </a:lnSpc>
              <a:defRPr/>
            </a:pPr>
            <a:endParaRPr lang="en-US" sz="2400" i="1" dirty="0"/>
          </a:p>
        </p:txBody>
      </p:sp>
      <p:pic>
        <p:nvPicPr>
          <p:cNvPr id="29698" name="Picture 2" descr="Image result for reverse causality example">
            <a:extLst>
              <a:ext uri="{FF2B5EF4-FFF2-40B4-BE49-F238E27FC236}">
                <a16:creationId xmlns:a16="http://schemas.microsoft.com/office/drawing/2014/main" id="{34E61032-76CA-4558-B463-FC985DACF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3800475"/>
            <a:ext cx="1551089" cy="3057525"/>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Related image">
            <a:extLst>
              <a:ext uri="{FF2B5EF4-FFF2-40B4-BE49-F238E27FC236}">
                <a16:creationId xmlns:a16="http://schemas.microsoft.com/office/drawing/2014/main" id="{170A9302-79BE-45D3-A5E2-5D8E86CA0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447800"/>
            <a:ext cx="2194560"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23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18555</TotalTime>
  <Words>7376</Words>
  <Application>Microsoft Office PowerPoint</Application>
  <PresentationFormat>On-screen Show (4:3)</PresentationFormat>
  <Paragraphs>503</Paragraphs>
  <Slides>43</Slides>
  <Notes>41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7" baseType="lpstr">
      <vt:lpstr>Arial</vt:lpstr>
      <vt:lpstr>Bembo</vt:lpstr>
      <vt:lpstr>Bembo-Italic</vt:lpstr>
      <vt:lpstr>Calibri</vt:lpstr>
      <vt:lpstr>Cambria Math</vt:lpstr>
      <vt:lpstr>CantoriaMT-BoldItalic</vt:lpstr>
      <vt:lpstr>CIDFont+F10</vt:lpstr>
      <vt:lpstr>CIDFont+F5</vt:lpstr>
      <vt:lpstr>Courier New</vt:lpstr>
      <vt:lpstr>EPSSymbol-LightOblique</vt:lpstr>
      <vt:lpstr>open sans</vt:lpstr>
      <vt:lpstr>Wingdings</vt:lpstr>
      <vt:lpstr>Office Theme</vt:lpstr>
      <vt:lpstr>Equation</vt:lpstr>
      <vt:lpstr>CIS9660: Data Mining for Business Analytics  2. Introduction to Linear Regression Imp 2 4 5 6 7 8 9 14  15  16 17 18 19 20 21 22 23 24 25 27 28 29 30-38 41  </vt:lpstr>
      <vt:lpstr>Linear Regression Model</vt:lpstr>
      <vt:lpstr>Estimation of the Linear Regression Model</vt:lpstr>
      <vt:lpstr>Estimation of the Linear Regression Model</vt:lpstr>
      <vt:lpstr>R2: A Measure of Goodness of Fit of the Estimated Regression</vt:lpstr>
      <vt:lpstr>PowerPoint Presentation</vt:lpstr>
      <vt:lpstr>How to interpret the R2 and the adjusted R2 in Practice</vt:lpstr>
      <vt:lpstr>How to interpret the R2 and the adjusted R2 in Practice</vt:lpstr>
      <vt:lpstr>Correlation vs. Causality</vt:lpstr>
      <vt:lpstr>An Illustrative Example for Causality Analysis</vt:lpstr>
      <vt:lpstr>PowerPoint Presentation</vt:lpstr>
      <vt:lpstr>PowerPoint Presentation</vt:lpstr>
      <vt:lpstr>How to find the “best fit” line?</vt:lpstr>
      <vt:lpstr>How to find the “best fit” line?</vt:lpstr>
      <vt:lpstr>PowerPoint Presentation</vt:lpstr>
      <vt:lpstr>Regression with Multiple Regressors</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Critical Evaluation of the Classical Linear Regression Model</vt:lpstr>
      <vt:lpstr>How to Select Variables?</vt:lpstr>
      <vt:lpstr>Examples of Linear Regression</vt:lpstr>
      <vt:lpstr>Examples of Linear Regression</vt:lpstr>
      <vt:lpstr>Why Regression Analysis?</vt:lpstr>
      <vt:lpstr>Establishing causation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CIS9660: Data Mining for Business Analytics  6. Principles of Data Visualization</dc:title>
  <dc:creator>Ada Wang</dc:creator>
  <cp:lastModifiedBy>Siddha Deshpande</cp:lastModifiedBy>
  <cp:revision>312</cp:revision>
  <dcterms:created xsi:type="dcterms:W3CDTF">2019-08-06T22:47:30Z</dcterms:created>
  <dcterms:modified xsi:type="dcterms:W3CDTF">2023-03-14T21:25:05Z</dcterms:modified>
</cp:coreProperties>
</file>