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39" r:id="rId2"/>
    <p:sldId id="1304" r:id="rId3"/>
    <p:sldId id="1303" r:id="rId4"/>
    <p:sldId id="1288" r:id="rId5"/>
    <p:sldId id="1291" r:id="rId6"/>
    <p:sldId id="1292" r:id="rId7"/>
    <p:sldId id="319" r:id="rId8"/>
    <p:sldId id="1295" r:id="rId9"/>
    <p:sldId id="1297" r:id="rId10"/>
    <p:sldId id="293" r:id="rId11"/>
    <p:sldId id="1286" r:id="rId12"/>
    <p:sldId id="1299" r:id="rId13"/>
    <p:sldId id="1294" r:id="rId14"/>
    <p:sldId id="1302" r:id="rId15"/>
    <p:sldId id="304"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FCCD8-FFA7-4C93-A278-5EFA44713F32}" v="74" dt="2023-02-28T23:13:39.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892" autoAdjust="0"/>
  </p:normalViewPr>
  <p:slideViewPr>
    <p:cSldViewPr>
      <p:cViewPr varScale="1">
        <p:scale>
          <a:sx n="65" d="100"/>
          <a:sy n="65" d="100"/>
        </p:scale>
        <p:origin x="2083"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 Deshpande" userId="d5369ff1001e9369" providerId="LiveId" clId="{5ADFCCD8-FFA7-4C93-A278-5EFA44713F32}"/>
    <pc:docChg chg="custSel delSld modSld">
      <pc:chgData name="Siddha Deshpande" userId="d5369ff1001e9369" providerId="LiveId" clId="{5ADFCCD8-FFA7-4C93-A278-5EFA44713F32}" dt="2023-03-14T15:16:12.414" v="149" actId="14734"/>
      <pc:docMkLst>
        <pc:docMk/>
      </pc:docMkLst>
      <pc:sldChg chg="del">
        <pc:chgData name="Siddha Deshpande" userId="d5369ff1001e9369" providerId="LiveId" clId="{5ADFCCD8-FFA7-4C93-A278-5EFA44713F32}" dt="2023-02-28T23:45:13.705" v="113" actId="47"/>
        <pc:sldMkLst>
          <pc:docMk/>
          <pc:sldMk cId="0" sldId="294"/>
        </pc:sldMkLst>
      </pc:sldChg>
      <pc:sldChg chg="modSp mod">
        <pc:chgData name="Siddha Deshpande" userId="d5369ff1001e9369" providerId="LiveId" clId="{5ADFCCD8-FFA7-4C93-A278-5EFA44713F32}" dt="2023-03-08T01:08:05.482" v="145" actId="20577"/>
        <pc:sldMkLst>
          <pc:docMk/>
          <pc:sldMk cId="2005530725" sldId="339"/>
        </pc:sldMkLst>
        <pc:spChg chg="mod">
          <ac:chgData name="Siddha Deshpande" userId="d5369ff1001e9369" providerId="LiveId" clId="{5ADFCCD8-FFA7-4C93-A278-5EFA44713F32}" dt="2023-03-08T01:08:05.482" v="145" actId="20577"/>
          <ac:spMkLst>
            <pc:docMk/>
            <pc:sldMk cId="2005530725" sldId="339"/>
            <ac:spMk id="13" creationId="{35EE6001-D6B5-4AB8-AAD8-FB69484C1211}"/>
          </ac:spMkLst>
        </pc:spChg>
      </pc:sldChg>
      <pc:sldChg chg="modSp mod">
        <pc:chgData name="Siddha Deshpande" userId="d5369ff1001e9369" providerId="LiveId" clId="{5ADFCCD8-FFA7-4C93-A278-5EFA44713F32}" dt="2023-03-14T15:16:12.414" v="149" actId="14734"/>
        <pc:sldMkLst>
          <pc:docMk/>
          <pc:sldMk cId="4125865914" sldId="1294"/>
        </pc:sldMkLst>
        <pc:graphicFrameChg chg="mod modGraphic">
          <ac:chgData name="Siddha Deshpande" userId="d5369ff1001e9369" providerId="LiveId" clId="{5ADFCCD8-FFA7-4C93-A278-5EFA44713F32}" dt="2023-03-14T15:16:12.414" v="149" actId="14734"/>
          <ac:graphicFrameMkLst>
            <pc:docMk/>
            <pc:sldMk cId="4125865914" sldId="1294"/>
            <ac:graphicFrameMk id="8" creationId="{9F90B72E-7F02-48C3-922F-65CA0B383226}"/>
          </ac:graphicFrameMkLst>
        </pc:graphicFrameChg>
      </pc:sldChg>
      <pc:sldChg chg="modSp mod">
        <pc:chgData name="Siddha Deshpande" userId="d5369ff1001e9369" providerId="LiveId" clId="{5ADFCCD8-FFA7-4C93-A278-5EFA44713F32}" dt="2023-02-28T23:15:12.849" v="112" actId="20577"/>
        <pc:sldMkLst>
          <pc:docMk/>
          <pc:sldMk cId="450680265" sldId="1303"/>
        </pc:sldMkLst>
        <pc:spChg chg="mod">
          <ac:chgData name="Siddha Deshpande" userId="d5369ff1001e9369" providerId="LiveId" clId="{5ADFCCD8-FFA7-4C93-A278-5EFA44713F32}" dt="2023-02-28T23:15:12.849" v="112" actId="20577"/>
          <ac:spMkLst>
            <pc:docMk/>
            <pc:sldMk cId="450680265" sldId="1303"/>
            <ac:spMk id="5" creationId="{F1AD5336-E3FE-41CF-8E65-07CE66890334}"/>
          </ac:spMkLst>
        </pc:spChg>
      </pc:sldChg>
      <pc:sldChg chg="modSp modAnim">
        <pc:chgData name="Siddha Deshpande" userId="d5369ff1001e9369" providerId="LiveId" clId="{5ADFCCD8-FFA7-4C93-A278-5EFA44713F32}" dt="2023-02-28T23:13:39.795" v="73" actId="20577"/>
        <pc:sldMkLst>
          <pc:docMk/>
          <pc:sldMk cId="3499416408" sldId="1304"/>
        </pc:sldMkLst>
        <pc:spChg chg="mod">
          <ac:chgData name="Siddha Deshpande" userId="d5369ff1001e9369" providerId="LiveId" clId="{5ADFCCD8-FFA7-4C93-A278-5EFA44713F32}" dt="2023-02-28T23:13:39.795" v="73" actId="20577"/>
          <ac:spMkLst>
            <pc:docMk/>
            <pc:sldMk cId="3499416408" sldId="1304"/>
            <ac:spMk id="5" creationId="{F1AD5336-E3FE-41CF-8E65-07CE6689033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36D421F-28EE-4DAF-B922-8B6AB9C9DA5A}" type="datetimeFigureOut">
              <a:rPr lang="en-US" smtClean="0"/>
              <a:t>3/14/2023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4B9BEF0-4542-47D8-81D0-046E34891B6F}" type="slidenum">
              <a:rPr lang="en-US" smtClean="0"/>
              <a:t>‹#›</a:t>
            </a:fld>
            <a:endParaRPr lang="en-US"/>
          </a:p>
        </p:txBody>
      </p:sp>
    </p:spTree>
    <p:extLst>
      <p:ext uri="{BB962C8B-B14F-4D97-AF65-F5344CB8AC3E}">
        <p14:creationId xmlns:p14="http://schemas.microsoft.com/office/powerpoint/2010/main" val="2612422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903301F-CCAA-48FC-BBD2-A45D37C37FCC}" type="datetimeFigureOut">
              <a:rPr lang="en-US" smtClean="0"/>
              <a:t>3/13/2023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D0F0715-34A6-40E9-A91E-22593AD21885}" type="slidenum">
              <a:rPr lang="en-US" smtClean="0"/>
              <a:t>‹#›</a:t>
            </a:fld>
            <a:endParaRPr lang="en-US"/>
          </a:p>
        </p:txBody>
      </p:sp>
    </p:spTree>
    <p:extLst>
      <p:ext uri="{BB962C8B-B14F-4D97-AF65-F5344CB8AC3E}">
        <p14:creationId xmlns:p14="http://schemas.microsoft.com/office/powerpoint/2010/main" val="42357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27A1B-6C11-4AAF-BD53-3AB9B3BB5319}" type="slidenum">
              <a:rPr lang="en-US" smtClean="0"/>
              <a:t>1</a:t>
            </a:fld>
            <a:endParaRPr lang="en-US"/>
          </a:p>
        </p:txBody>
      </p:sp>
    </p:spTree>
    <p:extLst>
      <p:ext uri="{BB962C8B-B14F-4D97-AF65-F5344CB8AC3E}">
        <p14:creationId xmlns:p14="http://schemas.microsoft.com/office/powerpoint/2010/main" val="40330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13</a:t>
            </a:fld>
            <a:endParaRPr lang="en-US"/>
          </a:p>
        </p:txBody>
      </p:sp>
    </p:spTree>
    <p:extLst>
      <p:ext uri="{BB962C8B-B14F-4D97-AF65-F5344CB8AC3E}">
        <p14:creationId xmlns:p14="http://schemas.microsoft.com/office/powerpoint/2010/main" val="8390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14</a:t>
            </a:fld>
            <a:endParaRPr lang="en-US"/>
          </a:p>
        </p:txBody>
      </p:sp>
    </p:spTree>
    <p:extLst>
      <p:ext uri="{BB962C8B-B14F-4D97-AF65-F5344CB8AC3E}">
        <p14:creationId xmlns:p14="http://schemas.microsoft.com/office/powerpoint/2010/main" val="338663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t>
            </a:r>
          </a:p>
        </p:txBody>
      </p:sp>
      <p:sp>
        <p:nvSpPr>
          <p:cNvPr id="4" name="Slide Number Placeholder 3"/>
          <p:cNvSpPr>
            <a:spLocks noGrp="1"/>
          </p:cNvSpPr>
          <p:nvPr>
            <p:ph type="sldNum" sz="quarter" idx="10"/>
          </p:nvPr>
        </p:nvSpPr>
        <p:spPr/>
        <p:txBody>
          <a:bodyPr/>
          <a:lstStyle/>
          <a:p>
            <a:fld id="{6D0F0715-34A6-40E9-A91E-22593AD21885}" type="slidenum">
              <a:rPr lang="en-US" smtClean="0"/>
              <a:t>2</a:t>
            </a:fld>
            <a:endParaRPr lang="en-US"/>
          </a:p>
        </p:txBody>
      </p:sp>
    </p:spTree>
    <p:extLst>
      <p:ext uri="{BB962C8B-B14F-4D97-AF65-F5344CB8AC3E}">
        <p14:creationId xmlns:p14="http://schemas.microsoft.com/office/powerpoint/2010/main" val="172396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3</a:t>
            </a:fld>
            <a:endParaRPr lang="en-US"/>
          </a:p>
        </p:txBody>
      </p:sp>
    </p:spTree>
    <p:extLst>
      <p:ext uri="{BB962C8B-B14F-4D97-AF65-F5344CB8AC3E}">
        <p14:creationId xmlns:p14="http://schemas.microsoft.com/office/powerpoint/2010/main" val="374328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4</a:t>
            </a:fld>
            <a:endParaRPr lang="en-US"/>
          </a:p>
        </p:txBody>
      </p:sp>
    </p:spTree>
    <p:extLst>
      <p:ext uri="{BB962C8B-B14F-4D97-AF65-F5344CB8AC3E}">
        <p14:creationId xmlns:p14="http://schemas.microsoft.com/office/powerpoint/2010/main" val="164793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5</a:t>
            </a:fld>
            <a:endParaRPr lang="en-US"/>
          </a:p>
        </p:txBody>
      </p:sp>
    </p:spTree>
    <p:extLst>
      <p:ext uri="{BB962C8B-B14F-4D97-AF65-F5344CB8AC3E}">
        <p14:creationId xmlns:p14="http://schemas.microsoft.com/office/powerpoint/2010/main" val="278696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6D0F0715-34A6-40E9-A91E-22593AD21885}" type="slidenum">
              <a:rPr lang="en-US" smtClean="0"/>
              <a:t>6</a:t>
            </a:fld>
            <a:endParaRPr lang="en-US"/>
          </a:p>
        </p:txBody>
      </p:sp>
    </p:spTree>
    <p:extLst>
      <p:ext uri="{BB962C8B-B14F-4D97-AF65-F5344CB8AC3E}">
        <p14:creationId xmlns:p14="http://schemas.microsoft.com/office/powerpoint/2010/main" val="216896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E.g., if x is an indicator for gender (male x=1 and female x=0), </a:t>
                </a:r>
                <a:r>
                  <a:rPr lang="en-GB" sz="1100" i="0" dirty="0">
                    <a:latin typeface="Cambria Math" panose="02040503050406030204" pitchFamily="18" charset="0"/>
                    <a:ea typeface="Cambria Math" panose="02040503050406030204" pitchFamily="18" charset="0"/>
                  </a:rPr>
                  <a:t>𝛽</a:t>
                </a:r>
                <a:r>
                  <a:rPr lang="en-GB" sz="1100" baseline="-25000" dirty="0"/>
                  <a:t>0 </a:t>
                </a:r>
                <a:r>
                  <a:rPr lang="en-GB" sz="1100" dirty="0"/>
                  <a:t>is </a:t>
                </a:r>
                <a:r>
                  <a:rPr lang="en-US" sz="1200" dirty="0"/>
                  <a:t>the estimated log odds of the event of females</a:t>
                </a:r>
              </a:p>
              <a:p>
                <a:endParaRPr lang="en-US" dirty="0"/>
              </a:p>
              <a:p>
                <a:pPr>
                  <a:buClr>
                    <a:schemeClr val="hlink"/>
                  </a:buClr>
                  <a:buFont typeface="Wingdings" panose="05000000000000000000" pitchFamily="2" charset="2"/>
                  <a:buChar char="§"/>
                </a:pPr>
                <a:r>
                  <a:rPr lang="en-US" altLang="en-US" sz="1200" dirty="0">
                    <a:latin typeface="Benguiat Frisky" pitchFamily="66" charset="0"/>
                  </a:rPr>
                  <a:t>as </a:t>
                </a:r>
                <a:r>
                  <a:rPr lang="en-US" altLang="en-US" sz="1200" i="1" dirty="0">
                    <a:latin typeface="Benguiat Frisky" pitchFamily="66" charset="0"/>
                    <a:sym typeface="Symbol" panose="05050102010706020507" pitchFamily="18" charset="2"/>
                  </a:rPr>
                  <a:t></a:t>
                </a:r>
                <a:r>
                  <a:rPr lang="en-US" altLang="en-US" sz="1200" dirty="0">
                    <a:latin typeface="Benguiat Frisky" pitchFamily="66" charset="0"/>
                  </a:rPr>
                  <a:t> + </a:t>
                </a:r>
                <a:r>
                  <a:rPr lang="en-US" altLang="en-US" sz="1200" i="1" dirty="0">
                    <a:latin typeface="Benguiat Frisky" pitchFamily="66" charset="0"/>
                    <a:sym typeface="Symbol" panose="05050102010706020507" pitchFamily="18" charset="2"/>
                  </a:rPr>
                  <a:t></a:t>
                </a:r>
                <a:r>
                  <a:rPr lang="en-US" altLang="en-US" sz="1200" i="1" dirty="0">
                    <a:latin typeface="Benguiat Frisky" pitchFamily="66" charset="0"/>
                  </a:rPr>
                  <a:t> </a:t>
                </a:r>
                <a:r>
                  <a:rPr lang="en-US" altLang="en-US" sz="1200" dirty="0">
                    <a:latin typeface="Benguiat Frisky" pitchFamily="66" charset="0"/>
                  </a:rPr>
                  <a:t>X gets really big, p approaches 1 </a:t>
                </a:r>
              </a:p>
              <a:p>
                <a:pPr>
                  <a:buClr>
                    <a:schemeClr val="hlink"/>
                  </a:buClr>
                  <a:buFont typeface="Wingdings" panose="05000000000000000000" pitchFamily="2" charset="2"/>
                  <a:buChar char="§"/>
                </a:pPr>
                <a:r>
                  <a:rPr lang="en-US" altLang="en-US" sz="1200" dirty="0">
                    <a:latin typeface="Benguiat Frisky" pitchFamily="66" charset="0"/>
                  </a:rPr>
                  <a:t>as </a:t>
                </a:r>
                <a:r>
                  <a:rPr lang="en-US" altLang="en-US" sz="1200" i="1" dirty="0">
                    <a:latin typeface="Benguiat Frisky" pitchFamily="66" charset="0"/>
                    <a:sym typeface="Symbol" panose="05050102010706020507" pitchFamily="18" charset="2"/>
                  </a:rPr>
                  <a:t></a:t>
                </a:r>
                <a:r>
                  <a:rPr lang="en-US" altLang="en-US" sz="1200" dirty="0">
                    <a:latin typeface="Benguiat Frisky" pitchFamily="66" charset="0"/>
                  </a:rPr>
                  <a:t> + </a:t>
                </a:r>
                <a:r>
                  <a:rPr lang="en-US" altLang="en-US" sz="1200" i="1" dirty="0">
                    <a:latin typeface="Benguiat Frisky" pitchFamily="66" charset="0"/>
                    <a:sym typeface="Symbol" panose="05050102010706020507" pitchFamily="18" charset="2"/>
                  </a:rPr>
                  <a:t></a:t>
                </a:r>
                <a:r>
                  <a:rPr lang="en-US" altLang="en-US" sz="1200" i="1" dirty="0">
                    <a:latin typeface="Benguiat Frisky" pitchFamily="66" charset="0"/>
                  </a:rPr>
                  <a:t> </a:t>
                </a:r>
                <a:r>
                  <a:rPr lang="en-US" altLang="en-US" sz="1200" dirty="0">
                    <a:latin typeface="Benguiat Frisky" pitchFamily="66" charset="0"/>
                  </a:rPr>
                  <a:t>X gets really small, p approaches 0</a:t>
                </a:r>
              </a:p>
              <a:p>
                <a:endParaRPr lang="en-US" dirty="0"/>
              </a:p>
            </p:txBody>
          </p:sp>
        </mc:Fallback>
      </mc:AlternateContent>
      <p:sp>
        <p:nvSpPr>
          <p:cNvPr id="4" name="Slide Number Placeholder 3"/>
          <p:cNvSpPr>
            <a:spLocks noGrp="1"/>
          </p:cNvSpPr>
          <p:nvPr>
            <p:ph type="sldNum" sz="quarter" idx="5"/>
          </p:nvPr>
        </p:nvSpPr>
        <p:spPr/>
        <p:txBody>
          <a:bodyPr/>
          <a:lstStyle/>
          <a:p>
            <a:fld id="{6D0F0715-34A6-40E9-A91E-22593AD21885}" type="slidenum">
              <a:rPr lang="en-US" smtClean="0"/>
              <a:t>9</a:t>
            </a:fld>
            <a:endParaRPr lang="en-US"/>
          </a:p>
        </p:txBody>
      </p:sp>
    </p:spTree>
    <p:extLst>
      <p:ext uri="{BB962C8B-B14F-4D97-AF65-F5344CB8AC3E}">
        <p14:creationId xmlns:p14="http://schemas.microsoft.com/office/powerpoint/2010/main" val="3157372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Why average? </a:t>
            </a:r>
            <a:r>
              <a:rPr lang="en-US" dirty="0"/>
              <a:t>because the change in probability of low birthweight if </a:t>
            </a:r>
            <a:r>
              <a:rPr lang="en-US" dirty="0" err="1"/>
              <a:t>lwt</a:t>
            </a:r>
            <a:r>
              <a:rPr lang="en-US" dirty="0"/>
              <a:t> changes by a unit depends not only on the coefficient of the </a:t>
            </a:r>
            <a:r>
              <a:rPr lang="en-US" dirty="0" err="1"/>
              <a:t>lwt</a:t>
            </a:r>
            <a:r>
              <a:rPr lang="en-US" dirty="0"/>
              <a:t> variable but also on values of all the explanatory variables. </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11</a:t>
            </a:fld>
            <a:endParaRPr lang="en-CA" altLang="en-US">
              <a:latin typeface="Calibri" panose="020F0502020204030204" pitchFamily="34" charset="0"/>
            </a:endParaRPr>
          </a:p>
        </p:txBody>
      </p:sp>
    </p:spTree>
    <p:extLst>
      <p:ext uri="{BB962C8B-B14F-4D97-AF65-F5344CB8AC3E}">
        <p14:creationId xmlns:p14="http://schemas.microsoft.com/office/powerpoint/2010/main" val="295653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b="1" dirty="0"/>
              <a:t>Ln(p/(1-p))=B</a:t>
            </a:r>
            <a:r>
              <a:rPr lang="en-US" sz="1200" b="1" baseline="-25000" dirty="0"/>
              <a:t>0</a:t>
            </a:r>
            <a:r>
              <a:rPr lang="en-US" sz="1200" b="1" dirty="0"/>
              <a:t>+B1Male+B</a:t>
            </a:r>
            <a:r>
              <a:rPr lang="en-US" sz="1200" b="1" baseline="-25000" dirty="0"/>
              <a:t>2</a:t>
            </a:r>
            <a:r>
              <a:rPr lang="en-US" sz="1200" b="1" dirty="0"/>
              <a:t>Educ</a:t>
            </a:r>
          </a:p>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12</a:t>
            </a:fld>
            <a:endParaRPr lang="en-CA" altLang="en-US">
              <a:latin typeface="Calibri" panose="020F0502020204030204" pitchFamily="34" charset="0"/>
            </a:endParaRPr>
          </a:p>
        </p:txBody>
      </p:sp>
    </p:spTree>
    <p:extLst>
      <p:ext uri="{BB962C8B-B14F-4D97-AF65-F5344CB8AC3E}">
        <p14:creationId xmlns:p14="http://schemas.microsoft.com/office/powerpoint/2010/main" val="388387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97465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75051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64324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17535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45973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F2F712-DEC1-4D11-BB75-1B8BB562B3B6}"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54412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F2F712-DEC1-4D11-BB75-1B8BB562B3B6}"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73329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F2F712-DEC1-4D11-BB75-1B8BB562B3B6}"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17319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F712-DEC1-4D11-BB75-1B8BB562B3B6}"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228047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F712-DEC1-4D11-BB75-1B8BB562B3B6}"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81681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F712-DEC1-4D11-BB75-1B8BB562B3B6}"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04392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2F712-DEC1-4D11-BB75-1B8BB562B3B6}" type="datetimeFigureOut">
              <a:rPr lang="en-US" smtClean="0"/>
              <a:t>3/13/2023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E3F3A-5127-4A14-90E0-AA7D97A0C91A}" type="slidenum">
              <a:rPr lang="en-US" smtClean="0"/>
              <a:t>‹#›</a:t>
            </a:fld>
            <a:endParaRPr lang="en-US"/>
          </a:p>
        </p:txBody>
      </p:sp>
    </p:spTree>
    <p:extLst>
      <p:ext uri="{BB962C8B-B14F-4D97-AF65-F5344CB8AC3E}">
        <p14:creationId xmlns:p14="http://schemas.microsoft.com/office/powerpoint/2010/main" val="44260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8.png"/><Relationship Id="rId7"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5EE6001-D6B5-4AB8-AAD8-FB69484C1211}"/>
              </a:ext>
            </a:extLst>
          </p:cNvPr>
          <p:cNvSpPr>
            <a:spLocks noGrp="1"/>
          </p:cNvSpPr>
          <p:nvPr>
            <p:ph type="ctrTitle"/>
          </p:nvPr>
        </p:nvSpPr>
        <p:spPr>
          <a:xfrm>
            <a:off x="5059971" y="1783959"/>
            <a:ext cx="3483937" cy="2889114"/>
          </a:xfrm>
        </p:spPr>
        <p:txBody>
          <a:bodyPr anchor="b">
            <a:normAutofit fontScale="90000"/>
          </a:bodyPr>
          <a:lstStyle/>
          <a:p>
            <a:pPr algn="l">
              <a:lnSpc>
                <a:spcPct val="90000"/>
              </a:lnSpc>
            </a:pPr>
            <a:r>
              <a:rPr lang="en-US" altLang="zh-CN" sz="2800" dirty="0">
                <a:solidFill>
                  <a:schemeClr val="bg1"/>
                </a:solidFill>
              </a:rPr>
              <a:t>CIS9660</a:t>
            </a:r>
            <a:r>
              <a:rPr lang="en-US" sz="2800" dirty="0">
                <a:solidFill>
                  <a:schemeClr val="bg1"/>
                </a:solidFill>
              </a:rPr>
              <a:t>:</a:t>
            </a:r>
            <a:br>
              <a:rPr lang="en-US" sz="2800" dirty="0">
                <a:solidFill>
                  <a:schemeClr val="bg1"/>
                </a:solidFill>
              </a:rPr>
            </a:br>
            <a:r>
              <a:rPr lang="en-US" sz="2800" dirty="0">
                <a:solidFill>
                  <a:schemeClr val="bg1"/>
                </a:solidFill>
              </a:rPr>
              <a:t>Data Mining for Business Analytics</a:t>
            </a:r>
            <a:br>
              <a:rPr lang="en-US" sz="2800" dirty="0">
                <a:solidFill>
                  <a:schemeClr val="bg1"/>
                </a:solidFill>
              </a:rPr>
            </a:br>
            <a:br>
              <a:rPr lang="en-US" sz="2800" dirty="0">
                <a:solidFill>
                  <a:schemeClr val="bg1"/>
                </a:solidFill>
              </a:rPr>
            </a:br>
            <a:r>
              <a:rPr lang="en-US" sz="2800" dirty="0">
                <a:solidFill>
                  <a:schemeClr val="bg1"/>
                </a:solidFill>
              </a:rPr>
              <a:t>4. Introduction to Logistic Regression</a:t>
            </a:r>
            <a:br>
              <a:rPr lang="en-US" sz="2800">
                <a:solidFill>
                  <a:schemeClr val="bg1"/>
                </a:solidFill>
              </a:rPr>
            </a:br>
            <a:r>
              <a:rPr lang="en-US" sz="2800">
                <a:solidFill>
                  <a:schemeClr val="bg1"/>
                </a:solidFill>
              </a:rPr>
              <a:t>Imp 3 4 5 6 8 9 10 13 14 </a:t>
            </a:r>
            <a:br>
              <a:rPr lang="en-US" sz="2800" dirty="0">
                <a:solidFill>
                  <a:schemeClr val="bg1"/>
                </a:solidFill>
              </a:rPr>
            </a:br>
            <a:endParaRPr lang="en-US" sz="2800" i="1" dirty="0">
              <a:solidFill>
                <a:schemeClr val="bg1"/>
              </a:solidFill>
            </a:endParaRPr>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866AEB2-BDD0-B931-9015-ADDDF42B3509}"/>
              </a:ext>
            </a:extLst>
          </p:cNvPr>
          <p:cNvSpPr/>
          <p:nvPr/>
        </p:nvSpPr>
        <p:spPr>
          <a:xfrm>
            <a:off x="3993312" y="4800600"/>
            <a:ext cx="4572000" cy="523220"/>
          </a:xfrm>
          <a:prstGeom prst="rect">
            <a:avLst/>
          </a:prstGeom>
        </p:spPr>
        <p:txBody>
          <a:bodyPr>
            <a:spAutoFit/>
          </a:bodyPr>
          <a:lstStyle/>
          <a:p>
            <a:pPr marL="400050" lvl="1" indent="0" algn="r">
              <a:buNone/>
            </a:pPr>
            <a:r>
              <a:rPr lang="en-US" sz="1400" b="1" dirty="0">
                <a:solidFill>
                  <a:schemeClr val="bg1"/>
                </a:solidFill>
              </a:rPr>
              <a:t>(Gujarati, D.N., 2011. Econometrics by example. New York: Palgrave Macmillan. </a:t>
            </a:r>
            <a:r>
              <a:rPr lang="en-US" altLang="zh-CN" sz="1400" b="1" dirty="0">
                <a:solidFill>
                  <a:schemeClr val="bg1"/>
                </a:solidFill>
              </a:rPr>
              <a:t>Chapter 8</a:t>
            </a:r>
            <a:r>
              <a:rPr lang="en-US" sz="1400" b="1" dirty="0">
                <a:solidFill>
                  <a:schemeClr val="bg1"/>
                </a:solidFill>
              </a:rPr>
              <a:t>)</a:t>
            </a:r>
            <a:endParaRPr lang="en-US" sz="1400" dirty="0">
              <a:solidFill>
                <a:schemeClr val="bg1"/>
              </a:solidFill>
            </a:endParaRPr>
          </a:p>
        </p:txBody>
      </p:sp>
    </p:spTree>
    <p:extLst>
      <p:ext uri="{BB962C8B-B14F-4D97-AF65-F5344CB8AC3E}">
        <p14:creationId xmlns:p14="http://schemas.microsoft.com/office/powerpoint/2010/main" val="200553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BE020FA-34A9-43C6-893E-143AB7011CA8}"/>
              </a:ext>
            </a:extLst>
          </p:cNvPr>
          <p:cNvSpPr>
            <a:spLocks noGrp="1" noChangeArrowheads="1"/>
          </p:cNvSpPr>
          <p:nvPr>
            <p:ph type="title"/>
          </p:nvPr>
        </p:nvSpPr>
        <p:spPr/>
        <p:txBody>
          <a:bodyPr>
            <a:normAutofit/>
          </a:bodyPr>
          <a:lstStyle/>
          <a:p>
            <a:r>
              <a:rPr lang="en-CA" altLang="en-US" sz="3600" dirty="0"/>
              <a:t>Parameter Estimation in R</a:t>
            </a:r>
            <a:endParaRPr lang="en-US" altLang="en-US" sz="3600" b="1" i="1" dirty="0">
              <a:latin typeface="Arial" panose="020B0604020202020204" pitchFamily="34" charset="0"/>
            </a:endParaRPr>
          </a:p>
        </p:txBody>
      </p:sp>
      <p:sp>
        <p:nvSpPr>
          <p:cNvPr id="2" name="Rectangle 1">
            <a:extLst>
              <a:ext uri="{FF2B5EF4-FFF2-40B4-BE49-F238E27FC236}">
                <a16:creationId xmlns:a16="http://schemas.microsoft.com/office/drawing/2014/main" id="{DC2386E9-B06F-49E6-ABCA-93C735500C10}"/>
              </a:ext>
            </a:extLst>
          </p:cNvPr>
          <p:cNvSpPr/>
          <p:nvPr/>
        </p:nvSpPr>
        <p:spPr>
          <a:xfrm>
            <a:off x="457200" y="1295400"/>
            <a:ext cx="8153400" cy="707886"/>
          </a:xfrm>
          <a:prstGeom prst="rect">
            <a:avLst/>
          </a:prstGeom>
        </p:spPr>
        <p:txBody>
          <a:bodyPr wrap="square">
            <a:spAutoFit/>
          </a:bodyPr>
          <a:lstStyle/>
          <a:p>
            <a:r>
              <a:rPr lang="en-US" sz="2000" dirty="0"/>
              <a:t>Consider the following dataset from a study of risk factors associated with low birthweight described in Hosmer, </a:t>
            </a:r>
            <a:r>
              <a:rPr lang="en-US" sz="2000" dirty="0" err="1"/>
              <a:t>Lemeshow</a:t>
            </a:r>
            <a:r>
              <a:rPr lang="en-US" sz="2000" dirty="0"/>
              <a:t>, and Sturdivant (2013, 24). </a:t>
            </a:r>
          </a:p>
        </p:txBody>
      </p:sp>
      <p:pic>
        <p:nvPicPr>
          <p:cNvPr id="4" name="Picture 3">
            <a:extLst>
              <a:ext uri="{FF2B5EF4-FFF2-40B4-BE49-F238E27FC236}">
                <a16:creationId xmlns:a16="http://schemas.microsoft.com/office/drawing/2014/main" id="{60730372-3AA7-45F0-938E-2234D6B01D75}"/>
              </a:ext>
            </a:extLst>
          </p:cNvPr>
          <p:cNvPicPr>
            <a:picLocks noChangeAspect="1"/>
          </p:cNvPicPr>
          <p:nvPr/>
        </p:nvPicPr>
        <p:blipFill>
          <a:blip r:embed="rId2"/>
          <a:stretch>
            <a:fillRect/>
          </a:stretch>
        </p:blipFill>
        <p:spPr>
          <a:xfrm>
            <a:off x="457200" y="2533472"/>
            <a:ext cx="8380206"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233053A-085B-4ED1-A558-40E8727CF3A7}"/>
              </a:ext>
            </a:extLst>
          </p:cNvPr>
          <p:cNvPicPr>
            <a:picLocks noChangeAspect="1"/>
          </p:cNvPicPr>
          <p:nvPr/>
        </p:nvPicPr>
        <p:blipFill>
          <a:blip r:embed="rId3"/>
          <a:stretch>
            <a:fillRect/>
          </a:stretch>
        </p:blipFill>
        <p:spPr>
          <a:xfrm>
            <a:off x="333673" y="1945940"/>
            <a:ext cx="8550351" cy="4754880"/>
          </a:xfrm>
          <a:prstGeom prst="rect">
            <a:avLst/>
          </a:prstGeom>
        </p:spPr>
      </p:pic>
      <p:sp>
        <p:nvSpPr>
          <p:cNvPr id="8" name="TextBox 7">
            <a:extLst>
              <a:ext uri="{FF2B5EF4-FFF2-40B4-BE49-F238E27FC236}">
                <a16:creationId xmlns:a16="http://schemas.microsoft.com/office/drawing/2014/main" id="{4C9D79A9-8C22-44A6-84F1-E8BFAD33FE1B}"/>
              </a:ext>
            </a:extLst>
          </p:cNvPr>
          <p:cNvSpPr txBox="1"/>
          <p:nvPr/>
        </p:nvSpPr>
        <p:spPr>
          <a:xfrm>
            <a:off x="6781800" y="2791603"/>
            <a:ext cx="2376006" cy="338554"/>
          </a:xfrm>
          <a:prstGeom prst="rect">
            <a:avLst/>
          </a:prstGeom>
          <a:noFill/>
        </p:spPr>
        <p:txBody>
          <a:bodyPr wrap="square" rtlCol="0">
            <a:spAutoFit/>
          </a:bodyPr>
          <a:lstStyle/>
          <a:p>
            <a:r>
              <a:rPr lang="en-US" sz="1600" b="1" dirty="0">
                <a:solidFill>
                  <a:srgbClr val="FF0000"/>
                </a:solidFill>
              </a:rPr>
              <a:t>Logistic regression model</a:t>
            </a:r>
          </a:p>
        </p:txBody>
      </p:sp>
      <p:cxnSp>
        <p:nvCxnSpPr>
          <p:cNvPr id="14" name="Straight Arrow Connector 13">
            <a:extLst>
              <a:ext uri="{FF2B5EF4-FFF2-40B4-BE49-F238E27FC236}">
                <a16:creationId xmlns:a16="http://schemas.microsoft.com/office/drawing/2014/main" id="{578982D9-FB98-4928-9460-BBD92B200D17}"/>
              </a:ext>
            </a:extLst>
          </p:cNvPr>
          <p:cNvCxnSpPr>
            <a:cxnSpLocks/>
          </p:cNvCxnSpPr>
          <p:nvPr/>
        </p:nvCxnSpPr>
        <p:spPr>
          <a:xfrm flipV="1">
            <a:off x="7772400" y="2146546"/>
            <a:ext cx="533400" cy="7282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D78811B-F22A-4BCD-A037-A690678B4093}"/>
              </a:ext>
            </a:extLst>
          </p:cNvPr>
          <p:cNvCxnSpPr>
            <a:cxnSpLocks/>
          </p:cNvCxnSpPr>
          <p:nvPr/>
        </p:nvCxnSpPr>
        <p:spPr>
          <a:xfrm>
            <a:off x="1905000" y="1704975"/>
            <a:ext cx="228600" cy="2000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6DE7DD7-ABCE-4B96-A0D0-BACBAB5E366E}"/>
              </a:ext>
            </a:extLst>
          </p:cNvPr>
          <p:cNvSpPr txBox="1"/>
          <p:nvPr/>
        </p:nvSpPr>
        <p:spPr>
          <a:xfrm>
            <a:off x="1234532" y="1430130"/>
            <a:ext cx="2213208" cy="338554"/>
          </a:xfrm>
          <a:prstGeom prst="rect">
            <a:avLst/>
          </a:prstGeom>
          <a:noFill/>
        </p:spPr>
        <p:txBody>
          <a:bodyPr wrap="square" rtlCol="0">
            <a:spAutoFit/>
          </a:bodyPr>
          <a:lstStyle/>
          <a:p>
            <a:r>
              <a:rPr lang="en-US" sz="1600" b="1" dirty="0">
                <a:solidFill>
                  <a:srgbClr val="FF0000"/>
                </a:solidFill>
              </a:rPr>
              <a:t>Dependent variable</a:t>
            </a:r>
          </a:p>
        </p:txBody>
      </p:sp>
      <p:cxnSp>
        <p:nvCxnSpPr>
          <p:cNvPr id="25" name="Straight Arrow Connector 24">
            <a:extLst>
              <a:ext uri="{FF2B5EF4-FFF2-40B4-BE49-F238E27FC236}">
                <a16:creationId xmlns:a16="http://schemas.microsoft.com/office/drawing/2014/main" id="{45140F00-4A85-4142-806B-BCCAA6CD1687}"/>
              </a:ext>
            </a:extLst>
          </p:cNvPr>
          <p:cNvCxnSpPr>
            <a:cxnSpLocks/>
          </p:cNvCxnSpPr>
          <p:nvPr/>
        </p:nvCxnSpPr>
        <p:spPr>
          <a:xfrm flipH="1">
            <a:off x="3811704" y="1671518"/>
            <a:ext cx="114300" cy="1641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1563D6-74F8-44FD-B1A0-4A007473A83C}"/>
              </a:ext>
            </a:extLst>
          </p:cNvPr>
          <p:cNvSpPr txBox="1"/>
          <p:nvPr/>
        </p:nvSpPr>
        <p:spPr>
          <a:xfrm>
            <a:off x="3303861" y="1407113"/>
            <a:ext cx="2213208" cy="338554"/>
          </a:xfrm>
          <a:prstGeom prst="rect">
            <a:avLst/>
          </a:prstGeom>
          <a:noFill/>
        </p:spPr>
        <p:txBody>
          <a:bodyPr wrap="square" rtlCol="0">
            <a:spAutoFit/>
          </a:bodyPr>
          <a:lstStyle/>
          <a:p>
            <a:r>
              <a:rPr lang="en-US" sz="1600" b="1" dirty="0">
                <a:solidFill>
                  <a:srgbClr val="FF0000"/>
                </a:solidFill>
              </a:rPr>
              <a:t>Independent variables</a:t>
            </a:r>
          </a:p>
        </p:txBody>
      </p:sp>
      <p:cxnSp>
        <p:nvCxnSpPr>
          <p:cNvPr id="28" name="Straight Arrow Connector 27">
            <a:extLst>
              <a:ext uri="{FF2B5EF4-FFF2-40B4-BE49-F238E27FC236}">
                <a16:creationId xmlns:a16="http://schemas.microsoft.com/office/drawing/2014/main" id="{E0DEB4C2-22AE-42D5-9E52-9711BE4B38F5}"/>
              </a:ext>
            </a:extLst>
          </p:cNvPr>
          <p:cNvCxnSpPr>
            <a:cxnSpLocks/>
          </p:cNvCxnSpPr>
          <p:nvPr/>
        </p:nvCxnSpPr>
        <p:spPr>
          <a:xfrm flipH="1" flipV="1">
            <a:off x="6018096" y="2139198"/>
            <a:ext cx="228600" cy="114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17F473A-8832-4FC2-94B2-2188EE1B2155}"/>
              </a:ext>
            </a:extLst>
          </p:cNvPr>
          <p:cNvSpPr txBox="1"/>
          <p:nvPr/>
        </p:nvSpPr>
        <p:spPr>
          <a:xfrm>
            <a:off x="5294196" y="2216457"/>
            <a:ext cx="2213208" cy="338554"/>
          </a:xfrm>
          <a:prstGeom prst="rect">
            <a:avLst/>
          </a:prstGeom>
          <a:noFill/>
        </p:spPr>
        <p:txBody>
          <a:bodyPr wrap="square" rtlCol="0">
            <a:spAutoFit/>
          </a:bodyPr>
          <a:lstStyle/>
          <a:p>
            <a:r>
              <a:rPr lang="en-US" sz="1600" b="1" dirty="0">
                <a:solidFill>
                  <a:srgbClr val="FF0000"/>
                </a:solidFill>
              </a:rPr>
              <a:t>Name of the data file</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425F8CC-4A7B-454E-81F8-8E538A93FB01}"/>
                  </a:ext>
                </a:extLst>
              </p:cNvPr>
              <p:cNvSpPr/>
              <p:nvPr/>
            </p:nvSpPr>
            <p:spPr>
              <a:xfrm>
                <a:off x="2630174" y="2975072"/>
                <a:ext cx="4860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b="1" i="1" smtClean="0">
                          <a:solidFill>
                            <a:srgbClr val="FF0000"/>
                          </a:solidFill>
                          <a:latin typeface="Cambria Math" panose="02040503050406030204" pitchFamily="18" charset="0"/>
                          <a:ea typeface="Cambria Math" panose="02040503050406030204" pitchFamily="18" charset="0"/>
                        </a:rPr>
                        <m:t>𝜷</m:t>
                      </m:r>
                      <m:r>
                        <a:rPr lang="en-US" altLang="en-US" b="1" i="1" baseline="-25000">
                          <a:solidFill>
                            <a:srgbClr val="FF0000"/>
                          </a:solidFill>
                          <a:latin typeface="Cambria Math" panose="02040503050406030204" pitchFamily="18" charset="0"/>
                          <a:ea typeface="Cambria Math" panose="02040503050406030204" pitchFamily="18" charset="0"/>
                        </a:rPr>
                        <m:t>𝟎</m:t>
                      </m:r>
                    </m:oMath>
                  </m:oMathPara>
                </a14:m>
                <a:endParaRPr lang="en-US" b="1" dirty="0">
                  <a:solidFill>
                    <a:srgbClr val="FF0000"/>
                  </a:solidFill>
                </a:endParaRPr>
              </a:p>
            </p:txBody>
          </p:sp>
        </mc:Choice>
        <mc:Fallback xmlns="">
          <p:sp>
            <p:nvSpPr>
              <p:cNvPr id="29" name="Rectangle 28">
                <a:extLst>
                  <a:ext uri="{FF2B5EF4-FFF2-40B4-BE49-F238E27FC236}">
                    <a16:creationId xmlns:a16="http://schemas.microsoft.com/office/drawing/2014/main" id="{B425F8CC-4A7B-454E-81F8-8E538A93FB01}"/>
                  </a:ext>
                </a:extLst>
              </p:cNvPr>
              <p:cNvSpPr>
                <a:spLocks noRot="1" noChangeAspect="1" noMove="1" noResize="1" noEditPoints="1" noAdjustHandles="1" noChangeArrowheads="1" noChangeShapeType="1" noTextEdit="1"/>
              </p:cNvSpPr>
              <p:nvPr/>
            </p:nvSpPr>
            <p:spPr>
              <a:xfrm>
                <a:off x="2630174" y="2975072"/>
                <a:ext cx="486030" cy="369332"/>
              </a:xfrm>
              <a:prstGeom prst="rect">
                <a:avLst/>
              </a:prstGeom>
              <a:blipFill>
                <a:blip r:embed="rId4"/>
                <a:stretch>
                  <a:fillRect b="-13115"/>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9657195B-8691-482A-BC34-95AFEA4BC2AE}"/>
              </a:ext>
            </a:extLst>
          </p:cNvPr>
          <p:cNvCxnSpPr>
            <a:cxnSpLocks/>
          </p:cNvCxnSpPr>
          <p:nvPr/>
        </p:nvCxnSpPr>
        <p:spPr>
          <a:xfrm flipH="1">
            <a:off x="2209800" y="3259874"/>
            <a:ext cx="533401" cy="853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A8854B0-593E-444E-9FF4-FB8834BAA3FE}"/>
              </a:ext>
            </a:extLst>
          </p:cNvPr>
          <p:cNvCxnSpPr>
            <a:cxnSpLocks/>
          </p:cNvCxnSpPr>
          <p:nvPr/>
        </p:nvCxnSpPr>
        <p:spPr>
          <a:xfrm flipH="1">
            <a:off x="2209801" y="3733800"/>
            <a:ext cx="663388" cy="5000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7E27B41C-6C67-47E8-AB2B-2062B7976B90}"/>
                  </a:ext>
                </a:extLst>
              </p:cNvPr>
              <p:cNvSpPr/>
              <p:nvPr/>
            </p:nvSpPr>
            <p:spPr>
              <a:xfrm>
                <a:off x="2804748" y="3503394"/>
                <a:ext cx="468398"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b="1" i="1" smtClean="0">
                          <a:solidFill>
                            <a:srgbClr val="FF0000"/>
                          </a:solidFill>
                          <a:latin typeface="Cambria Math" panose="02040503050406030204" pitchFamily="18" charset="0"/>
                          <a:ea typeface="Cambria Math" panose="02040503050406030204" pitchFamily="18" charset="0"/>
                        </a:rPr>
                        <m:t>𝜷</m:t>
                      </m:r>
                      <m:r>
                        <a:rPr lang="en-US" altLang="en-US" b="1" i="1" baseline="-25000" smtClean="0">
                          <a:solidFill>
                            <a:srgbClr val="FF0000"/>
                          </a:solidFill>
                          <a:latin typeface="Cambria Math" panose="02040503050406030204" pitchFamily="18" charset="0"/>
                          <a:ea typeface="Cambria Math" panose="02040503050406030204" pitchFamily="18" charset="0"/>
                        </a:rPr>
                        <m:t>𝟏</m:t>
                      </m:r>
                    </m:oMath>
                  </m:oMathPara>
                </a14:m>
                <a:endParaRPr lang="en-US" b="1" baseline="-25000" dirty="0">
                  <a:solidFill>
                    <a:srgbClr val="FF0000"/>
                  </a:solidFill>
                </a:endParaRPr>
              </a:p>
            </p:txBody>
          </p:sp>
        </mc:Choice>
        <mc:Fallback xmlns="">
          <p:sp>
            <p:nvSpPr>
              <p:cNvPr id="39" name="Rectangle 38">
                <a:extLst>
                  <a:ext uri="{FF2B5EF4-FFF2-40B4-BE49-F238E27FC236}">
                    <a16:creationId xmlns:a16="http://schemas.microsoft.com/office/drawing/2014/main" id="{7E27B41C-6C67-47E8-AB2B-2062B7976B90}"/>
                  </a:ext>
                </a:extLst>
              </p:cNvPr>
              <p:cNvSpPr>
                <a:spLocks noRot="1" noChangeAspect="1" noMove="1" noResize="1" noEditPoints="1" noAdjustHandles="1" noChangeArrowheads="1" noChangeShapeType="1" noTextEdit="1"/>
              </p:cNvSpPr>
              <p:nvPr/>
            </p:nvSpPr>
            <p:spPr>
              <a:xfrm>
                <a:off x="2804748" y="3503394"/>
                <a:ext cx="468398" cy="362984"/>
              </a:xfrm>
              <a:prstGeom prst="rect">
                <a:avLst/>
              </a:prstGeom>
              <a:blipFill>
                <a:blip r:embed="rId5"/>
                <a:stretch>
                  <a:fillRect b="-16949"/>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619AA583-311F-4FE1-871A-B24D2C889D6E}"/>
              </a:ext>
            </a:extLst>
          </p:cNvPr>
          <p:cNvCxnSpPr>
            <a:cxnSpLocks/>
          </p:cNvCxnSpPr>
          <p:nvPr/>
        </p:nvCxnSpPr>
        <p:spPr>
          <a:xfrm flipH="1">
            <a:off x="4572000" y="3849746"/>
            <a:ext cx="304800" cy="2493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E7161D3-37E5-41AB-AC06-3ADD5A9FF9C0}"/>
              </a:ext>
            </a:extLst>
          </p:cNvPr>
          <p:cNvSpPr txBox="1"/>
          <p:nvPr/>
        </p:nvSpPr>
        <p:spPr>
          <a:xfrm>
            <a:off x="4307028" y="3518647"/>
            <a:ext cx="2743200" cy="338554"/>
          </a:xfrm>
          <a:prstGeom prst="rect">
            <a:avLst/>
          </a:prstGeom>
          <a:noFill/>
        </p:spPr>
        <p:txBody>
          <a:bodyPr wrap="square" rtlCol="0">
            <a:spAutoFit/>
          </a:bodyPr>
          <a:lstStyle/>
          <a:p>
            <a:r>
              <a:rPr lang="en-US" sz="1600" b="1" dirty="0">
                <a:solidFill>
                  <a:srgbClr val="FF0000"/>
                </a:solidFill>
              </a:rPr>
              <a:t>P value for significance test</a:t>
            </a:r>
          </a:p>
        </p:txBody>
      </p:sp>
      <p:sp>
        <p:nvSpPr>
          <p:cNvPr id="21" name="Rectangle 2">
            <a:extLst>
              <a:ext uri="{FF2B5EF4-FFF2-40B4-BE49-F238E27FC236}">
                <a16:creationId xmlns:a16="http://schemas.microsoft.com/office/drawing/2014/main" id="{32C63041-B952-439F-9F7C-096943FACB78}"/>
              </a:ext>
            </a:extLst>
          </p:cNvPr>
          <p:cNvSpPr txBox="1">
            <a:spLocks noChangeArrowheads="1"/>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altLang="en-US" sz="3600" dirty="0"/>
              <a:t>Parameter Estimation in R</a:t>
            </a:r>
            <a:endParaRPr lang="en-US" altLang="en-US" sz="3600" b="1" i="1" dirty="0">
              <a:latin typeface="Arial" panose="020B0604020202020204" pitchFamily="34" charset="0"/>
            </a:endParaRPr>
          </a:p>
        </p:txBody>
      </p:sp>
      <p:sp>
        <p:nvSpPr>
          <p:cNvPr id="6" name="Rectangle 5">
            <a:extLst>
              <a:ext uri="{FF2B5EF4-FFF2-40B4-BE49-F238E27FC236}">
                <a16:creationId xmlns:a16="http://schemas.microsoft.com/office/drawing/2014/main" id="{7FBFF736-1B1B-4DE4-B8BA-05DF8307EB24}"/>
              </a:ext>
            </a:extLst>
          </p:cNvPr>
          <p:cNvSpPr/>
          <p:nvPr/>
        </p:nvSpPr>
        <p:spPr>
          <a:xfrm>
            <a:off x="2341136" y="1876276"/>
            <a:ext cx="2953060" cy="26292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A0A8B6-17AF-47C7-AD32-36E07C20A3D4}"/>
              </a:ext>
            </a:extLst>
          </p:cNvPr>
          <p:cNvSpPr/>
          <p:nvPr/>
        </p:nvSpPr>
        <p:spPr>
          <a:xfrm>
            <a:off x="5274003" y="3879438"/>
            <a:ext cx="3810000" cy="895630"/>
          </a:xfrm>
          <a:prstGeom prst="rect">
            <a:avLst/>
          </a:prstGeom>
        </p:spPr>
        <p:txBody>
          <a:bodyPr wrap="square">
            <a:spAutoFit/>
          </a:bodyPr>
          <a:lstStyle/>
          <a:p>
            <a:pPr>
              <a:lnSpc>
                <a:spcPct val="90000"/>
              </a:lnSpc>
              <a:buNone/>
            </a:pPr>
            <a:r>
              <a:rPr lang="en-GB" sz="1600" b="1" i="1" dirty="0">
                <a:solidFill>
                  <a:srgbClr val="FF0000"/>
                </a:solidFill>
              </a:rPr>
              <a:t>How to interpret the parameters?</a:t>
            </a:r>
          </a:p>
          <a:p>
            <a:pPr>
              <a:lnSpc>
                <a:spcPct val="90000"/>
              </a:lnSpc>
            </a:pPr>
            <a:r>
              <a:rPr lang="en-US" altLang="en-US" sz="1400" dirty="0"/>
              <a:t>-H</a:t>
            </a:r>
            <a:r>
              <a:rPr lang="en-US" sz="1400" dirty="0"/>
              <a:t>olding other variables constant, if </a:t>
            </a:r>
            <a:r>
              <a:rPr lang="en-US" sz="1400" dirty="0" err="1"/>
              <a:t>lwt</a:t>
            </a:r>
            <a:r>
              <a:rPr lang="en-US" sz="1400" dirty="0"/>
              <a:t> increases by one unit, the </a:t>
            </a:r>
            <a:r>
              <a:rPr lang="en-US" sz="1400" b="1" u="sng" dirty="0">
                <a:solidFill>
                  <a:srgbClr val="FF0000"/>
                </a:solidFill>
              </a:rPr>
              <a:t>average</a:t>
            </a:r>
            <a:r>
              <a:rPr lang="en-US" sz="1400" dirty="0"/>
              <a:t> log odds in favor of having low birthweight goes down by 0.014. </a:t>
            </a:r>
            <a:endParaRPr lang="en-GB" sz="2000" b="1" i="1" dirty="0">
              <a:solidFill>
                <a:srgbClr val="FF0000"/>
              </a:solidFill>
            </a:endParaRPr>
          </a:p>
        </p:txBody>
      </p:sp>
      <p:cxnSp>
        <p:nvCxnSpPr>
          <p:cNvPr id="20" name="Straight Arrow Connector 19">
            <a:extLst>
              <a:ext uri="{FF2B5EF4-FFF2-40B4-BE49-F238E27FC236}">
                <a16:creationId xmlns:a16="http://schemas.microsoft.com/office/drawing/2014/main" id="{330741B1-65C3-B5B2-3809-02B0392B8BEE}"/>
              </a:ext>
            </a:extLst>
          </p:cNvPr>
          <p:cNvCxnSpPr>
            <a:cxnSpLocks/>
          </p:cNvCxnSpPr>
          <p:nvPr/>
        </p:nvCxnSpPr>
        <p:spPr>
          <a:xfrm flipH="1">
            <a:off x="4724400" y="4038600"/>
            <a:ext cx="569796" cy="326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54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32C63041-B952-439F-9F7C-096943FACB78}"/>
              </a:ext>
            </a:extLst>
          </p:cNvPr>
          <p:cNvSpPr txBox="1">
            <a:spLocks noChangeArrowheads="1"/>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altLang="en-US" sz="3600" dirty="0"/>
              <a:t>An Example</a:t>
            </a:r>
            <a:endParaRPr lang="en-US" altLang="en-US" sz="3600" b="1" i="1" dirty="0">
              <a:latin typeface="Arial" panose="020B0604020202020204" pitchFamily="34" charset="0"/>
            </a:endParaRPr>
          </a:p>
        </p:txBody>
      </p:sp>
      <p:sp>
        <p:nvSpPr>
          <p:cNvPr id="2" name="Rectangle 1">
            <a:extLst>
              <a:ext uri="{FF2B5EF4-FFF2-40B4-BE49-F238E27FC236}">
                <a16:creationId xmlns:a16="http://schemas.microsoft.com/office/drawing/2014/main" id="{35AE1E68-EB7E-4BEB-B77C-03B2463C805D}"/>
              </a:ext>
            </a:extLst>
          </p:cNvPr>
          <p:cNvSpPr/>
          <p:nvPr/>
        </p:nvSpPr>
        <p:spPr>
          <a:xfrm>
            <a:off x="609600" y="1219200"/>
            <a:ext cx="7772400" cy="2308324"/>
          </a:xfrm>
          <a:prstGeom prst="rect">
            <a:avLst/>
          </a:prstGeom>
        </p:spPr>
        <p:txBody>
          <a:bodyPr wrap="square">
            <a:spAutoFit/>
          </a:bodyPr>
          <a:lstStyle/>
          <a:p>
            <a:r>
              <a:rPr lang="en-US" sz="2400" b="1" dirty="0"/>
              <a:t>Attitude towards women's roles</a:t>
            </a:r>
          </a:p>
          <a:p>
            <a:r>
              <a:rPr lang="en-US" sz="2000" dirty="0"/>
              <a:t>        In 1979, women's and men's attitudes toward women's familial roles were examined using the questionnaire \Do women belong in the home?" in a cross-sectional survey of US adults, cross-classified by respondent's gender and their formal education measured in years. What model should we use to examine the determinants of people’s attitudes toward women's familial roles?</a:t>
            </a:r>
          </a:p>
        </p:txBody>
      </p:sp>
      <p:pic>
        <p:nvPicPr>
          <p:cNvPr id="3" name="Picture 2">
            <a:extLst>
              <a:ext uri="{FF2B5EF4-FFF2-40B4-BE49-F238E27FC236}">
                <a16:creationId xmlns:a16="http://schemas.microsoft.com/office/drawing/2014/main" id="{7CCC830B-F6AF-4221-A94C-5E9481393AEE}"/>
              </a:ext>
            </a:extLst>
          </p:cNvPr>
          <p:cNvPicPr>
            <a:picLocks noChangeAspect="1"/>
          </p:cNvPicPr>
          <p:nvPr/>
        </p:nvPicPr>
        <p:blipFill>
          <a:blip r:embed="rId3"/>
          <a:stretch>
            <a:fillRect/>
          </a:stretch>
        </p:blipFill>
        <p:spPr>
          <a:xfrm>
            <a:off x="5191124" y="4049762"/>
            <a:ext cx="3419475" cy="2171700"/>
          </a:xfrm>
          <a:prstGeom prst="rect">
            <a:avLst/>
          </a:prstGeom>
        </p:spPr>
      </p:pic>
      <p:sp>
        <p:nvSpPr>
          <p:cNvPr id="4" name="Rectangle 3">
            <a:extLst>
              <a:ext uri="{FF2B5EF4-FFF2-40B4-BE49-F238E27FC236}">
                <a16:creationId xmlns:a16="http://schemas.microsoft.com/office/drawing/2014/main" id="{75513A76-9469-4D2C-89EE-F2FE19C09DC0}"/>
              </a:ext>
            </a:extLst>
          </p:cNvPr>
          <p:cNvSpPr/>
          <p:nvPr/>
        </p:nvSpPr>
        <p:spPr>
          <a:xfrm>
            <a:off x="385763" y="3682585"/>
            <a:ext cx="4572000" cy="2862322"/>
          </a:xfrm>
          <a:prstGeom prst="rect">
            <a:avLst/>
          </a:prstGeom>
        </p:spPr>
        <p:txBody>
          <a:bodyPr>
            <a:spAutoFit/>
          </a:bodyPr>
          <a:lstStyle/>
          <a:p>
            <a:pPr lvl="1"/>
            <a:r>
              <a:rPr lang="en-US" sz="2000" b="1" dirty="0">
                <a:solidFill>
                  <a:srgbClr val="0070C0"/>
                </a:solidFill>
              </a:rPr>
              <a:t>Key variables: </a:t>
            </a:r>
          </a:p>
          <a:p>
            <a:pPr marL="800100" lvl="1" indent="-342900">
              <a:buFont typeface="Wingdings" panose="05000000000000000000" pitchFamily="2" charset="2"/>
              <a:buChar char="§"/>
            </a:pPr>
            <a:r>
              <a:rPr lang="en-US" sz="2000" dirty="0"/>
              <a:t>yes: the number of people who responds yes</a:t>
            </a:r>
          </a:p>
          <a:p>
            <a:pPr marL="800100" lvl="1" indent="-342900">
              <a:buFont typeface="Wingdings" panose="05000000000000000000" pitchFamily="2" charset="2"/>
              <a:buChar char="§"/>
            </a:pPr>
            <a:r>
              <a:rPr lang="en-US" sz="2000" dirty="0"/>
              <a:t>no: the number of people who responds no</a:t>
            </a:r>
          </a:p>
          <a:p>
            <a:pPr marL="800100" lvl="1" indent="-342900">
              <a:buFont typeface="Wingdings" panose="05000000000000000000" pitchFamily="2" charset="2"/>
              <a:buChar char="§"/>
            </a:pPr>
            <a:r>
              <a:rPr lang="en-US" sz="2000" dirty="0"/>
              <a:t>gender: the gender, treated as categorical variable</a:t>
            </a:r>
          </a:p>
          <a:p>
            <a:pPr marL="800100" lvl="1" indent="-342900">
              <a:buFont typeface="Wingdings" panose="05000000000000000000" pitchFamily="2" charset="2"/>
              <a:buChar char="§"/>
            </a:pPr>
            <a:r>
              <a:rPr lang="en-US" sz="2000" dirty="0"/>
              <a:t>educ: years of education, treated as continuous</a:t>
            </a:r>
            <a:endParaRPr lang="en-US" dirty="0"/>
          </a:p>
        </p:txBody>
      </p:sp>
      <p:sp>
        <p:nvSpPr>
          <p:cNvPr id="23" name="Rectangle 22">
            <a:extLst>
              <a:ext uri="{FF2B5EF4-FFF2-40B4-BE49-F238E27FC236}">
                <a16:creationId xmlns:a16="http://schemas.microsoft.com/office/drawing/2014/main" id="{1E737EA1-C82D-4C14-A226-92F3082B1ECF}"/>
              </a:ext>
            </a:extLst>
          </p:cNvPr>
          <p:cNvSpPr/>
          <p:nvPr/>
        </p:nvSpPr>
        <p:spPr>
          <a:xfrm>
            <a:off x="4767262" y="3649652"/>
            <a:ext cx="4267200" cy="400110"/>
          </a:xfrm>
          <a:prstGeom prst="rect">
            <a:avLst/>
          </a:prstGeom>
        </p:spPr>
        <p:txBody>
          <a:bodyPr wrap="square">
            <a:spAutoFit/>
          </a:bodyPr>
          <a:lstStyle/>
          <a:p>
            <a:pPr lvl="1"/>
            <a:r>
              <a:rPr lang="en-US" sz="2000" b="1" dirty="0">
                <a:solidFill>
                  <a:srgbClr val="0070C0"/>
                </a:solidFill>
              </a:rPr>
              <a:t>A sample of the data set:</a:t>
            </a:r>
          </a:p>
        </p:txBody>
      </p:sp>
    </p:spTree>
    <p:extLst>
      <p:ext uri="{BB962C8B-B14F-4D97-AF65-F5344CB8AC3E}">
        <p14:creationId xmlns:p14="http://schemas.microsoft.com/office/powerpoint/2010/main" val="32008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155" y="0"/>
            <a:ext cx="8991600" cy="1143000"/>
          </a:xfrm>
        </p:spPr>
        <p:txBody>
          <a:bodyPr>
            <a:normAutofit/>
          </a:bodyPr>
          <a:lstStyle/>
          <a:p>
            <a:r>
              <a:rPr lang="en-US" sz="3600" dirty="0"/>
              <a:t>Logistic Regression versus Linear Regression</a:t>
            </a:r>
          </a:p>
        </p:txBody>
      </p:sp>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9F90B72E-7F02-48C3-922F-65CA0B383226}"/>
                  </a:ext>
                </a:extLst>
              </p:cNvPr>
              <p:cNvGraphicFramePr>
                <a:graphicFrameLocks noGrp="1"/>
              </p:cNvGraphicFramePr>
              <p:nvPr>
                <p:extLst>
                  <p:ext uri="{D42A27DB-BD31-4B8C-83A1-F6EECF244321}">
                    <p14:modId xmlns:p14="http://schemas.microsoft.com/office/powerpoint/2010/main" val="1632332697"/>
                  </p:ext>
                </p:extLst>
              </p:nvPr>
            </p:nvGraphicFramePr>
            <p:xfrm>
              <a:off x="533400" y="1107831"/>
              <a:ext cx="8078006" cy="5491480"/>
            </p:xfrm>
            <a:graphic>
              <a:graphicData uri="http://schemas.openxmlformats.org/drawingml/2006/table">
                <a:tbl>
                  <a:tblPr firstRow="1" bandRow="1">
                    <a:tableStyleId>{5C22544A-7EE6-4342-B048-85BDC9FD1C3A}</a:tableStyleId>
                  </a:tblPr>
                  <a:tblGrid>
                    <a:gridCol w="2896406">
                      <a:extLst>
                        <a:ext uri="{9D8B030D-6E8A-4147-A177-3AD203B41FA5}">
                          <a16:colId xmlns:a16="http://schemas.microsoft.com/office/drawing/2014/main" val="2111292397"/>
                        </a:ext>
                      </a:extLst>
                    </a:gridCol>
                    <a:gridCol w="2286000">
                      <a:extLst>
                        <a:ext uri="{9D8B030D-6E8A-4147-A177-3AD203B41FA5}">
                          <a16:colId xmlns:a16="http://schemas.microsoft.com/office/drawing/2014/main" val="930305852"/>
                        </a:ext>
                      </a:extLst>
                    </a:gridCol>
                    <a:gridCol w="2895600">
                      <a:extLst>
                        <a:ext uri="{9D8B030D-6E8A-4147-A177-3AD203B41FA5}">
                          <a16:colId xmlns:a16="http://schemas.microsoft.com/office/drawing/2014/main" val="2846354922"/>
                        </a:ext>
                      </a:extLst>
                    </a:gridCol>
                  </a:tblGrid>
                  <a:tr h="499713">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2208351"/>
                      </a:ext>
                    </a:extLst>
                  </a:tr>
                  <a:tr h="499713">
                    <a:tc>
                      <a:txBody>
                        <a:bodyPr/>
                        <a:lstStyle/>
                        <a:p>
                          <a:r>
                            <a:rPr lang="en-US" dirty="0">
                              <a:solidFill>
                                <a:schemeClr val="tx1"/>
                              </a:solidFill>
                            </a:rPr>
                            <a:t>Dependent v</a:t>
                          </a:r>
                          <a:r>
                            <a:rPr lang="en-US" altLang="zh-CN" dirty="0">
                              <a:solidFill>
                                <a:schemeClr val="tx1"/>
                              </a:solidFill>
                            </a:rPr>
                            <a:t>ariable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Binary or 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366628"/>
                      </a:ext>
                    </a:extLst>
                  </a:tr>
                  <a:tr h="862519">
                    <a:tc>
                      <a:txBody>
                        <a:bodyPr/>
                        <a:lstStyle/>
                        <a:p>
                          <a:r>
                            <a:rPr lang="en-US" dirty="0">
                              <a:solidFill>
                                <a:schemeClr val="tx1"/>
                              </a:solidFill>
                            </a:rPr>
                            <a:t>Parameter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a:solidFill>
                                <a:schemeClr val="tx1"/>
                              </a:solidFill>
                              <a:effectLst/>
                              <a:latin typeface="+mn-lt"/>
                              <a:ea typeface="+mn-ea"/>
                              <a:cs typeface="+mn-cs"/>
                            </a:rPr>
                            <a:t>Ordinary least squares (OLS)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a:solidFill>
                                <a:schemeClr val="tx1"/>
                              </a:solidFill>
                              <a:effectLst/>
                              <a:latin typeface="+mn-lt"/>
                              <a:ea typeface="+mn-ea"/>
                              <a:cs typeface="+mn-cs"/>
                            </a:rPr>
                            <a:t>Maximum Likelihood Estimation  (MLE)</a:t>
                          </a:r>
                          <a:endParaRPr lang="en-US"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1503820"/>
                      </a:ext>
                    </a:extLst>
                  </a:tr>
                  <a:tr h="855855">
                    <a:tc>
                      <a:txBody>
                        <a:bodyPr/>
                        <a:lstStyle/>
                        <a:p>
                          <a:r>
                            <a:rPr lang="en-US" sz="1800" b="0" i="0" kern="1200" dirty="0">
                              <a:solidFill>
                                <a:schemeClr val="tx1"/>
                              </a:solidFill>
                              <a:effectLst/>
                              <a:latin typeface="+mn-lt"/>
                              <a:ea typeface="+mn-ea"/>
                              <a:cs typeface="+mn-cs"/>
                            </a:rPr>
                            <a:t>Equation</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y = </a:t>
                          </a:r>
                          <a:r>
                            <a:rPr lang="en-US" sz="1800" i="1" dirty="0">
                              <a:solidFill>
                                <a:schemeClr val="tx1"/>
                              </a:solidFill>
                              <a:sym typeface="Symbol" pitchFamily="18" charset="2"/>
                            </a:rPr>
                            <a:t></a:t>
                          </a:r>
                          <a:r>
                            <a:rPr lang="en-US" sz="1800" i="1" baseline="-25000" dirty="0">
                              <a:solidFill>
                                <a:schemeClr val="tx1"/>
                              </a:solidFill>
                              <a:sym typeface="Symbol" pitchFamily="18" charset="2"/>
                            </a:rPr>
                            <a:t>0</a:t>
                          </a:r>
                          <a:r>
                            <a:rPr lang="en-US" sz="1800" dirty="0">
                              <a:solidFill>
                                <a:schemeClr val="tx1"/>
                              </a:solidFill>
                            </a:rPr>
                            <a:t> + </a:t>
                          </a:r>
                          <a:r>
                            <a:rPr lang="en-US" sz="1800" i="1" dirty="0">
                              <a:solidFill>
                                <a:schemeClr val="tx1"/>
                              </a:solidFill>
                              <a:sym typeface="Symbol" pitchFamily="18" charset="2"/>
                            </a:rPr>
                            <a:t></a:t>
                          </a:r>
                          <a:r>
                            <a:rPr lang="en-US" sz="1800" i="1" baseline="-25000" dirty="0">
                              <a:solidFill>
                                <a:schemeClr val="tx1"/>
                              </a:solidFill>
                              <a:sym typeface="Symbol" pitchFamily="18" charset="2"/>
                            </a:rPr>
                            <a:t>1</a:t>
                          </a:r>
                          <a:r>
                            <a:rPr lang="en-US" sz="1800" dirty="0">
                              <a:solidFill>
                                <a:schemeClr val="tx1"/>
                              </a:solidFill>
                            </a:rPr>
                            <a:t>X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𝜀</m:t>
                              </m:r>
                            </m:oMath>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1418019"/>
                      </a:ext>
                    </a:extLst>
                  </a:tr>
                  <a:tr h="1219200">
                    <a:tc>
                      <a:txBody>
                        <a:bodyPr/>
                        <a:lstStyle/>
                        <a:p>
                          <a:r>
                            <a:rPr lang="en-US" dirty="0">
                              <a:solidFill>
                                <a:schemeClr val="tx1"/>
                              </a:solidFill>
                            </a:rPr>
                            <a:t>Curve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8804980"/>
                      </a:ext>
                    </a:extLst>
                  </a:tr>
                  <a:tr h="499713">
                    <a:tc>
                      <a:txBody>
                        <a:bodyPr/>
                        <a:lstStyle/>
                        <a:p>
                          <a:r>
                            <a:rPr lang="en-US" dirty="0">
                              <a:solidFill>
                                <a:schemeClr val="tx1"/>
                              </a:solidFill>
                            </a:rPr>
                            <a:t>Parameter interpretation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Change in y caused by a one-unit change in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Change in log odds caused by a one-unit change in x</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749730"/>
                      </a:ext>
                    </a:extLst>
                  </a:tr>
                  <a:tr h="499713">
                    <a:tc>
                      <a:txBody>
                        <a:bodyPr/>
                        <a:lstStyle/>
                        <a:p>
                          <a:r>
                            <a:rPr lang="en-US" dirty="0">
                              <a:solidFill>
                                <a:schemeClr val="tx1"/>
                              </a:solidFill>
                            </a:rPr>
                            <a:t>Interpretation of interaction terms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Straight forward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Complicated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8704384"/>
                      </a:ext>
                    </a:extLst>
                  </a:tr>
                </a:tbl>
              </a:graphicData>
            </a:graphic>
          </p:graphicFrame>
        </mc:Choice>
        <mc:Fallback>
          <p:graphicFrame>
            <p:nvGraphicFramePr>
              <p:cNvPr id="8" name="Table 7">
                <a:extLst>
                  <a:ext uri="{FF2B5EF4-FFF2-40B4-BE49-F238E27FC236}">
                    <a16:creationId xmlns:a16="http://schemas.microsoft.com/office/drawing/2014/main" id="{9F90B72E-7F02-48C3-922F-65CA0B383226}"/>
                  </a:ext>
                </a:extLst>
              </p:cNvPr>
              <p:cNvGraphicFramePr>
                <a:graphicFrameLocks noGrp="1"/>
              </p:cNvGraphicFramePr>
              <p:nvPr>
                <p:extLst>
                  <p:ext uri="{D42A27DB-BD31-4B8C-83A1-F6EECF244321}">
                    <p14:modId xmlns:p14="http://schemas.microsoft.com/office/powerpoint/2010/main" val="1632332697"/>
                  </p:ext>
                </p:extLst>
              </p:nvPr>
            </p:nvGraphicFramePr>
            <p:xfrm>
              <a:off x="533400" y="1107831"/>
              <a:ext cx="8078006" cy="5491480"/>
            </p:xfrm>
            <a:graphic>
              <a:graphicData uri="http://schemas.openxmlformats.org/drawingml/2006/table">
                <a:tbl>
                  <a:tblPr firstRow="1" bandRow="1">
                    <a:tableStyleId>{5C22544A-7EE6-4342-B048-85BDC9FD1C3A}</a:tableStyleId>
                  </a:tblPr>
                  <a:tblGrid>
                    <a:gridCol w="2896406">
                      <a:extLst>
                        <a:ext uri="{9D8B030D-6E8A-4147-A177-3AD203B41FA5}">
                          <a16:colId xmlns:a16="http://schemas.microsoft.com/office/drawing/2014/main" val="2111292397"/>
                        </a:ext>
                      </a:extLst>
                    </a:gridCol>
                    <a:gridCol w="2286000">
                      <a:extLst>
                        <a:ext uri="{9D8B030D-6E8A-4147-A177-3AD203B41FA5}">
                          <a16:colId xmlns:a16="http://schemas.microsoft.com/office/drawing/2014/main" val="930305852"/>
                        </a:ext>
                      </a:extLst>
                    </a:gridCol>
                    <a:gridCol w="2895600">
                      <a:extLst>
                        <a:ext uri="{9D8B030D-6E8A-4147-A177-3AD203B41FA5}">
                          <a16:colId xmlns:a16="http://schemas.microsoft.com/office/drawing/2014/main" val="2846354922"/>
                        </a:ext>
                      </a:extLst>
                    </a:gridCol>
                  </a:tblGrid>
                  <a:tr h="499713">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2208351"/>
                      </a:ext>
                    </a:extLst>
                  </a:tr>
                  <a:tr h="499713">
                    <a:tc>
                      <a:txBody>
                        <a:bodyPr/>
                        <a:lstStyle/>
                        <a:p>
                          <a:r>
                            <a:rPr lang="en-US" dirty="0">
                              <a:solidFill>
                                <a:schemeClr val="tx1"/>
                              </a:solidFill>
                            </a:rPr>
                            <a:t>Dependent v</a:t>
                          </a:r>
                          <a:r>
                            <a:rPr lang="en-US" altLang="zh-CN" dirty="0">
                              <a:solidFill>
                                <a:schemeClr val="tx1"/>
                              </a:solidFill>
                            </a:rPr>
                            <a:t>ariable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Binary or 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3366628"/>
                      </a:ext>
                    </a:extLst>
                  </a:tr>
                  <a:tr h="862519">
                    <a:tc>
                      <a:txBody>
                        <a:bodyPr/>
                        <a:lstStyle/>
                        <a:p>
                          <a:r>
                            <a:rPr lang="en-US" dirty="0">
                              <a:solidFill>
                                <a:schemeClr val="tx1"/>
                              </a:solidFill>
                            </a:rPr>
                            <a:t>Parameter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a:solidFill>
                                <a:schemeClr val="tx1"/>
                              </a:solidFill>
                              <a:effectLst/>
                              <a:latin typeface="+mn-lt"/>
                              <a:ea typeface="+mn-ea"/>
                              <a:cs typeface="+mn-cs"/>
                            </a:rPr>
                            <a:t>Ordinary least squares (OLS)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a:solidFill>
                                <a:schemeClr val="tx1"/>
                              </a:solidFill>
                              <a:effectLst/>
                              <a:latin typeface="+mn-lt"/>
                              <a:ea typeface="+mn-ea"/>
                              <a:cs typeface="+mn-cs"/>
                            </a:rPr>
                            <a:t>Maximum Likelihood Estimation  (MLE)</a:t>
                          </a:r>
                          <a:endParaRPr lang="en-US"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1503820"/>
                      </a:ext>
                    </a:extLst>
                  </a:tr>
                  <a:tr h="855855">
                    <a:tc>
                      <a:txBody>
                        <a:bodyPr/>
                        <a:lstStyle/>
                        <a:p>
                          <a:r>
                            <a:rPr lang="en-US" sz="1800" b="0" i="0" kern="1200" dirty="0">
                              <a:solidFill>
                                <a:schemeClr val="tx1"/>
                              </a:solidFill>
                              <a:effectLst/>
                              <a:latin typeface="+mn-lt"/>
                              <a:ea typeface="+mn-ea"/>
                              <a:cs typeface="+mn-cs"/>
                            </a:rPr>
                            <a:t>Equation</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6596" t="-222143" r="-126862" b="-337143"/>
                          </a:stretch>
                        </a:blip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1418019"/>
                      </a:ext>
                    </a:extLst>
                  </a:tr>
                  <a:tr h="1219200">
                    <a:tc>
                      <a:txBody>
                        <a:bodyPr/>
                        <a:lstStyle/>
                        <a:p>
                          <a:r>
                            <a:rPr lang="en-US" dirty="0">
                              <a:solidFill>
                                <a:schemeClr val="tx1"/>
                              </a:solidFill>
                            </a:rPr>
                            <a:t>Curve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8804980"/>
                      </a:ext>
                    </a:extLst>
                  </a:tr>
                  <a:tr h="914400">
                    <a:tc>
                      <a:txBody>
                        <a:bodyPr/>
                        <a:lstStyle/>
                        <a:p>
                          <a:r>
                            <a:rPr lang="en-US" dirty="0">
                              <a:solidFill>
                                <a:schemeClr val="tx1"/>
                              </a:solidFill>
                            </a:rPr>
                            <a:t>Parameter interpretation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Change in y caused by a one-unit change in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Change in log odds caused by a one-unit change in x</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749730"/>
                      </a:ext>
                    </a:extLst>
                  </a:tr>
                  <a:tr h="640080">
                    <a:tc>
                      <a:txBody>
                        <a:bodyPr/>
                        <a:lstStyle/>
                        <a:p>
                          <a:r>
                            <a:rPr lang="en-US" dirty="0">
                              <a:solidFill>
                                <a:schemeClr val="tx1"/>
                              </a:solidFill>
                            </a:rPr>
                            <a:t>Interpretation of interaction terms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Straight forward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Complicated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8704384"/>
                      </a:ext>
                    </a:extLst>
                  </a:tr>
                </a:tbl>
              </a:graphicData>
            </a:graphic>
          </p:graphicFrame>
        </mc:Fallback>
      </mc:AlternateContent>
      <p:grpSp>
        <p:nvGrpSpPr>
          <p:cNvPr id="11" name="Group 10">
            <a:extLst>
              <a:ext uri="{FF2B5EF4-FFF2-40B4-BE49-F238E27FC236}">
                <a16:creationId xmlns:a16="http://schemas.microsoft.com/office/drawing/2014/main" id="{0D7A0437-98B8-4352-AE8A-822783A86C3B}"/>
              </a:ext>
            </a:extLst>
          </p:cNvPr>
          <p:cNvGrpSpPr>
            <a:grpSpLocks noChangeAspect="1"/>
          </p:cNvGrpSpPr>
          <p:nvPr/>
        </p:nvGrpSpPr>
        <p:grpSpPr>
          <a:xfrm>
            <a:off x="6019800" y="3048000"/>
            <a:ext cx="1918400" cy="548640"/>
            <a:chOff x="5065904" y="1708897"/>
            <a:chExt cx="2877599" cy="822960"/>
          </a:xfrm>
        </p:grpSpPr>
        <p:pic>
          <p:nvPicPr>
            <p:cNvPr id="12" name="Picture 11">
              <a:extLst>
                <a:ext uri="{FF2B5EF4-FFF2-40B4-BE49-F238E27FC236}">
                  <a16:creationId xmlns:a16="http://schemas.microsoft.com/office/drawing/2014/main" id="{741526E6-535E-4E67-8D54-F6BB78CD80BD}"/>
                </a:ext>
              </a:extLst>
            </p:cNvPr>
            <p:cNvPicPr>
              <a:picLocks noChangeAspect="1"/>
            </p:cNvPicPr>
            <p:nvPr/>
          </p:nvPicPr>
          <p:blipFill>
            <a:blip r:embed="rId4"/>
            <a:stretch>
              <a:fillRect/>
            </a:stretch>
          </p:blipFill>
          <p:spPr>
            <a:xfrm>
              <a:off x="5162896" y="1708897"/>
              <a:ext cx="2780607" cy="822960"/>
            </a:xfrm>
            <a:prstGeom prst="rect">
              <a:avLst/>
            </a:prstGeom>
          </p:spPr>
        </p:pic>
        <p:pic>
          <p:nvPicPr>
            <p:cNvPr id="13" name="Picture 12">
              <a:extLst>
                <a:ext uri="{FF2B5EF4-FFF2-40B4-BE49-F238E27FC236}">
                  <a16:creationId xmlns:a16="http://schemas.microsoft.com/office/drawing/2014/main" id="{49513D1A-506D-4443-90B3-869491513B9D}"/>
                </a:ext>
              </a:extLst>
            </p:cNvPr>
            <p:cNvPicPr>
              <a:picLocks noChangeAspect="1"/>
            </p:cNvPicPr>
            <p:nvPr/>
          </p:nvPicPr>
          <p:blipFill>
            <a:blip r:embed="rId5"/>
            <a:stretch>
              <a:fillRect/>
            </a:stretch>
          </p:blipFill>
          <p:spPr>
            <a:xfrm>
              <a:off x="5065904" y="1948927"/>
              <a:ext cx="635000" cy="457200"/>
            </a:xfrm>
            <a:prstGeom prst="rect">
              <a:avLst/>
            </a:prstGeom>
          </p:spPr>
        </p:pic>
      </p:grpSp>
      <p:pic>
        <p:nvPicPr>
          <p:cNvPr id="10" name="Picture 9">
            <a:extLst>
              <a:ext uri="{FF2B5EF4-FFF2-40B4-BE49-F238E27FC236}">
                <a16:creationId xmlns:a16="http://schemas.microsoft.com/office/drawing/2014/main" id="{5AEEA2FA-971D-41F1-91D9-91AC1A601C46}"/>
              </a:ext>
            </a:extLst>
          </p:cNvPr>
          <p:cNvPicPr>
            <a:picLocks noChangeAspect="1"/>
          </p:cNvPicPr>
          <p:nvPr/>
        </p:nvPicPr>
        <p:blipFill>
          <a:blip r:embed="rId6"/>
          <a:stretch>
            <a:fillRect/>
          </a:stretch>
        </p:blipFill>
        <p:spPr>
          <a:xfrm>
            <a:off x="3429000" y="3962400"/>
            <a:ext cx="1925054" cy="914400"/>
          </a:xfrm>
          <a:prstGeom prst="rect">
            <a:avLst/>
          </a:prstGeom>
        </p:spPr>
      </p:pic>
      <p:pic>
        <p:nvPicPr>
          <p:cNvPr id="28676" name="Picture 4" descr="https://4.bp.blogspot.com/-xo71DTOBR7I/VFvcnyQ6f-I/AAAAAAAADU8/pFAMSKzOEoI/s1600/logistic%2Breg.png">
            <a:extLst>
              <a:ext uri="{FF2B5EF4-FFF2-40B4-BE49-F238E27FC236}">
                <a16:creationId xmlns:a16="http://schemas.microsoft.com/office/drawing/2014/main" id="{F60C0D9A-4AF0-4B5D-91A3-5D3188B6FA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886200"/>
            <a:ext cx="1240685"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6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55" y="0"/>
            <a:ext cx="8991600" cy="1143000"/>
          </a:xfrm>
        </p:spPr>
        <p:txBody>
          <a:bodyPr>
            <a:normAutofit/>
          </a:bodyPr>
          <a:lstStyle/>
          <a:p>
            <a:r>
              <a:rPr lang="en-US" sz="3600" dirty="0"/>
              <a:t>Logistic Regression versus Linear Regression</a:t>
            </a:r>
          </a:p>
        </p:txBody>
      </p:sp>
      <p:sp>
        <p:nvSpPr>
          <p:cNvPr id="9" name="Rectangle 8">
            <a:extLst>
              <a:ext uri="{FF2B5EF4-FFF2-40B4-BE49-F238E27FC236}">
                <a16:creationId xmlns:a16="http://schemas.microsoft.com/office/drawing/2014/main" id="{28AB77ED-9D2F-415A-8CA2-4C3189042DE5}"/>
              </a:ext>
            </a:extLst>
          </p:cNvPr>
          <p:cNvSpPr/>
          <p:nvPr/>
        </p:nvSpPr>
        <p:spPr>
          <a:xfrm>
            <a:off x="495300" y="1302572"/>
            <a:ext cx="8153400" cy="2973122"/>
          </a:xfrm>
          <a:prstGeom prst="rect">
            <a:avLst/>
          </a:prstGeom>
        </p:spPr>
        <p:txBody>
          <a:bodyPr wrap="square">
            <a:spAutoFit/>
          </a:bodyPr>
          <a:lstStyle/>
          <a:p>
            <a:pPr marL="742950" lvl="1" indent="-285750" fontAlgn="base">
              <a:spcBef>
                <a:spcPct val="20000"/>
              </a:spcBef>
              <a:buClr>
                <a:schemeClr val="hlink"/>
              </a:buClr>
              <a:buFont typeface="Arial" pitchFamily="34" charset="0"/>
              <a:buChar char="–"/>
              <a:defRPr/>
            </a:pPr>
            <a:r>
              <a:rPr lang="en-US" sz="2400" dirty="0"/>
              <a:t>Examine whether online reviews influence product sales</a:t>
            </a:r>
          </a:p>
          <a:p>
            <a:pPr marL="742950" lvl="1" indent="-285750" fontAlgn="base">
              <a:spcBef>
                <a:spcPct val="20000"/>
              </a:spcBef>
              <a:buClr>
                <a:schemeClr val="hlink"/>
              </a:buClr>
              <a:buFont typeface="Arial" pitchFamily="34" charset="0"/>
              <a:buChar char="–"/>
              <a:defRPr/>
            </a:pPr>
            <a:r>
              <a:rPr lang="en-US" sz="2400" dirty="0"/>
              <a:t>Examine factors associated with the valance of ratings</a:t>
            </a:r>
          </a:p>
          <a:p>
            <a:pPr marL="742950" lvl="1" indent="-285750" fontAlgn="base">
              <a:spcBef>
                <a:spcPct val="20000"/>
              </a:spcBef>
              <a:buClr>
                <a:schemeClr val="hlink"/>
              </a:buClr>
              <a:buFont typeface="Arial" pitchFamily="34" charset="0"/>
              <a:buChar char="–"/>
              <a:defRPr/>
            </a:pPr>
            <a:r>
              <a:rPr lang="en-US" sz="2400" dirty="0"/>
              <a:t>Examine risk factors associated with low ratings (&lt;3stars)</a:t>
            </a:r>
          </a:p>
          <a:p>
            <a:pPr marL="742950" lvl="1" indent="-285750" fontAlgn="base">
              <a:spcBef>
                <a:spcPct val="20000"/>
              </a:spcBef>
              <a:buClr>
                <a:schemeClr val="hlink"/>
              </a:buClr>
              <a:buFont typeface="Arial" pitchFamily="34" charset="0"/>
              <a:buChar char="–"/>
              <a:defRPr/>
            </a:pPr>
            <a:r>
              <a:rPr lang="en-US" sz="2400" dirty="0"/>
              <a:t>Examine how monetary incentives influence review numbers</a:t>
            </a:r>
          </a:p>
          <a:p>
            <a:pPr marL="742950" lvl="1" indent="-285750" fontAlgn="base">
              <a:spcBef>
                <a:spcPct val="20000"/>
              </a:spcBef>
              <a:buClr>
                <a:schemeClr val="hlink"/>
              </a:buClr>
              <a:buFont typeface="Arial" pitchFamily="34" charset="0"/>
              <a:buChar char="–"/>
              <a:defRPr/>
            </a:pPr>
            <a:r>
              <a:rPr lang="en-US" sz="2400" dirty="0"/>
              <a:t>Build an algorithm to improve online ratings of a restaurant</a:t>
            </a:r>
            <a:endParaRPr lang="en-US" dirty="0">
              <a:solidFill>
                <a:srgbClr val="333333"/>
              </a:solidFill>
              <a:latin typeface="Georgia" panose="02040502050405020303" pitchFamily="18" charset="0"/>
            </a:endParaRPr>
          </a:p>
        </p:txBody>
      </p:sp>
      <p:pic>
        <p:nvPicPr>
          <p:cNvPr id="45060" name="Picture 4" descr="Related image">
            <a:extLst>
              <a:ext uri="{FF2B5EF4-FFF2-40B4-BE49-F238E27FC236}">
                <a16:creationId xmlns:a16="http://schemas.microsoft.com/office/drawing/2014/main" id="{2CCA61AA-8965-4F74-9223-6CF376B7E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191000"/>
            <a:ext cx="2468880" cy="2468880"/>
          </a:xfrm>
          <a:prstGeom prst="rect">
            <a:avLst/>
          </a:prstGeom>
          <a:noFill/>
          <a:extLst>
            <a:ext uri="{909E8E84-426E-40DD-AFC4-6F175D3DCCD1}">
              <a14:hiddenFill xmlns:a14="http://schemas.microsoft.com/office/drawing/2010/main">
                <a:solidFill>
                  <a:srgbClr val="FFFFFF"/>
                </a:solidFill>
              </a14:hiddenFill>
            </a:ext>
          </a:extLst>
        </p:spPr>
      </p:pic>
      <p:pic>
        <p:nvPicPr>
          <p:cNvPr id="45062" name="Picture 6" descr="Related image">
            <a:extLst>
              <a:ext uri="{FF2B5EF4-FFF2-40B4-BE49-F238E27FC236}">
                <a16:creationId xmlns:a16="http://schemas.microsoft.com/office/drawing/2014/main" id="{A11BA6A7-8CDF-49EB-8A8A-75D1487BD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980" y="4191000"/>
            <a:ext cx="2468880" cy="246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5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600200"/>
            <a:ext cx="8229600" cy="4983162"/>
          </a:xfrm>
        </p:spPr>
        <p:txBody>
          <a:bodyPr>
            <a:normAutofit/>
          </a:bodyPr>
          <a:lstStyle/>
          <a:p>
            <a:pPr lvl="0">
              <a:spcBef>
                <a:spcPts val="1200"/>
              </a:spcBef>
            </a:pPr>
            <a:r>
              <a:rPr lang="en-US" sz="2400" dirty="0"/>
              <a:t>Why logistic regression?</a:t>
            </a:r>
          </a:p>
          <a:p>
            <a:pPr>
              <a:spcBef>
                <a:spcPts val="1200"/>
              </a:spcBef>
            </a:pPr>
            <a:r>
              <a:rPr lang="en-US" sz="2400" dirty="0"/>
              <a:t>What is odds ratio? </a:t>
            </a:r>
          </a:p>
          <a:p>
            <a:pPr lvl="0">
              <a:spcBef>
                <a:spcPts val="1200"/>
              </a:spcBef>
            </a:pPr>
            <a:r>
              <a:rPr lang="en-US" sz="2400" dirty="0"/>
              <a:t>What is the basic form of logistic regression?</a:t>
            </a:r>
          </a:p>
          <a:p>
            <a:pPr>
              <a:spcBef>
                <a:spcPts val="1200"/>
              </a:spcBef>
            </a:pPr>
            <a:r>
              <a:rPr lang="en-US" sz="2400" dirty="0"/>
              <a:t>How to estimate the parameters of logistic regression?</a:t>
            </a:r>
          </a:p>
          <a:p>
            <a:pPr lvl="0">
              <a:spcBef>
                <a:spcPts val="1200"/>
              </a:spcBef>
            </a:pPr>
            <a:r>
              <a:rPr lang="en-US" sz="2400" dirty="0"/>
              <a:t>How to interpret the parameters of logistic regression?</a:t>
            </a:r>
          </a:p>
          <a:p>
            <a:pPr lvl="0">
              <a:spcBef>
                <a:spcPts val="1200"/>
              </a:spcBef>
            </a:pPr>
            <a:r>
              <a:rPr lang="en-US" sz="2400" dirty="0"/>
              <a:t>How to choose between logistic and linear regression?</a:t>
            </a:r>
          </a:p>
          <a:p>
            <a:endParaRPr lang="en-US" sz="2400" dirty="0"/>
          </a:p>
        </p:txBody>
      </p:sp>
    </p:spTree>
    <p:extLst>
      <p:ext uri="{BB962C8B-B14F-4D97-AF65-F5344CB8AC3E}">
        <p14:creationId xmlns:p14="http://schemas.microsoft.com/office/powerpoint/2010/main" val="178829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600" dirty="0"/>
              <a:t>An Illustrative Example: </a:t>
            </a:r>
            <a:br>
              <a:rPr lang="en-US" sz="3600" dirty="0"/>
            </a:br>
            <a:r>
              <a:rPr lang="en-US" sz="3600" dirty="0"/>
              <a:t>To smoke or Not to smoke</a:t>
            </a:r>
          </a:p>
        </p:txBody>
      </p:sp>
      <p:sp>
        <p:nvSpPr>
          <p:cNvPr id="5" name="Content Placeholder 2">
            <a:extLst>
              <a:ext uri="{FF2B5EF4-FFF2-40B4-BE49-F238E27FC236}">
                <a16:creationId xmlns:a16="http://schemas.microsoft.com/office/drawing/2014/main" id="{F1AD5336-E3FE-41CF-8E65-07CE66890334}"/>
              </a:ext>
            </a:extLst>
          </p:cNvPr>
          <p:cNvSpPr>
            <a:spLocks noGrp="1"/>
          </p:cNvSpPr>
          <p:nvPr>
            <p:ph idx="1"/>
          </p:nvPr>
        </p:nvSpPr>
        <p:spPr>
          <a:xfrm>
            <a:off x="320804" y="1447800"/>
            <a:ext cx="8229600" cy="5257800"/>
          </a:xfrm>
        </p:spPr>
        <p:txBody>
          <a:bodyPr>
            <a:normAutofit/>
          </a:bodyPr>
          <a:lstStyle/>
          <a:p>
            <a:pPr marL="0" lvl="0" indent="0">
              <a:buNone/>
              <a:defRPr/>
            </a:pPr>
            <a:r>
              <a:rPr lang="en-US" sz="2000" dirty="0"/>
              <a:t>There is a random sample of 1,196 US males. The variables are as follows:</a:t>
            </a:r>
          </a:p>
          <a:p>
            <a:pPr lvl="1" indent="-342900">
              <a:buFont typeface="Wingdings" panose="05000000000000000000" pitchFamily="2" charset="2"/>
              <a:buChar char="§"/>
              <a:defRPr/>
            </a:pPr>
            <a:r>
              <a:rPr lang="en-US" sz="1800" dirty="0"/>
              <a:t>Smoker = 1 for smokers and 0 for nonsmokers</a:t>
            </a:r>
          </a:p>
          <a:p>
            <a:pPr lvl="1" indent="-342900">
              <a:buFont typeface="Wingdings" panose="05000000000000000000" pitchFamily="2" charset="2"/>
              <a:buChar char="§"/>
              <a:defRPr/>
            </a:pPr>
            <a:r>
              <a:rPr lang="en-US" sz="1800" dirty="0"/>
              <a:t>Age = age in years</a:t>
            </a:r>
          </a:p>
          <a:p>
            <a:pPr lvl="1" indent="-342900">
              <a:buFont typeface="Wingdings" panose="05000000000000000000" pitchFamily="2" charset="2"/>
              <a:buChar char="§"/>
              <a:defRPr/>
            </a:pPr>
            <a:r>
              <a:rPr lang="en-US" sz="1800" dirty="0"/>
              <a:t>Education = number of years of schooling</a:t>
            </a:r>
          </a:p>
          <a:p>
            <a:pPr lvl="1" indent="-342900">
              <a:buFont typeface="Wingdings" panose="05000000000000000000" pitchFamily="2" charset="2"/>
              <a:buChar char="§"/>
              <a:defRPr/>
            </a:pPr>
            <a:r>
              <a:rPr lang="en-US" sz="1800" dirty="0"/>
              <a:t>Income = family income</a:t>
            </a:r>
          </a:p>
          <a:p>
            <a:pPr lvl="1" indent="-342900">
              <a:buFont typeface="Wingdings" panose="05000000000000000000" pitchFamily="2" charset="2"/>
              <a:buChar char="§"/>
              <a:defRPr/>
            </a:pPr>
            <a:r>
              <a:rPr lang="en-US" sz="1800" dirty="0" err="1"/>
              <a:t>Pcigs</a:t>
            </a:r>
            <a:r>
              <a:rPr lang="en-US" sz="1800" dirty="0"/>
              <a:t> = price of cigarettes in individual states in 1979</a:t>
            </a:r>
          </a:p>
          <a:p>
            <a:pPr marL="0" indent="0">
              <a:buNone/>
              <a:defRPr/>
            </a:pPr>
            <a:r>
              <a:rPr lang="en-US" sz="2000" dirty="0"/>
              <a:t>Build a regression model to determine smoking behavior in relation to age, education, family income, and price of cigarettes.</a:t>
            </a:r>
          </a:p>
          <a:p>
            <a:pPr marL="0" indent="0">
              <a:buNone/>
              <a:defRPr/>
            </a:pPr>
            <a:endParaRPr lang="en-US" sz="2000" dirty="0"/>
          </a:p>
          <a:p>
            <a:pPr marL="0" indent="0">
              <a:buNone/>
              <a:defRPr/>
            </a:pPr>
            <a:r>
              <a:rPr lang="en-US" sz="2000" i="1" dirty="0">
                <a:solidFill>
                  <a:srgbClr val="FF0000"/>
                </a:solidFill>
              </a:rPr>
              <a:t>Question: Is linear regression the most appropriate model here?</a:t>
            </a:r>
          </a:p>
          <a:p>
            <a:pPr marL="0" indent="0">
              <a:buNone/>
              <a:defRPr/>
            </a:pPr>
            <a:r>
              <a:rPr lang="en-US" sz="2000" i="1" dirty="0" err="1">
                <a:solidFill>
                  <a:srgbClr val="FF0000"/>
                </a:solidFill>
              </a:rPr>
              <a:t>Dv</a:t>
            </a:r>
            <a:r>
              <a:rPr lang="en-US" sz="2000" i="1" dirty="0">
                <a:solidFill>
                  <a:srgbClr val="FF0000"/>
                </a:solidFill>
              </a:rPr>
              <a:t> is not continuous its 0 or 1 so we use logistic regression</a:t>
            </a:r>
          </a:p>
        </p:txBody>
      </p:sp>
    </p:spTree>
    <p:extLst>
      <p:ext uri="{BB962C8B-B14F-4D97-AF65-F5344CB8AC3E}">
        <p14:creationId xmlns:p14="http://schemas.microsoft.com/office/powerpoint/2010/main" val="349941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a:t>What is logistic regression?</a:t>
            </a:r>
          </a:p>
        </p:txBody>
      </p:sp>
      <p:sp>
        <p:nvSpPr>
          <p:cNvPr id="5" name="Content Placeholder 2">
            <a:extLst>
              <a:ext uri="{FF2B5EF4-FFF2-40B4-BE49-F238E27FC236}">
                <a16:creationId xmlns:a16="http://schemas.microsoft.com/office/drawing/2014/main" id="{F1AD5336-E3FE-41CF-8E65-07CE66890334}"/>
              </a:ext>
            </a:extLst>
          </p:cNvPr>
          <p:cNvSpPr>
            <a:spLocks noGrp="1"/>
          </p:cNvSpPr>
          <p:nvPr>
            <p:ph idx="1"/>
          </p:nvPr>
        </p:nvSpPr>
        <p:spPr>
          <a:xfrm>
            <a:off x="320804" y="1219200"/>
            <a:ext cx="8229600" cy="5105400"/>
          </a:xfrm>
        </p:spPr>
        <p:txBody>
          <a:bodyPr>
            <a:normAutofit/>
          </a:bodyPr>
          <a:lstStyle/>
          <a:p>
            <a:pPr marL="0" lvl="0" indent="0">
              <a:buNone/>
              <a:defRPr/>
            </a:pPr>
            <a:r>
              <a:rPr lang="en-US" sz="1800" dirty="0"/>
              <a:t>Although binary dependent variable models can be estimated by OLS, in which case they are known as linear probability models (LPM), OLS (a method used to estimate regression) is not the preferred method of estimation for such models because of two limitations</a:t>
            </a:r>
            <a:r>
              <a:rPr lang="zh-CN" altLang="en-US" sz="1800" dirty="0"/>
              <a:t>：</a:t>
            </a:r>
            <a:endParaRPr lang="en-US" altLang="zh-CN" sz="1800" dirty="0"/>
          </a:p>
          <a:p>
            <a:pPr lvl="1">
              <a:buAutoNum type="arabicParenR"/>
              <a:defRPr/>
            </a:pPr>
            <a:r>
              <a:rPr lang="en-US" sz="1600" dirty="0"/>
              <a:t>The estimated probabilities from LPM do not necessarily lie in the bounds of 0 and 1 </a:t>
            </a:r>
          </a:p>
          <a:p>
            <a:pPr lvl="1">
              <a:buAutoNum type="arabicParenR"/>
              <a:defRPr/>
            </a:pPr>
            <a:r>
              <a:rPr lang="en-US" sz="1600" dirty="0"/>
              <a:t>LPM assumes that the probability of a positive response increases linearly with the level of the explanatory variable, which is counterintuitive. </a:t>
            </a:r>
          </a:p>
          <a:p>
            <a:pPr marL="0" indent="0">
              <a:buNone/>
              <a:defRPr/>
            </a:pPr>
            <a:endParaRPr lang="en-US" altLang="zh-CN" sz="1800" dirty="0"/>
          </a:p>
          <a:p>
            <a:pPr marL="0" indent="0">
              <a:buNone/>
              <a:defRPr/>
            </a:pPr>
            <a:r>
              <a:rPr lang="en-US" altLang="zh-CN" sz="1800" dirty="0"/>
              <a:t>To address this problem, we introduce </a:t>
            </a:r>
            <a:r>
              <a:rPr lang="en-US" altLang="zh-CN" sz="1800" b="1" i="1" dirty="0"/>
              <a:t>Logistic regression </a:t>
            </a:r>
            <a:r>
              <a:rPr lang="en-US" altLang="zh-CN" sz="1800" dirty="0"/>
              <a:t>which</a:t>
            </a:r>
            <a:r>
              <a:rPr lang="en-US" altLang="zh-CN" sz="1800" b="1" i="1" dirty="0"/>
              <a:t> </a:t>
            </a:r>
            <a:r>
              <a:rPr lang="en-US" altLang="zh-CN" sz="1800" dirty="0"/>
              <a:t>is a nonlinear regression model specifically designed for binary dependent variables. </a:t>
            </a:r>
            <a:endParaRPr lang="en-US" sz="1600" dirty="0"/>
          </a:p>
          <a:p>
            <a:pPr marL="0" lvl="0" indent="0">
              <a:buNone/>
              <a:defRPr/>
            </a:pPr>
            <a:endParaRPr lang="en-US" sz="1800" dirty="0"/>
          </a:p>
        </p:txBody>
      </p:sp>
      <p:pic>
        <p:nvPicPr>
          <p:cNvPr id="25602" name="Picture 2" descr="Image result for interesting probability">
            <a:extLst>
              <a:ext uri="{FF2B5EF4-FFF2-40B4-BE49-F238E27FC236}">
                <a16:creationId xmlns:a16="http://schemas.microsoft.com/office/drawing/2014/main" id="{6CE0E3E4-AD6F-4AFA-92EE-2480FE53E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14800"/>
            <a:ext cx="472296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68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a:t>What is logistic regression?</a:t>
            </a:r>
          </a:p>
        </p:txBody>
      </p:sp>
      <p:sp>
        <p:nvSpPr>
          <p:cNvPr id="5" name="Content Placeholder 2">
            <a:extLst>
              <a:ext uri="{FF2B5EF4-FFF2-40B4-BE49-F238E27FC236}">
                <a16:creationId xmlns:a16="http://schemas.microsoft.com/office/drawing/2014/main" id="{F1AD5336-E3FE-41CF-8E65-07CE66890334}"/>
              </a:ext>
            </a:extLst>
          </p:cNvPr>
          <p:cNvSpPr>
            <a:spLocks noGrp="1"/>
          </p:cNvSpPr>
          <p:nvPr>
            <p:ph idx="1"/>
          </p:nvPr>
        </p:nvSpPr>
        <p:spPr>
          <a:xfrm>
            <a:off x="457200" y="1219200"/>
            <a:ext cx="8229600" cy="5562600"/>
          </a:xfrm>
        </p:spPr>
        <p:txBody>
          <a:bodyPr>
            <a:normAutofit/>
          </a:bodyPr>
          <a:lstStyle/>
          <a:p>
            <a:pPr marL="0" lvl="0" indent="0">
              <a:buNone/>
              <a:defRPr/>
            </a:pPr>
            <a:r>
              <a:rPr lang="en-US" sz="2800" b="1" i="1" dirty="0"/>
              <a:t>Logistic Regression</a:t>
            </a:r>
            <a:endParaRPr lang="en-US" altLang="en-US" sz="2800" dirty="0"/>
          </a:p>
          <a:p>
            <a:pPr lvl="1">
              <a:buClr>
                <a:schemeClr val="hlink"/>
              </a:buClr>
              <a:defRPr/>
            </a:pPr>
            <a:r>
              <a:rPr lang="en-US" sz="2400" dirty="0"/>
              <a:t>Basic form (this is our focus in this course):</a:t>
            </a:r>
          </a:p>
          <a:p>
            <a:pPr lvl="2">
              <a:buClr>
                <a:schemeClr val="hlink"/>
              </a:buClr>
              <a:defRPr/>
            </a:pPr>
            <a:r>
              <a:rPr lang="en-US" altLang="en-US" sz="2000" dirty="0"/>
              <a:t>Binary logistic regression: the dependent variable is a dummy variable: coded 0 or 1</a:t>
            </a:r>
          </a:p>
          <a:p>
            <a:pPr lvl="3">
              <a:buClr>
                <a:schemeClr val="hlink"/>
              </a:buClr>
              <a:defRPr/>
            </a:pPr>
            <a:r>
              <a:rPr lang="en-US" altLang="en-US" sz="1800" dirty="0"/>
              <a:t>E.g., 1 (leave) or 0 (not leave), 1 (die) or 0 (not die), 1 (pass) or 0 (not pass)</a:t>
            </a:r>
          </a:p>
          <a:p>
            <a:pPr lvl="1">
              <a:buClr>
                <a:schemeClr val="hlink"/>
              </a:buClr>
              <a:defRPr/>
            </a:pPr>
            <a:r>
              <a:rPr lang="en-US" sz="2400" dirty="0"/>
              <a:t>Extended forms: </a:t>
            </a:r>
          </a:p>
          <a:p>
            <a:pPr lvl="2">
              <a:buClr>
                <a:schemeClr val="hlink"/>
              </a:buClr>
              <a:defRPr/>
            </a:pPr>
            <a:r>
              <a:rPr lang="en-US" sz="2000" dirty="0"/>
              <a:t>Multinomial logistic regression: </a:t>
            </a:r>
            <a:r>
              <a:rPr lang="en-US" altLang="en-US" sz="2000" dirty="0"/>
              <a:t>the dependent variable has </a:t>
            </a:r>
            <a:r>
              <a:rPr lang="en-US" sz="2000" dirty="0"/>
              <a:t>categorical outputs </a:t>
            </a:r>
          </a:p>
          <a:p>
            <a:pPr lvl="3">
              <a:buClr>
                <a:schemeClr val="hlink"/>
              </a:buClr>
              <a:defRPr/>
            </a:pPr>
            <a:r>
              <a:rPr lang="en-US" sz="1800" dirty="0"/>
              <a:t>E.g., determining the probability an image contains a car, a motorcycle, or a bicycle, etc... </a:t>
            </a:r>
            <a:endParaRPr lang="en-US" altLang="en-US" sz="1800" dirty="0"/>
          </a:p>
          <a:p>
            <a:pPr lvl="2">
              <a:buClr>
                <a:schemeClr val="hlink"/>
              </a:buClr>
              <a:defRPr/>
            </a:pPr>
            <a:r>
              <a:rPr lang="en-US" sz="2000" dirty="0"/>
              <a:t>Ordinal logistic regression: </a:t>
            </a:r>
            <a:r>
              <a:rPr lang="en-US" altLang="en-US" sz="2000" dirty="0"/>
              <a:t>the dependent variable has ordered </a:t>
            </a:r>
            <a:r>
              <a:rPr lang="en-US" sz="2000" dirty="0"/>
              <a:t>categorical outputs </a:t>
            </a:r>
          </a:p>
          <a:p>
            <a:pPr lvl="3">
              <a:buClr>
                <a:schemeClr val="hlink"/>
              </a:buClr>
              <a:defRPr/>
            </a:pPr>
            <a:r>
              <a:rPr lang="en-US" sz="1800" dirty="0"/>
              <a:t>E.g., determining the probability a student gets an A,  B, C or a lower grade in one course etc... </a:t>
            </a:r>
          </a:p>
        </p:txBody>
      </p:sp>
    </p:spTree>
    <p:extLst>
      <p:ext uri="{BB962C8B-B14F-4D97-AF65-F5344CB8AC3E}">
        <p14:creationId xmlns:p14="http://schemas.microsoft.com/office/powerpoint/2010/main" val="355843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1AD5336-E3FE-41CF-8E65-07CE66890334}"/>
              </a:ext>
            </a:extLst>
          </p:cNvPr>
          <p:cNvSpPr>
            <a:spLocks noGrp="1"/>
          </p:cNvSpPr>
          <p:nvPr>
            <p:ph idx="1"/>
          </p:nvPr>
        </p:nvSpPr>
        <p:spPr>
          <a:xfrm>
            <a:off x="457200" y="1219200"/>
            <a:ext cx="8229600" cy="2590800"/>
          </a:xfrm>
        </p:spPr>
        <p:txBody>
          <a:bodyPr>
            <a:normAutofit/>
          </a:bodyPr>
          <a:lstStyle/>
          <a:p>
            <a:pPr marL="0" lvl="0" indent="0">
              <a:buNone/>
              <a:defRPr/>
            </a:pPr>
            <a:r>
              <a:rPr lang="en-US" sz="2400" dirty="0"/>
              <a:t>The major problems with using linear model to estimate class probability:</a:t>
            </a:r>
          </a:p>
          <a:p>
            <a:pPr lvl="1">
              <a:buClr>
                <a:schemeClr val="hlink"/>
              </a:buClr>
              <a:defRPr/>
            </a:pPr>
            <a:r>
              <a:rPr lang="en-US" sz="2000" dirty="0"/>
              <a:t>Violate some assumptions of linear regression (e.g., linear correlation)</a:t>
            </a:r>
          </a:p>
          <a:p>
            <a:pPr lvl="1">
              <a:buClr>
                <a:schemeClr val="hlink"/>
              </a:buClr>
              <a:defRPr/>
            </a:pPr>
            <a:r>
              <a:rPr lang="en-US" sz="2000" dirty="0"/>
              <a:t>Predicted value of y  ranges from –∞ to ∞, but a probability should range from zero to one.</a:t>
            </a:r>
          </a:p>
          <a:p>
            <a:pPr lvl="1">
              <a:buClr>
                <a:schemeClr val="hlink"/>
              </a:buClr>
              <a:defRPr/>
            </a:pPr>
            <a:endParaRPr lang="en-US" sz="2000" dirty="0"/>
          </a:p>
        </p:txBody>
      </p:sp>
      <p:sp>
        <p:nvSpPr>
          <p:cNvPr id="2" name="Title 1"/>
          <p:cNvSpPr>
            <a:spLocks noGrp="1"/>
          </p:cNvSpPr>
          <p:nvPr>
            <p:ph type="title"/>
          </p:nvPr>
        </p:nvSpPr>
        <p:spPr>
          <a:xfrm>
            <a:off x="457200" y="76200"/>
            <a:ext cx="8229600" cy="1143000"/>
          </a:xfrm>
        </p:spPr>
        <p:txBody>
          <a:bodyPr>
            <a:normAutofit/>
          </a:bodyPr>
          <a:lstStyle/>
          <a:p>
            <a:r>
              <a:rPr lang="en-US" sz="3600" dirty="0"/>
              <a:t>Wh</a:t>
            </a:r>
            <a:r>
              <a:rPr lang="en-US" altLang="zh-CN" sz="3600" dirty="0"/>
              <a:t>y</a:t>
            </a:r>
            <a:r>
              <a:rPr lang="en-US" sz="3600" dirty="0"/>
              <a:t> logistic regression?</a:t>
            </a:r>
          </a:p>
        </p:txBody>
      </p:sp>
      <p:grpSp>
        <p:nvGrpSpPr>
          <p:cNvPr id="3" name="Group 2">
            <a:extLst>
              <a:ext uri="{FF2B5EF4-FFF2-40B4-BE49-F238E27FC236}">
                <a16:creationId xmlns:a16="http://schemas.microsoft.com/office/drawing/2014/main" id="{1FAB13E1-FF7A-9339-DC11-7B714AE9D3AD}"/>
              </a:ext>
            </a:extLst>
          </p:cNvPr>
          <p:cNvGrpSpPr/>
          <p:nvPr/>
        </p:nvGrpSpPr>
        <p:grpSpPr>
          <a:xfrm>
            <a:off x="2667000" y="3523900"/>
            <a:ext cx="3482985" cy="2858199"/>
            <a:chOff x="5801728" y="3771201"/>
            <a:chExt cx="3482985" cy="2858199"/>
          </a:xfrm>
        </p:grpSpPr>
        <p:pic>
          <p:nvPicPr>
            <p:cNvPr id="4" name="Picture 3">
              <a:extLst>
                <a:ext uri="{FF2B5EF4-FFF2-40B4-BE49-F238E27FC236}">
                  <a16:creationId xmlns:a16="http://schemas.microsoft.com/office/drawing/2014/main" id="{3A2313AE-BFA3-4034-A773-5BF9F80E7F69}"/>
                </a:ext>
              </a:extLst>
            </p:cNvPr>
            <p:cNvPicPr>
              <a:picLocks noChangeAspect="1"/>
            </p:cNvPicPr>
            <p:nvPr/>
          </p:nvPicPr>
          <p:blipFill>
            <a:blip r:embed="rId3"/>
            <a:stretch>
              <a:fillRect/>
            </a:stretch>
          </p:blipFill>
          <p:spPr>
            <a:xfrm>
              <a:off x="5801728" y="3771201"/>
              <a:ext cx="3063666" cy="2743200"/>
            </a:xfrm>
            <a:prstGeom prst="rect">
              <a:avLst/>
            </a:prstGeom>
          </p:spPr>
        </p:pic>
        <p:grpSp>
          <p:nvGrpSpPr>
            <p:cNvPr id="15" name="Group 14">
              <a:extLst>
                <a:ext uri="{FF2B5EF4-FFF2-40B4-BE49-F238E27FC236}">
                  <a16:creationId xmlns:a16="http://schemas.microsoft.com/office/drawing/2014/main" id="{BA2B7A2F-7FFA-443F-9937-19ED34DC2F32}"/>
                </a:ext>
              </a:extLst>
            </p:cNvPr>
            <p:cNvGrpSpPr/>
            <p:nvPr/>
          </p:nvGrpSpPr>
          <p:grpSpPr>
            <a:xfrm>
              <a:off x="6196012" y="4126468"/>
              <a:ext cx="3088701" cy="2502932"/>
              <a:chOff x="6196012" y="4126468"/>
              <a:chExt cx="3088701" cy="2502932"/>
            </a:xfrm>
          </p:grpSpPr>
          <p:grpSp>
            <p:nvGrpSpPr>
              <p:cNvPr id="14" name="Group 13">
                <a:extLst>
                  <a:ext uri="{FF2B5EF4-FFF2-40B4-BE49-F238E27FC236}">
                    <a16:creationId xmlns:a16="http://schemas.microsoft.com/office/drawing/2014/main" id="{F4E09CA0-C611-43E5-887B-2B36B437317F}"/>
                  </a:ext>
                </a:extLst>
              </p:cNvPr>
              <p:cNvGrpSpPr/>
              <p:nvPr/>
            </p:nvGrpSpPr>
            <p:grpSpPr>
              <a:xfrm>
                <a:off x="7903902" y="4126468"/>
                <a:ext cx="1380811" cy="369332"/>
                <a:chOff x="7903902" y="4126468"/>
                <a:chExt cx="1380811" cy="369332"/>
              </a:xfrm>
            </p:grpSpPr>
            <p:sp>
              <p:nvSpPr>
                <p:cNvPr id="9" name="Oval 8">
                  <a:extLst>
                    <a:ext uri="{FF2B5EF4-FFF2-40B4-BE49-F238E27FC236}">
                      <a16:creationId xmlns:a16="http://schemas.microsoft.com/office/drawing/2014/main" id="{273780AB-F660-45C5-8D9F-35F66C451C7B}"/>
                    </a:ext>
                  </a:extLst>
                </p:cNvPr>
                <p:cNvSpPr/>
                <p:nvPr/>
              </p:nvSpPr>
              <p:spPr>
                <a:xfrm>
                  <a:off x="7903902" y="4174703"/>
                  <a:ext cx="585788" cy="2952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0C1A31-8C7B-4B1B-B627-1F705718444B}"/>
                    </a:ext>
                  </a:extLst>
                </p:cNvPr>
                <p:cNvSpPr txBox="1"/>
                <p:nvPr/>
              </p:nvSpPr>
              <p:spPr>
                <a:xfrm>
                  <a:off x="8498901" y="4126468"/>
                  <a:ext cx="785812" cy="369332"/>
                </a:xfrm>
                <a:prstGeom prst="rect">
                  <a:avLst/>
                </a:prstGeom>
                <a:noFill/>
              </p:spPr>
              <p:txBody>
                <a:bodyPr wrap="square" rtlCol="0">
                  <a:spAutoFit/>
                </a:bodyPr>
                <a:lstStyle/>
                <a:p>
                  <a:r>
                    <a:rPr lang="en-US" b="1" dirty="0">
                      <a:solidFill>
                        <a:srgbClr val="FF0000"/>
                      </a:solidFill>
                    </a:rPr>
                    <a:t>&gt;1</a:t>
                  </a:r>
                </a:p>
              </p:txBody>
            </p:sp>
          </p:grpSp>
          <p:grpSp>
            <p:nvGrpSpPr>
              <p:cNvPr id="12" name="Group 11">
                <a:extLst>
                  <a:ext uri="{FF2B5EF4-FFF2-40B4-BE49-F238E27FC236}">
                    <a16:creationId xmlns:a16="http://schemas.microsoft.com/office/drawing/2014/main" id="{A268371C-A417-4B76-9295-9DB2F13FCAA8}"/>
                  </a:ext>
                </a:extLst>
              </p:cNvPr>
              <p:cNvGrpSpPr/>
              <p:nvPr/>
            </p:nvGrpSpPr>
            <p:grpSpPr>
              <a:xfrm>
                <a:off x="6196012" y="6260068"/>
                <a:ext cx="1371600" cy="369332"/>
                <a:chOff x="6196012" y="6260068"/>
                <a:chExt cx="1371600" cy="369332"/>
              </a:xfrm>
            </p:grpSpPr>
            <p:sp>
              <p:nvSpPr>
                <p:cNvPr id="10" name="Oval 9">
                  <a:extLst>
                    <a:ext uri="{FF2B5EF4-FFF2-40B4-BE49-F238E27FC236}">
                      <a16:creationId xmlns:a16="http://schemas.microsoft.com/office/drawing/2014/main" id="{E253EE1A-50F5-4B50-8BD8-87F08D59FE1B}"/>
                    </a:ext>
                  </a:extLst>
                </p:cNvPr>
                <p:cNvSpPr/>
                <p:nvPr/>
              </p:nvSpPr>
              <p:spPr>
                <a:xfrm>
                  <a:off x="6196012" y="6297097"/>
                  <a:ext cx="585788" cy="2952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D041BE-0914-492C-B896-63F877045240}"/>
                    </a:ext>
                  </a:extLst>
                </p:cNvPr>
                <p:cNvSpPr txBox="1"/>
                <p:nvPr/>
              </p:nvSpPr>
              <p:spPr>
                <a:xfrm>
                  <a:off x="6781800" y="6260068"/>
                  <a:ext cx="785812" cy="369332"/>
                </a:xfrm>
                <a:prstGeom prst="rect">
                  <a:avLst/>
                </a:prstGeom>
                <a:noFill/>
              </p:spPr>
              <p:txBody>
                <a:bodyPr wrap="square" rtlCol="0">
                  <a:spAutoFit/>
                </a:bodyPr>
                <a:lstStyle/>
                <a:p>
                  <a:r>
                    <a:rPr lang="en-US" b="1" dirty="0">
                      <a:solidFill>
                        <a:srgbClr val="FF0000"/>
                      </a:solidFill>
                    </a:rPr>
                    <a:t>&lt;0</a:t>
                  </a:r>
                </a:p>
              </p:txBody>
            </p:sp>
          </p:grpSp>
        </p:grpSp>
      </p:grpSp>
    </p:spTree>
    <p:extLst>
      <p:ext uri="{BB962C8B-B14F-4D97-AF65-F5344CB8AC3E}">
        <p14:creationId xmlns:p14="http://schemas.microsoft.com/office/powerpoint/2010/main" val="1842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a:t>Wh</a:t>
            </a:r>
            <a:r>
              <a:rPr lang="en-US" altLang="zh-CN" sz="3600" dirty="0"/>
              <a:t>y</a:t>
            </a:r>
            <a:r>
              <a:rPr lang="en-US" sz="3600" dirty="0"/>
              <a:t> logistic regression?</a:t>
            </a:r>
          </a:p>
        </p:txBody>
      </p:sp>
      <p:sp>
        <p:nvSpPr>
          <p:cNvPr id="5" name="Content Placeholder 2">
            <a:extLst>
              <a:ext uri="{FF2B5EF4-FFF2-40B4-BE49-F238E27FC236}">
                <a16:creationId xmlns:a16="http://schemas.microsoft.com/office/drawing/2014/main" id="{F1AD5336-E3FE-41CF-8E65-07CE66890334}"/>
              </a:ext>
            </a:extLst>
          </p:cNvPr>
          <p:cNvSpPr>
            <a:spLocks noGrp="1"/>
          </p:cNvSpPr>
          <p:nvPr>
            <p:ph idx="1"/>
          </p:nvPr>
        </p:nvSpPr>
        <p:spPr>
          <a:xfrm>
            <a:off x="457200" y="1219200"/>
            <a:ext cx="8229600" cy="5562600"/>
          </a:xfrm>
        </p:spPr>
        <p:txBody>
          <a:bodyPr>
            <a:normAutofit/>
          </a:bodyPr>
          <a:lstStyle/>
          <a:p>
            <a:pPr marL="0" lvl="0" indent="0">
              <a:buNone/>
              <a:defRPr/>
            </a:pPr>
            <a:r>
              <a:rPr lang="en-US" sz="2400" dirty="0"/>
              <a:t>The benefit of using logistic models to estimate class probability:</a:t>
            </a:r>
          </a:p>
          <a:p>
            <a:pPr lvl="1">
              <a:buClr>
                <a:schemeClr val="hlink"/>
              </a:buClr>
              <a:defRPr/>
            </a:pPr>
            <a:r>
              <a:rPr lang="en-US" sz="2000" dirty="0"/>
              <a:t>Based on quite different assumptions from those of linear regression</a:t>
            </a:r>
          </a:p>
          <a:p>
            <a:pPr lvl="1">
              <a:buClr>
                <a:schemeClr val="hlink"/>
              </a:buClr>
              <a:defRPr/>
            </a:pPr>
            <a:r>
              <a:rPr lang="en-US" sz="2000" dirty="0"/>
              <a:t>Logistic function is mathematically correct. Linear regression can only give an approximation of the truth</a:t>
            </a:r>
          </a:p>
          <a:p>
            <a:pPr lvl="1">
              <a:buClr>
                <a:schemeClr val="hlink"/>
              </a:buClr>
              <a:defRPr/>
            </a:pPr>
            <a:r>
              <a:rPr lang="en-US" sz="2000" dirty="0"/>
              <a:t>Predicted value of y ranges from zero to one</a:t>
            </a:r>
          </a:p>
          <a:p>
            <a:pPr lvl="1">
              <a:buClr>
                <a:schemeClr val="hlink"/>
              </a:buClr>
              <a:defRPr/>
            </a:pPr>
            <a:endParaRPr lang="en-US" sz="2000" dirty="0"/>
          </a:p>
        </p:txBody>
      </p:sp>
      <p:pic>
        <p:nvPicPr>
          <p:cNvPr id="26630" name="Picture 6" descr="Image result for logistic regression">
            <a:extLst>
              <a:ext uri="{FF2B5EF4-FFF2-40B4-BE49-F238E27FC236}">
                <a16:creationId xmlns:a16="http://schemas.microsoft.com/office/drawing/2014/main" id="{A5944ADA-B7D4-44F7-95BF-F2B898E75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05200"/>
            <a:ext cx="608201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63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143000"/>
          </a:xfrm>
        </p:spPr>
        <p:txBody>
          <a:bodyPr>
            <a:normAutofit/>
          </a:bodyPr>
          <a:lstStyle/>
          <a:p>
            <a:pPr eaLnBrk="1" hangingPunct="1"/>
            <a:r>
              <a:rPr lang="en-US" sz="3600" dirty="0"/>
              <a:t>Transformation: Logistic to Linear</a:t>
            </a:r>
          </a:p>
        </p:txBody>
      </p:sp>
      <p:sp>
        <p:nvSpPr>
          <p:cNvPr id="14339" name="Content Placeholder 6"/>
          <p:cNvSpPr>
            <a:spLocks noGrp="1"/>
          </p:cNvSpPr>
          <p:nvPr>
            <p:ph idx="1"/>
          </p:nvPr>
        </p:nvSpPr>
        <p:spPr>
          <a:xfrm>
            <a:off x="457200" y="1295400"/>
            <a:ext cx="8229600" cy="4830763"/>
          </a:xfrm>
        </p:spPr>
        <p:txBody>
          <a:bodyPr>
            <a:normAutofit/>
          </a:bodyPr>
          <a:lstStyle/>
          <a:p>
            <a:r>
              <a:rPr lang="en-US" sz="2000" dirty="0"/>
              <a:t>To better understand logistic regression, we will discuss another representation of the likelihood of an event: </a:t>
            </a:r>
            <a:r>
              <a:rPr lang="en-US" sz="2000" b="1" dirty="0"/>
              <a:t>Odds ratio</a:t>
            </a:r>
          </a:p>
          <a:p>
            <a:endParaRPr lang="en-US" sz="2000" b="1" dirty="0"/>
          </a:p>
          <a:p>
            <a:pPr marL="0" indent="0" algn="ctr">
              <a:buNone/>
            </a:pPr>
            <a:r>
              <a:rPr lang="en-US" sz="2000" b="1" dirty="0"/>
              <a:t>Odds=</a:t>
            </a:r>
          </a:p>
          <a:p>
            <a:pPr lvl="1"/>
            <a:r>
              <a:rPr lang="en-US" sz="1800" dirty="0"/>
              <a:t>The odds of an event is the ratio of the probability of the event occurring to the probability of the event not occurring</a:t>
            </a:r>
          </a:p>
          <a:p>
            <a:endParaRPr lang="en-US" sz="1800" dirty="0"/>
          </a:p>
        </p:txBody>
      </p:sp>
      <p:sp>
        <p:nvSpPr>
          <p:cNvPr id="14340" name="Slide Number Placeholder 4"/>
          <p:cNvSpPr>
            <a:spLocks noGrp="1"/>
          </p:cNvSpPr>
          <p:nvPr>
            <p:ph type="sldNum" sz="quarter" idx="12"/>
          </p:nvPr>
        </p:nvSpPr>
        <p:spPr>
          <a:noFill/>
        </p:spPr>
        <p:txBody>
          <a:bodyPr/>
          <a:lstStyle/>
          <a:p>
            <a:fld id="{0F691A25-1EE6-44F2-AABF-40ABC20E3560}" type="slidenum">
              <a:rPr lang="en-US" smtClean="0"/>
              <a:pPr/>
              <a:t>7</a:t>
            </a:fld>
            <a:endParaRPr lang="en-US"/>
          </a:p>
        </p:txBody>
      </p:sp>
      <p:pic>
        <p:nvPicPr>
          <p:cNvPr id="2" name="Picture 1">
            <a:extLst>
              <a:ext uri="{FF2B5EF4-FFF2-40B4-BE49-F238E27FC236}">
                <a16:creationId xmlns:a16="http://schemas.microsoft.com/office/drawing/2014/main" id="{57B05391-4410-4882-ADDA-4120F6BBE89D}"/>
              </a:ext>
            </a:extLst>
          </p:cNvPr>
          <p:cNvPicPr>
            <a:picLocks noChangeAspect="1"/>
          </p:cNvPicPr>
          <p:nvPr/>
        </p:nvPicPr>
        <p:blipFill>
          <a:blip r:embed="rId2"/>
          <a:stretch>
            <a:fillRect/>
          </a:stretch>
        </p:blipFill>
        <p:spPr>
          <a:xfrm>
            <a:off x="1720761" y="3382963"/>
            <a:ext cx="5702477" cy="2743200"/>
          </a:xfrm>
          <a:prstGeom prst="rect">
            <a:avLst/>
          </a:prstGeom>
        </p:spPr>
      </p:pic>
      <p:pic>
        <p:nvPicPr>
          <p:cNvPr id="4" name="Picture 3">
            <a:extLst>
              <a:ext uri="{FF2B5EF4-FFF2-40B4-BE49-F238E27FC236}">
                <a16:creationId xmlns:a16="http://schemas.microsoft.com/office/drawing/2014/main" id="{A23814F6-803F-4219-44F5-84EF49324B8E}"/>
              </a:ext>
            </a:extLst>
          </p:cNvPr>
          <p:cNvPicPr>
            <a:picLocks noChangeAspect="1"/>
          </p:cNvPicPr>
          <p:nvPr/>
        </p:nvPicPr>
        <p:blipFill>
          <a:blip r:embed="rId3"/>
          <a:stretch>
            <a:fillRect/>
          </a:stretch>
        </p:blipFill>
        <p:spPr>
          <a:xfrm>
            <a:off x="4953000" y="2114550"/>
            <a:ext cx="495300" cy="647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normAutofit/>
          </a:bodyPr>
          <a:lstStyle/>
          <a:p>
            <a:r>
              <a:rPr lang="en-US" sz="2000" dirty="0"/>
              <a:t>Then we take the logarithm of the odds (called the “log-odds”)</a:t>
            </a:r>
          </a:p>
          <a:p>
            <a:endParaRPr lang="en-US" sz="2000" dirty="0"/>
          </a:p>
          <a:p>
            <a:pPr marL="0" indent="0" algn="ctr">
              <a:buNone/>
            </a:pPr>
            <a:r>
              <a:rPr lang="en-US" sz="2000" dirty="0"/>
              <a:t>Log-odds=</a:t>
            </a:r>
          </a:p>
          <a:p>
            <a:pPr lvl="1"/>
            <a:r>
              <a:rPr lang="en-US" sz="1800" dirty="0"/>
              <a:t>For any number in the range 0 to ∞ its log will be between –∞ to ∞</a:t>
            </a:r>
          </a:p>
          <a:p>
            <a:endParaRPr lang="en-US" sz="1800" dirty="0"/>
          </a:p>
        </p:txBody>
      </p:sp>
      <p:sp>
        <p:nvSpPr>
          <p:cNvPr id="14340" name="Slide Number Placeholder 4"/>
          <p:cNvSpPr>
            <a:spLocks noGrp="1"/>
          </p:cNvSpPr>
          <p:nvPr>
            <p:ph type="sldNum" sz="quarter" idx="12"/>
          </p:nvPr>
        </p:nvSpPr>
        <p:spPr>
          <a:noFill/>
        </p:spPr>
        <p:txBody>
          <a:bodyPr/>
          <a:lstStyle/>
          <a:p>
            <a:fld id="{0F691A25-1EE6-44F2-AABF-40ABC20E3560}" type="slidenum">
              <a:rPr lang="en-US" smtClean="0"/>
              <a:pPr/>
              <a:t>8</a:t>
            </a:fld>
            <a:endParaRPr lang="en-US"/>
          </a:p>
        </p:txBody>
      </p:sp>
      <p:pic>
        <p:nvPicPr>
          <p:cNvPr id="3" name="Picture 2">
            <a:extLst>
              <a:ext uri="{FF2B5EF4-FFF2-40B4-BE49-F238E27FC236}">
                <a16:creationId xmlns:a16="http://schemas.microsoft.com/office/drawing/2014/main" id="{901A54A0-254F-4206-8351-716634C66C0D}"/>
              </a:ext>
            </a:extLst>
          </p:cNvPr>
          <p:cNvPicPr>
            <a:picLocks noChangeAspect="1"/>
          </p:cNvPicPr>
          <p:nvPr/>
        </p:nvPicPr>
        <p:blipFill>
          <a:blip r:embed="rId2"/>
          <a:stretch>
            <a:fillRect/>
          </a:stretch>
        </p:blipFill>
        <p:spPr>
          <a:xfrm>
            <a:off x="1600200" y="3141208"/>
            <a:ext cx="5653782" cy="2743200"/>
          </a:xfrm>
          <a:prstGeom prst="rect">
            <a:avLst/>
          </a:prstGeom>
        </p:spPr>
      </p:pic>
      <p:sp>
        <p:nvSpPr>
          <p:cNvPr id="6" name="Rectangle 2">
            <a:extLst>
              <a:ext uri="{FF2B5EF4-FFF2-40B4-BE49-F238E27FC236}">
                <a16:creationId xmlns:a16="http://schemas.microsoft.com/office/drawing/2014/main" id="{E6421B52-D6FA-BAD4-5B1F-CC786D179D33}"/>
              </a:ext>
            </a:extLst>
          </p:cNvPr>
          <p:cNvSpPr>
            <a:spLocks noGrp="1" noChangeArrowheads="1"/>
          </p:cNvSpPr>
          <p:nvPr>
            <p:ph type="title"/>
          </p:nvPr>
        </p:nvSpPr>
        <p:spPr>
          <a:xfrm>
            <a:off x="457200" y="152400"/>
            <a:ext cx="8229600" cy="1143000"/>
          </a:xfrm>
        </p:spPr>
        <p:txBody>
          <a:bodyPr>
            <a:normAutofit/>
          </a:bodyPr>
          <a:lstStyle/>
          <a:p>
            <a:pPr eaLnBrk="1" hangingPunct="1"/>
            <a:r>
              <a:rPr lang="en-US" sz="3600" dirty="0"/>
              <a:t>Transformation: Logistic to Linear</a:t>
            </a:r>
          </a:p>
        </p:txBody>
      </p:sp>
      <p:pic>
        <p:nvPicPr>
          <p:cNvPr id="4" name="Picture 3">
            <a:extLst>
              <a:ext uri="{FF2B5EF4-FFF2-40B4-BE49-F238E27FC236}">
                <a16:creationId xmlns:a16="http://schemas.microsoft.com/office/drawing/2014/main" id="{C4A4432C-57B0-216B-B082-17687D9EAD78}"/>
              </a:ext>
            </a:extLst>
          </p:cNvPr>
          <p:cNvPicPr>
            <a:picLocks noChangeAspect="1"/>
          </p:cNvPicPr>
          <p:nvPr/>
        </p:nvPicPr>
        <p:blipFill>
          <a:blip r:embed="rId3"/>
          <a:stretch>
            <a:fillRect/>
          </a:stretch>
        </p:blipFill>
        <p:spPr>
          <a:xfrm>
            <a:off x="5181600" y="2209800"/>
            <a:ext cx="790575" cy="581025"/>
          </a:xfrm>
          <a:prstGeom prst="rect">
            <a:avLst/>
          </a:prstGeom>
        </p:spPr>
      </p:pic>
    </p:spTree>
    <p:extLst>
      <p:ext uri="{BB962C8B-B14F-4D97-AF65-F5344CB8AC3E}">
        <p14:creationId xmlns:p14="http://schemas.microsoft.com/office/powerpoint/2010/main" val="382963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9" name="Content Placeholder 6"/>
              <p:cNvSpPr>
                <a:spLocks noGrp="1"/>
              </p:cNvSpPr>
              <p:nvPr>
                <p:ph idx="1"/>
              </p:nvPr>
            </p:nvSpPr>
            <p:spPr>
              <a:xfrm>
                <a:off x="457200" y="1295400"/>
                <a:ext cx="8229600" cy="5426075"/>
              </a:xfrm>
            </p:spPr>
            <p:txBody>
              <a:bodyPr>
                <a:normAutofit/>
              </a:bodyPr>
              <a:lstStyle/>
              <a:p>
                <a:pPr>
                  <a:lnSpc>
                    <a:spcPct val="90000"/>
                  </a:lnSpc>
                  <a:buNone/>
                </a:pPr>
                <a:r>
                  <a:rPr lang="en-US" sz="2400" dirty="0"/>
                  <a:t>The "logistic" model:</a:t>
                </a:r>
                <a:r>
                  <a:rPr lang="en-US" sz="2000" dirty="0"/>
                  <a:t> </a:t>
                </a:r>
              </a:p>
              <a:p>
                <a:pPr algn="ctr">
                  <a:lnSpc>
                    <a:spcPct val="90000"/>
                  </a:lnSpc>
                  <a:buNone/>
                </a:pPr>
                <a:r>
                  <a:rPr lang="en-US" sz="2400" dirty="0"/>
                  <a:t>ln[p/(1-p)] = </a:t>
                </a:r>
                <a:r>
                  <a:rPr lang="en-US" sz="2400" i="1" dirty="0">
                    <a:sym typeface="Symbol" pitchFamily="18" charset="2"/>
                  </a:rPr>
                  <a:t></a:t>
                </a:r>
                <a:r>
                  <a:rPr lang="en-US" sz="2400" i="1" baseline="-25000" dirty="0">
                    <a:sym typeface="Symbol" pitchFamily="18" charset="2"/>
                  </a:rPr>
                  <a:t>0</a:t>
                </a:r>
                <a:r>
                  <a:rPr lang="en-US" sz="2400" dirty="0"/>
                  <a:t> + </a:t>
                </a:r>
                <a:r>
                  <a:rPr lang="en-US" sz="2400" i="1" dirty="0">
                    <a:sym typeface="Symbol" pitchFamily="18" charset="2"/>
                  </a:rPr>
                  <a:t></a:t>
                </a:r>
                <a:r>
                  <a:rPr lang="en-US" sz="2400" i="1" baseline="-25000" dirty="0">
                    <a:sym typeface="Symbol" pitchFamily="18" charset="2"/>
                  </a:rPr>
                  <a:t>1</a:t>
                </a:r>
                <a:r>
                  <a:rPr lang="en-US" sz="2400" dirty="0"/>
                  <a:t>X </a:t>
                </a:r>
                <a:br>
                  <a:rPr lang="en-US" sz="2000" dirty="0"/>
                </a:br>
                <a:endParaRPr lang="en-US" sz="2000" dirty="0"/>
              </a:p>
              <a:p>
                <a:pPr lvl="1">
                  <a:buClr>
                    <a:schemeClr val="hlink"/>
                  </a:buClr>
                  <a:buFont typeface="Wingdings" pitchFamily="2" charset="2"/>
                  <a:buChar char="§"/>
                </a:pPr>
                <a:r>
                  <a:rPr lang="en-US" sz="1800" dirty="0"/>
                  <a:t>It models the logit-transformed probability (log odds) as a linear relationship with the predictor variables. </a:t>
                </a:r>
              </a:p>
              <a:p>
                <a:pPr lvl="1">
                  <a:buClr>
                    <a:schemeClr val="hlink"/>
                  </a:buClr>
                  <a:buFont typeface="Wingdings" pitchFamily="2" charset="2"/>
                  <a:buChar char="§"/>
                </a:pPr>
                <a:r>
                  <a:rPr lang="en-US" sz="1800" dirty="0"/>
                  <a:t>In another word, the logit model assumes that the log of the odds ratio is linearly related to X.</a:t>
                </a:r>
              </a:p>
              <a:p>
                <a:pPr lvl="1">
                  <a:lnSpc>
                    <a:spcPct val="90000"/>
                  </a:lnSpc>
                  <a:buClr>
                    <a:schemeClr val="hlink"/>
                  </a:buClr>
                  <a:buFont typeface="Wingdings" pitchFamily="2" charset="2"/>
                  <a:buChar char="§"/>
                </a:pPr>
                <a:r>
                  <a:rPr lang="en-US" sz="1800" dirty="0"/>
                  <a:t>p is the probability that the event y occurs: [range=0 to 1]</a:t>
                </a:r>
              </a:p>
              <a:p>
                <a:pPr lvl="1">
                  <a:lnSpc>
                    <a:spcPct val="90000"/>
                  </a:lnSpc>
                  <a:buClr>
                    <a:schemeClr val="hlink"/>
                  </a:buClr>
                  <a:buFont typeface="Wingdings" pitchFamily="2" charset="2"/>
                  <a:buChar char="§"/>
                </a:pPr>
                <a:r>
                  <a:rPr lang="en-US" sz="1800" dirty="0"/>
                  <a:t>p/(1-p) is the "odds" that the event y occurs: [range=0 to ∞]</a:t>
                </a:r>
              </a:p>
              <a:p>
                <a:pPr lvl="1">
                  <a:lnSpc>
                    <a:spcPct val="90000"/>
                  </a:lnSpc>
                  <a:buClr>
                    <a:schemeClr val="hlink"/>
                  </a:buClr>
                  <a:buFont typeface="Wingdings" pitchFamily="2" charset="2"/>
                  <a:buChar char="§"/>
                </a:pPr>
                <a:r>
                  <a:rPr lang="en-US" sz="1800" dirty="0"/>
                  <a:t>ln[p/(1-p)]: logit (log of the odds ratio): [range=-∞ to +∞] </a:t>
                </a:r>
              </a:p>
              <a:p>
                <a:pPr lvl="1">
                  <a:lnSpc>
                    <a:spcPct val="90000"/>
                  </a:lnSpc>
                  <a:buClr>
                    <a:schemeClr val="hlink"/>
                  </a:buClr>
                  <a:buFont typeface="Wingdings" pitchFamily="2" charset="2"/>
                  <a:buChar char="§"/>
                </a:pPr>
                <a:r>
                  <a:rPr lang="en-GB" sz="1800" dirty="0"/>
                  <a:t>Interpretation of </a:t>
                </a:r>
                <a:r>
                  <a:rPr lang="fr-CH" sz="1800" dirty="0"/>
                  <a:t>coefficient </a:t>
                </a:r>
                <a14:m>
                  <m:oMath xmlns:m="http://schemas.openxmlformats.org/officeDocument/2006/math">
                    <m:r>
                      <a:rPr lang="en-GB" sz="1800" dirty="0">
                        <a:latin typeface="Cambria Math" panose="02040503050406030204" pitchFamily="18" charset="0"/>
                      </a:rPr>
                      <m:t>𝛽</m:t>
                    </m:r>
                  </m:oMath>
                </a14:m>
                <a:r>
                  <a:rPr lang="en-GB" sz="1800" baseline="-25000" dirty="0"/>
                  <a:t>0</a:t>
                </a:r>
                <a:r>
                  <a:rPr lang="en-GB" sz="1800" dirty="0"/>
                  <a:t>: </a:t>
                </a:r>
                <a:r>
                  <a:rPr lang="en-US" sz="1800" dirty="0"/>
                  <a:t>The estimated log odds of the event when all x=0</a:t>
                </a:r>
              </a:p>
              <a:p>
                <a:pPr lvl="1">
                  <a:lnSpc>
                    <a:spcPct val="90000"/>
                  </a:lnSpc>
                  <a:buClr>
                    <a:schemeClr val="hlink"/>
                  </a:buClr>
                  <a:buFont typeface="Wingdings" pitchFamily="2" charset="2"/>
                  <a:buChar char="§"/>
                </a:pPr>
                <a:r>
                  <a:rPr lang="en-GB" sz="1800" dirty="0"/>
                  <a:t>Interpretation of </a:t>
                </a:r>
                <a:r>
                  <a:rPr lang="fr-CH" sz="1800" dirty="0"/>
                  <a:t>coefficient </a:t>
                </a:r>
                <a14:m>
                  <m:oMath xmlns:m="http://schemas.openxmlformats.org/officeDocument/2006/math">
                    <m:r>
                      <a:rPr lang="en-GB" sz="1800" dirty="0">
                        <a:latin typeface="Cambria Math" panose="02040503050406030204" pitchFamily="18" charset="0"/>
                      </a:rPr>
                      <m:t>𝛽</m:t>
                    </m:r>
                  </m:oMath>
                </a14:m>
                <a:r>
                  <a:rPr lang="en-GB" sz="1800" baseline="-25000" dirty="0"/>
                  <a:t>1</a:t>
                </a:r>
                <a:r>
                  <a:rPr lang="en-GB" sz="1800" dirty="0"/>
                  <a:t>: </a:t>
                </a:r>
                <a:r>
                  <a:rPr lang="en-US" sz="1800" dirty="0"/>
                  <a:t>The estimated change in log of odds when there is a one-unit increase in x</a:t>
                </a:r>
              </a:p>
              <a:p>
                <a:pPr lvl="1">
                  <a:lnSpc>
                    <a:spcPct val="90000"/>
                  </a:lnSpc>
                  <a:buClr>
                    <a:schemeClr val="hlink"/>
                  </a:buClr>
                  <a:buFont typeface="Wingdings" pitchFamily="2" charset="2"/>
                  <a:buChar char="§"/>
                </a:pPr>
                <a:r>
                  <a:rPr lang="en-US" sz="1800" dirty="0"/>
                  <a:t>How to translate log-odds into probability?</a:t>
                </a:r>
                <a:endParaRPr lang="en-GB" sz="1800" dirty="0"/>
              </a:p>
              <a:p>
                <a:pPr lvl="2">
                  <a:lnSpc>
                    <a:spcPct val="90000"/>
                  </a:lnSpc>
                  <a:buClr>
                    <a:schemeClr val="hlink"/>
                  </a:buClr>
                  <a:buFont typeface="Wingdings" panose="05000000000000000000" pitchFamily="2" charset="2"/>
                  <a:buChar char="ü"/>
                </a:pPr>
                <a:endParaRPr lang="en-US" sz="1800" dirty="0"/>
              </a:p>
            </p:txBody>
          </p:sp>
        </mc:Choice>
        <mc:Fallback xmlns="">
          <p:sp>
            <p:nvSpPr>
              <p:cNvPr id="14339" name="Content Placeholder 6"/>
              <p:cNvSpPr>
                <a:spLocks noGrp="1" noRot="1" noChangeAspect="1" noMove="1" noResize="1" noEditPoints="1" noAdjustHandles="1" noChangeArrowheads="1" noChangeShapeType="1" noTextEdit="1"/>
              </p:cNvSpPr>
              <p:nvPr>
                <p:ph idx="1"/>
              </p:nvPr>
            </p:nvSpPr>
            <p:spPr>
              <a:xfrm>
                <a:off x="457200" y="1295400"/>
                <a:ext cx="8229600" cy="5426075"/>
              </a:xfrm>
              <a:blipFill>
                <a:blip r:embed="rId3"/>
                <a:stretch>
                  <a:fillRect l="-1111" t="-1573"/>
                </a:stretch>
              </a:blipFill>
            </p:spPr>
            <p:txBody>
              <a:bodyPr/>
              <a:lstStyle/>
              <a:p>
                <a:r>
                  <a:rPr lang="en-US">
                    <a:noFill/>
                  </a:rPr>
                  <a:t> </a:t>
                </a:r>
              </a:p>
            </p:txBody>
          </p:sp>
        </mc:Fallback>
      </mc:AlternateContent>
      <p:sp>
        <p:nvSpPr>
          <p:cNvPr id="14340" name="Slide Number Placeholder 4"/>
          <p:cNvSpPr>
            <a:spLocks noGrp="1"/>
          </p:cNvSpPr>
          <p:nvPr>
            <p:ph type="sldNum" sz="quarter" idx="12"/>
          </p:nvPr>
        </p:nvSpPr>
        <p:spPr>
          <a:noFill/>
        </p:spPr>
        <p:txBody>
          <a:bodyPr/>
          <a:lstStyle/>
          <a:p>
            <a:fld id="{0F691A25-1EE6-44F2-AABF-40ABC20E3560}" type="slidenum">
              <a:rPr lang="en-US" smtClean="0"/>
              <a:pPr/>
              <a:t>9</a:t>
            </a:fld>
            <a:endParaRPr lang="en-US"/>
          </a:p>
        </p:txBody>
      </p:sp>
      <p:sp>
        <p:nvSpPr>
          <p:cNvPr id="11" name="Rectangle 2">
            <a:extLst>
              <a:ext uri="{FF2B5EF4-FFF2-40B4-BE49-F238E27FC236}">
                <a16:creationId xmlns:a16="http://schemas.microsoft.com/office/drawing/2014/main" id="{F676835E-FC4B-2C83-4F97-85C427A568CB}"/>
              </a:ext>
            </a:extLst>
          </p:cNvPr>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t>Transformation: Logistic to Linear</a:t>
            </a:r>
          </a:p>
        </p:txBody>
      </p:sp>
      <p:grpSp>
        <p:nvGrpSpPr>
          <p:cNvPr id="19" name="Group 18">
            <a:extLst>
              <a:ext uri="{FF2B5EF4-FFF2-40B4-BE49-F238E27FC236}">
                <a16:creationId xmlns:a16="http://schemas.microsoft.com/office/drawing/2014/main" id="{264A475A-7505-4F9C-CA96-B48A17D5D7D6}"/>
              </a:ext>
            </a:extLst>
          </p:cNvPr>
          <p:cNvGrpSpPr>
            <a:grpSpLocks noChangeAspect="1"/>
          </p:cNvGrpSpPr>
          <p:nvPr/>
        </p:nvGrpSpPr>
        <p:grpSpPr>
          <a:xfrm>
            <a:off x="1535612" y="5923325"/>
            <a:ext cx="6117045" cy="640080"/>
            <a:chOff x="1114861" y="5866884"/>
            <a:chExt cx="7864772" cy="822960"/>
          </a:xfrm>
        </p:grpSpPr>
        <p:sp>
          <p:nvSpPr>
            <p:cNvPr id="20" name="Arrow: Right 19">
              <a:extLst>
                <a:ext uri="{FF2B5EF4-FFF2-40B4-BE49-F238E27FC236}">
                  <a16:creationId xmlns:a16="http://schemas.microsoft.com/office/drawing/2014/main" id="{3DDAB17C-D080-37FC-810F-7DC823E28540}"/>
                </a:ext>
              </a:extLst>
            </p:cNvPr>
            <p:cNvSpPr/>
            <p:nvPr/>
          </p:nvSpPr>
          <p:spPr>
            <a:xfrm>
              <a:off x="2971800" y="6200259"/>
              <a:ext cx="762000"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93D0F117-DF28-F436-76EE-C0F7B4B595F0}"/>
                </a:ext>
              </a:extLst>
            </p:cNvPr>
            <p:cNvSpPr/>
            <p:nvPr/>
          </p:nvSpPr>
          <p:spPr>
            <a:xfrm>
              <a:off x="5943600" y="6264275"/>
              <a:ext cx="762000" cy="184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8F20CB65-D7D6-3209-030D-95D32DDDB39D}"/>
                </a:ext>
              </a:extLst>
            </p:cNvPr>
            <p:cNvGrpSpPr>
              <a:grpSpLocks noChangeAspect="1"/>
            </p:cNvGrpSpPr>
            <p:nvPr/>
          </p:nvGrpSpPr>
          <p:grpSpPr>
            <a:xfrm>
              <a:off x="6741500" y="5940911"/>
              <a:ext cx="2238133" cy="640080"/>
              <a:chOff x="5065904" y="1708897"/>
              <a:chExt cx="2877599" cy="822960"/>
            </a:xfrm>
          </p:grpSpPr>
          <p:pic>
            <p:nvPicPr>
              <p:cNvPr id="28" name="Picture 27">
                <a:extLst>
                  <a:ext uri="{FF2B5EF4-FFF2-40B4-BE49-F238E27FC236}">
                    <a16:creationId xmlns:a16="http://schemas.microsoft.com/office/drawing/2014/main" id="{1924472B-BD0D-3D94-FC9F-B2BB4ACBDB9B}"/>
                  </a:ext>
                </a:extLst>
              </p:cNvPr>
              <p:cNvPicPr>
                <a:picLocks noChangeAspect="1"/>
              </p:cNvPicPr>
              <p:nvPr/>
            </p:nvPicPr>
            <p:blipFill>
              <a:blip r:embed="rId4"/>
              <a:stretch>
                <a:fillRect/>
              </a:stretch>
            </p:blipFill>
            <p:spPr>
              <a:xfrm>
                <a:off x="5162896" y="1708897"/>
                <a:ext cx="2780607" cy="822960"/>
              </a:xfrm>
              <a:prstGeom prst="rect">
                <a:avLst/>
              </a:prstGeom>
            </p:spPr>
          </p:pic>
          <p:pic>
            <p:nvPicPr>
              <p:cNvPr id="29" name="Picture 28">
                <a:extLst>
                  <a:ext uri="{FF2B5EF4-FFF2-40B4-BE49-F238E27FC236}">
                    <a16:creationId xmlns:a16="http://schemas.microsoft.com/office/drawing/2014/main" id="{5EF4537B-C299-DB50-C9DA-AEF6CE98662E}"/>
                  </a:ext>
                </a:extLst>
              </p:cNvPr>
              <p:cNvPicPr>
                <a:picLocks noChangeAspect="1"/>
              </p:cNvPicPr>
              <p:nvPr/>
            </p:nvPicPr>
            <p:blipFill>
              <a:blip r:embed="rId5"/>
              <a:stretch>
                <a:fillRect/>
              </a:stretch>
            </p:blipFill>
            <p:spPr>
              <a:xfrm>
                <a:off x="5065904" y="1948927"/>
                <a:ext cx="635000" cy="457200"/>
              </a:xfrm>
              <a:prstGeom prst="rect">
                <a:avLst/>
              </a:prstGeom>
            </p:spPr>
          </p:pic>
        </p:grpSp>
        <p:grpSp>
          <p:nvGrpSpPr>
            <p:cNvPr id="23" name="Group 22">
              <a:extLst>
                <a:ext uri="{FF2B5EF4-FFF2-40B4-BE49-F238E27FC236}">
                  <a16:creationId xmlns:a16="http://schemas.microsoft.com/office/drawing/2014/main" id="{984B4001-AF16-EC10-6723-38F855C3B201}"/>
                </a:ext>
              </a:extLst>
            </p:cNvPr>
            <p:cNvGrpSpPr/>
            <p:nvPr/>
          </p:nvGrpSpPr>
          <p:grpSpPr>
            <a:xfrm>
              <a:off x="1114861" y="5866884"/>
              <a:ext cx="4656164" cy="822960"/>
              <a:chOff x="1114861" y="5866884"/>
              <a:chExt cx="4656164" cy="822960"/>
            </a:xfrm>
          </p:grpSpPr>
          <p:grpSp>
            <p:nvGrpSpPr>
              <p:cNvPr id="24" name="Group 23">
                <a:extLst>
                  <a:ext uri="{FF2B5EF4-FFF2-40B4-BE49-F238E27FC236}">
                    <a16:creationId xmlns:a16="http://schemas.microsoft.com/office/drawing/2014/main" id="{A8CCBC6C-3057-AFE0-09C3-6393EA865F58}"/>
                  </a:ext>
                </a:extLst>
              </p:cNvPr>
              <p:cNvGrpSpPr/>
              <p:nvPr/>
            </p:nvGrpSpPr>
            <p:grpSpPr>
              <a:xfrm>
                <a:off x="1114861" y="5866884"/>
                <a:ext cx="4656164" cy="822960"/>
                <a:chOff x="1307610" y="5852795"/>
                <a:chExt cx="4656164" cy="822960"/>
              </a:xfrm>
            </p:grpSpPr>
            <p:graphicFrame>
              <p:nvGraphicFramePr>
                <p:cNvPr id="26" name="Object 4">
                  <a:extLst>
                    <a:ext uri="{FF2B5EF4-FFF2-40B4-BE49-F238E27FC236}">
                      <a16:creationId xmlns:a16="http://schemas.microsoft.com/office/drawing/2014/main" id="{BC01BEEE-F5B8-F7EF-2B81-FC083B8F8711}"/>
                    </a:ext>
                  </a:extLst>
                </p:cNvPr>
                <p:cNvGraphicFramePr>
                  <a:graphicFrameLocks noChangeAspect="1"/>
                </p:cNvGraphicFramePr>
                <p:nvPr>
                  <p:extLst>
                    <p:ext uri="{D42A27DB-BD31-4B8C-83A1-F6EECF244321}">
                      <p14:modId xmlns:p14="http://schemas.microsoft.com/office/powerpoint/2010/main" val="3210892041"/>
                    </p:ext>
                  </p:extLst>
                </p:nvPr>
              </p:nvGraphicFramePr>
              <p:xfrm>
                <a:off x="1307610" y="6081395"/>
                <a:ext cx="1574559" cy="365760"/>
              </p:xfrm>
              <a:graphic>
                <a:graphicData uri="http://schemas.openxmlformats.org/presentationml/2006/ole">
                  <mc:AlternateContent xmlns:mc="http://schemas.openxmlformats.org/markup-compatibility/2006">
                    <mc:Choice xmlns:v="urn:schemas-microsoft-com:vml" Requires="v">
                      <p:oleObj name="Equation" r:id="rId6" imgW="876300" imgH="203200" progId="Equation.3">
                        <p:embed/>
                      </p:oleObj>
                    </mc:Choice>
                    <mc:Fallback>
                      <p:oleObj name="Equation" r:id="rId6" imgW="876300" imgH="203200" progId="Equation.3">
                        <p:embed/>
                        <p:pic>
                          <p:nvPicPr>
                            <p:cNvPr id="26" name="Object 4">
                              <a:extLst>
                                <a:ext uri="{FF2B5EF4-FFF2-40B4-BE49-F238E27FC236}">
                                  <a16:creationId xmlns:a16="http://schemas.microsoft.com/office/drawing/2014/main" id="{BC01BEEE-F5B8-F7EF-2B81-FC083B8F87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610" y="6081395"/>
                              <a:ext cx="1574559" cy="3657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
                  <a:extLst>
                    <a:ext uri="{FF2B5EF4-FFF2-40B4-BE49-F238E27FC236}">
                      <a16:creationId xmlns:a16="http://schemas.microsoft.com/office/drawing/2014/main" id="{5DD6AAB7-9930-CF50-74DB-71AD25CE566E}"/>
                    </a:ext>
                  </a:extLst>
                </p:cNvPr>
                <p:cNvGraphicFramePr>
                  <a:graphicFrameLocks noChangeAspect="1"/>
                </p:cNvGraphicFramePr>
                <p:nvPr>
                  <p:extLst>
                    <p:ext uri="{D42A27DB-BD31-4B8C-83A1-F6EECF244321}">
                      <p14:modId xmlns:p14="http://schemas.microsoft.com/office/powerpoint/2010/main" val="3368151093"/>
                    </p:ext>
                  </p:extLst>
                </p:nvPr>
              </p:nvGraphicFramePr>
              <p:xfrm>
                <a:off x="4170825" y="5852795"/>
                <a:ext cx="1792949" cy="822960"/>
              </p:xfrm>
              <a:graphic>
                <a:graphicData uri="http://schemas.openxmlformats.org/presentationml/2006/ole">
                  <mc:AlternateContent xmlns:mc="http://schemas.openxmlformats.org/markup-compatibility/2006">
                    <mc:Choice xmlns:v="urn:schemas-microsoft-com:vml" Requires="v">
                      <p:oleObj name="Equation" r:id="rId8" imgW="914400" imgH="419100" progId="Equation.3">
                        <p:embed/>
                      </p:oleObj>
                    </mc:Choice>
                    <mc:Fallback>
                      <p:oleObj name="Equation" r:id="rId8" imgW="914400" imgH="419100" progId="Equation.3">
                        <p:embed/>
                        <p:pic>
                          <p:nvPicPr>
                            <p:cNvPr id="27" name="Object 2">
                              <a:extLst>
                                <a:ext uri="{FF2B5EF4-FFF2-40B4-BE49-F238E27FC236}">
                                  <a16:creationId xmlns:a16="http://schemas.microsoft.com/office/drawing/2014/main" id="{5DD6AAB7-9930-CF50-74DB-71AD25CE56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0825" y="5852795"/>
                              <a:ext cx="1792949" cy="82296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pic>
            <p:nvPicPr>
              <p:cNvPr id="25" name="Picture 24">
                <a:extLst>
                  <a:ext uri="{FF2B5EF4-FFF2-40B4-BE49-F238E27FC236}">
                    <a16:creationId xmlns:a16="http://schemas.microsoft.com/office/drawing/2014/main" id="{080328F1-7E73-8B95-9429-E5D15AB8E2E6}"/>
                  </a:ext>
                </a:extLst>
              </p:cNvPr>
              <p:cNvPicPr>
                <a:picLocks noChangeAspect="1"/>
              </p:cNvPicPr>
              <p:nvPr/>
            </p:nvPicPr>
            <p:blipFill>
              <a:blip r:embed="rId5"/>
              <a:stretch>
                <a:fillRect/>
              </a:stretch>
            </p:blipFill>
            <p:spPr>
              <a:xfrm>
                <a:off x="3810000" y="6121400"/>
                <a:ext cx="493889" cy="355600"/>
              </a:xfrm>
              <a:prstGeom prst="rect">
                <a:avLst/>
              </a:prstGeom>
            </p:spPr>
          </p:pic>
        </p:grpSp>
      </p:grpSp>
    </p:spTree>
    <p:extLst>
      <p:ext uri="{BB962C8B-B14F-4D97-AF65-F5344CB8AC3E}">
        <p14:creationId xmlns:p14="http://schemas.microsoft.com/office/powerpoint/2010/main" val="895958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6456</TotalTime>
  <Words>1205</Words>
  <Application>Microsoft Office PowerPoint</Application>
  <PresentationFormat>On-screen Show (4:3)</PresentationFormat>
  <Paragraphs>130</Paragraphs>
  <Slides>15</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Cambria Math</vt:lpstr>
      <vt:lpstr>Georgia</vt:lpstr>
      <vt:lpstr>Symbol</vt:lpstr>
      <vt:lpstr>Wingdings</vt:lpstr>
      <vt:lpstr>Office Theme</vt:lpstr>
      <vt:lpstr>Equation</vt:lpstr>
      <vt:lpstr>CIS9660: Data Mining for Business Analytics  4. Introduction to Logistic Regression Imp 3 4 5 6 8 9 10 13 14  </vt:lpstr>
      <vt:lpstr>An Illustrative Example:  To smoke or Not to smoke</vt:lpstr>
      <vt:lpstr>What is logistic regression?</vt:lpstr>
      <vt:lpstr>What is logistic regression?</vt:lpstr>
      <vt:lpstr>Why logistic regression?</vt:lpstr>
      <vt:lpstr>Why logistic regression?</vt:lpstr>
      <vt:lpstr>Transformation: Logistic to Linear</vt:lpstr>
      <vt:lpstr>Transformation: Logistic to Linear</vt:lpstr>
      <vt:lpstr>PowerPoint Presentation</vt:lpstr>
      <vt:lpstr>Parameter Estimation in R</vt:lpstr>
      <vt:lpstr>PowerPoint Presentation</vt:lpstr>
      <vt:lpstr>PowerPoint Presentation</vt:lpstr>
      <vt:lpstr>Logistic Regression versus Linear Regression</vt:lpstr>
      <vt:lpstr>Logistic Regression versus Linear Regression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CIS9660: Data Mining for Business Analytics  6. Principles of Data Visualization</dc:title>
  <dc:creator>Ada Wang</dc:creator>
  <cp:lastModifiedBy>Siddha Deshpande</cp:lastModifiedBy>
  <cp:revision>209</cp:revision>
  <dcterms:created xsi:type="dcterms:W3CDTF">2019-08-06T22:47:30Z</dcterms:created>
  <dcterms:modified xsi:type="dcterms:W3CDTF">2023-03-14T15:16:18Z</dcterms:modified>
</cp:coreProperties>
</file>