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39" r:id="rId2"/>
    <p:sldId id="398" r:id="rId3"/>
    <p:sldId id="400" r:id="rId4"/>
    <p:sldId id="399" r:id="rId5"/>
    <p:sldId id="343" r:id="rId6"/>
    <p:sldId id="288" r:id="rId7"/>
    <p:sldId id="342" r:id="rId8"/>
    <p:sldId id="325" r:id="rId9"/>
    <p:sldId id="272" r:id="rId10"/>
    <p:sldId id="401" r:id="rId11"/>
    <p:sldId id="293" r:id="rId12"/>
    <p:sldId id="315" r:id="rId13"/>
    <p:sldId id="301" r:id="rId14"/>
    <p:sldId id="326" r:id="rId15"/>
    <p:sldId id="324" r:id="rId16"/>
    <p:sldId id="295" r:id="rId17"/>
    <p:sldId id="296" r:id="rId18"/>
    <p:sldId id="297" r:id="rId19"/>
    <p:sldId id="298" r:id="rId20"/>
    <p:sldId id="299" r:id="rId21"/>
    <p:sldId id="267" r:id="rId22"/>
    <p:sldId id="319" r:id="rId23"/>
    <p:sldId id="313" r:id="rId24"/>
    <p:sldId id="321" r:id="rId25"/>
    <p:sldId id="302" r:id="rId26"/>
    <p:sldId id="303" r:id="rId27"/>
    <p:sldId id="327" r:id="rId28"/>
    <p:sldId id="308" r:id="rId29"/>
    <p:sldId id="314" r:id="rId30"/>
    <p:sldId id="311" r:id="rId31"/>
    <p:sldId id="317" r:id="rId32"/>
    <p:sldId id="395" r:id="rId33"/>
    <p:sldId id="357" r:id="rId34"/>
    <p:sldId id="396" r:id="rId35"/>
    <p:sldId id="397" r:id="rId36"/>
    <p:sldId id="322" r:id="rId37"/>
    <p:sldId id="32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07" autoAdjust="0"/>
  </p:normalViewPr>
  <p:slideViewPr>
    <p:cSldViewPr>
      <p:cViewPr varScale="1">
        <p:scale>
          <a:sx n="82" d="100"/>
          <a:sy n="82" d="100"/>
        </p:scale>
        <p:origin x="24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1987\Desktop\2018-12-21T1204_Grades-BU-MIS-2502-002-19562-201836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358705161854772E-2"/>
          <c:y val="5.5555555555555552E-2"/>
          <c:w val="0.89019685039370078"/>
          <c:h val="0.841674686497521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15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  <c:pt idx="5">
                  <c:v>13</c:v>
                </c:pt>
                <c:pt idx="6">
                  <c:v>16</c:v>
                </c:pt>
                <c:pt idx="7">
                  <c:v>12</c:v>
                </c:pt>
                <c:pt idx="8">
                  <c:v>14</c:v>
                </c:pt>
                <c:pt idx="9">
                  <c:v>30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22</c:v>
                </c:pt>
                <c:pt idx="5">
                  <c:v>15</c:v>
                </c:pt>
                <c:pt idx="6">
                  <c:v>19</c:v>
                </c:pt>
                <c:pt idx="7">
                  <c:v>18</c:v>
                </c:pt>
                <c:pt idx="8">
                  <c:v>18</c:v>
                </c:pt>
                <c:pt idx="9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4A-4097-AA34-548F75868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91360"/>
        <c:axId val="153991936"/>
      </c:scatterChart>
      <c:valAx>
        <c:axId val="15399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91936"/>
        <c:crosses val="autoZero"/>
        <c:crossBetween val="midCat"/>
      </c:valAx>
      <c:valAx>
        <c:axId val="15399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91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10730-F0C4-44EA-BDCF-298950062959}" type="doc">
      <dgm:prSet loTypeId="urn:microsoft.com/office/officeart/2005/8/layout/hList9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5C3578-B3AB-4CFE-8793-77C12FE30AD3}">
      <dgm:prSet custT="1"/>
      <dgm:spPr/>
      <dgm:t>
        <a:bodyPr/>
        <a:lstStyle/>
        <a:p>
          <a:pPr rtl="0"/>
          <a:r>
            <a:rPr lang="en-US" sz="1400" dirty="0"/>
            <a:t>Classification</a:t>
          </a:r>
        </a:p>
        <a:p>
          <a:pPr rtl="0"/>
          <a:r>
            <a:rPr lang="en-US" sz="1400" dirty="0"/>
            <a:t>(like Decision Trees)</a:t>
          </a:r>
        </a:p>
      </dgm:t>
    </dgm:pt>
    <dgm:pt modelId="{AFA3A85C-E305-4282-AC89-3EBB7A434FFD}" type="parTrans" cxnId="{0915CAF8-C28F-45EA-A354-45E17B872E5C}">
      <dgm:prSet/>
      <dgm:spPr/>
      <dgm:t>
        <a:bodyPr/>
        <a:lstStyle/>
        <a:p>
          <a:endParaRPr lang="en-US"/>
        </a:p>
      </dgm:t>
    </dgm:pt>
    <dgm:pt modelId="{F7358B2F-2ABA-48FE-ADB8-27292D6681B1}" type="sibTrans" cxnId="{0915CAF8-C28F-45EA-A354-45E17B872E5C}">
      <dgm:prSet/>
      <dgm:spPr/>
      <dgm:t>
        <a:bodyPr/>
        <a:lstStyle/>
        <a:p>
          <a:endParaRPr lang="en-US"/>
        </a:p>
      </dgm:t>
    </dgm:pt>
    <dgm:pt modelId="{3B5AA315-15BF-42EF-810C-04D568988149}">
      <dgm:prSet/>
      <dgm:spPr/>
      <dgm:t>
        <a:bodyPr/>
        <a:lstStyle/>
        <a:p>
          <a:pPr rtl="0"/>
          <a:r>
            <a:rPr lang="en-US"/>
            <a:t>People </a:t>
          </a:r>
          <a:r>
            <a:rPr lang="en-US" dirty="0"/>
            <a:t>place items into categories</a:t>
          </a:r>
        </a:p>
      </dgm:t>
    </dgm:pt>
    <dgm:pt modelId="{FDBC7BF4-512D-4A54-B54C-A289C52933D4}" type="parTrans" cxnId="{43C08ADA-7FE7-40B9-AD68-620416461853}">
      <dgm:prSet/>
      <dgm:spPr/>
      <dgm:t>
        <a:bodyPr/>
        <a:lstStyle/>
        <a:p>
          <a:endParaRPr lang="en-US"/>
        </a:p>
      </dgm:t>
    </dgm:pt>
    <dgm:pt modelId="{E6569E5B-F7DB-43C1-9C8D-59D3A8E40269}" type="sibTrans" cxnId="{43C08ADA-7FE7-40B9-AD68-620416461853}">
      <dgm:prSet/>
      <dgm:spPr/>
      <dgm:t>
        <a:bodyPr/>
        <a:lstStyle/>
        <a:p>
          <a:endParaRPr lang="en-US"/>
        </a:p>
      </dgm:t>
    </dgm:pt>
    <dgm:pt modelId="{24169A92-93AD-425E-810D-5A2758ED27A5}">
      <dgm:prSet/>
      <dgm:spPr/>
      <dgm:t>
        <a:bodyPr/>
        <a:lstStyle/>
        <a:p>
          <a:pPr rtl="0"/>
          <a:r>
            <a:rPr lang="en-US" dirty="0"/>
            <a:t>Simple categorization by attributes</a:t>
          </a:r>
        </a:p>
      </dgm:t>
    </dgm:pt>
    <dgm:pt modelId="{922EE465-6CBC-4887-BBD9-D36ED3C6F060}" type="parTrans" cxnId="{C8F71D3B-94A4-44C6-BB61-53D729EB4926}">
      <dgm:prSet/>
      <dgm:spPr/>
      <dgm:t>
        <a:bodyPr/>
        <a:lstStyle/>
        <a:p>
          <a:endParaRPr lang="en-US"/>
        </a:p>
      </dgm:t>
    </dgm:pt>
    <dgm:pt modelId="{58180E13-965C-4772-9D6D-F2A0ED47CD5B}" type="sibTrans" cxnId="{C8F71D3B-94A4-44C6-BB61-53D729EB4926}">
      <dgm:prSet/>
      <dgm:spPr/>
      <dgm:t>
        <a:bodyPr/>
        <a:lstStyle/>
        <a:p>
          <a:endParaRPr lang="en-US"/>
        </a:p>
      </dgm:t>
    </dgm:pt>
    <dgm:pt modelId="{35FB27DC-E682-48B6-83A5-8118719F853C}">
      <dgm:prSet/>
      <dgm:spPr/>
      <dgm:t>
        <a:bodyPr/>
        <a:lstStyle/>
        <a:p>
          <a:pPr rtl="0"/>
          <a:r>
            <a:rPr lang="en-US" dirty="0"/>
            <a:t>Dividing students into groups by last name</a:t>
          </a:r>
        </a:p>
      </dgm:t>
    </dgm:pt>
    <dgm:pt modelId="{C7792D0E-1B83-4833-A028-1C6A57195278}" type="parTrans" cxnId="{B91F2E75-3A11-48A6-8F5F-261B34039F7B}">
      <dgm:prSet/>
      <dgm:spPr/>
      <dgm:t>
        <a:bodyPr/>
        <a:lstStyle/>
        <a:p>
          <a:endParaRPr lang="en-US"/>
        </a:p>
      </dgm:t>
    </dgm:pt>
    <dgm:pt modelId="{50579270-F447-4D5C-8652-9AA153B950C9}" type="sibTrans" cxnId="{B91F2E75-3A11-48A6-8F5F-261B34039F7B}">
      <dgm:prSet/>
      <dgm:spPr/>
      <dgm:t>
        <a:bodyPr/>
        <a:lstStyle/>
        <a:p>
          <a:endParaRPr lang="en-US"/>
        </a:p>
      </dgm:t>
    </dgm:pt>
    <dgm:pt modelId="{8937E578-6750-4699-8407-3D26F31DBD72}" type="pres">
      <dgm:prSet presAssocID="{E5010730-F0C4-44EA-BDCF-298950062959}" presName="list" presStyleCnt="0">
        <dgm:presLayoutVars>
          <dgm:dir/>
          <dgm:animLvl val="lvl"/>
        </dgm:presLayoutVars>
      </dgm:prSet>
      <dgm:spPr/>
    </dgm:pt>
    <dgm:pt modelId="{FB9941C2-C1A0-4D9B-9F7F-27262D66C697}" type="pres">
      <dgm:prSet presAssocID="{BA5C3578-B3AB-4CFE-8793-77C12FE30AD3}" presName="posSpace" presStyleCnt="0"/>
      <dgm:spPr/>
    </dgm:pt>
    <dgm:pt modelId="{DB60E39E-D273-46B1-B21F-5DA258FA850B}" type="pres">
      <dgm:prSet presAssocID="{BA5C3578-B3AB-4CFE-8793-77C12FE30AD3}" presName="vertFlow" presStyleCnt="0"/>
      <dgm:spPr/>
    </dgm:pt>
    <dgm:pt modelId="{747AA3D2-495C-4BAC-9182-5DC5869B537A}" type="pres">
      <dgm:prSet presAssocID="{BA5C3578-B3AB-4CFE-8793-77C12FE30AD3}" presName="topSpace" presStyleCnt="0"/>
      <dgm:spPr/>
    </dgm:pt>
    <dgm:pt modelId="{EBFB1471-27F4-49B3-AC85-BFD50860E900}" type="pres">
      <dgm:prSet presAssocID="{BA5C3578-B3AB-4CFE-8793-77C12FE30AD3}" presName="firstComp" presStyleCnt="0"/>
      <dgm:spPr/>
    </dgm:pt>
    <dgm:pt modelId="{FBB6BEF8-511A-4305-BCE5-3013836AB018}" type="pres">
      <dgm:prSet presAssocID="{BA5C3578-B3AB-4CFE-8793-77C12FE30AD3}" presName="firstChild" presStyleLbl="bgAccFollowNode1" presStyleIdx="0" presStyleCnt="2"/>
      <dgm:spPr/>
    </dgm:pt>
    <dgm:pt modelId="{5CDAAD48-14A7-43A8-AC22-2EBCBE39C2CB}" type="pres">
      <dgm:prSet presAssocID="{BA5C3578-B3AB-4CFE-8793-77C12FE30AD3}" presName="firstChildTx" presStyleLbl="bgAccFollowNode1" presStyleIdx="0" presStyleCnt="2">
        <dgm:presLayoutVars>
          <dgm:bulletEnabled val="1"/>
        </dgm:presLayoutVars>
      </dgm:prSet>
      <dgm:spPr/>
    </dgm:pt>
    <dgm:pt modelId="{2B329DCA-084A-47FF-8651-E07F25856814}" type="pres">
      <dgm:prSet presAssocID="{BA5C3578-B3AB-4CFE-8793-77C12FE30AD3}" presName="negSpace" presStyleCnt="0"/>
      <dgm:spPr/>
    </dgm:pt>
    <dgm:pt modelId="{F1ABFFC1-E94B-4C03-A434-146358BD4466}" type="pres">
      <dgm:prSet presAssocID="{BA5C3578-B3AB-4CFE-8793-77C12FE30AD3}" presName="circle" presStyleLbl="node1" presStyleIdx="0" presStyleCnt="2"/>
      <dgm:spPr/>
    </dgm:pt>
    <dgm:pt modelId="{615E2830-DA8C-4D9E-9661-233F61A1E432}" type="pres">
      <dgm:prSet presAssocID="{F7358B2F-2ABA-48FE-ADB8-27292D6681B1}" presName="transSpace" presStyleCnt="0"/>
      <dgm:spPr/>
    </dgm:pt>
    <dgm:pt modelId="{2C62DD58-722D-4C2F-866E-8920E7579C04}" type="pres">
      <dgm:prSet presAssocID="{24169A92-93AD-425E-810D-5A2758ED27A5}" presName="posSpace" presStyleCnt="0"/>
      <dgm:spPr/>
    </dgm:pt>
    <dgm:pt modelId="{58C89965-C11E-4AC9-972C-35B41AD43C40}" type="pres">
      <dgm:prSet presAssocID="{24169A92-93AD-425E-810D-5A2758ED27A5}" presName="vertFlow" presStyleCnt="0"/>
      <dgm:spPr/>
    </dgm:pt>
    <dgm:pt modelId="{240B88B2-28D7-4FE6-967A-A31D5DC1FCD4}" type="pres">
      <dgm:prSet presAssocID="{24169A92-93AD-425E-810D-5A2758ED27A5}" presName="topSpace" presStyleCnt="0"/>
      <dgm:spPr/>
    </dgm:pt>
    <dgm:pt modelId="{341C45C7-D826-4DA5-8559-5E27B1BAA473}" type="pres">
      <dgm:prSet presAssocID="{24169A92-93AD-425E-810D-5A2758ED27A5}" presName="firstComp" presStyleCnt="0"/>
      <dgm:spPr/>
    </dgm:pt>
    <dgm:pt modelId="{870B6A89-FEAD-4814-A8FF-29FA619DCA77}" type="pres">
      <dgm:prSet presAssocID="{24169A92-93AD-425E-810D-5A2758ED27A5}" presName="firstChild" presStyleLbl="bgAccFollowNode1" presStyleIdx="1" presStyleCnt="2"/>
      <dgm:spPr/>
    </dgm:pt>
    <dgm:pt modelId="{670B4825-4408-425C-A364-0C70555CA0E1}" type="pres">
      <dgm:prSet presAssocID="{24169A92-93AD-425E-810D-5A2758ED27A5}" presName="firstChildTx" presStyleLbl="bgAccFollowNode1" presStyleIdx="1" presStyleCnt="2">
        <dgm:presLayoutVars>
          <dgm:bulletEnabled val="1"/>
        </dgm:presLayoutVars>
      </dgm:prSet>
      <dgm:spPr/>
    </dgm:pt>
    <dgm:pt modelId="{10361599-D2CF-41E3-8E9E-87AB4081BDAA}" type="pres">
      <dgm:prSet presAssocID="{24169A92-93AD-425E-810D-5A2758ED27A5}" presName="negSpace" presStyleCnt="0"/>
      <dgm:spPr/>
    </dgm:pt>
    <dgm:pt modelId="{D8248BE1-BD65-454D-A181-AB131DD77B82}" type="pres">
      <dgm:prSet presAssocID="{24169A92-93AD-425E-810D-5A2758ED27A5}" presName="circle" presStyleLbl="node1" presStyleIdx="1" presStyleCnt="2"/>
      <dgm:spPr/>
    </dgm:pt>
  </dgm:ptLst>
  <dgm:cxnLst>
    <dgm:cxn modelId="{11F13A03-383E-4F3F-B8BD-F1BD525C30D3}" type="presOf" srcId="{3B5AA315-15BF-42EF-810C-04D568988149}" destId="{FBB6BEF8-511A-4305-BCE5-3013836AB018}" srcOrd="0" destOrd="0" presId="urn:microsoft.com/office/officeart/2005/8/layout/hList9"/>
    <dgm:cxn modelId="{E101F10A-88C7-49B9-9F44-09029464752E}" type="presOf" srcId="{E5010730-F0C4-44EA-BDCF-298950062959}" destId="{8937E578-6750-4699-8407-3D26F31DBD72}" srcOrd="0" destOrd="0" presId="urn:microsoft.com/office/officeart/2005/8/layout/hList9"/>
    <dgm:cxn modelId="{3CA44922-5DDB-4CF3-A23E-A6B7F28F4828}" type="presOf" srcId="{35FB27DC-E682-48B6-83A5-8118719F853C}" destId="{670B4825-4408-425C-A364-0C70555CA0E1}" srcOrd="1" destOrd="0" presId="urn:microsoft.com/office/officeart/2005/8/layout/hList9"/>
    <dgm:cxn modelId="{96913529-A5F2-4296-8220-306316F581BD}" type="presOf" srcId="{3B5AA315-15BF-42EF-810C-04D568988149}" destId="{5CDAAD48-14A7-43A8-AC22-2EBCBE39C2CB}" srcOrd="1" destOrd="0" presId="urn:microsoft.com/office/officeart/2005/8/layout/hList9"/>
    <dgm:cxn modelId="{42359437-F003-4DC7-B43E-0EAE55F83AC3}" type="presOf" srcId="{24169A92-93AD-425E-810D-5A2758ED27A5}" destId="{D8248BE1-BD65-454D-A181-AB131DD77B82}" srcOrd="0" destOrd="0" presId="urn:microsoft.com/office/officeart/2005/8/layout/hList9"/>
    <dgm:cxn modelId="{C8F71D3B-94A4-44C6-BB61-53D729EB4926}" srcId="{E5010730-F0C4-44EA-BDCF-298950062959}" destId="{24169A92-93AD-425E-810D-5A2758ED27A5}" srcOrd="1" destOrd="0" parTransId="{922EE465-6CBC-4887-BBD9-D36ED3C6F060}" sibTransId="{58180E13-965C-4772-9D6D-F2A0ED47CD5B}"/>
    <dgm:cxn modelId="{B91F2E75-3A11-48A6-8F5F-261B34039F7B}" srcId="{24169A92-93AD-425E-810D-5A2758ED27A5}" destId="{35FB27DC-E682-48B6-83A5-8118719F853C}" srcOrd="0" destOrd="0" parTransId="{C7792D0E-1B83-4833-A028-1C6A57195278}" sibTransId="{50579270-F447-4D5C-8652-9AA153B950C9}"/>
    <dgm:cxn modelId="{84EDA596-52A1-4D79-B46B-78023E3BFE48}" type="presOf" srcId="{35FB27DC-E682-48B6-83A5-8118719F853C}" destId="{870B6A89-FEAD-4814-A8FF-29FA619DCA77}" srcOrd="0" destOrd="0" presId="urn:microsoft.com/office/officeart/2005/8/layout/hList9"/>
    <dgm:cxn modelId="{43C08ADA-7FE7-40B9-AD68-620416461853}" srcId="{BA5C3578-B3AB-4CFE-8793-77C12FE30AD3}" destId="{3B5AA315-15BF-42EF-810C-04D568988149}" srcOrd="0" destOrd="0" parTransId="{FDBC7BF4-512D-4A54-B54C-A289C52933D4}" sibTransId="{E6569E5B-F7DB-43C1-9C8D-59D3A8E40269}"/>
    <dgm:cxn modelId="{0CE26EE9-DDB0-47BE-8B29-5E21B03ED4DF}" type="presOf" srcId="{BA5C3578-B3AB-4CFE-8793-77C12FE30AD3}" destId="{F1ABFFC1-E94B-4C03-A434-146358BD4466}" srcOrd="0" destOrd="0" presId="urn:microsoft.com/office/officeart/2005/8/layout/hList9"/>
    <dgm:cxn modelId="{0915CAF8-C28F-45EA-A354-45E17B872E5C}" srcId="{E5010730-F0C4-44EA-BDCF-298950062959}" destId="{BA5C3578-B3AB-4CFE-8793-77C12FE30AD3}" srcOrd="0" destOrd="0" parTransId="{AFA3A85C-E305-4282-AC89-3EBB7A434FFD}" sibTransId="{F7358B2F-2ABA-48FE-ADB8-27292D6681B1}"/>
    <dgm:cxn modelId="{F1566679-67A4-4E5C-9A90-69D679400963}" type="presParOf" srcId="{8937E578-6750-4699-8407-3D26F31DBD72}" destId="{FB9941C2-C1A0-4D9B-9F7F-27262D66C697}" srcOrd="0" destOrd="0" presId="urn:microsoft.com/office/officeart/2005/8/layout/hList9"/>
    <dgm:cxn modelId="{C62E20C0-8AA7-40E7-8EF7-C7C5FB7AE1BC}" type="presParOf" srcId="{8937E578-6750-4699-8407-3D26F31DBD72}" destId="{DB60E39E-D273-46B1-B21F-5DA258FA850B}" srcOrd="1" destOrd="0" presId="urn:microsoft.com/office/officeart/2005/8/layout/hList9"/>
    <dgm:cxn modelId="{1A5A73AA-4AF8-4F79-87F4-4224341F1BEE}" type="presParOf" srcId="{DB60E39E-D273-46B1-B21F-5DA258FA850B}" destId="{747AA3D2-495C-4BAC-9182-5DC5869B537A}" srcOrd="0" destOrd="0" presId="urn:microsoft.com/office/officeart/2005/8/layout/hList9"/>
    <dgm:cxn modelId="{B3E48DCB-18CE-4DE0-AAA3-46577646C6FE}" type="presParOf" srcId="{DB60E39E-D273-46B1-B21F-5DA258FA850B}" destId="{EBFB1471-27F4-49B3-AC85-BFD50860E900}" srcOrd="1" destOrd="0" presId="urn:microsoft.com/office/officeart/2005/8/layout/hList9"/>
    <dgm:cxn modelId="{1C742954-EDFF-48C2-9ED6-52D255A79810}" type="presParOf" srcId="{EBFB1471-27F4-49B3-AC85-BFD50860E900}" destId="{FBB6BEF8-511A-4305-BCE5-3013836AB018}" srcOrd="0" destOrd="0" presId="urn:microsoft.com/office/officeart/2005/8/layout/hList9"/>
    <dgm:cxn modelId="{C1846D4B-CAEB-44AE-83CC-402E84EE702B}" type="presParOf" srcId="{EBFB1471-27F4-49B3-AC85-BFD50860E900}" destId="{5CDAAD48-14A7-43A8-AC22-2EBCBE39C2CB}" srcOrd="1" destOrd="0" presId="urn:microsoft.com/office/officeart/2005/8/layout/hList9"/>
    <dgm:cxn modelId="{9D2053C9-452D-4717-B7D8-69580944F396}" type="presParOf" srcId="{8937E578-6750-4699-8407-3D26F31DBD72}" destId="{2B329DCA-084A-47FF-8651-E07F25856814}" srcOrd="2" destOrd="0" presId="urn:microsoft.com/office/officeart/2005/8/layout/hList9"/>
    <dgm:cxn modelId="{F6989FA7-8FC2-4091-9894-717768E6B25B}" type="presParOf" srcId="{8937E578-6750-4699-8407-3D26F31DBD72}" destId="{F1ABFFC1-E94B-4C03-A434-146358BD4466}" srcOrd="3" destOrd="0" presId="urn:microsoft.com/office/officeart/2005/8/layout/hList9"/>
    <dgm:cxn modelId="{F68043A2-6327-45DA-B401-116184E31FDA}" type="presParOf" srcId="{8937E578-6750-4699-8407-3D26F31DBD72}" destId="{615E2830-DA8C-4D9E-9661-233F61A1E432}" srcOrd="4" destOrd="0" presId="urn:microsoft.com/office/officeart/2005/8/layout/hList9"/>
    <dgm:cxn modelId="{273098A6-57EB-424A-B240-D0B1A3773B76}" type="presParOf" srcId="{8937E578-6750-4699-8407-3D26F31DBD72}" destId="{2C62DD58-722D-4C2F-866E-8920E7579C04}" srcOrd="5" destOrd="0" presId="urn:microsoft.com/office/officeart/2005/8/layout/hList9"/>
    <dgm:cxn modelId="{4383D261-4707-438A-B69C-0175AC2395EA}" type="presParOf" srcId="{8937E578-6750-4699-8407-3D26F31DBD72}" destId="{58C89965-C11E-4AC9-972C-35B41AD43C40}" srcOrd="6" destOrd="0" presId="urn:microsoft.com/office/officeart/2005/8/layout/hList9"/>
    <dgm:cxn modelId="{4CDA8A16-0DB0-4522-A4F4-DCC77CBB8283}" type="presParOf" srcId="{58C89965-C11E-4AC9-972C-35B41AD43C40}" destId="{240B88B2-28D7-4FE6-967A-A31D5DC1FCD4}" srcOrd="0" destOrd="0" presId="urn:microsoft.com/office/officeart/2005/8/layout/hList9"/>
    <dgm:cxn modelId="{E0BCAFDE-166E-48EE-8237-E086455BE1D6}" type="presParOf" srcId="{58C89965-C11E-4AC9-972C-35B41AD43C40}" destId="{341C45C7-D826-4DA5-8559-5E27B1BAA473}" srcOrd="1" destOrd="0" presId="urn:microsoft.com/office/officeart/2005/8/layout/hList9"/>
    <dgm:cxn modelId="{C7C34441-270E-4CA3-B19F-86342A620EAF}" type="presParOf" srcId="{341C45C7-D826-4DA5-8559-5E27B1BAA473}" destId="{870B6A89-FEAD-4814-A8FF-29FA619DCA77}" srcOrd="0" destOrd="0" presId="urn:microsoft.com/office/officeart/2005/8/layout/hList9"/>
    <dgm:cxn modelId="{B4E3979A-0FC4-40FF-88EF-8DA106BFCECF}" type="presParOf" srcId="{341C45C7-D826-4DA5-8559-5E27B1BAA473}" destId="{670B4825-4408-425C-A364-0C70555CA0E1}" srcOrd="1" destOrd="0" presId="urn:microsoft.com/office/officeart/2005/8/layout/hList9"/>
    <dgm:cxn modelId="{091F8778-B435-4A01-ACA7-9C7978C3D7C4}" type="presParOf" srcId="{8937E578-6750-4699-8407-3D26F31DBD72}" destId="{10361599-D2CF-41E3-8E9E-87AB4081BDAA}" srcOrd="7" destOrd="0" presId="urn:microsoft.com/office/officeart/2005/8/layout/hList9"/>
    <dgm:cxn modelId="{42C44E16-CF52-4E6B-B0EE-AFCB46C4D2F8}" type="presParOf" srcId="{8937E578-6750-4699-8407-3D26F31DBD72}" destId="{D8248BE1-BD65-454D-A181-AB131DD77B8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6E0CB6-9900-4CAE-B568-81BAD14FBE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E49C3-CFBC-4941-BD16-B7CAE2815F59}">
      <dgm:prSet custT="1"/>
      <dgm:spPr/>
      <dgm:t>
        <a:bodyPr/>
        <a:lstStyle/>
        <a:p>
          <a:pPr rtl="0"/>
          <a:r>
            <a:rPr lang="en-US" sz="2400" dirty="0"/>
            <a:t>The clusters must be learned from the data, not from external specifications.</a:t>
          </a:r>
        </a:p>
      </dgm:t>
    </dgm:pt>
    <dgm:pt modelId="{8A3EE400-A7C9-49A4-A7D7-E9B78694CBF0}" type="parTrans" cxnId="{DCC86B98-FBBB-4A67-8B48-ED4D1726CD2D}">
      <dgm:prSet/>
      <dgm:spPr/>
      <dgm:t>
        <a:bodyPr/>
        <a:lstStyle/>
        <a:p>
          <a:endParaRPr lang="en-US"/>
        </a:p>
      </dgm:t>
    </dgm:pt>
    <dgm:pt modelId="{5373A55D-2526-4D30-B5FC-5753E765B1F1}" type="sibTrans" cxnId="{DCC86B98-FBBB-4A67-8B48-ED4D1726CD2D}">
      <dgm:prSet/>
      <dgm:spPr/>
      <dgm:t>
        <a:bodyPr/>
        <a:lstStyle/>
        <a:p>
          <a:endParaRPr lang="en-US"/>
        </a:p>
      </dgm:t>
    </dgm:pt>
    <dgm:pt modelId="{12A25CB6-E4BB-4E2C-B0D6-753B7FDF0287}">
      <dgm:prSet custT="1"/>
      <dgm:spPr/>
      <dgm:t>
        <a:bodyPr/>
        <a:lstStyle/>
        <a:p>
          <a:pPr rtl="0"/>
          <a:r>
            <a:rPr lang="en-US" sz="2400" dirty="0"/>
            <a:t>Creating the “buckets” beforehand is categorization, but not clustering.</a:t>
          </a:r>
        </a:p>
      </dgm:t>
    </dgm:pt>
    <dgm:pt modelId="{077994D5-EB21-4574-8A18-B2860C791235}" type="parTrans" cxnId="{956D3A47-52EF-4877-97EA-2E1B7DCA4C5A}">
      <dgm:prSet/>
      <dgm:spPr/>
      <dgm:t>
        <a:bodyPr/>
        <a:lstStyle/>
        <a:p>
          <a:endParaRPr lang="en-US"/>
        </a:p>
      </dgm:t>
    </dgm:pt>
    <dgm:pt modelId="{3464E0EA-8CC7-4B0F-85AE-99110237C702}" type="sibTrans" cxnId="{956D3A47-52EF-4877-97EA-2E1B7DCA4C5A}">
      <dgm:prSet/>
      <dgm:spPr/>
      <dgm:t>
        <a:bodyPr/>
        <a:lstStyle/>
        <a:p>
          <a:endParaRPr lang="en-US"/>
        </a:p>
      </dgm:t>
    </dgm:pt>
    <dgm:pt modelId="{587245E4-32DA-41B2-8C5B-14CA80AB5B47}" type="pres">
      <dgm:prSet presAssocID="{596E0CB6-9900-4CAE-B568-81BAD14FBE74}" presName="diagram" presStyleCnt="0">
        <dgm:presLayoutVars>
          <dgm:dir/>
          <dgm:resizeHandles val="exact"/>
        </dgm:presLayoutVars>
      </dgm:prSet>
      <dgm:spPr/>
    </dgm:pt>
    <dgm:pt modelId="{9FDB8E14-171D-4F74-8500-3A524C8F9E25}" type="pres">
      <dgm:prSet presAssocID="{5D4E49C3-CFBC-4941-BD16-B7CAE2815F59}" presName="node" presStyleLbl="node1" presStyleIdx="0" presStyleCnt="2">
        <dgm:presLayoutVars>
          <dgm:bulletEnabled val="1"/>
        </dgm:presLayoutVars>
      </dgm:prSet>
      <dgm:spPr/>
    </dgm:pt>
    <dgm:pt modelId="{0F9353F6-4BC0-48EB-849F-4F56758E05A9}" type="pres">
      <dgm:prSet presAssocID="{5373A55D-2526-4D30-B5FC-5753E765B1F1}" presName="sibTrans" presStyleCnt="0"/>
      <dgm:spPr/>
    </dgm:pt>
    <dgm:pt modelId="{8DB5AA51-2C1D-4BCE-97BD-2B7662D15A37}" type="pres">
      <dgm:prSet presAssocID="{12A25CB6-E4BB-4E2C-B0D6-753B7FDF0287}" presName="node" presStyleLbl="node1" presStyleIdx="1" presStyleCnt="2">
        <dgm:presLayoutVars>
          <dgm:bulletEnabled val="1"/>
        </dgm:presLayoutVars>
      </dgm:prSet>
      <dgm:spPr/>
    </dgm:pt>
  </dgm:ptLst>
  <dgm:cxnLst>
    <dgm:cxn modelId="{0E2F5634-F0E5-427F-A6A6-A709465BED58}" type="presOf" srcId="{12A25CB6-E4BB-4E2C-B0D6-753B7FDF0287}" destId="{8DB5AA51-2C1D-4BCE-97BD-2B7662D15A37}" srcOrd="0" destOrd="0" presId="urn:microsoft.com/office/officeart/2005/8/layout/default"/>
    <dgm:cxn modelId="{956D3A47-52EF-4877-97EA-2E1B7DCA4C5A}" srcId="{596E0CB6-9900-4CAE-B568-81BAD14FBE74}" destId="{12A25CB6-E4BB-4E2C-B0D6-753B7FDF0287}" srcOrd="1" destOrd="0" parTransId="{077994D5-EB21-4574-8A18-B2860C791235}" sibTransId="{3464E0EA-8CC7-4B0F-85AE-99110237C702}"/>
    <dgm:cxn modelId="{58574283-BD63-48D8-83A0-B264B20BAEB3}" type="presOf" srcId="{5D4E49C3-CFBC-4941-BD16-B7CAE2815F59}" destId="{9FDB8E14-171D-4F74-8500-3A524C8F9E25}" srcOrd="0" destOrd="0" presId="urn:microsoft.com/office/officeart/2005/8/layout/default"/>
    <dgm:cxn modelId="{DCC86B98-FBBB-4A67-8B48-ED4D1726CD2D}" srcId="{596E0CB6-9900-4CAE-B568-81BAD14FBE74}" destId="{5D4E49C3-CFBC-4941-BD16-B7CAE2815F59}" srcOrd="0" destOrd="0" parTransId="{8A3EE400-A7C9-49A4-A7D7-E9B78694CBF0}" sibTransId="{5373A55D-2526-4D30-B5FC-5753E765B1F1}"/>
    <dgm:cxn modelId="{1F6651F4-B663-467E-B114-75433C87C005}" type="presOf" srcId="{596E0CB6-9900-4CAE-B568-81BAD14FBE74}" destId="{587245E4-32DA-41B2-8C5B-14CA80AB5B47}" srcOrd="0" destOrd="0" presId="urn:microsoft.com/office/officeart/2005/8/layout/default"/>
    <dgm:cxn modelId="{C04A2DC4-0BE3-4E22-AF9D-5AEC04A7653A}" type="presParOf" srcId="{587245E4-32DA-41B2-8C5B-14CA80AB5B47}" destId="{9FDB8E14-171D-4F74-8500-3A524C8F9E25}" srcOrd="0" destOrd="0" presId="urn:microsoft.com/office/officeart/2005/8/layout/default"/>
    <dgm:cxn modelId="{22A2962C-C3BA-4AC5-9AFA-3928B31D7CDF}" type="presParOf" srcId="{587245E4-32DA-41B2-8C5B-14CA80AB5B47}" destId="{0F9353F6-4BC0-48EB-849F-4F56758E05A9}" srcOrd="1" destOrd="0" presId="urn:microsoft.com/office/officeart/2005/8/layout/default"/>
    <dgm:cxn modelId="{E480E3B0-E32A-44EE-9A0C-E5AB5C917E77}" type="presParOf" srcId="{587245E4-32DA-41B2-8C5B-14CA80AB5B47}" destId="{8DB5AA51-2C1D-4BCE-97BD-2B7662D15A3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73FD4B-24C6-4BB8-AD81-52AD7672624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B4B1BE-6054-48C9-ACAE-BDAABB6F010C}">
      <dgm:prSet custT="1"/>
      <dgm:spPr/>
      <dgm:t>
        <a:bodyPr/>
        <a:lstStyle/>
        <a:p>
          <a:pPr rtl="0"/>
          <a:r>
            <a:rPr lang="en-US" sz="2000" dirty="0"/>
            <a:t>Marketing (Market Segmentation)</a:t>
          </a:r>
        </a:p>
      </dgm:t>
    </dgm:pt>
    <dgm:pt modelId="{D749E9E8-5FA7-4F4B-BD84-B88D46AA1388}" type="parTrans" cxnId="{2AE77FE9-CC04-4234-BA84-ED8C2A372E5C}">
      <dgm:prSet/>
      <dgm:spPr/>
      <dgm:t>
        <a:bodyPr/>
        <a:lstStyle/>
        <a:p>
          <a:endParaRPr lang="en-US" sz="3200"/>
        </a:p>
      </dgm:t>
    </dgm:pt>
    <dgm:pt modelId="{CC1C81FE-5BE9-435C-BE9A-6B65BAC7256C}" type="sibTrans" cxnId="{2AE77FE9-CC04-4234-BA84-ED8C2A372E5C}">
      <dgm:prSet/>
      <dgm:spPr/>
      <dgm:t>
        <a:bodyPr/>
        <a:lstStyle/>
        <a:p>
          <a:endParaRPr lang="en-US" sz="3200"/>
        </a:p>
      </dgm:t>
    </dgm:pt>
    <dgm:pt modelId="{4F3EA61E-B41A-4FA7-900F-C90D9EBE2154}">
      <dgm:prSet custT="1"/>
      <dgm:spPr/>
      <dgm:t>
        <a:bodyPr/>
        <a:lstStyle/>
        <a:p>
          <a:pPr rtl="0"/>
          <a:r>
            <a:rPr lang="en-US" sz="2000" dirty="0"/>
            <a:t>Do customers naturally fall into different groups?</a:t>
          </a:r>
        </a:p>
      </dgm:t>
    </dgm:pt>
    <dgm:pt modelId="{E6D41D73-A3A1-45C3-9E30-C85F7BB5DC43}" type="parTrans" cxnId="{2CE30D9F-A9FF-4549-8104-D59959660462}">
      <dgm:prSet/>
      <dgm:spPr/>
      <dgm:t>
        <a:bodyPr/>
        <a:lstStyle/>
        <a:p>
          <a:endParaRPr lang="en-US" sz="3200"/>
        </a:p>
      </dgm:t>
    </dgm:pt>
    <dgm:pt modelId="{77C92D19-2DE3-4118-92E6-D3BEFF1A2E88}" type="sibTrans" cxnId="{2CE30D9F-A9FF-4549-8104-D59959660462}">
      <dgm:prSet/>
      <dgm:spPr/>
      <dgm:t>
        <a:bodyPr/>
        <a:lstStyle/>
        <a:p>
          <a:endParaRPr lang="en-US" sz="3200"/>
        </a:p>
      </dgm:t>
    </dgm:pt>
    <dgm:pt modelId="{8C857017-FAEC-47EB-A864-540FEBAFC405}">
      <dgm:prSet custT="1"/>
      <dgm:spPr/>
      <dgm:t>
        <a:bodyPr/>
        <a:lstStyle/>
        <a:p>
          <a:pPr rtl="0"/>
          <a:r>
            <a:rPr lang="en-US" sz="2000" dirty="0"/>
            <a:t>Industry analysis</a:t>
          </a:r>
        </a:p>
      </dgm:t>
    </dgm:pt>
    <dgm:pt modelId="{90EA4BB2-49C2-47C7-B8C0-04F8DBE13309}" type="parTrans" cxnId="{C2EBC7FA-D511-4093-AEA3-BBA8DD6928DC}">
      <dgm:prSet/>
      <dgm:spPr/>
      <dgm:t>
        <a:bodyPr/>
        <a:lstStyle/>
        <a:p>
          <a:endParaRPr lang="en-US" sz="3200"/>
        </a:p>
      </dgm:t>
    </dgm:pt>
    <dgm:pt modelId="{1AFF1C3F-4FF0-42E2-BAD1-F00BFE80CB4D}" type="sibTrans" cxnId="{C2EBC7FA-D511-4093-AEA3-BBA8DD6928DC}">
      <dgm:prSet/>
      <dgm:spPr/>
      <dgm:t>
        <a:bodyPr/>
        <a:lstStyle/>
        <a:p>
          <a:endParaRPr lang="en-US" sz="3200"/>
        </a:p>
      </dgm:t>
    </dgm:pt>
    <dgm:pt modelId="{5D6E8B9E-FA32-4D4E-876E-15CD91E1FA3E}">
      <dgm:prSet custT="1"/>
      <dgm:spPr/>
      <dgm:t>
        <a:bodyPr/>
        <a:lstStyle/>
        <a:p>
          <a:pPr rtl="0"/>
          <a:r>
            <a:rPr lang="en-US" sz="2000" dirty="0"/>
            <a:t>Finding groups of similar firms based on profitability, growth rate, market size, products, etc. </a:t>
          </a:r>
        </a:p>
      </dgm:t>
    </dgm:pt>
    <dgm:pt modelId="{1FBBD5BD-3EC2-406A-BE76-7AF06EB4E049}" type="parTrans" cxnId="{CB92F1CE-B6D7-45CF-91E9-3639B2D4EF59}">
      <dgm:prSet/>
      <dgm:spPr/>
      <dgm:t>
        <a:bodyPr/>
        <a:lstStyle/>
        <a:p>
          <a:endParaRPr lang="en-US" sz="3200"/>
        </a:p>
      </dgm:t>
    </dgm:pt>
    <dgm:pt modelId="{5B8592F4-1AE2-4DD8-A74D-B17755B75B99}" type="sibTrans" cxnId="{CB92F1CE-B6D7-45CF-91E9-3639B2D4EF59}">
      <dgm:prSet/>
      <dgm:spPr/>
      <dgm:t>
        <a:bodyPr/>
        <a:lstStyle/>
        <a:p>
          <a:endParaRPr lang="en-US" sz="3200"/>
        </a:p>
      </dgm:t>
    </dgm:pt>
    <dgm:pt modelId="{93132498-92E5-4BD7-A0E4-3C57F9BC7FC9}">
      <dgm:prSet custT="1"/>
      <dgm:spPr/>
      <dgm:t>
        <a:bodyPr/>
        <a:lstStyle/>
        <a:p>
          <a:pPr rtl="0"/>
          <a:r>
            <a:rPr lang="en-US" sz="2000" dirty="0"/>
            <a:t>Political forecasting</a:t>
          </a:r>
        </a:p>
      </dgm:t>
    </dgm:pt>
    <dgm:pt modelId="{9560DA8E-63A6-4C96-93EC-22D1FEFD86E0}" type="parTrans" cxnId="{FD22B9A6-7AE1-408F-B1B8-F85D3682D889}">
      <dgm:prSet/>
      <dgm:spPr/>
      <dgm:t>
        <a:bodyPr/>
        <a:lstStyle/>
        <a:p>
          <a:endParaRPr lang="en-US" sz="3200"/>
        </a:p>
      </dgm:t>
    </dgm:pt>
    <dgm:pt modelId="{F489E105-88E0-4FF0-9D40-FFDEB7279520}" type="sibTrans" cxnId="{FD22B9A6-7AE1-408F-B1B8-F85D3682D889}">
      <dgm:prSet/>
      <dgm:spPr/>
      <dgm:t>
        <a:bodyPr/>
        <a:lstStyle/>
        <a:p>
          <a:endParaRPr lang="en-US" sz="3200"/>
        </a:p>
      </dgm:t>
    </dgm:pt>
    <dgm:pt modelId="{8448E6A3-E23D-48C3-912A-FF4BCAAADB9A}">
      <dgm:prSet custT="1"/>
      <dgm:spPr/>
      <dgm:t>
        <a:bodyPr/>
        <a:lstStyle/>
        <a:p>
          <a:pPr rtl="0"/>
          <a:r>
            <a:rPr lang="en-US" sz="2000" dirty="0"/>
            <a:t>Group neighborhoods by demographics, lifestyles and political view</a:t>
          </a:r>
        </a:p>
      </dgm:t>
    </dgm:pt>
    <dgm:pt modelId="{375BAE0F-2551-42A2-A4C1-466EEB5B051C}" type="parTrans" cxnId="{2924E710-66B7-4558-BF59-D20CA5CF3265}">
      <dgm:prSet/>
      <dgm:spPr/>
      <dgm:t>
        <a:bodyPr/>
        <a:lstStyle/>
        <a:p>
          <a:endParaRPr lang="en-US" sz="3200"/>
        </a:p>
      </dgm:t>
    </dgm:pt>
    <dgm:pt modelId="{3FB598DF-0E59-4757-8156-E47DC21C2E1E}" type="sibTrans" cxnId="{2924E710-66B7-4558-BF59-D20CA5CF3265}">
      <dgm:prSet/>
      <dgm:spPr/>
      <dgm:t>
        <a:bodyPr/>
        <a:lstStyle/>
        <a:p>
          <a:endParaRPr lang="en-US" sz="3200"/>
        </a:p>
      </dgm:t>
    </dgm:pt>
    <dgm:pt modelId="{19EECB4F-A5A0-4EF4-AF13-C03BFBDD6751}">
      <dgm:prSet custT="1"/>
      <dgm:spPr/>
      <dgm:t>
        <a:bodyPr/>
        <a:lstStyle/>
        <a:p>
          <a:r>
            <a:rPr lang="en-US" sz="2000" dirty="0"/>
            <a:t>Biology</a:t>
          </a:r>
        </a:p>
      </dgm:t>
    </dgm:pt>
    <dgm:pt modelId="{0880DEDD-47E4-4D70-AFB0-EF2299902DAB}" type="parTrans" cxnId="{4F86D0C8-F131-44BE-904D-A0F56E402235}">
      <dgm:prSet/>
      <dgm:spPr/>
      <dgm:t>
        <a:bodyPr/>
        <a:lstStyle/>
        <a:p>
          <a:endParaRPr lang="en-US" sz="3200"/>
        </a:p>
      </dgm:t>
    </dgm:pt>
    <dgm:pt modelId="{5312A0D7-C70C-429C-BB1B-834D6E034F0E}" type="sibTrans" cxnId="{4F86D0C8-F131-44BE-904D-A0F56E402235}">
      <dgm:prSet/>
      <dgm:spPr/>
      <dgm:t>
        <a:bodyPr/>
        <a:lstStyle/>
        <a:p>
          <a:endParaRPr lang="en-US" sz="3200"/>
        </a:p>
      </dgm:t>
    </dgm:pt>
    <dgm:pt modelId="{AC82589B-382B-4BEE-B0E0-5FE4C5D5AE60}">
      <dgm:prSet custT="1"/>
      <dgm:spPr/>
      <dgm:t>
        <a:bodyPr/>
        <a:lstStyle/>
        <a:p>
          <a:r>
            <a:rPr lang="en-US" sz="2000" dirty="0"/>
            <a:t>Finance</a:t>
          </a:r>
        </a:p>
      </dgm:t>
    </dgm:pt>
    <dgm:pt modelId="{D9FCFC24-4A9C-49EC-9DBF-D2B9FF8FFE45}" type="parTrans" cxnId="{239CA411-5927-46AB-A2D0-9D62125AD2AF}">
      <dgm:prSet/>
      <dgm:spPr/>
      <dgm:t>
        <a:bodyPr/>
        <a:lstStyle/>
        <a:p>
          <a:endParaRPr lang="en-US" sz="3200"/>
        </a:p>
      </dgm:t>
    </dgm:pt>
    <dgm:pt modelId="{8A7A374D-2058-4E50-A79C-E6EBFE021CA8}" type="sibTrans" cxnId="{239CA411-5927-46AB-A2D0-9D62125AD2AF}">
      <dgm:prSet/>
      <dgm:spPr/>
      <dgm:t>
        <a:bodyPr/>
        <a:lstStyle/>
        <a:p>
          <a:endParaRPr lang="en-US" sz="3200"/>
        </a:p>
      </dgm:t>
    </dgm:pt>
    <dgm:pt modelId="{B34FE8F6-3576-45CB-B99A-3DF7DC19441A}">
      <dgm:prSet custT="1"/>
      <dgm:spPr/>
      <dgm:t>
        <a:bodyPr/>
        <a:lstStyle/>
        <a:p>
          <a:r>
            <a:rPr lang="en-US" sz="2000"/>
            <a:t>Group similar plants into species</a:t>
          </a:r>
          <a:endParaRPr lang="en-US" sz="2000" dirty="0"/>
        </a:p>
      </dgm:t>
    </dgm:pt>
    <dgm:pt modelId="{3959C49B-1C15-4C45-AC4A-FC0F9F344F80}" type="parTrans" cxnId="{F5CCF4B9-5EFB-4C41-8116-EDD99B666103}">
      <dgm:prSet/>
      <dgm:spPr/>
      <dgm:t>
        <a:bodyPr/>
        <a:lstStyle/>
        <a:p>
          <a:endParaRPr lang="en-US" sz="3200"/>
        </a:p>
      </dgm:t>
    </dgm:pt>
    <dgm:pt modelId="{67C99B37-84E3-490C-AF0B-46DCA8AF4772}" type="sibTrans" cxnId="{F5CCF4B9-5EFB-4C41-8116-EDD99B666103}">
      <dgm:prSet/>
      <dgm:spPr/>
      <dgm:t>
        <a:bodyPr/>
        <a:lstStyle/>
        <a:p>
          <a:endParaRPr lang="en-US" sz="3200"/>
        </a:p>
      </dgm:t>
    </dgm:pt>
    <dgm:pt modelId="{B7A87D4D-AFC2-4AA4-9D32-8AF79AB00664}">
      <dgm:prSet custT="1"/>
      <dgm:spPr/>
      <dgm:t>
        <a:bodyPr/>
        <a:lstStyle/>
        <a:p>
          <a:r>
            <a:rPr lang="en-US" sz="2000" dirty="0"/>
            <a:t>Define groups of similar stocks based on financial characteristics, and select stocks from different groups to create balanced portfolios </a:t>
          </a:r>
        </a:p>
      </dgm:t>
    </dgm:pt>
    <dgm:pt modelId="{4280565B-2BAE-4D00-919B-FA574F0C2758}" type="parTrans" cxnId="{233D68F4-F9B5-47AC-86DC-74E21A2A38A9}">
      <dgm:prSet/>
      <dgm:spPr/>
      <dgm:t>
        <a:bodyPr/>
        <a:lstStyle/>
        <a:p>
          <a:endParaRPr lang="en-US" sz="3200"/>
        </a:p>
      </dgm:t>
    </dgm:pt>
    <dgm:pt modelId="{A9B69E5F-E488-4614-A835-A7FF57AB20A4}" type="sibTrans" cxnId="{233D68F4-F9B5-47AC-86DC-74E21A2A38A9}">
      <dgm:prSet/>
      <dgm:spPr/>
      <dgm:t>
        <a:bodyPr/>
        <a:lstStyle/>
        <a:p>
          <a:endParaRPr lang="en-US" sz="3200"/>
        </a:p>
      </dgm:t>
    </dgm:pt>
    <dgm:pt modelId="{972D765B-34E3-4B47-BFD7-82209A68FF27}" type="pres">
      <dgm:prSet presAssocID="{6C73FD4B-24C6-4BB8-AD81-52AD76726244}" presName="linear" presStyleCnt="0">
        <dgm:presLayoutVars>
          <dgm:dir/>
          <dgm:animLvl val="lvl"/>
          <dgm:resizeHandles val="exact"/>
        </dgm:presLayoutVars>
      </dgm:prSet>
      <dgm:spPr/>
    </dgm:pt>
    <dgm:pt modelId="{69D09102-6520-46B9-BC0F-5FB6D36A5648}" type="pres">
      <dgm:prSet presAssocID="{4BB4B1BE-6054-48C9-ACAE-BDAABB6F010C}" presName="parentLin" presStyleCnt="0"/>
      <dgm:spPr/>
    </dgm:pt>
    <dgm:pt modelId="{E30FC3D7-4EBF-4690-8B1A-5BB8DF3C8F1B}" type="pres">
      <dgm:prSet presAssocID="{4BB4B1BE-6054-48C9-ACAE-BDAABB6F010C}" presName="parentLeftMargin" presStyleLbl="node1" presStyleIdx="0" presStyleCnt="5"/>
      <dgm:spPr/>
    </dgm:pt>
    <dgm:pt modelId="{613CA5D1-FAAF-4A9A-8E4D-506C0F046B28}" type="pres">
      <dgm:prSet presAssocID="{4BB4B1BE-6054-48C9-ACAE-BDAABB6F01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3D5E7B-5001-4F4C-96EB-C09D288BFAB1}" type="pres">
      <dgm:prSet presAssocID="{4BB4B1BE-6054-48C9-ACAE-BDAABB6F010C}" presName="negativeSpace" presStyleCnt="0"/>
      <dgm:spPr/>
    </dgm:pt>
    <dgm:pt modelId="{0296B69A-488B-4486-9714-9DEB2E6D405C}" type="pres">
      <dgm:prSet presAssocID="{4BB4B1BE-6054-48C9-ACAE-BDAABB6F010C}" presName="childText" presStyleLbl="conFgAcc1" presStyleIdx="0" presStyleCnt="5">
        <dgm:presLayoutVars>
          <dgm:bulletEnabled val="1"/>
        </dgm:presLayoutVars>
      </dgm:prSet>
      <dgm:spPr/>
    </dgm:pt>
    <dgm:pt modelId="{2709931D-AF64-4C72-B979-B0692442C6D1}" type="pres">
      <dgm:prSet presAssocID="{CC1C81FE-5BE9-435C-BE9A-6B65BAC7256C}" presName="spaceBetweenRectangles" presStyleCnt="0"/>
      <dgm:spPr/>
    </dgm:pt>
    <dgm:pt modelId="{23127853-EDDF-415B-BEF6-BA4C56757CA9}" type="pres">
      <dgm:prSet presAssocID="{8C857017-FAEC-47EB-A864-540FEBAFC405}" presName="parentLin" presStyleCnt="0"/>
      <dgm:spPr/>
    </dgm:pt>
    <dgm:pt modelId="{DC232BAC-2796-47E7-A325-E843C9738743}" type="pres">
      <dgm:prSet presAssocID="{8C857017-FAEC-47EB-A864-540FEBAFC405}" presName="parentLeftMargin" presStyleLbl="node1" presStyleIdx="0" presStyleCnt="5"/>
      <dgm:spPr/>
    </dgm:pt>
    <dgm:pt modelId="{71EF29EF-E5E2-428F-A9B3-C1054C01676B}" type="pres">
      <dgm:prSet presAssocID="{8C857017-FAEC-47EB-A864-540FEBAFC4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88E079-6728-410B-851E-ACA79E139A2E}" type="pres">
      <dgm:prSet presAssocID="{8C857017-FAEC-47EB-A864-540FEBAFC405}" presName="negativeSpace" presStyleCnt="0"/>
      <dgm:spPr/>
    </dgm:pt>
    <dgm:pt modelId="{92F9DBD4-227B-4A70-8660-FF05DF717931}" type="pres">
      <dgm:prSet presAssocID="{8C857017-FAEC-47EB-A864-540FEBAFC405}" presName="childText" presStyleLbl="conFgAcc1" presStyleIdx="1" presStyleCnt="5">
        <dgm:presLayoutVars>
          <dgm:bulletEnabled val="1"/>
        </dgm:presLayoutVars>
      </dgm:prSet>
      <dgm:spPr/>
    </dgm:pt>
    <dgm:pt modelId="{2E9DB859-1A93-48A3-B300-4C656FDC64FD}" type="pres">
      <dgm:prSet presAssocID="{1AFF1C3F-4FF0-42E2-BAD1-F00BFE80CB4D}" presName="spaceBetweenRectangles" presStyleCnt="0"/>
      <dgm:spPr/>
    </dgm:pt>
    <dgm:pt modelId="{99487C3F-5123-4808-B8CE-E01703FFF374}" type="pres">
      <dgm:prSet presAssocID="{93132498-92E5-4BD7-A0E4-3C57F9BC7FC9}" presName="parentLin" presStyleCnt="0"/>
      <dgm:spPr/>
    </dgm:pt>
    <dgm:pt modelId="{DFDC3A28-32E1-4D07-ACCD-97403452BDE8}" type="pres">
      <dgm:prSet presAssocID="{93132498-92E5-4BD7-A0E4-3C57F9BC7FC9}" presName="parentLeftMargin" presStyleLbl="node1" presStyleIdx="1" presStyleCnt="5"/>
      <dgm:spPr/>
    </dgm:pt>
    <dgm:pt modelId="{F71735D0-FEA5-4BCD-AC5D-982A553ABBFD}" type="pres">
      <dgm:prSet presAssocID="{93132498-92E5-4BD7-A0E4-3C57F9BC7F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D6B3FD5-721B-4793-83EA-24051A25BCD4}" type="pres">
      <dgm:prSet presAssocID="{93132498-92E5-4BD7-A0E4-3C57F9BC7FC9}" presName="negativeSpace" presStyleCnt="0"/>
      <dgm:spPr/>
    </dgm:pt>
    <dgm:pt modelId="{DD23C474-0579-4285-9466-DFB4DD914D97}" type="pres">
      <dgm:prSet presAssocID="{93132498-92E5-4BD7-A0E4-3C57F9BC7FC9}" presName="childText" presStyleLbl="conFgAcc1" presStyleIdx="2" presStyleCnt="5">
        <dgm:presLayoutVars>
          <dgm:bulletEnabled val="1"/>
        </dgm:presLayoutVars>
      </dgm:prSet>
      <dgm:spPr/>
    </dgm:pt>
    <dgm:pt modelId="{3335F50D-1DB3-4753-981E-3F9156CDDB39}" type="pres">
      <dgm:prSet presAssocID="{F489E105-88E0-4FF0-9D40-FFDEB7279520}" presName="spaceBetweenRectangles" presStyleCnt="0"/>
      <dgm:spPr/>
    </dgm:pt>
    <dgm:pt modelId="{55D57B60-B408-4EAE-9DAC-C95998389E1A}" type="pres">
      <dgm:prSet presAssocID="{19EECB4F-A5A0-4EF4-AF13-C03BFBDD6751}" presName="parentLin" presStyleCnt="0"/>
      <dgm:spPr/>
    </dgm:pt>
    <dgm:pt modelId="{07A2FCB8-DB6A-4490-8EBA-F36F80FBB8B8}" type="pres">
      <dgm:prSet presAssocID="{19EECB4F-A5A0-4EF4-AF13-C03BFBDD6751}" presName="parentLeftMargin" presStyleLbl="node1" presStyleIdx="2" presStyleCnt="5"/>
      <dgm:spPr/>
    </dgm:pt>
    <dgm:pt modelId="{749A5F12-00DC-4CAE-8627-D274A464D1F0}" type="pres">
      <dgm:prSet presAssocID="{19EECB4F-A5A0-4EF4-AF13-C03BFBDD67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45E30B5-CF1F-4F58-B4DB-E63989CD9236}" type="pres">
      <dgm:prSet presAssocID="{19EECB4F-A5A0-4EF4-AF13-C03BFBDD6751}" presName="negativeSpace" presStyleCnt="0"/>
      <dgm:spPr/>
    </dgm:pt>
    <dgm:pt modelId="{00383CCD-EBFD-43A7-93BA-D936C81B1436}" type="pres">
      <dgm:prSet presAssocID="{19EECB4F-A5A0-4EF4-AF13-C03BFBDD6751}" presName="childText" presStyleLbl="conFgAcc1" presStyleIdx="3" presStyleCnt="5">
        <dgm:presLayoutVars>
          <dgm:bulletEnabled val="1"/>
        </dgm:presLayoutVars>
      </dgm:prSet>
      <dgm:spPr/>
    </dgm:pt>
    <dgm:pt modelId="{2D6CC89E-D7FE-4AA7-AB4B-1796E6A900D1}" type="pres">
      <dgm:prSet presAssocID="{5312A0D7-C70C-429C-BB1B-834D6E034F0E}" presName="spaceBetweenRectangles" presStyleCnt="0"/>
      <dgm:spPr/>
    </dgm:pt>
    <dgm:pt modelId="{16AB97CE-B7F9-4A80-A3A7-752314F97755}" type="pres">
      <dgm:prSet presAssocID="{AC82589B-382B-4BEE-B0E0-5FE4C5D5AE60}" presName="parentLin" presStyleCnt="0"/>
      <dgm:spPr/>
    </dgm:pt>
    <dgm:pt modelId="{E6A23A11-0AE9-43A0-B46E-60D728E2EFB8}" type="pres">
      <dgm:prSet presAssocID="{AC82589B-382B-4BEE-B0E0-5FE4C5D5AE60}" presName="parentLeftMargin" presStyleLbl="node1" presStyleIdx="3" presStyleCnt="5"/>
      <dgm:spPr/>
    </dgm:pt>
    <dgm:pt modelId="{2C0B1165-E54B-4B6A-91A6-2FCCFD6A4F2A}" type="pres">
      <dgm:prSet presAssocID="{AC82589B-382B-4BEE-B0E0-5FE4C5D5AE6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0D1764B-D21C-4D85-B72C-BF28B06CF764}" type="pres">
      <dgm:prSet presAssocID="{AC82589B-382B-4BEE-B0E0-5FE4C5D5AE60}" presName="negativeSpace" presStyleCnt="0"/>
      <dgm:spPr/>
    </dgm:pt>
    <dgm:pt modelId="{49F45EBB-8186-4B11-BF7D-9393CC4B9874}" type="pres">
      <dgm:prSet presAssocID="{AC82589B-382B-4BEE-B0E0-5FE4C5D5AE6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24E710-66B7-4558-BF59-D20CA5CF3265}" srcId="{93132498-92E5-4BD7-A0E4-3C57F9BC7FC9}" destId="{8448E6A3-E23D-48C3-912A-FF4BCAAADB9A}" srcOrd="0" destOrd="0" parTransId="{375BAE0F-2551-42A2-A4C1-466EEB5B051C}" sibTransId="{3FB598DF-0E59-4757-8156-E47DC21C2E1E}"/>
    <dgm:cxn modelId="{239CA411-5927-46AB-A2D0-9D62125AD2AF}" srcId="{6C73FD4B-24C6-4BB8-AD81-52AD76726244}" destId="{AC82589B-382B-4BEE-B0E0-5FE4C5D5AE60}" srcOrd="4" destOrd="0" parTransId="{D9FCFC24-4A9C-49EC-9DBF-D2B9FF8FFE45}" sibTransId="{8A7A374D-2058-4E50-A79C-E6EBFE021CA8}"/>
    <dgm:cxn modelId="{5166581A-AEF5-493C-9DFF-C68A0B2D5274}" type="presOf" srcId="{AC82589B-382B-4BEE-B0E0-5FE4C5D5AE60}" destId="{2C0B1165-E54B-4B6A-91A6-2FCCFD6A4F2A}" srcOrd="1" destOrd="0" presId="urn:microsoft.com/office/officeart/2005/8/layout/list1"/>
    <dgm:cxn modelId="{B275D331-7E1C-45E6-A2FF-EEE6917ED30B}" type="presOf" srcId="{19EECB4F-A5A0-4EF4-AF13-C03BFBDD6751}" destId="{749A5F12-00DC-4CAE-8627-D274A464D1F0}" srcOrd="1" destOrd="0" presId="urn:microsoft.com/office/officeart/2005/8/layout/list1"/>
    <dgm:cxn modelId="{A8AF7F48-8CED-4497-BD5B-7D30149556EF}" type="presOf" srcId="{5D6E8B9E-FA32-4D4E-876E-15CD91E1FA3E}" destId="{92F9DBD4-227B-4A70-8660-FF05DF717931}" srcOrd="0" destOrd="0" presId="urn:microsoft.com/office/officeart/2005/8/layout/list1"/>
    <dgm:cxn modelId="{1D85C54E-641E-4FC3-A155-77552F61E4EE}" type="presOf" srcId="{AC82589B-382B-4BEE-B0E0-5FE4C5D5AE60}" destId="{E6A23A11-0AE9-43A0-B46E-60D728E2EFB8}" srcOrd="0" destOrd="0" presId="urn:microsoft.com/office/officeart/2005/8/layout/list1"/>
    <dgm:cxn modelId="{3F3C7952-367E-4A0A-AF53-16B4CBBAA038}" type="presOf" srcId="{93132498-92E5-4BD7-A0E4-3C57F9BC7FC9}" destId="{DFDC3A28-32E1-4D07-ACCD-97403452BDE8}" srcOrd="0" destOrd="0" presId="urn:microsoft.com/office/officeart/2005/8/layout/list1"/>
    <dgm:cxn modelId="{B67E5B54-EE93-4B62-A104-6A34650D2015}" type="presOf" srcId="{8C857017-FAEC-47EB-A864-540FEBAFC405}" destId="{DC232BAC-2796-47E7-A325-E843C9738743}" srcOrd="0" destOrd="0" presId="urn:microsoft.com/office/officeart/2005/8/layout/list1"/>
    <dgm:cxn modelId="{1B87CE94-0A79-41D9-9F57-8DD61223FD9B}" type="presOf" srcId="{4BB4B1BE-6054-48C9-ACAE-BDAABB6F010C}" destId="{613CA5D1-FAAF-4A9A-8E4D-506C0F046B28}" srcOrd="1" destOrd="0" presId="urn:microsoft.com/office/officeart/2005/8/layout/list1"/>
    <dgm:cxn modelId="{183FCF95-3166-4872-A67B-9EC52A096F8E}" type="presOf" srcId="{4BB4B1BE-6054-48C9-ACAE-BDAABB6F010C}" destId="{E30FC3D7-4EBF-4690-8B1A-5BB8DF3C8F1B}" srcOrd="0" destOrd="0" presId="urn:microsoft.com/office/officeart/2005/8/layout/list1"/>
    <dgm:cxn modelId="{2CE30D9F-A9FF-4549-8104-D59959660462}" srcId="{4BB4B1BE-6054-48C9-ACAE-BDAABB6F010C}" destId="{4F3EA61E-B41A-4FA7-900F-C90D9EBE2154}" srcOrd="0" destOrd="0" parTransId="{E6D41D73-A3A1-45C3-9E30-C85F7BB5DC43}" sibTransId="{77C92D19-2DE3-4118-92E6-D3BEFF1A2E88}"/>
    <dgm:cxn modelId="{FD22B9A6-7AE1-408F-B1B8-F85D3682D889}" srcId="{6C73FD4B-24C6-4BB8-AD81-52AD76726244}" destId="{93132498-92E5-4BD7-A0E4-3C57F9BC7FC9}" srcOrd="2" destOrd="0" parTransId="{9560DA8E-63A6-4C96-93EC-22D1FEFD86E0}" sibTransId="{F489E105-88E0-4FF0-9D40-FFDEB7279520}"/>
    <dgm:cxn modelId="{142061B9-DB75-46B8-9323-34263BF2EAF1}" type="presOf" srcId="{93132498-92E5-4BD7-A0E4-3C57F9BC7FC9}" destId="{F71735D0-FEA5-4BCD-AC5D-982A553ABBFD}" srcOrd="1" destOrd="0" presId="urn:microsoft.com/office/officeart/2005/8/layout/list1"/>
    <dgm:cxn modelId="{F5CCF4B9-5EFB-4C41-8116-EDD99B666103}" srcId="{19EECB4F-A5A0-4EF4-AF13-C03BFBDD6751}" destId="{B34FE8F6-3576-45CB-B99A-3DF7DC19441A}" srcOrd="0" destOrd="0" parTransId="{3959C49B-1C15-4C45-AC4A-FC0F9F344F80}" sibTransId="{67C99B37-84E3-490C-AF0B-46DCA8AF4772}"/>
    <dgm:cxn modelId="{3476A3C8-1C54-4961-9143-998DAB380AAB}" type="presOf" srcId="{4F3EA61E-B41A-4FA7-900F-C90D9EBE2154}" destId="{0296B69A-488B-4486-9714-9DEB2E6D405C}" srcOrd="0" destOrd="0" presId="urn:microsoft.com/office/officeart/2005/8/layout/list1"/>
    <dgm:cxn modelId="{4F86D0C8-F131-44BE-904D-A0F56E402235}" srcId="{6C73FD4B-24C6-4BB8-AD81-52AD76726244}" destId="{19EECB4F-A5A0-4EF4-AF13-C03BFBDD6751}" srcOrd="3" destOrd="0" parTransId="{0880DEDD-47E4-4D70-AFB0-EF2299902DAB}" sibTransId="{5312A0D7-C70C-429C-BB1B-834D6E034F0E}"/>
    <dgm:cxn modelId="{CB92F1CE-B6D7-45CF-91E9-3639B2D4EF59}" srcId="{8C857017-FAEC-47EB-A864-540FEBAFC405}" destId="{5D6E8B9E-FA32-4D4E-876E-15CD91E1FA3E}" srcOrd="0" destOrd="0" parTransId="{1FBBD5BD-3EC2-406A-BE76-7AF06EB4E049}" sibTransId="{5B8592F4-1AE2-4DD8-A74D-B17755B75B99}"/>
    <dgm:cxn modelId="{2FAEF0D4-36D4-46A2-99D2-3A3111B9116F}" type="presOf" srcId="{B34FE8F6-3576-45CB-B99A-3DF7DC19441A}" destId="{00383CCD-EBFD-43A7-93BA-D936C81B1436}" srcOrd="0" destOrd="0" presId="urn:microsoft.com/office/officeart/2005/8/layout/list1"/>
    <dgm:cxn modelId="{7EE2CED8-CEBD-4E0E-BBF7-9C836A88A65A}" type="presOf" srcId="{8C857017-FAEC-47EB-A864-540FEBAFC405}" destId="{71EF29EF-E5E2-428F-A9B3-C1054C01676B}" srcOrd="1" destOrd="0" presId="urn:microsoft.com/office/officeart/2005/8/layout/list1"/>
    <dgm:cxn modelId="{327184DD-105D-42CB-902D-BEFBEBE81AFC}" type="presOf" srcId="{8448E6A3-E23D-48C3-912A-FF4BCAAADB9A}" destId="{DD23C474-0579-4285-9466-DFB4DD914D97}" srcOrd="0" destOrd="0" presId="urn:microsoft.com/office/officeart/2005/8/layout/list1"/>
    <dgm:cxn modelId="{2AE77FE9-CC04-4234-BA84-ED8C2A372E5C}" srcId="{6C73FD4B-24C6-4BB8-AD81-52AD76726244}" destId="{4BB4B1BE-6054-48C9-ACAE-BDAABB6F010C}" srcOrd="0" destOrd="0" parTransId="{D749E9E8-5FA7-4F4B-BD84-B88D46AA1388}" sibTransId="{CC1C81FE-5BE9-435C-BE9A-6B65BAC7256C}"/>
    <dgm:cxn modelId="{DAF0BDE9-0EBF-4CA8-903F-C27B21CCD9AF}" type="presOf" srcId="{B7A87D4D-AFC2-4AA4-9D32-8AF79AB00664}" destId="{49F45EBB-8186-4B11-BF7D-9393CC4B9874}" srcOrd="0" destOrd="0" presId="urn:microsoft.com/office/officeart/2005/8/layout/list1"/>
    <dgm:cxn modelId="{7EA95DF1-8328-4205-9B15-FBE175137427}" type="presOf" srcId="{19EECB4F-A5A0-4EF4-AF13-C03BFBDD6751}" destId="{07A2FCB8-DB6A-4490-8EBA-F36F80FBB8B8}" srcOrd="0" destOrd="0" presId="urn:microsoft.com/office/officeart/2005/8/layout/list1"/>
    <dgm:cxn modelId="{233D68F4-F9B5-47AC-86DC-74E21A2A38A9}" srcId="{AC82589B-382B-4BEE-B0E0-5FE4C5D5AE60}" destId="{B7A87D4D-AFC2-4AA4-9D32-8AF79AB00664}" srcOrd="0" destOrd="0" parTransId="{4280565B-2BAE-4D00-919B-FA574F0C2758}" sibTransId="{A9B69E5F-E488-4614-A835-A7FF57AB20A4}"/>
    <dgm:cxn modelId="{D02C17FA-4E9C-440F-A643-D95849440A12}" type="presOf" srcId="{6C73FD4B-24C6-4BB8-AD81-52AD76726244}" destId="{972D765B-34E3-4B47-BFD7-82209A68FF27}" srcOrd="0" destOrd="0" presId="urn:microsoft.com/office/officeart/2005/8/layout/list1"/>
    <dgm:cxn modelId="{C2EBC7FA-D511-4093-AEA3-BBA8DD6928DC}" srcId="{6C73FD4B-24C6-4BB8-AD81-52AD76726244}" destId="{8C857017-FAEC-47EB-A864-540FEBAFC405}" srcOrd="1" destOrd="0" parTransId="{90EA4BB2-49C2-47C7-B8C0-04F8DBE13309}" sibTransId="{1AFF1C3F-4FF0-42E2-BAD1-F00BFE80CB4D}"/>
    <dgm:cxn modelId="{6E06BABD-A7E1-4703-B36C-F4D0B1FF19E4}" type="presParOf" srcId="{972D765B-34E3-4B47-BFD7-82209A68FF27}" destId="{69D09102-6520-46B9-BC0F-5FB6D36A5648}" srcOrd="0" destOrd="0" presId="urn:microsoft.com/office/officeart/2005/8/layout/list1"/>
    <dgm:cxn modelId="{1389B751-8E76-4399-97F9-3F0D77858746}" type="presParOf" srcId="{69D09102-6520-46B9-BC0F-5FB6D36A5648}" destId="{E30FC3D7-4EBF-4690-8B1A-5BB8DF3C8F1B}" srcOrd="0" destOrd="0" presId="urn:microsoft.com/office/officeart/2005/8/layout/list1"/>
    <dgm:cxn modelId="{BFF25281-4CFA-4C01-893A-2D301A0E2205}" type="presParOf" srcId="{69D09102-6520-46B9-BC0F-5FB6D36A5648}" destId="{613CA5D1-FAAF-4A9A-8E4D-506C0F046B28}" srcOrd="1" destOrd="0" presId="urn:microsoft.com/office/officeart/2005/8/layout/list1"/>
    <dgm:cxn modelId="{FA6E0E1A-D0E0-4C31-A0A3-B2FAFBF42569}" type="presParOf" srcId="{972D765B-34E3-4B47-BFD7-82209A68FF27}" destId="{9B3D5E7B-5001-4F4C-96EB-C09D288BFAB1}" srcOrd="1" destOrd="0" presId="urn:microsoft.com/office/officeart/2005/8/layout/list1"/>
    <dgm:cxn modelId="{6880A88C-48AF-454F-923B-85C3C21A57A5}" type="presParOf" srcId="{972D765B-34E3-4B47-BFD7-82209A68FF27}" destId="{0296B69A-488B-4486-9714-9DEB2E6D405C}" srcOrd="2" destOrd="0" presId="urn:microsoft.com/office/officeart/2005/8/layout/list1"/>
    <dgm:cxn modelId="{5BD66018-F959-49E5-BE0D-8F84CA5F1CAB}" type="presParOf" srcId="{972D765B-34E3-4B47-BFD7-82209A68FF27}" destId="{2709931D-AF64-4C72-B979-B0692442C6D1}" srcOrd="3" destOrd="0" presId="urn:microsoft.com/office/officeart/2005/8/layout/list1"/>
    <dgm:cxn modelId="{C022DF7A-0D2B-4111-B9D8-55D418519816}" type="presParOf" srcId="{972D765B-34E3-4B47-BFD7-82209A68FF27}" destId="{23127853-EDDF-415B-BEF6-BA4C56757CA9}" srcOrd="4" destOrd="0" presId="urn:microsoft.com/office/officeart/2005/8/layout/list1"/>
    <dgm:cxn modelId="{9E892A68-AB54-40BE-857F-AB46CDFCCDF5}" type="presParOf" srcId="{23127853-EDDF-415B-BEF6-BA4C56757CA9}" destId="{DC232BAC-2796-47E7-A325-E843C9738743}" srcOrd="0" destOrd="0" presId="urn:microsoft.com/office/officeart/2005/8/layout/list1"/>
    <dgm:cxn modelId="{7CD638D5-2082-41B1-A614-EF526B7FEE9B}" type="presParOf" srcId="{23127853-EDDF-415B-BEF6-BA4C56757CA9}" destId="{71EF29EF-E5E2-428F-A9B3-C1054C01676B}" srcOrd="1" destOrd="0" presId="urn:microsoft.com/office/officeart/2005/8/layout/list1"/>
    <dgm:cxn modelId="{9FCC9A89-905F-4CB0-A82D-36730E1B89E6}" type="presParOf" srcId="{972D765B-34E3-4B47-BFD7-82209A68FF27}" destId="{EB88E079-6728-410B-851E-ACA79E139A2E}" srcOrd="5" destOrd="0" presId="urn:microsoft.com/office/officeart/2005/8/layout/list1"/>
    <dgm:cxn modelId="{8C7B37CB-4DEA-45D6-9DE2-407C83D3C9C6}" type="presParOf" srcId="{972D765B-34E3-4B47-BFD7-82209A68FF27}" destId="{92F9DBD4-227B-4A70-8660-FF05DF717931}" srcOrd="6" destOrd="0" presId="urn:microsoft.com/office/officeart/2005/8/layout/list1"/>
    <dgm:cxn modelId="{87C9F706-0BE8-4A08-9C8C-73AAD3F2FC22}" type="presParOf" srcId="{972D765B-34E3-4B47-BFD7-82209A68FF27}" destId="{2E9DB859-1A93-48A3-B300-4C656FDC64FD}" srcOrd="7" destOrd="0" presId="urn:microsoft.com/office/officeart/2005/8/layout/list1"/>
    <dgm:cxn modelId="{90DDA615-6BC7-43D0-99D1-744430CEEDBF}" type="presParOf" srcId="{972D765B-34E3-4B47-BFD7-82209A68FF27}" destId="{99487C3F-5123-4808-B8CE-E01703FFF374}" srcOrd="8" destOrd="0" presId="urn:microsoft.com/office/officeart/2005/8/layout/list1"/>
    <dgm:cxn modelId="{55648323-C225-4924-B7C8-6D1744F106ED}" type="presParOf" srcId="{99487C3F-5123-4808-B8CE-E01703FFF374}" destId="{DFDC3A28-32E1-4D07-ACCD-97403452BDE8}" srcOrd="0" destOrd="0" presId="urn:microsoft.com/office/officeart/2005/8/layout/list1"/>
    <dgm:cxn modelId="{C7BE1D9B-8A06-4814-8EF5-7D03E311833F}" type="presParOf" srcId="{99487C3F-5123-4808-B8CE-E01703FFF374}" destId="{F71735D0-FEA5-4BCD-AC5D-982A553ABBFD}" srcOrd="1" destOrd="0" presId="urn:microsoft.com/office/officeart/2005/8/layout/list1"/>
    <dgm:cxn modelId="{89DCBAAA-6D71-41BF-86D2-EF4ED89264F3}" type="presParOf" srcId="{972D765B-34E3-4B47-BFD7-82209A68FF27}" destId="{CD6B3FD5-721B-4793-83EA-24051A25BCD4}" srcOrd="9" destOrd="0" presId="urn:microsoft.com/office/officeart/2005/8/layout/list1"/>
    <dgm:cxn modelId="{9D25417E-7514-4152-B4A8-4313E90D9839}" type="presParOf" srcId="{972D765B-34E3-4B47-BFD7-82209A68FF27}" destId="{DD23C474-0579-4285-9466-DFB4DD914D97}" srcOrd="10" destOrd="0" presId="urn:microsoft.com/office/officeart/2005/8/layout/list1"/>
    <dgm:cxn modelId="{93F175C2-318D-4529-AE53-21FACFD48D5B}" type="presParOf" srcId="{972D765B-34E3-4B47-BFD7-82209A68FF27}" destId="{3335F50D-1DB3-4753-981E-3F9156CDDB39}" srcOrd="11" destOrd="0" presId="urn:microsoft.com/office/officeart/2005/8/layout/list1"/>
    <dgm:cxn modelId="{F0717399-1E52-42AE-BD8E-857CC8B870C0}" type="presParOf" srcId="{972D765B-34E3-4B47-BFD7-82209A68FF27}" destId="{55D57B60-B408-4EAE-9DAC-C95998389E1A}" srcOrd="12" destOrd="0" presId="urn:microsoft.com/office/officeart/2005/8/layout/list1"/>
    <dgm:cxn modelId="{AD229E42-1192-40A1-8021-252C236DB4C0}" type="presParOf" srcId="{55D57B60-B408-4EAE-9DAC-C95998389E1A}" destId="{07A2FCB8-DB6A-4490-8EBA-F36F80FBB8B8}" srcOrd="0" destOrd="0" presId="urn:microsoft.com/office/officeart/2005/8/layout/list1"/>
    <dgm:cxn modelId="{FED7C347-3973-44B3-8DC4-B9F350304E1C}" type="presParOf" srcId="{55D57B60-B408-4EAE-9DAC-C95998389E1A}" destId="{749A5F12-00DC-4CAE-8627-D274A464D1F0}" srcOrd="1" destOrd="0" presId="urn:microsoft.com/office/officeart/2005/8/layout/list1"/>
    <dgm:cxn modelId="{44982004-8C0D-47A8-A279-0AD9691254B9}" type="presParOf" srcId="{972D765B-34E3-4B47-BFD7-82209A68FF27}" destId="{545E30B5-CF1F-4F58-B4DB-E63989CD9236}" srcOrd="13" destOrd="0" presId="urn:microsoft.com/office/officeart/2005/8/layout/list1"/>
    <dgm:cxn modelId="{D27114FD-A6D6-4E02-A06B-40752DC83AD5}" type="presParOf" srcId="{972D765B-34E3-4B47-BFD7-82209A68FF27}" destId="{00383CCD-EBFD-43A7-93BA-D936C81B1436}" srcOrd="14" destOrd="0" presId="urn:microsoft.com/office/officeart/2005/8/layout/list1"/>
    <dgm:cxn modelId="{7E7701EF-A9F2-46B2-AC47-11CFF8E4D81A}" type="presParOf" srcId="{972D765B-34E3-4B47-BFD7-82209A68FF27}" destId="{2D6CC89E-D7FE-4AA7-AB4B-1796E6A900D1}" srcOrd="15" destOrd="0" presId="urn:microsoft.com/office/officeart/2005/8/layout/list1"/>
    <dgm:cxn modelId="{4993B882-18A3-4E7B-8F4F-DD15D9E0F49C}" type="presParOf" srcId="{972D765B-34E3-4B47-BFD7-82209A68FF27}" destId="{16AB97CE-B7F9-4A80-A3A7-752314F97755}" srcOrd="16" destOrd="0" presId="urn:microsoft.com/office/officeart/2005/8/layout/list1"/>
    <dgm:cxn modelId="{7D23EB85-954E-4F95-89E3-CE5AA768A27E}" type="presParOf" srcId="{16AB97CE-B7F9-4A80-A3A7-752314F97755}" destId="{E6A23A11-0AE9-43A0-B46E-60D728E2EFB8}" srcOrd="0" destOrd="0" presId="urn:microsoft.com/office/officeart/2005/8/layout/list1"/>
    <dgm:cxn modelId="{D201F412-6100-4779-B796-3C0351DA377E}" type="presParOf" srcId="{16AB97CE-B7F9-4A80-A3A7-752314F97755}" destId="{2C0B1165-E54B-4B6A-91A6-2FCCFD6A4F2A}" srcOrd="1" destOrd="0" presId="urn:microsoft.com/office/officeart/2005/8/layout/list1"/>
    <dgm:cxn modelId="{5E9BFF81-43A1-4C46-A57B-ACECB483863B}" type="presParOf" srcId="{972D765B-34E3-4B47-BFD7-82209A68FF27}" destId="{30D1764B-D21C-4D85-B72C-BF28B06CF764}" srcOrd="17" destOrd="0" presId="urn:microsoft.com/office/officeart/2005/8/layout/list1"/>
    <dgm:cxn modelId="{8E0F301D-FD60-4726-B1E5-FEECCD3D73BF}" type="presParOf" srcId="{972D765B-34E3-4B47-BFD7-82209A68FF27}" destId="{49F45EBB-8186-4B11-BF7D-9393CC4B987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515606-D295-43C7-B133-B3491BF6F62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46626B-D494-4F4A-9A5F-754F6930E615}">
      <dgm:prSet phldrT="[Text]" custT="1"/>
      <dgm:spPr/>
      <dgm:t>
        <a:bodyPr/>
        <a:lstStyle/>
        <a:p>
          <a:r>
            <a:rPr lang="en-US" sz="2800" dirty="0"/>
            <a:t>Considerations</a:t>
          </a:r>
        </a:p>
      </dgm:t>
    </dgm:pt>
    <dgm:pt modelId="{88706E9F-DACC-4F7E-B61D-578C5B92BADE}" type="parTrans" cxnId="{6F35E51A-2FFA-40CF-BD2C-7809F53936BA}">
      <dgm:prSet/>
      <dgm:spPr/>
      <dgm:t>
        <a:bodyPr/>
        <a:lstStyle/>
        <a:p>
          <a:endParaRPr lang="en-US" sz="1800"/>
        </a:p>
      </dgm:t>
    </dgm:pt>
    <dgm:pt modelId="{AEA0FA52-97D0-4E04-908A-D3BFBAE7BD74}" type="sibTrans" cxnId="{6F35E51A-2FFA-40CF-BD2C-7809F53936BA}">
      <dgm:prSet/>
      <dgm:spPr/>
      <dgm:t>
        <a:bodyPr/>
        <a:lstStyle/>
        <a:p>
          <a:endParaRPr lang="en-US" sz="1800"/>
        </a:p>
      </dgm:t>
    </dgm:pt>
    <dgm:pt modelId="{CB13B65E-2B81-45BE-A01D-CBB758149861}">
      <dgm:prSet phldrT="[Text]" custT="1"/>
      <dgm:spPr/>
      <dgm:t>
        <a:bodyPr/>
        <a:lstStyle/>
        <a:p>
          <a:r>
            <a:rPr lang="en-US" sz="2400" dirty="0"/>
            <a:t>Lower individual within cluster SSE = a better cluster</a:t>
          </a:r>
        </a:p>
      </dgm:t>
    </dgm:pt>
    <dgm:pt modelId="{BF1FC8FA-8F9F-40E1-9BDD-245D52A9CAC4}" type="parTrans" cxnId="{256A3798-0AF5-469C-A1A0-14629F39C7D3}">
      <dgm:prSet/>
      <dgm:spPr/>
      <dgm:t>
        <a:bodyPr/>
        <a:lstStyle/>
        <a:p>
          <a:endParaRPr lang="en-US" sz="1800"/>
        </a:p>
      </dgm:t>
    </dgm:pt>
    <dgm:pt modelId="{8C971C04-A49B-4FA7-A279-66E6A855CD51}" type="sibTrans" cxnId="{256A3798-0AF5-469C-A1A0-14629F39C7D3}">
      <dgm:prSet/>
      <dgm:spPr/>
      <dgm:t>
        <a:bodyPr/>
        <a:lstStyle/>
        <a:p>
          <a:endParaRPr lang="en-US" sz="1800"/>
        </a:p>
      </dgm:t>
    </dgm:pt>
    <dgm:pt modelId="{C8531F03-0CE5-453A-98E8-EC1E7DD0591A}">
      <dgm:prSet phldrT="[Text]" custT="1"/>
      <dgm:spPr/>
      <dgm:t>
        <a:bodyPr/>
        <a:lstStyle/>
        <a:p>
          <a:r>
            <a:rPr lang="en-US" sz="2400" dirty="0"/>
            <a:t>Lower total within cluster SSE = a better set of clusters</a:t>
          </a:r>
        </a:p>
      </dgm:t>
    </dgm:pt>
    <dgm:pt modelId="{8C8A2982-66C2-4A18-9BB6-F59467FA6471}" type="parTrans" cxnId="{70BCFEFC-4C98-4C97-9B0C-7A2438DDF0DE}">
      <dgm:prSet/>
      <dgm:spPr/>
      <dgm:t>
        <a:bodyPr/>
        <a:lstStyle/>
        <a:p>
          <a:endParaRPr lang="en-US" sz="1800"/>
        </a:p>
      </dgm:t>
    </dgm:pt>
    <dgm:pt modelId="{A1CEA3A4-08E7-41F9-8C79-D668ED0004C0}" type="sibTrans" cxnId="{70BCFEFC-4C98-4C97-9B0C-7A2438DDF0DE}">
      <dgm:prSet/>
      <dgm:spPr/>
      <dgm:t>
        <a:bodyPr/>
        <a:lstStyle/>
        <a:p>
          <a:endParaRPr lang="en-US" sz="1800"/>
        </a:p>
      </dgm:t>
    </dgm:pt>
    <dgm:pt modelId="{74F5794F-6294-4FF6-BF78-86C816904B97}">
      <dgm:prSet phldrT="[Text]" custT="1"/>
      <dgm:spPr/>
      <dgm:t>
        <a:bodyPr/>
        <a:lstStyle/>
        <a:p>
          <a:r>
            <a:rPr lang="en-US" sz="2400" b="1" dirty="0"/>
            <a:t>More clusters will reduce within-cluster SSE</a:t>
          </a:r>
        </a:p>
      </dgm:t>
    </dgm:pt>
    <dgm:pt modelId="{B389CD75-9B09-4352-AAEE-899EC58B3185}" type="parTrans" cxnId="{6240514B-FB1F-4442-845D-70ADF794B1C3}">
      <dgm:prSet/>
      <dgm:spPr/>
      <dgm:t>
        <a:bodyPr/>
        <a:lstStyle/>
        <a:p>
          <a:endParaRPr lang="en-US" sz="1800"/>
        </a:p>
      </dgm:t>
    </dgm:pt>
    <dgm:pt modelId="{CFE39598-880F-4811-99AD-7B1A78CD8779}" type="sibTrans" cxnId="{6240514B-FB1F-4442-845D-70ADF794B1C3}">
      <dgm:prSet/>
      <dgm:spPr/>
      <dgm:t>
        <a:bodyPr/>
        <a:lstStyle/>
        <a:p>
          <a:endParaRPr lang="en-US" sz="1800"/>
        </a:p>
      </dgm:t>
    </dgm:pt>
    <dgm:pt modelId="{D28A9D65-0FB5-4AB2-B2C0-83EADFFBEFDC}" type="pres">
      <dgm:prSet presAssocID="{9E515606-D295-43C7-B133-B3491BF6F625}" presName="linear" presStyleCnt="0">
        <dgm:presLayoutVars>
          <dgm:dir/>
          <dgm:animLvl val="lvl"/>
          <dgm:resizeHandles val="exact"/>
        </dgm:presLayoutVars>
      </dgm:prSet>
      <dgm:spPr/>
    </dgm:pt>
    <dgm:pt modelId="{E22C248F-10FF-4D98-8461-7DE3E0735736}" type="pres">
      <dgm:prSet presAssocID="{CB46626B-D494-4F4A-9A5F-754F6930E615}" presName="parentLin" presStyleCnt="0"/>
      <dgm:spPr/>
    </dgm:pt>
    <dgm:pt modelId="{9E6324B6-049E-4265-884E-426420E25857}" type="pres">
      <dgm:prSet presAssocID="{CB46626B-D494-4F4A-9A5F-754F6930E615}" presName="parentLeftMargin" presStyleLbl="node1" presStyleIdx="0" presStyleCnt="1"/>
      <dgm:spPr/>
    </dgm:pt>
    <dgm:pt modelId="{8133A02E-2E07-440D-B82D-5CA552FB3F11}" type="pres">
      <dgm:prSet presAssocID="{CB46626B-D494-4F4A-9A5F-754F6930E61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A6C41ED-DDB8-404E-8E60-A622D3E17D93}" type="pres">
      <dgm:prSet presAssocID="{CB46626B-D494-4F4A-9A5F-754F6930E615}" presName="negativeSpace" presStyleCnt="0"/>
      <dgm:spPr/>
    </dgm:pt>
    <dgm:pt modelId="{1ED920F6-1EF6-46CD-95DE-7F6F1E9B93E1}" type="pres">
      <dgm:prSet presAssocID="{CB46626B-D494-4F4A-9A5F-754F6930E615}" presName="childText" presStyleLbl="conFgAcc1" presStyleIdx="0" presStyleCnt="1" custLinFactNeighborX="-1765" custLinFactNeighborY="12655">
        <dgm:presLayoutVars>
          <dgm:bulletEnabled val="1"/>
        </dgm:presLayoutVars>
      </dgm:prSet>
      <dgm:spPr/>
    </dgm:pt>
  </dgm:ptLst>
  <dgm:cxnLst>
    <dgm:cxn modelId="{6F35E51A-2FFA-40CF-BD2C-7809F53936BA}" srcId="{9E515606-D295-43C7-B133-B3491BF6F625}" destId="{CB46626B-D494-4F4A-9A5F-754F6930E615}" srcOrd="0" destOrd="0" parTransId="{88706E9F-DACC-4F7E-B61D-578C5B92BADE}" sibTransId="{AEA0FA52-97D0-4E04-908A-D3BFBAE7BD74}"/>
    <dgm:cxn modelId="{4D17BE47-3560-4791-B4B3-60C8F1E5C67B}" type="presOf" srcId="{CB13B65E-2B81-45BE-A01D-CBB758149861}" destId="{1ED920F6-1EF6-46CD-95DE-7F6F1E9B93E1}" srcOrd="0" destOrd="0" presId="urn:microsoft.com/office/officeart/2005/8/layout/list1"/>
    <dgm:cxn modelId="{6240514B-FB1F-4442-845D-70ADF794B1C3}" srcId="{CB46626B-D494-4F4A-9A5F-754F6930E615}" destId="{74F5794F-6294-4FF6-BF78-86C816904B97}" srcOrd="2" destOrd="0" parTransId="{B389CD75-9B09-4352-AAEE-899EC58B3185}" sibTransId="{CFE39598-880F-4811-99AD-7B1A78CD8779}"/>
    <dgm:cxn modelId="{FB665988-85B4-4298-9A8F-9B7367EF3B9A}" type="presOf" srcId="{CB46626B-D494-4F4A-9A5F-754F6930E615}" destId="{8133A02E-2E07-440D-B82D-5CA552FB3F11}" srcOrd="1" destOrd="0" presId="urn:microsoft.com/office/officeart/2005/8/layout/list1"/>
    <dgm:cxn modelId="{256A3798-0AF5-469C-A1A0-14629F39C7D3}" srcId="{CB46626B-D494-4F4A-9A5F-754F6930E615}" destId="{CB13B65E-2B81-45BE-A01D-CBB758149861}" srcOrd="0" destOrd="0" parTransId="{BF1FC8FA-8F9F-40E1-9BDD-245D52A9CAC4}" sibTransId="{8C971C04-A49B-4FA7-A279-66E6A855CD51}"/>
    <dgm:cxn modelId="{F52496B1-74A4-42CF-B0BD-B116786232D2}" type="presOf" srcId="{CB46626B-D494-4F4A-9A5F-754F6930E615}" destId="{9E6324B6-049E-4265-884E-426420E25857}" srcOrd="0" destOrd="0" presId="urn:microsoft.com/office/officeart/2005/8/layout/list1"/>
    <dgm:cxn modelId="{2E4B10B2-5A11-457A-8C20-8BEC009C9FFF}" type="presOf" srcId="{C8531F03-0CE5-453A-98E8-EC1E7DD0591A}" destId="{1ED920F6-1EF6-46CD-95DE-7F6F1E9B93E1}" srcOrd="0" destOrd="1" presId="urn:microsoft.com/office/officeart/2005/8/layout/list1"/>
    <dgm:cxn modelId="{EF317FE2-E99D-474B-9B96-E24A0E6E33B1}" type="presOf" srcId="{9E515606-D295-43C7-B133-B3491BF6F625}" destId="{D28A9D65-0FB5-4AB2-B2C0-83EADFFBEFDC}" srcOrd="0" destOrd="0" presId="urn:microsoft.com/office/officeart/2005/8/layout/list1"/>
    <dgm:cxn modelId="{5E109CE5-14C2-4279-9FC1-8FB95C6B0185}" type="presOf" srcId="{74F5794F-6294-4FF6-BF78-86C816904B97}" destId="{1ED920F6-1EF6-46CD-95DE-7F6F1E9B93E1}" srcOrd="0" destOrd="2" presId="urn:microsoft.com/office/officeart/2005/8/layout/list1"/>
    <dgm:cxn modelId="{70BCFEFC-4C98-4C97-9B0C-7A2438DDF0DE}" srcId="{CB46626B-D494-4F4A-9A5F-754F6930E615}" destId="{C8531F03-0CE5-453A-98E8-EC1E7DD0591A}" srcOrd="1" destOrd="0" parTransId="{8C8A2982-66C2-4A18-9BB6-F59467FA6471}" sibTransId="{A1CEA3A4-08E7-41F9-8C79-D668ED0004C0}"/>
    <dgm:cxn modelId="{EB6D35FC-E2C1-4323-85D5-6B567A51C63B}" type="presParOf" srcId="{D28A9D65-0FB5-4AB2-B2C0-83EADFFBEFDC}" destId="{E22C248F-10FF-4D98-8461-7DE3E0735736}" srcOrd="0" destOrd="0" presId="urn:microsoft.com/office/officeart/2005/8/layout/list1"/>
    <dgm:cxn modelId="{71AA2C33-A791-4695-A256-D1365ADAD10B}" type="presParOf" srcId="{E22C248F-10FF-4D98-8461-7DE3E0735736}" destId="{9E6324B6-049E-4265-884E-426420E25857}" srcOrd="0" destOrd="0" presId="urn:microsoft.com/office/officeart/2005/8/layout/list1"/>
    <dgm:cxn modelId="{2F81D680-6F25-4AD7-913F-C65F5A014EC4}" type="presParOf" srcId="{E22C248F-10FF-4D98-8461-7DE3E0735736}" destId="{8133A02E-2E07-440D-B82D-5CA552FB3F11}" srcOrd="1" destOrd="0" presId="urn:microsoft.com/office/officeart/2005/8/layout/list1"/>
    <dgm:cxn modelId="{BA450CB7-FE00-4D63-ADA1-5CF1791A891A}" type="presParOf" srcId="{D28A9D65-0FB5-4AB2-B2C0-83EADFFBEFDC}" destId="{BA6C41ED-DDB8-404E-8E60-A622D3E17D93}" srcOrd="1" destOrd="0" presId="urn:microsoft.com/office/officeart/2005/8/layout/list1"/>
    <dgm:cxn modelId="{DBE77403-3A81-4C51-8912-516A7D0CAC57}" type="presParOf" srcId="{D28A9D65-0FB5-4AB2-B2C0-83EADFFBEFDC}" destId="{1ED920F6-1EF6-46CD-95DE-7F6F1E9B93E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739D44-11A2-4D78-A23F-EBFE4E13527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1F94CF-2C59-48D4-88BD-286BD32CC421}">
      <dgm:prSet phldrT="[Text]"/>
      <dgm:spPr/>
      <dgm:t>
        <a:bodyPr/>
        <a:lstStyle/>
        <a:p>
          <a:r>
            <a:rPr lang="en-US" dirty="0"/>
            <a:t>High </a:t>
          </a:r>
          <a:r>
            <a:rPr lang="en-US" b="1" dirty="0"/>
            <a:t>cohesion</a:t>
          </a:r>
          <a:endParaRPr lang="en-US" dirty="0"/>
        </a:p>
      </dgm:t>
    </dgm:pt>
    <dgm:pt modelId="{29B590B8-6C5B-42F6-99AF-4B8CE2176DD4}" type="parTrans" cxnId="{A116A11D-00B5-41A8-9AB3-A837956ED00B}">
      <dgm:prSet/>
      <dgm:spPr/>
      <dgm:t>
        <a:bodyPr/>
        <a:lstStyle/>
        <a:p>
          <a:endParaRPr lang="en-US"/>
        </a:p>
      </dgm:t>
    </dgm:pt>
    <dgm:pt modelId="{7B6AC76A-2DC6-4604-802C-2372240325F3}" type="sibTrans" cxnId="{A116A11D-00B5-41A8-9AB3-A837956ED00B}">
      <dgm:prSet/>
      <dgm:spPr/>
      <dgm:t>
        <a:bodyPr/>
        <a:lstStyle/>
        <a:p>
          <a:endParaRPr lang="en-US"/>
        </a:p>
      </dgm:t>
    </dgm:pt>
    <dgm:pt modelId="{FB1C034E-FC0F-4789-806C-2F0D42D386F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Low within-cluster SSE</a:t>
          </a:r>
        </a:p>
      </dgm:t>
    </dgm:pt>
    <dgm:pt modelId="{20077A90-ADF4-48FB-91F7-9B86A4434FD5}" type="parTrans" cxnId="{E00FED69-1978-45CE-B80A-634CF7901F95}">
      <dgm:prSet/>
      <dgm:spPr/>
      <dgm:t>
        <a:bodyPr/>
        <a:lstStyle/>
        <a:p>
          <a:endParaRPr lang="en-US"/>
        </a:p>
      </dgm:t>
    </dgm:pt>
    <dgm:pt modelId="{C98A09E9-CB5F-4400-9F21-147A535231B7}" type="sibTrans" cxnId="{E00FED69-1978-45CE-B80A-634CF7901F95}">
      <dgm:prSet/>
      <dgm:spPr/>
      <dgm:t>
        <a:bodyPr/>
        <a:lstStyle/>
        <a:p>
          <a:endParaRPr lang="en-US"/>
        </a:p>
      </dgm:t>
    </dgm:pt>
    <dgm:pt modelId="{D4BDE8A5-58AE-4FB0-B898-63DE03133EA5}">
      <dgm:prSet phldrT="[Text]"/>
      <dgm:spPr/>
      <dgm:t>
        <a:bodyPr/>
        <a:lstStyle/>
        <a:p>
          <a:r>
            <a:rPr lang="en-US"/>
            <a:t>High </a:t>
          </a:r>
          <a:r>
            <a:rPr lang="en-US" b="1"/>
            <a:t>separation</a:t>
          </a:r>
          <a:endParaRPr lang="en-US" dirty="0"/>
        </a:p>
      </dgm:t>
    </dgm:pt>
    <dgm:pt modelId="{E0CA4C53-0B9E-4757-B9EE-9415FB5ACEBA}" type="parTrans" cxnId="{9C582A0B-74E8-44B0-8B00-C94D6B5126C2}">
      <dgm:prSet/>
      <dgm:spPr/>
      <dgm:t>
        <a:bodyPr/>
        <a:lstStyle/>
        <a:p>
          <a:endParaRPr lang="en-US"/>
        </a:p>
      </dgm:t>
    </dgm:pt>
    <dgm:pt modelId="{7A156545-CB1A-4DC5-BCE4-1CB9A79B9DBE}" type="sibTrans" cxnId="{9C582A0B-74E8-44B0-8B00-C94D6B5126C2}">
      <dgm:prSet/>
      <dgm:spPr/>
      <dgm:t>
        <a:bodyPr/>
        <a:lstStyle/>
        <a:p>
          <a:endParaRPr lang="en-US"/>
        </a:p>
      </dgm:t>
    </dgm:pt>
    <dgm:pt modelId="{9810B70D-EAB3-4026-86E1-C99DE9906D4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High between-cluster SSE</a:t>
          </a:r>
        </a:p>
      </dgm:t>
    </dgm:pt>
    <dgm:pt modelId="{89F6A3C1-14F8-4D74-9AE0-881B105B5A8A}" type="parTrans" cxnId="{731442F8-CCFD-4762-9074-4C1C219BD090}">
      <dgm:prSet/>
      <dgm:spPr/>
      <dgm:t>
        <a:bodyPr/>
        <a:lstStyle/>
        <a:p>
          <a:endParaRPr lang="en-US"/>
        </a:p>
      </dgm:t>
    </dgm:pt>
    <dgm:pt modelId="{219EBBED-B2A1-4D01-840B-F0F8C20E145F}" type="sibTrans" cxnId="{731442F8-CCFD-4762-9074-4C1C219BD090}">
      <dgm:prSet/>
      <dgm:spPr/>
      <dgm:t>
        <a:bodyPr/>
        <a:lstStyle/>
        <a:p>
          <a:endParaRPr lang="en-US"/>
        </a:p>
      </dgm:t>
    </dgm:pt>
    <dgm:pt modelId="{076310D2-FE48-431C-9EBE-85901F393370}" type="pres">
      <dgm:prSet presAssocID="{AB739D44-11A2-4D78-A23F-EBFE4E13527C}" presName="linear" presStyleCnt="0">
        <dgm:presLayoutVars>
          <dgm:animLvl val="lvl"/>
          <dgm:resizeHandles val="exact"/>
        </dgm:presLayoutVars>
      </dgm:prSet>
      <dgm:spPr/>
    </dgm:pt>
    <dgm:pt modelId="{2DFDFC35-A428-486C-BF98-D88B87597E3F}" type="pres">
      <dgm:prSet presAssocID="{EE1F94CF-2C59-48D4-88BD-286BD32CC4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48A5B9-C6FA-4170-B7A2-CAB30C508EA2}" type="pres">
      <dgm:prSet presAssocID="{EE1F94CF-2C59-48D4-88BD-286BD32CC421}" presName="childText" presStyleLbl="revTx" presStyleIdx="0" presStyleCnt="2">
        <dgm:presLayoutVars>
          <dgm:bulletEnabled val="1"/>
        </dgm:presLayoutVars>
      </dgm:prSet>
      <dgm:spPr/>
    </dgm:pt>
    <dgm:pt modelId="{D0EE2E48-838A-42D3-8C5C-5B936FC6038A}" type="pres">
      <dgm:prSet presAssocID="{D4BDE8A5-58AE-4FB0-B898-63DE03133E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F2E34C8-7F15-467C-BCF5-061A1693F7FD}" type="pres">
      <dgm:prSet presAssocID="{D4BDE8A5-58AE-4FB0-B898-63DE03133EA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FB8CA0A-DD30-4E56-904E-23719CB260B2}" type="presOf" srcId="{9810B70D-EAB3-4026-86E1-C99DE9906D4F}" destId="{0F2E34C8-7F15-467C-BCF5-061A1693F7FD}" srcOrd="0" destOrd="0" presId="urn:microsoft.com/office/officeart/2005/8/layout/vList2"/>
    <dgm:cxn modelId="{9C582A0B-74E8-44B0-8B00-C94D6B5126C2}" srcId="{AB739D44-11A2-4D78-A23F-EBFE4E13527C}" destId="{D4BDE8A5-58AE-4FB0-B898-63DE03133EA5}" srcOrd="1" destOrd="0" parTransId="{E0CA4C53-0B9E-4757-B9EE-9415FB5ACEBA}" sibTransId="{7A156545-CB1A-4DC5-BCE4-1CB9A79B9DBE}"/>
    <dgm:cxn modelId="{A116A11D-00B5-41A8-9AB3-A837956ED00B}" srcId="{AB739D44-11A2-4D78-A23F-EBFE4E13527C}" destId="{EE1F94CF-2C59-48D4-88BD-286BD32CC421}" srcOrd="0" destOrd="0" parTransId="{29B590B8-6C5B-42F6-99AF-4B8CE2176DD4}" sibTransId="{7B6AC76A-2DC6-4604-802C-2372240325F3}"/>
    <dgm:cxn modelId="{E00FED69-1978-45CE-B80A-634CF7901F95}" srcId="{EE1F94CF-2C59-48D4-88BD-286BD32CC421}" destId="{FB1C034E-FC0F-4789-806C-2F0D42D386FD}" srcOrd="0" destOrd="0" parTransId="{20077A90-ADF4-48FB-91F7-9B86A4434FD5}" sibTransId="{C98A09E9-CB5F-4400-9F21-147A535231B7}"/>
    <dgm:cxn modelId="{10B25074-77CB-48D8-9B62-5BABAB165613}" type="presOf" srcId="{FB1C034E-FC0F-4789-806C-2F0D42D386FD}" destId="{0548A5B9-C6FA-4170-B7A2-CAB30C508EA2}" srcOrd="0" destOrd="0" presId="urn:microsoft.com/office/officeart/2005/8/layout/vList2"/>
    <dgm:cxn modelId="{D6B4BA79-A2C7-4019-B000-407067992347}" type="presOf" srcId="{EE1F94CF-2C59-48D4-88BD-286BD32CC421}" destId="{2DFDFC35-A428-486C-BF98-D88B87597E3F}" srcOrd="0" destOrd="0" presId="urn:microsoft.com/office/officeart/2005/8/layout/vList2"/>
    <dgm:cxn modelId="{3FCF39F4-E4B3-4101-9515-23651643D770}" type="presOf" srcId="{D4BDE8A5-58AE-4FB0-B898-63DE03133EA5}" destId="{D0EE2E48-838A-42D3-8C5C-5B936FC6038A}" srcOrd="0" destOrd="0" presId="urn:microsoft.com/office/officeart/2005/8/layout/vList2"/>
    <dgm:cxn modelId="{731442F8-CCFD-4762-9074-4C1C219BD090}" srcId="{D4BDE8A5-58AE-4FB0-B898-63DE03133EA5}" destId="{9810B70D-EAB3-4026-86E1-C99DE9906D4F}" srcOrd="0" destOrd="0" parTransId="{89F6A3C1-14F8-4D74-9AE0-881B105B5A8A}" sibTransId="{219EBBED-B2A1-4D01-840B-F0F8C20E145F}"/>
    <dgm:cxn modelId="{629455FA-BF4D-4804-8C15-40B5FD85475E}" type="presOf" srcId="{AB739D44-11A2-4D78-A23F-EBFE4E13527C}" destId="{076310D2-FE48-431C-9EBE-85901F393370}" srcOrd="0" destOrd="0" presId="urn:microsoft.com/office/officeart/2005/8/layout/vList2"/>
    <dgm:cxn modelId="{D0638B0A-4B02-496B-A4CC-7B2B3C84AB44}" type="presParOf" srcId="{076310D2-FE48-431C-9EBE-85901F393370}" destId="{2DFDFC35-A428-486C-BF98-D88B87597E3F}" srcOrd="0" destOrd="0" presId="urn:microsoft.com/office/officeart/2005/8/layout/vList2"/>
    <dgm:cxn modelId="{1FDF13AF-DBC2-40A6-962F-4D5E3720C441}" type="presParOf" srcId="{076310D2-FE48-431C-9EBE-85901F393370}" destId="{0548A5B9-C6FA-4170-B7A2-CAB30C508EA2}" srcOrd="1" destOrd="0" presId="urn:microsoft.com/office/officeart/2005/8/layout/vList2"/>
    <dgm:cxn modelId="{6C42715D-ED43-44CB-AFC0-CD87CB28756F}" type="presParOf" srcId="{076310D2-FE48-431C-9EBE-85901F393370}" destId="{D0EE2E48-838A-42D3-8C5C-5B936FC6038A}" srcOrd="2" destOrd="0" presId="urn:microsoft.com/office/officeart/2005/8/layout/vList2"/>
    <dgm:cxn modelId="{3B77A00E-7557-4260-BE6F-424165FAFC92}" type="presParOf" srcId="{076310D2-FE48-431C-9EBE-85901F393370}" destId="{0F2E34C8-7F15-467C-BCF5-061A1693F7F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6BEF8-511A-4305-BCE5-3013836AB018}">
      <dsp:nvSpPr>
        <dsp:cNvPr id="0" name=""/>
        <dsp:cNvSpPr/>
      </dsp:nvSpPr>
      <dsp:spPr>
        <a:xfrm>
          <a:off x="1220152" y="837997"/>
          <a:ext cx="2285107" cy="15241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People </a:t>
          </a:r>
          <a:r>
            <a:rPr lang="en-US" sz="2100" kern="1200" dirty="0"/>
            <a:t>place items into categories</a:t>
          </a:r>
        </a:p>
      </dsp:txBody>
      <dsp:txXfrm>
        <a:off x="1585769" y="837997"/>
        <a:ext cx="1919489" cy="1524166"/>
      </dsp:txXfrm>
    </dsp:sp>
    <dsp:sp modelId="{F1ABFFC1-E94B-4C03-A434-146358BD4466}">
      <dsp:nvSpPr>
        <dsp:cNvPr id="0" name=""/>
        <dsp:cNvSpPr/>
      </dsp:nvSpPr>
      <dsp:spPr>
        <a:xfrm>
          <a:off x="1428" y="228635"/>
          <a:ext cx="1523404" cy="15234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(like Decision Trees)</a:t>
          </a:r>
        </a:p>
      </dsp:txBody>
      <dsp:txXfrm>
        <a:off x="224525" y="451732"/>
        <a:ext cx="1077210" cy="1077210"/>
      </dsp:txXfrm>
    </dsp:sp>
    <dsp:sp modelId="{870B6A89-FEAD-4814-A8FF-29FA619DCA77}">
      <dsp:nvSpPr>
        <dsp:cNvPr id="0" name=""/>
        <dsp:cNvSpPr/>
      </dsp:nvSpPr>
      <dsp:spPr>
        <a:xfrm>
          <a:off x="5028664" y="837997"/>
          <a:ext cx="2285107" cy="152416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Dividing students into groups by last name</a:t>
          </a:r>
        </a:p>
      </dsp:txBody>
      <dsp:txXfrm>
        <a:off x="5394281" y="837997"/>
        <a:ext cx="1919489" cy="1524166"/>
      </dsp:txXfrm>
    </dsp:sp>
    <dsp:sp modelId="{D8248BE1-BD65-454D-A181-AB131DD77B82}">
      <dsp:nvSpPr>
        <dsp:cNvPr id="0" name=""/>
        <dsp:cNvSpPr/>
      </dsp:nvSpPr>
      <dsp:spPr>
        <a:xfrm>
          <a:off x="3809940" y="228635"/>
          <a:ext cx="1523404" cy="15234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Simple categorization by attributes</a:t>
          </a:r>
        </a:p>
      </dsp:txBody>
      <dsp:txXfrm>
        <a:off x="4033037" y="451732"/>
        <a:ext cx="1077210" cy="1077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B8E14-171D-4F74-8500-3A524C8F9E25}">
      <dsp:nvSpPr>
        <dsp:cNvPr id="0" name=""/>
        <dsp:cNvSpPr/>
      </dsp:nvSpPr>
      <dsp:spPr>
        <a:xfrm>
          <a:off x="78075" y="535"/>
          <a:ext cx="3046214" cy="1827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clusters must be learned from the data, not from external specifications.</a:t>
          </a:r>
        </a:p>
      </dsp:txBody>
      <dsp:txXfrm>
        <a:off x="78075" y="535"/>
        <a:ext cx="3046214" cy="1827728"/>
      </dsp:txXfrm>
    </dsp:sp>
    <dsp:sp modelId="{8DB5AA51-2C1D-4BCE-97BD-2B7662D15A37}">
      <dsp:nvSpPr>
        <dsp:cNvPr id="0" name=""/>
        <dsp:cNvSpPr/>
      </dsp:nvSpPr>
      <dsp:spPr>
        <a:xfrm>
          <a:off x="3428910" y="535"/>
          <a:ext cx="3046214" cy="1827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Creating the “buckets” beforehand is categorization, but not clustering.</a:t>
          </a:r>
        </a:p>
      </dsp:txBody>
      <dsp:txXfrm>
        <a:off x="3428910" y="535"/>
        <a:ext cx="3046214" cy="1827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6B69A-488B-4486-9714-9DEB2E6D405C}">
      <dsp:nvSpPr>
        <dsp:cNvPr id="0" name=""/>
        <dsp:cNvSpPr/>
      </dsp:nvSpPr>
      <dsp:spPr>
        <a:xfrm>
          <a:off x="0" y="210727"/>
          <a:ext cx="7467600" cy="609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187452" rIns="57956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 customers naturally fall into different groups?</a:t>
          </a:r>
        </a:p>
      </dsp:txBody>
      <dsp:txXfrm>
        <a:off x="0" y="210727"/>
        <a:ext cx="7467600" cy="609525"/>
      </dsp:txXfrm>
    </dsp:sp>
    <dsp:sp modelId="{613CA5D1-FAAF-4A9A-8E4D-506C0F046B28}">
      <dsp:nvSpPr>
        <dsp:cNvPr id="0" name=""/>
        <dsp:cNvSpPr/>
      </dsp:nvSpPr>
      <dsp:spPr>
        <a:xfrm>
          <a:off x="373380" y="77887"/>
          <a:ext cx="5227320" cy="265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Marketing (Market Segmentation)</a:t>
          </a:r>
        </a:p>
      </dsp:txBody>
      <dsp:txXfrm>
        <a:off x="386349" y="90856"/>
        <a:ext cx="5201382" cy="239742"/>
      </dsp:txXfrm>
    </dsp:sp>
    <dsp:sp modelId="{92F9DBD4-227B-4A70-8660-FF05DF717931}">
      <dsp:nvSpPr>
        <dsp:cNvPr id="0" name=""/>
        <dsp:cNvSpPr/>
      </dsp:nvSpPr>
      <dsp:spPr>
        <a:xfrm>
          <a:off x="0" y="1001692"/>
          <a:ext cx="7467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187452" rIns="57956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Finding groups of similar firms based on profitability, growth rate, market size, products, etc. </a:t>
          </a:r>
        </a:p>
      </dsp:txBody>
      <dsp:txXfrm>
        <a:off x="0" y="1001692"/>
        <a:ext cx="7467600" cy="893025"/>
      </dsp:txXfrm>
    </dsp:sp>
    <dsp:sp modelId="{71EF29EF-E5E2-428F-A9B3-C1054C01676B}">
      <dsp:nvSpPr>
        <dsp:cNvPr id="0" name=""/>
        <dsp:cNvSpPr/>
      </dsp:nvSpPr>
      <dsp:spPr>
        <a:xfrm>
          <a:off x="373380" y="868852"/>
          <a:ext cx="5227320" cy="2656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Industry analysis</a:t>
          </a:r>
        </a:p>
      </dsp:txBody>
      <dsp:txXfrm>
        <a:off x="386349" y="881821"/>
        <a:ext cx="5201382" cy="239742"/>
      </dsp:txXfrm>
    </dsp:sp>
    <dsp:sp modelId="{DD23C474-0579-4285-9466-DFB4DD914D97}">
      <dsp:nvSpPr>
        <dsp:cNvPr id="0" name=""/>
        <dsp:cNvSpPr/>
      </dsp:nvSpPr>
      <dsp:spPr>
        <a:xfrm>
          <a:off x="0" y="2076157"/>
          <a:ext cx="7467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187452" rIns="57956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Group neighborhoods by demographics, lifestyles and political view</a:t>
          </a:r>
        </a:p>
      </dsp:txBody>
      <dsp:txXfrm>
        <a:off x="0" y="2076157"/>
        <a:ext cx="7467600" cy="893025"/>
      </dsp:txXfrm>
    </dsp:sp>
    <dsp:sp modelId="{F71735D0-FEA5-4BCD-AC5D-982A553ABBFD}">
      <dsp:nvSpPr>
        <dsp:cNvPr id="0" name=""/>
        <dsp:cNvSpPr/>
      </dsp:nvSpPr>
      <dsp:spPr>
        <a:xfrm>
          <a:off x="373380" y="1943317"/>
          <a:ext cx="5227320" cy="2656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Political forecasting</a:t>
          </a:r>
        </a:p>
      </dsp:txBody>
      <dsp:txXfrm>
        <a:off x="386349" y="1956286"/>
        <a:ext cx="5201382" cy="239742"/>
      </dsp:txXfrm>
    </dsp:sp>
    <dsp:sp modelId="{00383CCD-EBFD-43A7-93BA-D936C81B1436}">
      <dsp:nvSpPr>
        <dsp:cNvPr id="0" name=""/>
        <dsp:cNvSpPr/>
      </dsp:nvSpPr>
      <dsp:spPr>
        <a:xfrm>
          <a:off x="0" y="3150622"/>
          <a:ext cx="7467600" cy="609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187452" rIns="579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Group similar plants into species</a:t>
          </a:r>
          <a:endParaRPr lang="en-US" sz="2000" kern="1200" dirty="0"/>
        </a:p>
      </dsp:txBody>
      <dsp:txXfrm>
        <a:off x="0" y="3150622"/>
        <a:ext cx="7467600" cy="609525"/>
      </dsp:txXfrm>
    </dsp:sp>
    <dsp:sp modelId="{749A5F12-00DC-4CAE-8627-D274A464D1F0}">
      <dsp:nvSpPr>
        <dsp:cNvPr id="0" name=""/>
        <dsp:cNvSpPr/>
      </dsp:nvSpPr>
      <dsp:spPr>
        <a:xfrm>
          <a:off x="373380" y="3017782"/>
          <a:ext cx="5227320" cy="2656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Biology</a:t>
          </a:r>
        </a:p>
      </dsp:txBody>
      <dsp:txXfrm>
        <a:off x="386349" y="3030751"/>
        <a:ext cx="5201382" cy="239742"/>
      </dsp:txXfrm>
    </dsp:sp>
    <dsp:sp modelId="{49F45EBB-8186-4B11-BF7D-9393CC4B9874}">
      <dsp:nvSpPr>
        <dsp:cNvPr id="0" name=""/>
        <dsp:cNvSpPr/>
      </dsp:nvSpPr>
      <dsp:spPr>
        <a:xfrm>
          <a:off x="0" y="3941587"/>
          <a:ext cx="74676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187452" rIns="579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Define groups of similar stocks based on financial characteristics, and select stocks from different groups to create balanced portfolios </a:t>
          </a:r>
        </a:p>
      </dsp:txBody>
      <dsp:txXfrm>
        <a:off x="0" y="3941587"/>
        <a:ext cx="7467600" cy="1190700"/>
      </dsp:txXfrm>
    </dsp:sp>
    <dsp:sp modelId="{2C0B1165-E54B-4B6A-91A6-2FCCFD6A4F2A}">
      <dsp:nvSpPr>
        <dsp:cNvPr id="0" name=""/>
        <dsp:cNvSpPr/>
      </dsp:nvSpPr>
      <dsp:spPr>
        <a:xfrm>
          <a:off x="373380" y="3808747"/>
          <a:ext cx="5227320" cy="2656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Finance</a:t>
          </a:r>
        </a:p>
      </dsp:txBody>
      <dsp:txXfrm>
        <a:off x="386349" y="3821716"/>
        <a:ext cx="5201382" cy="239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920F6-1EF6-46CD-95DE-7F6F1E9B93E1}">
      <dsp:nvSpPr>
        <dsp:cNvPr id="0" name=""/>
        <dsp:cNvSpPr/>
      </dsp:nvSpPr>
      <dsp:spPr>
        <a:xfrm>
          <a:off x="0" y="428924"/>
          <a:ext cx="8001000" cy="22380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604012" rIns="6209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Lower individual within cluster SSE = a better cluster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Lower total within cluster SSE = a better set of clusters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More clusters will reduce within-cluster SSE</a:t>
          </a:r>
        </a:p>
      </dsp:txBody>
      <dsp:txXfrm>
        <a:off x="0" y="428924"/>
        <a:ext cx="8001000" cy="2238075"/>
      </dsp:txXfrm>
    </dsp:sp>
    <dsp:sp modelId="{8133A02E-2E07-440D-B82D-5CA552FB3F11}">
      <dsp:nvSpPr>
        <dsp:cNvPr id="0" name=""/>
        <dsp:cNvSpPr/>
      </dsp:nvSpPr>
      <dsp:spPr>
        <a:xfrm>
          <a:off x="400050" y="442"/>
          <a:ext cx="5600700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Considerations</a:t>
          </a:r>
        </a:p>
      </dsp:txBody>
      <dsp:txXfrm>
        <a:off x="441840" y="42232"/>
        <a:ext cx="5517120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DFC35-A428-486C-BF98-D88B87597E3F}">
      <dsp:nvSpPr>
        <dsp:cNvPr id="0" name=""/>
        <dsp:cNvSpPr/>
      </dsp:nvSpPr>
      <dsp:spPr>
        <a:xfrm>
          <a:off x="0" y="9096"/>
          <a:ext cx="42672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High </a:t>
          </a:r>
          <a:r>
            <a:rPr lang="en-US" sz="2700" b="1" kern="1200" dirty="0"/>
            <a:t>cohesion</a:t>
          </a:r>
          <a:endParaRPr lang="en-US" sz="2700" kern="1200" dirty="0"/>
        </a:p>
      </dsp:txBody>
      <dsp:txXfrm>
        <a:off x="31613" y="40709"/>
        <a:ext cx="4203974" cy="584369"/>
      </dsp:txXfrm>
    </dsp:sp>
    <dsp:sp modelId="{0548A5B9-C6FA-4170-B7A2-CAB30C508EA2}">
      <dsp:nvSpPr>
        <dsp:cNvPr id="0" name=""/>
        <dsp:cNvSpPr/>
      </dsp:nvSpPr>
      <dsp:spPr>
        <a:xfrm>
          <a:off x="0" y="656691"/>
          <a:ext cx="42672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Low within-cluster SSE</a:t>
          </a:r>
        </a:p>
      </dsp:txBody>
      <dsp:txXfrm>
        <a:off x="0" y="656691"/>
        <a:ext cx="4267200" cy="447120"/>
      </dsp:txXfrm>
    </dsp:sp>
    <dsp:sp modelId="{D0EE2E48-838A-42D3-8C5C-5B936FC6038A}">
      <dsp:nvSpPr>
        <dsp:cNvPr id="0" name=""/>
        <dsp:cNvSpPr/>
      </dsp:nvSpPr>
      <dsp:spPr>
        <a:xfrm>
          <a:off x="0" y="1103811"/>
          <a:ext cx="42672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High </a:t>
          </a:r>
          <a:r>
            <a:rPr lang="en-US" sz="2700" b="1" kern="1200"/>
            <a:t>separation</a:t>
          </a:r>
          <a:endParaRPr lang="en-US" sz="2700" kern="1200" dirty="0"/>
        </a:p>
      </dsp:txBody>
      <dsp:txXfrm>
        <a:off x="31613" y="1135424"/>
        <a:ext cx="4203974" cy="584369"/>
      </dsp:txXfrm>
    </dsp:sp>
    <dsp:sp modelId="{0F2E34C8-7F15-467C-BCF5-061A1693F7FD}">
      <dsp:nvSpPr>
        <dsp:cNvPr id="0" name=""/>
        <dsp:cNvSpPr/>
      </dsp:nvSpPr>
      <dsp:spPr>
        <a:xfrm>
          <a:off x="0" y="1751406"/>
          <a:ext cx="42672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High between-cluster SSE</a:t>
          </a:r>
        </a:p>
      </dsp:txBody>
      <dsp:txXfrm>
        <a:off x="0" y="1751406"/>
        <a:ext cx="4267200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BD225-D21E-4808-AF42-52B9630CFC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2F67B-464A-4F5E-B46F-26A14CEC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27A1B-6C11-4AAF-BD53-3AB9B3BB53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3C2F295-A64D-4701-8875-366BE1C64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52C18E-B2E7-4F9A-8C2F-529A62C138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41D644D-C6FD-47B6-B884-7ED074E8A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08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7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3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8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7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6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5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95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2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C0F5D77-D2D1-4DC1-949A-656559D19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7A0D81C-63D2-4331-B517-72A4C605B2D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97A0DA6-DE75-49C5-A0B7-A0576EF32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4C5BC35-E685-467F-BB4C-FAA30854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8224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C0F5D77-D2D1-4DC1-949A-656559D19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7A0D81C-63D2-4331-B517-72A4C605B2D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97A0DA6-DE75-49C5-A0B7-A0576EF32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4C5BC35-E685-467F-BB4C-FAA30854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95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F67B-464A-4F5E-B46F-26A14CEC9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1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4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3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2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7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2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F712-DEC1-4D11-BB75-1B8BB562B3B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3F3A-5127-4A14-90E0-AA7D97A0C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0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p-down_and_bottom-up_desig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ierarchical-clustering-and-its-applications-41c1ad4441a6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ierarchical-clustering-and-its-applications-41c1ad4441a6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EE6001-D6B5-4AB8-AAD8-FB69484C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CIS9660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Mining for Business Analytics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6</a:t>
            </a:r>
            <a:r>
              <a:rPr lang="en-US" sz="2400" dirty="0">
                <a:solidFill>
                  <a:schemeClr val="bg1"/>
                </a:solidFill>
              </a:rPr>
              <a:t>. Clustering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B89C-1464-BE24-8BDA-5878165F78CF}"/>
              </a:ext>
            </a:extLst>
          </p:cNvPr>
          <p:cNvSpPr/>
          <p:nvPr/>
        </p:nvSpPr>
        <p:spPr>
          <a:xfrm>
            <a:off x="3993312" y="48006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 algn="r">
              <a:buNone/>
            </a:pPr>
            <a:r>
              <a:rPr lang="en-US" sz="1400" b="1" dirty="0">
                <a:solidFill>
                  <a:schemeClr val="bg1"/>
                </a:solidFill>
              </a:rPr>
              <a:t>(Foster Provost and Tom Fawcett. 2013. Data Science for Business: What you need to know about data mining and data-analytic thinking. O'Reilly Media. </a:t>
            </a:r>
            <a:r>
              <a:rPr lang="en-US" altLang="zh-CN" sz="1400" b="1" dirty="0">
                <a:solidFill>
                  <a:schemeClr val="bg1"/>
                </a:solidFill>
              </a:rPr>
              <a:t>Chapter 6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30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F594E6F9-2F73-4AE3-AB30-B3F018016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b="1" u="sng" dirty="0">
                <a:ea typeface="ＭＳ Ｐゴシック" panose="020B0600070205080204" pitchFamily="34" charset="-128"/>
              </a:rPr>
              <a:t>K-Means</a:t>
            </a:r>
            <a:r>
              <a:rPr lang="en-US" sz="2800" dirty="0"/>
              <a:t> cluster-analysis methods </a:t>
            </a:r>
            <a:endParaRPr lang="en-US" altLang="en-US" sz="2800" dirty="0"/>
          </a:p>
          <a:p>
            <a:pPr lvl="1">
              <a:spcBef>
                <a:spcPts val="6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In K-Means clustering, the user begin</a:t>
            </a:r>
            <a:r>
              <a:rPr lang="en-US" altLang="zh-CN" sz="2000" dirty="0"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</a:rPr>
              <a:t> with specifying the number of clusters, k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ea typeface="ＭＳ Ｐゴシック" panose="020B0600070205080204" pitchFamily="34" charset="-128"/>
              </a:rPr>
              <a:t>Then k points are chosen at random as cluster centers. 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ea typeface="ＭＳ Ｐゴシック" panose="020B0600070205080204" pitchFamily="34" charset="-128"/>
              </a:rPr>
              <a:t>All instances are assigned to their closest cluster center according to the ordinary Euclidean distance metric. 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ea typeface="ＭＳ Ｐゴシック" panose="020B0600070205080204" pitchFamily="34" charset="-128"/>
              </a:rPr>
              <a:t>Next the centroid, or mean, of the instances in each cluster is calculated—this is the “means” part. These centroids are taken to be new center values for their respective clusters. 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ea typeface="ＭＳ Ｐゴシック" panose="020B0600070205080204" pitchFamily="34" charset="-128"/>
              </a:rPr>
              <a:t>Finally, the whole process is repeated with the new cluster centers. 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ea typeface="ＭＳ Ｐゴシック" panose="020B0600070205080204" pitchFamily="34" charset="-128"/>
              </a:rPr>
              <a:t>Iteration continues until the same points are assigned to each cluster in consecutive rounds, at which stage the cluster centers have stabilized and will remain the same forever.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6C59ED-7AEE-3C13-AD4A-6CB35FD0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t">
            <a:normAutofit/>
          </a:bodyPr>
          <a:lstStyle/>
          <a:p>
            <a:r>
              <a:rPr lang="en-US" sz="3200" dirty="0"/>
              <a:t>K-Means Algorithm</a:t>
            </a:r>
          </a:p>
        </p:txBody>
      </p:sp>
    </p:spTree>
    <p:extLst>
      <p:ext uri="{BB962C8B-B14F-4D97-AF65-F5344CB8AC3E}">
        <p14:creationId xmlns:p14="http://schemas.microsoft.com/office/powerpoint/2010/main" val="29572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t">
            <a:normAutofit/>
          </a:bodyPr>
          <a:lstStyle/>
          <a:p>
            <a:r>
              <a:rPr lang="en-US" sz="3200" dirty="0"/>
              <a:t>K-Means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1100" y="1371600"/>
            <a:ext cx="35433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Define the value of K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343150"/>
            <a:ext cx="35433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Randomly select K points as initial </a:t>
            </a:r>
            <a:r>
              <a:rPr lang="en-US" sz="2000" b="1" dirty="0">
                <a:solidFill>
                  <a:srgbClr val="C00000"/>
                </a:solidFill>
              </a:rPr>
              <a:t>centroids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76500" y="3314700"/>
            <a:ext cx="35433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Assign each point to the cluster with the closest centroid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4286250"/>
            <a:ext cx="35433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Re-compute the centroid of each cluster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51100" y="5257800"/>
            <a:ext cx="35433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Did the center change?</a:t>
            </a:r>
          </a:p>
        </p:txBody>
      </p:sp>
      <p:cxnSp>
        <p:nvCxnSpPr>
          <p:cNvPr id="13" name="Elbow Connector 12"/>
          <p:cNvCxnSpPr>
            <a:cxnSpLocks/>
            <a:stCxn id="8" idx="1"/>
            <a:endCxn id="6" idx="1"/>
          </p:cNvCxnSpPr>
          <p:nvPr/>
        </p:nvCxnSpPr>
        <p:spPr>
          <a:xfrm rot="10800000" flipH="1">
            <a:off x="2451100" y="3619500"/>
            <a:ext cx="25400" cy="1943100"/>
          </a:xfrm>
          <a:prstGeom prst="bentConnector3">
            <a:avLst>
              <a:gd name="adj1" fmla="val -90000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94400" y="5562600"/>
            <a:ext cx="863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5245100"/>
            <a:ext cx="167005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DONE!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1549" y="4343400"/>
            <a:ext cx="665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38461" y="495256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H="1">
            <a:off x="4217955" y="1981200"/>
            <a:ext cx="12700" cy="3619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10050" y="2952750"/>
            <a:ext cx="0" cy="3619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10050" y="3924300"/>
            <a:ext cx="0" cy="3619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99294" y="4895850"/>
            <a:ext cx="0" cy="36195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7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How to Choose the Number of Clusters (K)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12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Can be determined by external reasons</a:t>
            </a:r>
          </a:p>
          <a:p>
            <a:r>
              <a:rPr lang="en-US" sz="2400" dirty="0"/>
              <a:t>In many cases, there’s no single answer…</a:t>
            </a:r>
          </a:p>
          <a:p>
            <a:endParaRPr lang="en-US" sz="2400" dirty="0"/>
          </a:p>
          <a:p>
            <a:r>
              <a:rPr lang="en-US" sz="2400" b="1" dirty="0"/>
              <a:t>But here’s what we can do:</a:t>
            </a:r>
          </a:p>
          <a:p>
            <a:pPr lvl="1"/>
            <a:r>
              <a:rPr lang="en-US" sz="2400" dirty="0"/>
              <a:t>Try out different possibilities and see which is best</a:t>
            </a:r>
          </a:p>
          <a:p>
            <a:pPr lvl="2"/>
            <a:r>
              <a:rPr lang="en-US" sz="2000" dirty="0"/>
              <a:t>Make sure the clusters are describing distinct groups (separation).</a:t>
            </a:r>
          </a:p>
          <a:p>
            <a:pPr lvl="2"/>
            <a:r>
              <a:rPr lang="en-US" sz="2000" dirty="0"/>
              <a:t>Make sure that the range of values on each variable within a cluster is not too large to be useful (cohesion).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An Interaction Demonstration:</a:t>
            </a:r>
          </a:p>
          <a:p>
            <a:pPr marL="857250" lvl="2" indent="0">
              <a:buNone/>
            </a:pPr>
            <a:r>
              <a:rPr lang="en-US" dirty="0"/>
              <a:t>http://alekseynp.com/viz/k-means.html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19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itle 1">
            <a:extLst>
              <a:ext uri="{FF2B5EF4-FFF2-40B4-BE49-F238E27FC236}">
                <a16:creationId xmlns:a16="http://schemas.microsoft.com/office/drawing/2014/main" id="{69F2BC44-BF7E-8A81-7312-A1D0C5E7B0D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to Choose the Number of Clusters (K):</a:t>
            </a:r>
          </a:p>
          <a:p>
            <a:r>
              <a:rPr lang="en-US" sz="2800" dirty="0"/>
              <a:t>Example of Poor Initialization</a:t>
            </a:r>
          </a:p>
        </p:txBody>
      </p:sp>
      <p:sp>
        <p:nvSpPr>
          <p:cNvPr id="4" name="Oval 3"/>
          <p:cNvSpPr/>
          <p:nvPr/>
        </p:nvSpPr>
        <p:spPr>
          <a:xfrm>
            <a:off x="1565871" y="37971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18271" y="39495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0671" y="4101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3071" y="4254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5471" y="4406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7871" y="45591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80271" y="47115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32671" y="4863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78391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0791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3191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05000" y="4221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57400" y="4373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9800" y="4526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33600" y="4267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86000" y="4419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4572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28800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81200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33600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526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05000" y="3916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57400" y="4069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24000" y="3916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76400" y="4069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28800" y="4221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11791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64191" y="4297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16591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908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43200" y="4343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5600" y="4495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67000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19400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800" y="4267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7800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0200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22600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67000" y="3319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19400" y="3472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971800" y="3624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438400" y="3535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590800" y="3688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43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22891" y="3776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75291" y="39293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527691" y="4081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083191" y="4018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35591" y="4170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87991" y="4323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75471" y="4592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27871" y="4744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480271" y="4896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057400" y="4559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33600" y="4452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286000" y="4605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159391" y="4178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11791" y="4330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464191" y="4483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438400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90800" y="4376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743200" y="4528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14600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67000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819400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654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178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870200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514600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7000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819400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438400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590800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70491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22891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75291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3191" y="4203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35591" y="4356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794471" y="4526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46871" y="4678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99271" y="4831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676400" y="4493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7526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905000" y="4539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78391" y="4112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30791" y="4264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083191" y="4417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057400" y="4158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098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62200" y="4462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33600" y="3929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286000" y="4081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438400" y="4234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84400" y="3624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36800" y="3777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489200" y="3929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33600" y="3286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286000" y="3439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438400" y="3591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905000" y="3502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057400" y="3655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209800" y="3807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89491" y="3744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841891" y="3896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994291" y="4048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702191" y="4137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854591" y="4290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540862" y="4363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693262" y="4515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845662" y="4668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422791" y="4330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498991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651391" y="4376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524782" y="3949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677182" y="4102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829582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803791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56191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108591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879991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032391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84791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930791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083191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235591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879991" y="3124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032391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184791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651391" y="3340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803791" y="3492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956191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435882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588282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740682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448582" y="3975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00982" y="4127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46871" y="4058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099271" y="4211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251671" y="4363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828800" y="4025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9050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0574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930791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083191" y="3797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235591" y="3949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2098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3622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514600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286000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4384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5908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336800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489200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641600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2286000" y="2819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2438400" y="2971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590800" y="3124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057400" y="3035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209800" y="3187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362200" y="3340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841891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994291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146691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854591" y="3670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006991" y="3822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352880" y="3753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505280" y="3906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2657680" y="4058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2234809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23110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463409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2336800" y="3340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2489200" y="3492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641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2615809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768209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2920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2692009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8444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9968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2742809" y="2852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2895209" y="3004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047609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692009" y="2514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2844409" y="2667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2996809" y="2819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2463409" y="2730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2615809" y="2882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768209" y="3035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247900" y="2971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400300" y="3124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552700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2260600" y="3365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2413000" y="3517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3810782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963182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759982" y="3014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912382" y="31673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064782" y="3319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531382" y="3230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3683782" y="3383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3836182" y="3535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3315873" y="3472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3658382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810782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3607582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3759982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3912382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378982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531382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163473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3277382" y="3319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3429782" y="3472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226582" y="2982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3378982" y="3134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531382" y="3286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150382" y="3350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3302782" y="3502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3176173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328573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3277773" y="3124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176173" y="3492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3302782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455182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3378982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3531382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683782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429782" y="2852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3582182" y="3004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3734582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378982" y="2514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531382" y="2667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683782" y="2819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150382" y="2730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3302782" y="2882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455182" y="3035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239673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445862" y="3449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327791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403991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556391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429782" y="3035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582182" y="3187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734582" y="3340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708791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861191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40135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784991" y="2852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937391" y="3004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4089791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835791" y="2547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988191" y="2700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4140591" y="2852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784991" y="2209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937391" y="2362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089791" y="2514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556391" y="2425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3708791" y="2578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3861191" y="2730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3340882" y="2667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3493282" y="2819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3645682" y="2971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3353582" y="3060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3505982" y="3213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812800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965200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762000" y="3319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914400" y="3472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066800" y="3624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685800" y="3688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838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317891" y="3776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6604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8128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762000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914400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533400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65491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431800" y="3777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52400" y="3655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304800" y="3807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330591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178191" y="3797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3048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4572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6858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736600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685800" y="3124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447880" y="3753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329809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558409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736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710809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863209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1015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787009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9394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10918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837809" y="2852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990209" y="3004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1142609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787009" y="2514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939409" y="2667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1091809" y="2819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710809" y="2882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863209" y="3035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647700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133680" y="48742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1286080" y="50266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1438480" y="51790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1590880" y="53314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1743280" y="54838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1015609" y="48414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1168009" y="49938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1320409" y="51462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1244209" y="4887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1396609" y="5039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1549009" y="5191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939409" y="48414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1574800" y="49176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1727200" y="50700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1853809" y="4963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006209" y="5115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082409" y="4887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1498600" y="49430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1286080" y="521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1438480" y="5364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1590880" y="5516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1168009" y="5179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1244209" y="5072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1396609" y="5224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1422400" y="4950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1574800" y="5103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1549009" y="4843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1701409" y="4996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1853809" y="5148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1930009" y="4920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1193800" y="4823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1346200" y="4976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905080" y="51462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057480" y="52986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1209880" y="54510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787009" y="51133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863209" y="50066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1015609" y="51590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041400" y="48847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1193800" y="50371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1320409" y="49304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1472809" y="50828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1549009" y="48542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965200" y="49101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651471" y="4983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803871" y="5135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956271" y="5288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533400" y="4950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609600" y="4843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762000" y="4996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940191" y="4874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1219200" y="4920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1209880" y="4831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1362280" y="4983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3547071" y="5059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3530991" y="4645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35052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3657600" y="4539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3810000" y="4691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3886200" y="4462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3505200" y="45721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3657600" y="47245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3581400" y="43435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3733800" y="44959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3530991" y="4983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3607191" y="4754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3454791" y="4787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ounded Rectangle 406"/>
          <p:cNvSpPr/>
          <p:nvPr/>
        </p:nvSpPr>
        <p:spPr>
          <a:xfrm>
            <a:off x="1512082" y="287527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ounded Rectangle 407"/>
          <p:cNvSpPr/>
          <p:nvPr/>
        </p:nvSpPr>
        <p:spPr>
          <a:xfrm>
            <a:off x="3167244" y="4483100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ounded Rectangle 408"/>
          <p:cNvSpPr/>
          <p:nvPr/>
        </p:nvSpPr>
        <p:spPr>
          <a:xfrm>
            <a:off x="3694333" y="2715257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6290271" y="37971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6442671" y="394954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6595071" y="410194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6747471" y="425434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6899871" y="440674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7052271" y="455914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7204671" y="471154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7357071" y="486394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6502791" y="3886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6655191" y="40386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6807591" y="41910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6629400" y="42214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6781800" y="4373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6934200" y="4526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6858000" y="42672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7010400" y="44196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7162800" y="45720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6553200" y="3810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6705600" y="39624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6858000" y="41148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6477000" y="37642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6629400" y="3916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6781800" y="4069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6248400" y="39166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6400800" y="4069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6553200" y="42214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7036191" y="4145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7188591" y="4297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7340991" y="4450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/>
          <p:nvPr/>
        </p:nvSpPr>
        <p:spPr>
          <a:xfrm>
            <a:off x="7315200" y="41910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7467600" y="43434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>
            <a:off x="7620000" y="44958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>
            <a:off x="7391400" y="39624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>
            <a:off x="7543800" y="41148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7696200" y="42672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/>
          <p:cNvSpPr/>
          <p:nvPr/>
        </p:nvSpPr>
        <p:spPr>
          <a:xfrm>
            <a:off x="7442200" y="36576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7594600" y="38100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>
            <a:off x="7747000" y="39624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/>
          <p:nvPr/>
        </p:nvSpPr>
        <p:spPr>
          <a:xfrm>
            <a:off x="7391400" y="331978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/>
        </p:nvSpPr>
        <p:spPr>
          <a:xfrm>
            <a:off x="7543800" y="347218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7696200" y="362458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/>
          <p:cNvSpPr/>
          <p:nvPr/>
        </p:nvSpPr>
        <p:spPr>
          <a:xfrm>
            <a:off x="7162800" y="35356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>
            <a:off x="7315200" y="3688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/>
          <p:nvPr/>
        </p:nvSpPr>
        <p:spPr>
          <a:xfrm>
            <a:off x="7467600" y="38404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6947291" y="37769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7099691" y="39293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7252091" y="40817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6807591" y="4018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6959991" y="4170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/>
          <p:nvPr/>
        </p:nvSpPr>
        <p:spPr>
          <a:xfrm>
            <a:off x="7112391" y="4323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/>
          <p:nvPr/>
        </p:nvSpPr>
        <p:spPr>
          <a:xfrm>
            <a:off x="6899871" y="45921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/>
        </p:nvSpPr>
        <p:spPr>
          <a:xfrm>
            <a:off x="7052271" y="47445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>
            <a:off x="7204671" y="48969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/>
          <p:cNvSpPr/>
          <p:nvPr/>
        </p:nvSpPr>
        <p:spPr>
          <a:xfrm>
            <a:off x="6781800" y="45593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/>
        </p:nvSpPr>
        <p:spPr>
          <a:xfrm>
            <a:off x="6858000" y="44526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/>
          <p:cNvSpPr/>
          <p:nvPr/>
        </p:nvSpPr>
        <p:spPr>
          <a:xfrm>
            <a:off x="7010400" y="46050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/>
          <p:cNvSpPr/>
          <p:nvPr/>
        </p:nvSpPr>
        <p:spPr>
          <a:xfrm>
            <a:off x="6883791" y="41783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>
            <a:off x="7036191" y="43307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/>
          <p:cNvSpPr/>
          <p:nvPr/>
        </p:nvSpPr>
        <p:spPr>
          <a:xfrm>
            <a:off x="7188591" y="44831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7162800" y="42240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/>
        </p:nvSpPr>
        <p:spPr>
          <a:xfrm>
            <a:off x="7315200" y="43764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/>
          <p:cNvSpPr/>
          <p:nvPr/>
        </p:nvSpPr>
        <p:spPr>
          <a:xfrm>
            <a:off x="7467600" y="45288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>
            <a:off x="7239000" y="39954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/>
          <p:cNvSpPr/>
          <p:nvPr/>
        </p:nvSpPr>
        <p:spPr>
          <a:xfrm>
            <a:off x="7391400" y="41478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/>
          <p:cNvSpPr/>
          <p:nvPr/>
        </p:nvSpPr>
        <p:spPr>
          <a:xfrm>
            <a:off x="7543800" y="43002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/>
          <p:cNvSpPr/>
          <p:nvPr/>
        </p:nvSpPr>
        <p:spPr>
          <a:xfrm>
            <a:off x="7289800" y="36906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/>
        </p:nvSpPr>
        <p:spPr>
          <a:xfrm>
            <a:off x="7442200" y="38430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>
            <a:off x="7594600" y="39954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>
            <a:off x="7239000" y="33528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/>
          <p:cNvSpPr/>
          <p:nvPr/>
        </p:nvSpPr>
        <p:spPr>
          <a:xfrm>
            <a:off x="7391400" y="35052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/>
          <p:cNvSpPr/>
          <p:nvPr/>
        </p:nvSpPr>
        <p:spPr>
          <a:xfrm>
            <a:off x="7543800" y="36576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/>
          <p:cNvSpPr/>
          <p:nvPr/>
        </p:nvSpPr>
        <p:spPr>
          <a:xfrm>
            <a:off x="7010400" y="3568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/>
          <p:cNvSpPr/>
          <p:nvPr/>
        </p:nvSpPr>
        <p:spPr>
          <a:xfrm>
            <a:off x="7162800" y="37211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/>
          <p:cNvSpPr/>
          <p:nvPr/>
        </p:nvSpPr>
        <p:spPr>
          <a:xfrm>
            <a:off x="7315200" y="38735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/>
          <p:nvPr/>
        </p:nvSpPr>
        <p:spPr>
          <a:xfrm>
            <a:off x="6794891" y="3810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/>
          <p:cNvSpPr/>
          <p:nvPr/>
        </p:nvSpPr>
        <p:spPr>
          <a:xfrm>
            <a:off x="6947291" y="39624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/>
          <p:cNvSpPr/>
          <p:nvPr/>
        </p:nvSpPr>
        <p:spPr>
          <a:xfrm>
            <a:off x="7099691" y="41148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/>
          <p:cNvSpPr/>
          <p:nvPr/>
        </p:nvSpPr>
        <p:spPr>
          <a:xfrm>
            <a:off x="6807591" y="42037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/>
        </p:nvSpPr>
        <p:spPr>
          <a:xfrm>
            <a:off x="6959991" y="43561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/>
          <p:cNvSpPr/>
          <p:nvPr/>
        </p:nvSpPr>
        <p:spPr>
          <a:xfrm>
            <a:off x="6518871" y="4526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>
            <a:off x="6671271" y="4678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/>
          <p:cNvSpPr/>
          <p:nvPr/>
        </p:nvSpPr>
        <p:spPr>
          <a:xfrm>
            <a:off x="6823671" y="4831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6400800" y="4493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/>
          <p:cNvSpPr/>
          <p:nvPr/>
        </p:nvSpPr>
        <p:spPr>
          <a:xfrm>
            <a:off x="6477000" y="4386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/>
          <p:cNvSpPr/>
          <p:nvPr/>
        </p:nvSpPr>
        <p:spPr>
          <a:xfrm>
            <a:off x="6629400" y="4539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>
            <a:off x="6502791" y="4112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6655191" y="4264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/>
          <p:cNvSpPr/>
          <p:nvPr/>
        </p:nvSpPr>
        <p:spPr>
          <a:xfrm>
            <a:off x="6807591" y="44172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/>
          <p:cNvSpPr/>
          <p:nvPr/>
        </p:nvSpPr>
        <p:spPr>
          <a:xfrm>
            <a:off x="6781800" y="4158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/>
          <p:cNvSpPr/>
          <p:nvPr/>
        </p:nvSpPr>
        <p:spPr>
          <a:xfrm>
            <a:off x="6934200" y="43105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/>
          <p:cNvSpPr/>
          <p:nvPr/>
        </p:nvSpPr>
        <p:spPr>
          <a:xfrm>
            <a:off x="7086600" y="4462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>
            <a:off x="6858000" y="39295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>
            <a:off x="7010400" y="4081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/>
          <p:cNvSpPr/>
          <p:nvPr/>
        </p:nvSpPr>
        <p:spPr>
          <a:xfrm>
            <a:off x="7162800" y="42343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/>
          <p:cNvSpPr/>
          <p:nvPr/>
        </p:nvSpPr>
        <p:spPr>
          <a:xfrm>
            <a:off x="6908800" y="36247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/>
          <p:cNvSpPr/>
          <p:nvPr/>
        </p:nvSpPr>
        <p:spPr>
          <a:xfrm>
            <a:off x="7061200" y="3777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/>
          <p:cNvSpPr/>
          <p:nvPr/>
        </p:nvSpPr>
        <p:spPr>
          <a:xfrm>
            <a:off x="7213600" y="39295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>
            <a:off x="6858000" y="32869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>
            <a:off x="7010400" y="34393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/>
          <p:cNvSpPr/>
          <p:nvPr/>
        </p:nvSpPr>
        <p:spPr>
          <a:xfrm>
            <a:off x="7162800" y="35917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6629400" y="35028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/>
          <p:cNvSpPr/>
          <p:nvPr/>
        </p:nvSpPr>
        <p:spPr>
          <a:xfrm>
            <a:off x="6781800" y="36552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/>
          <p:cNvSpPr/>
          <p:nvPr/>
        </p:nvSpPr>
        <p:spPr>
          <a:xfrm>
            <a:off x="6934200" y="38076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/>
          <p:cNvSpPr/>
          <p:nvPr/>
        </p:nvSpPr>
        <p:spPr>
          <a:xfrm>
            <a:off x="6413891" y="37441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/>
          <p:cNvSpPr/>
          <p:nvPr/>
        </p:nvSpPr>
        <p:spPr>
          <a:xfrm>
            <a:off x="6566291" y="38965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/>
          <p:cNvSpPr/>
          <p:nvPr/>
        </p:nvSpPr>
        <p:spPr>
          <a:xfrm>
            <a:off x="6718691" y="40489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/>
          <p:cNvSpPr/>
          <p:nvPr/>
        </p:nvSpPr>
        <p:spPr>
          <a:xfrm>
            <a:off x="6426591" y="4137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/>
          <p:cNvSpPr/>
          <p:nvPr/>
        </p:nvSpPr>
        <p:spPr>
          <a:xfrm>
            <a:off x="6578991" y="42902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/>
          <p:cNvSpPr/>
          <p:nvPr/>
        </p:nvSpPr>
        <p:spPr>
          <a:xfrm>
            <a:off x="6265262" y="43635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/>
          <p:cNvSpPr/>
          <p:nvPr/>
        </p:nvSpPr>
        <p:spPr>
          <a:xfrm>
            <a:off x="6417662" y="45159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val 519"/>
          <p:cNvSpPr/>
          <p:nvPr/>
        </p:nvSpPr>
        <p:spPr>
          <a:xfrm>
            <a:off x="6570062" y="46683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/>
          <p:cNvSpPr/>
          <p:nvPr/>
        </p:nvSpPr>
        <p:spPr>
          <a:xfrm>
            <a:off x="6147191" y="4330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val 521"/>
          <p:cNvSpPr/>
          <p:nvPr/>
        </p:nvSpPr>
        <p:spPr>
          <a:xfrm>
            <a:off x="6223391" y="4224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/>
          <p:cNvSpPr/>
          <p:nvPr/>
        </p:nvSpPr>
        <p:spPr>
          <a:xfrm>
            <a:off x="6375791" y="43764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/>
          <p:cNvSpPr/>
          <p:nvPr/>
        </p:nvSpPr>
        <p:spPr>
          <a:xfrm>
            <a:off x="6249182" y="3949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/>
          <p:cNvSpPr/>
          <p:nvPr/>
        </p:nvSpPr>
        <p:spPr>
          <a:xfrm>
            <a:off x="6401582" y="41021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/>
          <p:cNvSpPr/>
          <p:nvPr/>
        </p:nvSpPr>
        <p:spPr>
          <a:xfrm>
            <a:off x="6553982" y="42545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/>
          <p:cNvSpPr/>
          <p:nvPr/>
        </p:nvSpPr>
        <p:spPr>
          <a:xfrm>
            <a:off x="6528191" y="39954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/>
          <p:cNvSpPr/>
          <p:nvPr/>
        </p:nvSpPr>
        <p:spPr>
          <a:xfrm>
            <a:off x="6680591" y="41478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/>
          <p:cNvSpPr/>
          <p:nvPr/>
        </p:nvSpPr>
        <p:spPr>
          <a:xfrm>
            <a:off x="6832991" y="43002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/>
          <p:cNvSpPr/>
          <p:nvPr/>
        </p:nvSpPr>
        <p:spPr>
          <a:xfrm>
            <a:off x="6604391" y="37668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/>
          <p:cNvSpPr/>
          <p:nvPr/>
        </p:nvSpPr>
        <p:spPr>
          <a:xfrm>
            <a:off x="6756791" y="39192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/>
          <p:cNvSpPr/>
          <p:nvPr/>
        </p:nvSpPr>
        <p:spPr>
          <a:xfrm>
            <a:off x="6909191" y="40716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/>
          <p:cNvSpPr/>
          <p:nvPr/>
        </p:nvSpPr>
        <p:spPr>
          <a:xfrm>
            <a:off x="6655191" y="3462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/>
          <p:cNvSpPr/>
          <p:nvPr/>
        </p:nvSpPr>
        <p:spPr>
          <a:xfrm>
            <a:off x="6807591" y="36144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/>
          <p:cNvSpPr/>
          <p:nvPr/>
        </p:nvSpPr>
        <p:spPr>
          <a:xfrm>
            <a:off x="6959991" y="37668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/>
          <p:cNvSpPr/>
          <p:nvPr/>
        </p:nvSpPr>
        <p:spPr>
          <a:xfrm>
            <a:off x="6604391" y="3124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/>
          <p:cNvSpPr/>
          <p:nvPr/>
        </p:nvSpPr>
        <p:spPr>
          <a:xfrm>
            <a:off x="6756791" y="3276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/>
          <p:cNvSpPr/>
          <p:nvPr/>
        </p:nvSpPr>
        <p:spPr>
          <a:xfrm>
            <a:off x="6909191" y="3429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/>
          <p:cNvSpPr/>
          <p:nvPr/>
        </p:nvSpPr>
        <p:spPr>
          <a:xfrm>
            <a:off x="6375791" y="33401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/>
          <p:cNvSpPr/>
          <p:nvPr/>
        </p:nvSpPr>
        <p:spPr>
          <a:xfrm>
            <a:off x="6528191" y="34925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/>
          <p:cNvSpPr/>
          <p:nvPr/>
        </p:nvSpPr>
        <p:spPr>
          <a:xfrm>
            <a:off x="6680591" y="36449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/>
          <p:cNvSpPr/>
          <p:nvPr/>
        </p:nvSpPr>
        <p:spPr>
          <a:xfrm>
            <a:off x="6160282" y="35814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/>
          <p:cNvSpPr/>
          <p:nvPr/>
        </p:nvSpPr>
        <p:spPr>
          <a:xfrm>
            <a:off x="6312682" y="37338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val 543"/>
          <p:cNvSpPr/>
          <p:nvPr/>
        </p:nvSpPr>
        <p:spPr>
          <a:xfrm>
            <a:off x="6465082" y="3886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/>
          <p:cNvSpPr/>
          <p:nvPr/>
        </p:nvSpPr>
        <p:spPr>
          <a:xfrm>
            <a:off x="6172982" y="39751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val 545"/>
          <p:cNvSpPr/>
          <p:nvPr/>
        </p:nvSpPr>
        <p:spPr>
          <a:xfrm>
            <a:off x="6325382" y="41275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/>
          <p:cNvSpPr/>
          <p:nvPr/>
        </p:nvSpPr>
        <p:spPr>
          <a:xfrm>
            <a:off x="6671271" y="40587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/>
          <p:cNvSpPr/>
          <p:nvPr/>
        </p:nvSpPr>
        <p:spPr>
          <a:xfrm>
            <a:off x="6823671" y="42111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/>
          <p:cNvSpPr/>
          <p:nvPr/>
        </p:nvSpPr>
        <p:spPr>
          <a:xfrm>
            <a:off x="6976071" y="43635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/>
          <p:cNvSpPr/>
          <p:nvPr/>
        </p:nvSpPr>
        <p:spPr>
          <a:xfrm>
            <a:off x="6553200" y="40259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/>
          <p:cNvSpPr/>
          <p:nvPr/>
        </p:nvSpPr>
        <p:spPr>
          <a:xfrm>
            <a:off x="6629400" y="39192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551"/>
          <p:cNvSpPr/>
          <p:nvPr/>
        </p:nvSpPr>
        <p:spPr>
          <a:xfrm>
            <a:off x="6781800" y="40716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/>
          <p:cNvSpPr/>
          <p:nvPr/>
        </p:nvSpPr>
        <p:spPr>
          <a:xfrm>
            <a:off x="6655191" y="36449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/>
          <p:cNvSpPr/>
          <p:nvPr/>
        </p:nvSpPr>
        <p:spPr>
          <a:xfrm>
            <a:off x="6807591" y="37973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/>
          <p:cNvSpPr/>
          <p:nvPr/>
        </p:nvSpPr>
        <p:spPr>
          <a:xfrm>
            <a:off x="6959991" y="39497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/>
          <p:cNvSpPr/>
          <p:nvPr/>
        </p:nvSpPr>
        <p:spPr>
          <a:xfrm>
            <a:off x="6934200" y="3690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/>
          <p:cNvSpPr/>
          <p:nvPr/>
        </p:nvSpPr>
        <p:spPr>
          <a:xfrm>
            <a:off x="7086600" y="38430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7239000" y="39954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7010400" y="3462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7162800" y="36144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7315200" y="37668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7061200" y="3157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7213600" y="3309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7366000" y="34620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7010400" y="28194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/>
          <p:cNvSpPr/>
          <p:nvPr/>
        </p:nvSpPr>
        <p:spPr>
          <a:xfrm>
            <a:off x="7162800" y="29718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/>
          <p:cNvSpPr/>
          <p:nvPr/>
        </p:nvSpPr>
        <p:spPr>
          <a:xfrm>
            <a:off x="7315200" y="3124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val 567"/>
          <p:cNvSpPr/>
          <p:nvPr/>
        </p:nvSpPr>
        <p:spPr>
          <a:xfrm>
            <a:off x="6781800" y="30353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val 568"/>
          <p:cNvSpPr/>
          <p:nvPr/>
        </p:nvSpPr>
        <p:spPr>
          <a:xfrm>
            <a:off x="6934200" y="3187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/>
          <p:cNvSpPr/>
          <p:nvPr/>
        </p:nvSpPr>
        <p:spPr>
          <a:xfrm>
            <a:off x="7086600" y="33401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Oval 570"/>
          <p:cNvSpPr/>
          <p:nvPr/>
        </p:nvSpPr>
        <p:spPr>
          <a:xfrm>
            <a:off x="6566291" y="3276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/>
          <p:cNvSpPr/>
          <p:nvPr/>
        </p:nvSpPr>
        <p:spPr>
          <a:xfrm>
            <a:off x="6718691" y="3429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Oval 572"/>
          <p:cNvSpPr/>
          <p:nvPr/>
        </p:nvSpPr>
        <p:spPr>
          <a:xfrm>
            <a:off x="6871091" y="35814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/>
          <p:cNvSpPr/>
          <p:nvPr/>
        </p:nvSpPr>
        <p:spPr>
          <a:xfrm>
            <a:off x="6578991" y="36703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Oval 574"/>
          <p:cNvSpPr/>
          <p:nvPr/>
        </p:nvSpPr>
        <p:spPr>
          <a:xfrm>
            <a:off x="6731391" y="3822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/>
          <p:cNvSpPr/>
          <p:nvPr/>
        </p:nvSpPr>
        <p:spPr>
          <a:xfrm>
            <a:off x="7077280" y="37539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/>
          <p:cNvSpPr/>
          <p:nvPr/>
        </p:nvSpPr>
        <p:spPr>
          <a:xfrm>
            <a:off x="7229680" y="39063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Oval 577"/>
          <p:cNvSpPr/>
          <p:nvPr/>
        </p:nvSpPr>
        <p:spPr>
          <a:xfrm>
            <a:off x="7382080" y="40587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Oval 578"/>
          <p:cNvSpPr/>
          <p:nvPr/>
        </p:nvSpPr>
        <p:spPr>
          <a:xfrm>
            <a:off x="6959209" y="37211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/>
          <p:cNvSpPr/>
          <p:nvPr/>
        </p:nvSpPr>
        <p:spPr>
          <a:xfrm>
            <a:off x="7035409" y="36144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Oval 580"/>
          <p:cNvSpPr/>
          <p:nvPr/>
        </p:nvSpPr>
        <p:spPr>
          <a:xfrm>
            <a:off x="7187809" y="37668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/>
          <p:cNvSpPr/>
          <p:nvPr/>
        </p:nvSpPr>
        <p:spPr>
          <a:xfrm>
            <a:off x="7061200" y="33401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val 582"/>
          <p:cNvSpPr/>
          <p:nvPr/>
        </p:nvSpPr>
        <p:spPr>
          <a:xfrm>
            <a:off x="7213600" y="34925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/>
          <p:cNvSpPr/>
          <p:nvPr/>
        </p:nvSpPr>
        <p:spPr>
          <a:xfrm>
            <a:off x="7366000" y="36449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Oval 584"/>
          <p:cNvSpPr/>
          <p:nvPr/>
        </p:nvSpPr>
        <p:spPr>
          <a:xfrm>
            <a:off x="7340209" y="33858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/>
          <p:cNvSpPr/>
          <p:nvPr/>
        </p:nvSpPr>
        <p:spPr>
          <a:xfrm>
            <a:off x="7492609" y="35382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val 586"/>
          <p:cNvSpPr/>
          <p:nvPr/>
        </p:nvSpPr>
        <p:spPr>
          <a:xfrm>
            <a:off x="7645009" y="36906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/>
          <p:cNvSpPr/>
          <p:nvPr/>
        </p:nvSpPr>
        <p:spPr>
          <a:xfrm>
            <a:off x="7416409" y="31572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Oval 588"/>
          <p:cNvSpPr/>
          <p:nvPr/>
        </p:nvSpPr>
        <p:spPr>
          <a:xfrm>
            <a:off x="7568809" y="33096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/>
          <p:cNvSpPr/>
          <p:nvPr/>
        </p:nvSpPr>
        <p:spPr>
          <a:xfrm>
            <a:off x="7721209" y="34620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Oval 590"/>
          <p:cNvSpPr/>
          <p:nvPr/>
        </p:nvSpPr>
        <p:spPr>
          <a:xfrm>
            <a:off x="7467209" y="28524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val 591"/>
          <p:cNvSpPr/>
          <p:nvPr/>
        </p:nvSpPr>
        <p:spPr>
          <a:xfrm>
            <a:off x="7619609" y="30048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Oval 592"/>
          <p:cNvSpPr/>
          <p:nvPr/>
        </p:nvSpPr>
        <p:spPr>
          <a:xfrm>
            <a:off x="7772009" y="31572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/>
          <p:cNvSpPr/>
          <p:nvPr/>
        </p:nvSpPr>
        <p:spPr>
          <a:xfrm>
            <a:off x="7416409" y="2514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/>
          <p:cNvSpPr/>
          <p:nvPr/>
        </p:nvSpPr>
        <p:spPr>
          <a:xfrm>
            <a:off x="7568809" y="26670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/>
          <p:cNvSpPr/>
          <p:nvPr/>
        </p:nvSpPr>
        <p:spPr>
          <a:xfrm>
            <a:off x="7721209" y="28194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/>
          <p:cNvSpPr/>
          <p:nvPr/>
        </p:nvSpPr>
        <p:spPr>
          <a:xfrm>
            <a:off x="7187809" y="27305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/>
          <p:cNvSpPr/>
          <p:nvPr/>
        </p:nvSpPr>
        <p:spPr>
          <a:xfrm>
            <a:off x="7340209" y="28829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/>
          <p:cNvSpPr/>
          <p:nvPr/>
        </p:nvSpPr>
        <p:spPr>
          <a:xfrm>
            <a:off x="7492609" y="30353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6972300" y="29718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/>
          <p:cNvSpPr/>
          <p:nvPr/>
        </p:nvSpPr>
        <p:spPr>
          <a:xfrm>
            <a:off x="7124700" y="3124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/>
          <p:cNvSpPr/>
          <p:nvPr/>
        </p:nvSpPr>
        <p:spPr>
          <a:xfrm>
            <a:off x="7277100" y="3276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/>
          <p:cNvSpPr/>
          <p:nvPr/>
        </p:nvSpPr>
        <p:spPr>
          <a:xfrm>
            <a:off x="6985000" y="33655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/>
          <p:cNvSpPr/>
          <p:nvPr/>
        </p:nvSpPr>
        <p:spPr>
          <a:xfrm>
            <a:off x="7137400" y="35179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/>
          <p:cNvSpPr/>
          <p:nvPr/>
        </p:nvSpPr>
        <p:spPr>
          <a:xfrm>
            <a:off x="8535182" y="33528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/>
          <p:cNvSpPr/>
          <p:nvPr/>
        </p:nvSpPr>
        <p:spPr>
          <a:xfrm>
            <a:off x="8687582" y="35052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/>
          <p:cNvSpPr/>
          <p:nvPr/>
        </p:nvSpPr>
        <p:spPr>
          <a:xfrm>
            <a:off x="8484382" y="301498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/>
          <p:cNvSpPr/>
          <p:nvPr/>
        </p:nvSpPr>
        <p:spPr>
          <a:xfrm>
            <a:off x="8636782" y="316738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/>
          <p:cNvSpPr/>
          <p:nvPr/>
        </p:nvSpPr>
        <p:spPr>
          <a:xfrm>
            <a:off x="8789182" y="331978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/>
          <p:cNvSpPr/>
          <p:nvPr/>
        </p:nvSpPr>
        <p:spPr>
          <a:xfrm>
            <a:off x="8255782" y="323088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val 610"/>
          <p:cNvSpPr/>
          <p:nvPr/>
        </p:nvSpPr>
        <p:spPr>
          <a:xfrm>
            <a:off x="8408182" y="338328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/>
          <p:cNvSpPr/>
          <p:nvPr/>
        </p:nvSpPr>
        <p:spPr>
          <a:xfrm>
            <a:off x="8560582" y="353568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/>
          <p:cNvSpPr/>
          <p:nvPr/>
        </p:nvSpPr>
        <p:spPr>
          <a:xfrm>
            <a:off x="8040273" y="347218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/>
          <p:cNvSpPr/>
          <p:nvPr/>
        </p:nvSpPr>
        <p:spPr>
          <a:xfrm>
            <a:off x="8382782" y="33858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/>
          <p:cNvSpPr/>
          <p:nvPr/>
        </p:nvSpPr>
        <p:spPr>
          <a:xfrm>
            <a:off x="8535182" y="35382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/>
          <p:cNvSpPr/>
          <p:nvPr/>
        </p:nvSpPr>
        <p:spPr>
          <a:xfrm>
            <a:off x="8331982" y="30480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/>
          <p:cNvSpPr/>
          <p:nvPr/>
        </p:nvSpPr>
        <p:spPr>
          <a:xfrm>
            <a:off x="8484382" y="32004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/>
          <p:cNvSpPr/>
          <p:nvPr/>
        </p:nvSpPr>
        <p:spPr>
          <a:xfrm>
            <a:off x="8636782" y="33528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/>
          <p:cNvSpPr/>
          <p:nvPr/>
        </p:nvSpPr>
        <p:spPr>
          <a:xfrm>
            <a:off x="8103382" y="32639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/>
          <p:cNvSpPr/>
          <p:nvPr/>
        </p:nvSpPr>
        <p:spPr>
          <a:xfrm>
            <a:off x="8255782" y="34163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/>
          <p:cNvSpPr/>
          <p:nvPr/>
        </p:nvSpPr>
        <p:spPr>
          <a:xfrm>
            <a:off x="7887873" y="35052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Oval 621"/>
          <p:cNvSpPr/>
          <p:nvPr/>
        </p:nvSpPr>
        <p:spPr>
          <a:xfrm>
            <a:off x="8001782" y="331994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Oval 622"/>
          <p:cNvSpPr/>
          <p:nvPr/>
        </p:nvSpPr>
        <p:spPr>
          <a:xfrm>
            <a:off x="8154182" y="3472341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Oval 623"/>
          <p:cNvSpPr/>
          <p:nvPr/>
        </p:nvSpPr>
        <p:spPr>
          <a:xfrm>
            <a:off x="7950982" y="2982122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Oval 624"/>
          <p:cNvSpPr/>
          <p:nvPr/>
        </p:nvSpPr>
        <p:spPr>
          <a:xfrm>
            <a:off x="8103382" y="3134522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/>
          <p:cNvSpPr/>
          <p:nvPr/>
        </p:nvSpPr>
        <p:spPr>
          <a:xfrm>
            <a:off x="8255782" y="3286922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/>
          <p:cNvSpPr/>
          <p:nvPr/>
        </p:nvSpPr>
        <p:spPr>
          <a:xfrm>
            <a:off x="7874782" y="3350422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val 627"/>
          <p:cNvSpPr/>
          <p:nvPr/>
        </p:nvSpPr>
        <p:spPr>
          <a:xfrm>
            <a:off x="8027182" y="3502822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Oval 628"/>
          <p:cNvSpPr/>
          <p:nvPr/>
        </p:nvSpPr>
        <p:spPr>
          <a:xfrm>
            <a:off x="7900573" y="33096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Oval 629"/>
          <p:cNvSpPr/>
          <p:nvPr/>
        </p:nvSpPr>
        <p:spPr>
          <a:xfrm>
            <a:off x="8052973" y="34620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Oval 630"/>
          <p:cNvSpPr/>
          <p:nvPr/>
        </p:nvSpPr>
        <p:spPr>
          <a:xfrm>
            <a:off x="8002173" y="31242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 631"/>
          <p:cNvSpPr/>
          <p:nvPr/>
        </p:nvSpPr>
        <p:spPr>
          <a:xfrm>
            <a:off x="7900573" y="34925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Oval 632"/>
          <p:cNvSpPr/>
          <p:nvPr/>
        </p:nvSpPr>
        <p:spPr>
          <a:xfrm>
            <a:off x="8027182" y="33858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Oval 633"/>
          <p:cNvSpPr/>
          <p:nvPr/>
        </p:nvSpPr>
        <p:spPr>
          <a:xfrm>
            <a:off x="8179582" y="35382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Oval 634"/>
          <p:cNvSpPr/>
          <p:nvPr/>
        </p:nvSpPr>
        <p:spPr>
          <a:xfrm>
            <a:off x="8103382" y="31572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/>
          <p:cNvSpPr/>
          <p:nvPr/>
        </p:nvSpPr>
        <p:spPr>
          <a:xfrm>
            <a:off x="8255782" y="33096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/>
          <p:cNvSpPr/>
          <p:nvPr/>
        </p:nvSpPr>
        <p:spPr>
          <a:xfrm>
            <a:off x="8408182" y="34620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637"/>
          <p:cNvSpPr/>
          <p:nvPr/>
        </p:nvSpPr>
        <p:spPr>
          <a:xfrm>
            <a:off x="8154182" y="28524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638"/>
          <p:cNvSpPr/>
          <p:nvPr/>
        </p:nvSpPr>
        <p:spPr>
          <a:xfrm>
            <a:off x="8306582" y="30048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/>
          <p:cNvSpPr/>
          <p:nvPr/>
        </p:nvSpPr>
        <p:spPr>
          <a:xfrm>
            <a:off x="8458982" y="31572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/>
          <p:cNvSpPr/>
          <p:nvPr/>
        </p:nvSpPr>
        <p:spPr>
          <a:xfrm>
            <a:off x="8103382" y="25146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641"/>
          <p:cNvSpPr/>
          <p:nvPr/>
        </p:nvSpPr>
        <p:spPr>
          <a:xfrm>
            <a:off x="8255782" y="26670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/>
          <p:cNvSpPr/>
          <p:nvPr/>
        </p:nvSpPr>
        <p:spPr>
          <a:xfrm>
            <a:off x="8408182" y="28194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/>
          <p:cNvSpPr/>
          <p:nvPr/>
        </p:nvSpPr>
        <p:spPr>
          <a:xfrm>
            <a:off x="7874782" y="27305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/>
          <p:cNvSpPr/>
          <p:nvPr/>
        </p:nvSpPr>
        <p:spPr>
          <a:xfrm>
            <a:off x="8027182" y="28829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/>
          <p:cNvSpPr/>
          <p:nvPr/>
        </p:nvSpPr>
        <p:spPr>
          <a:xfrm>
            <a:off x="8179582" y="30353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/>
          <p:cNvSpPr/>
          <p:nvPr/>
        </p:nvSpPr>
        <p:spPr>
          <a:xfrm>
            <a:off x="7964073" y="32766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/>
          <p:cNvSpPr/>
          <p:nvPr/>
        </p:nvSpPr>
        <p:spPr>
          <a:xfrm>
            <a:off x="8170262" y="344915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/>
          <p:cNvSpPr/>
          <p:nvPr/>
        </p:nvSpPr>
        <p:spPr>
          <a:xfrm>
            <a:off x="8052191" y="34163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/>
          <p:cNvSpPr/>
          <p:nvPr/>
        </p:nvSpPr>
        <p:spPr>
          <a:xfrm>
            <a:off x="8128391" y="33096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/>
          <p:cNvSpPr/>
          <p:nvPr/>
        </p:nvSpPr>
        <p:spPr>
          <a:xfrm>
            <a:off x="8280791" y="34620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/>
          <p:cNvSpPr/>
          <p:nvPr/>
        </p:nvSpPr>
        <p:spPr>
          <a:xfrm>
            <a:off x="8154182" y="30353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/>
          <p:cNvSpPr/>
          <p:nvPr/>
        </p:nvSpPr>
        <p:spPr>
          <a:xfrm>
            <a:off x="8306582" y="31877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/>
          <p:cNvSpPr/>
          <p:nvPr/>
        </p:nvSpPr>
        <p:spPr>
          <a:xfrm>
            <a:off x="8458982" y="33401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654"/>
          <p:cNvSpPr/>
          <p:nvPr/>
        </p:nvSpPr>
        <p:spPr>
          <a:xfrm>
            <a:off x="8433191" y="30810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655"/>
          <p:cNvSpPr/>
          <p:nvPr/>
        </p:nvSpPr>
        <p:spPr>
          <a:xfrm>
            <a:off x="8585591" y="32334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/>
          <p:cNvSpPr/>
          <p:nvPr/>
        </p:nvSpPr>
        <p:spPr>
          <a:xfrm>
            <a:off x="8737991" y="33858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657"/>
          <p:cNvSpPr/>
          <p:nvPr/>
        </p:nvSpPr>
        <p:spPr>
          <a:xfrm>
            <a:off x="8509391" y="28524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658"/>
          <p:cNvSpPr/>
          <p:nvPr/>
        </p:nvSpPr>
        <p:spPr>
          <a:xfrm>
            <a:off x="8661791" y="30048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/>
          <p:cNvSpPr/>
          <p:nvPr/>
        </p:nvSpPr>
        <p:spPr>
          <a:xfrm>
            <a:off x="8814191" y="31572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/>
          <p:cNvSpPr/>
          <p:nvPr/>
        </p:nvSpPr>
        <p:spPr>
          <a:xfrm>
            <a:off x="8560191" y="25476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Oval 661"/>
          <p:cNvSpPr/>
          <p:nvPr/>
        </p:nvSpPr>
        <p:spPr>
          <a:xfrm>
            <a:off x="8712591" y="27000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Oval 662"/>
          <p:cNvSpPr/>
          <p:nvPr/>
        </p:nvSpPr>
        <p:spPr>
          <a:xfrm>
            <a:off x="8864991" y="2852419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Oval 663"/>
          <p:cNvSpPr/>
          <p:nvPr/>
        </p:nvSpPr>
        <p:spPr>
          <a:xfrm>
            <a:off x="8509391" y="22098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val 664"/>
          <p:cNvSpPr/>
          <p:nvPr/>
        </p:nvSpPr>
        <p:spPr>
          <a:xfrm>
            <a:off x="8661791" y="23622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/>
          <p:cNvSpPr/>
          <p:nvPr/>
        </p:nvSpPr>
        <p:spPr>
          <a:xfrm>
            <a:off x="8814191" y="25146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/>
          <p:cNvSpPr/>
          <p:nvPr/>
        </p:nvSpPr>
        <p:spPr>
          <a:xfrm>
            <a:off x="8280791" y="24257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/>
          <p:cNvSpPr/>
          <p:nvPr/>
        </p:nvSpPr>
        <p:spPr>
          <a:xfrm>
            <a:off x="8433191" y="25781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/>
          <p:cNvSpPr/>
          <p:nvPr/>
        </p:nvSpPr>
        <p:spPr>
          <a:xfrm>
            <a:off x="8585591" y="27305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/>
          <p:cNvSpPr/>
          <p:nvPr/>
        </p:nvSpPr>
        <p:spPr>
          <a:xfrm>
            <a:off x="8065282" y="26670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/>
          <p:cNvSpPr/>
          <p:nvPr/>
        </p:nvSpPr>
        <p:spPr>
          <a:xfrm>
            <a:off x="8217682" y="28194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/>
          <p:cNvSpPr/>
          <p:nvPr/>
        </p:nvSpPr>
        <p:spPr>
          <a:xfrm>
            <a:off x="8370082" y="29718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/>
          <p:cNvSpPr/>
          <p:nvPr/>
        </p:nvSpPr>
        <p:spPr>
          <a:xfrm>
            <a:off x="8077982" y="30607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/>
          <p:cNvSpPr/>
          <p:nvPr/>
        </p:nvSpPr>
        <p:spPr>
          <a:xfrm>
            <a:off x="8230382" y="3213100"/>
            <a:ext cx="5040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/>
          <p:cNvSpPr/>
          <p:nvPr/>
        </p:nvSpPr>
        <p:spPr>
          <a:xfrm>
            <a:off x="5537200" y="3657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/>
          <p:cNvSpPr/>
          <p:nvPr/>
        </p:nvSpPr>
        <p:spPr>
          <a:xfrm>
            <a:off x="5689600" y="3810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/>
          <p:cNvSpPr/>
          <p:nvPr/>
        </p:nvSpPr>
        <p:spPr>
          <a:xfrm>
            <a:off x="5486400" y="33197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/>
          <p:cNvSpPr/>
          <p:nvPr/>
        </p:nvSpPr>
        <p:spPr>
          <a:xfrm>
            <a:off x="5638800" y="34721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/>
          <p:cNvSpPr/>
          <p:nvPr/>
        </p:nvSpPr>
        <p:spPr>
          <a:xfrm>
            <a:off x="5791200" y="36245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/>
          <p:cNvSpPr/>
          <p:nvPr/>
        </p:nvSpPr>
        <p:spPr>
          <a:xfrm>
            <a:off x="5410200" y="36880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/>
          <p:cNvSpPr/>
          <p:nvPr/>
        </p:nvSpPr>
        <p:spPr>
          <a:xfrm>
            <a:off x="5562600" y="38404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/>
          <p:cNvSpPr/>
          <p:nvPr/>
        </p:nvSpPr>
        <p:spPr>
          <a:xfrm>
            <a:off x="5042291" y="37769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/>
          <p:cNvSpPr/>
          <p:nvPr/>
        </p:nvSpPr>
        <p:spPr>
          <a:xfrm>
            <a:off x="5384800" y="3690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/>
          <p:cNvSpPr/>
          <p:nvPr/>
        </p:nvSpPr>
        <p:spPr>
          <a:xfrm>
            <a:off x="5537200" y="3843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/>
          <p:cNvSpPr/>
          <p:nvPr/>
        </p:nvSpPr>
        <p:spPr>
          <a:xfrm>
            <a:off x="5486400" y="3505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/>
          <p:cNvSpPr/>
          <p:nvPr/>
        </p:nvSpPr>
        <p:spPr>
          <a:xfrm>
            <a:off x="5638800" y="3657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686"/>
          <p:cNvSpPr/>
          <p:nvPr/>
        </p:nvSpPr>
        <p:spPr>
          <a:xfrm>
            <a:off x="5257800" y="37211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/>
          <p:cNvSpPr/>
          <p:nvPr/>
        </p:nvSpPr>
        <p:spPr>
          <a:xfrm>
            <a:off x="4889891" y="3810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/>
          <p:cNvSpPr/>
          <p:nvPr/>
        </p:nvSpPr>
        <p:spPr>
          <a:xfrm>
            <a:off x="5156200" y="37771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/>
          <p:cNvSpPr/>
          <p:nvPr/>
        </p:nvSpPr>
        <p:spPr>
          <a:xfrm>
            <a:off x="4876800" y="36552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/>
          <p:cNvSpPr/>
          <p:nvPr/>
        </p:nvSpPr>
        <p:spPr>
          <a:xfrm>
            <a:off x="5029200" y="38076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/>
          <p:cNvSpPr/>
          <p:nvPr/>
        </p:nvSpPr>
        <p:spPr>
          <a:xfrm>
            <a:off x="5054991" y="37668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/>
          <p:cNvSpPr/>
          <p:nvPr/>
        </p:nvSpPr>
        <p:spPr>
          <a:xfrm>
            <a:off x="4902591" y="37973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/>
          <p:cNvSpPr/>
          <p:nvPr/>
        </p:nvSpPr>
        <p:spPr>
          <a:xfrm>
            <a:off x="5029200" y="3690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/>
          <p:cNvSpPr/>
          <p:nvPr/>
        </p:nvSpPr>
        <p:spPr>
          <a:xfrm>
            <a:off x="5181600" y="3843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/>
          <p:cNvSpPr/>
          <p:nvPr/>
        </p:nvSpPr>
        <p:spPr>
          <a:xfrm>
            <a:off x="5410200" y="37668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/>
          <p:cNvSpPr/>
          <p:nvPr/>
        </p:nvSpPr>
        <p:spPr>
          <a:xfrm>
            <a:off x="5461000" y="3462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/>
          <p:cNvSpPr/>
          <p:nvPr/>
        </p:nvSpPr>
        <p:spPr>
          <a:xfrm>
            <a:off x="5410200" y="3124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/>
          <p:cNvSpPr/>
          <p:nvPr/>
        </p:nvSpPr>
        <p:spPr>
          <a:xfrm>
            <a:off x="5172280" y="37539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/>
          <p:cNvSpPr/>
          <p:nvPr/>
        </p:nvSpPr>
        <p:spPr>
          <a:xfrm>
            <a:off x="5054209" y="37211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/>
          <p:cNvSpPr/>
          <p:nvPr/>
        </p:nvSpPr>
        <p:spPr>
          <a:xfrm>
            <a:off x="5282809" y="37668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/>
          <p:cNvSpPr/>
          <p:nvPr/>
        </p:nvSpPr>
        <p:spPr>
          <a:xfrm>
            <a:off x="5461000" y="36449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/>
          <p:cNvSpPr/>
          <p:nvPr/>
        </p:nvSpPr>
        <p:spPr>
          <a:xfrm>
            <a:off x="5435209" y="33858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/>
          <p:cNvSpPr/>
          <p:nvPr/>
        </p:nvSpPr>
        <p:spPr>
          <a:xfrm>
            <a:off x="5587609" y="3538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/>
          <p:cNvSpPr/>
          <p:nvPr/>
        </p:nvSpPr>
        <p:spPr>
          <a:xfrm>
            <a:off x="5740009" y="3690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/>
          <p:cNvSpPr/>
          <p:nvPr/>
        </p:nvSpPr>
        <p:spPr>
          <a:xfrm>
            <a:off x="5511409" y="3157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/>
          <p:cNvSpPr/>
          <p:nvPr/>
        </p:nvSpPr>
        <p:spPr>
          <a:xfrm>
            <a:off x="5663809" y="3309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/>
          <p:cNvSpPr/>
          <p:nvPr/>
        </p:nvSpPr>
        <p:spPr>
          <a:xfrm>
            <a:off x="5816209" y="3462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/>
          <p:cNvSpPr/>
          <p:nvPr/>
        </p:nvSpPr>
        <p:spPr>
          <a:xfrm>
            <a:off x="5562209" y="28524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/>
          <p:cNvSpPr/>
          <p:nvPr/>
        </p:nvSpPr>
        <p:spPr>
          <a:xfrm>
            <a:off x="5714609" y="30048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/>
          <p:cNvSpPr/>
          <p:nvPr/>
        </p:nvSpPr>
        <p:spPr>
          <a:xfrm>
            <a:off x="5867009" y="3157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/>
          <p:cNvSpPr/>
          <p:nvPr/>
        </p:nvSpPr>
        <p:spPr>
          <a:xfrm>
            <a:off x="5511409" y="2514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/>
          <p:cNvSpPr/>
          <p:nvPr/>
        </p:nvSpPr>
        <p:spPr>
          <a:xfrm>
            <a:off x="5663809" y="2667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/>
          <p:cNvSpPr/>
          <p:nvPr/>
        </p:nvSpPr>
        <p:spPr>
          <a:xfrm>
            <a:off x="5816209" y="28194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/>
          <p:cNvSpPr/>
          <p:nvPr/>
        </p:nvSpPr>
        <p:spPr>
          <a:xfrm>
            <a:off x="5435209" y="28829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/>
          <p:cNvSpPr/>
          <p:nvPr/>
        </p:nvSpPr>
        <p:spPr>
          <a:xfrm>
            <a:off x="5587609" y="30353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/>
          <p:cNvSpPr/>
          <p:nvPr/>
        </p:nvSpPr>
        <p:spPr>
          <a:xfrm>
            <a:off x="5372100" y="3276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/>
          <p:cNvSpPr/>
          <p:nvPr/>
        </p:nvSpPr>
        <p:spPr>
          <a:xfrm>
            <a:off x="5858080" y="48742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/>
          <p:cNvSpPr/>
          <p:nvPr/>
        </p:nvSpPr>
        <p:spPr>
          <a:xfrm>
            <a:off x="6010480" y="50266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/>
          <p:cNvSpPr/>
          <p:nvPr/>
        </p:nvSpPr>
        <p:spPr>
          <a:xfrm>
            <a:off x="6162880" y="51790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/>
          <p:cNvSpPr/>
          <p:nvPr/>
        </p:nvSpPr>
        <p:spPr>
          <a:xfrm>
            <a:off x="6315280" y="53314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/>
          <p:cNvSpPr/>
          <p:nvPr/>
        </p:nvSpPr>
        <p:spPr>
          <a:xfrm>
            <a:off x="6467680" y="54838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/>
          <p:cNvSpPr/>
          <p:nvPr/>
        </p:nvSpPr>
        <p:spPr>
          <a:xfrm>
            <a:off x="5740009" y="4841403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/>
          <p:cNvSpPr/>
          <p:nvPr/>
        </p:nvSpPr>
        <p:spPr>
          <a:xfrm>
            <a:off x="5892409" y="4993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/>
          <p:cNvSpPr/>
          <p:nvPr/>
        </p:nvSpPr>
        <p:spPr>
          <a:xfrm>
            <a:off x="6044809" y="51462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/>
          <p:cNvSpPr/>
          <p:nvPr/>
        </p:nvSpPr>
        <p:spPr>
          <a:xfrm>
            <a:off x="5968609" y="48871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/>
          <p:cNvSpPr/>
          <p:nvPr/>
        </p:nvSpPr>
        <p:spPr>
          <a:xfrm>
            <a:off x="6121009" y="50395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/>
          <p:cNvSpPr/>
          <p:nvPr/>
        </p:nvSpPr>
        <p:spPr>
          <a:xfrm>
            <a:off x="6273409" y="51919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5663809" y="4841403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/>
          <p:cNvSpPr/>
          <p:nvPr/>
        </p:nvSpPr>
        <p:spPr>
          <a:xfrm>
            <a:off x="6299200" y="49176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/>
          <p:cNvSpPr/>
          <p:nvPr/>
        </p:nvSpPr>
        <p:spPr>
          <a:xfrm>
            <a:off x="6451600" y="5070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/>
          <p:cNvSpPr/>
          <p:nvPr/>
        </p:nvSpPr>
        <p:spPr>
          <a:xfrm>
            <a:off x="6578209" y="49633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/>
          <p:cNvSpPr/>
          <p:nvPr/>
        </p:nvSpPr>
        <p:spPr>
          <a:xfrm>
            <a:off x="6730609" y="51157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/>
          <p:cNvSpPr/>
          <p:nvPr/>
        </p:nvSpPr>
        <p:spPr>
          <a:xfrm>
            <a:off x="6806809" y="48871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/>
          <p:cNvSpPr/>
          <p:nvPr/>
        </p:nvSpPr>
        <p:spPr>
          <a:xfrm>
            <a:off x="6223000" y="4943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/>
          <p:cNvSpPr/>
          <p:nvPr/>
        </p:nvSpPr>
        <p:spPr>
          <a:xfrm>
            <a:off x="6010480" y="5212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/>
          <p:cNvSpPr/>
          <p:nvPr/>
        </p:nvSpPr>
        <p:spPr>
          <a:xfrm>
            <a:off x="6162880" y="53644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/>
          <p:cNvSpPr/>
          <p:nvPr/>
        </p:nvSpPr>
        <p:spPr>
          <a:xfrm>
            <a:off x="6315280" y="5516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/>
          <p:cNvSpPr/>
          <p:nvPr/>
        </p:nvSpPr>
        <p:spPr>
          <a:xfrm>
            <a:off x="5892409" y="51792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/>
          <p:cNvSpPr/>
          <p:nvPr/>
        </p:nvSpPr>
        <p:spPr>
          <a:xfrm>
            <a:off x="5968609" y="50725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/>
          <p:cNvSpPr/>
          <p:nvPr/>
        </p:nvSpPr>
        <p:spPr>
          <a:xfrm>
            <a:off x="6121009" y="5224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/>
          <p:cNvSpPr/>
          <p:nvPr/>
        </p:nvSpPr>
        <p:spPr>
          <a:xfrm>
            <a:off x="6146800" y="49506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/>
          <p:cNvSpPr/>
          <p:nvPr/>
        </p:nvSpPr>
        <p:spPr>
          <a:xfrm>
            <a:off x="6299200" y="51030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/>
          <p:cNvSpPr/>
          <p:nvPr/>
        </p:nvSpPr>
        <p:spPr>
          <a:xfrm>
            <a:off x="6273409" y="4843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/>
          <p:cNvSpPr/>
          <p:nvPr/>
        </p:nvSpPr>
        <p:spPr>
          <a:xfrm>
            <a:off x="6425809" y="49963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/>
          <p:cNvSpPr/>
          <p:nvPr/>
        </p:nvSpPr>
        <p:spPr>
          <a:xfrm>
            <a:off x="6578209" y="5148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/>
          <p:cNvSpPr/>
          <p:nvPr/>
        </p:nvSpPr>
        <p:spPr>
          <a:xfrm>
            <a:off x="6654409" y="4920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/>
          <p:cNvSpPr/>
          <p:nvPr/>
        </p:nvSpPr>
        <p:spPr>
          <a:xfrm>
            <a:off x="5918200" y="48236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/>
          <p:cNvSpPr/>
          <p:nvPr/>
        </p:nvSpPr>
        <p:spPr>
          <a:xfrm>
            <a:off x="6070600" y="49760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Oval 749"/>
          <p:cNvSpPr/>
          <p:nvPr/>
        </p:nvSpPr>
        <p:spPr>
          <a:xfrm>
            <a:off x="5629480" y="5146203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/>
          <p:cNvSpPr/>
          <p:nvPr/>
        </p:nvSpPr>
        <p:spPr>
          <a:xfrm>
            <a:off x="5781880" y="52986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/>
          <p:cNvSpPr/>
          <p:nvPr/>
        </p:nvSpPr>
        <p:spPr>
          <a:xfrm>
            <a:off x="5934280" y="5451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/>
          <p:cNvSpPr/>
          <p:nvPr/>
        </p:nvSpPr>
        <p:spPr>
          <a:xfrm>
            <a:off x="5511409" y="5113344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/>
          <p:cNvSpPr/>
          <p:nvPr/>
        </p:nvSpPr>
        <p:spPr>
          <a:xfrm>
            <a:off x="5587609" y="5006663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/>
          <p:cNvSpPr/>
          <p:nvPr/>
        </p:nvSpPr>
        <p:spPr>
          <a:xfrm>
            <a:off x="5740009" y="5159063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/>
          <p:cNvSpPr/>
          <p:nvPr/>
        </p:nvSpPr>
        <p:spPr>
          <a:xfrm>
            <a:off x="5765800" y="4884744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/>
          <p:cNvSpPr/>
          <p:nvPr/>
        </p:nvSpPr>
        <p:spPr>
          <a:xfrm>
            <a:off x="5918200" y="50371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/>
          <p:cNvSpPr/>
          <p:nvPr/>
        </p:nvSpPr>
        <p:spPr>
          <a:xfrm>
            <a:off x="6044809" y="49304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/>
          <p:cNvSpPr/>
          <p:nvPr/>
        </p:nvSpPr>
        <p:spPr>
          <a:xfrm>
            <a:off x="6197209" y="50828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/>
          <p:cNvSpPr/>
          <p:nvPr/>
        </p:nvSpPr>
        <p:spPr>
          <a:xfrm>
            <a:off x="6273409" y="48542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/>
          <p:cNvSpPr/>
          <p:nvPr/>
        </p:nvSpPr>
        <p:spPr>
          <a:xfrm>
            <a:off x="5689600" y="4910144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/>
          <p:cNvSpPr/>
          <p:nvPr/>
        </p:nvSpPr>
        <p:spPr>
          <a:xfrm>
            <a:off x="5375871" y="49834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/>
          <p:cNvSpPr/>
          <p:nvPr/>
        </p:nvSpPr>
        <p:spPr>
          <a:xfrm>
            <a:off x="5528271" y="51358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/>
          <p:cNvSpPr/>
          <p:nvPr/>
        </p:nvSpPr>
        <p:spPr>
          <a:xfrm>
            <a:off x="5680671" y="52882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/>
          <p:cNvSpPr/>
          <p:nvPr/>
        </p:nvSpPr>
        <p:spPr>
          <a:xfrm>
            <a:off x="5257800" y="49506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/>
          <p:cNvSpPr/>
          <p:nvPr/>
        </p:nvSpPr>
        <p:spPr>
          <a:xfrm>
            <a:off x="5334000" y="48439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/>
          <p:cNvSpPr/>
          <p:nvPr/>
        </p:nvSpPr>
        <p:spPr>
          <a:xfrm>
            <a:off x="5486400" y="49963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/>
          <p:cNvSpPr/>
          <p:nvPr/>
        </p:nvSpPr>
        <p:spPr>
          <a:xfrm>
            <a:off x="5664591" y="48744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/>
          <p:cNvSpPr/>
          <p:nvPr/>
        </p:nvSpPr>
        <p:spPr>
          <a:xfrm>
            <a:off x="5943600" y="4920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/>
          <p:cNvSpPr/>
          <p:nvPr/>
        </p:nvSpPr>
        <p:spPr>
          <a:xfrm>
            <a:off x="5934280" y="4831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/>
          <p:cNvSpPr/>
          <p:nvPr/>
        </p:nvSpPr>
        <p:spPr>
          <a:xfrm>
            <a:off x="6086680" y="49834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Oval 771"/>
          <p:cNvSpPr/>
          <p:nvPr/>
        </p:nvSpPr>
        <p:spPr>
          <a:xfrm>
            <a:off x="8271471" y="5059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Oval 772"/>
          <p:cNvSpPr/>
          <p:nvPr/>
        </p:nvSpPr>
        <p:spPr>
          <a:xfrm>
            <a:off x="8255391" y="4645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Oval 773"/>
          <p:cNvSpPr/>
          <p:nvPr/>
        </p:nvSpPr>
        <p:spPr>
          <a:xfrm>
            <a:off x="8229600" y="4386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Oval 774"/>
          <p:cNvSpPr/>
          <p:nvPr/>
        </p:nvSpPr>
        <p:spPr>
          <a:xfrm>
            <a:off x="8382000" y="4539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Oval 775"/>
          <p:cNvSpPr/>
          <p:nvPr/>
        </p:nvSpPr>
        <p:spPr>
          <a:xfrm>
            <a:off x="8534400" y="46915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Oval 776"/>
          <p:cNvSpPr/>
          <p:nvPr/>
        </p:nvSpPr>
        <p:spPr>
          <a:xfrm>
            <a:off x="8610600" y="4462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Oval 777"/>
          <p:cNvSpPr/>
          <p:nvPr/>
        </p:nvSpPr>
        <p:spPr>
          <a:xfrm>
            <a:off x="8229600" y="457216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Oval 778"/>
          <p:cNvSpPr/>
          <p:nvPr/>
        </p:nvSpPr>
        <p:spPr>
          <a:xfrm>
            <a:off x="8382000" y="472456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Oval 779"/>
          <p:cNvSpPr/>
          <p:nvPr/>
        </p:nvSpPr>
        <p:spPr>
          <a:xfrm>
            <a:off x="8305800" y="434356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Oval 780"/>
          <p:cNvSpPr/>
          <p:nvPr/>
        </p:nvSpPr>
        <p:spPr>
          <a:xfrm>
            <a:off x="8458200" y="449596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Oval 781"/>
          <p:cNvSpPr/>
          <p:nvPr/>
        </p:nvSpPr>
        <p:spPr>
          <a:xfrm>
            <a:off x="8255391" y="49834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Oval 782"/>
          <p:cNvSpPr/>
          <p:nvPr/>
        </p:nvSpPr>
        <p:spPr>
          <a:xfrm>
            <a:off x="8331591" y="4754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/>
          <p:cNvSpPr/>
          <p:nvPr/>
        </p:nvSpPr>
        <p:spPr>
          <a:xfrm>
            <a:off x="8179191" y="47879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Rounded Rectangle 784"/>
          <p:cNvSpPr/>
          <p:nvPr/>
        </p:nvSpPr>
        <p:spPr>
          <a:xfrm>
            <a:off x="6214266" y="335533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ounded Rectangle 785"/>
          <p:cNvSpPr/>
          <p:nvPr/>
        </p:nvSpPr>
        <p:spPr>
          <a:xfrm>
            <a:off x="7474755" y="467724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Rounded Rectangle 786"/>
          <p:cNvSpPr/>
          <p:nvPr/>
        </p:nvSpPr>
        <p:spPr>
          <a:xfrm>
            <a:off x="8090486" y="2982122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013982" y="3505200"/>
            <a:ext cx="1244209" cy="8485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ounded Rectangle 787"/>
          <p:cNvSpPr/>
          <p:nvPr/>
        </p:nvSpPr>
        <p:spPr>
          <a:xfrm>
            <a:off x="1041400" y="5791200"/>
            <a:ext cx="7416800" cy="8939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may “work” mathematically but the clusters don’t make much sense.</a:t>
            </a:r>
          </a:p>
        </p:txBody>
      </p:sp>
    </p:spTree>
    <p:extLst>
      <p:ext uri="{BB962C8B-B14F-4D97-AF65-F5344CB8AC3E}">
        <p14:creationId xmlns:p14="http://schemas.microsoft.com/office/powerpoint/2010/main" val="169979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838200" y="1981200"/>
            <a:ext cx="3344863" cy="819150"/>
            <a:chOff x="2464" y="2296"/>
            <a:chExt cx="2634" cy="646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4564" y="273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4312" y="284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4466" y="285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4410" y="274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spect="1" noChangeArrowheads="1"/>
            </p:cNvSpPr>
            <p:nvPr/>
          </p:nvSpPr>
          <p:spPr bwMode="auto">
            <a:xfrm>
              <a:off x="4326" y="247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4158" y="242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spect="1" noChangeArrowheads="1"/>
            </p:cNvSpPr>
            <p:nvPr/>
          </p:nvSpPr>
          <p:spPr bwMode="auto">
            <a:xfrm>
              <a:off x="4242" y="229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spect="1" noChangeArrowheads="1"/>
            </p:cNvSpPr>
            <p:nvPr/>
          </p:nvSpPr>
          <p:spPr bwMode="auto">
            <a:xfrm>
              <a:off x="4788" y="271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5012" y="261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spect="1" noChangeArrowheads="1"/>
            </p:cNvSpPr>
            <p:nvPr/>
          </p:nvSpPr>
          <p:spPr bwMode="auto">
            <a:xfrm>
              <a:off x="4788" y="253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4"/>
            <p:cNvSpPr>
              <a:spLocks noChangeAspect="1" noChangeArrowheads="1"/>
            </p:cNvSpPr>
            <p:nvPr/>
          </p:nvSpPr>
          <p:spPr bwMode="auto">
            <a:xfrm flipV="1">
              <a:off x="2870" y="242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 flipV="1">
              <a:off x="2618" y="231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 flipV="1">
              <a:off x="2772" y="229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 flipV="1">
              <a:off x="2716" y="240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spect="1" noChangeArrowheads="1"/>
            </p:cNvSpPr>
            <p:nvPr/>
          </p:nvSpPr>
          <p:spPr bwMode="auto">
            <a:xfrm flipV="1">
              <a:off x="2632" y="267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 flipV="1">
              <a:off x="2464" y="273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 flipV="1">
              <a:off x="2548" y="285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 flipV="1">
              <a:off x="3094" y="243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 flipV="1">
              <a:off x="3318" y="253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spect="1" noChangeArrowheads="1"/>
            </p:cNvSpPr>
            <p:nvPr/>
          </p:nvSpPr>
          <p:spPr bwMode="auto">
            <a:xfrm flipV="1">
              <a:off x="3094" y="261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66"/>
          <p:cNvGrpSpPr>
            <a:grpSpLocks/>
          </p:cNvGrpSpPr>
          <p:nvPr/>
        </p:nvGrpSpPr>
        <p:grpSpPr bwMode="auto">
          <a:xfrm>
            <a:off x="5113338" y="4038600"/>
            <a:ext cx="3344862" cy="822325"/>
            <a:chOff x="3125" y="2592"/>
            <a:chExt cx="2107" cy="518"/>
          </a:xfrm>
        </p:grpSpPr>
        <p:sp>
          <p:nvSpPr>
            <p:cNvPr id="30" name="AutoShape 67"/>
            <p:cNvSpPr>
              <a:spLocks noChangeAspect="1" noChangeArrowheads="1"/>
            </p:cNvSpPr>
            <p:nvPr/>
          </p:nvSpPr>
          <p:spPr bwMode="auto">
            <a:xfrm>
              <a:off x="4805" y="2940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68"/>
            <p:cNvSpPr>
              <a:spLocks noChangeAspect="1" noChangeArrowheads="1"/>
            </p:cNvSpPr>
            <p:nvPr/>
          </p:nvSpPr>
          <p:spPr bwMode="auto">
            <a:xfrm>
              <a:off x="4603" y="3030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69"/>
            <p:cNvSpPr>
              <a:spLocks noChangeAspect="1" noChangeArrowheads="1"/>
            </p:cNvSpPr>
            <p:nvPr/>
          </p:nvSpPr>
          <p:spPr bwMode="auto">
            <a:xfrm>
              <a:off x="4726" y="3041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70"/>
            <p:cNvSpPr>
              <a:spLocks noChangeAspect="1" noChangeArrowheads="1"/>
            </p:cNvSpPr>
            <p:nvPr/>
          </p:nvSpPr>
          <p:spPr bwMode="auto">
            <a:xfrm>
              <a:off x="4682" y="2951"/>
              <a:ext cx="68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71"/>
            <p:cNvSpPr>
              <a:spLocks noChangeAspect="1" noChangeArrowheads="1"/>
            </p:cNvSpPr>
            <p:nvPr/>
          </p:nvSpPr>
          <p:spPr bwMode="auto">
            <a:xfrm>
              <a:off x="4614" y="2738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5" name="AutoShape 72"/>
            <p:cNvSpPr>
              <a:spLocks noChangeAspect="1" noChangeArrowheads="1"/>
            </p:cNvSpPr>
            <p:nvPr/>
          </p:nvSpPr>
          <p:spPr bwMode="auto">
            <a:xfrm>
              <a:off x="4480" y="2693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6" name="AutoShape 73"/>
            <p:cNvSpPr>
              <a:spLocks noChangeAspect="1" noChangeArrowheads="1"/>
            </p:cNvSpPr>
            <p:nvPr/>
          </p:nvSpPr>
          <p:spPr bwMode="auto">
            <a:xfrm>
              <a:off x="4547" y="2592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7" name="AutoShape 74"/>
            <p:cNvSpPr>
              <a:spLocks noChangeAspect="1" noChangeArrowheads="1"/>
            </p:cNvSpPr>
            <p:nvPr/>
          </p:nvSpPr>
          <p:spPr bwMode="auto">
            <a:xfrm>
              <a:off x="4984" y="2929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75"/>
            <p:cNvSpPr>
              <a:spLocks noChangeAspect="1" noChangeArrowheads="1"/>
            </p:cNvSpPr>
            <p:nvPr/>
          </p:nvSpPr>
          <p:spPr bwMode="auto">
            <a:xfrm>
              <a:off x="5163" y="2850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76"/>
            <p:cNvSpPr>
              <a:spLocks noChangeAspect="1" noChangeArrowheads="1"/>
            </p:cNvSpPr>
            <p:nvPr/>
          </p:nvSpPr>
          <p:spPr bwMode="auto">
            <a:xfrm>
              <a:off x="4984" y="2783"/>
              <a:ext cx="69" cy="69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77"/>
            <p:cNvSpPr>
              <a:spLocks noChangeAspect="1" noChangeArrowheads="1"/>
            </p:cNvSpPr>
            <p:nvPr/>
          </p:nvSpPr>
          <p:spPr bwMode="auto">
            <a:xfrm flipV="1">
              <a:off x="3450" y="2693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78"/>
            <p:cNvSpPr>
              <a:spLocks noChangeAspect="1" noChangeArrowheads="1"/>
            </p:cNvSpPr>
            <p:nvPr/>
          </p:nvSpPr>
          <p:spPr bwMode="auto">
            <a:xfrm flipV="1">
              <a:off x="3248" y="2603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79"/>
            <p:cNvSpPr>
              <a:spLocks noChangeAspect="1" noChangeArrowheads="1"/>
            </p:cNvSpPr>
            <p:nvPr/>
          </p:nvSpPr>
          <p:spPr bwMode="auto">
            <a:xfrm flipV="1">
              <a:off x="3371" y="2592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80"/>
            <p:cNvSpPr>
              <a:spLocks noChangeAspect="1" noChangeArrowheads="1"/>
            </p:cNvSpPr>
            <p:nvPr/>
          </p:nvSpPr>
          <p:spPr bwMode="auto">
            <a:xfrm flipV="1">
              <a:off x="3327" y="2682"/>
              <a:ext cx="68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81"/>
            <p:cNvSpPr>
              <a:spLocks noChangeAspect="1" noChangeArrowheads="1"/>
            </p:cNvSpPr>
            <p:nvPr/>
          </p:nvSpPr>
          <p:spPr bwMode="auto">
            <a:xfrm flipV="1">
              <a:off x="3259" y="2895"/>
              <a:ext cx="69" cy="69"/>
            </a:xfrm>
            <a:prstGeom prst="flowChartExtra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82"/>
            <p:cNvSpPr>
              <a:spLocks noChangeAspect="1" noChangeArrowheads="1"/>
            </p:cNvSpPr>
            <p:nvPr/>
          </p:nvSpPr>
          <p:spPr bwMode="auto">
            <a:xfrm flipV="1">
              <a:off x="3125" y="2940"/>
              <a:ext cx="69" cy="69"/>
            </a:xfrm>
            <a:prstGeom prst="flowChartExtra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83"/>
            <p:cNvSpPr>
              <a:spLocks noChangeAspect="1" noChangeArrowheads="1"/>
            </p:cNvSpPr>
            <p:nvPr/>
          </p:nvSpPr>
          <p:spPr bwMode="auto">
            <a:xfrm flipV="1">
              <a:off x="3192" y="3041"/>
              <a:ext cx="69" cy="69"/>
            </a:xfrm>
            <a:prstGeom prst="flowChartExtra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AutoShape 84"/>
            <p:cNvSpPr>
              <a:spLocks noChangeAspect="1" noChangeArrowheads="1"/>
            </p:cNvSpPr>
            <p:nvPr/>
          </p:nvSpPr>
          <p:spPr bwMode="auto">
            <a:xfrm flipV="1">
              <a:off x="3629" y="2704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85"/>
            <p:cNvSpPr>
              <a:spLocks noChangeAspect="1" noChangeArrowheads="1"/>
            </p:cNvSpPr>
            <p:nvPr/>
          </p:nvSpPr>
          <p:spPr bwMode="auto">
            <a:xfrm flipV="1">
              <a:off x="3808" y="2783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utoShape 86"/>
            <p:cNvSpPr>
              <a:spLocks noChangeAspect="1" noChangeArrowheads="1"/>
            </p:cNvSpPr>
            <p:nvPr/>
          </p:nvSpPr>
          <p:spPr bwMode="auto">
            <a:xfrm flipV="1">
              <a:off x="3629" y="2850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45"/>
          <p:cNvGrpSpPr>
            <a:grpSpLocks/>
          </p:cNvGrpSpPr>
          <p:nvPr/>
        </p:nvGrpSpPr>
        <p:grpSpPr bwMode="auto">
          <a:xfrm>
            <a:off x="838200" y="4038600"/>
            <a:ext cx="3344863" cy="819150"/>
            <a:chOff x="432" y="2592"/>
            <a:chExt cx="2107" cy="516"/>
          </a:xfrm>
        </p:grpSpPr>
        <p:sp>
          <p:nvSpPr>
            <p:cNvPr id="53" name="AutoShape 46"/>
            <p:cNvSpPr>
              <a:spLocks noChangeAspect="1" noChangeArrowheads="1"/>
            </p:cNvSpPr>
            <p:nvPr/>
          </p:nvSpPr>
          <p:spPr bwMode="auto">
            <a:xfrm>
              <a:off x="2112" y="2939"/>
              <a:ext cx="69" cy="68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47"/>
            <p:cNvSpPr>
              <a:spLocks noChangeAspect="1" noChangeArrowheads="1"/>
            </p:cNvSpPr>
            <p:nvPr/>
          </p:nvSpPr>
          <p:spPr bwMode="auto">
            <a:xfrm>
              <a:off x="1910" y="3028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48"/>
            <p:cNvSpPr>
              <a:spLocks noChangeAspect="1" noChangeArrowheads="1"/>
            </p:cNvSpPr>
            <p:nvPr/>
          </p:nvSpPr>
          <p:spPr bwMode="auto">
            <a:xfrm>
              <a:off x="2033" y="303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AutoShape 49"/>
            <p:cNvSpPr>
              <a:spLocks noChangeAspect="1" noChangeArrowheads="1"/>
            </p:cNvSpPr>
            <p:nvPr/>
          </p:nvSpPr>
          <p:spPr bwMode="auto">
            <a:xfrm>
              <a:off x="1989" y="2950"/>
              <a:ext cx="68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AutoShape 50"/>
            <p:cNvSpPr>
              <a:spLocks noChangeAspect="1" noChangeArrowheads="1"/>
            </p:cNvSpPr>
            <p:nvPr/>
          </p:nvSpPr>
          <p:spPr bwMode="auto">
            <a:xfrm>
              <a:off x="1921" y="2737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AutoShape 51"/>
            <p:cNvSpPr>
              <a:spLocks noChangeAspect="1" noChangeArrowheads="1"/>
            </p:cNvSpPr>
            <p:nvPr/>
          </p:nvSpPr>
          <p:spPr bwMode="auto">
            <a:xfrm>
              <a:off x="1787" y="2693"/>
              <a:ext cx="69" cy="68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utoShape 52"/>
            <p:cNvSpPr>
              <a:spLocks noChangeAspect="1" noChangeArrowheads="1"/>
            </p:cNvSpPr>
            <p:nvPr/>
          </p:nvSpPr>
          <p:spPr bwMode="auto">
            <a:xfrm>
              <a:off x="1854" y="2592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AutoShape 53"/>
            <p:cNvSpPr>
              <a:spLocks noChangeAspect="1" noChangeArrowheads="1"/>
            </p:cNvSpPr>
            <p:nvPr/>
          </p:nvSpPr>
          <p:spPr bwMode="auto">
            <a:xfrm>
              <a:off x="2291" y="2927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AutoShape 54"/>
            <p:cNvSpPr>
              <a:spLocks noChangeAspect="1" noChangeArrowheads="1"/>
            </p:cNvSpPr>
            <p:nvPr/>
          </p:nvSpPr>
          <p:spPr bwMode="auto">
            <a:xfrm>
              <a:off x="2470" y="284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AutoShape 55"/>
            <p:cNvSpPr>
              <a:spLocks noChangeAspect="1" noChangeArrowheads="1"/>
            </p:cNvSpPr>
            <p:nvPr/>
          </p:nvSpPr>
          <p:spPr bwMode="auto">
            <a:xfrm>
              <a:off x="2291" y="2782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56"/>
            <p:cNvSpPr>
              <a:spLocks noChangeAspect="1" noChangeArrowheads="1"/>
            </p:cNvSpPr>
            <p:nvPr/>
          </p:nvSpPr>
          <p:spPr bwMode="auto">
            <a:xfrm flipV="1">
              <a:off x="757" y="2693"/>
              <a:ext cx="69" cy="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57"/>
            <p:cNvSpPr>
              <a:spLocks noChangeAspect="1" noChangeArrowheads="1"/>
            </p:cNvSpPr>
            <p:nvPr/>
          </p:nvSpPr>
          <p:spPr bwMode="auto">
            <a:xfrm flipV="1">
              <a:off x="555" y="2603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58"/>
            <p:cNvSpPr>
              <a:spLocks noChangeAspect="1" noChangeArrowheads="1"/>
            </p:cNvSpPr>
            <p:nvPr/>
          </p:nvSpPr>
          <p:spPr bwMode="auto">
            <a:xfrm flipV="1">
              <a:off x="678" y="2592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59"/>
            <p:cNvSpPr>
              <a:spLocks noChangeAspect="1" noChangeArrowheads="1"/>
            </p:cNvSpPr>
            <p:nvPr/>
          </p:nvSpPr>
          <p:spPr bwMode="auto">
            <a:xfrm flipV="1">
              <a:off x="634" y="2681"/>
              <a:ext cx="68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60"/>
            <p:cNvSpPr>
              <a:spLocks noChangeAspect="1" noChangeArrowheads="1"/>
            </p:cNvSpPr>
            <p:nvPr/>
          </p:nvSpPr>
          <p:spPr bwMode="auto">
            <a:xfrm flipV="1">
              <a:off x="566" y="2894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1"/>
            <p:cNvSpPr>
              <a:spLocks noChangeAspect="1" noChangeArrowheads="1"/>
            </p:cNvSpPr>
            <p:nvPr/>
          </p:nvSpPr>
          <p:spPr bwMode="auto">
            <a:xfrm flipV="1">
              <a:off x="432" y="2939"/>
              <a:ext cx="69" cy="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62"/>
            <p:cNvSpPr>
              <a:spLocks noChangeAspect="1" noChangeArrowheads="1"/>
            </p:cNvSpPr>
            <p:nvPr/>
          </p:nvSpPr>
          <p:spPr bwMode="auto">
            <a:xfrm flipV="1">
              <a:off x="499" y="3039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63"/>
            <p:cNvSpPr>
              <a:spLocks noChangeAspect="1" noChangeArrowheads="1"/>
            </p:cNvSpPr>
            <p:nvPr/>
          </p:nvSpPr>
          <p:spPr bwMode="auto">
            <a:xfrm flipV="1">
              <a:off x="936" y="2704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64"/>
            <p:cNvSpPr>
              <a:spLocks noChangeAspect="1" noChangeArrowheads="1"/>
            </p:cNvSpPr>
            <p:nvPr/>
          </p:nvSpPr>
          <p:spPr bwMode="auto">
            <a:xfrm flipV="1">
              <a:off x="1115" y="2782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65"/>
            <p:cNvSpPr>
              <a:spLocks noChangeAspect="1" noChangeArrowheads="1"/>
            </p:cNvSpPr>
            <p:nvPr/>
          </p:nvSpPr>
          <p:spPr bwMode="auto">
            <a:xfrm flipV="1">
              <a:off x="936" y="2849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4"/>
          <p:cNvGrpSpPr>
            <a:grpSpLocks/>
          </p:cNvGrpSpPr>
          <p:nvPr/>
        </p:nvGrpSpPr>
        <p:grpSpPr bwMode="auto">
          <a:xfrm>
            <a:off x="5113338" y="1981200"/>
            <a:ext cx="3344862" cy="822325"/>
            <a:chOff x="3125" y="1200"/>
            <a:chExt cx="2107" cy="518"/>
          </a:xfrm>
        </p:grpSpPr>
        <p:sp>
          <p:nvSpPr>
            <p:cNvPr id="76" name="AutoShape 25"/>
            <p:cNvSpPr>
              <a:spLocks noChangeAspect="1" noChangeArrowheads="1"/>
            </p:cNvSpPr>
            <p:nvPr/>
          </p:nvSpPr>
          <p:spPr bwMode="auto">
            <a:xfrm>
              <a:off x="4805" y="1548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26"/>
            <p:cNvSpPr>
              <a:spLocks noChangeAspect="1" noChangeArrowheads="1"/>
            </p:cNvSpPr>
            <p:nvPr/>
          </p:nvSpPr>
          <p:spPr bwMode="auto">
            <a:xfrm>
              <a:off x="4603" y="1638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AutoShape 27"/>
            <p:cNvSpPr>
              <a:spLocks noChangeAspect="1" noChangeArrowheads="1"/>
            </p:cNvSpPr>
            <p:nvPr/>
          </p:nvSpPr>
          <p:spPr bwMode="auto">
            <a:xfrm>
              <a:off x="4726" y="1649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AutoShape 28"/>
            <p:cNvSpPr>
              <a:spLocks noChangeAspect="1" noChangeArrowheads="1"/>
            </p:cNvSpPr>
            <p:nvPr/>
          </p:nvSpPr>
          <p:spPr bwMode="auto">
            <a:xfrm>
              <a:off x="4682" y="1559"/>
              <a:ext cx="68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AutoShape 29"/>
            <p:cNvSpPr>
              <a:spLocks noChangeAspect="1" noChangeArrowheads="1"/>
            </p:cNvSpPr>
            <p:nvPr/>
          </p:nvSpPr>
          <p:spPr bwMode="auto">
            <a:xfrm>
              <a:off x="4614" y="1346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81" name="AutoShape 30"/>
            <p:cNvSpPr>
              <a:spLocks noChangeAspect="1" noChangeArrowheads="1"/>
            </p:cNvSpPr>
            <p:nvPr/>
          </p:nvSpPr>
          <p:spPr bwMode="auto">
            <a:xfrm>
              <a:off x="4480" y="1301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82" name="AutoShape 31"/>
            <p:cNvSpPr>
              <a:spLocks noChangeAspect="1" noChangeArrowheads="1"/>
            </p:cNvSpPr>
            <p:nvPr/>
          </p:nvSpPr>
          <p:spPr bwMode="auto">
            <a:xfrm>
              <a:off x="4547" y="1200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83" name="Rectangle 32"/>
            <p:cNvSpPr>
              <a:spLocks noChangeAspect="1" noChangeArrowheads="1"/>
            </p:cNvSpPr>
            <p:nvPr/>
          </p:nvSpPr>
          <p:spPr bwMode="auto">
            <a:xfrm>
              <a:off x="4984" y="1537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33"/>
            <p:cNvSpPr>
              <a:spLocks noChangeAspect="1" noChangeArrowheads="1"/>
            </p:cNvSpPr>
            <p:nvPr/>
          </p:nvSpPr>
          <p:spPr bwMode="auto">
            <a:xfrm>
              <a:off x="5163" y="1458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34"/>
            <p:cNvSpPr>
              <a:spLocks noChangeAspect="1" noChangeArrowheads="1"/>
            </p:cNvSpPr>
            <p:nvPr/>
          </p:nvSpPr>
          <p:spPr bwMode="auto">
            <a:xfrm>
              <a:off x="4984" y="1391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AutoShape 35"/>
            <p:cNvSpPr>
              <a:spLocks noChangeAspect="1" noChangeArrowheads="1"/>
            </p:cNvSpPr>
            <p:nvPr/>
          </p:nvSpPr>
          <p:spPr bwMode="auto">
            <a:xfrm flipV="1">
              <a:off x="3450" y="1301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AutoShape 36"/>
            <p:cNvSpPr>
              <a:spLocks noChangeAspect="1" noChangeArrowheads="1"/>
            </p:cNvSpPr>
            <p:nvPr/>
          </p:nvSpPr>
          <p:spPr bwMode="auto">
            <a:xfrm flipV="1">
              <a:off x="3248" y="1211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AutoShape 37"/>
            <p:cNvSpPr>
              <a:spLocks noChangeAspect="1" noChangeArrowheads="1"/>
            </p:cNvSpPr>
            <p:nvPr/>
          </p:nvSpPr>
          <p:spPr bwMode="auto">
            <a:xfrm flipV="1">
              <a:off x="3371" y="1200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AutoShape 38"/>
            <p:cNvSpPr>
              <a:spLocks noChangeAspect="1" noChangeArrowheads="1"/>
            </p:cNvSpPr>
            <p:nvPr/>
          </p:nvSpPr>
          <p:spPr bwMode="auto">
            <a:xfrm flipV="1">
              <a:off x="3327" y="1290"/>
              <a:ext cx="68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39"/>
            <p:cNvSpPr>
              <a:spLocks noChangeAspect="1" noChangeArrowheads="1"/>
            </p:cNvSpPr>
            <p:nvPr/>
          </p:nvSpPr>
          <p:spPr bwMode="auto">
            <a:xfrm flipV="1">
              <a:off x="3259" y="1503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AutoShape 40"/>
            <p:cNvSpPr>
              <a:spLocks noChangeAspect="1" noChangeArrowheads="1"/>
            </p:cNvSpPr>
            <p:nvPr/>
          </p:nvSpPr>
          <p:spPr bwMode="auto">
            <a:xfrm flipV="1">
              <a:off x="3125" y="1548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AutoShape 41"/>
            <p:cNvSpPr>
              <a:spLocks noChangeAspect="1" noChangeArrowheads="1"/>
            </p:cNvSpPr>
            <p:nvPr/>
          </p:nvSpPr>
          <p:spPr bwMode="auto">
            <a:xfrm flipV="1">
              <a:off x="3192" y="164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42"/>
            <p:cNvSpPr>
              <a:spLocks noChangeAspect="1" noChangeArrowheads="1"/>
            </p:cNvSpPr>
            <p:nvPr/>
          </p:nvSpPr>
          <p:spPr bwMode="auto">
            <a:xfrm flipV="1">
              <a:off x="3629" y="1312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Oval 43"/>
            <p:cNvSpPr>
              <a:spLocks noChangeAspect="1" noChangeArrowheads="1"/>
            </p:cNvSpPr>
            <p:nvPr/>
          </p:nvSpPr>
          <p:spPr bwMode="auto">
            <a:xfrm flipV="1">
              <a:off x="3808" y="1391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44"/>
            <p:cNvSpPr>
              <a:spLocks noChangeAspect="1" noChangeArrowheads="1"/>
            </p:cNvSpPr>
            <p:nvPr/>
          </p:nvSpPr>
          <p:spPr bwMode="auto">
            <a:xfrm flipV="1">
              <a:off x="3629" y="145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" name="Rounded Rectangle 187"/>
          <p:cNvSpPr/>
          <p:nvPr/>
        </p:nvSpPr>
        <p:spPr>
          <a:xfrm>
            <a:off x="1154907" y="5708252"/>
            <a:ext cx="7479072" cy="777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The difference is the threshold you set.</a:t>
            </a:r>
          </a:p>
          <a:p>
            <a:pPr algn="ctr"/>
            <a:r>
              <a:rPr lang="en-US" sz="2000" b="1" i="1" dirty="0"/>
              <a:t>How distinct must a cluster to be it’s own cluster?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371600" y="3048000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 many clusters?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6477000" y="2945864"/>
            <a:ext cx="575258" cy="573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6</a:t>
            </a:r>
            <a:endParaRPr lang="en-US" sz="2000" b="1" dirty="0"/>
          </a:p>
        </p:txBody>
      </p:sp>
      <p:sp>
        <p:nvSpPr>
          <p:cNvPr id="192" name="Rounded Rectangle 191"/>
          <p:cNvSpPr/>
          <p:nvPr/>
        </p:nvSpPr>
        <p:spPr>
          <a:xfrm>
            <a:off x="2391292" y="4900593"/>
            <a:ext cx="575258" cy="573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US" sz="2000" b="1" dirty="0"/>
          </a:p>
        </p:txBody>
      </p:sp>
      <p:sp>
        <p:nvSpPr>
          <p:cNvPr id="193" name="Rounded Rectangle 192"/>
          <p:cNvSpPr/>
          <p:nvPr/>
        </p:nvSpPr>
        <p:spPr>
          <a:xfrm>
            <a:off x="6477000" y="4912797"/>
            <a:ext cx="575258" cy="573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068388" y="6347480"/>
            <a:ext cx="8089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400" dirty="0"/>
          </a:p>
          <a:p>
            <a:pPr algn="r"/>
            <a:r>
              <a:rPr lang="en-US" sz="1400" dirty="0"/>
              <a:t>adapted from Tan, Steinbach, and Kumar. Introduction to Data Mining (2004)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082D0568-316C-46A6-BD0D-40D83F881857}"/>
              </a:ext>
            </a:extLst>
          </p:cNvPr>
          <p:cNvSpPr txBox="1">
            <a:spLocks/>
          </p:cNvSpPr>
          <p:nvPr/>
        </p:nvSpPr>
        <p:spPr>
          <a:xfrm>
            <a:off x="322258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to Choose the Number of Clusters (K):</a:t>
            </a:r>
          </a:p>
          <a:p>
            <a:r>
              <a:rPr lang="en-US" sz="2800" dirty="0"/>
              <a:t>Clusters Can Be Ambiguous</a:t>
            </a:r>
          </a:p>
        </p:txBody>
      </p:sp>
    </p:spTree>
    <p:extLst>
      <p:ext uri="{BB962C8B-B14F-4D97-AF65-F5344CB8AC3E}">
        <p14:creationId xmlns:p14="http://schemas.microsoft.com/office/powerpoint/2010/main" val="216574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91" grpId="0" animBg="1"/>
      <p:bldP spid="192" grpId="0" animBg="1"/>
      <p:bldP spid="1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Demonstration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2404071" y="3720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6471" y="3873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8871" y="4025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1271" y="41781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71" y="43305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6071" y="4482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8471" y="4635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70871" y="4787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6591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68991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1391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432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4297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718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4200" y="4343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76600" y="4495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70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194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718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90800" y="3688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43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95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70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49991" y="4069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2391" y="4221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54791" y="4373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000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81400" y="4267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4419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052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00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560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84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608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05200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7600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0" y="35483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6600" y="3459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29000" y="3611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814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61091" y="3700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13491" y="3853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65891" y="4005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921391" y="394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73791" y="4094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26191" y="4246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013671" y="4515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66071" y="4668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18471" y="4820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895600" y="4483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71800" y="4376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24200" y="4528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97591" y="4102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9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02391" y="4406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76600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429000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581400" y="4452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052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57600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036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5560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7084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52800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05200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6576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24200" y="3492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429000" y="3797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908691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61091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213491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21391" y="4127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73791" y="4279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32671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85071" y="4602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937471" y="4754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14600" y="4417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908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743200" y="4462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616591" y="4036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68991" y="4188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921391" y="4341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95600" y="4081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48000" y="4234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2004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718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24200" y="4005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276600" y="4158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22600" y="3548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175000" y="3700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3274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71800" y="3210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24200" y="3363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6600" y="3515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743200" y="3426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895600" y="3579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8000" y="3731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527691" y="3667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680091" y="3820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832491" y="3972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540391" y="4061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692791" y="4214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379062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531462" y="4439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683862" y="4592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260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337191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489591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362982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515382" y="4025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67782" y="4178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641991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794391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46791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7181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870591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22991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7689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921391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0737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18191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705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0229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489591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41991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7943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274082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426482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578882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286782" y="3898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439182" y="4051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785071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937471" y="4134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089871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667000" y="3949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7432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895600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7689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921391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073791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0480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2004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1242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76600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4290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175000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327400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4798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124200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2766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4290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95600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48000" y="3111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004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00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8324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984891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692791" y="3594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845191" y="3746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191080" y="3677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343480" y="3830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495880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073009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149209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301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1750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327400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4798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4540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6064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7588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5302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682609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835009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581009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733409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8858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530209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682609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835009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301609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54009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606409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0861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385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390900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098800" y="3289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251200" y="3441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982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801382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598182" y="2938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50582" y="3091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902982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369582" y="3154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521982" y="3307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674382" y="3459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154073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496582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648982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445782" y="2971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598182" y="3124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750582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217182" y="3187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369582" y="3340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001673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115582" y="3243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267982" y="3396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064782" y="2905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217182" y="3058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369582" y="3210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988582" y="3274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40982" y="3426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014373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166773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115973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014373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40982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293382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217182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369582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521982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267982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420382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572782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217182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369582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521982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988582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4140982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293382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077873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284062" y="3372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165991" y="3340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242191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3945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267982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4420382" y="3111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4572782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4546991" y="3004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4699391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4851791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623191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4775591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4927991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673991" y="2471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826391" y="2623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4978791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623191" y="2133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775591" y="2286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927991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394591" y="2349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546991" y="2501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699391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179082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331482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4483882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191782" y="298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44182" y="3136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6510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034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600200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752600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905000" y="35483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524000" y="3611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6764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156091" y="3700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4986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6510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600200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526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371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003691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270000" y="3700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990600" y="3579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1143000" y="3731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11687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1016391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11430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12954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15240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5748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5240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1286080" y="3677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1168009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396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5748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15490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17014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18538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6252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1777609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1930009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1676009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828409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19808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625209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777609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1930009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1549009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1701409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485900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971880" y="47980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124280" y="49504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2276680" y="51028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2429080" y="52552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2581480" y="54076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1853809" y="47652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2006209" y="49176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2158609" y="50700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2082409" y="4810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2234809" y="4963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2387209" y="5115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1777609" y="47652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413000" y="48414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2565400" y="49938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692009" y="4887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844409" y="5039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920609" y="4810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2336800" y="48668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2124280" y="5135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276680" y="5288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429080" y="5440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006209" y="5103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082409" y="4996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234809" y="5148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2260600" y="4874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413000" y="5026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2387209" y="4767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2539609" y="4920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692009" y="5072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2768209" y="4843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032000" y="4747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184400" y="4899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743280" y="50700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895680" y="52224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048080" y="53748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1625209" y="50371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1701409" y="49304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1853809" y="50828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879600" y="48085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032000" y="49609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158609" y="48542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311009" y="50066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387209" y="47780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1803400" y="48339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1489671" y="4907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1642071" y="5059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1794471" y="521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1371600" y="4874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447800" y="4767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1600200" y="4920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1778391" y="4798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2057400" y="4843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048080" y="4754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2200480" y="4907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4385271" y="4983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4369191" y="4569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43434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4495800" y="4462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4648200" y="4615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47244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4343400" y="44959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4495800" y="46483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4419600" y="42673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4572000" y="44197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4369191" y="4907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4445391" y="4678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4292991" y="4711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ounded Rectangle 405"/>
          <p:cNvSpPr/>
          <p:nvPr/>
        </p:nvSpPr>
        <p:spPr>
          <a:xfrm>
            <a:off x="6019800" y="2372522"/>
            <a:ext cx="261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Here is the initial data set</a:t>
            </a:r>
          </a:p>
        </p:txBody>
      </p:sp>
    </p:spTree>
    <p:extLst>
      <p:ext uri="{BB962C8B-B14F-4D97-AF65-F5344CB8AC3E}">
        <p14:creationId xmlns:p14="http://schemas.microsoft.com/office/powerpoint/2010/main" val="180961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Demonstration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2404071" y="3720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6471" y="3873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8871" y="4025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1271" y="41781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71" y="43305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6071" y="4482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8471" y="4635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70871" y="4787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6591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68991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1391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432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4297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718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4200" y="4343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76600" y="4495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70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194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718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90800" y="3688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43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95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70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49991" y="4069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2391" y="4221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54791" y="4373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000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81400" y="4267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4419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052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00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560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84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608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05200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7600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0" y="35483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6600" y="3459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29000" y="3611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814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61091" y="3700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13491" y="3853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65891" y="4005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921391" y="394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73791" y="4094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26191" y="4246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013671" y="4515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66071" y="4668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18471" y="4820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895600" y="4483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71800" y="4376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24200" y="4528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97591" y="4102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9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02391" y="4406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76600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429000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581400" y="4452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052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57600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036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5560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7084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52800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05200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6576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24200" y="3492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429000" y="3797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908691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61091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213491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21391" y="4127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73791" y="4279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32671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85071" y="4602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937471" y="4754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14600" y="4417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908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743200" y="4462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616591" y="4036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68991" y="4188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921391" y="4341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95600" y="4081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48000" y="4234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2004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718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24200" y="4005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276600" y="4158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22600" y="3548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175000" y="3700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3274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71800" y="3210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24200" y="3363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6600" y="3515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743200" y="3426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895600" y="3579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8000" y="3731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527691" y="3667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680091" y="3820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832491" y="3972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540391" y="4061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692791" y="4214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379062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531462" y="4439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683862" y="4592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260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337191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489591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362982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515382" y="4025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67782" y="4178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641991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794391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46791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7181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870591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22991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7689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921391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0737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18191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705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0229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489591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41991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7943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274082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426482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578882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286782" y="3898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439182" y="4051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785071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937471" y="4134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089871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667000" y="3949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7432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895600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7689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921391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073791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0480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2004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1242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76600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4290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175000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327400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4798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124200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2766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4290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95600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48000" y="3111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004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00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8324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984891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692791" y="3594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845191" y="3746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191080" y="3677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343480" y="3830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495880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073009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149209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301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1750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327400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4798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4540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6064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7588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5302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682609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835009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581009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733409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8858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530209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682609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835009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301609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54009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606409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0861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385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390900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098800" y="3289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251200" y="3441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982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801382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598182" y="2938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50582" y="3091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902982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369582" y="3154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521982" y="3307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674382" y="3459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154073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496582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648982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445782" y="2971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598182" y="3124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750582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217182" y="3187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369582" y="3340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001673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115582" y="3243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267982" y="3396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064782" y="2905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217182" y="3058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369582" y="3210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988582" y="3274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40982" y="3426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014373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166773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115973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014373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40982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293382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217182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369582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521982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267982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420382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572782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217182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369582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521982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988582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4140982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293382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077873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284062" y="3372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165991" y="3340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242191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3945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267982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4420382" y="3111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4572782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4546991" y="3004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4699391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4851791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623191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4775591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4927991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673991" y="2471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826391" y="2623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4978791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623191" y="2133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775591" y="2286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927991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394591" y="2349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546991" y="2501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699391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179082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331482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4483882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191782" y="298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44182" y="3136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6510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034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600200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752600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905000" y="35483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524000" y="3611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6764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156091" y="3700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4986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6510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600200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526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371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003691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270000" y="3700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990600" y="3579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1143000" y="3731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11687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1016391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11430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12954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15240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5748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5240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1286080" y="3677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1168009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396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5748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15490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17014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18538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6252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1777609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1930009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1676009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828409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19808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625209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777609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1930009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1549009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1701409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485900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971880" y="47980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124280" y="49504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2276680" y="51028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2429080" y="52552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2581480" y="54076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1853809" y="47652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2006209" y="49176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2158609" y="50700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2082409" y="4810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2234809" y="4963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2387209" y="5115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1777609" y="47652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413000" y="48414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2565400" y="49938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692009" y="4887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844409" y="5039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920609" y="4810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2336800" y="48668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2124280" y="5135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276680" y="5288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429080" y="5440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006209" y="5103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082409" y="4996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234809" y="5148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2260600" y="4874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413000" y="5026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2387209" y="4767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2539609" y="4920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692009" y="5072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2768209" y="4843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032000" y="4747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184400" y="4899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743280" y="50700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895680" y="52224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048080" y="53748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1625209" y="50371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1701409" y="49304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1853809" y="50828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879600" y="48085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032000" y="49609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158609" y="48542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311009" y="50066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387209" y="47780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1803400" y="48339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1489671" y="4907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1642071" y="5059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1794471" y="521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1371600" y="4874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447800" y="4767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1600200" y="4920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1778391" y="4798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2057400" y="4843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048080" y="4754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2200480" y="4907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4385271" y="4983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4369191" y="4569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43434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4495800" y="4462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4648200" y="4615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47244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4343400" y="44959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4495800" y="46483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4419600" y="42673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4572000" y="44197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4369191" y="4907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4445391" y="4678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4292991" y="4711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ounded Rectangle 405"/>
          <p:cNvSpPr/>
          <p:nvPr/>
        </p:nvSpPr>
        <p:spPr>
          <a:xfrm>
            <a:off x="6019800" y="2372522"/>
            <a:ext cx="2616200" cy="176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Choose K points as initial centroids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32886" y="282955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ounded Rectangle 406"/>
          <p:cNvSpPr/>
          <p:nvPr/>
        </p:nvSpPr>
        <p:spPr>
          <a:xfrm>
            <a:off x="1554479" y="3217070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ounded Rectangle 407"/>
          <p:cNvSpPr/>
          <p:nvPr/>
        </p:nvSpPr>
        <p:spPr>
          <a:xfrm>
            <a:off x="3073009" y="378967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ounded Rectangle 408"/>
          <p:cNvSpPr/>
          <p:nvPr/>
        </p:nvSpPr>
        <p:spPr>
          <a:xfrm>
            <a:off x="2098489" y="5039521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ounded Rectangle 409"/>
          <p:cNvSpPr/>
          <p:nvPr/>
        </p:nvSpPr>
        <p:spPr>
          <a:xfrm>
            <a:off x="4414911" y="4558189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3851871" y="4787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4004271" y="49401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3810000" y="4648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3835791" y="4373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988191" y="4526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962400" y="4267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4114800" y="4419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4267200" y="4572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40386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41910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4343400" y="4343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43942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3899291" y="4157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3851871" y="4973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3835791" y="4559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3810000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3962400" y="4452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4114800" y="4605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38862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4038600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4191000" y="4376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42418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3962400" y="3949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38100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3860800" y="4005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38862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3876880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4029280" y="4134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Demonstration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2404071" y="3720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6471" y="3873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8871" y="4025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1271" y="41781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71" y="43305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6071" y="4482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8471" y="4635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70871" y="4787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6591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68991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1391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432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4297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718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4200" y="4343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76600" y="4495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70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194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718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90800" y="3688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43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95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70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49991" y="4069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2391" y="4221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54791" y="4373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000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81400" y="4267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4419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052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0000" y="4191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560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84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60800" y="3886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05200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7600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0" y="35483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6600" y="3459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29000" y="3611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814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61091" y="3700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13491" y="3853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65891" y="4005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921391" y="394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73791" y="4094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26191" y="4246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013671" y="4515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66071" y="4668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18471" y="4820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895600" y="4483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71800" y="4376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24200" y="4528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97591" y="4102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9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02391" y="4406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76600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429000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581400" y="4452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052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57600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036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5560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7084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52800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05200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6576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24200" y="3492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429000" y="3797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908691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61091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213491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21391" y="4127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73791" y="4279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32671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85071" y="46024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937471" y="4754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14600" y="4417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908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743200" y="4462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616591" y="4036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68991" y="4188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921391" y="4341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95600" y="4081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48000" y="4234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2004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718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24200" y="4005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276600" y="4158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22600" y="3548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175000" y="3700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3274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71800" y="3210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24200" y="3363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6600" y="3515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743200" y="3426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895600" y="3579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8000" y="3731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527691" y="3667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680091" y="3820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832491" y="3972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540391" y="4061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692791" y="4214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379062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531462" y="4439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683862" y="45921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260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337191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489591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362982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515382" y="4025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67782" y="4178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641991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794391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46791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7181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870591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22991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7689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921391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0737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18191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705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0229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489591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41991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7943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274082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426482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578882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286782" y="3898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439182" y="4051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785071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937471" y="4134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089871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667000" y="3949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7432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895600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7689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921391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073791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0480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2004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1242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76600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4290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175000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327400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4798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124200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2766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4290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95600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48000" y="3111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004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00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8324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984891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692791" y="3594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845191" y="3746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191080" y="3677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343480" y="3830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495880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073009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149209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301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1750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327400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4798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4540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6064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7588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5302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682609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835009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581009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733409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885809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530209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682609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835009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301609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54009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606409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0861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385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390900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098800" y="3289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251200" y="3441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982" y="3276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801382" y="3429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598182" y="29387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50582" y="30911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902982" y="32435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369582" y="31546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521982" y="33070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674382" y="34594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154073" y="33959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496582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648982" y="3462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445782" y="2971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598182" y="3124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750582" y="3276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217182" y="31877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369582" y="3340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001673" y="3429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115582" y="324374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267982" y="339614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064782" y="29059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217182" y="30583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369582" y="32107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988582" y="32742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40982" y="34266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014373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166773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115973" y="3048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014373" y="3416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40982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293382" y="3462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217182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369582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521982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267982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420382" y="2928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572782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217182" y="2438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369582" y="2590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521982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988582" y="2654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4140982" y="28067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293382" y="2959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077873" y="3200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284062" y="337295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165991" y="3340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242191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394591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267982" y="2959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4420382" y="3111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4572782" y="3263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4546991" y="3004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4699391" y="3157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4851791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623191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4775591" y="2928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4927991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673991" y="2471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826391" y="2623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4978791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623191" y="2133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775591" y="2286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927991" y="2438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394591" y="2349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546991" y="2501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699391" y="2654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179082" y="2590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331482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4483882" y="2895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191782" y="2984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44182" y="3136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651000" y="3581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03400" y="3733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600200" y="32435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752600" y="33959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905000" y="35483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524000" y="36118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676400" y="37642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156091" y="37007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498600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651000" y="3766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600200" y="34290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52600" y="3581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371600" y="36449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003691" y="3733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270000" y="370094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990600" y="3579022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1143000" y="3731422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1168791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1016391" y="37211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1143000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1295400" y="3766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1524000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574800" y="3385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524000" y="30480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1286080" y="367775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1168009" y="36449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396609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574800" y="35687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1549009" y="3309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1701409" y="3462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1853809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625209" y="3081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1777609" y="3233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1930009" y="3385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1676009" y="27762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828409" y="2928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1980809" y="3081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625209" y="2438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777609" y="2590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1930009" y="27432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1549009" y="28067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1701409" y="29591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485900" y="3200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971880" y="47980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124280" y="49504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2276680" y="51028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2429080" y="52552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2581480" y="54076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1853809" y="47652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2006209" y="49176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2158609" y="5070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2082409" y="48109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2234809" y="49633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2387209" y="51157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1777609" y="47652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413000" y="48414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2565400" y="4993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692009" y="48871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844409" y="50395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920609" y="48109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2336800" y="4866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2124280" y="5135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276680" y="5288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429080" y="5440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006209" y="51030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082409" y="49963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234809" y="5148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2260600" y="4874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413000" y="5026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2387209" y="4767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2539609" y="4920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692009" y="50725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2768209" y="4843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032000" y="4747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184400" y="4899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743280" y="5070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895680" y="52224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048080" y="5374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1625209" y="50371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1701409" y="49304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1853809" y="50828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879600" y="48085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032000" y="49609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158609" y="48542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311009" y="50066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387209" y="47780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1803400" y="48339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1489671" y="4907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1642071" y="5059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1794471" y="5212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1371600" y="4874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447800" y="4767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1600200" y="4920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1778391" y="47982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2057400" y="4843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048080" y="4754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2200480" y="4907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4385271" y="49834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4369191" y="45696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4343400" y="43105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4495800" y="44629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4648200" y="46153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4724400" y="43867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4343400" y="44959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4495800" y="46483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4419600" y="42673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4572000" y="44197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4369191" y="49072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4445391" y="46786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4292991" y="4711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ounded Rectangle 405"/>
          <p:cNvSpPr/>
          <p:nvPr/>
        </p:nvSpPr>
        <p:spPr>
          <a:xfrm>
            <a:off x="6019800" y="2372522"/>
            <a:ext cx="2819400" cy="176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Assign data points according to distance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32886" y="282955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ounded Rectangle 406"/>
          <p:cNvSpPr/>
          <p:nvPr/>
        </p:nvSpPr>
        <p:spPr>
          <a:xfrm>
            <a:off x="1554479" y="3217070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ounded Rectangle 407"/>
          <p:cNvSpPr/>
          <p:nvPr/>
        </p:nvSpPr>
        <p:spPr>
          <a:xfrm>
            <a:off x="3073009" y="378967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ounded Rectangle 408"/>
          <p:cNvSpPr/>
          <p:nvPr/>
        </p:nvSpPr>
        <p:spPr>
          <a:xfrm>
            <a:off x="2098489" y="5039521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ounded Rectangle 409"/>
          <p:cNvSpPr/>
          <p:nvPr/>
        </p:nvSpPr>
        <p:spPr>
          <a:xfrm>
            <a:off x="4414911" y="4558189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3851871" y="47877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4004271" y="49401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3810000" y="4648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3835791" y="43738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988191" y="45262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962400" y="4267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4114800" y="4419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4267200" y="4572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4038600" y="4038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4191000" y="4191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4343400" y="43434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4394200" y="4038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3899291" y="41579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3851871" y="49731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3835791" y="45593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3810000" y="4300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3962400" y="4452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4114800" y="4605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38862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4038600" y="4224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4191000" y="43764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42418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3962400" y="3949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3810000" y="43105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3860800" y="40057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38862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3876880" y="39825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4029280" y="41349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04071" y="3720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6471" y="3873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8871" y="4025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1271" y="41781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71" y="43305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6071" y="4482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8471" y="4635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70871" y="4787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6591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68991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1391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432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4297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718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4200" y="4343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76600" y="4495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70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194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718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90800" y="3688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43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95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70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49991" y="4069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2391" y="4221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54791" y="4373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000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81400" y="4267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4419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052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0000" y="4191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560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84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60800" y="3886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05200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7600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0" y="35483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6600" y="3459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29000" y="3611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814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61091" y="3700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13491" y="3853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65891" y="4005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921391" y="394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73791" y="4094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26191" y="4246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013671" y="4515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66071" y="4668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18471" y="4820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895600" y="4483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71800" y="4376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24200" y="4528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97591" y="4102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9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02391" y="4406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76600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429000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581400" y="4452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052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57600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036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5560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7084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52800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05200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6576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24200" y="3492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429000" y="3797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908691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61091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213491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21391" y="4127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73791" y="4279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32671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85071" y="46024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937471" y="4754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14600" y="4417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908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743200" y="4462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616591" y="4036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68991" y="4188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921391" y="4341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95600" y="4081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48000" y="4234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2004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718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24200" y="4005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276600" y="4158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22600" y="3548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175000" y="3700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3274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71800" y="3210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24200" y="3363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6600" y="3515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743200" y="3426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895600" y="3579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8000" y="3731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527691" y="3667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680091" y="3820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832491" y="3972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540391" y="4061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692791" y="4214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379062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531462" y="4439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683862" y="45921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260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337191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489591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362982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515382" y="4025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67782" y="4178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641991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794391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46791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7181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870591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22991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7689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921391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0737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18191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705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0229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489591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41991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7943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274082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426482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578882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286782" y="3898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439182" y="4051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785071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937471" y="4134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089871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667000" y="3949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7432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895600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7689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921391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073791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0480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2004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1242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76600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4290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175000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327400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4798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124200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2766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4290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95600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48000" y="3111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004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00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8324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984891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692791" y="3594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845191" y="3746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191080" y="3677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343480" y="3830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495880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073009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149209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301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1750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327400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4798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4540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6064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7588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5302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682609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835009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581009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733409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885809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530209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682609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835009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301609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54009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606409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0861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385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390900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098800" y="3289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251200" y="3441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982" y="3276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801382" y="3429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598182" y="29387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50582" y="30911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902982" y="32435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369582" y="31546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521982" y="33070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674382" y="34594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154073" y="33959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496582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648982" y="3462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445782" y="2971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598182" y="3124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750582" y="3276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217182" y="31877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369582" y="3340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001673" y="3429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115582" y="324374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267982" y="339614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064782" y="29059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217182" y="30583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369582" y="32107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988582" y="32742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40982" y="34266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014373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166773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115973" y="3048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014373" y="3416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40982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293382" y="3462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217182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369582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521982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267982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420382" y="2928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572782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217182" y="2438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369582" y="2590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521982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988582" y="2654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4140982" y="28067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293382" y="2959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077873" y="3200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284062" y="337295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165991" y="3340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242191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394591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267982" y="2959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4420382" y="3111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4572782" y="3263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4546991" y="3004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4699391" y="3157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4851791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623191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4775591" y="2928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4927991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673991" y="2471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826391" y="2623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4978791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623191" y="2133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775591" y="2286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927991" y="2438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394591" y="2349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546991" y="2501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699391" y="2654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179082" y="2590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331482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4483882" y="2895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191782" y="2984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44182" y="3136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651000" y="3581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03400" y="3733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600200" y="32435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752600" y="33959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905000" y="35483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524000" y="36118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676400" y="37642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156091" y="37007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498600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651000" y="3766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600200" y="34290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52600" y="3581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371600" y="36449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003691" y="3733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270000" y="370094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990600" y="3579022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1143000" y="3731422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1168791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1016391" y="37211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1143000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1295400" y="3766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1524000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574800" y="3385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524000" y="30480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1286080" y="367775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1168009" y="36449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396609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574800" y="35687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1549009" y="3309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1701409" y="3462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1853809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625209" y="3081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1777609" y="3233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1930009" y="3385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1676009" y="27762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828409" y="2928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1980809" y="3081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625209" y="2438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777609" y="2590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1930009" y="27432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1549009" y="28067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1701409" y="29591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485900" y="3200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971880" y="47980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124280" y="49504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2276680" y="51028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2429080" y="52552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2581480" y="54076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1853809" y="47652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2006209" y="49176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2158609" y="5070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2082409" y="48109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2234809" y="49633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2387209" y="51157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1777609" y="47652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413000" y="48414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2565400" y="4993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692009" y="48871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844409" y="50395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920609" y="48109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2336800" y="4866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2124280" y="5135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276680" y="5288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429080" y="5440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006209" y="51030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082409" y="49963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234809" y="5148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2260600" y="4874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413000" y="5026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2387209" y="4767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2539609" y="4920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692009" y="50725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2768209" y="4843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032000" y="4747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184400" y="4899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743280" y="5070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895680" y="52224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048080" y="5374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1625209" y="50371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1701409" y="49304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1853809" y="50828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879600" y="48085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032000" y="49609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158609" y="48542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311009" y="50066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387209" y="47780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1803400" y="48339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1489671" y="4907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1642071" y="5059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1794471" y="5212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1371600" y="4874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447800" y="4767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1600200" y="4920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1778391" y="47982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2057400" y="4843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048080" y="4754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2200480" y="4907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4385271" y="49834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4369191" y="45696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4343400" y="43105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4495800" y="44629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4648200" y="46153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4724400" y="43867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4343400" y="44959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4495800" y="46483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4419600" y="42673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4572000" y="44197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4369191" y="49072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4445391" y="46786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4292991" y="4711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ounded Rectangle 405"/>
          <p:cNvSpPr/>
          <p:nvPr/>
        </p:nvSpPr>
        <p:spPr>
          <a:xfrm>
            <a:off x="6019800" y="2372522"/>
            <a:ext cx="2616200" cy="176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Recalculate the centroids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10475" y="283844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ounded Rectangle 406"/>
          <p:cNvSpPr/>
          <p:nvPr/>
        </p:nvSpPr>
        <p:spPr>
          <a:xfrm>
            <a:off x="1591075" y="3263289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ounded Rectangle 407"/>
          <p:cNvSpPr/>
          <p:nvPr/>
        </p:nvSpPr>
        <p:spPr>
          <a:xfrm>
            <a:off x="3060309" y="373633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ounded Rectangle 408"/>
          <p:cNvSpPr/>
          <p:nvPr/>
        </p:nvSpPr>
        <p:spPr>
          <a:xfrm>
            <a:off x="2251866" y="4969670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3851871" y="47877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4004271" y="49401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3810000" y="4648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3835791" y="43738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988191" y="45262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962400" y="4267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4114800" y="4419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4267200" y="4572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4038600" y="4038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4191000" y="4191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4343400" y="43434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4394200" y="4038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3899291" y="41579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3851871" y="49731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3835791" y="45593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3810000" y="4300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3962400" y="4452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4114800" y="4605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38862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4038600" y="4224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4191000" y="43764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42418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3962400" y="3949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3810000" y="43105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3860800" y="40057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38862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3876880" y="39825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4029280" y="41349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ounded Rectangle 409"/>
          <p:cNvSpPr/>
          <p:nvPr/>
        </p:nvSpPr>
        <p:spPr>
          <a:xfrm>
            <a:off x="4153291" y="4373881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6CEF9FE3-74B8-4640-ABDD-7F6C145FFE91}"/>
              </a:ext>
            </a:extLst>
          </p:cNvPr>
          <p:cNvSpPr txBox="1"/>
          <p:nvPr/>
        </p:nvSpPr>
        <p:spPr>
          <a:xfrm>
            <a:off x="4572000" y="503886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02124"/>
                </a:solidFill>
                <a:effectLst/>
                <a:latin typeface="Roboto"/>
              </a:rPr>
              <a:t>To </a:t>
            </a:r>
            <a:r>
              <a:rPr lang="en-US" b="1" i="0">
                <a:solidFill>
                  <a:srgbClr val="202124"/>
                </a:solidFill>
                <a:effectLst/>
                <a:latin typeface="Roboto"/>
              </a:rPr>
              <a:t>calculate the centroid</a:t>
            </a:r>
            <a:r>
              <a:rPr lang="en-US" b="0" i="0">
                <a:solidFill>
                  <a:srgbClr val="202124"/>
                </a:solidFill>
                <a:effectLst/>
                <a:latin typeface="Roboto"/>
              </a:rPr>
              <a:t> from the </a:t>
            </a:r>
            <a:r>
              <a:rPr lang="en-US" b="1" i="0">
                <a:solidFill>
                  <a:srgbClr val="202124"/>
                </a:solidFill>
                <a:effectLst/>
                <a:latin typeface="Roboto"/>
              </a:rPr>
              <a:t>cluster</a:t>
            </a:r>
            <a:r>
              <a:rPr lang="en-US" b="0" i="0">
                <a:solidFill>
                  <a:srgbClr val="202124"/>
                </a:solidFill>
                <a:effectLst/>
                <a:latin typeface="Roboto"/>
              </a:rPr>
              <a:t> table just get the position of all points of a single </a:t>
            </a:r>
            <a:r>
              <a:rPr lang="en-US" b="1" i="0">
                <a:solidFill>
                  <a:srgbClr val="202124"/>
                </a:solidFill>
                <a:effectLst/>
                <a:latin typeface="Roboto"/>
              </a:rPr>
              <a:t>cluster</a:t>
            </a:r>
            <a:r>
              <a:rPr lang="en-US" b="0" i="0">
                <a:solidFill>
                  <a:srgbClr val="202124"/>
                </a:solidFill>
                <a:effectLst/>
                <a:latin typeface="Roboto"/>
              </a:rPr>
              <a:t>, sum them up and divide by the number of points.</a:t>
            </a:r>
            <a:endParaRPr lang="en-US"/>
          </a:p>
        </p:txBody>
      </p:sp>
      <p:sp>
        <p:nvSpPr>
          <p:cNvPr id="441" name="Title 1">
            <a:extLst>
              <a:ext uri="{FF2B5EF4-FFF2-40B4-BE49-F238E27FC236}">
                <a16:creationId xmlns:a16="http://schemas.microsoft.com/office/drawing/2014/main" id="{3A08EE2E-1306-9BF7-1B2C-9C1F0C12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K-Means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9259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04071" y="3720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6471" y="3873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8871" y="4025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1271" y="41781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71" y="43305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6071" y="4482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8471" y="4635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70871" y="4787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6591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68991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1391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432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4297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718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4200" y="4343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76600" y="4495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70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194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718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90800" y="3688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43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95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70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49991" y="4069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2391" y="4221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54791" y="4373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000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81400" y="4267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4419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052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4038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0000" y="4191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560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8400" y="37338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60800" y="3886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05200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7600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0" y="35483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6600" y="3459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29000" y="3611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814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61091" y="3700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13491" y="3853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65891" y="4005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921391" y="394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73791" y="4094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26191" y="4246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013671" y="45159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66071" y="46683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18471" y="48207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895600" y="44831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71800" y="4376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24200" y="4528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97591" y="4102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9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02391" y="4406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76600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429000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581400" y="4452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052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57600" y="4224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036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5560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708400" y="3919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52800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05200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6576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24200" y="3492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429000" y="3797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908691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61091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213491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21391" y="4127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73791" y="4279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32671" y="4450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85071" y="46024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937471" y="4754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14600" y="44172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908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743200" y="4462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616591" y="4036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68991" y="4188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921391" y="4341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95600" y="4081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48000" y="4234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2004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718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24200" y="4005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276600" y="4158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22600" y="3548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175000" y="3700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3274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71800" y="3210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24200" y="3363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6600" y="3515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743200" y="3426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895600" y="3579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8000" y="3731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527691" y="3667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680091" y="3820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832491" y="3972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540391" y="4061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692791" y="4214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379062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531462" y="44397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683862" y="45921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260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337191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489591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362982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515382" y="4025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67782" y="4178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641991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794391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46791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7181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870591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22991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7689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921391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0737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18191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705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0229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489591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41991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7943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274082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426482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578882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286782" y="3898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439182" y="4051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785071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937471" y="4134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089871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667000" y="3949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7432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895600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7689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921391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073791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0480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2004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1242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76600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4290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175000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327400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4798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124200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2766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4290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95600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48000" y="3111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004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00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8324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984891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692791" y="3594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845191" y="3746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191080" y="3677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343480" y="3830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495880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073009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149209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301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1750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327400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4798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4540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6064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7588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5302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682609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835009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581009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733409" y="2928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885809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530209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682609" y="2590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835009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301609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54009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606409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0861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385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390900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098800" y="3289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251200" y="3441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982" y="3276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801382" y="3429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598182" y="29387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50582" y="30911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902982" y="32435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369582" y="31546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521982" y="33070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674382" y="34594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154073" y="33959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496582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648982" y="3462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445782" y="2971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598182" y="3124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750582" y="3276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217182" y="31877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369582" y="3340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001673" y="3429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115582" y="324374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267982" y="339614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064782" y="29059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217182" y="30583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369582" y="32107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988582" y="32742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40982" y="34266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014373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166773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115973" y="3048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014373" y="3416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40982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293382" y="3462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217182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369582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521982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267982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420382" y="2928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572782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217182" y="2438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369582" y="2590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521982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988582" y="2654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4140982" y="28067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293382" y="2959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077873" y="3200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284062" y="337295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165991" y="3340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242191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394591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267982" y="2959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4420382" y="3111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4572782" y="3263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4546991" y="3004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4699391" y="3157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4851791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623191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4775591" y="2928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4927991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673991" y="2471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826391" y="2623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4978791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623191" y="2133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775591" y="2286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927991" y="2438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394591" y="2349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546991" y="2501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699391" y="2654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179082" y="2590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331482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4483882" y="2895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191782" y="2984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44182" y="3136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651000" y="3581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03400" y="3733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600200" y="32435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752600" y="33959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905000" y="35483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524000" y="36118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676400" y="37642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156091" y="37007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498600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651000" y="3766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600200" y="34290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52600" y="3581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371600" y="36449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003691" y="3733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270000" y="370094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990600" y="3579022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1143000" y="3731422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1168791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1016391" y="37211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1143000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1295400" y="3766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1524000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574800" y="3385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524000" y="30480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1286080" y="367775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1168009" y="36449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396609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574800" y="35687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1549009" y="3309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1701409" y="3462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1853809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625209" y="3081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1777609" y="3233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1930009" y="3385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1676009" y="27762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828409" y="2928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1980809" y="3081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625209" y="2438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777609" y="2590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1930009" y="27432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1549009" y="28067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1701409" y="29591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485900" y="3200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971880" y="47980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124280" y="49504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2276680" y="51028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2429080" y="52552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2581480" y="54076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1853809" y="47652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2006209" y="49176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2158609" y="5070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2082409" y="48109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2234809" y="49633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2387209" y="51157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1777609" y="47652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413000" y="48414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2565400" y="4993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692009" y="48871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844409" y="50395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920609" y="48109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2336800" y="4866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2124280" y="5135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276680" y="5288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429080" y="5440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006209" y="51030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082409" y="49963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234809" y="5148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2260600" y="4874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413000" y="5026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2387209" y="4767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2539609" y="4920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692009" y="50725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2768209" y="4843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032000" y="4747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184400" y="4899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743280" y="5070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895680" y="52224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048080" y="5374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1625209" y="50371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1701409" y="49304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1853809" y="50828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879600" y="48085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032000" y="49609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158609" y="48542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311009" y="50066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387209" y="47780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1803400" y="48339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1489671" y="4907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1642071" y="5059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1794471" y="5212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1371600" y="4874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447800" y="4767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1600200" y="4920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1778391" y="47982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2057400" y="4843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048080" y="4754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2200480" y="4907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4385271" y="49834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4369191" y="45696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4343400" y="43105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4495800" y="44629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4648200" y="46153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4724400" y="43867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4343400" y="44959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4495800" y="46483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4419600" y="42673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4572000" y="44197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4369191" y="49072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4445391" y="46786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4292991" y="4711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ounded Rectangle 405"/>
          <p:cNvSpPr/>
          <p:nvPr/>
        </p:nvSpPr>
        <p:spPr>
          <a:xfrm>
            <a:off x="6019800" y="2372522"/>
            <a:ext cx="2616200" cy="176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And re-assign the points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410475" y="283844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ounded Rectangle 406"/>
          <p:cNvSpPr/>
          <p:nvPr/>
        </p:nvSpPr>
        <p:spPr>
          <a:xfrm>
            <a:off x="1591075" y="3263289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ounded Rectangle 407"/>
          <p:cNvSpPr/>
          <p:nvPr/>
        </p:nvSpPr>
        <p:spPr>
          <a:xfrm>
            <a:off x="3060309" y="373633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ounded Rectangle 408"/>
          <p:cNvSpPr/>
          <p:nvPr/>
        </p:nvSpPr>
        <p:spPr>
          <a:xfrm>
            <a:off x="2260991" y="4969670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3851871" y="47877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4004271" y="49401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3810000" y="4648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3835791" y="43738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988191" y="45262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962400" y="4267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4114800" y="4419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4267200" y="4572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4038600" y="4038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4191000" y="4191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4343400" y="43434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4394200" y="4038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3899291" y="41579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3851871" y="49731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3835791" y="45593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3810000" y="4300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3962400" y="4452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4114800" y="4605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38862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4038600" y="4224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4191000" y="43764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42418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3962400" y="3949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3810000" y="43105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3860800" y="40057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38862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3876880" y="39825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4029280" y="41349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ounded Rectangle 409"/>
          <p:cNvSpPr/>
          <p:nvPr/>
        </p:nvSpPr>
        <p:spPr>
          <a:xfrm>
            <a:off x="4153291" y="4373881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Title 1">
            <a:extLst>
              <a:ext uri="{FF2B5EF4-FFF2-40B4-BE49-F238E27FC236}">
                <a16:creationId xmlns:a16="http://schemas.microsoft.com/office/drawing/2014/main" id="{B428D460-8D77-639A-35B3-6A01F818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K-Means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051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4" y="1778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What is Clustering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2" y="1447800"/>
            <a:ext cx="817800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Clustering or cluster analysis is the art of finding groups based on similarity in data</a:t>
            </a:r>
          </a:p>
          <a:p>
            <a:pPr lvl="1"/>
            <a:r>
              <a:rPr lang="en-US" sz="2400" dirty="0"/>
              <a:t>Observations within a group should be similar</a:t>
            </a:r>
          </a:p>
          <a:p>
            <a:pPr lvl="1"/>
            <a:r>
              <a:rPr lang="en-US" sz="2400" dirty="0"/>
              <a:t>Observations from different groups should be dissimilar</a:t>
            </a:r>
          </a:p>
          <a:p>
            <a:pPr lvl="1"/>
            <a:endParaRPr lang="en-US" sz="32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BA7F5-4813-4EFC-91C0-3E8403236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41831"/>
            <a:ext cx="42703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04071" y="3720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6471" y="3873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8871" y="4025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1271" y="41781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71" y="43305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6071" y="4482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8471" y="46353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70871" y="47877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6591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68991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1391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432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4297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718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4200" y="4343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76600" y="4495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70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194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718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90800" y="3688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43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95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70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49991" y="4069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2391" y="4221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54791" y="43738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000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81400" y="4267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4419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052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4038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0000" y="4191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560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8400" y="37338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60800" y="3886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05200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7600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0" y="35483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6600" y="3459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29000" y="3611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814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61091" y="3700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13491" y="3853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65891" y="4005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921391" y="394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73791" y="4094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26191" y="4246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013671" y="45159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66071" y="46683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18471" y="48207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895600" y="44831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71800" y="4376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24200" y="4528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97591" y="4102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9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02391" y="4406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76600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429000" y="4300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581400" y="4452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052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57600" y="4224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036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5560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708400" y="3919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52800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05200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6576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24200" y="3492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429000" y="3797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908691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61091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213491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21391" y="4127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73791" y="4279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32671" y="4450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85071" y="46024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937471" y="4754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14600" y="44172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90800" y="43105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743200" y="4462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616591" y="4036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68991" y="4188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921391" y="4341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95600" y="4081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48000" y="4234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2004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718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24200" y="4005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276600" y="4158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22600" y="3548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175000" y="3700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3274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71800" y="3210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24200" y="3363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6600" y="3515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743200" y="3426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895600" y="3579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8000" y="3731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527691" y="3667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680091" y="3820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832491" y="3972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540391" y="4061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692791" y="4214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401277" y="430736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531462" y="44397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683862" y="459215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260991" y="4254500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337191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489591" y="4300219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362982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515382" y="4025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67782" y="4178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641991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794391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46791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7181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870591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22991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7689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921391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0737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18191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705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0229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489591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41991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7943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274082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426482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578882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286782" y="3898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439182" y="4051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785071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937471" y="4134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089871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667000" y="3949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7432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895600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7689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921391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073791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0480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2004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1242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76600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4290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175000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327400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4798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124200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2766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4290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95600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48000" y="3111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004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00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8324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984891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692791" y="3594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845191" y="3746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191080" y="3677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343480" y="3830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495880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073009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149209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301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1750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327400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4798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4540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6064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7588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5302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682609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835009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581009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733409" y="2928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885809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530209" y="2438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682609" y="2590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835009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301609" y="2654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54009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606409" y="2959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0861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385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390900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098800" y="3289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251200" y="3441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982" y="3276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801382" y="3429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598182" y="29387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50582" y="30911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902982" y="32435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369582" y="31546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521982" y="33070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674382" y="34594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154073" y="339598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496582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648982" y="3462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445782" y="2971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598182" y="3124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750582" y="3276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217182" y="31877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369582" y="3340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001673" y="3429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115582" y="324374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267982" y="3396141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064782" y="29059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217182" y="30583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369582" y="32107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988582" y="32742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40982" y="3426622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014373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166773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115973" y="3048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014373" y="3416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40982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293382" y="3462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217182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369582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521982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267982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420382" y="2928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572782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217182" y="2438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369582" y="2590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521982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988582" y="2654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4140982" y="28067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293382" y="2959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077873" y="3200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284062" y="337295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165991" y="3340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242191" y="3233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394591" y="3385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267982" y="29591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4420382" y="3111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4572782" y="3263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4546991" y="3004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4699391" y="3157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4851791" y="3309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623191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4775591" y="29286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4927991" y="30810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673991" y="24714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826391" y="26238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4978791" y="2776219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623191" y="2133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775591" y="22860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927991" y="24384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394591" y="2349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546991" y="2501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699391" y="26543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179082" y="25908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331482" y="27432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4483882" y="28956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191782" y="29845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44182" y="3136900"/>
            <a:ext cx="5040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651000" y="3581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03400" y="3733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600200" y="32435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752600" y="33959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905000" y="35483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524000" y="36118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676400" y="37642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156091" y="370078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498600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651000" y="3766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600200" y="34290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52600" y="3581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371600" y="36449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003691" y="3733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270000" y="3700941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990600" y="3579022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1143000" y="3731422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1168791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1016391" y="37211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1143000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1295400" y="3766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1524000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574800" y="3385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524000" y="30480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1286080" y="367775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1168009" y="36449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396609" y="3690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574800" y="35687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1549009" y="3309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1701409" y="3462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1853809" y="3614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625209" y="3081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1777609" y="32334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1930009" y="33858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1676009" y="27762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828409" y="29286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1980809" y="3081019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625209" y="2438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777609" y="25908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1930009" y="27432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1549009" y="28067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1701409" y="29591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485900" y="3200400"/>
            <a:ext cx="5040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971880" y="47980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124280" y="49504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2276680" y="51028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2429080" y="52552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2581480" y="540766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1853809" y="47652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2006209" y="49176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2158609" y="5070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2082409" y="48109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2234809" y="49633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2387209" y="51157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1777609" y="47652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413000" y="48414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2565400" y="4993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692009" y="48871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844409" y="50395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920609" y="48109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2336800" y="4866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2124280" y="5135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276680" y="5288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429080" y="5440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006209" y="51030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082409" y="49963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234809" y="5148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2260600" y="4874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413000" y="5026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2387209" y="4767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2539609" y="4920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692009" y="50725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2768209" y="4843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032000" y="4747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184400" y="48998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743280" y="50700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895680" y="52224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048080" y="537480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1625209" y="50371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1701409" y="49304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1853809" y="50828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879600" y="48085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032000" y="49609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158609" y="48542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311009" y="50066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387209" y="4778063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1803400" y="4833944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1489671" y="4907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1642071" y="50596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1794471" y="52120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1371600" y="48744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447800" y="47677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1600200" y="49201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1778391" y="4798222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2057400" y="484394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048080" y="47548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2200480" y="4907281"/>
            <a:ext cx="5040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4385271" y="49834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4369191" y="4569622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4343400" y="43105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4495800" y="44629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4648200" y="46153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4724400" y="43867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4343400" y="44959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4495800" y="46483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4419600" y="42673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4572000" y="441976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4369191" y="49072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4445391" y="46786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4292991" y="4711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ounded Rectangle 405"/>
          <p:cNvSpPr/>
          <p:nvPr/>
        </p:nvSpPr>
        <p:spPr>
          <a:xfrm>
            <a:off x="6019800" y="2372521"/>
            <a:ext cx="2616200" cy="2928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And keep doing that until you settle on a final set of clusters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267591" y="2829559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ounded Rectangle 406"/>
          <p:cNvSpPr/>
          <p:nvPr/>
        </p:nvSpPr>
        <p:spPr>
          <a:xfrm>
            <a:off x="1591075" y="3263289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ounded Rectangle 407"/>
          <p:cNvSpPr/>
          <p:nvPr/>
        </p:nvSpPr>
        <p:spPr>
          <a:xfrm>
            <a:off x="3060309" y="373633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ounded Rectangle 408"/>
          <p:cNvSpPr/>
          <p:nvPr/>
        </p:nvSpPr>
        <p:spPr>
          <a:xfrm>
            <a:off x="2260991" y="4862989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3851871" y="47877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4004271" y="494014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3810000" y="4648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3835791" y="43738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988191" y="45262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962400" y="42672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4114800" y="4419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4267200" y="4572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4038600" y="4038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4191000" y="41910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4343400" y="43434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4394200" y="40386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3899291" y="415798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3851871" y="49731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3835791" y="45593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3810000" y="43002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3962400" y="4452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4114800" y="4605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38862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4038600" y="42240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4191000" y="43764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42418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3962400" y="3949700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3810000" y="43105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3860800" y="4005741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3886200" y="407161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3876880" y="39825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4029280" y="4134959"/>
            <a:ext cx="5040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ounded Rectangle 409"/>
          <p:cNvSpPr/>
          <p:nvPr/>
        </p:nvSpPr>
        <p:spPr>
          <a:xfrm>
            <a:off x="4069470" y="4381498"/>
            <a:ext cx="152400" cy="16002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Title 1">
            <a:extLst>
              <a:ext uri="{FF2B5EF4-FFF2-40B4-BE49-F238E27FC236}">
                <a16:creationId xmlns:a16="http://schemas.microsoft.com/office/drawing/2014/main" id="{66B4B048-9B37-9770-6512-86015DB3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K-Means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321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BD03B57-C28A-47E1-832C-B785C6755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07313" cy="828675"/>
          </a:xfrm>
        </p:spPr>
        <p:txBody>
          <a:bodyPr lIns="92075" tIns="46038" rIns="92075" bIns="46038">
            <a:noAutofit/>
          </a:bodyPr>
          <a:lstStyle/>
          <a:p>
            <a:r>
              <a:rPr lang="en-US" sz="3200" dirty="0"/>
              <a:t>Data Preparation </a:t>
            </a:r>
            <a:r>
              <a:rPr lang="en-US" altLang="zh-CN" sz="3200" dirty="0"/>
              <a:t>Before Clustering </a:t>
            </a:r>
            <a:br>
              <a:rPr lang="en-US" altLang="zh-CN" sz="3200" dirty="0"/>
            </a:br>
            <a:r>
              <a:rPr lang="en-US" altLang="zh-CN" sz="3200" dirty="0"/>
              <a:t>- Know Your O</a:t>
            </a:r>
            <a:r>
              <a:rPr lang="en-US" altLang="en-US" sz="3200" dirty="0"/>
              <a:t>bservations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9DA6EF4-A41C-4CEA-BAD1-4CD9472CC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5105400"/>
          </a:xfrm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400" u="sng" dirty="0"/>
              <a:t>Real-value attributes/variables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000" dirty="0"/>
              <a:t>e.g., salary, height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400" u="sng" dirty="0"/>
              <a:t>Binary attributes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000" dirty="0"/>
              <a:t>e.g., gender (M/F), </a:t>
            </a:r>
            <a:r>
              <a:rPr lang="en-US" altLang="en-US" sz="2000" dirty="0" err="1"/>
              <a:t>has_cancer</a:t>
            </a:r>
            <a:r>
              <a:rPr lang="en-US" altLang="en-US" sz="2000" dirty="0"/>
              <a:t>(T/F)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400" u="sng" dirty="0"/>
              <a:t>Nominal (categorical) attributes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000" dirty="0"/>
              <a:t>e.g., marital status (single, married, separated, divorced, or widowed, etc.)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400" u="sng" dirty="0"/>
              <a:t>Ordinal/Ranked attributes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000" dirty="0"/>
              <a:t>e.g., military rank (soldier, sergeant, </a:t>
            </a:r>
            <a:r>
              <a:rPr lang="en-US" altLang="en-US" sz="2000" dirty="0" err="1"/>
              <a:t>lutenant</a:t>
            </a:r>
            <a:r>
              <a:rPr lang="en-US" altLang="en-US" sz="2000" dirty="0"/>
              <a:t>, captain, etc.)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400" u="sng" dirty="0"/>
              <a:t>Variables of mixed types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000" dirty="0"/>
              <a:t>multiple attributes with various types</a:t>
            </a:r>
          </a:p>
        </p:txBody>
      </p:sp>
    </p:spTree>
    <p:extLst>
      <p:ext uri="{BB962C8B-B14F-4D97-AF65-F5344CB8AC3E}">
        <p14:creationId xmlns:p14="http://schemas.microsoft.com/office/powerpoint/2010/main" val="12118783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41" y="916459"/>
            <a:ext cx="7859917" cy="5025081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Outliers are extreme values that deviate from other observations on data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We need to remove outliers which can skew the cluster centroids</a:t>
            </a:r>
          </a:p>
          <a:p>
            <a:pPr lvl="1"/>
            <a:r>
              <a:rPr lang="en-US" sz="2000" dirty="0"/>
              <a:t>They don’t represent the population anyway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400" dirty="0"/>
              <a:t>In some applications,  we use clustering to discover outliers (outlier analysis)</a:t>
            </a:r>
          </a:p>
          <a:p>
            <a:pPr lvl="1"/>
            <a:endParaRPr lang="en-US" sz="22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CCA3F5-3689-4ADE-937C-F10AE376C886}"/>
              </a:ext>
            </a:extLst>
          </p:cNvPr>
          <p:cNvGraphicFramePr>
            <a:graphicFrameLocks/>
          </p:cNvGraphicFramePr>
          <p:nvPr/>
        </p:nvGraphicFramePr>
        <p:xfrm>
          <a:off x="1987378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CAC3C0E-CE8E-4A1E-B072-2D35F19E65CD}"/>
              </a:ext>
            </a:extLst>
          </p:cNvPr>
          <p:cNvSpPr/>
          <p:nvPr/>
        </p:nvSpPr>
        <p:spPr>
          <a:xfrm>
            <a:off x="5257800" y="4267200"/>
            <a:ext cx="990600" cy="6858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F5EDDD-C201-4A3D-8670-1B245D65CB5C}"/>
              </a:ext>
            </a:extLst>
          </p:cNvPr>
          <p:cNvSpPr/>
          <p:nvPr/>
        </p:nvSpPr>
        <p:spPr>
          <a:xfrm>
            <a:off x="3293075" y="5471984"/>
            <a:ext cx="990600" cy="6858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C9D310F-B611-4C67-A02E-9F612CF27424}"/>
              </a:ext>
            </a:extLst>
          </p:cNvPr>
          <p:cNvSpPr txBox="1">
            <a:spLocks/>
          </p:cNvSpPr>
          <p:nvPr/>
        </p:nvSpPr>
        <p:spPr>
          <a:xfrm>
            <a:off x="234268" y="-52137"/>
            <a:ext cx="86754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Preparation: Remove Outliers</a:t>
            </a:r>
          </a:p>
        </p:txBody>
      </p:sp>
    </p:spTree>
    <p:extLst>
      <p:ext uri="{BB962C8B-B14F-4D97-AF65-F5344CB8AC3E}">
        <p14:creationId xmlns:p14="http://schemas.microsoft.com/office/powerpoint/2010/main" val="274205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147" y="1295400"/>
            <a:ext cx="8164717" cy="4954214"/>
          </a:xfrm>
        </p:spPr>
        <p:txBody>
          <a:bodyPr>
            <a:noAutofit/>
          </a:bodyPr>
          <a:lstStyle/>
          <a:p>
            <a:r>
              <a:rPr lang="en-US" sz="2400" dirty="0"/>
              <a:t>Sometimes observations have heterogeneous attributes</a:t>
            </a:r>
          </a:p>
          <a:p>
            <a:pPr lvl="1"/>
            <a:r>
              <a:rPr lang="en-US" sz="2000" dirty="0"/>
              <a:t>For example, income between $0-1 billion versus age between 0-100</a:t>
            </a:r>
          </a:p>
          <a:p>
            <a:pPr lvl="1"/>
            <a:r>
              <a:rPr lang="en-US" sz="2000" dirty="0"/>
              <a:t>The distance metric may consider 10 dollars of income difference to be as significant as ten years of age difference</a:t>
            </a:r>
          </a:p>
          <a:p>
            <a:pPr lvl="1"/>
            <a:r>
              <a:rPr lang="en-US" sz="2000" dirty="0"/>
              <a:t>Normalizing the variables is important to keep a variable with high variability from dominating the cluster analysis</a:t>
            </a:r>
          </a:p>
          <a:p>
            <a:pPr lvl="1"/>
            <a:r>
              <a:rPr lang="en-US" sz="2000" i="1" dirty="0"/>
              <a:t>Be careful! </a:t>
            </a:r>
            <a:r>
              <a:rPr lang="en-US" sz="2000" dirty="0"/>
              <a:t>In some cases, normalizing variables hides the true groupings present in the data</a:t>
            </a:r>
          </a:p>
          <a:p>
            <a:pPr lvl="1"/>
            <a:endParaRPr lang="en-US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Normalization: adjusts for differences in scale</a:t>
            </a:r>
          </a:p>
          <a:p>
            <a:pPr lvl="1"/>
            <a:r>
              <a:rPr lang="en-US" sz="2000" dirty="0"/>
              <a:t>Subtracting with the average and dividing by the standard deviation</a:t>
            </a:r>
          </a:p>
          <a:p>
            <a:pPr lvl="1"/>
            <a:r>
              <a:rPr lang="en-US" sz="2000" dirty="0"/>
              <a:t>This transform data into a “standard” scale</a:t>
            </a:r>
          </a:p>
          <a:p>
            <a:pPr lvl="2"/>
            <a:r>
              <a:rPr lang="en-US" sz="1800" dirty="0"/>
              <a:t>New average = 0</a:t>
            </a:r>
          </a:p>
          <a:p>
            <a:pPr lvl="2"/>
            <a:r>
              <a:rPr lang="en-US" sz="1800" dirty="0"/>
              <a:t>New standard deviation = 1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EB40FE-7BAC-F3D0-1F9F-9451EE5C8891}"/>
              </a:ext>
            </a:extLst>
          </p:cNvPr>
          <p:cNvSpPr txBox="1">
            <a:spLocks/>
          </p:cNvSpPr>
          <p:nvPr/>
        </p:nvSpPr>
        <p:spPr>
          <a:xfrm>
            <a:off x="234268" y="-52137"/>
            <a:ext cx="86754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Preparation: Normalize the Data</a:t>
            </a:r>
          </a:p>
        </p:txBody>
      </p:sp>
    </p:spTree>
    <p:extLst>
      <p:ext uri="{BB962C8B-B14F-4D97-AF65-F5344CB8AC3E}">
        <p14:creationId xmlns:p14="http://schemas.microsoft.com/office/powerpoint/2010/main" val="3598908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anchor="t">
            <a:normAutofit/>
          </a:bodyPr>
          <a:lstStyle/>
          <a:p>
            <a:r>
              <a:rPr lang="en-US" sz="3200" dirty="0"/>
              <a:t>Normalization: A Numeric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16" y="5548356"/>
            <a:ext cx="8305800" cy="990600"/>
          </a:xfrm>
        </p:spPr>
        <p:txBody>
          <a:bodyPr>
            <a:normAutofit/>
          </a:bodyPr>
          <a:lstStyle/>
          <a:p>
            <a:r>
              <a:rPr lang="en-US" sz="2000" dirty="0"/>
              <a:t>Normalize 1</a:t>
            </a:r>
            <a:r>
              <a:rPr lang="en-US" sz="2000" baseline="30000" dirty="0"/>
              <a:t>st</a:t>
            </a:r>
            <a:r>
              <a:rPr lang="en-US" sz="2000" dirty="0"/>
              <a:t> employee’s income: (50,000-70,000)/6324= -3.16</a:t>
            </a:r>
          </a:p>
          <a:p>
            <a:r>
              <a:rPr lang="en-US" sz="2000" dirty="0"/>
              <a:t>Normalize 2</a:t>
            </a:r>
            <a:r>
              <a:rPr lang="en-US" sz="2000" baseline="30000" dirty="0"/>
              <a:t>nd</a:t>
            </a:r>
            <a:r>
              <a:rPr lang="en-US" sz="2000" dirty="0"/>
              <a:t> employee’s income: (60,000-70,000)/6324= -1.58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162" y="2324940"/>
          <a:ext cx="1080842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42">
                  <a:extLst>
                    <a:ext uri="{9D8B030D-6E8A-4147-A177-3AD203B41FA5}">
                      <a16:colId xmlns:a16="http://schemas.microsoft.com/office/drawing/2014/main" val="245894667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7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3495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8879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97917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70821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641629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7341" y="1601499"/>
            <a:ext cx="2734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we have 5 employees’ </a:t>
            </a:r>
          </a:p>
          <a:p>
            <a:pPr algn="ctr"/>
            <a:r>
              <a:rPr lang="en-US" sz="2000" dirty="0"/>
              <a:t>income values: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1611189"/>
            <a:ext cx="2922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normalized income values would be: 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2743200" y="2969402"/>
            <a:ext cx="2057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4479" y="4561875"/>
            <a:ext cx="280006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Average: 70,000</a:t>
            </a:r>
          </a:p>
          <a:p>
            <a:r>
              <a:rPr lang="en-US" sz="2000" dirty="0"/>
              <a:t>Standard deviation: 6324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15016" y="4506752"/>
            <a:ext cx="292253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New average: 0</a:t>
            </a:r>
          </a:p>
          <a:p>
            <a:r>
              <a:rPr lang="en-US" sz="2000" dirty="0"/>
              <a:t>New standard deviation: 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33ADF3-19ED-4358-A9D6-C163B689E567}"/>
              </a:ext>
            </a:extLst>
          </p:cNvPr>
          <p:cNvGraphicFramePr>
            <a:graphicFrameLocks noGrp="1"/>
          </p:cNvGraphicFramePr>
          <p:nvPr/>
        </p:nvGraphicFramePr>
        <p:xfrm>
          <a:off x="5676968" y="2309385"/>
          <a:ext cx="1080842" cy="196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42">
                  <a:extLst>
                    <a:ext uri="{9D8B030D-6E8A-4147-A177-3AD203B41FA5}">
                      <a16:colId xmlns:a16="http://schemas.microsoft.com/office/drawing/2014/main" val="245894667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7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3495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879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97917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0821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416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75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Evaluating K-means Clusters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Sum-of-Squares Error (SSE)</a:t>
                </a:r>
              </a:p>
              <a:p>
                <a:pPr lvl="1"/>
                <a:r>
                  <a:rPr lang="en-US" sz="2400" dirty="0"/>
                  <a:t>The distance to the nearest cluster center</a:t>
                </a:r>
              </a:p>
              <a:p>
                <a:pPr lvl="1"/>
                <a:r>
                  <a:rPr lang="en-US" sz="2400" dirty="0"/>
                  <a:t>How close does each point get to the center?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This just means</a:t>
                </a:r>
              </a:p>
              <a:p>
                <a:pPr lvl="2"/>
                <a:r>
                  <a:rPr lang="en-US" sz="2000" dirty="0"/>
                  <a:t>For each cluster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 compute distance from a point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) to the cluster centroid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2"/>
                <a:r>
                  <a:rPr lang="en-US" sz="2000" dirty="0"/>
                  <a:t>Square that distance (so sign isn’t an issue)</a:t>
                </a:r>
              </a:p>
              <a:p>
                <a:pPr lvl="2"/>
                <a:r>
                  <a:rPr lang="en-US" sz="2000" dirty="0"/>
                  <a:t>Add them all together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>
                <a:blip r:embed="rId3"/>
                <a:stretch>
                  <a:fillRect l="-1333" t="-973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63058"/>
              </p:ext>
            </p:extLst>
          </p:nvPr>
        </p:nvGraphicFramePr>
        <p:xfrm>
          <a:off x="2235200" y="2526066"/>
          <a:ext cx="3175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457200" progId="Equation.3">
                  <p:embed/>
                </p:oleObj>
              </mc:Choice>
              <mc:Fallback>
                <p:oleObj name="Equation" r:id="rId4" imgW="151130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26066"/>
                        <a:ext cx="3175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275611" y="3228945"/>
            <a:ext cx="354577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SSE is always non-negative (&gt;=0)</a:t>
            </a:r>
          </a:p>
        </p:txBody>
      </p:sp>
    </p:spTree>
    <p:extLst>
      <p:ext uri="{BB962C8B-B14F-4D97-AF65-F5344CB8AC3E}">
        <p14:creationId xmlns:p14="http://schemas.microsoft.com/office/powerpoint/2010/main" val="3182436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5337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Within-Cluster SSE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65523" y="2483191"/>
            <a:ext cx="154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Cluster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BE0CEC-60C2-1914-A776-A5207B07D26C}"/>
              </a:ext>
            </a:extLst>
          </p:cNvPr>
          <p:cNvGrpSpPr/>
          <p:nvPr/>
        </p:nvGrpSpPr>
        <p:grpSpPr>
          <a:xfrm>
            <a:off x="1162000" y="2483191"/>
            <a:ext cx="6699350" cy="3657600"/>
            <a:chOff x="920650" y="1219200"/>
            <a:chExt cx="6699350" cy="3657600"/>
          </a:xfrm>
        </p:grpSpPr>
        <p:sp>
          <p:nvSpPr>
            <p:cNvPr id="4" name="Oval 3"/>
            <p:cNvSpPr/>
            <p:nvPr/>
          </p:nvSpPr>
          <p:spPr>
            <a:xfrm>
              <a:off x="4800600" y="1752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19800" y="2458713"/>
              <a:ext cx="420467" cy="40894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629400" y="3200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391400" y="1752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24000" y="2134249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81200" y="2433962"/>
              <a:ext cx="420467" cy="40894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90800" y="3175649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05100" y="2261249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1714500" y="2328558"/>
              <a:ext cx="304800" cy="12954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401667" y="2414903"/>
              <a:ext cx="303433" cy="175256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 flipH="1" flipV="1">
              <a:off x="2287368" y="2870771"/>
              <a:ext cx="336910" cy="338356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5043267" y="1960606"/>
              <a:ext cx="976533" cy="53746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440268" y="1960606"/>
              <a:ext cx="951132" cy="53746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400800" y="2838440"/>
              <a:ext cx="228600" cy="332744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56770" y="1219200"/>
              <a:ext cx="1553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Cluster 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3600" y="294251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73200" y="2138065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1.3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58920" y="202811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0200" y="187124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7000" y="1947446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3.3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77000" y="2709446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1.5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20650" y="3676471"/>
              <a:ext cx="31751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SSE</a:t>
              </a:r>
              <a:r>
                <a:rPr lang="en-US" sz="2400" baseline="-25000" dirty="0"/>
                <a:t>1</a:t>
              </a:r>
              <a:r>
                <a:rPr lang="en-US" sz="2400" dirty="0"/>
                <a:t> = 1</a:t>
              </a:r>
              <a:r>
                <a:rPr lang="en-US" sz="2400" baseline="30000" dirty="0"/>
                <a:t>2</a:t>
              </a:r>
              <a:r>
                <a:rPr lang="en-US" sz="2400" dirty="0"/>
                <a:t> + 1.3</a:t>
              </a:r>
              <a:r>
                <a:rPr lang="en-US" sz="2400" baseline="30000" dirty="0"/>
                <a:t>2</a:t>
              </a:r>
              <a:r>
                <a:rPr lang="en-US" sz="2400" dirty="0"/>
                <a:t> + 2</a:t>
              </a:r>
              <a:r>
                <a:rPr lang="en-US" sz="2400" baseline="30000" dirty="0"/>
                <a:t>2</a:t>
              </a:r>
              <a:r>
                <a:rPr lang="en-US" sz="2400" dirty="0"/>
                <a:t> 	= 1 + 1.69 + 4 	= 6.69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779986" y="4909495"/>
            <a:ext cx="365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SSE</a:t>
            </a:r>
            <a:r>
              <a:rPr lang="en-US" sz="2400" baseline="-25000" dirty="0"/>
              <a:t>2</a:t>
            </a:r>
            <a:r>
              <a:rPr lang="en-US" sz="2400" dirty="0"/>
              <a:t> = 3</a:t>
            </a:r>
            <a:r>
              <a:rPr lang="en-US" sz="2400" baseline="30000" dirty="0"/>
              <a:t>2</a:t>
            </a:r>
            <a:r>
              <a:rPr lang="en-US" sz="2400" dirty="0"/>
              <a:t> + 3.3</a:t>
            </a:r>
            <a:r>
              <a:rPr lang="en-US" sz="2400" baseline="30000" dirty="0"/>
              <a:t>2</a:t>
            </a:r>
            <a:r>
              <a:rPr lang="en-US" sz="2400" dirty="0"/>
              <a:t> + 1.5</a:t>
            </a:r>
            <a:r>
              <a:rPr lang="en-US" sz="2400" baseline="30000" dirty="0"/>
              <a:t>2</a:t>
            </a:r>
            <a:r>
              <a:rPr lang="en-US" sz="2400" dirty="0"/>
              <a:t> 	= 9 + 10.89 + 2.25 	= 22.14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80202-6327-01E0-FD95-AFDCA2D7D1AE}"/>
              </a:ext>
            </a:extLst>
          </p:cNvPr>
          <p:cNvSpPr txBox="1"/>
          <p:nvPr/>
        </p:nvSpPr>
        <p:spPr>
          <a:xfrm>
            <a:off x="609600" y="1269944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Within-cluster SSE measures </a:t>
            </a:r>
            <a:r>
              <a:rPr lang="en-US" sz="2400" b="1" dirty="0"/>
              <a:t>cohesion </a:t>
            </a:r>
            <a:r>
              <a:rPr lang="en-US" sz="2400" dirty="0"/>
              <a:t>– how tightly grouped each cluster is.</a:t>
            </a:r>
          </a:p>
        </p:txBody>
      </p:sp>
    </p:spTree>
    <p:extLst>
      <p:ext uri="{BB962C8B-B14F-4D97-AF65-F5344CB8AC3E}">
        <p14:creationId xmlns:p14="http://schemas.microsoft.com/office/powerpoint/2010/main" val="366540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Within-Cluster SSE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0213918"/>
              </p:ext>
            </p:extLst>
          </p:nvPr>
        </p:nvGraphicFramePr>
        <p:xfrm>
          <a:off x="571500" y="1600200"/>
          <a:ext cx="8001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35"/>
          <p:cNvSpPr/>
          <p:nvPr/>
        </p:nvSpPr>
        <p:spPr>
          <a:xfrm>
            <a:off x="2209800" y="4522148"/>
            <a:ext cx="4419600" cy="16040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Reducing within-cluster SSE increases </a:t>
            </a:r>
            <a:r>
              <a:rPr lang="en-US" sz="2400" b="1" dirty="0">
                <a:solidFill>
                  <a:srgbClr val="FFFF00"/>
                </a:solidFill>
              </a:rPr>
              <a:t>cohesion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(we want it)</a:t>
            </a:r>
          </a:p>
        </p:txBody>
      </p:sp>
    </p:spTree>
    <p:extLst>
      <p:ext uri="{BB962C8B-B14F-4D97-AF65-F5344CB8AC3E}">
        <p14:creationId xmlns:p14="http://schemas.microsoft.com/office/powerpoint/2010/main" val="2235230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385" y="1281187"/>
            <a:ext cx="8229600" cy="2760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Between-cluster SSE measures </a:t>
            </a:r>
            <a:r>
              <a:rPr lang="en-US" sz="2400" b="1" dirty="0"/>
              <a:t>separation </a:t>
            </a:r>
            <a:r>
              <a:rPr lang="en-US" sz="2400" dirty="0"/>
              <a:t>– distance between centroids</a:t>
            </a:r>
          </a:p>
          <a:p>
            <a:pPr lvl="1"/>
            <a:r>
              <a:rPr lang="en-US" sz="2400" dirty="0"/>
              <a:t>You’d want to </a:t>
            </a:r>
            <a:r>
              <a:rPr lang="en-US" sz="2400" i="1" dirty="0"/>
              <a:t>maximize</a:t>
            </a:r>
            <a:r>
              <a:rPr lang="en-US" sz="2400" dirty="0"/>
              <a:t> SSE </a:t>
            </a:r>
            <a:r>
              <a:rPr lang="en-US" sz="2400" b="1" i="1" dirty="0"/>
              <a:t>between </a:t>
            </a:r>
            <a:r>
              <a:rPr lang="en-US" sz="2400" dirty="0"/>
              <a:t>clusters</a:t>
            </a:r>
          </a:p>
          <a:p>
            <a:pPr lvl="1"/>
            <a:endParaRPr lang="en-US" sz="2400" dirty="0"/>
          </a:p>
        </p:txBody>
      </p:sp>
      <p:grpSp>
        <p:nvGrpSpPr>
          <p:cNvPr id="417" name="Group 416"/>
          <p:cNvGrpSpPr/>
          <p:nvPr/>
        </p:nvGrpSpPr>
        <p:grpSpPr>
          <a:xfrm>
            <a:off x="147855" y="3505200"/>
            <a:ext cx="5253799" cy="2895600"/>
            <a:chOff x="147855" y="3505200"/>
            <a:chExt cx="5890048" cy="3352800"/>
          </a:xfrm>
        </p:grpSpPr>
        <p:sp>
          <p:nvSpPr>
            <p:cNvPr id="4" name="Oval 3"/>
            <p:cNvSpPr/>
            <p:nvPr/>
          </p:nvSpPr>
          <p:spPr>
            <a:xfrm>
              <a:off x="2177864" y="509254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330264" y="524494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482664" y="539734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35064" y="554974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787464" y="570214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9864" y="585454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092264" y="600694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44664" y="615934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390384" y="51816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542784" y="53340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695184" y="54864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516993" y="55168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69393" y="56692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21793" y="58216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745593" y="55626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897993" y="57150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050393" y="58674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440793" y="51054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593193" y="52578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745593" y="54102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364593" y="50596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516993" y="52120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669393" y="53644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135993" y="52120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8393" y="53644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440793" y="55168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923784" y="54406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076184" y="55930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228584" y="574548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202793" y="54864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355193" y="56388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507593" y="57912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8993" y="52578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31393" y="54102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583793" y="55626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329793" y="49530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482193" y="51054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634593" y="52578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278993" y="46151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431393" y="47675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583793" y="4919981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3050393" y="48310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202793" y="49834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355193" y="51358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834884" y="50723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987284" y="52247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39684" y="53771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695184" y="53136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847584" y="54660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999984" y="561848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787464" y="5887559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39864" y="6039959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092264" y="6192359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669393" y="5854700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745593" y="57480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897993" y="59004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771384" y="54737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923784" y="56261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3076184" y="57785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3050393" y="55194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3202793" y="56718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3355193" y="58242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26593" y="52908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3278993" y="54432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3431393" y="55956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3177393" y="49860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3329793" y="51384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482193" y="52908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3126593" y="46482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3278993" y="48006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431393" y="49530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897993" y="48641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050393" y="50165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202793" y="51689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682484" y="51054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34884" y="52578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987284" y="54102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695184" y="54991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47584" y="56515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406464" y="58216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2558864" y="59740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2711264" y="61264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288393" y="57888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364593" y="56821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2516993" y="58345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390384" y="54078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542784" y="55602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695184" y="57126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669393" y="545354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2821793" y="560594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974193" y="575834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745593" y="522494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2897993" y="537734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050393" y="552974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2796393" y="492014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948793" y="507254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101193" y="5224941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745593" y="45823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97993" y="47347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50393" y="48871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516993" y="47982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669393" y="49506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2821793" y="51030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301484" y="50395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2453884" y="51919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606284" y="53443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314184" y="54332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2466584" y="5585622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2175070" y="567896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2305255" y="5811359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2457655" y="5963759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2034784" y="5626100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2110984" y="55194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2263384" y="5671819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2136775" y="52451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2289175" y="53975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441575" y="55499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415784" y="52908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2568184" y="54432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720584" y="55956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91984" y="50622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2644384" y="52146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796784" y="53670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2542784" y="47574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695184" y="49098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2847584" y="50622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2491984" y="44196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2644384" y="45720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796784" y="47244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2263384" y="46355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2415784" y="47879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2568184" y="49403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2047875" y="48768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2200275" y="50292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2352675" y="51816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2060575" y="52705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2212975" y="54229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2558864" y="535415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2711264" y="550655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2863664" y="565895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2440793" y="53213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2516993" y="52146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2669393" y="53670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542784" y="49403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2695184" y="50927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2847584" y="52451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2821793" y="49860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2974193" y="51384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3126593" y="52908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2897993" y="47574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3050393" y="49098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3202793" y="50622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2948793" y="44526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3101193" y="46050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253593" y="47574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2897993" y="41148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3050393" y="42672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3202793" y="44196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2669393" y="43307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821793" y="44831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974193" y="46355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2453884" y="45720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2606284" y="47244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2758684" y="48768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Oval 167"/>
            <p:cNvSpPr/>
            <p:nvPr/>
          </p:nvSpPr>
          <p:spPr>
            <a:xfrm>
              <a:off x="2466584" y="49657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618984" y="51181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964873" y="504935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3117273" y="520175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3269673" y="535415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846802" y="50165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2923002" y="49098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3075402" y="50622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948793" y="46355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3101193" y="47879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3253593" y="49403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3227802" y="46812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3380202" y="48336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3532602" y="49860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3304002" y="4452619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3456402" y="46050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3608802" y="47574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3354802" y="41478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3507202" y="43002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3659602" y="44526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3304002" y="38100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3456402" y="39624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3608802" y="41148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3075402" y="40259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3227802" y="41783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3380202" y="43307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2859893" y="42672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3012293" y="44196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/>
            <p:cNvSpPr/>
            <p:nvPr/>
          </p:nvSpPr>
          <p:spPr>
            <a:xfrm>
              <a:off x="3164693" y="45720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2872593" y="46609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3024993" y="4813300"/>
              <a:ext cx="5040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4422775" y="46482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Oval 199"/>
            <p:cNvSpPr/>
            <p:nvPr/>
          </p:nvSpPr>
          <p:spPr>
            <a:xfrm>
              <a:off x="4575175" y="48006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4371975" y="4310381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4524375" y="4462781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4676775" y="4615181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4143375" y="4526281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4295775" y="4678681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4448175" y="4831081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3927866" y="4767581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/>
            <p:cNvSpPr/>
            <p:nvPr/>
          </p:nvSpPr>
          <p:spPr>
            <a:xfrm>
              <a:off x="4270375" y="46812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/>
            <p:cNvSpPr/>
            <p:nvPr/>
          </p:nvSpPr>
          <p:spPr>
            <a:xfrm>
              <a:off x="4422775" y="48336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19575" y="43434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4371975" y="44958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4524375" y="46482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3990975" y="45593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4143375" y="47117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3775466" y="48006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3889375" y="4615341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4041775" y="4767741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3838575" y="4277522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>
              <a:off x="3990975" y="4429922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>
              <a:off x="4143375" y="4582322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3762375" y="4645822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3914775" y="4798222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3788166" y="46050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3940566" y="47574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3889766" y="44196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3788166" y="47879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3914775" y="46812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4067175" y="48336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Oval 228"/>
            <p:cNvSpPr/>
            <p:nvPr/>
          </p:nvSpPr>
          <p:spPr>
            <a:xfrm>
              <a:off x="3990975" y="44526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4143375" y="46050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4295775" y="47574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4041775" y="41478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4194175" y="43002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4346575" y="44526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3990975" y="38100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Oval 235"/>
            <p:cNvSpPr/>
            <p:nvPr/>
          </p:nvSpPr>
          <p:spPr>
            <a:xfrm>
              <a:off x="4143375" y="39624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4295775" y="41148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3762375" y="40259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Oval 238"/>
            <p:cNvSpPr/>
            <p:nvPr/>
          </p:nvSpPr>
          <p:spPr>
            <a:xfrm>
              <a:off x="3914775" y="41783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4067175" y="43307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240"/>
            <p:cNvSpPr/>
            <p:nvPr/>
          </p:nvSpPr>
          <p:spPr>
            <a:xfrm>
              <a:off x="3851666" y="45720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/>
            <p:cNvSpPr/>
            <p:nvPr/>
          </p:nvSpPr>
          <p:spPr>
            <a:xfrm>
              <a:off x="4057855" y="474455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Oval 242"/>
            <p:cNvSpPr/>
            <p:nvPr/>
          </p:nvSpPr>
          <p:spPr>
            <a:xfrm>
              <a:off x="3939784" y="47117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4015984" y="46050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/>
            <p:cNvSpPr/>
            <p:nvPr/>
          </p:nvSpPr>
          <p:spPr>
            <a:xfrm>
              <a:off x="4168384" y="47574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Oval 245"/>
            <p:cNvSpPr/>
            <p:nvPr/>
          </p:nvSpPr>
          <p:spPr>
            <a:xfrm>
              <a:off x="4041775" y="43307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Oval 246"/>
            <p:cNvSpPr/>
            <p:nvPr/>
          </p:nvSpPr>
          <p:spPr>
            <a:xfrm>
              <a:off x="4194175" y="44831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346575" y="46355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320784" y="43764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Oval 249"/>
            <p:cNvSpPr/>
            <p:nvPr/>
          </p:nvSpPr>
          <p:spPr>
            <a:xfrm>
              <a:off x="4473184" y="45288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Oval 250"/>
            <p:cNvSpPr/>
            <p:nvPr/>
          </p:nvSpPr>
          <p:spPr>
            <a:xfrm>
              <a:off x="4625584" y="46812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Oval 251"/>
            <p:cNvSpPr/>
            <p:nvPr/>
          </p:nvSpPr>
          <p:spPr>
            <a:xfrm>
              <a:off x="4396984" y="41478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Oval 252"/>
            <p:cNvSpPr/>
            <p:nvPr/>
          </p:nvSpPr>
          <p:spPr>
            <a:xfrm>
              <a:off x="4549384" y="43002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/>
            <p:cNvSpPr/>
            <p:nvPr/>
          </p:nvSpPr>
          <p:spPr>
            <a:xfrm>
              <a:off x="4701784" y="44526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254"/>
            <p:cNvSpPr/>
            <p:nvPr/>
          </p:nvSpPr>
          <p:spPr>
            <a:xfrm>
              <a:off x="4447784" y="38430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Oval 255"/>
            <p:cNvSpPr/>
            <p:nvPr/>
          </p:nvSpPr>
          <p:spPr>
            <a:xfrm>
              <a:off x="4600184" y="39954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Oval 256"/>
            <p:cNvSpPr/>
            <p:nvPr/>
          </p:nvSpPr>
          <p:spPr>
            <a:xfrm>
              <a:off x="4752584" y="4147819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Oval 257"/>
            <p:cNvSpPr/>
            <p:nvPr/>
          </p:nvSpPr>
          <p:spPr>
            <a:xfrm>
              <a:off x="4396984" y="35052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Oval 258"/>
            <p:cNvSpPr/>
            <p:nvPr/>
          </p:nvSpPr>
          <p:spPr>
            <a:xfrm>
              <a:off x="4549384" y="36576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701784" y="38100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l 260"/>
            <p:cNvSpPr/>
            <p:nvPr/>
          </p:nvSpPr>
          <p:spPr>
            <a:xfrm>
              <a:off x="4168384" y="37211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>
            <a:xfrm>
              <a:off x="4320784" y="38735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Oval 262"/>
            <p:cNvSpPr/>
            <p:nvPr/>
          </p:nvSpPr>
          <p:spPr>
            <a:xfrm>
              <a:off x="4473184" y="40259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Oval 263"/>
            <p:cNvSpPr/>
            <p:nvPr/>
          </p:nvSpPr>
          <p:spPr>
            <a:xfrm>
              <a:off x="3952875" y="39624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Oval 264"/>
            <p:cNvSpPr/>
            <p:nvPr/>
          </p:nvSpPr>
          <p:spPr>
            <a:xfrm>
              <a:off x="4105275" y="41148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Oval 265"/>
            <p:cNvSpPr/>
            <p:nvPr/>
          </p:nvSpPr>
          <p:spPr>
            <a:xfrm>
              <a:off x="4257675" y="42672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3965575" y="43561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4117975" y="4508500"/>
              <a:ext cx="5040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Oval 268"/>
            <p:cNvSpPr/>
            <p:nvPr/>
          </p:nvSpPr>
          <p:spPr>
            <a:xfrm>
              <a:off x="1424793" y="49530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Oval 269"/>
            <p:cNvSpPr/>
            <p:nvPr/>
          </p:nvSpPr>
          <p:spPr>
            <a:xfrm>
              <a:off x="1577193" y="51054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Oval 270"/>
            <p:cNvSpPr/>
            <p:nvPr/>
          </p:nvSpPr>
          <p:spPr>
            <a:xfrm>
              <a:off x="1373993" y="4615181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>
            <a:xfrm>
              <a:off x="1526393" y="4767581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Oval 272"/>
            <p:cNvSpPr/>
            <p:nvPr/>
          </p:nvSpPr>
          <p:spPr>
            <a:xfrm>
              <a:off x="1678793" y="4919981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1297793" y="4983481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Oval 274"/>
            <p:cNvSpPr/>
            <p:nvPr/>
          </p:nvSpPr>
          <p:spPr>
            <a:xfrm>
              <a:off x="1450193" y="5135881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Oval 275"/>
            <p:cNvSpPr/>
            <p:nvPr/>
          </p:nvSpPr>
          <p:spPr>
            <a:xfrm>
              <a:off x="929884" y="5072381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1272393" y="49860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Oval 277"/>
            <p:cNvSpPr/>
            <p:nvPr/>
          </p:nvSpPr>
          <p:spPr>
            <a:xfrm>
              <a:off x="1424793" y="51384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Oval 278"/>
            <p:cNvSpPr/>
            <p:nvPr/>
          </p:nvSpPr>
          <p:spPr>
            <a:xfrm>
              <a:off x="1373993" y="48006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Oval 279"/>
            <p:cNvSpPr/>
            <p:nvPr/>
          </p:nvSpPr>
          <p:spPr>
            <a:xfrm>
              <a:off x="1526393" y="49530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1145393" y="50165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2" name="Oval 281"/>
            <p:cNvSpPr/>
            <p:nvPr/>
          </p:nvSpPr>
          <p:spPr>
            <a:xfrm>
              <a:off x="777484" y="51054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Oval 282"/>
            <p:cNvSpPr/>
            <p:nvPr/>
          </p:nvSpPr>
          <p:spPr>
            <a:xfrm>
              <a:off x="1043793" y="5072541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Oval 283"/>
            <p:cNvSpPr/>
            <p:nvPr/>
          </p:nvSpPr>
          <p:spPr>
            <a:xfrm>
              <a:off x="764393" y="4950622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916793" y="5103022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942584" y="50622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Oval 286"/>
            <p:cNvSpPr/>
            <p:nvPr/>
          </p:nvSpPr>
          <p:spPr>
            <a:xfrm>
              <a:off x="790184" y="50927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l 287"/>
            <p:cNvSpPr/>
            <p:nvPr/>
          </p:nvSpPr>
          <p:spPr>
            <a:xfrm>
              <a:off x="916793" y="49860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1069193" y="51384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1297793" y="50622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1348593" y="47574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/>
            <p:cNvSpPr/>
            <p:nvPr/>
          </p:nvSpPr>
          <p:spPr>
            <a:xfrm>
              <a:off x="1297793" y="44196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Oval 292"/>
            <p:cNvSpPr/>
            <p:nvPr/>
          </p:nvSpPr>
          <p:spPr>
            <a:xfrm>
              <a:off x="1059873" y="504935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/>
            <p:cNvSpPr/>
            <p:nvPr/>
          </p:nvSpPr>
          <p:spPr>
            <a:xfrm>
              <a:off x="941802" y="50165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Oval 294"/>
            <p:cNvSpPr/>
            <p:nvPr/>
          </p:nvSpPr>
          <p:spPr>
            <a:xfrm>
              <a:off x="1170402" y="50622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1348593" y="49403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Oval 296"/>
            <p:cNvSpPr/>
            <p:nvPr/>
          </p:nvSpPr>
          <p:spPr>
            <a:xfrm>
              <a:off x="1322802" y="46812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Oval 297"/>
            <p:cNvSpPr/>
            <p:nvPr/>
          </p:nvSpPr>
          <p:spPr>
            <a:xfrm>
              <a:off x="1475202" y="48336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1627602" y="49860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Oval 299"/>
            <p:cNvSpPr/>
            <p:nvPr/>
          </p:nvSpPr>
          <p:spPr>
            <a:xfrm>
              <a:off x="1399002" y="44526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Oval 300"/>
            <p:cNvSpPr/>
            <p:nvPr/>
          </p:nvSpPr>
          <p:spPr>
            <a:xfrm>
              <a:off x="1551402" y="46050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1703802" y="47574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1449802" y="41478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1602202" y="43002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1754602" y="4452619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1399002" y="38100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1551402" y="39624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Oval 307"/>
            <p:cNvSpPr/>
            <p:nvPr/>
          </p:nvSpPr>
          <p:spPr>
            <a:xfrm>
              <a:off x="1703802" y="41148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Oval 308"/>
            <p:cNvSpPr/>
            <p:nvPr/>
          </p:nvSpPr>
          <p:spPr>
            <a:xfrm>
              <a:off x="1322802" y="41783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1475202" y="43307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1259693" y="4572000"/>
              <a:ext cx="5040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1745673" y="616966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Oval 312"/>
            <p:cNvSpPr/>
            <p:nvPr/>
          </p:nvSpPr>
          <p:spPr>
            <a:xfrm>
              <a:off x="1898073" y="632206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2050473" y="647446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2202873" y="662686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2355273" y="677926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1627602" y="613680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1780002" y="628920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Oval 318"/>
            <p:cNvSpPr/>
            <p:nvPr/>
          </p:nvSpPr>
          <p:spPr>
            <a:xfrm>
              <a:off x="1932402" y="644160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1856202" y="61825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Oval 320"/>
            <p:cNvSpPr/>
            <p:nvPr/>
          </p:nvSpPr>
          <p:spPr>
            <a:xfrm>
              <a:off x="2008602" y="63349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2161002" y="64873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1551402" y="613680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Oval 323"/>
            <p:cNvSpPr/>
            <p:nvPr/>
          </p:nvSpPr>
          <p:spPr>
            <a:xfrm>
              <a:off x="2186793" y="621300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5" name="Oval 324"/>
            <p:cNvSpPr/>
            <p:nvPr/>
          </p:nvSpPr>
          <p:spPr>
            <a:xfrm>
              <a:off x="2339193" y="636540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Oval 325"/>
            <p:cNvSpPr/>
            <p:nvPr/>
          </p:nvSpPr>
          <p:spPr>
            <a:xfrm>
              <a:off x="2465802" y="62587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Oval 326"/>
            <p:cNvSpPr/>
            <p:nvPr/>
          </p:nvSpPr>
          <p:spPr>
            <a:xfrm>
              <a:off x="2618202" y="64111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2694402" y="61825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2110593" y="623840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Oval 329"/>
            <p:cNvSpPr/>
            <p:nvPr/>
          </p:nvSpPr>
          <p:spPr>
            <a:xfrm>
              <a:off x="1898073" y="65074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Oval 330"/>
            <p:cNvSpPr/>
            <p:nvPr/>
          </p:nvSpPr>
          <p:spPr>
            <a:xfrm>
              <a:off x="2050473" y="66598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Oval 331"/>
            <p:cNvSpPr/>
            <p:nvPr/>
          </p:nvSpPr>
          <p:spPr>
            <a:xfrm>
              <a:off x="2202873" y="68122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Oval 332"/>
            <p:cNvSpPr/>
            <p:nvPr/>
          </p:nvSpPr>
          <p:spPr>
            <a:xfrm>
              <a:off x="1780002" y="64746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Oval 333"/>
            <p:cNvSpPr/>
            <p:nvPr/>
          </p:nvSpPr>
          <p:spPr>
            <a:xfrm>
              <a:off x="1856202" y="63679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Oval 334"/>
            <p:cNvSpPr/>
            <p:nvPr/>
          </p:nvSpPr>
          <p:spPr>
            <a:xfrm>
              <a:off x="2008602" y="65203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Oval 335"/>
            <p:cNvSpPr/>
            <p:nvPr/>
          </p:nvSpPr>
          <p:spPr>
            <a:xfrm>
              <a:off x="2034393" y="62460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Oval 336"/>
            <p:cNvSpPr/>
            <p:nvPr/>
          </p:nvSpPr>
          <p:spPr>
            <a:xfrm>
              <a:off x="2186793" y="63984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Oval 337"/>
            <p:cNvSpPr/>
            <p:nvPr/>
          </p:nvSpPr>
          <p:spPr>
            <a:xfrm>
              <a:off x="2161002" y="61393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>
            <a:xfrm>
              <a:off x="2313402" y="62917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Oval 339"/>
            <p:cNvSpPr/>
            <p:nvPr/>
          </p:nvSpPr>
          <p:spPr>
            <a:xfrm>
              <a:off x="2465802" y="64441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Oval 340"/>
            <p:cNvSpPr/>
            <p:nvPr/>
          </p:nvSpPr>
          <p:spPr>
            <a:xfrm>
              <a:off x="2542002" y="62155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1805793" y="61190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1958193" y="62714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4" name="Oval 343"/>
            <p:cNvSpPr/>
            <p:nvPr/>
          </p:nvSpPr>
          <p:spPr>
            <a:xfrm>
              <a:off x="1517073" y="644160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Oval 344"/>
            <p:cNvSpPr/>
            <p:nvPr/>
          </p:nvSpPr>
          <p:spPr>
            <a:xfrm>
              <a:off x="1669473" y="659400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Oval 345"/>
            <p:cNvSpPr/>
            <p:nvPr/>
          </p:nvSpPr>
          <p:spPr>
            <a:xfrm>
              <a:off x="1821873" y="674640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1399002" y="6408744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1475202" y="630206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>
            <a:xfrm>
              <a:off x="1627602" y="645446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Oval 349"/>
            <p:cNvSpPr/>
            <p:nvPr/>
          </p:nvSpPr>
          <p:spPr>
            <a:xfrm>
              <a:off x="1653393" y="6180144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Oval 350"/>
            <p:cNvSpPr/>
            <p:nvPr/>
          </p:nvSpPr>
          <p:spPr>
            <a:xfrm>
              <a:off x="1805793" y="6332544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Oval 351"/>
            <p:cNvSpPr/>
            <p:nvPr/>
          </p:nvSpPr>
          <p:spPr>
            <a:xfrm>
              <a:off x="1932402" y="622586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2084802" y="637826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Oval 353"/>
            <p:cNvSpPr/>
            <p:nvPr/>
          </p:nvSpPr>
          <p:spPr>
            <a:xfrm>
              <a:off x="2161002" y="6149663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Oval 354"/>
            <p:cNvSpPr/>
            <p:nvPr/>
          </p:nvSpPr>
          <p:spPr>
            <a:xfrm>
              <a:off x="1577193" y="6205544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Oval 355"/>
            <p:cNvSpPr/>
            <p:nvPr/>
          </p:nvSpPr>
          <p:spPr>
            <a:xfrm>
              <a:off x="1263464" y="62788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Oval 356"/>
            <p:cNvSpPr/>
            <p:nvPr/>
          </p:nvSpPr>
          <p:spPr>
            <a:xfrm>
              <a:off x="1415864" y="64312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8" name="Oval 357"/>
            <p:cNvSpPr/>
            <p:nvPr/>
          </p:nvSpPr>
          <p:spPr>
            <a:xfrm>
              <a:off x="1568264" y="65836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9" name="Oval 358"/>
            <p:cNvSpPr/>
            <p:nvPr/>
          </p:nvSpPr>
          <p:spPr>
            <a:xfrm>
              <a:off x="1145393" y="62460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Oval 359"/>
            <p:cNvSpPr/>
            <p:nvPr/>
          </p:nvSpPr>
          <p:spPr>
            <a:xfrm>
              <a:off x="1221593" y="61393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Oval 360"/>
            <p:cNvSpPr/>
            <p:nvPr/>
          </p:nvSpPr>
          <p:spPr>
            <a:xfrm>
              <a:off x="1373993" y="62917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Oval 361"/>
            <p:cNvSpPr/>
            <p:nvPr/>
          </p:nvSpPr>
          <p:spPr>
            <a:xfrm>
              <a:off x="1552184" y="6169822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Oval 362"/>
            <p:cNvSpPr/>
            <p:nvPr/>
          </p:nvSpPr>
          <p:spPr>
            <a:xfrm>
              <a:off x="1831193" y="621554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4" name="Oval 363"/>
            <p:cNvSpPr/>
            <p:nvPr/>
          </p:nvSpPr>
          <p:spPr>
            <a:xfrm>
              <a:off x="1821873" y="61264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5" name="Oval 364"/>
            <p:cNvSpPr/>
            <p:nvPr/>
          </p:nvSpPr>
          <p:spPr>
            <a:xfrm>
              <a:off x="1974273" y="6278881"/>
              <a:ext cx="5040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6" name="Oval 365"/>
            <p:cNvSpPr/>
            <p:nvPr/>
          </p:nvSpPr>
          <p:spPr>
            <a:xfrm>
              <a:off x="4159064" y="635508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Oval 366"/>
            <p:cNvSpPr/>
            <p:nvPr/>
          </p:nvSpPr>
          <p:spPr>
            <a:xfrm>
              <a:off x="4142984" y="5941222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Oval 367"/>
            <p:cNvSpPr/>
            <p:nvPr/>
          </p:nvSpPr>
          <p:spPr>
            <a:xfrm>
              <a:off x="4117193" y="568214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Oval 368"/>
            <p:cNvSpPr/>
            <p:nvPr/>
          </p:nvSpPr>
          <p:spPr>
            <a:xfrm>
              <a:off x="4269593" y="583454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Oval 369"/>
            <p:cNvSpPr/>
            <p:nvPr/>
          </p:nvSpPr>
          <p:spPr>
            <a:xfrm>
              <a:off x="4421993" y="598694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Oval 370"/>
            <p:cNvSpPr/>
            <p:nvPr/>
          </p:nvSpPr>
          <p:spPr>
            <a:xfrm>
              <a:off x="4498193" y="575834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2" name="Oval 371"/>
            <p:cNvSpPr/>
            <p:nvPr/>
          </p:nvSpPr>
          <p:spPr>
            <a:xfrm>
              <a:off x="4117193" y="586756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3" name="Oval 372"/>
            <p:cNvSpPr/>
            <p:nvPr/>
          </p:nvSpPr>
          <p:spPr>
            <a:xfrm>
              <a:off x="4269593" y="601996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Oval 373"/>
            <p:cNvSpPr/>
            <p:nvPr/>
          </p:nvSpPr>
          <p:spPr>
            <a:xfrm>
              <a:off x="4193393" y="563896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Oval 374"/>
            <p:cNvSpPr/>
            <p:nvPr/>
          </p:nvSpPr>
          <p:spPr>
            <a:xfrm>
              <a:off x="4345793" y="579136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Oval 375"/>
            <p:cNvSpPr/>
            <p:nvPr/>
          </p:nvSpPr>
          <p:spPr>
            <a:xfrm>
              <a:off x="4142984" y="627888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Oval 376"/>
            <p:cNvSpPr/>
            <p:nvPr/>
          </p:nvSpPr>
          <p:spPr>
            <a:xfrm>
              <a:off x="4219184" y="605028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8" name="Oval 377"/>
            <p:cNvSpPr/>
            <p:nvPr/>
          </p:nvSpPr>
          <p:spPr>
            <a:xfrm>
              <a:off x="4066784" y="60833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9" name="Rounded Rectangle 378"/>
            <p:cNvSpPr/>
            <p:nvPr/>
          </p:nvSpPr>
          <p:spPr>
            <a:xfrm>
              <a:off x="4041384" y="4201159"/>
              <a:ext cx="152400" cy="1600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ounded Rectangle 379"/>
            <p:cNvSpPr/>
            <p:nvPr/>
          </p:nvSpPr>
          <p:spPr>
            <a:xfrm>
              <a:off x="1364868" y="4634889"/>
              <a:ext cx="152400" cy="1600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Rounded Rectangle 380"/>
            <p:cNvSpPr/>
            <p:nvPr/>
          </p:nvSpPr>
          <p:spPr>
            <a:xfrm>
              <a:off x="2834102" y="5107938"/>
              <a:ext cx="152400" cy="1600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Rounded Rectangle 381"/>
            <p:cNvSpPr/>
            <p:nvPr/>
          </p:nvSpPr>
          <p:spPr>
            <a:xfrm>
              <a:off x="2034784" y="6234589"/>
              <a:ext cx="152400" cy="1600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Oval 382"/>
            <p:cNvSpPr/>
            <p:nvPr/>
          </p:nvSpPr>
          <p:spPr>
            <a:xfrm>
              <a:off x="3625664" y="615934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4" name="Oval 383"/>
            <p:cNvSpPr/>
            <p:nvPr/>
          </p:nvSpPr>
          <p:spPr>
            <a:xfrm>
              <a:off x="3778064" y="631174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384"/>
            <p:cNvSpPr/>
            <p:nvPr/>
          </p:nvSpPr>
          <p:spPr>
            <a:xfrm>
              <a:off x="3583793" y="60198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Oval 385"/>
            <p:cNvSpPr/>
            <p:nvPr/>
          </p:nvSpPr>
          <p:spPr>
            <a:xfrm>
              <a:off x="3609584" y="574548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Oval 386"/>
            <p:cNvSpPr/>
            <p:nvPr/>
          </p:nvSpPr>
          <p:spPr>
            <a:xfrm>
              <a:off x="3761984" y="589788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Oval 387"/>
            <p:cNvSpPr/>
            <p:nvPr/>
          </p:nvSpPr>
          <p:spPr>
            <a:xfrm>
              <a:off x="3736193" y="56388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Oval 388"/>
            <p:cNvSpPr/>
            <p:nvPr/>
          </p:nvSpPr>
          <p:spPr>
            <a:xfrm>
              <a:off x="3888593" y="57912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Oval 389"/>
            <p:cNvSpPr/>
            <p:nvPr/>
          </p:nvSpPr>
          <p:spPr>
            <a:xfrm>
              <a:off x="4040993" y="59436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Oval 390"/>
            <p:cNvSpPr/>
            <p:nvPr/>
          </p:nvSpPr>
          <p:spPr>
            <a:xfrm>
              <a:off x="3812393" y="54102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Oval 391"/>
            <p:cNvSpPr/>
            <p:nvPr/>
          </p:nvSpPr>
          <p:spPr>
            <a:xfrm>
              <a:off x="3964793" y="55626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3" name="Oval 392"/>
            <p:cNvSpPr/>
            <p:nvPr/>
          </p:nvSpPr>
          <p:spPr>
            <a:xfrm>
              <a:off x="4117193" y="57150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Oval 393"/>
            <p:cNvSpPr/>
            <p:nvPr/>
          </p:nvSpPr>
          <p:spPr>
            <a:xfrm>
              <a:off x="4167993" y="54102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Oval 394"/>
            <p:cNvSpPr/>
            <p:nvPr/>
          </p:nvSpPr>
          <p:spPr>
            <a:xfrm>
              <a:off x="3673084" y="552958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Oval 395"/>
            <p:cNvSpPr/>
            <p:nvPr/>
          </p:nvSpPr>
          <p:spPr>
            <a:xfrm>
              <a:off x="3625664" y="634475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Oval 396"/>
            <p:cNvSpPr/>
            <p:nvPr/>
          </p:nvSpPr>
          <p:spPr>
            <a:xfrm>
              <a:off x="3609584" y="59309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Oval 397"/>
            <p:cNvSpPr/>
            <p:nvPr/>
          </p:nvSpPr>
          <p:spPr>
            <a:xfrm>
              <a:off x="3583793" y="56718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9" name="Oval 398"/>
            <p:cNvSpPr/>
            <p:nvPr/>
          </p:nvSpPr>
          <p:spPr>
            <a:xfrm>
              <a:off x="3736193" y="58242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Oval 399"/>
            <p:cNvSpPr/>
            <p:nvPr/>
          </p:nvSpPr>
          <p:spPr>
            <a:xfrm>
              <a:off x="3888593" y="59766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Oval 400"/>
            <p:cNvSpPr/>
            <p:nvPr/>
          </p:nvSpPr>
          <p:spPr>
            <a:xfrm>
              <a:off x="3659993" y="54432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Oval 401"/>
            <p:cNvSpPr/>
            <p:nvPr/>
          </p:nvSpPr>
          <p:spPr>
            <a:xfrm>
              <a:off x="3812393" y="55956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Oval 402"/>
            <p:cNvSpPr/>
            <p:nvPr/>
          </p:nvSpPr>
          <p:spPr>
            <a:xfrm>
              <a:off x="3964793" y="57480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Oval 403"/>
            <p:cNvSpPr/>
            <p:nvPr/>
          </p:nvSpPr>
          <p:spPr>
            <a:xfrm>
              <a:off x="4015593" y="54432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Oval 404"/>
            <p:cNvSpPr/>
            <p:nvPr/>
          </p:nvSpPr>
          <p:spPr>
            <a:xfrm>
              <a:off x="3736193" y="5321300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6" name="Oval 405"/>
            <p:cNvSpPr/>
            <p:nvPr/>
          </p:nvSpPr>
          <p:spPr>
            <a:xfrm>
              <a:off x="3583793" y="568214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7" name="Oval 406"/>
            <p:cNvSpPr/>
            <p:nvPr/>
          </p:nvSpPr>
          <p:spPr>
            <a:xfrm>
              <a:off x="3634593" y="5377341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8" name="Oval 407"/>
            <p:cNvSpPr/>
            <p:nvPr/>
          </p:nvSpPr>
          <p:spPr>
            <a:xfrm>
              <a:off x="3659993" y="544321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Oval 408"/>
            <p:cNvSpPr/>
            <p:nvPr/>
          </p:nvSpPr>
          <p:spPr>
            <a:xfrm>
              <a:off x="3650673" y="535415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Oval 409"/>
            <p:cNvSpPr/>
            <p:nvPr/>
          </p:nvSpPr>
          <p:spPr>
            <a:xfrm>
              <a:off x="3803073" y="5506559"/>
              <a:ext cx="5040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ounded Rectangle 410"/>
            <p:cNvSpPr/>
            <p:nvPr/>
          </p:nvSpPr>
          <p:spPr>
            <a:xfrm>
              <a:off x="3843263" y="5753098"/>
              <a:ext cx="152400" cy="1600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47855" y="4298434"/>
              <a:ext cx="1206009" cy="42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1</a:t>
              </a:r>
            </a:p>
          </p:txBody>
        </p:sp>
        <p:sp>
          <p:nvSpPr>
            <p:cNvPr id="413" name="Freeform 412"/>
            <p:cNvSpPr/>
            <p:nvPr/>
          </p:nvSpPr>
          <p:spPr>
            <a:xfrm>
              <a:off x="611993" y="3695594"/>
              <a:ext cx="1326463" cy="1715121"/>
            </a:xfrm>
            <a:custGeom>
              <a:avLst/>
              <a:gdLst>
                <a:gd name="connsiteX0" fmla="*/ 762000 w 1326463"/>
                <a:gd name="connsiteY0" fmla="*/ 106 h 1715121"/>
                <a:gd name="connsiteX1" fmla="*/ 809625 w 1326463"/>
                <a:gd name="connsiteY1" fmla="*/ 28681 h 1715121"/>
                <a:gd name="connsiteX2" fmla="*/ 876300 w 1326463"/>
                <a:gd name="connsiteY2" fmla="*/ 114406 h 1715121"/>
                <a:gd name="connsiteX3" fmla="*/ 914400 w 1326463"/>
                <a:gd name="connsiteY3" fmla="*/ 171556 h 1715121"/>
                <a:gd name="connsiteX4" fmla="*/ 971550 w 1326463"/>
                <a:gd name="connsiteY4" fmla="*/ 219181 h 1715121"/>
                <a:gd name="connsiteX5" fmla="*/ 1000125 w 1326463"/>
                <a:gd name="connsiteY5" fmla="*/ 238231 h 1715121"/>
                <a:gd name="connsiteX6" fmla="*/ 1057275 w 1326463"/>
                <a:gd name="connsiteY6" fmla="*/ 276331 h 1715121"/>
                <a:gd name="connsiteX7" fmla="*/ 1076325 w 1326463"/>
                <a:gd name="connsiteY7" fmla="*/ 304906 h 1715121"/>
                <a:gd name="connsiteX8" fmla="*/ 1143000 w 1326463"/>
                <a:gd name="connsiteY8" fmla="*/ 362056 h 1715121"/>
                <a:gd name="connsiteX9" fmla="*/ 1181100 w 1326463"/>
                <a:gd name="connsiteY9" fmla="*/ 400156 h 1715121"/>
                <a:gd name="connsiteX10" fmla="*/ 1219200 w 1326463"/>
                <a:gd name="connsiteY10" fmla="*/ 438256 h 1715121"/>
                <a:gd name="connsiteX11" fmla="*/ 1247775 w 1326463"/>
                <a:gd name="connsiteY11" fmla="*/ 533506 h 1715121"/>
                <a:gd name="connsiteX12" fmla="*/ 1257300 w 1326463"/>
                <a:gd name="connsiteY12" fmla="*/ 562081 h 1715121"/>
                <a:gd name="connsiteX13" fmla="*/ 1276350 w 1326463"/>
                <a:gd name="connsiteY13" fmla="*/ 657331 h 1715121"/>
                <a:gd name="connsiteX14" fmla="*/ 1295400 w 1326463"/>
                <a:gd name="connsiteY14" fmla="*/ 724006 h 1715121"/>
                <a:gd name="connsiteX15" fmla="*/ 1314450 w 1326463"/>
                <a:gd name="connsiteY15" fmla="*/ 781156 h 1715121"/>
                <a:gd name="connsiteX16" fmla="*/ 1314450 w 1326463"/>
                <a:gd name="connsiteY16" fmla="*/ 1124056 h 1715121"/>
                <a:gd name="connsiteX17" fmla="*/ 1295400 w 1326463"/>
                <a:gd name="connsiteY17" fmla="*/ 1181206 h 1715121"/>
                <a:gd name="connsiteX18" fmla="*/ 1285875 w 1326463"/>
                <a:gd name="connsiteY18" fmla="*/ 1219306 h 1715121"/>
                <a:gd name="connsiteX19" fmla="*/ 1257300 w 1326463"/>
                <a:gd name="connsiteY19" fmla="*/ 1257406 h 1715121"/>
                <a:gd name="connsiteX20" fmla="*/ 1247775 w 1326463"/>
                <a:gd name="connsiteY20" fmla="*/ 1295506 h 1715121"/>
                <a:gd name="connsiteX21" fmla="*/ 1200150 w 1326463"/>
                <a:gd name="connsiteY21" fmla="*/ 1371706 h 1715121"/>
                <a:gd name="connsiteX22" fmla="*/ 1181100 w 1326463"/>
                <a:gd name="connsiteY22" fmla="*/ 1428856 h 1715121"/>
                <a:gd name="connsiteX23" fmla="*/ 1171575 w 1326463"/>
                <a:gd name="connsiteY23" fmla="*/ 1457431 h 1715121"/>
                <a:gd name="connsiteX24" fmla="*/ 1143000 w 1326463"/>
                <a:gd name="connsiteY24" fmla="*/ 1486006 h 1715121"/>
                <a:gd name="connsiteX25" fmla="*/ 1114425 w 1326463"/>
                <a:gd name="connsiteY25" fmla="*/ 1505056 h 1715121"/>
                <a:gd name="connsiteX26" fmla="*/ 1085850 w 1326463"/>
                <a:gd name="connsiteY26" fmla="*/ 1514581 h 1715121"/>
                <a:gd name="connsiteX27" fmla="*/ 1028700 w 1326463"/>
                <a:gd name="connsiteY27" fmla="*/ 1562206 h 1715121"/>
                <a:gd name="connsiteX28" fmla="*/ 971550 w 1326463"/>
                <a:gd name="connsiteY28" fmla="*/ 1581256 h 1715121"/>
                <a:gd name="connsiteX29" fmla="*/ 933450 w 1326463"/>
                <a:gd name="connsiteY29" fmla="*/ 1609831 h 1715121"/>
                <a:gd name="connsiteX30" fmla="*/ 876300 w 1326463"/>
                <a:gd name="connsiteY30" fmla="*/ 1628881 h 1715121"/>
                <a:gd name="connsiteX31" fmla="*/ 847725 w 1326463"/>
                <a:gd name="connsiteY31" fmla="*/ 1647931 h 1715121"/>
                <a:gd name="connsiteX32" fmla="*/ 600075 w 1326463"/>
                <a:gd name="connsiteY32" fmla="*/ 1695556 h 1715121"/>
                <a:gd name="connsiteX33" fmla="*/ 561975 w 1326463"/>
                <a:gd name="connsiteY33" fmla="*/ 1705081 h 1715121"/>
                <a:gd name="connsiteX34" fmla="*/ 209550 w 1326463"/>
                <a:gd name="connsiteY34" fmla="*/ 1705081 h 1715121"/>
                <a:gd name="connsiteX35" fmla="*/ 114300 w 1326463"/>
                <a:gd name="connsiteY35" fmla="*/ 1628881 h 1715121"/>
                <a:gd name="connsiteX36" fmla="*/ 114300 w 1326463"/>
                <a:gd name="connsiteY36" fmla="*/ 1628881 h 1715121"/>
                <a:gd name="connsiteX37" fmla="*/ 57150 w 1326463"/>
                <a:gd name="connsiteY37" fmla="*/ 1581256 h 1715121"/>
                <a:gd name="connsiteX38" fmla="*/ 19050 w 1326463"/>
                <a:gd name="connsiteY38" fmla="*/ 1524106 h 1715121"/>
                <a:gd name="connsiteX39" fmla="*/ 0 w 1326463"/>
                <a:gd name="connsiteY39" fmla="*/ 1466956 h 1715121"/>
                <a:gd name="connsiteX40" fmla="*/ 9525 w 1326463"/>
                <a:gd name="connsiteY40" fmla="*/ 1409806 h 1715121"/>
                <a:gd name="connsiteX41" fmla="*/ 28575 w 1326463"/>
                <a:gd name="connsiteY41" fmla="*/ 1352656 h 1715121"/>
                <a:gd name="connsiteX42" fmla="*/ 38100 w 1326463"/>
                <a:gd name="connsiteY42" fmla="*/ 1324081 h 1715121"/>
                <a:gd name="connsiteX43" fmla="*/ 47625 w 1326463"/>
                <a:gd name="connsiteY43" fmla="*/ 1276456 h 1715121"/>
                <a:gd name="connsiteX44" fmla="*/ 114300 w 1326463"/>
                <a:gd name="connsiteY44" fmla="*/ 1238356 h 1715121"/>
                <a:gd name="connsiteX45" fmla="*/ 171450 w 1326463"/>
                <a:gd name="connsiteY45" fmla="*/ 1219306 h 1715121"/>
                <a:gd name="connsiteX46" fmla="*/ 247650 w 1326463"/>
                <a:gd name="connsiteY46" fmla="*/ 1200256 h 1715121"/>
                <a:gd name="connsiteX47" fmla="*/ 333375 w 1326463"/>
                <a:gd name="connsiteY47" fmla="*/ 1152631 h 1715121"/>
                <a:gd name="connsiteX48" fmla="*/ 381000 w 1326463"/>
                <a:gd name="connsiteY48" fmla="*/ 1143106 h 1715121"/>
                <a:gd name="connsiteX49" fmla="*/ 438150 w 1326463"/>
                <a:gd name="connsiteY49" fmla="*/ 1105006 h 1715121"/>
                <a:gd name="connsiteX50" fmla="*/ 466725 w 1326463"/>
                <a:gd name="connsiteY50" fmla="*/ 1085956 h 1715121"/>
                <a:gd name="connsiteX51" fmla="*/ 523875 w 1326463"/>
                <a:gd name="connsiteY51" fmla="*/ 1038331 h 1715121"/>
                <a:gd name="connsiteX52" fmla="*/ 542925 w 1326463"/>
                <a:gd name="connsiteY52" fmla="*/ 1009756 h 1715121"/>
                <a:gd name="connsiteX53" fmla="*/ 571500 w 1326463"/>
                <a:gd name="connsiteY53" fmla="*/ 990706 h 1715121"/>
                <a:gd name="connsiteX54" fmla="*/ 581025 w 1326463"/>
                <a:gd name="connsiteY54" fmla="*/ 952606 h 1715121"/>
                <a:gd name="connsiteX55" fmla="*/ 609600 w 1326463"/>
                <a:gd name="connsiteY55" fmla="*/ 885931 h 1715121"/>
                <a:gd name="connsiteX56" fmla="*/ 609600 w 1326463"/>
                <a:gd name="connsiteY56" fmla="*/ 676381 h 1715121"/>
                <a:gd name="connsiteX57" fmla="*/ 628650 w 1326463"/>
                <a:gd name="connsiteY57" fmla="*/ 476356 h 1715121"/>
                <a:gd name="connsiteX58" fmla="*/ 638175 w 1326463"/>
                <a:gd name="connsiteY58" fmla="*/ 447781 h 1715121"/>
                <a:gd name="connsiteX59" fmla="*/ 657225 w 1326463"/>
                <a:gd name="connsiteY59" fmla="*/ 381106 h 1715121"/>
                <a:gd name="connsiteX60" fmla="*/ 676275 w 1326463"/>
                <a:gd name="connsiteY60" fmla="*/ 352531 h 1715121"/>
                <a:gd name="connsiteX61" fmla="*/ 704850 w 1326463"/>
                <a:gd name="connsiteY61" fmla="*/ 295381 h 1715121"/>
                <a:gd name="connsiteX62" fmla="*/ 714375 w 1326463"/>
                <a:gd name="connsiteY62" fmla="*/ 257281 h 1715121"/>
                <a:gd name="connsiteX63" fmla="*/ 733425 w 1326463"/>
                <a:gd name="connsiteY63" fmla="*/ 200131 h 1715121"/>
                <a:gd name="connsiteX64" fmla="*/ 742950 w 1326463"/>
                <a:gd name="connsiteY64" fmla="*/ 66781 h 1715121"/>
                <a:gd name="connsiteX65" fmla="*/ 752475 w 1326463"/>
                <a:gd name="connsiteY65" fmla="*/ 38206 h 1715121"/>
                <a:gd name="connsiteX66" fmla="*/ 762000 w 1326463"/>
                <a:gd name="connsiteY66" fmla="*/ 106 h 171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326463" h="1715121">
                  <a:moveTo>
                    <a:pt x="762000" y="106"/>
                  </a:moveTo>
                  <a:cubicBezTo>
                    <a:pt x="771525" y="-1482"/>
                    <a:pt x="797240" y="14920"/>
                    <a:pt x="809625" y="28681"/>
                  </a:cubicBezTo>
                  <a:cubicBezTo>
                    <a:pt x="916338" y="147251"/>
                    <a:pt x="798282" y="62394"/>
                    <a:pt x="876300" y="114406"/>
                  </a:cubicBezTo>
                  <a:cubicBezTo>
                    <a:pt x="889000" y="133456"/>
                    <a:pt x="895350" y="158856"/>
                    <a:pt x="914400" y="171556"/>
                  </a:cubicBezTo>
                  <a:cubicBezTo>
                    <a:pt x="985346" y="218854"/>
                    <a:pt x="898211" y="158065"/>
                    <a:pt x="971550" y="219181"/>
                  </a:cubicBezTo>
                  <a:cubicBezTo>
                    <a:pt x="980344" y="226510"/>
                    <a:pt x="991331" y="230902"/>
                    <a:pt x="1000125" y="238231"/>
                  </a:cubicBezTo>
                  <a:cubicBezTo>
                    <a:pt x="1047691" y="277869"/>
                    <a:pt x="1007057" y="259592"/>
                    <a:pt x="1057275" y="276331"/>
                  </a:cubicBezTo>
                  <a:cubicBezTo>
                    <a:pt x="1063625" y="285856"/>
                    <a:pt x="1068875" y="296214"/>
                    <a:pt x="1076325" y="304906"/>
                  </a:cubicBezTo>
                  <a:cubicBezTo>
                    <a:pt x="1107121" y="340835"/>
                    <a:pt x="1109295" y="339586"/>
                    <a:pt x="1143000" y="362056"/>
                  </a:cubicBezTo>
                  <a:cubicBezTo>
                    <a:pt x="1168400" y="438256"/>
                    <a:pt x="1130300" y="349356"/>
                    <a:pt x="1181100" y="400156"/>
                  </a:cubicBezTo>
                  <a:cubicBezTo>
                    <a:pt x="1231900" y="450956"/>
                    <a:pt x="1143000" y="412856"/>
                    <a:pt x="1219200" y="438256"/>
                  </a:cubicBezTo>
                  <a:cubicBezTo>
                    <a:pt x="1233595" y="495837"/>
                    <a:pt x="1224585" y="463937"/>
                    <a:pt x="1247775" y="533506"/>
                  </a:cubicBezTo>
                  <a:cubicBezTo>
                    <a:pt x="1250950" y="543031"/>
                    <a:pt x="1255331" y="552236"/>
                    <a:pt x="1257300" y="562081"/>
                  </a:cubicBezTo>
                  <a:cubicBezTo>
                    <a:pt x="1263650" y="593831"/>
                    <a:pt x="1266111" y="626614"/>
                    <a:pt x="1276350" y="657331"/>
                  </a:cubicBezTo>
                  <a:cubicBezTo>
                    <a:pt x="1308361" y="753363"/>
                    <a:pt x="1259520" y="604405"/>
                    <a:pt x="1295400" y="724006"/>
                  </a:cubicBezTo>
                  <a:cubicBezTo>
                    <a:pt x="1301170" y="743240"/>
                    <a:pt x="1314450" y="781156"/>
                    <a:pt x="1314450" y="781156"/>
                  </a:cubicBezTo>
                  <a:cubicBezTo>
                    <a:pt x="1327851" y="928564"/>
                    <a:pt x="1332889" y="933523"/>
                    <a:pt x="1314450" y="1124056"/>
                  </a:cubicBezTo>
                  <a:cubicBezTo>
                    <a:pt x="1312516" y="1144043"/>
                    <a:pt x="1300270" y="1161725"/>
                    <a:pt x="1295400" y="1181206"/>
                  </a:cubicBezTo>
                  <a:cubicBezTo>
                    <a:pt x="1292225" y="1193906"/>
                    <a:pt x="1291729" y="1207597"/>
                    <a:pt x="1285875" y="1219306"/>
                  </a:cubicBezTo>
                  <a:cubicBezTo>
                    <a:pt x="1278775" y="1233505"/>
                    <a:pt x="1266825" y="1244706"/>
                    <a:pt x="1257300" y="1257406"/>
                  </a:cubicBezTo>
                  <a:cubicBezTo>
                    <a:pt x="1254125" y="1270106"/>
                    <a:pt x="1253629" y="1283797"/>
                    <a:pt x="1247775" y="1295506"/>
                  </a:cubicBezTo>
                  <a:cubicBezTo>
                    <a:pt x="1190457" y="1410141"/>
                    <a:pt x="1244388" y="1261112"/>
                    <a:pt x="1200150" y="1371706"/>
                  </a:cubicBezTo>
                  <a:cubicBezTo>
                    <a:pt x="1192692" y="1390350"/>
                    <a:pt x="1187450" y="1409806"/>
                    <a:pt x="1181100" y="1428856"/>
                  </a:cubicBezTo>
                  <a:cubicBezTo>
                    <a:pt x="1177925" y="1438381"/>
                    <a:pt x="1178675" y="1450331"/>
                    <a:pt x="1171575" y="1457431"/>
                  </a:cubicBezTo>
                  <a:cubicBezTo>
                    <a:pt x="1162050" y="1466956"/>
                    <a:pt x="1153348" y="1477382"/>
                    <a:pt x="1143000" y="1486006"/>
                  </a:cubicBezTo>
                  <a:cubicBezTo>
                    <a:pt x="1134206" y="1493335"/>
                    <a:pt x="1124664" y="1499936"/>
                    <a:pt x="1114425" y="1505056"/>
                  </a:cubicBezTo>
                  <a:cubicBezTo>
                    <a:pt x="1105445" y="1509546"/>
                    <a:pt x="1095375" y="1511406"/>
                    <a:pt x="1085850" y="1514581"/>
                  </a:cubicBezTo>
                  <a:cubicBezTo>
                    <a:pt x="1067905" y="1532526"/>
                    <a:pt x="1052570" y="1551597"/>
                    <a:pt x="1028700" y="1562206"/>
                  </a:cubicBezTo>
                  <a:cubicBezTo>
                    <a:pt x="1010350" y="1570361"/>
                    <a:pt x="990600" y="1574906"/>
                    <a:pt x="971550" y="1581256"/>
                  </a:cubicBezTo>
                  <a:cubicBezTo>
                    <a:pt x="958850" y="1590781"/>
                    <a:pt x="947649" y="1602731"/>
                    <a:pt x="933450" y="1609831"/>
                  </a:cubicBezTo>
                  <a:cubicBezTo>
                    <a:pt x="915489" y="1618811"/>
                    <a:pt x="893008" y="1617742"/>
                    <a:pt x="876300" y="1628881"/>
                  </a:cubicBezTo>
                  <a:cubicBezTo>
                    <a:pt x="866775" y="1635231"/>
                    <a:pt x="857964" y="1642811"/>
                    <a:pt x="847725" y="1647931"/>
                  </a:cubicBezTo>
                  <a:cubicBezTo>
                    <a:pt x="771479" y="1686054"/>
                    <a:pt x="682974" y="1688020"/>
                    <a:pt x="600075" y="1695556"/>
                  </a:cubicBezTo>
                  <a:cubicBezTo>
                    <a:pt x="587375" y="1698731"/>
                    <a:pt x="574951" y="1703351"/>
                    <a:pt x="561975" y="1705081"/>
                  </a:cubicBezTo>
                  <a:cubicBezTo>
                    <a:pt x="421119" y="1723862"/>
                    <a:pt x="383433" y="1711769"/>
                    <a:pt x="209550" y="1705081"/>
                  </a:cubicBezTo>
                  <a:cubicBezTo>
                    <a:pt x="130680" y="1678791"/>
                    <a:pt x="163539" y="1702739"/>
                    <a:pt x="114300" y="1628881"/>
                  </a:cubicBezTo>
                  <a:lnTo>
                    <a:pt x="114300" y="1628881"/>
                  </a:lnTo>
                  <a:cubicBezTo>
                    <a:pt x="88900" y="1611948"/>
                    <a:pt x="76895" y="1606643"/>
                    <a:pt x="57150" y="1581256"/>
                  </a:cubicBezTo>
                  <a:cubicBezTo>
                    <a:pt x="43094" y="1563184"/>
                    <a:pt x="26290" y="1545826"/>
                    <a:pt x="19050" y="1524106"/>
                  </a:cubicBezTo>
                  <a:lnTo>
                    <a:pt x="0" y="1466956"/>
                  </a:lnTo>
                  <a:cubicBezTo>
                    <a:pt x="3175" y="1447906"/>
                    <a:pt x="4841" y="1428542"/>
                    <a:pt x="9525" y="1409806"/>
                  </a:cubicBezTo>
                  <a:cubicBezTo>
                    <a:pt x="14395" y="1390325"/>
                    <a:pt x="22225" y="1371706"/>
                    <a:pt x="28575" y="1352656"/>
                  </a:cubicBezTo>
                  <a:cubicBezTo>
                    <a:pt x="31750" y="1343131"/>
                    <a:pt x="36131" y="1333926"/>
                    <a:pt x="38100" y="1324081"/>
                  </a:cubicBezTo>
                  <a:cubicBezTo>
                    <a:pt x="41275" y="1308206"/>
                    <a:pt x="39593" y="1290512"/>
                    <a:pt x="47625" y="1276456"/>
                  </a:cubicBezTo>
                  <a:cubicBezTo>
                    <a:pt x="52716" y="1267546"/>
                    <a:pt x="109743" y="1240179"/>
                    <a:pt x="114300" y="1238356"/>
                  </a:cubicBezTo>
                  <a:cubicBezTo>
                    <a:pt x="132944" y="1230898"/>
                    <a:pt x="151759" y="1223244"/>
                    <a:pt x="171450" y="1219306"/>
                  </a:cubicBezTo>
                  <a:cubicBezTo>
                    <a:pt x="184645" y="1216667"/>
                    <a:pt x="231175" y="1209409"/>
                    <a:pt x="247650" y="1200256"/>
                  </a:cubicBezTo>
                  <a:cubicBezTo>
                    <a:pt x="305694" y="1168009"/>
                    <a:pt x="286351" y="1164387"/>
                    <a:pt x="333375" y="1152631"/>
                  </a:cubicBezTo>
                  <a:cubicBezTo>
                    <a:pt x="349081" y="1148704"/>
                    <a:pt x="365125" y="1146281"/>
                    <a:pt x="381000" y="1143106"/>
                  </a:cubicBezTo>
                  <a:lnTo>
                    <a:pt x="438150" y="1105006"/>
                  </a:lnTo>
                  <a:cubicBezTo>
                    <a:pt x="447675" y="1098656"/>
                    <a:pt x="458630" y="1094051"/>
                    <a:pt x="466725" y="1085956"/>
                  </a:cubicBezTo>
                  <a:cubicBezTo>
                    <a:pt x="503395" y="1049286"/>
                    <a:pt x="484092" y="1064853"/>
                    <a:pt x="523875" y="1038331"/>
                  </a:cubicBezTo>
                  <a:cubicBezTo>
                    <a:pt x="530225" y="1028806"/>
                    <a:pt x="534830" y="1017851"/>
                    <a:pt x="542925" y="1009756"/>
                  </a:cubicBezTo>
                  <a:cubicBezTo>
                    <a:pt x="551020" y="1001661"/>
                    <a:pt x="565150" y="1000231"/>
                    <a:pt x="571500" y="990706"/>
                  </a:cubicBezTo>
                  <a:cubicBezTo>
                    <a:pt x="578762" y="979814"/>
                    <a:pt x="577429" y="965193"/>
                    <a:pt x="581025" y="952606"/>
                  </a:cubicBezTo>
                  <a:cubicBezTo>
                    <a:pt x="590368" y="919904"/>
                    <a:pt x="592667" y="919798"/>
                    <a:pt x="609600" y="885931"/>
                  </a:cubicBezTo>
                  <a:cubicBezTo>
                    <a:pt x="631564" y="754147"/>
                    <a:pt x="609600" y="912434"/>
                    <a:pt x="609600" y="676381"/>
                  </a:cubicBezTo>
                  <a:cubicBezTo>
                    <a:pt x="609600" y="639092"/>
                    <a:pt x="618427" y="527470"/>
                    <a:pt x="628650" y="476356"/>
                  </a:cubicBezTo>
                  <a:cubicBezTo>
                    <a:pt x="630619" y="466511"/>
                    <a:pt x="635417" y="457435"/>
                    <a:pt x="638175" y="447781"/>
                  </a:cubicBezTo>
                  <a:cubicBezTo>
                    <a:pt x="642244" y="433539"/>
                    <a:pt x="649612" y="396331"/>
                    <a:pt x="657225" y="381106"/>
                  </a:cubicBezTo>
                  <a:cubicBezTo>
                    <a:pt x="662345" y="370867"/>
                    <a:pt x="671155" y="362770"/>
                    <a:pt x="676275" y="352531"/>
                  </a:cubicBezTo>
                  <a:cubicBezTo>
                    <a:pt x="715710" y="273661"/>
                    <a:pt x="650255" y="377273"/>
                    <a:pt x="704850" y="295381"/>
                  </a:cubicBezTo>
                  <a:cubicBezTo>
                    <a:pt x="708025" y="282681"/>
                    <a:pt x="710613" y="269820"/>
                    <a:pt x="714375" y="257281"/>
                  </a:cubicBezTo>
                  <a:cubicBezTo>
                    <a:pt x="720145" y="238047"/>
                    <a:pt x="733425" y="200131"/>
                    <a:pt x="733425" y="200131"/>
                  </a:cubicBezTo>
                  <a:cubicBezTo>
                    <a:pt x="736600" y="155681"/>
                    <a:pt x="737743" y="111039"/>
                    <a:pt x="742950" y="66781"/>
                  </a:cubicBezTo>
                  <a:cubicBezTo>
                    <a:pt x="744123" y="56810"/>
                    <a:pt x="745375" y="45306"/>
                    <a:pt x="752475" y="38206"/>
                  </a:cubicBezTo>
                  <a:cubicBezTo>
                    <a:pt x="759575" y="31106"/>
                    <a:pt x="752475" y="1694"/>
                    <a:pt x="762000" y="1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>
              <a:off x="3077884" y="5095875"/>
              <a:ext cx="1640894" cy="1393654"/>
            </a:xfrm>
            <a:custGeom>
              <a:avLst/>
              <a:gdLst>
                <a:gd name="connsiteX0" fmla="*/ 1458409 w 1640894"/>
                <a:gd name="connsiteY0" fmla="*/ 400050 h 1393654"/>
                <a:gd name="connsiteX1" fmla="*/ 1382209 w 1640894"/>
                <a:gd name="connsiteY1" fmla="*/ 333375 h 1393654"/>
                <a:gd name="connsiteX2" fmla="*/ 1306009 w 1640894"/>
                <a:gd name="connsiteY2" fmla="*/ 257175 h 1393654"/>
                <a:gd name="connsiteX3" fmla="*/ 1267909 w 1640894"/>
                <a:gd name="connsiteY3" fmla="*/ 209550 h 1393654"/>
                <a:gd name="connsiteX4" fmla="*/ 1239334 w 1640894"/>
                <a:gd name="connsiteY4" fmla="*/ 190500 h 1393654"/>
                <a:gd name="connsiteX5" fmla="*/ 1220284 w 1640894"/>
                <a:gd name="connsiteY5" fmla="*/ 161925 h 1393654"/>
                <a:gd name="connsiteX6" fmla="*/ 1191709 w 1640894"/>
                <a:gd name="connsiteY6" fmla="*/ 142875 h 1393654"/>
                <a:gd name="connsiteX7" fmla="*/ 1134559 w 1640894"/>
                <a:gd name="connsiteY7" fmla="*/ 123825 h 1393654"/>
                <a:gd name="connsiteX8" fmla="*/ 991684 w 1640894"/>
                <a:gd name="connsiteY8" fmla="*/ 142875 h 1393654"/>
                <a:gd name="connsiteX9" fmla="*/ 915484 w 1640894"/>
                <a:gd name="connsiteY9" fmla="*/ 161925 h 1393654"/>
                <a:gd name="connsiteX10" fmla="*/ 791659 w 1640894"/>
                <a:gd name="connsiteY10" fmla="*/ 180975 h 1393654"/>
                <a:gd name="connsiteX11" fmla="*/ 753559 w 1640894"/>
                <a:gd name="connsiteY11" fmla="*/ 171450 h 1393654"/>
                <a:gd name="connsiteX12" fmla="*/ 696409 w 1640894"/>
                <a:gd name="connsiteY12" fmla="*/ 133350 h 1393654"/>
                <a:gd name="connsiteX13" fmla="*/ 629734 w 1640894"/>
                <a:gd name="connsiteY13" fmla="*/ 114300 h 1393654"/>
                <a:gd name="connsiteX14" fmla="*/ 544009 w 1640894"/>
                <a:gd name="connsiteY14" fmla="*/ 57150 h 1393654"/>
                <a:gd name="connsiteX15" fmla="*/ 515434 w 1640894"/>
                <a:gd name="connsiteY15" fmla="*/ 38100 h 1393654"/>
                <a:gd name="connsiteX16" fmla="*/ 486859 w 1640894"/>
                <a:gd name="connsiteY16" fmla="*/ 28575 h 1393654"/>
                <a:gd name="connsiteX17" fmla="*/ 429709 w 1640894"/>
                <a:gd name="connsiteY17" fmla="*/ 0 h 1393654"/>
                <a:gd name="connsiteX18" fmla="*/ 391609 w 1640894"/>
                <a:gd name="connsiteY18" fmla="*/ 19050 h 1393654"/>
                <a:gd name="connsiteX19" fmla="*/ 343984 w 1640894"/>
                <a:gd name="connsiteY19" fmla="*/ 76200 h 1393654"/>
                <a:gd name="connsiteX20" fmla="*/ 324934 w 1640894"/>
                <a:gd name="connsiteY20" fmla="*/ 133350 h 1393654"/>
                <a:gd name="connsiteX21" fmla="*/ 315409 w 1640894"/>
                <a:gd name="connsiteY21" fmla="*/ 161925 h 1393654"/>
                <a:gd name="connsiteX22" fmla="*/ 286834 w 1640894"/>
                <a:gd name="connsiteY22" fmla="*/ 352425 h 1393654"/>
                <a:gd name="connsiteX23" fmla="*/ 248734 w 1640894"/>
                <a:gd name="connsiteY23" fmla="*/ 409575 h 1393654"/>
                <a:gd name="connsiteX24" fmla="*/ 191584 w 1640894"/>
                <a:gd name="connsiteY24" fmla="*/ 447675 h 1393654"/>
                <a:gd name="connsiteX25" fmla="*/ 134434 w 1640894"/>
                <a:gd name="connsiteY25" fmla="*/ 485775 h 1393654"/>
                <a:gd name="connsiteX26" fmla="*/ 115384 w 1640894"/>
                <a:gd name="connsiteY26" fmla="*/ 514350 h 1393654"/>
                <a:gd name="connsiteX27" fmla="*/ 96334 w 1640894"/>
                <a:gd name="connsiteY27" fmla="*/ 571500 h 1393654"/>
                <a:gd name="connsiteX28" fmla="*/ 58234 w 1640894"/>
                <a:gd name="connsiteY28" fmla="*/ 771525 h 1393654"/>
                <a:gd name="connsiteX29" fmla="*/ 29659 w 1640894"/>
                <a:gd name="connsiteY29" fmla="*/ 781050 h 1393654"/>
                <a:gd name="connsiteX30" fmla="*/ 10609 w 1640894"/>
                <a:gd name="connsiteY30" fmla="*/ 809625 h 1393654"/>
                <a:gd name="connsiteX31" fmla="*/ 10609 w 1640894"/>
                <a:gd name="connsiteY31" fmla="*/ 1009650 h 1393654"/>
                <a:gd name="connsiteX32" fmla="*/ 67759 w 1640894"/>
                <a:gd name="connsiteY32" fmla="*/ 1028700 h 1393654"/>
                <a:gd name="connsiteX33" fmla="*/ 124909 w 1640894"/>
                <a:gd name="connsiteY33" fmla="*/ 1057275 h 1393654"/>
                <a:gd name="connsiteX34" fmla="*/ 143959 w 1640894"/>
                <a:gd name="connsiteY34" fmla="*/ 1114425 h 1393654"/>
                <a:gd name="connsiteX35" fmla="*/ 182059 w 1640894"/>
                <a:gd name="connsiteY35" fmla="*/ 1190625 h 1393654"/>
                <a:gd name="connsiteX36" fmla="*/ 191584 w 1640894"/>
                <a:gd name="connsiteY36" fmla="*/ 1247775 h 1393654"/>
                <a:gd name="connsiteX37" fmla="*/ 210634 w 1640894"/>
                <a:gd name="connsiteY37" fmla="*/ 1276350 h 1393654"/>
                <a:gd name="connsiteX38" fmla="*/ 296359 w 1640894"/>
                <a:gd name="connsiteY38" fmla="*/ 1333500 h 1393654"/>
                <a:gd name="connsiteX39" fmla="*/ 601159 w 1640894"/>
                <a:gd name="connsiteY39" fmla="*/ 1362075 h 1393654"/>
                <a:gd name="connsiteX40" fmla="*/ 848809 w 1640894"/>
                <a:gd name="connsiteY40" fmla="*/ 1371600 h 1393654"/>
                <a:gd name="connsiteX41" fmla="*/ 1105984 w 1640894"/>
                <a:gd name="connsiteY41" fmla="*/ 1390650 h 1393654"/>
                <a:gd name="connsiteX42" fmla="*/ 1172659 w 1640894"/>
                <a:gd name="connsiteY42" fmla="*/ 1371600 h 1393654"/>
                <a:gd name="connsiteX43" fmla="*/ 1229809 w 1640894"/>
                <a:gd name="connsiteY43" fmla="*/ 1362075 h 1393654"/>
                <a:gd name="connsiteX44" fmla="*/ 1296484 w 1640894"/>
                <a:gd name="connsiteY44" fmla="*/ 1323975 h 1393654"/>
                <a:gd name="connsiteX45" fmla="*/ 1315534 w 1640894"/>
                <a:gd name="connsiteY45" fmla="*/ 1247775 h 1393654"/>
                <a:gd name="connsiteX46" fmla="*/ 1325059 w 1640894"/>
                <a:gd name="connsiteY46" fmla="*/ 1009650 h 1393654"/>
                <a:gd name="connsiteX47" fmla="*/ 1353634 w 1640894"/>
                <a:gd name="connsiteY47" fmla="*/ 990600 h 1393654"/>
                <a:gd name="connsiteX48" fmla="*/ 1410784 w 1640894"/>
                <a:gd name="connsiteY48" fmla="*/ 971550 h 1393654"/>
                <a:gd name="connsiteX49" fmla="*/ 1439359 w 1640894"/>
                <a:gd name="connsiteY49" fmla="*/ 962025 h 1393654"/>
                <a:gd name="connsiteX50" fmla="*/ 1496509 w 1640894"/>
                <a:gd name="connsiteY50" fmla="*/ 914400 h 1393654"/>
                <a:gd name="connsiteX51" fmla="*/ 1553659 w 1640894"/>
                <a:gd name="connsiteY51" fmla="*/ 876300 h 1393654"/>
                <a:gd name="connsiteX52" fmla="*/ 1620334 w 1640894"/>
                <a:gd name="connsiteY52" fmla="*/ 809625 h 1393654"/>
                <a:gd name="connsiteX53" fmla="*/ 1639384 w 1640894"/>
                <a:gd name="connsiteY53" fmla="*/ 781050 h 1393654"/>
                <a:gd name="connsiteX54" fmla="*/ 1610809 w 1640894"/>
                <a:gd name="connsiteY54" fmla="*/ 638175 h 1393654"/>
                <a:gd name="connsiteX55" fmla="*/ 1572709 w 1640894"/>
                <a:gd name="connsiteY55" fmla="*/ 619125 h 1393654"/>
                <a:gd name="connsiteX56" fmla="*/ 1515559 w 1640894"/>
                <a:gd name="connsiteY56" fmla="*/ 581025 h 1393654"/>
                <a:gd name="connsiteX57" fmla="*/ 1506034 w 1640894"/>
                <a:gd name="connsiteY57" fmla="*/ 552450 h 1393654"/>
                <a:gd name="connsiteX58" fmla="*/ 1467934 w 1640894"/>
                <a:gd name="connsiteY58" fmla="*/ 409575 h 1393654"/>
                <a:gd name="connsiteX59" fmla="*/ 1458409 w 1640894"/>
                <a:gd name="connsiteY59" fmla="*/ 400050 h 139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640894" h="1393654">
                  <a:moveTo>
                    <a:pt x="1458409" y="400050"/>
                  </a:moveTo>
                  <a:cubicBezTo>
                    <a:pt x="1444121" y="387350"/>
                    <a:pt x="1399894" y="356113"/>
                    <a:pt x="1382209" y="333375"/>
                  </a:cubicBezTo>
                  <a:cubicBezTo>
                    <a:pt x="1323694" y="258141"/>
                    <a:pt x="1372363" y="290352"/>
                    <a:pt x="1306009" y="257175"/>
                  </a:cubicBezTo>
                  <a:cubicBezTo>
                    <a:pt x="1293309" y="241300"/>
                    <a:pt x="1282284" y="223925"/>
                    <a:pt x="1267909" y="209550"/>
                  </a:cubicBezTo>
                  <a:cubicBezTo>
                    <a:pt x="1259814" y="201455"/>
                    <a:pt x="1247429" y="198595"/>
                    <a:pt x="1239334" y="190500"/>
                  </a:cubicBezTo>
                  <a:cubicBezTo>
                    <a:pt x="1231239" y="182405"/>
                    <a:pt x="1228379" y="170020"/>
                    <a:pt x="1220284" y="161925"/>
                  </a:cubicBezTo>
                  <a:cubicBezTo>
                    <a:pt x="1212189" y="153830"/>
                    <a:pt x="1202170" y="147524"/>
                    <a:pt x="1191709" y="142875"/>
                  </a:cubicBezTo>
                  <a:cubicBezTo>
                    <a:pt x="1173359" y="134720"/>
                    <a:pt x="1134559" y="123825"/>
                    <a:pt x="1134559" y="123825"/>
                  </a:cubicBezTo>
                  <a:cubicBezTo>
                    <a:pt x="1056917" y="132452"/>
                    <a:pt x="1058870" y="130659"/>
                    <a:pt x="991684" y="142875"/>
                  </a:cubicBezTo>
                  <a:cubicBezTo>
                    <a:pt x="862956" y="166280"/>
                    <a:pt x="1003610" y="139894"/>
                    <a:pt x="915484" y="161925"/>
                  </a:cubicBezTo>
                  <a:cubicBezTo>
                    <a:pt x="871849" y="172834"/>
                    <a:pt x="837928" y="175191"/>
                    <a:pt x="791659" y="180975"/>
                  </a:cubicBezTo>
                  <a:cubicBezTo>
                    <a:pt x="778959" y="177800"/>
                    <a:pt x="765268" y="177304"/>
                    <a:pt x="753559" y="171450"/>
                  </a:cubicBezTo>
                  <a:cubicBezTo>
                    <a:pt x="733081" y="161211"/>
                    <a:pt x="718129" y="140590"/>
                    <a:pt x="696409" y="133350"/>
                  </a:cubicBezTo>
                  <a:cubicBezTo>
                    <a:pt x="655415" y="119685"/>
                    <a:pt x="677574" y="126260"/>
                    <a:pt x="629734" y="114300"/>
                  </a:cubicBezTo>
                  <a:lnTo>
                    <a:pt x="544009" y="57150"/>
                  </a:lnTo>
                  <a:cubicBezTo>
                    <a:pt x="534484" y="50800"/>
                    <a:pt x="526294" y="41720"/>
                    <a:pt x="515434" y="38100"/>
                  </a:cubicBezTo>
                  <a:cubicBezTo>
                    <a:pt x="505909" y="34925"/>
                    <a:pt x="495839" y="33065"/>
                    <a:pt x="486859" y="28575"/>
                  </a:cubicBezTo>
                  <a:cubicBezTo>
                    <a:pt x="413001" y="-8354"/>
                    <a:pt x="501533" y="23941"/>
                    <a:pt x="429709" y="0"/>
                  </a:cubicBezTo>
                  <a:cubicBezTo>
                    <a:pt x="417009" y="6350"/>
                    <a:pt x="403163" y="10797"/>
                    <a:pt x="391609" y="19050"/>
                  </a:cubicBezTo>
                  <a:cubicBezTo>
                    <a:pt x="377003" y="29483"/>
                    <a:pt x="351756" y="58714"/>
                    <a:pt x="343984" y="76200"/>
                  </a:cubicBezTo>
                  <a:cubicBezTo>
                    <a:pt x="335829" y="94550"/>
                    <a:pt x="331284" y="114300"/>
                    <a:pt x="324934" y="133350"/>
                  </a:cubicBezTo>
                  <a:lnTo>
                    <a:pt x="315409" y="161925"/>
                  </a:lnTo>
                  <a:cubicBezTo>
                    <a:pt x="313279" y="191740"/>
                    <a:pt x="315999" y="308677"/>
                    <a:pt x="286834" y="352425"/>
                  </a:cubicBezTo>
                  <a:cubicBezTo>
                    <a:pt x="274134" y="371475"/>
                    <a:pt x="267784" y="396875"/>
                    <a:pt x="248734" y="409575"/>
                  </a:cubicBezTo>
                  <a:cubicBezTo>
                    <a:pt x="229684" y="422275"/>
                    <a:pt x="207773" y="431486"/>
                    <a:pt x="191584" y="447675"/>
                  </a:cubicBezTo>
                  <a:cubicBezTo>
                    <a:pt x="155909" y="483350"/>
                    <a:pt x="175788" y="471990"/>
                    <a:pt x="134434" y="485775"/>
                  </a:cubicBezTo>
                  <a:cubicBezTo>
                    <a:pt x="128084" y="495300"/>
                    <a:pt x="120033" y="503889"/>
                    <a:pt x="115384" y="514350"/>
                  </a:cubicBezTo>
                  <a:cubicBezTo>
                    <a:pt x="107229" y="532700"/>
                    <a:pt x="96334" y="571500"/>
                    <a:pt x="96334" y="571500"/>
                  </a:cubicBezTo>
                  <a:cubicBezTo>
                    <a:pt x="89955" y="692696"/>
                    <a:pt x="136362" y="732461"/>
                    <a:pt x="58234" y="771525"/>
                  </a:cubicBezTo>
                  <a:cubicBezTo>
                    <a:pt x="49254" y="776015"/>
                    <a:pt x="39184" y="777875"/>
                    <a:pt x="29659" y="781050"/>
                  </a:cubicBezTo>
                  <a:cubicBezTo>
                    <a:pt x="23309" y="790575"/>
                    <a:pt x="13898" y="798660"/>
                    <a:pt x="10609" y="809625"/>
                  </a:cubicBezTo>
                  <a:cubicBezTo>
                    <a:pt x="-3862" y="857862"/>
                    <a:pt x="-3207" y="978070"/>
                    <a:pt x="10609" y="1009650"/>
                  </a:cubicBezTo>
                  <a:cubicBezTo>
                    <a:pt x="18658" y="1028047"/>
                    <a:pt x="51051" y="1017561"/>
                    <a:pt x="67759" y="1028700"/>
                  </a:cubicBezTo>
                  <a:cubicBezTo>
                    <a:pt x="104688" y="1053319"/>
                    <a:pt x="85474" y="1044130"/>
                    <a:pt x="124909" y="1057275"/>
                  </a:cubicBezTo>
                  <a:cubicBezTo>
                    <a:pt x="131259" y="1076325"/>
                    <a:pt x="132820" y="1097717"/>
                    <a:pt x="143959" y="1114425"/>
                  </a:cubicBezTo>
                  <a:cubicBezTo>
                    <a:pt x="172493" y="1157226"/>
                    <a:pt x="158757" y="1132371"/>
                    <a:pt x="182059" y="1190625"/>
                  </a:cubicBezTo>
                  <a:cubicBezTo>
                    <a:pt x="185234" y="1209675"/>
                    <a:pt x="185477" y="1229453"/>
                    <a:pt x="191584" y="1247775"/>
                  </a:cubicBezTo>
                  <a:cubicBezTo>
                    <a:pt x="195204" y="1258635"/>
                    <a:pt x="203305" y="1267556"/>
                    <a:pt x="210634" y="1276350"/>
                  </a:cubicBezTo>
                  <a:cubicBezTo>
                    <a:pt x="232922" y="1303095"/>
                    <a:pt x="261415" y="1326511"/>
                    <a:pt x="296359" y="1333500"/>
                  </a:cubicBezTo>
                  <a:cubicBezTo>
                    <a:pt x="429877" y="1360204"/>
                    <a:pt x="443678" y="1355228"/>
                    <a:pt x="601159" y="1362075"/>
                  </a:cubicBezTo>
                  <a:lnTo>
                    <a:pt x="848809" y="1371600"/>
                  </a:lnTo>
                  <a:cubicBezTo>
                    <a:pt x="946549" y="1396035"/>
                    <a:pt x="936767" y="1396291"/>
                    <a:pt x="1105984" y="1390650"/>
                  </a:cubicBezTo>
                  <a:cubicBezTo>
                    <a:pt x="1129086" y="1389880"/>
                    <a:pt x="1150137" y="1376797"/>
                    <a:pt x="1172659" y="1371600"/>
                  </a:cubicBezTo>
                  <a:cubicBezTo>
                    <a:pt x="1191477" y="1367257"/>
                    <a:pt x="1210759" y="1365250"/>
                    <a:pt x="1229809" y="1362075"/>
                  </a:cubicBezTo>
                  <a:cubicBezTo>
                    <a:pt x="1239184" y="1357388"/>
                    <a:pt x="1287509" y="1335194"/>
                    <a:pt x="1296484" y="1323975"/>
                  </a:cubicBezTo>
                  <a:cubicBezTo>
                    <a:pt x="1304294" y="1314212"/>
                    <a:pt x="1315060" y="1250147"/>
                    <a:pt x="1315534" y="1247775"/>
                  </a:cubicBezTo>
                  <a:cubicBezTo>
                    <a:pt x="1318709" y="1168400"/>
                    <a:pt x="1313417" y="1088231"/>
                    <a:pt x="1325059" y="1009650"/>
                  </a:cubicBezTo>
                  <a:cubicBezTo>
                    <a:pt x="1326737" y="998326"/>
                    <a:pt x="1343173" y="995249"/>
                    <a:pt x="1353634" y="990600"/>
                  </a:cubicBezTo>
                  <a:cubicBezTo>
                    <a:pt x="1371984" y="982445"/>
                    <a:pt x="1391734" y="977900"/>
                    <a:pt x="1410784" y="971550"/>
                  </a:cubicBezTo>
                  <a:cubicBezTo>
                    <a:pt x="1420309" y="968375"/>
                    <a:pt x="1431005" y="967594"/>
                    <a:pt x="1439359" y="962025"/>
                  </a:cubicBezTo>
                  <a:cubicBezTo>
                    <a:pt x="1541469" y="893952"/>
                    <a:pt x="1386500" y="999963"/>
                    <a:pt x="1496509" y="914400"/>
                  </a:cubicBezTo>
                  <a:cubicBezTo>
                    <a:pt x="1514581" y="900344"/>
                    <a:pt x="1553659" y="876300"/>
                    <a:pt x="1553659" y="876300"/>
                  </a:cubicBezTo>
                  <a:cubicBezTo>
                    <a:pt x="1597328" y="810796"/>
                    <a:pt x="1570039" y="826390"/>
                    <a:pt x="1620334" y="809625"/>
                  </a:cubicBezTo>
                  <a:cubicBezTo>
                    <a:pt x="1626684" y="800100"/>
                    <a:pt x="1638623" y="792472"/>
                    <a:pt x="1639384" y="781050"/>
                  </a:cubicBezTo>
                  <a:cubicBezTo>
                    <a:pt x="1641111" y="755144"/>
                    <a:pt x="1647413" y="668678"/>
                    <a:pt x="1610809" y="638175"/>
                  </a:cubicBezTo>
                  <a:cubicBezTo>
                    <a:pt x="1599901" y="629085"/>
                    <a:pt x="1584885" y="626430"/>
                    <a:pt x="1572709" y="619125"/>
                  </a:cubicBezTo>
                  <a:cubicBezTo>
                    <a:pt x="1553076" y="607345"/>
                    <a:pt x="1515559" y="581025"/>
                    <a:pt x="1515559" y="581025"/>
                  </a:cubicBezTo>
                  <a:cubicBezTo>
                    <a:pt x="1512384" y="571500"/>
                    <a:pt x="1507279" y="562413"/>
                    <a:pt x="1506034" y="552450"/>
                  </a:cubicBezTo>
                  <a:cubicBezTo>
                    <a:pt x="1493760" y="454257"/>
                    <a:pt x="1531471" y="441343"/>
                    <a:pt x="1467934" y="409575"/>
                  </a:cubicBezTo>
                  <a:cubicBezTo>
                    <a:pt x="1465094" y="408155"/>
                    <a:pt x="1472697" y="412750"/>
                    <a:pt x="1458409" y="40005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4673208" y="5289034"/>
              <a:ext cx="1364695" cy="42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5</a:t>
              </a:r>
            </a:p>
          </p:txBody>
        </p:sp>
        <p:cxnSp>
          <p:nvCxnSpPr>
            <p:cNvPr id="416" name="Straight Arrow Connector 415"/>
            <p:cNvCxnSpPr>
              <a:stCxn id="411" idx="1"/>
            </p:cNvCxnSpPr>
            <p:nvPr/>
          </p:nvCxnSpPr>
          <p:spPr>
            <a:xfrm flipH="1" flipV="1">
              <a:off x="1511211" y="4770630"/>
              <a:ext cx="2332052" cy="106247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8" name="Rounded Rectangle 35"/>
          <p:cNvSpPr/>
          <p:nvPr/>
        </p:nvSpPr>
        <p:spPr>
          <a:xfrm>
            <a:off x="5292501" y="3626514"/>
            <a:ext cx="3140499" cy="23773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Increasing between-cluster SSE increases </a:t>
            </a:r>
            <a:r>
              <a:rPr lang="en-US" sz="2000" b="1" dirty="0">
                <a:solidFill>
                  <a:srgbClr val="FFFF00"/>
                </a:solidFill>
              </a:rPr>
              <a:t>separation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(we want it)</a:t>
            </a:r>
            <a:endParaRPr lang="en-US" sz="2000" dirty="0"/>
          </a:p>
        </p:txBody>
      </p:sp>
      <p:sp>
        <p:nvSpPr>
          <p:cNvPr id="419" name="Title 1">
            <a:extLst>
              <a:ext uri="{FF2B5EF4-FFF2-40B4-BE49-F238E27FC236}">
                <a16:creationId xmlns:a16="http://schemas.microsoft.com/office/drawing/2014/main" id="{176755B7-45B7-417B-A779-054ECE28030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Between-Cluster SSE</a:t>
            </a:r>
          </a:p>
        </p:txBody>
      </p:sp>
    </p:spTree>
    <p:extLst>
      <p:ext uri="{BB962C8B-B14F-4D97-AF65-F5344CB8AC3E}">
        <p14:creationId xmlns:p14="http://schemas.microsoft.com/office/powerpoint/2010/main" val="1597055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Trade-off: Cohesion versus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8229600" cy="3180299"/>
          </a:xfrm>
        </p:spPr>
        <p:txBody>
          <a:bodyPr>
            <a:normAutofit/>
          </a:bodyPr>
          <a:lstStyle/>
          <a:p>
            <a:r>
              <a:rPr lang="en-US" sz="2400" dirty="0"/>
              <a:t>More clusters → higher cohesion</a:t>
            </a:r>
          </a:p>
          <a:p>
            <a:endParaRPr lang="en-US" sz="2400" dirty="0"/>
          </a:p>
          <a:p>
            <a:r>
              <a:rPr lang="en-US" sz="2400" dirty="0"/>
              <a:t>More clusters → lower separation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969578" y="4312615"/>
            <a:ext cx="425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/>
              <a:t>lower within </a:t>
            </a:r>
            <a:r>
              <a:rPr lang="en-US" sz="2400" dirty="0"/>
              <a:t>cluster SSE)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4028" y="5263461"/>
            <a:ext cx="491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/>
              <a:t>lower between </a:t>
            </a:r>
            <a:r>
              <a:rPr lang="en-US" sz="2400" dirty="0"/>
              <a:t>cluster SSE)</a:t>
            </a: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770414" y="1627626"/>
            <a:ext cx="3344863" cy="819150"/>
            <a:chOff x="432" y="2592"/>
            <a:chExt cx="2107" cy="516"/>
          </a:xfrm>
        </p:grpSpPr>
        <p:sp>
          <p:nvSpPr>
            <p:cNvPr id="8" name="AutoShape 46"/>
            <p:cNvSpPr>
              <a:spLocks noChangeAspect="1" noChangeArrowheads="1"/>
            </p:cNvSpPr>
            <p:nvPr/>
          </p:nvSpPr>
          <p:spPr bwMode="auto">
            <a:xfrm>
              <a:off x="2112" y="2939"/>
              <a:ext cx="69" cy="68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47"/>
            <p:cNvSpPr>
              <a:spLocks noChangeAspect="1" noChangeArrowheads="1"/>
            </p:cNvSpPr>
            <p:nvPr/>
          </p:nvSpPr>
          <p:spPr bwMode="auto">
            <a:xfrm>
              <a:off x="1910" y="3028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48"/>
            <p:cNvSpPr>
              <a:spLocks noChangeAspect="1" noChangeArrowheads="1"/>
            </p:cNvSpPr>
            <p:nvPr/>
          </p:nvSpPr>
          <p:spPr bwMode="auto">
            <a:xfrm>
              <a:off x="2033" y="303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49"/>
            <p:cNvSpPr>
              <a:spLocks noChangeAspect="1" noChangeArrowheads="1"/>
            </p:cNvSpPr>
            <p:nvPr/>
          </p:nvSpPr>
          <p:spPr bwMode="auto">
            <a:xfrm>
              <a:off x="1989" y="2950"/>
              <a:ext cx="68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50"/>
            <p:cNvSpPr>
              <a:spLocks noChangeAspect="1" noChangeArrowheads="1"/>
            </p:cNvSpPr>
            <p:nvPr/>
          </p:nvSpPr>
          <p:spPr bwMode="auto">
            <a:xfrm>
              <a:off x="1921" y="2737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51"/>
            <p:cNvSpPr>
              <a:spLocks noChangeAspect="1" noChangeArrowheads="1"/>
            </p:cNvSpPr>
            <p:nvPr/>
          </p:nvSpPr>
          <p:spPr bwMode="auto">
            <a:xfrm>
              <a:off x="1787" y="2693"/>
              <a:ext cx="69" cy="68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52"/>
            <p:cNvSpPr>
              <a:spLocks noChangeAspect="1" noChangeArrowheads="1"/>
            </p:cNvSpPr>
            <p:nvPr/>
          </p:nvSpPr>
          <p:spPr bwMode="auto">
            <a:xfrm>
              <a:off x="1854" y="2592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53"/>
            <p:cNvSpPr>
              <a:spLocks noChangeAspect="1" noChangeArrowheads="1"/>
            </p:cNvSpPr>
            <p:nvPr/>
          </p:nvSpPr>
          <p:spPr bwMode="auto">
            <a:xfrm>
              <a:off x="2291" y="2927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54"/>
            <p:cNvSpPr>
              <a:spLocks noChangeAspect="1" noChangeArrowheads="1"/>
            </p:cNvSpPr>
            <p:nvPr/>
          </p:nvSpPr>
          <p:spPr bwMode="auto">
            <a:xfrm>
              <a:off x="2470" y="284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55"/>
            <p:cNvSpPr>
              <a:spLocks noChangeAspect="1" noChangeArrowheads="1"/>
            </p:cNvSpPr>
            <p:nvPr/>
          </p:nvSpPr>
          <p:spPr bwMode="auto">
            <a:xfrm>
              <a:off x="2291" y="2782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56"/>
            <p:cNvSpPr>
              <a:spLocks noChangeAspect="1" noChangeArrowheads="1"/>
            </p:cNvSpPr>
            <p:nvPr/>
          </p:nvSpPr>
          <p:spPr bwMode="auto">
            <a:xfrm flipV="1">
              <a:off x="757" y="2693"/>
              <a:ext cx="69" cy="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57"/>
            <p:cNvSpPr>
              <a:spLocks noChangeAspect="1" noChangeArrowheads="1"/>
            </p:cNvSpPr>
            <p:nvPr/>
          </p:nvSpPr>
          <p:spPr bwMode="auto">
            <a:xfrm flipV="1">
              <a:off x="555" y="2603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58"/>
            <p:cNvSpPr>
              <a:spLocks noChangeAspect="1" noChangeArrowheads="1"/>
            </p:cNvSpPr>
            <p:nvPr/>
          </p:nvSpPr>
          <p:spPr bwMode="auto">
            <a:xfrm flipV="1">
              <a:off x="678" y="2592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59"/>
            <p:cNvSpPr>
              <a:spLocks noChangeAspect="1" noChangeArrowheads="1"/>
            </p:cNvSpPr>
            <p:nvPr/>
          </p:nvSpPr>
          <p:spPr bwMode="auto">
            <a:xfrm flipV="1">
              <a:off x="634" y="2681"/>
              <a:ext cx="68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60"/>
            <p:cNvSpPr>
              <a:spLocks noChangeAspect="1" noChangeArrowheads="1"/>
            </p:cNvSpPr>
            <p:nvPr/>
          </p:nvSpPr>
          <p:spPr bwMode="auto">
            <a:xfrm flipV="1">
              <a:off x="566" y="2894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61"/>
            <p:cNvSpPr>
              <a:spLocks noChangeAspect="1" noChangeArrowheads="1"/>
            </p:cNvSpPr>
            <p:nvPr/>
          </p:nvSpPr>
          <p:spPr bwMode="auto">
            <a:xfrm flipV="1">
              <a:off x="432" y="2939"/>
              <a:ext cx="69" cy="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62"/>
            <p:cNvSpPr>
              <a:spLocks noChangeAspect="1" noChangeArrowheads="1"/>
            </p:cNvSpPr>
            <p:nvPr/>
          </p:nvSpPr>
          <p:spPr bwMode="auto">
            <a:xfrm flipV="1">
              <a:off x="499" y="3039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63"/>
            <p:cNvSpPr>
              <a:spLocks noChangeAspect="1" noChangeArrowheads="1"/>
            </p:cNvSpPr>
            <p:nvPr/>
          </p:nvSpPr>
          <p:spPr bwMode="auto">
            <a:xfrm flipV="1">
              <a:off x="936" y="2704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64"/>
            <p:cNvSpPr>
              <a:spLocks noChangeAspect="1" noChangeArrowheads="1"/>
            </p:cNvSpPr>
            <p:nvPr/>
          </p:nvSpPr>
          <p:spPr bwMode="auto">
            <a:xfrm flipV="1">
              <a:off x="1115" y="2782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65"/>
            <p:cNvSpPr>
              <a:spLocks noChangeAspect="1" noChangeArrowheads="1"/>
            </p:cNvSpPr>
            <p:nvPr/>
          </p:nvSpPr>
          <p:spPr bwMode="auto">
            <a:xfrm flipV="1">
              <a:off x="936" y="2849"/>
              <a:ext cx="69" cy="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5098098" y="1624450"/>
            <a:ext cx="3344862" cy="822325"/>
            <a:chOff x="3125" y="1200"/>
            <a:chExt cx="2107" cy="518"/>
          </a:xfrm>
        </p:grpSpPr>
        <p:sp>
          <p:nvSpPr>
            <p:cNvPr id="29" name="AutoShape 25"/>
            <p:cNvSpPr>
              <a:spLocks noChangeAspect="1" noChangeArrowheads="1"/>
            </p:cNvSpPr>
            <p:nvPr/>
          </p:nvSpPr>
          <p:spPr bwMode="auto">
            <a:xfrm>
              <a:off x="4805" y="1548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26"/>
            <p:cNvSpPr>
              <a:spLocks noChangeAspect="1" noChangeArrowheads="1"/>
            </p:cNvSpPr>
            <p:nvPr/>
          </p:nvSpPr>
          <p:spPr bwMode="auto">
            <a:xfrm>
              <a:off x="4603" y="1638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27"/>
            <p:cNvSpPr>
              <a:spLocks noChangeAspect="1" noChangeArrowheads="1"/>
            </p:cNvSpPr>
            <p:nvPr/>
          </p:nvSpPr>
          <p:spPr bwMode="auto">
            <a:xfrm>
              <a:off x="4726" y="1649"/>
              <a:ext cx="69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28"/>
            <p:cNvSpPr>
              <a:spLocks noChangeAspect="1" noChangeArrowheads="1"/>
            </p:cNvSpPr>
            <p:nvPr/>
          </p:nvSpPr>
          <p:spPr bwMode="auto">
            <a:xfrm>
              <a:off x="4682" y="1559"/>
              <a:ext cx="68" cy="69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29"/>
            <p:cNvSpPr>
              <a:spLocks noChangeAspect="1" noChangeArrowheads="1"/>
            </p:cNvSpPr>
            <p:nvPr/>
          </p:nvSpPr>
          <p:spPr bwMode="auto">
            <a:xfrm>
              <a:off x="4614" y="1346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4" name="AutoShape 30"/>
            <p:cNvSpPr>
              <a:spLocks noChangeAspect="1" noChangeArrowheads="1"/>
            </p:cNvSpPr>
            <p:nvPr/>
          </p:nvSpPr>
          <p:spPr bwMode="auto">
            <a:xfrm>
              <a:off x="4480" y="1301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5" name="AutoShape 31"/>
            <p:cNvSpPr>
              <a:spLocks noChangeAspect="1" noChangeArrowheads="1"/>
            </p:cNvSpPr>
            <p:nvPr/>
          </p:nvSpPr>
          <p:spPr bwMode="auto">
            <a:xfrm>
              <a:off x="4547" y="1200"/>
              <a:ext cx="69" cy="69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32"/>
            <p:cNvSpPr>
              <a:spLocks noChangeAspect="1" noChangeArrowheads="1"/>
            </p:cNvSpPr>
            <p:nvPr/>
          </p:nvSpPr>
          <p:spPr bwMode="auto">
            <a:xfrm>
              <a:off x="4984" y="1537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spect="1" noChangeArrowheads="1"/>
            </p:cNvSpPr>
            <p:nvPr/>
          </p:nvSpPr>
          <p:spPr bwMode="auto">
            <a:xfrm>
              <a:off x="5163" y="1458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spect="1" noChangeArrowheads="1"/>
            </p:cNvSpPr>
            <p:nvPr/>
          </p:nvSpPr>
          <p:spPr bwMode="auto">
            <a:xfrm>
              <a:off x="4984" y="1391"/>
              <a:ext cx="69" cy="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5"/>
            <p:cNvSpPr>
              <a:spLocks noChangeAspect="1" noChangeArrowheads="1"/>
            </p:cNvSpPr>
            <p:nvPr/>
          </p:nvSpPr>
          <p:spPr bwMode="auto">
            <a:xfrm flipV="1">
              <a:off x="3450" y="1301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36"/>
            <p:cNvSpPr>
              <a:spLocks noChangeAspect="1" noChangeArrowheads="1"/>
            </p:cNvSpPr>
            <p:nvPr/>
          </p:nvSpPr>
          <p:spPr bwMode="auto">
            <a:xfrm flipV="1">
              <a:off x="3248" y="1211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37"/>
            <p:cNvSpPr>
              <a:spLocks noChangeAspect="1" noChangeArrowheads="1"/>
            </p:cNvSpPr>
            <p:nvPr/>
          </p:nvSpPr>
          <p:spPr bwMode="auto">
            <a:xfrm flipV="1">
              <a:off x="3371" y="1200"/>
              <a:ext cx="69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38"/>
            <p:cNvSpPr>
              <a:spLocks noChangeAspect="1" noChangeArrowheads="1"/>
            </p:cNvSpPr>
            <p:nvPr/>
          </p:nvSpPr>
          <p:spPr bwMode="auto">
            <a:xfrm flipV="1">
              <a:off x="3327" y="1290"/>
              <a:ext cx="68" cy="69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39"/>
            <p:cNvSpPr>
              <a:spLocks noChangeAspect="1" noChangeArrowheads="1"/>
            </p:cNvSpPr>
            <p:nvPr/>
          </p:nvSpPr>
          <p:spPr bwMode="auto">
            <a:xfrm flipV="1">
              <a:off x="3259" y="1503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0"/>
            <p:cNvSpPr>
              <a:spLocks noChangeAspect="1" noChangeArrowheads="1"/>
            </p:cNvSpPr>
            <p:nvPr/>
          </p:nvSpPr>
          <p:spPr bwMode="auto">
            <a:xfrm flipV="1">
              <a:off x="3125" y="1548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1"/>
            <p:cNvSpPr>
              <a:spLocks noChangeAspect="1" noChangeArrowheads="1"/>
            </p:cNvSpPr>
            <p:nvPr/>
          </p:nvSpPr>
          <p:spPr bwMode="auto">
            <a:xfrm flipV="1">
              <a:off x="3192" y="1649"/>
              <a:ext cx="69" cy="69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42"/>
            <p:cNvSpPr>
              <a:spLocks noChangeAspect="1" noChangeArrowheads="1"/>
            </p:cNvSpPr>
            <p:nvPr/>
          </p:nvSpPr>
          <p:spPr bwMode="auto">
            <a:xfrm flipV="1">
              <a:off x="3629" y="1312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spect="1" noChangeArrowheads="1"/>
            </p:cNvSpPr>
            <p:nvPr/>
          </p:nvSpPr>
          <p:spPr bwMode="auto">
            <a:xfrm flipV="1">
              <a:off x="3808" y="1391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44"/>
            <p:cNvSpPr>
              <a:spLocks noChangeAspect="1" noChangeArrowheads="1"/>
            </p:cNvSpPr>
            <p:nvPr/>
          </p:nvSpPr>
          <p:spPr bwMode="auto">
            <a:xfrm flipV="1">
              <a:off x="3629" y="145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1270477" y="2643188"/>
            <a:ext cx="2774592" cy="573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 clusters</a:t>
            </a:r>
            <a:endParaRPr lang="en-US" sz="20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5558831" y="2643188"/>
            <a:ext cx="2774592" cy="573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6 clusters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395148" y="2847459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versus</a:t>
            </a:r>
          </a:p>
        </p:txBody>
      </p:sp>
    </p:spTree>
    <p:extLst>
      <p:ext uri="{BB962C8B-B14F-4D97-AF65-F5344CB8AC3E}">
        <p14:creationId xmlns:p14="http://schemas.microsoft.com/office/powerpoint/2010/main" val="302762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4" y="1778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Similarity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Distance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2" y="1447800"/>
            <a:ext cx="81780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we represent each object as a feature vector, the closer two objects are in the space defined by the features, the more similar they are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For example, consider two instances from a simplified credit application domain.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These data items have multiple attributes. A good place to begin is with measurements of distance from basic geometry.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5DFBA-32E8-D82C-FD80-039746FF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6600"/>
            <a:ext cx="4295775" cy="1209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E97B9-FCEB-7BB3-DD00-A0461AFF4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5029200"/>
            <a:ext cx="389304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6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The Keys to Successful </a:t>
            </a:r>
            <a:r>
              <a:rPr lang="en-US" altLang="zh-CN" sz="3200" dirty="0"/>
              <a:t>K-Means </a:t>
            </a:r>
            <a:r>
              <a:rPr lang="en-US" sz="3200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033554"/>
          </a:xfrm>
        </p:spPr>
        <p:txBody>
          <a:bodyPr>
            <a:normAutofit/>
          </a:bodyPr>
          <a:lstStyle/>
          <a:p>
            <a:r>
              <a:rPr lang="en-US" sz="2800" dirty="0"/>
              <a:t>Choose the right number of clusters so that we have: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No easy way to do this</a:t>
            </a:r>
          </a:p>
          <a:p>
            <a:pPr lvl="1"/>
            <a:r>
              <a:rPr lang="en-US" sz="2400" dirty="0"/>
              <a:t>Trial-and-error, knowledge of the problem, and looking at the output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3434507"/>
              </p:ext>
            </p:extLst>
          </p:nvPr>
        </p:nvGraphicFramePr>
        <p:xfrm>
          <a:off x="2438400" y="2209800"/>
          <a:ext cx="4267200" cy="220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7105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15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Limitations of K-Means 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115" y="1295400"/>
            <a:ext cx="82968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result is locally optimal, and there is no guarantee that it is globally optimal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It is almost always infeasible to find globally optimal clusters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To increase the chance of finding a global minimum people often run the algorithm several times with different initial choices and choose the best final result—the one with the smallest total squared distance.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final clusters are quite sensitive to the initial cluster centroids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Completely different arrangements can arise from small changes in the initial random choice.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/>
              <a:t>K-Means gives unreliable results when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Clusters vary widely in size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Clusters vary widely in density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Clusters are not in rounded shapes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data set has a lot of outliers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923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A98DA4FB-36D3-410E-8B29-311E55D6D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Other Clustering Algorithms: 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Hierarchical cluster-analysis</a:t>
            </a:r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F594E6F9-2F73-4AE3-AB30-B3F018016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Hierarchical cluster-analysis: A method seeks to build a hierarchy of clusters. 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Agglomerative: A "</a:t>
            </a:r>
            <a:r>
              <a:rPr lang="en-US" sz="2000" dirty="0">
                <a:ea typeface="ＭＳ Ｐゴシック" panose="020B0600070205080204" pitchFamily="34" charset="-128"/>
                <a:hlinkClick r:id="rId3" tooltip="Top-down and bottom-up 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bottom-up</a:t>
            </a:r>
            <a:r>
              <a:rPr lang="en-US" sz="2000" dirty="0">
                <a:ea typeface="ＭＳ Ｐゴシック" panose="020B0600070205080204" pitchFamily="34" charset="-128"/>
              </a:rPr>
              <a:t>" approach: each observation starts in its own cluster, and pairs of clusters are merged as one moves up the hierarchy.</a:t>
            </a:r>
          </a:p>
          <a:p>
            <a:pPr marL="914400" lvl="2" indent="0" fontAlgn="auto">
              <a:spcAft>
                <a:spcPts val="0"/>
              </a:spcAft>
              <a:defRPr/>
            </a:pPr>
            <a:r>
              <a:rPr lang="en-US" sz="2000" dirty="0"/>
              <a:t> Start with the points as individual clusters</a:t>
            </a:r>
          </a:p>
          <a:p>
            <a:pPr marL="914400" lvl="2" indent="0" fontAlgn="auto">
              <a:spcAft>
                <a:spcPts val="0"/>
              </a:spcAft>
              <a:defRPr/>
            </a:pPr>
            <a:r>
              <a:rPr lang="en-US" sz="2000" dirty="0"/>
              <a:t> At each step, merge the closest pair of clusters until only one cluster (or </a:t>
            </a:r>
            <a:r>
              <a:rPr lang="en-US" sz="2000" b="1" dirty="0"/>
              <a:t>k</a:t>
            </a:r>
            <a:r>
              <a:rPr lang="en-US" sz="2000" dirty="0"/>
              <a:t> clusters) left</a:t>
            </a:r>
          </a:p>
          <a:p>
            <a:pPr lvl="1"/>
            <a:endParaRPr 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Divisive: A "</a:t>
            </a:r>
            <a:r>
              <a:rPr lang="en-US" sz="2000" dirty="0">
                <a:ea typeface="ＭＳ Ｐゴシック" panose="020B0600070205080204" pitchFamily="34" charset="-128"/>
                <a:hlinkClick r:id="rId3" tooltip="Top-down and bottom-up 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top-down</a:t>
            </a:r>
            <a:r>
              <a:rPr lang="en-US" sz="2000" dirty="0">
                <a:ea typeface="ＭＳ Ｐゴシック" panose="020B0600070205080204" pitchFamily="34" charset="-128"/>
              </a:rPr>
              <a:t>" approach: all observations start in one cluster, and splits are performed recursively as one moves down the hierarchy.</a:t>
            </a:r>
          </a:p>
          <a:p>
            <a:pPr marL="914400" lvl="2" indent="0" fontAlgn="auto">
              <a:spcAft>
                <a:spcPts val="0"/>
              </a:spcAft>
              <a:defRPr/>
            </a:pPr>
            <a:r>
              <a:rPr lang="en-US" sz="2000" dirty="0"/>
              <a:t> Start with one, all-inclusive cluster </a:t>
            </a:r>
          </a:p>
          <a:p>
            <a:pPr marL="914400" lvl="2" indent="0" fontAlgn="auto">
              <a:spcAft>
                <a:spcPts val="0"/>
              </a:spcAft>
              <a:defRPr/>
            </a:pPr>
            <a:r>
              <a:rPr lang="en-US" sz="2000" dirty="0"/>
              <a:t> At each step, split a cluster until each cluster contains a point (or there are </a:t>
            </a:r>
            <a:r>
              <a:rPr lang="en-US" sz="2000" b="1" dirty="0">
                <a:solidFill>
                  <a:srgbClr val="1D53FF"/>
                </a:solidFill>
              </a:rPr>
              <a:t>k</a:t>
            </a:r>
            <a:r>
              <a:rPr lang="en-US" sz="2000" dirty="0">
                <a:solidFill>
                  <a:srgbClr val="1D53FF"/>
                </a:solidFill>
              </a:rPr>
              <a:t> </a:t>
            </a:r>
            <a:r>
              <a:rPr lang="en-US" sz="2000" dirty="0"/>
              <a:t>clusters)</a:t>
            </a:r>
          </a:p>
          <a:p>
            <a:pPr lvl="1"/>
            <a:endParaRPr 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75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0" name="Group 4">
            <a:extLst>
              <a:ext uri="{FF2B5EF4-FFF2-40B4-BE49-F238E27FC236}">
                <a16:creationId xmlns:a16="http://schemas.microsoft.com/office/drawing/2014/main" id="{4FB043DC-3E18-42B9-A1FD-155D84D59043}"/>
              </a:ext>
            </a:extLst>
          </p:cNvPr>
          <p:cNvGrpSpPr>
            <a:grpSpLocks/>
          </p:cNvGrpSpPr>
          <p:nvPr/>
        </p:nvGrpSpPr>
        <p:grpSpPr bwMode="auto">
          <a:xfrm>
            <a:off x="1760621" y="4236720"/>
            <a:ext cx="5867400" cy="2468880"/>
            <a:chOff x="1056" y="1536"/>
            <a:chExt cx="3696" cy="1248"/>
          </a:xfrm>
        </p:grpSpPr>
        <p:sp>
          <p:nvSpPr>
            <p:cNvPr id="45062" name="Text Box 5">
              <a:extLst>
                <a:ext uri="{FF2B5EF4-FFF2-40B4-BE49-F238E27FC236}">
                  <a16:creationId xmlns:a16="http://schemas.microsoft.com/office/drawing/2014/main" id="{0CFC3CB3-6654-4508-9598-7B7DD1457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45063" name="Text Box 6">
              <a:extLst>
                <a:ext uri="{FF2B5EF4-FFF2-40B4-BE49-F238E27FC236}">
                  <a16:creationId xmlns:a16="http://schemas.microsoft.com/office/drawing/2014/main" id="{4F7BEA7C-DFDA-4441-A386-EFA393A0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vertebrate</a:t>
              </a:r>
            </a:p>
          </p:txBody>
        </p:sp>
        <p:sp>
          <p:nvSpPr>
            <p:cNvPr id="45064" name="Text Box 7">
              <a:extLst>
                <a:ext uri="{FF2B5EF4-FFF2-40B4-BE49-F238E27FC236}">
                  <a16:creationId xmlns:a16="http://schemas.microsoft.com/office/drawing/2014/main" id="{02113498-EA9F-4EAD-801C-5E9B89425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95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fish reptile amphib. mammal      worm insect crustacean</a:t>
              </a:r>
            </a:p>
          </p:txBody>
        </p:sp>
        <p:sp>
          <p:nvSpPr>
            <p:cNvPr id="45065" name="Text Box 8">
              <a:extLst>
                <a:ext uri="{FF2B5EF4-FFF2-40B4-BE49-F238E27FC236}">
                  <a16:creationId xmlns:a16="http://schemas.microsoft.com/office/drawing/2014/main" id="{8D7BB12A-3117-48D5-AE2E-9BEB740F1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invertebrate</a:t>
              </a:r>
            </a:p>
          </p:txBody>
        </p:sp>
        <p:sp>
          <p:nvSpPr>
            <p:cNvPr id="45066" name="Line 9">
              <a:extLst>
                <a:ext uri="{FF2B5EF4-FFF2-40B4-BE49-F238E27FC236}">
                  <a16:creationId xmlns:a16="http://schemas.microsoft.com/office/drawing/2014/main" id="{48B5DFFC-1946-4A10-B831-9A3A574D3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5067" name="Line 10">
              <a:extLst>
                <a:ext uri="{FF2B5EF4-FFF2-40B4-BE49-F238E27FC236}">
                  <a16:creationId xmlns:a16="http://schemas.microsoft.com/office/drawing/2014/main" id="{70A04BAB-4367-4F71-BD80-D3FBB7D9C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5068" name="Line 11">
              <a:extLst>
                <a:ext uri="{FF2B5EF4-FFF2-40B4-BE49-F238E27FC236}">
                  <a16:creationId xmlns:a16="http://schemas.microsoft.com/office/drawing/2014/main" id="{EB491961-5371-4FE9-8736-44E88A531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5069" name="Line 12">
              <a:extLst>
                <a:ext uri="{FF2B5EF4-FFF2-40B4-BE49-F238E27FC236}">
                  <a16:creationId xmlns:a16="http://schemas.microsoft.com/office/drawing/2014/main" id="{C527FF85-0F66-44C7-831D-EED5813EC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5070" name="Line 13">
              <a:extLst>
                <a:ext uri="{FF2B5EF4-FFF2-40B4-BE49-F238E27FC236}">
                  <a16:creationId xmlns:a16="http://schemas.microsoft.com/office/drawing/2014/main" id="{BEB72448-5838-40FC-9233-D65D06028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5071" name="Line 14">
              <a:extLst>
                <a:ext uri="{FF2B5EF4-FFF2-40B4-BE49-F238E27FC236}">
                  <a16:creationId xmlns:a16="http://schemas.microsoft.com/office/drawing/2014/main" id="{408005D7-1FDD-4990-A09F-A081AB830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5072" name="Line 15">
              <a:extLst>
                <a:ext uri="{FF2B5EF4-FFF2-40B4-BE49-F238E27FC236}">
                  <a16:creationId xmlns:a16="http://schemas.microsoft.com/office/drawing/2014/main" id="{95DAABF9-C7E5-4ED5-A040-17125B712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5073" name="Line 16">
              <a:extLst>
                <a:ext uri="{FF2B5EF4-FFF2-40B4-BE49-F238E27FC236}">
                  <a16:creationId xmlns:a16="http://schemas.microsoft.com/office/drawing/2014/main" id="{78B495A6-E5B3-4725-A397-241779341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5074" name="Line 17">
              <a:extLst>
                <a:ext uri="{FF2B5EF4-FFF2-40B4-BE49-F238E27FC236}">
                  <a16:creationId xmlns:a16="http://schemas.microsoft.com/office/drawing/2014/main" id="{925B53D4-ADB2-441E-98A9-7FE39AB3A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45075" name="Group 18">
              <a:extLst>
                <a:ext uri="{FF2B5EF4-FFF2-40B4-BE49-F238E27FC236}">
                  <a16:creationId xmlns:a16="http://schemas.microsoft.com/office/drawing/2014/main" id="{3E88F0DC-87ED-4187-8F49-2C35C9B28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45094" name="Line 19">
                <a:extLst>
                  <a:ext uri="{FF2B5EF4-FFF2-40B4-BE49-F238E27FC236}">
                    <a16:creationId xmlns:a16="http://schemas.microsoft.com/office/drawing/2014/main" id="{D4A552B7-F68A-4D70-BF96-E4C58E231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5" name="Line 20">
                <a:extLst>
                  <a:ext uri="{FF2B5EF4-FFF2-40B4-BE49-F238E27FC236}">
                    <a16:creationId xmlns:a16="http://schemas.microsoft.com/office/drawing/2014/main" id="{A787711D-B6B3-401A-97AB-16A3E784F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76" name="Group 21">
              <a:extLst>
                <a:ext uri="{FF2B5EF4-FFF2-40B4-BE49-F238E27FC236}">
                  <a16:creationId xmlns:a16="http://schemas.microsoft.com/office/drawing/2014/main" id="{FE2FF490-66AE-4F34-BBA2-D252B1ECA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45092" name="Line 22">
                <a:extLst>
                  <a:ext uri="{FF2B5EF4-FFF2-40B4-BE49-F238E27FC236}">
                    <a16:creationId xmlns:a16="http://schemas.microsoft.com/office/drawing/2014/main" id="{29AFBDEC-AC7A-4A02-BB79-61FC08C86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3" name="Line 23">
                <a:extLst>
                  <a:ext uri="{FF2B5EF4-FFF2-40B4-BE49-F238E27FC236}">
                    <a16:creationId xmlns:a16="http://schemas.microsoft.com/office/drawing/2014/main" id="{6D0B7D51-AED6-4EA1-8DFB-C2A3372AE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77" name="Group 24">
              <a:extLst>
                <a:ext uri="{FF2B5EF4-FFF2-40B4-BE49-F238E27FC236}">
                  <a16:creationId xmlns:a16="http://schemas.microsoft.com/office/drawing/2014/main" id="{CBDD4C05-9ED8-4530-A9F8-ADA2D52FD2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45090" name="Line 25">
                <a:extLst>
                  <a:ext uri="{FF2B5EF4-FFF2-40B4-BE49-F238E27FC236}">
                    <a16:creationId xmlns:a16="http://schemas.microsoft.com/office/drawing/2014/main" id="{C2EF16E9-2FF6-46CA-A3D5-7D41356B2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1" name="Line 26">
                <a:extLst>
                  <a:ext uri="{FF2B5EF4-FFF2-40B4-BE49-F238E27FC236}">
                    <a16:creationId xmlns:a16="http://schemas.microsoft.com/office/drawing/2014/main" id="{93221379-F514-428E-A021-417327B6F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78" name="Group 27">
              <a:extLst>
                <a:ext uri="{FF2B5EF4-FFF2-40B4-BE49-F238E27FC236}">
                  <a16:creationId xmlns:a16="http://schemas.microsoft.com/office/drawing/2014/main" id="{953E6F31-2AB3-407C-B445-24FF8C925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45088" name="Line 28">
                <a:extLst>
                  <a:ext uri="{FF2B5EF4-FFF2-40B4-BE49-F238E27FC236}">
                    <a16:creationId xmlns:a16="http://schemas.microsoft.com/office/drawing/2014/main" id="{C820503A-0C0F-4CEC-A097-2E14F4B6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9" name="Line 29">
                <a:extLst>
                  <a:ext uri="{FF2B5EF4-FFF2-40B4-BE49-F238E27FC236}">
                    <a16:creationId xmlns:a16="http://schemas.microsoft.com/office/drawing/2014/main" id="{8C46ADD2-444F-414B-8FFC-F6A57B3CB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79" name="Group 30">
              <a:extLst>
                <a:ext uri="{FF2B5EF4-FFF2-40B4-BE49-F238E27FC236}">
                  <a16:creationId xmlns:a16="http://schemas.microsoft.com/office/drawing/2014/main" id="{3787C8B2-B306-4466-9A28-E333266F2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45086" name="Line 31">
                <a:extLst>
                  <a:ext uri="{FF2B5EF4-FFF2-40B4-BE49-F238E27FC236}">
                    <a16:creationId xmlns:a16="http://schemas.microsoft.com/office/drawing/2014/main" id="{316918DC-7AB6-4002-8AA7-FD256FC73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7" name="Line 32">
                <a:extLst>
                  <a:ext uri="{FF2B5EF4-FFF2-40B4-BE49-F238E27FC236}">
                    <a16:creationId xmlns:a16="http://schemas.microsoft.com/office/drawing/2014/main" id="{ACD23720-CC4A-409E-8E9F-5A63330B3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80" name="Group 33">
              <a:extLst>
                <a:ext uri="{FF2B5EF4-FFF2-40B4-BE49-F238E27FC236}">
                  <a16:creationId xmlns:a16="http://schemas.microsoft.com/office/drawing/2014/main" id="{38ADBA40-EF7A-4C49-A02F-CC7293EE1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45084" name="Line 34">
                <a:extLst>
                  <a:ext uri="{FF2B5EF4-FFF2-40B4-BE49-F238E27FC236}">
                    <a16:creationId xmlns:a16="http://schemas.microsoft.com/office/drawing/2014/main" id="{47DE239F-3B38-4513-9AF5-1D8D27E43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5" name="Line 35">
                <a:extLst>
                  <a:ext uri="{FF2B5EF4-FFF2-40B4-BE49-F238E27FC236}">
                    <a16:creationId xmlns:a16="http://schemas.microsoft.com/office/drawing/2014/main" id="{BDCACFB6-4DE7-46A4-B7F3-51A4572E9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81" name="Group 36">
              <a:extLst>
                <a:ext uri="{FF2B5EF4-FFF2-40B4-BE49-F238E27FC236}">
                  <a16:creationId xmlns:a16="http://schemas.microsoft.com/office/drawing/2014/main" id="{8C09F85A-8E2B-4019-AE51-CBE78C98BB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45082" name="Line 37">
                <a:extLst>
                  <a:ext uri="{FF2B5EF4-FFF2-40B4-BE49-F238E27FC236}">
                    <a16:creationId xmlns:a16="http://schemas.microsoft.com/office/drawing/2014/main" id="{66C96792-7EC7-4691-AB38-82D2AADD5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3" name="Line 38">
                <a:extLst>
                  <a:ext uri="{FF2B5EF4-FFF2-40B4-BE49-F238E27FC236}">
                    <a16:creationId xmlns:a16="http://schemas.microsoft.com/office/drawing/2014/main" id="{9A8A0764-470C-4C0D-AF9B-26A2DEC17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5061" name="TextBox 38">
            <a:extLst>
              <a:ext uri="{FF2B5EF4-FFF2-40B4-BE49-F238E27FC236}">
                <a16:creationId xmlns:a16="http://schemas.microsoft.com/office/drawing/2014/main" id="{9188E666-00EB-4672-BC0E-E7B3F340A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965EEB-12B7-48FB-E4C3-478D9DC149D9}"/>
              </a:ext>
            </a:extLst>
          </p:cNvPr>
          <p:cNvSpPr txBox="1"/>
          <p:nvPr/>
        </p:nvSpPr>
        <p:spPr>
          <a:xfrm>
            <a:off x="845090" y="1239731"/>
            <a:ext cx="76194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altLang="zh-CN" sz="2400" b="0" i="0" dirty="0">
                <a:solidFill>
                  <a:srgbClr val="1B1C20"/>
                </a:solidFill>
                <a:effectLst/>
              </a:rPr>
              <a:t>A</a:t>
            </a:r>
            <a:r>
              <a:rPr lang="en-US" sz="2400" b="0" i="0" dirty="0">
                <a:solidFill>
                  <a:srgbClr val="1B1C20"/>
                </a:solidFill>
                <a:effectLst/>
              </a:rPr>
              <a:t>dvantage of hierarchical clustering</a:t>
            </a:r>
            <a:r>
              <a:rPr lang="zh-CN" altLang="en-US" sz="2400" b="0" i="0" dirty="0">
                <a:solidFill>
                  <a:srgbClr val="1B1C20"/>
                </a:solidFill>
                <a:effectLst/>
              </a:rPr>
              <a:t>：</a:t>
            </a:r>
            <a:endParaRPr lang="en-US" altLang="zh-CN" sz="2400" b="0" i="0" dirty="0">
              <a:solidFill>
                <a:srgbClr val="1B1C20"/>
              </a:solidFill>
              <a:effectLst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rgbClr val="1B1C20"/>
                </a:solidFill>
              </a:rPr>
              <a:t>I</a:t>
            </a:r>
            <a:r>
              <a:rPr lang="en-US" sz="2000" b="0" i="0" dirty="0">
                <a:solidFill>
                  <a:srgbClr val="1B1C20"/>
                </a:solidFill>
                <a:effectLst/>
              </a:rPr>
              <a:t>t allows the data analyst to see the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dirty="0">
                <a:solidFill>
                  <a:srgbClr val="1B1C20"/>
                </a:solidFill>
                <a:effectLst/>
              </a:rPr>
              <a:t>groupings—the “landscape” of data similarity—before deciding on the number of clusters to extract.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1B1C20"/>
                </a:solidFill>
                <a:effectLst/>
              </a:rPr>
              <a:t>As shown by the horizontal dashed lines, the diagram can be cut across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dirty="0">
                <a:solidFill>
                  <a:srgbClr val="1B1C20"/>
                </a:solidFill>
                <a:effectLst/>
              </a:rPr>
              <a:t>at any point to give any desired number of clusters.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1B1C20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1B1C20"/>
                </a:solidFill>
              </a:rPr>
              <a:t>One of the best</a:t>
            </a:r>
            <a:r>
              <a:rPr lang="en-US" altLang="zh-CN" sz="2400" dirty="0">
                <a:solidFill>
                  <a:srgbClr val="1B1C20"/>
                </a:solidFill>
              </a:rPr>
              <a:t>-</a:t>
            </a:r>
            <a:r>
              <a:rPr lang="en-US" sz="2400" dirty="0">
                <a:solidFill>
                  <a:srgbClr val="1B1C20"/>
                </a:solidFill>
              </a:rPr>
              <a:t>known uses of hierarchical clustering is in the “Tree of Life”, a hierarchical phylogenetic chart of all life on earth.</a:t>
            </a:r>
          </a:p>
        </p:txBody>
      </p:sp>
      <p:sp>
        <p:nvSpPr>
          <p:cNvPr id="84" name="Rectangle 1026">
            <a:extLst>
              <a:ext uri="{FF2B5EF4-FFF2-40B4-BE49-F238E27FC236}">
                <a16:creationId xmlns:a16="http://schemas.microsoft.com/office/drawing/2014/main" id="{7B50E9A6-B719-02C2-E059-4E76117FA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Other Clustering Algorithms: 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Hierarchical cluster-analysis</a:t>
            </a:r>
          </a:p>
        </p:txBody>
      </p:sp>
    </p:spTree>
    <p:extLst>
      <p:ext uri="{BB962C8B-B14F-4D97-AF65-F5344CB8AC3E}">
        <p14:creationId xmlns:p14="http://schemas.microsoft.com/office/powerpoint/2010/main" val="150537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>
            <a:extLst>
              <a:ext uri="{FF2B5EF4-FFF2-40B4-BE49-F238E27FC236}">
                <a16:creationId xmlns:a16="http://schemas.microsoft.com/office/drawing/2014/main" id="{3E5CB1A4-4E9A-43FC-ACDE-1973920CF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304800"/>
            <a:ext cx="8636000" cy="5524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Applications of Agglomerative clustering algorithm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08E6BFF-8FE2-4374-B3AC-462477864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3568" y="1163637"/>
            <a:ext cx="7916863" cy="4530725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800" dirty="0"/>
              <a:t>Are giant pandas closer to bears or racoons?</a:t>
            </a:r>
            <a:endParaRPr lang="en-US" altLang="en-US" sz="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6D7AB1-32DB-4044-BEC7-B2822815C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5" y="2072640"/>
            <a:ext cx="7739148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BC49ED-E27F-4BF5-B7B6-409190B7CE81}"/>
              </a:ext>
            </a:extLst>
          </p:cNvPr>
          <p:cNvSpPr/>
          <p:nvPr/>
        </p:nvSpPr>
        <p:spPr>
          <a:xfrm>
            <a:off x="3289004" y="6596390"/>
            <a:ext cx="58248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https://towardsdatascience.com/hierarchical-clustering-and-its-applications-41c1ad4441a6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9723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>
            <a:extLst>
              <a:ext uri="{FF2B5EF4-FFF2-40B4-BE49-F238E27FC236}">
                <a16:creationId xmlns:a16="http://schemas.microsoft.com/office/drawing/2014/main" id="{3E5CB1A4-4E9A-43FC-ACDE-1973920CF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304800"/>
            <a:ext cx="8636000" cy="5524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Applications of Agglomerative clustering algorithm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E065A4-DDE6-438C-A9A2-F2A982C8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1008"/>
            <a:ext cx="7233577" cy="56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307B8D-C2FA-4759-85CF-306A9DEF8E44}"/>
              </a:ext>
            </a:extLst>
          </p:cNvPr>
          <p:cNvSpPr/>
          <p:nvPr/>
        </p:nvSpPr>
        <p:spPr>
          <a:xfrm>
            <a:off x="3289004" y="6596390"/>
            <a:ext cx="58248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https://towardsdatascience.com/hierarchical-clustering-and-its-applications-41c1ad4441a6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692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“Good” means</a:t>
            </a:r>
          </a:p>
          <a:p>
            <a:pPr lvl="1"/>
            <a:r>
              <a:rPr lang="en-US" sz="2000" dirty="0"/>
              <a:t>Meaningful</a:t>
            </a:r>
          </a:p>
          <a:p>
            <a:pPr lvl="1"/>
            <a:r>
              <a:rPr lang="en-US" sz="2000" dirty="0"/>
              <a:t>Useful</a:t>
            </a:r>
          </a:p>
          <a:p>
            <a:pPr lvl="1"/>
            <a:r>
              <a:rPr lang="en-US" sz="2000" dirty="0"/>
              <a:t>Provides insight</a:t>
            </a:r>
          </a:p>
          <a:p>
            <a:pPr lvl="1"/>
            <a:endParaRPr lang="en-US" sz="2000" dirty="0"/>
          </a:p>
          <a:p>
            <a:r>
              <a:rPr lang="en-US" sz="2400" dirty="0"/>
              <a:t>How to interpret the clusters?</a:t>
            </a:r>
          </a:p>
          <a:p>
            <a:pPr lvl="1"/>
            <a:r>
              <a:rPr lang="en-US" sz="2000" dirty="0"/>
              <a:t>Obtain summary statistics</a:t>
            </a:r>
          </a:p>
          <a:p>
            <a:pPr lvl="1"/>
            <a:r>
              <a:rPr lang="en-US" sz="2000" dirty="0"/>
              <a:t>Visualize the clusters</a:t>
            </a:r>
          </a:p>
          <a:p>
            <a:pPr lvl="1"/>
            <a:r>
              <a:rPr lang="en-US" altLang="zh-CN" sz="2000" dirty="0"/>
              <a:t>See examples in the lab</a:t>
            </a:r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r>
              <a:rPr lang="en-US" sz="2400" dirty="0"/>
              <a:t>Subjective and depending on expectations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3C4CF9E8-1D69-4970-80F4-EB1F7530709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Evaluating If Our Clusters Are Good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22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165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is cluster analysis?</a:t>
            </a:r>
          </a:p>
          <a:p>
            <a:r>
              <a:rPr lang="en-US" altLang="zh-CN" sz="2400" dirty="0"/>
              <a:t>What is the difference between clustering and classification?</a:t>
            </a:r>
            <a:endParaRPr lang="en-US" sz="2400" dirty="0"/>
          </a:p>
          <a:p>
            <a:r>
              <a:rPr lang="en-US" sz="2400" dirty="0"/>
              <a:t>When to use this technique (applications)?</a:t>
            </a:r>
          </a:p>
          <a:p>
            <a:r>
              <a:rPr lang="en-US" sz="2400" dirty="0"/>
              <a:t>What is the basic idea behind K-means clustering algorithm?</a:t>
            </a:r>
          </a:p>
          <a:p>
            <a:pPr lvl="1"/>
            <a:r>
              <a:rPr lang="en-US" sz="2400" dirty="0"/>
              <a:t>K: the number of clusters</a:t>
            </a:r>
          </a:p>
          <a:p>
            <a:pPr lvl="1"/>
            <a:r>
              <a:rPr lang="en-US" sz="2400" dirty="0"/>
              <a:t>Centroid</a:t>
            </a:r>
          </a:p>
          <a:p>
            <a:r>
              <a:rPr lang="en-US" sz="2400" dirty="0"/>
              <a:t>How to prepare data before clustering?</a:t>
            </a:r>
          </a:p>
          <a:p>
            <a:pPr lvl="1"/>
            <a:r>
              <a:rPr lang="en-US" sz="2400" dirty="0"/>
              <a:t>Removing outliers</a:t>
            </a:r>
          </a:p>
          <a:p>
            <a:pPr lvl="1"/>
            <a:r>
              <a:rPr lang="en-US" sz="2400" dirty="0"/>
              <a:t>Normalization</a:t>
            </a:r>
          </a:p>
          <a:p>
            <a:r>
              <a:rPr lang="en-US" sz="2400" dirty="0"/>
              <a:t>Sum of squares errors (SSE)  – to measure distance</a:t>
            </a:r>
          </a:p>
          <a:p>
            <a:pPr lvl="1"/>
            <a:r>
              <a:rPr lang="en-US" sz="2400" dirty="0"/>
              <a:t>Within-cluster SSE: Cohesion</a:t>
            </a:r>
          </a:p>
          <a:p>
            <a:pPr lvl="1"/>
            <a:r>
              <a:rPr lang="en-US" sz="2400" dirty="0"/>
              <a:t>Between-cluster SSE: Separation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What is the basic idea behind hierarchical clustering algorithm?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What is a good clustering?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27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4" y="1778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Similarity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Distance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2" y="1447800"/>
            <a:ext cx="8178002" cy="4525963"/>
          </a:xfrm>
        </p:spPr>
        <p:txBody>
          <a:bodyPr>
            <a:normAutofit/>
          </a:bodyPr>
          <a:lstStyle/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When an object is described by n features, n dimensions(d1, d2, …, </a:t>
            </a:r>
            <a:r>
              <a:rPr lang="en-US" sz="2000" dirty="0" err="1"/>
              <a:t>dn</a:t>
            </a:r>
            <a:r>
              <a:rPr lang="en-US" sz="2000" dirty="0"/>
              <a:t>), the general equation for Euclidean distance in n dimensions is: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endParaRPr lang="en-US" sz="2400" dirty="0"/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Recalling person A and B, above, their Euclidean distance is: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How can we interpret the distance of 18.8?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3090B-FEE9-E2DA-FBF8-40409659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2133600"/>
            <a:ext cx="5719572" cy="822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6478E-A07E-4C4F-48CB-B63A89527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982" y="4244181"/>
            <a:ext cx="4838007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2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4" y="1778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What is Cluster Analysis?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536203-0A17-41BC-AD51-92585267C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4114800"/>
            <a:ext cx="4467225" cy="25717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571E97-B5AB-402F-AA5F-2D93F18B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0868"/>
            <a:ext cx="350336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Classification</a:t>
            </a:r>
          </a:p>
          <a:p>
            <a:r>
              <a:rPr lang="en-US" sz="1800" dirty="0"/>
              <a:t>Observations are labeled based on a target variable (e.g., default vs. not default)</a:t>
            </a:r>
          </a:p>
          <a:p>
            <a:r>
              <a:rPr lang="en-US" sz="1800" dirty="0"/>
              <a:t>The goal is to find a rule that can predict labels of new observations</a:t>
            </a:r>
          </a:p>
          <a:p>
            <a:r>
              <a:rPr lang="en-US" sz="1800" dirty="0"/>
              <a:t>Supervised learning</a:t>
            </a:r>
          </a:p>
          <a:p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8BAF9-D7E3-4CC7-B23F-481320DE8B33}"/>
              </a:ext>
            </a:extLst>
          </p:cNvPr>
          <p:cNvSpPr txBox="1">
            <a:spLocks/>
          </p:cNvSpPr>
          <p:nvPr/>
        </p:nvSpPr>
        <p:spPr>
          <a:xfrm>
            <a:off x="5190738" y="1066800"/>
            <a:ext cx="35033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Clustering</a:t>
            </a:r>
          </a:p>
          <a:p>
            <a:r>
              <a:rPr lang="en-US" sz="1800" dirty="0"/>
              <a:t>Observations are not labeled, viz. don’t know which group one observation belongs to before the analysis</a:t>
            </a:r>
          </a:p>
          <a:p>
            <a:r>
              <a:rPr lang="en-US" sz="1800" dirty="0"/>
              <a:t>Goal is to find clusters in which similar observations are grouped together</a:t>
            </a:r>
          </a:p>
          <a:p>
            <a:r>
              <a:rPr lang="en-US" sz="1800" dirty="0"/>
              <a:t>Unsupervised learning</a:t>
            </a:r>
          </a:p>
          <a:p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73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2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What Cluster Analysis Is NOT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047111"/>
              </p:ext>
            </p:extLst>
          </p:nvPr>
        </p:nvGraphicFramePr>
        <p:xfrm>
          <a:off x="914400" y="1371600"/>
          <a:ext cx="73152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81270626"/>
              </p:ext>
            </p:extLst>
          </p:nvPr>
        </p:nvGraphicFramePr>
        <p:xfrm>
          <a:off x="1600200" y="4267200"/>
          <a:ext cx="65532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5375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4" y="1778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What is Cluster Analysis?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1E6B16-46F5-4536-A393-95C2E5FA53FB}"/>
              </a:ext>
            </a:extLst>
          </p:cNvPr>
          <p:cNvSpPr txBox="1">
            <a:spLocks/>
          </p:cNvSpPr>
          <p:nvPr/>
        </p:nvSpPr>
        <p:spPr>
          <a:xfrm>
            <a:off x="762000" y="990600"/>
            <a:ext cx="7772400" cy="586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8CCBB1B-AFEC-49AB-A3FE-556D7FAF3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19023"/>
              </p:ext>
            </p:extLst>
          </p:nvPr>
        </p:nvGraphicFramePr>
        <p:xfrm>
          <a:off x="914400" y="1524000"/>
          <a:ext cx="7467600" cy="521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485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09" y="90416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How to Group These Data Points?</a:t>
            </a:r>
          </a:p>
        </p:txBody>
      </p:sp>
      <p:sp>
        <p:nvSpPr>
          <p:cNvPr id="4" name="Oval 3"/>
          <p:cNvSpPr/>
          <p:nvPr/>
        </p:nvSpPr>
        <p:spPr>
          <a:xfrm>
            <a:off x="2404071" y="3720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6471" y="3873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8871" y="4025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1271" y="41781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71" y="43305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6071" y="44829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8471" y="46353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70871" y="478774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6591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68991" y="3962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21391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432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4297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718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24200" y="4343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76600" y="4495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70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194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718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90800" y="3688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43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95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3840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14600" y="3992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7000" y="4145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49991" y="4069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2391" y="4221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54791" y="4373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000" y="4114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81400" y="4267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4419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052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0000" y="4191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560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84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60800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05200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7600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0" y="35483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6600" y="3459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29000" y="3611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814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61091" y="3700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13491" y="3853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65891" y="4005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921391" y="394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73791" y="4094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26191" y="4246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013671" y="4515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66071" y="4668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18471" y="4820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895600" y="4483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71800" y="4376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24200" y="4528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97591" y="4102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9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02391" y="4406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76600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429000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581400" y="4452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05200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57600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036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5560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7084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52800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05200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6576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24200" y="3492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429000" y="3797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908691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61091" y="3886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213491" y="4038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21391" y="4127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73791" y="4279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32671" y="4450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85071" y="4602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937471" y="4754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14600" y="4417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908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743200" y="4462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616591" y="4036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68991" y="4188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921391" y="4341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95600" y="4081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48000" y="4234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2004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718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24200" y="4005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276600" y="4158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22600" y="3548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175000" y="3700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327400" y="3853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71800" y="3210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24200" y="3363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6600" y="3515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743200" y="3426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895600" y="3579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8000" y="3731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527691" y="3667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680091" y="3820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832491" y="3972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540391" y="4061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692791" y="4214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379062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531462" y="4439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683862" y="4592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260991" y="425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337191" y="4147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489591" y="4300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362982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515382" y="4025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67782" y="4178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641991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794391" y="4071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46791" y="4224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7181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870591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22991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7689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921391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0737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18191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705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0229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489591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41991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7943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274082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426482" y="3657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578882" y="3810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286782" y="3898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439182" y="4051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785071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937471" y="4134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089871" y="42873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667000" y="3949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743200" y="3843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895600" y="3995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768991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921391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073791" y="3873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0480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2004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352800" y="3919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1242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76600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4290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175000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327400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4798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124200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2766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4290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95600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48000" y="3111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004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0091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832491" y="3352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984891" y="3505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692791" y="3594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845191" y="3746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191080" y="3677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343480" y="38301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495880" y="39825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073009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149209" y="3538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301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175000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327400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4798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4540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6064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7588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5302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682609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835009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581009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733409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8858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530209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682609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835009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301609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54009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606409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086100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385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390900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098800" y="3289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251200" y="3441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982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801382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598182" y="2938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50582" y="30911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902982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369582" y="3154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521982" y="3307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674382" y="3459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154073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496582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648982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445782" y="2971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598182" y="3124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750582" y="3276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217182" y="3187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369582" y="3340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001673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115582" y="3243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267982" y="3396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064782" y="2905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217182" y="3058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369582" y="3210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988582" y="3274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40982" y="3426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014373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166773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115973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014373" y="3416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40982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293382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217182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369582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521982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267982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420382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572782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217182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369582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521982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988582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4140982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293382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077873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284062" y="33729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165991" y="3340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242191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394591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267982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4420382" y="3111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4572782" y="3263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4546991" y="3004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4699391" y="3157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4851791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623191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4775591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4927991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673991" y="2471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826391" y="2623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4978791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623191" y="2133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775591" y="2286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927991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394591" y="2349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546991" y="2501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699391" y="26543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179082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331482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4483882" y="28956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191782" y="29845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44182" y="3136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6510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03400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600200" y="32435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752600" y="33959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905000" y="35483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524000" y="3611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676400" y="3764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156091" y="37007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4986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6510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600200" y="3429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52600" y="3581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371600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003691" y="3733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270000" y="3700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990600" y="3579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1143000" y="3731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1168791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1016391" y="3721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1143000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1295400" y="3766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1524000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574800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524000" y="30480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1286080" y="367775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1168009" y="36449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396609" y="3690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574800" y="3568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1549009" y="3309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1701409" y="3462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1853809" y="3614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6252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1777609" y="32334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1930009" y="33858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1676009" y="27762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828409" y="29286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1980809" y="3081019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625209" y="2438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777609" y="25908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1930009" y="27432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1549009" y="2806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1701409" y="29591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485900" y="32004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971880" y="47980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124280" y="49504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2276680" y="51028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2429080" y="52552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2581480" y="540766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1853809" y="47652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2006209" y="49176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2158609" y="50700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2082409" y="4810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2234809" y="49633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2387209" y="51157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1777609" y="47652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413000" y="48414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2565400" y="49938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692009" y="48871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844409" y="50395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920609" y="48109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2336800" y="48668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2124280" y="5135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276680" y="5288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429080" y="5440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006209" y="51030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082409" y="4996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234809" y="5148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2260600" y="4874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413000" y="5026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2387209" y="4767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2539609" y="4920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692009" y="5072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2768209" y="4843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032000" y="4747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184400" y="48998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743280" y="50700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895680" y="52224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048080" y="537480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1625209" y="50371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1701409" y="49304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1853809" y="50828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879600" y="48085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032000" y="49609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158609" y="48542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311009" y="50066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387209" y="4778063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1803400" y="4833944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1489671" y="4907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1642071" y="5059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1794471" y="52120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1371600" y="48744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447800" y="4767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1600200" y="49201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1778391" y="47982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2057400" y="4843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048080" y="47548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2200480" y="4907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4385271" y="49834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4369191" y="4569622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4343400" y="43105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4495800" y="44629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4648200" y="46153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4724400" y="438674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4343400" y="44959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4495800" y="46483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4419600" y="42673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4572000" y="441976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4369191" y="49072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4445391" y="4678681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4292991" y="4711700"/>
            <a:ext cx="5040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ounded Rectangle 405"/>
          <p:cNvSpPr/>
          <p:nvPr/>
        </p:nvSpPr>
        <p:spPr>
          <a:xfrm>
            <a:off x="5649150" y="2331718"/>
            <a:ext cx="3089871" cy="3764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 b="1" dirty="0"/>
              <a:t>Q</a:t>
            </a:r>
            <a:r>
              <a:rPr lang="en-US" sz="2400" b="1" dirty="0"/>
              <a:t>uestions: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000" dirty="0"/>
              <a:t>How many clusters could there be?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000" dirty="0"/>
              <a:t>Which data points are similar? How do you define “similar”?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000" dirty="0"/>
              <a:t>How to evaluate your clustering results?</a:t>
            </a:r>
          </a:p>
        </p:txBody>
      </p:sp>
    </p:spTree>
    <p:extLst>
      <p:ext uri="{BB962C8B-B14F-4D97-AF65-F5344CB8AC3E}">
        <p14:creationId xmlns:p14="http://schemas.microsoft.com/office/powerpoint/2010/main" val="76173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A98DA4FB-36D3-410E-8B29-311E55D6D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Clustering Algorithms</a:t>
            </a:r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F594E6F9-2F73-4AE3-AB30-B3F018016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5162" cy="4983162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One commonly used method is called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K-Means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clustering analysis.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“K” stands for the number of clusters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How can we choose a right “K”?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idea is to assign each observation to one and only one cluster based on the similarity among observations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How to determine similarity among observations?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Tradeoff between having more clusters (better focus within each cluster) and having too few clusters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Some special cases: k = 1, k = n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2084</Words>
  <Application>Microsoft Office PowerPoint</Application>
  <PresentationFormat>On-screen Show (4:3)</PresentationFormat>
  <Paragraphs>317</Paragraphs>
  <Slides>37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Lucida Sans</vt:lpstr>
      <vt:lpstr>Roboto</vt:lpstr>
      <vt:lpstr>Times New Roman</vt:lpstr>
      <vt:lpstr>Wingdings</vt:lpstr>
      <vt:lpstr>Office Theme</vt:lpstr>
      <vt:lpstr>Equation</vt:lpstr>
      <vt:lpstr>CIS9660: Data Mining for Business Analytics  6. Clustering </vt:lpstr>
      <vt:lpstr>What is Clustering</vt:lpstr>
      <vt:lpstr>Similarity and Distance</vt:lpstr>
      <vt:lpstr>Similarity and Distance</vt:lpstr>
      <vt:lpstr>What is Cluster Analysis?</vt:lpstr>
      <vt:lpstr>What Cluster Analysis Is NOT</vt:lpstr>
      <vt:lpstr>What is Cluster Analysis?</vt:lpstr>
      <vt:lpstr>How to Group These Data Points?</vt:lpstr>
      <vt:lpstr>Clustering Algorithms</vt:lpstr>
      <vt:lpstr>K-Means Algorithm</vt:lpstr>
      <vt:lpstr>K-Means Algorithm</vt:lpstr>
      <vt:lpstr>How to Choose the Number of Clusters (K)</vt:lpstr>
      <vt:lpstr>PowerPoint Presentation</vt:lpstr>
      <vt:lpstr>PowerPoint Presentation</vt:lpstr>
      <vt:lpstr>K-Means Demonstration</vt:lpstr>
      <vt:lpstr>K-Means Demonstration</vt:lpstr>
      <vt:lpstr>K-Means Demonstration</vt:lpstr>
      <vt:lpstr>K-Means Demonstration</vt:lpstr>
      <vt:lpstr>K-Means Demonstration</vt:lpstr>
      <vt:lpstr>K-Means Demonstration</vt:lpstr>
      <vt:lpstr>Data Preparation Before Clustering  - Know Your Observations</vt:lpstr>
      <vt:lpstr>PowerPoint Presentation</vt:lpstr>
      <vt:lpstr>PowerPoint Presentation</vt:lpstr>
      <vt:lpstr>Normalization: A Numeric Example</vt:lpstr>
      <vt:lpstr>Evaluating K-means Clusters</vt:lpstr>
      <vt:lpstr>Within-Cluster SSE</vt:lpstr>
      <vt:lpstr>Within-Cluster SSE</vt:lpstr>
      <vt:lpstr>PowerPoint Presentation</vt:lpstr>
      <vt:lpstr>Trade-off: Cohesion versus Separation</vt:lpstr>
      <vt:lpstr>The Keys to Successful K-Means Clustering</vt:lpstr>
      <vt:lpstr>Limitations of K-Means Clustering</vt:lpstr>
      <vt:lpstr>Other Clustering Algorithms:  Hierarchical cluster-analysis</vt:lpstr>
      <vt:lpstr>Other Clustering Algorithms:  Hierarchical cluster-analysis</vt:lpstr>
      <vt:lpstr>Applications of Agglomerative clustering algorithm</vt:lpstr>
      <vt:lpstr>Applications of Agglomerative clustering algorithm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CIS9660: Data Mining for Business Analytics  4. Clustering</dc:title>
  <dc:creator>Ada Wang</dc:creator>
  <cp:lastModifiedBy>Shuting Wang</cp:lastModifiedBy>
  <cp:revision>181</cp:revision>
  <dcterms:created xsi:type="dcterms:W3CDTF">2019-08-01T03:29:50Z</dcterms:created>
  <dcterms:modified xsi:type="dcterms:W3CDTF">2023-04-04T15:10:19Z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2022-11-07T17:06:12Z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c375e9b7-29ca-438e-bd20-60c2de0d03fd</vt:lpwstr>
  </property>
  <property fmtid="{D5CDD505-2E9C-101B-9397-08002B2CF9AE}" pid="8" name="MSIP_Label_fa1855b2-0a05-4494-a903-f3f23f3f98e0_ContentBits">
    <vt:lpwstr>0</vt:lpwstr>
  </property>
</Properties>
</file>