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4.jpg" ContentType="image/gif"/>
  <Override PartName="/ppt/media/image5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media/image7.jp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media/image15.jpg" ContentType="image/jpeg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39" r:id="rId2"/>
    <p:sldId id="268" r:id="rId3"/>
    <p:sldId id="340" r:id="rId4"/>
    <p:sldId id="344" r:id="rId5"/>
    <p:sldId id="286" r:id="rId6"/>
    <p:sldId id="742" r:id="rId7"/>
    <p:sldId id="740" r:id="rId8"/>
    <p:sldId id="342" r:id="rId9"/>
    <p:sldId id="343" r:id="rId10"/>
    <p:sldId id="341" r:id="rId11"/>
    <p:sldId id="280" r:id="rId12"/>
    <p:sldId id="345" r:id="rId13"/>
    <p:sldId id="271" r:id="rId14"/>
    <p:sldId id="272" r:id="rId15"/>
    <p:sldId id="273" r:id="rId16"/>
    <p:sldId id="293" r:id="rId17"/>
    <p:sldId id="722" r:id="rId18"/>
    <p:sldId id="739" r:id="rId19"/>
    <p:sldId id="274" r:id="rId20"/>
    <p:sldId id="287" r:id="rId21"/>
    <p:sldId id="276" r:id="rId22"/>
    <p:sldId id="277" r:id="rId23"/>
    <p:sldId id="291" r:id="rId24"/>
    <p:sldId id="278" r:id="rId25"/>
    <p:sldId id="288" r:id="rId26"/>
    <p:sldId id="737" r:id="rId27"/>
    <p:sldId id="282" r:id="rId28"/>
    <p:sldId id="741" r:id="rId29"/>
    <p:sldId id="743" r:id="rId30"/>
    <p:sldId id="744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71" autoAdjust="0"/>
    <p:restoredTop sz="84019" autoAdjust="0"/>
  </p:normalViewPr>
  <p:slideViewPr>
    <p:cSldViewPr>
      <p:cViewPr varScale="1">
        <p:scale>
          <a:sx n="96" d="100"/>
          <a:sy n="96" d="100"/>
        </p:scale>
        <p:origin x="16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9F86F-C723-400C-94CC-42B4F6F7667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CBDA1A-20C8-4934-9068-981E23951CE2}">
      <dgm:prSet custT="1"/>
      <dgm:spPr/>
      <dgm:t>
        <a:bodyPr/>
        <a:lstStyle/>
        <a:p>
          <a:pPr rtl="0"/>
          <a:r>
            <a:rPr lang="en-US" sz="2400" dirty="0"/>
            <a:t>Attempt to find interesting associations between entities based on transactions involving them</a:t>
          </a:r>
        </a:p>
      </dgm:t>
    </dgm:pt>
    <dgm:pt modelId="{756EB9E1-3284-4E21-9003-9286B56C480D}" type="parTrans" cxnId="{1A2A4A2A-444F-44CD-8911-E30F0F2D3680}">
      <dgm:prSet/>
      <dgm:spPr/>
      <dgm:t>
        <a:bodyPr/>
        <a:lstStyle/>
        <a:p>
          <a:endParaRPr lang="en-US"/>
        </a:p>
      </dgm:t>
    </dgm:pt>
    <dgm:pt modelId="{2D0A9FDF-0902-4E57-AC6A-8BA762F6C6D4}" type="sibTrans" cxnId="{1A2A4A2A-444F-44CD-8911-E30F0F2D3680}">
      <dgm:prSet/>
      <dgm:spPr/>
      <dgm:t>
        <a:bodyPr/>
        <a:lstStyle/>
        <a:p>
          <a:endParaRPr lang="en-US"/>
        </a:p>
      </dgm:t>
    </dgm:pt>
    <dgm:pt modelId="{630E3504-183B-4F16-A634-21CC7912D254}">
      <dgm:prSet custT="1"/>
      <dgm:spPr/>
      <dgm:t>
        <a:bodyPr/>
        <a:lstStyle/>
        <a:p>
          <a:pPr rtl="0"/>
          <a:r>
            <a:rPr lang="en-US" sz="2400" b="0" i="0" dirty="0"/>
            <a:t>Identify frequent if-then associations</a:t>
          </a:r>
          <a:endParaRPr lang="en-US" sz="2400" dirty="0"/>
        </a:p>
      </dgm:t>
    </dgm:pt>
    <dgm:pt modelId="{277F0ECE-B37B-4572-9B7E-FC693EAC5AC8}" type="parTrans" cxnId="{D539BC0A-B83C-4DA4-9321-89284144814C}">
      <dgm:prSet/>
      <dgm:spPr/>
      <dgm:t>
        <a:bodyPr/>
        <a:lstStyle/>
        <a:p>
          <a:endParaRPr lang="en-US"/>
        </a:p>
      </dgm:t>
    </dgm:pt>
    <dgm:pt modelId="{BC56CD77-E395-411F-B82F-FDD33F2BCE15}" type="sibTrans" cxnId="{D539BC0A-B83C-4DA4-9321-89284144814C}">
      <dgm:prSet/>
      <dgm:spPr/>
      <dgm:t>
        <a:bodyPr/>
        <a:lstStyle/>
        <a:p>
          <a:endParaRPr lang="en-US"/>
        </a:p>
      </dgm:t>
    </dgm:pt>
    <dgm:pt modelId="{8DD5CEF6-7BF1-47A5-97DC-911201CE9CC0}">
      <dgm:prSet custT="1"/>
      <dgm:spPr/>
      <dgm:t>
        <a:bodyPr/>
        <a:lstStyle/>
        <a:p>
          <a:pPr rtl="0"/>
          <a:r>
            <a:rPr lang="en-US" sz="2400" dirty="0"/>
            <a:t>Also known as “affinity analysis” or “market basket” analysis</a:t>
          </a:r>
        </a:p>
      </dgm:t>
    </dgm:pt>
    <dgm:pt modelId="{AECA335A-D646-4008-95D9-F653B9182628}" type="parTrans" cxnId="{2DF6E4CD-3A3F-44F9-937D-018F4EEA1385}">
      <dgm:prSet/>
      <dgm:spPr/>
      <dgm:t>
        <a:bodyPr/>
        <a:lstStyle/>
        <a:p>
          <a:endParaRPr lang="en-US"/>
        </a:p>
      </dgm:t>
    </dgm:pt>
    <dgm:pt modelId="{AAAA4A28-0F33-4B78-A3FC-7B622DAFC5A6}" type="sibTrans" cxnId="{2DF6E4CD-3A3F-44F9-937D-018F4EEA1385}">
      <dgm:prSet/>
      <dgm:spPr/>
      <dgm:t>
        <a:bodyPr/>
        <a:lstStyle/>
        <a:p>
          <a:endParaRPr lang="en-US"/>
        </a:p>
      </dgm:t>
    </dgm:pt>
    <dgm:pt modelId="{6301B5D2-9A4E-4137-9898-B89B8DFF673A}" type="pres">
      <dgm:prSet presAssocID="{6179F86F-C723-400C-94CC-42B4F6F76672}" presName="linear" presStyleCnt="0">
        <dgm:presLayoutVars>
          <dgm:animLvl val="lvl"/>
          <dgm:resizeHandles val="exact"/>
        </dgm:presLayoutVars>
      </dgm:prSet>
      <dgm:spPr/>
    </dgm:pt>
    <dgm:pt modelId="{20C37FEC-3590-451B-8A48-DF9A87633137}" type="pres">
      <dgm:prSet presAssocID="{C5CBDA1A-20C8-4934-9068-981E23951C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3C06AF-B5CB-449E-A32D-B66283FEB16E}" type="pres">
      <dgm:prSet presAssocID="{2D0A9FDF-0902-4E57-AC6A-8BA762F6C6D4}" presName="spacer" presStyleCnt="0"/>
      <dgm:spPr/>
    </dgm:pt>
    <dgm:pt modelId="{560415DB-36A9-4EDF-9A54-BA874E86ACC4}" type="pres">
      <dgm:prSet presAssocID="{630E3504-183B-4F16-A634-21CC7912D2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E02AE3-B547-45DC-86A6-FD37B264EF4A}" type="pres">
      <dgm:prSet presAssocID="{BC56CD77-E395-411F-B82F-FDD33F2BCE15}" presName="spacer" presStyleCnt="0"/>
      <dgm:spPr/>
    </dgm:pt>
    <dgm:pt modelId="{7EE2AD9D-90F1-4E3A-B9DB-EB94018128AD}" type="pres">
      <dgm:prSet presAssocID="{8DD5CEF6-7BF1-47A5-97DC-911201CE9CC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F54901-2F07-4A14-9240-5640BE5DAAEA}" type="presOf" srcId="{8DD5CEF6-7BF1-47A5-97DC-911201CE9CC0}" destId="{7EE2AD9D-90F1-4E3A-B9DB-EB94018128AD}" srcOrd="0" destOrd="0" presId="urn:microsoft.com/office/officeart/2005/8/layout/vList2"/>
    <dgm:cxn modelId="{D539BC0A-B83C-4DA4-9321-89284144814C}" srcId="{6179F86F-C723-400C-94CC-42B4F6F76672}" destId="{630E3504-183B-4F16-A634-21CC7912D254}" srcOrd="1" destOrd="0" parTransId="{277F0ECE-B37B-4572-9B7E-FC693EAC5AC8}" sibTransId="{BC56CD77-E395-411F-B82F-FDD33F2BCE15}"/>
    <dgm:cxn modelId="{1A2A4A2A-444F-44CD-8911-E30F0F2D3680}" srcId="{6179F86F-C723-400C-94CC-42B4F6F76672}" destId="{C5CBDA1A-20C8-4934-9068-981E23951CE2}" srcOrd="0" destOrd="0" parTransId="{756EB9E1-3284-4E21-9003-9286B56C480D}" sibTransId="{2D0A9FDF-0902-4E57-AC6A-8BA762F6C6D4}"/>
    <dgm:cxn modelId="{D6B85A2E-6F95-4155-ADC8-9A39FF4C60D0}" type="presOf" srcId="{6179F86F-C723-400C-94CC-42B4F6F76672}" destId="{6301B5D2-9A4E-4137-9898-B89B8DFF673A}" srcOrd="0" destOrd="0" presId="urn:microsoft.com/office/officeart/2005/8/layout/vList2"/>
    <dgm:cxn modelId="{2F09AD85-ADE8-42B0-83BD-57AE6D575CCE}" type="presOf" srcId="{630E3504-183B-4F16-A634-21CC7912D254}" destId="{560415DB-36A9-4EDF-9A54-BA874E86ACC4}" srcOrd="0" destOrd="0" presId="urn:microsoft.com/office/officeart/2005/8/layout/vList2"/>
    <dgm:cxn modelId="{2DF6E4CD-3A3F-44F9-937D-018F4EEA1385}" srcId="{6179F86F-C723-400C-94CC-42B4F6F76672}" destId="{8DD5CEF6-7BF1-47A5-97DC-911201CE9CC0}" srcOrd="2" destOrd="0" parTransId="{AECA335A-D646-4008-95D9-F653B9182628}" sibTransId="{AAAA4A28-0F33-4B78-A3FC-7B622DAFC5A6}"/>
    <dgm:cxn modelId="{4A9A0CFD-55BE-4C58-8914-85B5D1A25958}" type="presOf" srcId="{C5CBDA1A-20C8-4934-9068-981E23951CE2}" destId="{20C37FEC-3590-451B-8A48-DF9A87633137}" srcOrd="0" destOrd="0" presId="urn:microsoft.com/office/officeart/2005/8/layout/vList2"/>
    <dgm:cxn modelId="{AB64F068-4309-4194-86A1-330194CA3FA2}" type="presParOf" srcId="{6301B5D2-9A4E-4137-9898-B89B8DFF673A}" destId="{20C37FEC-3590-451B-8A48-DF9A87633137}" srcOrd="0" destOrd="0" presId="urn:microsoft.com/office/officeart/2005/8/layout/vList2"/>
    <dgm:cxn modelId="{9F7F1A68-98BA-4708-9D72-E1CDE702DA94}" type="presParOf" srcId="{6301B5D2-9A4E-4137-9898-B89B8DFF673A}" destId="{6E3C06AF-B5CB-449E-A32D-B66283FEB16E}" srcOrd="1" destOrd="0" presId="urn:microsoft.com/office/officeart/2005/8/layout/vList2"/>
    <dgm:cxn modelId="{F5F31CFF-2703-4E0B-9203-51C51FE43378}" type="presParOf" srcId="{6301B5D2-9A4E-4137-9898-B89B8DFF673A}" destId="{560415DB-36A9-4EDF-9A54-BA874E86ACC4}" srcOrd="2" destOrd="0" presId="urn:microsoft.com/office/officeart/2005/8/layout/vList2"/>
    <dgm:cxn modelId="{6555ADE3-0F3E-4013-9FFD-E0A336A5E729}" type="presParOf" srcId="{6301B5D2-9A4E-4137-9898-B89B8DFF673A}" destId="{F9E02AE3-B547-45DC-86A6-FD37B264EF4A}" srcOrd="3" destOrd="0" presId="urn:microsoft.com/office/officeart/2005/8/layout/vList2"/>
    <dgm:cxn modelId="{46039E77-4088-4313-9224-ABF221EF30FB}" type="presParOf" srcId="{6301B5D2-9A4E-4137-9898-B89B8DFF673A}" destId="{7EE2AD9D-90F1-4E3A-B9DB-EB94018128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B84F8A-4299-4666-8D8A-14AE4DAE8795}" type="doc">
      <dgm:prSet loTypeId="urn:microsoft.com/office/officeart/2005/8/layout/h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215A20E-FA35-4098-BF81-8DF8264280FC}">
      <dgm:prSet phldrT="[Text]" custT="1"/>
      <dgm:spPr/>
      <dgm:t>
        <a:bodyPr/>
        <a:lstStyle/>
        <a:p>
          <a:endParaRPr lang="en-US" sz="2800" dirty="0"/>
        </a:p>
      </dgm:t>
    </dgm:pt>
    <dgm:pt modelId="{91B68086-EC4D-4DE1-AC4D-1D815A49A018}" type="parTrans" cxnId="{74CEB600-1B9C-4B1A-9415-BBEABABB6474}">
      <dgm:prSet/>
      <dgm:spPr/>
      <dgm:t>
        <a:bodyPr/>
        <a:lstStyle/>
        <a:p>
          <a:endParaRPr lang="en-US" sz="2000"/>
        </a:p>
      </dgm:t>
    </dgm:pt>
    <dgm:pt modelId="{4BCDCA85-B883-40D1-8378-85FE333CBF87}" type="sibTrans" cxnId="{74CEB600-1B9C-4B1A-9415-BBEABABB6474}">
      <dgm:prSet/>
      <dgm:spPr/>
      <dgm:t>
        <a:bodyPr/>
        <a:lstStyle/>
        <a:p>
          <a:endParaRPr lang="en-US" sz="2000"/>
        </a:p>
      </dgm:t>
    </dgm:pt>
    <dgm:pt modelId="{2441E752-A0A0-4003-BD57-6F27281AD7C2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/>
            <a:t>List all possible association rules</a:t>
          </a:r>
        </a:p>
      </dgm:t>
    </dgm:pt>
    <dgm:pt modelId="{14C8827E-D4BF-408F-B60A-04E5D266904E}" type="parTrans" cxnId="{4732EB3F-7E43-40DF-A925-647557D00346}">
      <dgm:prSet/>
      <dgm:spPr/>
      <dgm:t>
        <a:bodyPr/>
        <a:lstStyle/>
        <a:p>
          <a:endParaRPr lang="en-US" sz="2000"/>
        </a:p>
      </dgm:t>
    </dgm:pt>
    <dgm:pt modelId="{BA9D7F1C-EC6F-4F1C-92E0-368502C0C1FA}" type="sibTrans" cxnId="{4732EB3F-7E43-40DF-A925-647557D00346}">
      <dgm:prSet/>
      <dgm:spPr/>
      <dgm:t>
        <a:bodyPr/>
        <a:lstStyle/>
        <a:p>
          <a:endParaRPr lang="en-US" sz="2000"/>
        </a:p>
      </dgm:t>
    </dgm:pt>
    <dgm:pt modelId="{FBA03943-0EC0-4467-9CF9-4E42923A4BF3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/>
            <a:t>Compute the support and confidence for each rule</a:t>
          </a:r>
        </a:p>
      </dgm:t>
    </dgm:pt>
    <dgm:pt modelId="{85CA1031-981A-4DB7-80D5-FB1B94873C78}" type="parTrans" cxnId="{29E72A65-3E33-4850-A437-666F594DD49D}">
      <dgm:prSet/>
      <dgm:spPr/>
      <dgm:t>
        <a:bodyPr/>
        <a:lstStyle/>
        <a:p>
          <a:endParaRPr lang="en-US" sz="2000"/>
        </a:p>
      </dgm:t>
    </dgm:pt>
    <dgm:pt modelId="{5577776C-BE8A-43A3-9857-87B4B30A8DA1}" type="sibTrans" cxnId="{29E72A65-3E33-4850-A437-666F594DD49D}">
      <dgm:prSet/>
      <dgm:spPr/>
      <dgm:t>
        <a:bodyPr/>
        <a:lstStyle/>
        <a:p>
          <a:endParaRPr lang="en-US" sz="2000"/>
        </a:p>
      </dgm:t>
    </dgm:pt>
    <dgm:pt modelId="{B2E8A82F-029E-40F6-B022-C7B951AE21C4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/>
            <a:t>Drop rules that don’t pass the thresholds</a:t>
          </a:r>
        </a:p>
      </dgm:t>
    </dgm:pt>
    <dgm:pt modelId="{34F8F781-3EEB-40A4-9153-D402D768D09B}" type="parTrans" cxnId="{6D642C55-348C-467B-BA49-0B28272BAABF}">
      <dgm:prSet/>
      <dgm:spPr/>
      <dgm:t>
        <a:bodyPr/>
        <a:lstStyle/>
        <a:p>
          <a:endParaRPr lang="en-US" sz="2000"/>
        </a:p>
      </dgm:t>
    </dgm:pt>
    <dgm:pt modelId="{185C4BA7-B6B6-46D9-9AA1-0EDF202D5245}" type="sibTrans" cxnId="{6D642C55-348C-467B-BA49-0B28272BAABF}">
      <dgm:prSet/>
      <dgm:spPr/>
      <dgm:t>
        <a:bodyPr/>
        <a:lstStyle/>
        <a:p>
          <a:endParaRPr lang="en-US" sz="2000"/>
        </a:p>
      </dgm:t>
    </dgm:pt>
    <dgm:pt modelId="{4A63265F-5D11-4007-9F76-6986304F81DE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/>
            <a:t>Use </a:t>
          </a:r>
          <a:r>
            <a:rPr lang="en-US" sz="2000" b="1" dirty="0"/>
            <a:t>lift</a:t>
          </a:r>
          <a:r>
            <a:rPr lang="en-US" sz="2000" dirty="0"/>
            <a:t> to further check the association</a:t>
          </a:r>
        </a:p>
      </dgm:t>
    </dgm:pt>
    <dgm:pt modelId="{DD9F5270-C385-4D97-A8B2-3814C44832BE}" type="parTrans" cxnId="{E0CD01CD-058E-412B-9181-F0774613CFD9}">
      <dgm:prSet/>
      <dgm:spPr/>
      <dgm:t>
        <a:bodyPr/>
        <a:lstStyle/>
        <a:p>
          <a:endParaRPr lang="en-US" sz="2000"/>
        </a:p>
      </dgm:t>
    </dgm:pt>
    <dgm:pt modelId="{C14AB77E-B631-4699-B889-19F7DD8C7E51}" type="sibTrans" cxnId="{E0CD01CD-058E-412B-9181-F0774613CFD9}">
      <dgm:prSet/>
      <dgm:spPr/>
      <dgm:t>
        <a:bodyPr/>
        <a:lstStyle/>
        <a:p>
          <a:endParaRPr lang="en-US" sz="2000"/>
        </a:p>
      </dgm:t>
    </dgm:pt>
    <dgm:pt modelId="{FCD2779A-5157-4511-9EAB-204EA556F35C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/>
            <a:t>Set a minimum support and confidence threshold</a:t>
          </a:r>
        </a:p>
      </dgm:t>
    </dgm:pt>
    <dgm:pt modelId="{864547CF-FBE8-4C3C-A309-EF0928E57614}" type="parTrans" cxnId="{98107E4B-CE3F-4FC3-B51A-D99A998E553A}">
      <dgm:prSet/>
      <dgm:spPr/>
      <dgm:t>
        <a:bodyPr/>
        <a:lstStyle/>
        <a:p>
          <a:endParaRPr lang="en-US" sz="2000"/>
        </a:p>
      </dgm:t>
    </dgm:pt>
    <dgm:pt modelId="{C566C4C1-B25A-44D3-9901-D7B434EDDF9E}" type="sibTrans" cxnId="{98107E4B-CE3F-4FC3-B51A-D99A998E553A}">
      <dgm:prSet/>
      <dgm:spPr/>
      <dgm:t>
        <a:bodyPr/>
        <a:lstStyle/>
        <a:p>
          <a:endParaRPr lang="en-US" sz="2000"/>
        </a:p>
      </dgm:t>
    </dgm:pt>
    <dgm:pt modelId="{AAF0871F-77AE-4E02-A714-1907EA485BD7}" type="pres">
      <dgm:prSet presAssocID="{69B84F8A-4299-4666-8D8A-14AE4DAE8795}" presName="Name0" presStyleCnt="0">
        <dgm:presLayoutVars>
          <dgm:dir/>
          <dgm:animLvl val="lvl"/>
          <dgm:resizeHandles val="exact"/>
        </dgm:presLayoutVars>
      </dgm:prSet>
      <dgm:spPr/>
    </dgm:pt>
    <dgm:pt modelId="{5009AD60-5368-4665-8120-66382900C512}" type="pres">
      <dgm:prSet presAssocID="{5215A20E-FA35-4098-BF81-8DF8264280FC}" presName="composite" presStyleCnt="0"/>
      <dgm:spPr/>
    </dgm:pt>
    <dgm:pt modelId="{28ABA4D8-67FF-4393-8AD3-16C06B446C87}" type="pres">
      <dgm:prSet presAssocID="{5215A20E-FA35-4098-BF81-8DF8264280FC}" presName="parTx" presStyleLbl="alignNode1" presStyleIdx="0" presStyleCnt="1" custLinFactNeighborX="-7971" custLinFactNeighborY="-66622">
        <dgm:presLayoutVars>
          <dgm:chMax val="0"/>
          <dgm:chPref val="0"/>
          <dgm:bulletEnabled val="1"/>
        </dgm:presLayoutVars>
      </dgm:prSet>
      <dgm:spPr/>
    </dgm:pt>
    <dgm:pt modelId="{3583EAE5-9511-4CE0-B067-85C3F12ABD62}" type="pres">
      <dgm:prSet presAssocID="{5215A20E-FA35-4098-BF81-8DF8264280F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4CEB600-1B9C-4B1A-9415-BBEABABB6474}" srcId="{69B84F8A-4299-4666-8D8A-14AE4DAE8795}" destId="{5215A20E-FA35-4098-BF81-8DF8264280FC}" srcOrd="0" destOrd="0" parTransId="{91B68086-EC4D-4DE1-AC4D-1D815A49A018}" sibTransId="{4BCDCA85-B883-40D1-8378-85FE333CBF87}"/>
    <dgm:cxn modelId="{4732EB3F-7E43-40DF-A925-647557D00346}" srcId="{5215A20E-FA35-4098-BF81-8DF8264280FC}" destId="{2441E752-A0A0-4003-BD57-6F27281AD7C2}" srcOrd="1" destOrd="0" parTransId="{14C8827E-D4BF-408F-B60A-04E5D266904E}" sibTransId="{BA9D7F1C-EC6F-4F1C-92E0-368502C0C1FA}"/>
    <dgm:cxn modelId="{58D24A5E-8E36-48D1-953C-005E36A6A555}" type="presOf" srcId="{FCD2779A-5157-4511-9EAB-204EA556F35C}" destId="{3583EAE5-9511-4CE0-B067-85C3F12ABD62}" srcOrd="0" destOrd="0" presId="urn:microsoft.com/office/officeart/2005/8/layout/hList1"/>
    <dgm:cxn modelId="{29E72A65-3E33-4850-A437-666F594DD49D}" srcId="{5215A20E-FA35-4098-BF81-8DF8264280FC}" destId="{FBA03943-0EC0-4467-9CF9-4E42923A4BF3}" srcOrd="2" destOrd="0" parTransId="{85CA1031-981A-4DB7-80D5-FB1B94873C78}" sibTransId="{5577776C-BE8A-43A3-9857-87B4B30A8DA1}"/>
    <dgm:cxn modelId="{98107E4B-CE3F-4FC3-B51A-D99A998E553A}" srcId="{5215A20E-FA35-4098-BF81-8DF8264280FC}" destId="{FCD2779A-5157-4511-9EAB-204EA556F35C}" srcOrd="0" destOrd="0" parTransId="{864547CF-FBE8-4C3C-A309-EF0928E57614}" sibTransId="{C566C4C1-B25A-44D3-9901-D7B434EDDF9E}"/>
    <dgm:cxn modelId="{0CE2984E-0C1F-4C80-9474-E45823D5ABA5}" type="presOf" srcId="{B2E8A82F-029E-40F6-B022-C7B951AE21C4}" destId="{3583EAE5-9511-4CE0-B067-85C3F12ABD62}" srcOrd="0" destOrd="3" presId="urn:microsoft.com/office/officeart/2005/8/layout/hList1"/>
    <dgm:cxn modelId="{6B7D8350-FEB0-4852-932A-A0E40F906F5A}" type="presOf" srcId="{5215A20E-FA35-4098-BF81-8DF8264280FC}" destId="{28ABA4D8-67FF-4393-8AD3-16C06B446C87}" srcOrd="0" destOrd="0" presId="urn:microsoft.com/office/officeart/2005/8/layout/hList1"/>
    <dgm:cxn modelId="{6D642C55-348C-467B-BA49-0B28272BAABF}" srcId="{5215A20E-FA35-4098-BF81-8DF8264280FC}" destId="{B2E8A82F-029E-40F6-B022-C7B951AE21C4}" srcOrd="3" destOrd="0" parTransId="{34F8F781-3EEB-40A4-9153-D402D768D09B}" sibTransId="{185C4BA7-B6B6-46D9-9AA1-0EDF202D5245}"/>
    <dgm:cxn modelId="{86F4D1A6-52F2-477C-B96F-336B16C05DED}" type="presOf" srcId="{69B84F8A-4299-4666-8D8A-14AE4DAE8795}" destId="{AAF0871F-77AE-4E02-A714-1907EA485BD7}" srcOrd="0" destOrd="0" presId="urn:microsoft.com/office/officeart/2005/8/layout/hList1"/>
    <dgm:cxn modelId="{14DCFEB4-0D88-4A3C-959E-9D0898AE2BB4}" type="presOf" srcId="{FBA03943-0EC0-4467-9CF9-4E42923A4BF3}" destId="{3583EAE5-9511-4CE0-B067-85C3F12ABD62}" srcOrd="0" destOrd="2" presId="urn:microsoft.com/office/officeart/2005/8/layout/hList1"/>
    <dgm:cxn modelId="{E0CD01CD-058E-412B-9181-F0774613CFD9}" srcId="{5215A20E-FA35-4098-BF81-8DF8264280FC}" destId="{4A63265F-5D11-4007-9F76-6986304F81DE}" srcOrd="4" destOrd="0" parTransId="{DD9F5270-C385-4D97-A8B2-3814C44832BE}" sibTransId="{C14AB77E-B631-4699-B889-19F7DD8C7E51}"/>
    <dgm:cxn modelId="{6E0A29E3-B8AF-4922-9145-3D29F1C39DCD}" type="presOf" srcId="{4A63265F-5D11-4007-9F76-6986304F81DE}" destId="{3583EAE5-9511-4CE0-B067-85C3F12ABD62}" srcOrd="0" destOrd="4" presId="urn:microsoft.com/office/officeart/2005/8/layout/hList1"/>
    <dgm:cxn modelId="{C53BDCFA-DDD6-49E2-9646-01FDCB191AEC}" type="presOf" srcId="{2441E752-A0A0-4003-BD57-6F27281AD7C2}" destId="{3583EAE5-9511-4CE0-B067-85C3F12ABD62}" srcOrd="0" destOrd="1" presId="urn:microsoft.com/office/officeart/2005/8/layout/hList1"/>
    <dgm:cxn modelId="{794F25B5-1A3F-46AE-A62A-23EEB00E2DB0}" type="presParOf" srcId="{AAF0871F-77AE-4E02-A714-1907EA485BD7}" destId="{5009AD60-5368-4665-8120-66382900C512}" srcOrd="0" destOrd="0" presId="urn:microsoft.com/office/officeart/2005/8/layout/hList1"/>
    <dgm:cxn modelId="{FDC08E07-01E1-4D70-8586-A3F51D6D34BD}" type="presParOf" srcId="{5009AD60-5368-4665-8120-66382900C512}" destId="{28ABA4D8-67FF-4393-8AD3-16C06B446C87}" srcOrd="0" destOrd="0" presId="urn:microsoft.com/office/officeart/2005/8/layout/hList1"/>
    <dgm:cxn modelId="{DF4B2626-3F8A-40F1-95EE-46F047F35F34}" type="presParOf" srcId="{5009AD60-5368-4665-8120-66382900C512}" destId="{3583EAE5-9511-4CE0-B067-85C3F12ABD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16846D-C39C-44A2-90C6-8F42CA6FF4A5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178A15E-28F9-4C99-8D60-0AA802A4F648}">
      <dgm:prSet phldrT="[Text]" custT="1"/>
      <dgm:spPr/>
      <dgm:t>
        <a:bodyPr/>
        <a:lstStyle/>
        <a:p>
          <a:r>
            <a:rPr lang="en-US" sz="2000" dirty="0"/>
            <a:t>2 baskets have milk, beer, and diapers</a:t>
          </a:r>
        </a:p>
      </dgm:t>
    </dgm:pt>
    <dgm:pt modelId="{3FDFBC76-3E66-4779-87C8-EC0F03674B6E}" type="parTrans" cxnId="{896DF46B-D7C2-4438-A0CB-48723CF18ED1}">
      <dgm:prSet/>
      <dgm:spPr/>
      <dgm:t>
        <a:bodyPr/>
        <a:lstStyle/>
        <a:p>
          <a:endParaRPr lang="en-US" sz="2000"/>
        </a:p>
      </dgm:t>
    </dgm:pt>
    <dgm:pt modelId="{A29FFDE6-08F3-48AE-9ED5-D34FA2A1CAAE}" type="sibTrans" cxnId="{896DF46B-D7C2-4438-A0CB-48723CF18ED1}">
      <dgm:prSet/>
      <dgm:spPr/>
      <dgm:t>
        <a:bodyPr/>
        <a:lstStyle/>
        <a:p>
          <a:endParaRPr lang="en-US" sz="2000"/>
        </a:p>
      </dgm:t>
    </dgm:pt>
    <dgm:pt modelId="{3E2276FC-0B08-4C64-B6D0-AD9BAC9ED7CE}">
      <dgm:prSet phldrT="[Text]" custT="1"/>
      <dgm:spPr/>
      <dgm:t>
        <a:bodyPr/>
        <a:lstStyle/>
        <a:p>
          <a:r>
            <a:rPr lang="en-US" sz="2000" dirty="0"/>
            <a:t>5 baskets total</a:t>
          </a:r>
        </a:p>
      </dgm:t>
    </dgm:pt>
    <dgm:pt modelId="{53FAA012-C0D0-46FA-AABF-B51AAB687CAE}" type="parTrans" cxnId="{339378E2-EF55-469B-A9E5-706C2C6CAA9A}">
      <dgm:prSet/>
      <dgm:spPr/>
      <dgm:t>
        <a:bodyPr/>
        <a:lstStyle/>
        <a:p>
          <a:endParaRPr lang="en-US" sz="2000"/>
        </a:p>
      </dgm:t>
    </dgm:pt>
    <dgm:pt modelId="{11046EFC-D44E-4D7A-AF1F-12D4140DD049}" type="sibTrans" cxnId="{339378E2-EF55-469B-A9E5-706C2C6CAA9A}">
      <dgm:prSet/>
      <dgm:spPr/>
      <dgm:t>
        <a:bodyPr/>
        <a:lstStyle/>
        <a:p>
          <a:endParaRPr lang="en-US" sz="2000"/>
        </a:p>
      </dgm:t>
    </dgm:pt>
    <dgm:pt modelId="{32E60F58-292F-4CF1-89E5-642571C6747B}" type="pres">
      <dgm:prSet presAssocID="{5616846D-C39C-44A2-90C6-8F42CA6FF4A5}" presName="linear" presStyleCnt="0">
        <dgm:presLayoutVars>
          <dgm:animLvl val="lvl"/>
          <dgm:resizeHandles val="exact"/>
        </dgm:presLayoutVars>
      </dgm:prSet>
      <dgm:spPr/>
    </dgm:pt>
    <dgm:pt modelId="{5C85A6A3-2F4C-4BA4-B4FD-DBAC033A93BD}" type="pres">
      <dgm:prSet presAssocID="{4178A15E-28F9-4C99-8D60-0AA802A4F6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BBB637B-0CDB-4EAF-ACF3-03F6E9FF22E7}" type="pres">
      <dgm:prSet presAssocID="{A29FFDE6-08F3-48AE-9ED5-D34FA2A1CAAE}" presName="spacer" presStyleCnt="0"/>
      <dgm:spPr/>
    </dgm:pt>
    <dgm:pt modelId="{00D7FAD6-D262-4090-8A8C-4B2792E813AE}" type="pres">
      <dgm:prSet presAssocID="{3E2276FC-0B08-4C64-B6D0-AD9BAC9ED7C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BEDFD1D-7FD5-4457-B9C0-D26202262989}" type="presOf" srcId="{4178A15E-28F9-4C99-8D60-0AA802A4F648}" destId="{5C85A6A3-2F4C-4BA4-B4FD-DBAC033A93BD}" srcOrd="0" destOrd="0" presId="urn:microsoft.com/office/officeart/2005/8/layout/vList2"/>
    <dgm:cxn modelId="{896DF46B-D7C2-4438-A0CB-48723CF18ED1}" srcId="{5616846D-C39C-44A2-90C6-8F42CA6FF4A5}" destId="{4178A15E-28F9-4C99-8D60-0AA802A4F648}" srcOrd="0" destOrd="0" parTransId="{3FDFBC76-3E66-4779-87C8-EC0F03674B6E}" sibTransId="{A29FFDE6-08F3-48AE-9ED5-D34FA2A1CAAE}"/>
    <dgm:cxn modelId="{ACFDDC4D-31EB-4D98-8715-01F8CDCD00BE}" type="presOf" srcId="{5616846D-C39C-44A2-90C6-8F42CA6FF4A5}" destId="{32E60F58-292F-4CF1-89E5-642571C6747B}" srcOrd="0" destOrd="0" presId="urn:microsoft.com/office/officeart/2005/8/layout/vList2"/>
    <dgm:cxn modelId="{46AADCBC-E11B-4996-852F-43B401BEA539}" type="presOf" srcId="{3E2276FC-0B08-4C64-B6D0-AD9BAC9ED7CE}" destId="{00D7FAD6-D262-4090-8A8C-4B2792E813AE}" srcOrd="0" destOrd="0" presId="urn:microsoft.com/office/officeart/2005/8/layout/vList2"/>
    <dgm:cxn modelId="{339378E2-EF55-469B-A9E5-706C2C6CAA9A}" srcId="{5616846D-C39C-44A2-90C6-8F42CA6FF4A5}" destId="{3E2276FC-0B08-4C64-B6D0-AD9BAC9ED7CE}" srcOrd="1" destOrd="0" parTransId="{53FAA012-C0D0-46FA-AABF-B51AAB687CAE}" sibTransId="{11046EFC-D44E-4D7A-AF1F-12D4140DD049}"/>
    <dgm:cxn modelId="{9F40E6BA-09E5-498D-BED8-9B71D700CF76}" type="presParOf" srcId="{32E60F58-292F-4CF1-89E5-642571C6747B}" destId="{5C85A6A3-2F4C-4BA4-B4FD-DBAC033A93BD}" srcOrd="0" destOrd="0" presId="urn:microsoft.com/office/officeart/2005/8/layout/vList2"/>
    <dgm:cxn modelId="{FBAF661F-2C4C-4EA0-A9A0-1A832715A0F8}" type="presParOf" srcId="{32E60F58-292F-4CF1-89E5-642571C6747B}" destId="{5BBB637B-0CDB-4EAF-ACF3-03F6E9FF22E7}" srcOrd="1" destOrd="0" presId="urn:microsoft.com/office/officeart/2005/8/layout/vList2"/>
    <dgm:cxn modelId="{4FA106FD-1D4C-4A0E-ADCC-ED3CB4A7F57E}" type="presParOf" srcId="{32E60F58-292F-4CF1-89E5-642571C6747B}" destId="{00D7FAD6-D262-4090-8A8C-4B2792E813A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36EBA1-0FC9-4B88-9D95-1A52108076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AC243A-BADF-4318-BF3F-218534AF7B87}">
      <dgm:prSet custT="1"/>
      <dgm:spPr/>
      <dgm:t>
        <a:bodyPr/>
        <a:lstStyle/>
        <a:p>
          <a:pPr rtl="0"/>
          <a:r>
            <a:rPr lang="en-US" sz="2400" dirty="0"/>
            <a:t>High confidence suggests a strong association…</a:t>
          </a:r>
        </a:p>
      </dgm:t>
    </dgm:pt>
    <dgm:pt modelId="{4E46A1BC-5BE4-4698-852E-8FE84EDE0694}" type="parTrans" cxnId="{CE008824-C490-42FE-9C5E-44225A10AC6A}">
      <dgm:prSet/>
      <dgm:spPr/>
      <dgm:t>
        <a:bodyPr/>
        <a:lstStyle/>
        <a:p>
          <a:endParaRPr lang="en-US" sz="2000"/>
        </a:p>
      </dgm:t>
    </dgm:pt>
    <dgm:pt modelId="{D09FC6F6-9625-48F1-9CC6-3979FEFA743A}" type="sibTrans" cxnId="{CE008824-C490-42FE-9C5E-44225A10AC6A}">
      <dgm:prSet/>
      <dgm:spPr/>
      <dgm:t>
        <a:bodyPr/>
        <a:lstStyle/>
        <a:p>
          <a:endParaRPr lang="en-US" sz="2000"/>
        </a:p>
      </dgm:t>
    </dgm:pt>
    <dgm:pt modelId="{82C96AFA-4AC8-406E-AD6D-92CEE28E6915}">
      <dgm:prSet custT="1"/>
      <dgm:spPr/>
      <dgm:t>
        <a:bodyPr/>
        <a:lstStyle/>
        <a:p>
          <a:pPr rtl="0"/>
          <a:r>
            <a:rPr lang="en-US" sz="2400" dirty="0"/>
            <a:t>But a strong association may happen by chance. Consider {Bread} </a:t>
          </a:r>
          <a:r>
            <a:rPr lang="en-US" sz="2400" dirty="0">
              <a:sym typeface="Symbol"/>
            </a:rPr>
            <a:t></a:t>
          </a:r>
          <a:r>
            <a:rPr lang="en-US" sz="2400" dirty="0"/>
            <a:t>{Diapers}</a:t>
          </a:r>
        </a:p>
      </dgm:t>
    </dgm:pt>
    <dgm:pt modelId="{30D2CD3C-B6B4-4E40-A930-6EDAB8118D9B}" type="parTrans" cxnId="{4A2EF851-B81A-45E9-A96A-D06996D93B7C}">
      <dgm:prSet/>
      <dgm:spPr/>
      <dgm:t>
        <a:bodyPr/>
        <a:lstStyle/>
        <a:p>
          <a:endParaRPr lang="en-US" sz="2000"/>
        </a:p>
      </dgm:t>
    </dgm:pt>
    <dgm:pt modelId="{6D46F334-167F-4C51-9070-B4B98DE0C698}" type="sibTrans" cxnId="{4A2EF851-B81A-45E9-A96A-D06996D93B7C}">
      <dgm:prSet/>
      <dgm:spPr/>
      <dgm:t>
        <a:bodyPr/>
        <a:lstStyle/>
        <a:p>
          <a:endParaRPr lang="en-US" sz="2000"/>
        </a:p>
      </dgm:t>
    </dgm:pt>
    <dgm:pt modelId="{6D9109E9-B230-47F6-93BA-D9FDA363CC07}">
      <dgm:prSet custT="1"/>
      <dgm:spPr/>
      <dgm:t>
        <a:bodyPr/>
        <a:lstStyle/>
        <a:p>
          <a:pPr rtl="0">
            <a:buFont typeface="Wingdings" panose="05000000000000000000" pitchFamily="2" charset="2"/>
            <a:buChar char="ü"/>
          </a:pPr>
          <a:r>
            <a:rPr lang="en-US" sz="2400" dirty="0"/>
            <a:t>Support for the total </a:t>
          </a:r>
          <a:r>
            <a:rPr lang="en-US" sz="2400" dirty="0" err="1"/>
            <a:t>itemset</a:t>
          </a:r>
          <a:r>
            <a:rPr lang="en-US" sz="2400" dirty="0"/>
            <a:t> is 0.6 (3/5)</a:t>
          </a:r>
        </a:p>
      </dgm:t>
    </dgm:pt>
    <dgm:pt modelId="{3A044958-66D3-43E9-A0B0-9E0E8FE6F757}" type="parTrans" cxnId="{DFF8478E-3886-4BA2-8952-F2C28FE89373}">
      <dgm:prSet/>
      <dgm:spPr/>
      <dgm:t>
        <a:bodyPr/>
        <a:lstStyle/>
        <a:p>
          <a:endParaRPr lang="en-US" sz="2000"/>
        </a:p>
      </dgm:t>
    </dgm:pt>
    <dgm:pt modelId="{4CEB4D61-2A7E-413F-9697-869DEE9DCB35}" type="sibTrans" cxnId="{DFF8478E-3886-4BA2-8952-F2C28FE89373}">
      <dgm:prSet/>
      <dgm:spPr/>
      <dgm:t>
        <a:bodyPr/>
        <a:lstStyle/>
        <a:p>
          <a:endParaRPr lang="en-US" sz="2000"/>
        </a:p>
      </dgm:t>
    </dgm:pt>
    <dgm:pt modelId="{8E94DDBA-F94A-48B2-9472-276E26C505FD}">
      <dgm:prSet custT="1"/>
      <dgm:spPr/>
      <dgm:t>
        <a:bodyPr/>
        <a:lstStyle/>
        <a:p>
          <a:pPr rtl="0">
            <a:buFont typeface="Wingdings" panose="05000000000000000000" pitchFamily="2" charset="2"/>
            <a:buChar char="ü"/>
          </a:pPr>
          <a:r>
            <a:rPr lang="en-US" sz="2400" dirty="0"/>
            <a:t>And confidence is 0.75 (3/4) – pretty high</a:t>
          </a:r>
        </a:p>
      </dgm:t>
    </dgm:pt>
    <dgm:pt modelId="{00622C67-09A2-4167-8A2B-40994D4E2B6E}" type="parTrans" cxnId="{35A6E424-BA11-4834-A03F-DC342FD2BB36}">
      <dgm:prSet/>
      <dgm:spPr/>
      <dgm:t>
        <a:bodyPr/>
        <a:lstStyle/>
        <a:p>
          <a:endParaRPr lang="en-US" sz="2000"/>
        </a:p>
      </dgm:t>
    </dgm:pt>
    <dgm:pt modelId="{402203A0-1982-4E40-9918-598A2D371902}" type="sibTrans" cxnId="{35A6E424-BA11-4834-A03F-DC342FD2BB36}">
      <dgm:prSet/>
      <dgm:spPr/>
      <dgm:t>
        <a:bodyPr/>
        <a:lstStyle/>
        <a:p>
          <a:endParaRPr lang="en-US" sz="2000"/>
        </a:p>
      </dgm:t>
    </dgm:pt>
    <dgm:pt modelId="{D0236213-5DC2-43D1-9755-C1576DDAF24A}">
      <dgm:prSet custT="1"/>
      <dgm:spPr/>
      <dgm:t>
        <a:bodyPr/>
        <a:lstStyle/>
        <a:p>
          <a:pPr rtl="0">
            <a:buFont typeface="Wingdings" panose="05000000000000000000" pitchFamily="2" charset="2"/>
            <a:buChar char="ü"/>
          </a:pPr>
          <a:r>
            <a:rPr lang="en-US" sz="2400" dirty="0"/>
            <a:t>But is this just because both are frequently occurring items (s=0.8)? You’d almost </a:t>
          </a:r>
          <a:r>
            <a:rPr lang="en-US" sz="2400" b="1" i="1" dirty="0"/>
            <a:t>expect </a:t>
          </a:r>
          <a:r>
            <a:rPr lang="en-US" sz="2400" dirty="0"/>
            <a:t>them to show up in the same baskets by chance</a:t>
          </a:r>
        </a:p>
      </dgm:t>
    </dgm:pt>
    <dgm:pt modelId="{DDC06FB9-E58E-452E-9495-BF91752A2D07}" type="parTrans" cxnId="{7F1AA8AD-FE96-47B3-B1E8-BA3A8527C4A5}">
      <dgm:prSet/>
      <dgm:spPr/>
      <dgm:t>
        <a:bodyPr/>
        <a:lstStyle/>
        <a:p>
          <a:endParaRPr lang="en-US" sz="2000"/>
        </a:p>
      </dgm:t>
    </dgm:pt>
    <dgm:pt modelId="{E9816774-A4E3-42A3-ADB5-33E4581D042A}" type="sibTrans" cxnId="{7F1AA8AD-FE96-47B3-B1E8-BA3A8527C4A5}">
      <dgm:prSet/>
      <dgm:spPr/>
      <dgm:t>
        <a:bodyPr/>
        <a:lstStyle/>
        <a:p>
          <a:endParaRPr lang="en-US" sz="2000"/>
        </a:p>
      </dgm:t>
    </dgm:pt>
    <dgm:pt modelId="{6E03E005-A1EA-4981-BB3B-AB27B388B9D3}" type="pres">
      <dgm:prSet presAssocID="{9336EBA1-0FC9-4B88-9D95-1A521080765F}" presName="linear" presStyleCnt="0">
        <dgm:presLayoutVars>
          <dgm:animLvl val="lvl"/>
          <dgm:resizeHandles val="exact"/>
        </dgm:presLayoutVars>
      </dgm:prSet>
      <dgm:spPr/>
    </dgm:pt>
    <dgm:pt modelId="{CD72AD2E-1F6C-42B7-96DA-8B2AE1A2C026}" type="pres">
      <dgm:prSet presAssocID="{3AAC243A-BADF-4318-BF3F-218534AF7B87}" presName="parentText" presStyleLbl="node1" presStyleIdx="0" presStyleCnt="1" custLinFactNeighborY="-26188">
        <dgm:presLayoutVars>
          <dgm:chMax val="0"/>
          <dgm:bulletEnabled val="1"/>
        </dgm:presLayoutVars>
      </dgm:prSet>
      <dgm:spPr/>
    </dgm:pt>
    <dgm:pt modelId="{72144877-DFC3-4277-B7A3-E6397ADFA53E}" type="pres">
      <dgm:prSet presAssocID="{3AAC243A-BADF-4318-BF3F-218534AF7B8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E008824-C490-42FE-9C5E-44225A10AC6A}" srcId="{9336EBA1-0FC9-4B88-9D95-1A521080765F}" destId="{3AAC243A-BADF-4318-BF3F-218534AF7B87}" srcOrd="0" destOrd="0" parTransId="{4E46A1BC-5BE4-4698-852E-8FE84EDE0694}" sibTransId="{D09FC6F6-9625-48F1-9CC6-3979FEFA743A}"/>
    <dgm:cxn modelId="{35A6E424-BA11-4834-A03F-DC342FD2BB36}" srcId="{82C96AFA-4AC8-406E-AD6D-92CEE28E6915}" destId="{8E94DDBA-F94A-48B2-9472-276E26C505FD}" srcOrd="1" destOrd="0" parTransId="{00622C67-09A2-4167-8A2B-40994D4E2B6E}" sibTransId="{402203A0-1982-4E40-9918-598A2D371902}"/>
    <dgm:cxn modelId="{D31C6A35-5A9A-45B0-93F2-87BA2FE1486D}" type="presOf" srcId="{8E94DDBA-F94A-48B2-9472-276E26C505FD}" destId="{72144877-DFC3-4277-B7A3-E6397ADFA53E}" srcOrd="0" destOrd="2" presId="urn:microsoft.com/office/officeart/2005/8/layout/vList2"/>
    <dgm:cxn modelId="{B5E74B43-89CB-47C9-94FA-AEEBDD1B5657}" type="presOf" srcId="{3AAC243A-BADF-4318-BF3F-218534AF7B87}" destId="{CD72AD2E-1F6C-42B7-96DA-8B2AE1A2C026}" srcOrd="0" destOrd="0" presId="urn:microsoft.com/office/officeart/2005/8/layout/vList2"/>
    <dgm:cxn modelId="{96EBB070-15DC-4424-B167-AB73F55A7A34}" type="presOf" srcId="{6D9109E9-B230-47F6-93BA-D9FDA363CC07}" destId="{72144877-DFC3-4277-B7A3-E6397ADFA53E}" srcOrd="0" destOrd="1" presId="urn:microsoft.com/office/officeart/2005/8/layout/vList2"/>
    <dgm:cxn modelId="{4A2EF851-B81A-45E9-A96A-D06996D93B7C}" srcId="{3AAC243A-BADF-4318-BF3F-218534AF7B87}" destId="{82C96AFA-4AC8-406E-AD6D-92CEE28E6915}" srcOrd="0" destOrd="0" parTransId="{30D2CD3C-B6B4-4E40-A930-6EDAB8118D9B}" sibTransId="{6D46F334-167F-4C51-9070-B4B98DE0C698}"/>
    <dgm:cxn modelId="{DFF8478E-3886-4BA2-8952-F2C28FE89373}" srcId="{82C96AFA-4AC8-406E-AD6D-92CEE28E6915}" destId="{6D9109E9-B230-47F6-93BA-D9FDA363CC07}" srcOrd="0" destOrd="0" parTransId="{3A044958-66D3-43E9-A0B0-9E0E8FE6F757}" sibTransId="{4CEB4D61-2A7E-413F-9697-869DEE9DCB35}"/>
    <dgm:cxn modelId="{5A83B096-3A4C-4BD0-93B7-C7882E87C716}" type="presOf" srcId="{9336EBA1-0FC9-4B88-9D95-1A521080765F}" destId="{6E03E005-A1EA-4981-BB3B-AB27B388B9D3}" srcOrd="0" destOrd="0" presId="urn:microsoft.com/office/officeart/2005/8/layout/vList2"/>
    <dgm:cxn modelId="{7F1AA8AD-FE96-47B3-B1E8-BA3A8527C4A5}" srcId="{82C96AFA-4AC8-406E-AD6D-92CEE28E6915}" destId="{D0236213-5DC2-43D1-9755-C1576DDAF24A}" srcOrd="2" destOrd="0" parTransId="{DDC06FB9-E58E-452E-9495-BF91752A2D07}" sibTransId="{E9816774-A4E3-42A3-ADB5-33E4581D042A}"/>
    <dgm:cxn modelId="{BEE184D8-DB37-4111-8A6B-BEFD45D3728D}" type="presOf" srcId="{D0236213-5DC2-43D1-9755-C1576DDAF24A}" destId="{72144877-DFC3-4277-B7A3-E6397ADFA53E}" srcOrd="0" destOrd="3" presId="urn:microsoft.com/office/officeart/2005/8/layout/vList2"/>
    <dgm:cxn modelId="{34EB2BE4-70CC-4731-A833-B18EE267F369}" type="presOf" srcId="{82C96AFA-4AC8-406E-AD6D-92CEE28E6915}" destId="{72144877-DFC3-4277-B7A3-E6397ADFA53E}" srcOrd="0" destOrd="0" presId="urn:microsoft.com/office/officeart/2005/8/layout/vList2"/>
    <dgm:cxn modelId="{366AF576-7376-4836-B673-3E832E468CA5}" type="presParOf" srcId="{6E03E005-A1EA-4981-BB3B-AB27B388B9D3}" destId="{CD72AD2E-1F6C-42B7-96DA-8B2AE1A2C026}" srcOrd="0" destOrd="0" presId="urn:microsoft.com/office/officeart/2005/8/layout/vList2"/>
    <dgm:cxn modelId="{00EBD40C-49DF-4030-8D5A-556C67164832}" type="presParOf" srcId="{6E03E005-A1EA-4981-BB3B-AB27B388B9D3}" destId="{72144877-DFC3-4277-B7A3-E6397ADFA5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76EA2C-F019-4427-A514-567C63AD357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CAF6D97-A0E9-4BF6-BB3F-16DEA4D392ED}">
      <dgm:prSet phldrT="[Text]" custT="1"/>
      <dgm:spPr/>
      <dgm:t>
        <a:bodyPr/>
        <a:lstStyle/>
        <a:p>
          <a:r>
            <a:rPr lang="en-US" sz="2400" dirty="0"/>
            <a:t>Possible Marketing Actions</a:t>
          </a:r>
        </a:p>
      </dgm:t>
    </dgm:pt>
    <dgm:pt modelId="{C2378AB5-75EA-49CE-B29D-078670280D07}" type="parTrans" cxnId="{78B7B560-9DA7-40C3-A49D-56D743B271A2}">
      <dgm:prSet/>
      <dgm:spPr/>
      <dgm:t>
        <a:bodyPr/>
        <a:lstStyle/>
        <a:p>
          <a:endParaRPr lang="en-US" sz="2400"/>
        </a:p>
      </dgm:t>
    </dgm:pt>
    <dgm:pt modelId="{7616A8D6-E82B-4041-8032-06E93C73142E}" type="sibTrans" cxnId="{78B7B560-9DA7-40C3-A49D-56D743B271A2}">
      <dgm:prSet/>
      <dgm:spPr/>
      <dgm:t>
        <a:bodyPr/>
        <a:lstStyle/>
        <a:p>
          <a:endParaRPr lang="en-US" sz="2400"/>
        </a:p>
      </dgm:t>
    </dgm:pt>
    <dgm:pt modelId="{16AA9BDB-FD6E-4993-84CF-E796850AF13B}">
      <dgm:prSet phldrT="[Text]" custT="1"/>
      <dgm:spPr/>
      <dgm:t>
        <a:bodyPr/>
        <a:lstStyle/>
        <a:p>
          <a:r>
            <a:rPr lang="en-US" sz="2400" dirty="0"/>
            <a:t>Create “New Parent Coping Kits” of beer and diapers</a:t>
          </a:r>
        </a:p>
      </dgm:t>
    </dgm:pt>
    <dgm:pt modelId="{D494DFFF-0B72-49FF-8B49-EFF6DA340330}" type="parTrans" cxnId="{B562FBE1-F8E1-43C5-B350-1B40BB7074CC}">
      <dgm:prSet/>
      <dgm:spPr/>
      <dgm:t>
        <a:bodyPr/>
        <a:lstStyle/>
        <a:p>
          <a:endParaRPr lang="en-US" sz="2400"/>
        </a:p>
      </dgm:t>
    </dgm:pt>
    <dgm:pt modelId="{89A4C836-29B6-489A-A79F-6CF616521CEB}" type="sibTrans" cxnId="{B562FBE1-F8E1-43C5-B350-1B40BB7074CC}">
      <dgm:prSet/>
      <dgm:spPr/>
      <dgm:t>
        <a:bodyPr/>
        <a:lstStyle/>
        <a:p>
          <a:endParaRPr lang="en-US" sz="2400"/>
        </a:p>
      </dgm:t>
    </dgm:pt>
    <dgm:pt modelId="{0BF9A0C0-38BA-4080-8F67-2CD3FB19F029}">
      <dgm:prSet phldrT="[Text]" custT="1"/>
      <dgm:spPr/>
      <dgm:t>
        <a:bodyPr/>
        <a:lstStyle/>
        <a:p>
          <a:r>
            <a:rPr lang="en-US" sz="2400" dirty="0"/>
            <a:t>What are some others?</a:t>
          </a:r>
        </a:p>
      </dgm:t>
    </dgm:pt>
    <dgm:pt modelId="{3575FD63-0924-448A-8E45-DECA9CF8FC1B}" type="parTrans" cxnId="{D1F87B17-C0E7-4DD4-B914-E0DF96610434}">
      <dgm:prSet/>
      <dgm:spPr/>
      <dgm:t>
        <a:bodyPr/>
        <a:lstStyle/>
        <a:p>
          <a:endParaRPr lang="en-US" sz="2400"/>
        </a:p>
      </dgm:t>
    </dgm:pt>
    <dgm:pt modelId="{59518C51-1A03-4FB1-81CB-D294F87BEC7B}" type="sibTrans" cxnId="{D1F87B17-C0E7-4DD4-B914-E0DF96610434}">
      <dgm:prSet/>
      <dgm:spPr/>
      <dgm:t>
        <a:bodyPr/>
        <a:lstStyle/>
        <a:p>
          <a:endParaRPr lang="en-US" sz="2400"/>
        </a:p>
      </dgm:t>
    </dgm:pt>
    <dgm:pt modelId="{49F126BF-7DDE-46FA-AFFB-39D85AF3063E}" type="pres">
      <dgm:prSet presAssocID="{5976EA2C-F019-4427-A514-567C63AD3570}" presName="linear" presStyleCnt="0">
        <dgm:presLayoutVars>
          <dgm:animLvl val="lvl"/>
          <dgm:resizeHandles val="exact"/>
        </dgm:presLayoutVars>
      </dgm:prSet>
      <dgm:spPr/>
    </dgm:pt>
    <dgm:pt modelId="{7A2EAFBB-1ACE-4542-AA55-419D01C34696}" type="pres">
      <dgm:prSet presAssocID="{6CAF6D97-A0E9-4BF6-BB3F-16DEA4D392ED}" presName="parentText" presStyleLbl="node1" presStyleIdx="0" presStyleCnt="1" custScaleY="74267">
        <dgm:presLayoutVars>
          <dgm:chMax val="0"/>
          <dgm:bulletEnabled val="1"/>
        </dgm:presLayoutVars>
      </dgm:prSet>
      <dgm:spPr/>
    </dgm:pt>
    <dgm:pt modelId="{F624F052-2823-4FDB-AAEC-189BB0EF82D0}" type="pres">
      <dgm:prSet presAssocID="{6CAF6D97-A0E9-4BF6-BB3F-16DEA4D392E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1F87B17-C0E7-4DD4-B914-E0DF96610434}" srcId="{6CAF6D97-A0E9-4BF6-BB3F-16DEA4D392ED}" destId="{0BF9A0C0-38BA-4080-8F67-2CD3FB19F029}" srcOrd="1" destOrd="0" parTransId="{3575FD63-0924-448A-8E45-DECA9CF8FC1B}" sibTransId="{59518C51-1A03-4FB1-81CB-D294F87BEC7B}"/>
    <dgm:cxn modelId="{78B7B560-9DA7-40C3-A49D-56D743B271A2}" srcId="{5976EA2C-F019-4427-A514-567C63AD3570}" destId="{6CAF6D97-A0E9-4BF6-BB3F-16DEA4D392ED}" srcOrd="0" destOrd="0" parTransId="{C2378AB5-75EA-49CE-B29D-078670280D07}" sibTransId="{7616A8D6-E82B-4041-8032-06E93C73142E}"/>
    <dgm:cxn modelId="{88C1364A-EA04-47BC-A72D-A78C08AFEC80}" type="presOf" srcId="{6CAF6D97-A0E9-4BF6-BB3F-16DEA4D392ED}" destId="{7A2EAFBB-1ACE-4542-AA55-419D01C34696}" srcOrd="0" destOrd="0" presId="urn:microsoft.com/office/officeart/2005/8/layout/vList2"/>
    <dgm:cxn modelId="{0AFB15A7-3743-414D-BDB1-3D772B9582D0}" type="presOf" srcId="{16AA9BDB-FD6E-4993-84CF-E796850AF13B}" destId="{F624F052-2823-4FDB-AAEC-189BB0EF82D0}" srcOrd="0" destOrd="0" presId="urn:microsoft.com/office/officeart/2005/8/layout/vList2"/>
    <dgm:cxn modelId="{917327D1-D467-429F-88F8-CA900C2E8018}" type="presOf" srcId="{5976EA2C-F019-4427-A514-567C63AD3570}" destId="{49F126BF-7DDE-46FA-AFFB-39D85AF3063E}" srcOrd="0" destOrd="0" presId="urn:microsoft.com/office/officeart/2005/8/layout/vList2"/>
    <dgm:cxn modelId="{A78C2BDA-97E2-428C-9E84-C6B1FBD81EB1}" type="presOf" srcId="{0BF9A0C0-38BA-4080-8F67-2CD3FB19F029}" destId="{F624F052-2823-4FDB-AAEC-189BB0EF82D0}" srcOrd="0" destOrd="1" presId="urn:microsoft.com/office/officeart/2005/8/layout/vList2"/>
    <dgm:cxn modelId="{B562FBE1-F8E1-43C5-B350-1B40BB7074CC}" srcId="{6CAF6D97-A0E9-4BF6-BB3F-16DEA4D392ED}" destId="{16AA9BDB-FD6E-4993-84CF-E796850AF13B}" srcOrd="0" destOrd="0" parTransId="{D494DFFF-0B72-49FF-8B49-EFF6DA340330}" sibTransId="{89A4C836-29B6-489A-A79F-6CF616521CEB}"/>
    <dgm:cxn modelId="{0BF0CB04-E58E-4168-88A8-495232363449}" type="presParOf" srcId="{49F126BF-7DDE-46FA-AFFB-39D85AF3063E}" destId="{7A2EAFBB-1ACE-4542-AA55-419D01C34696}" srcOrd="0" destOrd="0" presId="urn:microsoft.com/office/officeart/2005/8/layout/vList2"/>
    <dgm:cxn modelId="{9B8051B5-5CE7-48EF-8DC2-1673C6610515}" type="presParOf" srcId="{49F126BF-7DDE-46FA-AFFB-39D85AF3063E}" destId="{F624F052-2823-4FDB-AAEC-189BB0EF82D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37FEC-3590-451B-8A48-DF9A87633137}">
      <dsp:nvSpPr>
        <dsp:cNvPr id="0" name=""/>
        <dsp:cNvSpPr/>
      </dsp:nvSpPr>
      <dsp:spPr>
        <a:xfrm>
          <a:off x="0" y="1194"/>
          <a:ext cx="4800600" cy="11592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Attempt to find interesting associations between entities based on transactions involving them</a:t>
          </a:r>
        </a:p>
      </dsp:txBody>
      <dsp:txXfrm>
        <a:off x="56590" y="57784"/>
        <a:ext cx="4687420" cy="1046079"/>
      </dsp:txXfrm>
    </dsp:sp>
    <dsp:sp modelId="{560415DB-36A9-4EDF-9A54-BA874E86ACC4}">
      <dsp:nvSpPr>
        <dsp:cNvPr id="0" name=""/>
        <dsp:cNvSpPr/>
      </dsp:nvSpPr>
      <dsp:spPr>
        <a:xfrm>
          <a:off x="0" y="1172970"/>
          <a:ext cx="4800600" cy="1159259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Identify frequent if-then associations</a:t>
          </a:r>
          <a:endParaRPr lang="en-US" sz="2400" kern="1200" dirty="0"/>
        </a:p>
      </dsp:txBody>
      <dsp:txXfrm>
        <a:off x="56590" y="1229560"/>
        <a:ext cx="4687420" cy="1046079"/>
      </dsp:txXfrm>
    </dsp:sp>
    <dsp:sp modelId="{7EE2AD9D-90F1-4E3A-B9DB-EB94018128AD}">
      <dsp:nvSpPr>
        <dsp:cNvPr id="0" name=""/>
        <dsp:cNvSpPr/>
      </dsp:nvSpPr>
      <dsp:spPr>
        <a:xfrm>
          <a:off x="0" y="2344745"/>
          <a:ext cx="4800600" cy="115925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Also known as “affinity analysis” or “market basket” analysis</a:t>
          </a:r>
        </a:p>
      </dsp:txBody>
      <dsp:txXfrm>
        <a:off x="56590" y="2401335"/>
        <a:ext cx="4687420" cy="10460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BA4D8-67FF-4393-8AD3-16C06B446C87}">
      <dsp:nvSpPr>
        <dsp:cNvPr id="0" name=""/>
        <dsp:cNvSpPr/>
      </dsp:nvSpPr>
      <dsp:spPr>
        <a:xfrm>
          <a:off x="0" y="0"/>
          <a:ext cx="7886700" cy="720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0" y="0"/>
        <a:ext cx="7886700" cy="720000"/>
      </dsp:txXfrm>
    </dsp:sp>
    <dsp:sp modelId="{3583EAE5-9511-4CE0-B067-85C3F12ABD62}">
      <dsp:nvSpPr>
        <dsp:cNvPr id="0" name=""/>
        <dsp:cNvSpPr/>
      </dsp:nvSpPr>
      <dsp:spPr>
        <a:xfrm>
          <a:off x="0" y="742481"/>
          <a:ext cx="7886700" cy="27450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Set a minimum support and confidence threshold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List all possible association rules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Compute the support and confidence for each rule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Drop rules that don’t pass the thresholds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 </a:t>
          </a:r>
          <a:r>
            <a:rPr lang="en-US" sz="2000" b="1" kern="1200" dirty="0"/>
            <a:t>lift</a:t>
          </a:r>
          <a:r>
            <a:rPr lang="en-US" sz="2000" kern="1200" dirty="0"/>
            <a:t> to further check the association</a:t>
          </a:r>
        </a:p>
      </dsp:txBody>
      <dsp:txXfrm>
        <a:off x="0" y="742481"/>
        <a:ext cx="7886700" cy="274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5A6A3-2F4C-4BA4-B4FD-DBAC033A93BD}">
      <dsp:nvSpPr>
        <dsp:cNvPr id="0" name=""/>
        <dsp:cNvSpPr/>
      </dsp:nvSpPr>
      <dsp:spPr>
        <a:xfrm>
          <a:off x="0" y="7793"/>
          <a:ext cx="2922238" cy="1104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 baskets have milk, beer, and diapers</a:t>
          </a:r>
        </a:p>
      </dsp:txBody>
      <dsp:txXfrm>
        <a:off x="53916" y="61709"/>
        <a:ext cx="2814406" cy="996648"/>
      </dsp:txXfrm>
    </dsp:sp>
    <dsp:sp modelId="{00D7FAD6-D262-4090-8A8C-4B2792E813AE}">
      <dsp:nvSpPr>
        <dsp:cNvPr id="0" name=""/>
        <dsp:cNvSpPr/>
      </dsp:nvSpPr>
      <dsp:spPr>
        <a:xfrm>
          <a:off x="0" y="1282193"/>
          <a:ext cx="2922238" cy="110448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 baskets total</a:t>
          </a:r>
        </a:p>
      </dsp:txBody>
      <dsp:txXfrm>
        <a:off x="53916" y="1336109"/>
        <a:ext cx="2814406" cy="996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2AD2E-1F6C-42B7-96DA-8B2AE1A2C026}">
      <dsp:nvSpPr>
        <dsp:cNvPr id="0" name=""/>
        <dsp:cNvSpPr/>
      </dsp:nvSpPr>
      <dsp:spPr>
        <a:xfrm>
          <a:off x="0" y="0"/>
          <a:ext cx="80772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 confidence suggests a strong association…</a:t>
          </a:r>
        </a:p>
      </dsp:txBody>
      <dsp:txXfrm>
        <a:off x="59399" y="59399"/>
        <a:ext cx="7958402" cy="1098002"/>
      </dsp:txXfrm>
    </dsp:sp>
    <dsp:sp modelId="{72144877-DFC3-4277-B7A3-E6397ADFA53E}">
      <dsp:nvSpPr>
        <dsp:cNvPr id="0" name=""/>
        <dsp:cNvSpPr/>
      </dsp:nvSpPr>
      <dsp:spPr>
        <a:xfrm>
          <a:off x="0" y="1891800"/>
          <a:ext cx="8077200" cy="26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451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But a strong association may happen by chance. Consider {Bread} </a:t>
          </a:r>
          <a:r>
            <a:rPr lang="en-US" sz="2400" kern="1200" dirty="0">
              <a:sym typeface="Symbol"/>
            </a:rPr>
            <a:t></a:t>
          </a:r>
          <a:r>
            <a:rPr lang="en-US" sz="2400" kern="1200" dirty="0"/>
            <a:t>{Diapers}</a:t>
          </a: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2400" kern="1200" dirty="0"/>
            <a:t>Support for the total </a:t>
          </a:r>
          <a:r>
            <a:rPr lang="en-US" sz="2400" kern="1200" dirty="0" err="1"/>
            <a:t>itemset</a:t>
          </a:r>
          <a:r>
            <a:rPr lang="en-US" sz="2400" kern="1200" dirty="0"/>
            <a:t> is 0.6 (3/5)</a:t>
          </a: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2400" kern="1200" dirty="0"/>
            <a:t>And confidence is 0.75 (3/4) – pretty high</a:t>
          </a: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2400" kern="1200" dirty="0"/>
            <a:t>But is this just because both are frequently occurring items (s=0.8)? You’d almost </a:t>
          </a:r>
          <a:r>
            <a:rPr lang="en-US" sz="2400" b="1" i="1" kern="1200" dirty="0"/>
            <a:t>expect </a:t>
          </a:r>
          <a:r>
            <a:rPr lang="en-US" sz="2400" kern="1200" dirty="0"/>
            <a:t>them to show up in the same baskets by chance</a:t>
          </a:r>
        </a:p>
      </dsp:txBody>
      <dsp:txXfrm>
        <a:off x="0" y="1891800"/>
        <a:ext cx="8077200" cy="2691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EAFBB-1ACE-4542-AA55-419D01C34696}">
      <dsp:nvSpPr>
        <dsp:cNvPr id="0" name=""/>
        <dsp:cNvSpPr/>
      </dsp:nvSpPr>
      <dsp:spPr>
        <a:xfrm>
          <a:off x="0" y="282726"/>
          <a:ext cx="6818116" cy="90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Possible Marketing Actions</a:t>
          </a:r>
        </a:p>
      </dsp:txBody>
      <dsp:txXfrm>
        <a:off x="44114" y="326840"/>
        <a:ext cx="6729888" cy="815452"/>
      </dsp:txXfrm>
    </dsp:sp>
    <dsp:sp modelId="{F624F052-2823-4FDB-AAEC-189BB0EF82D0}">
      <dsp:nvSpPr>
        <dsp:cNvPr id="0" name=""/>
        <dsp:cNvSpPr/>
      </dsp:nvSpPr>
      <dsp:spPr>
        <a:xfrm>
          <a:off x="0" y="1186407"/>
          <a:ext cx="6818116" cy="1143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47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Create “New Parent Coping Kits” of beer and diapers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What are some others?</a:t>
          </a:r>
        </a:p>
      </dsp:txBody>
      <dsp:txXfrm>
        <a:off x="0" y="1186407"/>
        <a:ext cx="6818116" cy="1143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6E0CC-D3E2-4BF3-B481-A786CD468E3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CA605-1074-42B0-BCFD-13FC2C69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8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27A1B-6C11-4AAF-BD53-3AB9B3BB53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88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03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76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question is, how do we know which item sets to focus on when exploring association rules?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37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4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27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9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7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5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it different from decision trees?</a:t>
            </a:r>
          </a:p>
          <a:p>
            <a:r>
              <a:rPr lang="en-US" dirty="0"/>
              <a:t>How is it different from clustering?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49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0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one is the most interesting?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24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8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66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predict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amount of the right merchandise at the right time?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limited applications. As a lot of information is lost during the process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difference between decision tree and association rules? Can you input continuous variables for decision trees? Yes, can you input continuous variables for associations? No.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1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44687915-AC3E-4595-8053-ED439B5C6F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54716978-306F-49FF-A28D-4ED4B493C2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Causality, on the other hand, requires knowledge about which attributes in the data capture cause and effect, and typically involves relationships occurring over time (e.g., greenhouse gas emissions lead to global warming).</a:t>
            </a:r>
            <a:endParaRPr lang="en-US" altLang="en-US" dirty="0"/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8F8B43F9-EE25-444A-96D3-BCDE69059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DA4009-FDB1-4467-BD59-815C59F5A5FF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09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7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7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4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16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44687915-AC3E-4595-8053-ED439B5C6F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54716978-306F-49FF-A28D-4ED4B493C2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8F8B43F9-EE25-444A-96D3-BCDE69059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DA4009-FDB1-4467-BD59-815C59F5A5FF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79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46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A605-1074-42B0-BCFD-13FC2C69DE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5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1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4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2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9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7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1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712-DEC1-4D11-BB75-1B8BB562B3B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F3A-5127-4A14-90E0-AA7D97A0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2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2F712-DEC1-4D11-BB75-1B8BB562B3B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E3F3A-5127-4A14-90E0-AA7D97A0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dwi.org/articles/2016/11/15/beer-and-diapers-impossible-correlation.aspx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EE6001-D6B5-4AB8-AAD8-FB69484C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971" y="1783959"/>
            <a:ext cx="3483937" cy="288911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CIS9660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Data Mining for Business Analytics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. Association Rule Mining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7603C-61FA-6CAC-64D2-A3EB780B29A7}"/>
              </a:ext>
            </a:extLst>
          </p:cNvPr>
          <p:cNvSpPr/>
          <p:nvPr/>
        </p:nvSpPr>
        <p:spPr>
          <a:xfrm>
            <a:off x="3993312" y="48006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 indent="0" algn="r">
              <a:buNone/>
            </a:pPr>
            <a:r>
              <a:rPr lang="en-US" sz="1400" b="1" dirty="0">
                <a:solidFill>
                  <a:schemeClr val="bg1"/>
                </a:solidFill>
              </a:rPr>
              <a:t>(Gujarati, D.N., 2011. Econometrics by example. New York: Palgrave Macmillan. </a:t>
            </a:r>
            <a:r>
              <a:rPr lang="en-US" altLang="zh-CN" sz="1400" b="1" dirty="0">
                <a:solidFill>
                  <a:schemeClr val="bg1"/>
                </a:solidFill>
              </a:rPr>
              <a:t>Chapter 12</a:t>
            </a:r>
            <a:r>
              <a:rPr lang="en-US" sz="1400" b="1" dirty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30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31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Association Rule Mining: Important Measures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E7E282-B2AC-4898-AC08-9C60641617A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5000"/>
              </a:spcBef>
            </a:pPr>
            <a:endParaRPr lang="en-US" sz="2400" dirty="0"/>
          </a:p>
          <a:p>
            <a:pPr>
              <a:spcBef>
                <a:spcPct val="15000"/>
              </a:spcBef>
            </a:pPr>
            <a:r>
              <a:rPr lang="en-US" sz="2800" dirty="0"/>
              <a:t>Lift: </a:t>
            </a:r>
          </a:p>
          <a:p>
            <a:pPr lvl="1">
              <a:spcBef>
                <a:spcPct val="15000"/>
              </a:spcBef>
            </a:pPr>
            <a:r>
              <a:rPr lang="en-US" sz="2400" dirty="0"/>
              <a:t>Lift is the ratio of confidence to expected probability of consequent event </a:t>
            </a:r>
            <a:r>
              <a:rPr lang="en-US" altLang="en-US" sz="2000" dirty="0"/>
              <a:t>Lift(A,B)=p(A,B)/[p(A)p(B)]</a:t>
            </a:r>
          </a:p>
          <a:p>
            <a:pPr lvl="2">
              <a:spcBef>
                <a:spcPct val="15000"/>
              </a:spcBef>
            </a:pPr>
            <a:endParaRPr lang="en-US" sz="2000" dirty="0"/>
          </a:p>
          <a:p>
            <a:pPr lvl="1">
              <a:spcBef>
                <a:spcPct val="15000"/>
              </a:spcBef>
            </a:pPr>
            <a:r>
              <a:rPr lang="en-US" altLang="en-US" sz="2400" dirty="0"/>
              <a:t>Measure how much more frequently the associate rule occurs than by chance</a:t>
            </a:r>
          </a:p>
          <a:p>
            <a:pPr lvl="1">
              <a:spcBef>
                <a:spcPct val="15000"/>
              </a:spcBef>
            </a:pPr>
            <a:endParaRPr lang="en-US" altLang="en-US" sz="2400" dirty="0"/>
          </a:p>
          <a:p>
            <a:pPr lvl="1">
              <a:spcBef>
                <a:spcPct val="15000"/>
              </a:spcBef>
            </a:pPr>
            <a:r>
              <a:rPr lang="en-US" sz="2400" dirty="0"/>
              <a:t>Strength of the association rule</a:t>
            </a:r>
          </a:p>
          <a:p>
            <a:pPr lvl="1">
              <a:spcBef>
                <a:spcPct val="15000"/>
              </a:spcBef>
            </a:pPr>
            <a:endParaRPr lang="en-US" altLang="en-US" sz="2400" dirty="0"/>
          </a:p>
          <a:p>
            <a:pPr lvl="2">
              <a:spcBef>
                <a:spcPct val="15000"/>
              </a:spcBef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810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44D57A-3F5D-440A-92A7-E013FF0C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Association Rule Mining: Important Steps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52315058"/>
              </p:ext>
            </p:extLst>
          </p:nvPr>
        </p:nvGraphicFramePr>
        <p:xfrm>
          <a:off x="645968" y="2062740"/>
          <a:ext cx="7886700" cy="3509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31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Market-Basket Transactions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3458" y="5259923"/>
            <a:ext cx="6737083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We usually start from a data set like this – with baskets of transactions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And the idea is to find </a:t>
            </a:r>
            <a:r>
              <a:rPr lang="en-US" sz="2000" b="1" dirty="0">
                <a:solidFill>
                  <a:schemeClr val="tx1"/>
                </a:solidFill>
              </a:rPr>
              <a:t>associations between products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84ECF26-E7E7-4F00-B780-496D036BC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439084"/>
              </p:ext>
            </p:extLst>
          </p:nvPr>
        </p:nvGraphicFramePr>
        <p:xfrm>
          <a:off x="1828800" y="1295400"/>
          <a:ext cx="5177793" cy="3746172"/>
        </p:xfrm>
        <a:graphic>
          <a:graphicData uri="http://schemas.openxmlformats.org/drawingml/2006/table">
            <a:tbl>
              <a:tblPr firstRow="1" bandRow="1">
                <a:noFill/>
                <a:tableStyleId>{10A1B5D5-9B99-4C35-A422-299274C87663}</a:tableStyleId>
              </a:tblPr>
              <a:tblGrid>
                <a:gridCol w="1424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43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Basket</a:t>
                      </a:r>
                    </a:p>
                  </a:txBody>
                  <a:tcPr marL="254841" marR="127421" marT="127421" marB="127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Items</a:t>
                      </a:r>
                    </a:p>
                  </a:txBody>
                  <a:tcPr marL="254841" marR="127421" marT="127421" marB="127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</a:t>
                      </a:r>
                      <a:endParaRPr 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36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Diapers, Beer, Eggs</a:t>
                      </a:r>
                      <a:endParaRPr 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36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Milk, Diapers, Beer, Coke </a:t>
                      </a:r>
                      <a:endParaRPr lang="en-US" sz="2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36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Milk, Diapers, Beer</a:t>
                      </a:r>
                      <a:endParaRPr lang="en-US" sz="2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36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Milk, Diapers, Coke </a:t>
                      </a:r>
                      <a:endParaRPr 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434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Market-Basket Transactions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5312895"/>
            <a:ext cx="54825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Black" pitchFamily="34" charset="0"/>
                <a:ea typeface="Gulim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Black" pitchFamily="34" charset="0"/>
                <a:ea typeface="Gulim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Black" pitchFamily="34" charset="0"/>
                <a:ea typeface="Gulim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Black" pitchFamily="34" charset="0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Black" pitchFamily="34" charset="0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Black" pitchFamily="34" charset="0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Black" pitchFamily="34" charset="0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Black" pitchFamily="34" charset="0"/>
                <a:ea typeface="Gulim" pitchFamily="34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2400" dirty="0">
                <a:latin typeface="+mj-lt"/>
              </a:rPr>
              <a:t>Association Rules from these transactions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943600" y="4343400"/>
            <a:ext cx="3198497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 Black" pitchFamily="34" charset="0"/>
                <a:ea typeface="Gulim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Black" pitchFamily="34" charset="0"/>
                <a:ea typeface="Gulim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Black" pitchFamily="34" charset="0"/>
                <a:ea typeface="Gulim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Black" pitchFamily="34" charset="0"/>
                <a:ea typeface="Gulim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Black" pitchFamily="34" charset="0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Black" pitchFamily="34" charset="0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Black" pitchFamily="34" charset="0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Black" pitchFamily="34" charset="0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Black" pitchFamily="34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en-US" sz="2000" dirty="0">
                <a:latin typeface="+mn-lt"/>
                <a:sym typeface="Symbol" pitchFamily="18" charset="2"/>
              </a:rPr>
              <a:t>A  B </a:t>
            </a:r>
            <a:br>
              <a:rPr lang="en-US" sz="2000" dirty="0">
                <a:latin typeface="+mn-lt"/>
                <a:sym typeface="Symbol" pitchFamily="18" charset="2"/>
              </a:rPr>
            </a:br>
            <a:r>
              <a:rPr lang="en-US" sz="2000" dirty="0">
                <a:latin typeface="+mn-lt"/>
                <a:sym typeface="Symbol" pitchFamily="18" charset="2"/>
              </a:rPr>
              <a:t>(antecedent  consequent)</a:t>
            </a:r>
          </a:p>
          <a:p>
            <a:pPr algn="ctr" eaLnBrk="1" hangingPunct="1"/>
            <a:r>
              <a:rPr lang="en-US" sz="2000" dirty="0">
                <a:latin typeface="+mn-lt"/>
                <a:sym typeface="Symbol" pitchFamily="18" charset="2"/>
              </a:rPr>
              <a:t>(aka LHS RHS)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0" dirty="0">
                <a:latin typeface="+mn-lt"/>
              </a:rPr>
              <a:t>{Diapers} </a:t>
            </a:r>
            <a:r>
              <a:rPr lang="en-US" sz="2000" b="0" dirty="0">
                <a:latin typeface="+mn-lt"/>
                <a:sym typeface="Symbol" pitchFamily="18" charset="2"/>
              </a:rPr>
              <a:t> {Beer},</a:t>
            </a:r>
            <a:br>
              <a:rPr lang="en-US" sz="2000" b="0" dirty="0">
                <a:latin typeface="+mn-lt"/>
                <a:sym typeface="Symbol" pitchFamily="18" charset="2"/>
              </a:rPr>
            </a:br>
            <a:r>
              <a:rPr lang="en-US" sz="2000" b="0" dirty="0">
                <a:latin typeface="+mn-lt"/>
                <a:sym typeface="Symbol" pitchFamily="18" charset="2"/>
              </a:rPr>
              <a:t>{Milk, Bread}  {Diapers} </a:t>
            </a:r>
            <a:br>
              <a:rPr lang="en-US" sz="2000" b="0" dirty="0">
                <a:latin typeface="+mn-lt"/>
                <a:sym typeface="Symbol" pitchFamily="18" charset="2"/>
              </a:rPr>
            </a:br>
            <a:r>
              <a:rPr lang="en-US" sz="2000" b="0" dirty="0">
                <a:latin typeface="+mn-lt"/>
                <a:sym typeface="Symbol" pitchFamily="18" charset="2"/>
              </a:rPr>
              <a:t>{Beer, Bread}  {Milk},</a:t>
            </a:r>
            <a:br>
              <a:rPr lang="en-US" sz="2000" b="0" dirty="0">
                <a:latin typeface="+mn-lt"/>
                <a:sym typeface="Symbol" pitchFamily="18" charset="2"/>
              </a:rPr>
            </a:br>
            <a:r>
              <a:rPr lang="en-US" sz="2000" b="0" dirty="0">
                <a:latin typeface="+mn-lt"/>
                <a:sym typeface="Symbol" pitchFamily="18" charset="2"/>
              </a:rPr>
              <a:t>{Bread}  {Milk, Diapers}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D6FF323-3837-4A3C-84C9-67ADFEADBD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759640"/>
              </p:ext>
            </p:extLst>
          </p:nvPr>
        </p:nvGraphicFramePr>
        <p:xfrm>
          <a:off x="685800" y="1143000"/>
          <a:ext cx="5177793" cy="3746172"/>
        </p:xfrm>
        <a:graphic>
          <a:graphicData uri="http://schemas.openxmlformats.org/drawingml/2006/table">
            <a:tbl>
              <a:tblPr firstRow="1" bandRow="1">
                <a:noFill/>
                <a:tableStyleId>{10A1B5D5-9B99-4C35-A422-299274C87663}</a:tableStyleId>
              </a:tblPr>
              <a:tblGrid>
                <a:gridCol w="1424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43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Basket</a:t>
                      </a:r>
                    </a:p>
                  </a:txBody>
                  <a:tcPr marL="254841" marR="127421" marT="127421" marB="127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Items</a:t>
                      </a:r>
                    </a:p>
                  </a:txBody>
                  <a:tcPr marL="254841" marR="127421" marT="127421" marB="127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</a:t>
                      </a:r>
                      <a:endParaRPr 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36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Diapers, Beer, Eggs</a:t>
                      </a:r>
                      <a:endParaRPr 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36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Milk, Diapers, Beer, Coke </a:t>
                      </a:r>
                      <a:endParaRPr lang="en-US" sz="2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36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Milk, Diapers, Beer</a:t>
                      </a:r>
                      <a:endParaRPr lang="en-US" sz="2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36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Milk, Diapers, Coke </a:t>
                      </a:r>
                      <a:endParaRPr 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05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Core Idea: </a:t>
            </a:r>
            <a:r>
              <a:rPr lang="en-US" altLang="zh-CN" sz="3200" dirty="0"/>
              <a:t>t</a:t>
            </a:r>
            <a:r>
              <a:rPr lang="en-US" sz="3200" dirty="0"/>
              <a:t>he </a:t>
            </a:r>
            <a:r>
              <a:rPr lang="en-US" sz="3200" dirty="0" err="1"/>
              <a:t>Itemset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Itemset</a:t>
            </a:r>
            <a:br>
              <a:rPr lang="en-US" sz="2400" b="1" dirty="0">
                <a:latin typeface="+mj-lt"/>
              </a:rPr>
            </a:br>
            <a:r>
              <a:rPr lang="en-US" sz="2400" b="1" dirty="0">
                <a:latin typeface="+mj-lt"/>
              </a:rPr>
              <a:t>      </a:t>
            </a:r>
            <a:r>
              <a:rPr lang="en-US" sz="2400" dirty="0">
                <a:latin typeface="+mj-lt"/>
              </a:rPr>
              <a:t>A group of items of interest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	{Milk, Diapers, Beer}</a:t>
            </a:r>
          </a:p>
          <a:p>
            <a:r>
              <a:rPr lang="en-US" sz="2000" i="1" dirty="0">
                <a:latin typeface="+mj-lt"/>
              </a:rPr>
              <a:t>How to choose items of interest?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Association rules </a:t>
            </a:r>
            <a:r>
              <a:rPr lang="en-US" sz="2400" dirty="0">
                <a:latin typeface="+mj-lt"/>
              </a:rPr>
              <a:t>express relationships between </a:t>
            </a:r>
            <a:r>
              <a:rPr lang="en-US" sz="2400" dirty="0" err="1">
                <a:latin typeface="+mj-lt"/>
              </a:rPr>
              <a:t>itemsets</a:t>
            </a:r>
            <a:endParaRPr lang="en-US" sz="2400" dirty="0">
              <a:latin typeface="+mj-lt"/>
            </a:endParaRPr>
          </a:p>
          <a:p>
            <a:pPr marL="457200" lvl="1" indent="0">
              <a:buNone/>
            </a:pPr>
            <a:r>
              <a:rPr lang="en-US" sz="2000" dirty="0">
                <a:latin typeface="+mj-lt"/>
              </a:rPr>
              <a:t>	                        A </a:t>
            </a:r>
            <a:r>
              <a:rPr lang="en-US" sz="2000" dirty="0">
                <a:latin typeface="+mj-lt"/>
                <a:sym typeface="Symbol" pitchFamily="18" charset="2"/>
              </a:rPr>
              <a:t> B</a:t>
            </a:r>
            <a:br>
              <a:rPr lang="en-US" sz="2000" dirty="0">
                <a:latin typeface="+mj-lt"/>
                <a:sym typeface="Symbol" pitchFamily="18" charset="2"/>
              </a:rPr>
            </a:br>
            <a:r>
              <a:rPr lang="en-US" sz="2000" dirty="0">
                <a:latin typeface="+mj-lt"/>
              </a:rPr>
              <a:t>	{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Milk, Diapers</a:t>
            </a:r>
            <a:r>
              <a:rPr lang="en-US" sz="2000" dirty="0">
                <a:latin typeface="+mj-lt"/>
              </a:rPr>
              <a:t>} </a:t>
            </a:r>
            <a:r>
              <a:rPr lang="en-US" sz="2000" dirty="0">
                <a:latin typeface="+mj-lt"/>
                <a:sym typeface="Symbol" pitchFamily="18" charset="2"/>
              </a:rPr>
              <a:t> {</a:t>
            </a:r>
            <a:r>
              <a:rPr lang="en-US" sz="2000" dirty="0">
                <a:solidFill>
                  <a:srgbClr val="00B050"/>
                </a:solidFill>
                <a:latin typeface="+mj-lt"/>
                <a:sym typeface="Symbol" pitchFamily="18" charset="2"/>
              </a:rPr>
              <a:t>Beer</a:t>
            </a:r>
            <a:r>
              <a:rPr lang="en-US" sz="2000" dirty="0">
                <a:latin typeface="+mj-lt"/>
                <a:sym typeface="Symbol" pitchFamily="18" charset="2"/>
              </a:rPr>
              <a:t>}</a:t>
            </a:r>
            <a:br>
              <a:rPr lang="en-US" sz="2000" dirty="0">
                <a:latin typeface="+mj-lt"/>
                <a:sym typeface="Symbol" pitchFamily="18" charset="2"/>
              </a:rPr>
            </a:br>
            <a:endParaRPr lang="en-US" sz="2000" dirty="0">
              <a:latin typeface="+mj-lt"/>
              <a:sym typeface="Symbol" pitchFamily="18" charset="2"/>
            </a:endParaRPr>
          </a:p>
          <a:p>
            <a:pPr marL="0" lvl="1" indent="0" 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2"/>
                </a:solidFill>
                <a:latin typeface="+mj-lt"/>
                <a:sym typeface="Symbol" pitchFamily="18" charset="2"/>
              </a:rPr>
              <a:t>“when you have milk and diapers, you are also likely to have beer”</a:t>
            </a:r>
          </a:p>
          <a:p>
            <a:pPr lvl="1"/>
            <a:endParaRPr lang="en-US" sz="2000" dirty="0">
              <a:latin typeface="Arial" charset="0"/>
              <a:sym typeface="Symbol" pitchFamily="18" charset="2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6980CCA-9741-42CC-8826-156690784E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383587"/>
              </p:ext>
            </p:extLst>
          </p:nvPr>
        </p:nvGraphicFramePr>
        <p:xfrm>
          <a:off x="5715000" y="1905000"/>
          <a:ext cx="3196593" cy="2809212"/>
        </p:xfrm>
        <a:graphic>
          <a:graphicData uri="http://schemas.openxmlformats.org/drawingml/2006/table">
            <a:tbl>
              <a:tblPr firstRow="1" bandRow="1">
                <a:noFill/>
                <a:tableStyleId>{10A1B5D5-9B99-4C35-A422-299274C87663}</a:tableStyleId>
              </a:tblPr>
              <a:tblGrid>
                <a:gridCol w="879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Basket</a:t>
                      </a:r>
                    </a:p>
                  </a:txBody>
                  <a:tcPr marL="254841" marR="127421" marT="127421" marB="127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Items</a:t>
                      </a:r>
                    </a:p>
                  </a:txBody>
                  <a:tcPr marL="254841" marR="127421" marT="127421" marB="127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</a:t>
                      </a:r>
                      <a:endParaRPr lang="en-US"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Diapers, Beer, Eggs</a:t>
                      </a:r>
                      <a:endParaRPr 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Milk, Diapers, Beer, Coke </a:t>
                      </a:r>
                      <a:endParaRPr lang="en-US"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Milk, Diapers, Beer</a:t>
                      </a:r>
                      <a:endParaRPr lang="en-US"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Milk, Diapers, Coke </a:t>
                      </a:r>
                      <a:endParaRPr 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00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Support Count  (</a:t>
            </a:r>
            <a:r>
              <a:rPr lang="en-US" sz="3200" dirty="0">
                <a:sym typeface="Symbol" pitchFamily="18" charset="2"/>
              </a:rPr>
              <a:t>)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5257800" cy="5562600"/>
          </a:xfrm>
        </p:spPr>
        <p:txBody>
          <a:bodyPr>
            <a:normAutofit/>
          </a:bodyPr>
          <a:lstStyle/>
          <a:p>
            <a:r>
              <a:rPr lang="en-US" sz="2400" b="1" dirty="0"/>
              <a:t>Support count </a:t>
            </a:r>
            <a:r>
              <a:rPr lang="en-US" sz="2400" dirty="0"/>
              <a:t>(</a:t>
            </a:r>
            <a:r>
              <a:rPr lang="en-US" sz="2400" b="1" dirty="0">
                <a:latin typeface="Arial" charset="0"/>
                <a:sym typeface="Symbol" pitchFamily="18" charset="2"/>
              </a:rPr>
              <a:t></a:t>
            </a:r>
            <a:r>
              <a:rPr lang="en-US" sz="2400" dirty="0">
                <a:latin typeface="Arial" charset="0"/>
                <a:sym typeface="Symbol" pitchFamily="18" charset="2"/>
              </a:rPr>
              <a:t>)</a:t>
            </a:r>
          </a:p>
          <a:p>
            <a:pPr lvl="1"/>
            <a:r>
              <a:rPr lang="en-US" sz="2000" dirty="0">
                <a:sym typeface="Symbol" pitchFamily="18" charset="2"/>
              </a:rPr>
              <a:t>In how many baskets does the </a:t>
            </a:r>
            <a:r>
              <a:rPr lang="en-US" sz="2000" dirty="0" err="1">
                <a:sym typeface="Symbol" pitchFamily="18" charset="2"/>
              </a:rPr>
              <a:t>itemset</a:t>
            </a:r>
            <a:r>
              <a:rPr lang="en-US" sz="2000" dirty="0">
                <a:sym typeface="Symbol" pitchFamily="18" charset="2"/>
              </a:rPr>
              <a:t> appear?</a:t>
            </a:r>
          </a:p>
          <a:p>
            <a:pPr lvl="1"/>
            <a:r>
              <a:rPr lang="en-US" sz="2000" b="1" dirty="0">
                <a:sym typeface="Symbol" pitchFamily="18" charset="2"/>
              </a:rPr>
              <a:t></a:t>
            </a:r>
            <a:r>
              <a:rPr lang="en-US" sz="2000" dirty="0"/>
              <a:t>{</a:t>
            </a:r>
            <a:r>
              <a:rPr lang="en-US" sz="2000" dirty="0">
                <a:solidFill>
                  <a:srgbClr val="FF0000"/>
                </a:solidFill>
              </a:rPr>
              <a:t>Milk, Diapers, </a:t>
            </a:r>
            <a:r>
              <a:rPr lang="en-US" sz="2000" dirty="0">
                <a:solidFill>
                  <a:srgbClr val="00B050"/>
                </a:solidFill>
              </a:rPr>
              <a:t>Beer</a:t>
            </a:r>
            <a:r>
              <a:rPr lang="en-US" sz="2000" dirty="0"/>
              <a:t>} = 2 </a:t>
            </a:r>
            <a:br>
              <a:rPr lang="en-US" sz="2000" dirty="0"/>
            </a:br>
            <a:r>
              <a:rPr lang="en-US" sz="2000" dirty="0"/>
              <a:t>(i.e., in baskets 3 and 4)</a:t>
            </a:r>
          </a:p>
          <a:p>
            <a:pPr lvl="1"/>
            <a:endParaRPr lang="en-US" sz="2000" dirty="0"/>
          </a:p>
          <a:p>
            <a:r>
              <a:rPr lang="en-US" sz="2400" dirty="0"/>
              <a:t>You can calculate support for both </a:t>
            </a:r>
            <a:r>
              <a:rPr lang="en-US" sz="2400" dirty="0">
                <a:solidFill>
                  <a:srgbClr val="FF0000"/>
                </a:solidFill>
              </a:rPr>
              <a:t>A (Milk, Diaper)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B050"/>
                </a:solidFill>
              </a:rPr>
              <a:t>B (Beer)</a:t>
            </a:r>
            <a:r>
              <a:rPr lang="en-US" sz="2400" dirty="0"/>
              <a:t> separately</a:t>
            </a:r>
          </a:p>
          <a:p>
            <a:pPr lvl="1"/>
            <a:r>
              <a:rPr lang="en-US" sz="2000" b="1" dirty="0">
                <a:sym typeface="Symbol" pitchFamily="18" charset="2"/>
              </a:rPr>
              <a:t></a:t>
            </a:r>
            <a:r>
              <a:rPr lang="en-US" sz="2000" dirty="0"/>
              <a:t>{</a:t>
            </a:r>
            <a:r>
              <a:rPr lang="en-US" sz="2000" dirty="0">
                <a:solidFill>
                  <a:srgbClr val="FF0000"/>
                </a:solidFill>
              </a:rPr>
              <a:t>Milk, Diapers</a:t>
            </a:r>
            <a:r>
              <a:rPr lang="en-US" sz="2000" dirty="0"/>
              <a:t>} = 3</a:t>
            </a:r>
          </a:p>
          <a:p>
            <a:pPr lvl="1"/>
            <a:r>
              <a:rPr lang="en-US" sz="2000" b="1" dirty="0">
                <a:sym typeface="Symbol" pitchFamily="18" charset="2"/>
              </a:rPr>
              <a:t></a:t>
            </a:r>
            <a:r>
              <a:rPr lang="en-US" sz="2000" dirty="0"/>
              <a:t>{</a:t>
            </a:r>
            <a:r>
              <a:rPr lang="en-US" sz="2000" dirty="0">
                <a:solidFill>
                  <a:srgbClr val="00B050"/>
                </a:solidFill>
              </a:rPr>
              <a:t>Beer</a:t>
            </a:r>
            <a:r>
              <a:rPr lang="en-US" sz="2000" dirty="0"/>
              <a:t>} = 3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2979748"/>
              </p:ext>
            </p:extLst>
          </p:nvPr>
        </p:nvGraphicFramePr>
        <p:xfrm>
          <a:off x="5854835" y="4191000"/>
          <a:ext cx="2922238" cy="239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BC0EE223-3622-438C-B163-07932102B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3379077"/>
              </p:ext>
            </p:extLst>
          </p:nvPr>
        </p:nvGraphicFramePr>
        <p:xfrm>
          <a:off x="5809080" y="1305791"/>
          <a:ext cx="2967993" cy="2626332"/>
        </p:xfrm>
        <a:graphic>
          <a:graphicData uri="http://schemas.openxmlformats.org/drawingml/2006/table">
            <a:tbl>
              <a:tblPr firstRow="1" bandRow="1">
                <a:noFill/>
                <a:tableStyleId>{10A1B5D5-9B99-4C35-A422-299274C87663}</a:tableStyleId>
              </a:tblPr>
              <a:tblGrid>
                <a:gridCol w="816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Basket</a:t>
                      </a:r>
                    </a:p>
                  </a:txBody>
                  <a:tcPr marL="254841" marR="127421" marT="127421" marB="127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Items</a:t>
                      </a:r>
                    </a:p>
                  </a:txBody>
                  <a:tcPr marL="254841" marR="127421" marT="127421" marB="127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</a:t>
                      </a:r>
                      <a:endParaRPr lang="en-US" sz="12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Diapers, Beer, Eggs</a:t>
                      </a:r>
                      <a:endParaRPr lang="en-US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Milk, Diapers, Beer, Coke </a:t>
                      </a:r>
                      <a:endParaRPr lang="en-US" sz="12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Milk, Diapers, Beer</a:t>
                      </a:r>
                      <a:endParaRPr lang="en-US" sz="12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Milk, Diapers, Coke </a:t>
                      </a:r>
                      <a:endParaRPr lang="en-US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592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Support  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1100"/>
            <a:ext cx="8530917" cy="5372100"/>
          </a:xfrm>
        </p:spPr>
        <p:txBody>
          <a:bodyPr>
            <a:normAutofit/>
          </a:bodyPr>
          <a:lstStyle/>
          <a:p>
            <a:r>
              <a:rPr lang="en-US" sz="2800" b="1" dirty="0"/>
              <a:t>Support (s)</a:t>
            </a:r>
          </a:p>
          <a:p>
            <a:pPr lvl="1"/>
            <a:r>
              <a:rPr lang="en-US" sz="2400" b="1" dirty="0"/>
              <a:t>Fraction</a:t>
            </a:r>
            <a:r>
              <a:rPr lang="en-US" sz="2400" dirty="0"/>
              <a:t> of transactions that </a:t>
            </a:r>
          </a:p>
          <a:p>
            <a:pPr marL="457200" lvl="1" indent="0">
              <a:buNone/>
            </a:pPr>
            <a:r>
              <a:rPr lang="en-US" sz="2400" dirty="0"/>
              <a:t>    contain all items in the </a:t>
            </a:r>
            <a:r>
              <a:rPr lang="en-US" sz="2400" dirty="0" err="1"/>
              <a:t>itemset</a:t>
            </a:r>
            <a:endParaRPr lang="en-US" sz="2400" dirty="0">
              <a:sym typeface="Symbol" pitchFamily="18" charset="2"/>
            </a:endParaRPr>
          </a:p>
          <a:p>
            <a:pPr lvl="1"/>
            <a:endParaRPr lang="en-US" sz="2400" dirty="0">
              <a:sym typeface="Symbol" pitchFamily="18" charset="2"/>
            </a:endParaRPr>
          </a:p>
          <a:p>
            <a:pPr lvl="1"/>
            <a:r>
              <a:rPr lang="en-US" sz="2400" dirty="0">
                <a:sym typeface="Symbol" pitchFamily="18" charset="2"/>
              </a:rPr>
              <a:t>s({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Milk, Diapers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Beer</a:t>
            </a:r>
            <a:r>
              <a:rPr lang="en-US" sz="2400" dirty="0">
                <a:sym typeface="Symbol" pitchFamily="18" charset="2"/>
              </a:rPr>
              <a:t>}) </a:t>
            </a:r>
          </a:p>
          <a:p>
            <a:pPr lvl="1"/>
            <a:endParaRPr lang="en-US" sz="2000" dirty="0"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US" sz="2400" dirty="0">
                <a:sym typeface="Symbol" pitchFamily="18" charset="2"/>
              </a:rPr>
              <a:t>	= </a:t>
            </a:r>
            <a:r>
              <a:rPr lang="en-US" sz="2400" b="1" dirty="0">
                <a:latin typeface="Arial" charset="0"/>
                <a:sym typeface="Symbol" pitchFamily="18" charset="2"/>
              </a:rPr>
              <a:t></a:t>
            </a:r>
            <a:r>
              <a:rPr lang="en-US" sz="2400" dirty="0"/>
              <a:t>{</a:t>
            </a:r>
            <a:r>
              <a:rPr lang="en-US" sz="2400" dirty="0">
                <a:solidFill>
                  <a:srgbClr val="FF0000"/>
                </a:solidFill>
              </a:rPr>
              <a:t>Milk, Diapers, </a:t>
            </a:r>
            <a:r>
              <a:rPr lang="en-US" sz="2400" dirty="0">
                <a:solidFill>
                  <a:srgbClr val="00B050"/>
                </a:solidFill>
              </a:rPr>
              <a:t>Beer</a:t>
            </a:r>
            <a:r>
              <a:rPr lang="en-US" sz="2400" dirty="0"/>
              <a:t>} /(# of transactions)</a:t>
            </a:r>
          </a:p>
          <a:p>
            <a:pPr marL="457200" lvl="1" indent="0">
              <a:buNone/>
            </a:pPr>
            <a:r>
              <a:rPr lang="en-US" sz="2400" dirty="0"/>
              <a:t>	=</a:t>
            </a:r>
            <a:r>
              <a:rPr lang="en-US" sz="2400" dirty="0">
                <a:sym typeface="Symbol" pitchFamily="18" charset="2"/>
              </a:rPr>
              <a:t>2/5 = 0.4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You can calculate support for both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 and 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B</a:t>
            </a:r>
            <a:r>
              <a:rPr lang="en-US" sz="2400" dirty="0">
                <a:sym typeface="Symbol" pitchFamily="18" charset="2"/>
              </a:rPr>
              <a:t> separately</a:t>
            </a:r>
          </a:p>
          <a:p>
            <a:pPr lvl="1"/>
            <a:r>
              <a:rPr lang="en-US" sz="2400" dirty="0">
                <a:sym typeface="Symbol" pitchFamily="18" charset="2"/>
              </a:rPr>
              <a:t>Support for A: s{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Milk, Diapers</a:t>
            </a:r>
            <a:r>
              <a:rPr lang="en-US" sz="2400" dirty="0">
                <a:sym typeface="Symbol" pitchFamily="18" charset="2"/>
              </a:rPr>
              <a:t>}= 3/5 = 0.6</a:t>
            </a:r>
          </a:p>
          <a:p>
            <a:pPr lvl="1"/>
            <a:r>
              <a:rPr lang="en-US" sz="2400" dirty="0">
                <a:sym typeface="Symbol" pitchFamily="18" charset="2"/>
              </a:rPr>
              <a:t>Support for B:  s{</a:t>
            </a:r>
            <a:r>
              <a:rPr lang="en-US" sz="2400" dirty="0">
                <a:solidFill>
                  <a:srgbClr val="00B050"/>
                </a:solidFill>
              </a:rPr>
              <a:t>Beer</a:t>
            </a:r>
            <a:r>
              <a:rPr lang="en-US" sz="2400" dirty="0">
                <a:sym typeface="Symbol" pitchFamily="18" charset="2"/>
              </a:rPr>
              <a:t>}= 3/5 = 0.6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1656671" y="2854910"/>
            <a:ext cx="237911" cy="133321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3139082" y="3385183"/>
            <a:ext cx="114304" cy="31313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14408" y="3580197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036029" y="3593068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1800" y="4347448"/>
            <a:ext cx="606505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This means 40% of the baskets contain Milk, Diapers and Beers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C9BDF33C-3B19-4810-AC48-EDB7D07C1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575295"/>
              </p:ext>
            </p:extLst>
          </p:nvPr>
        </p:nvGraphicFramePr>
        <p:xfrm>
          <a:off x="5823492" y="1167245"/>
          <a:ext cx="2967993" cy="2626332"/>
        </p:xfrm>
        <a:graphic>
          <a:graphicData uri="http://schemas.openxmlformats.org/drawingml/2006/table">
            <a:tbl>
              <a:tblPr firstRow="1" bandRow="1">
                <a:noFill/>
                <a:tableStyleId>{10A1B5D5-9B99-4C35-A422-299274C87663}</a:tableStyleId>
              </a:tblPr>
              <a:tblGrid>
                <a:gridCol w="816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Basket</a:t>
                      </a:r>
                    </a:p>
                  </a:txBody>
                  <a:tcPr marL="254841" marR="127421" marT="127421" marB="127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Items</a:t>
                      </a:r>
                    </a:p>
                  </a:txBody>
                  <a:tcPr marL="254841" marR="127421" marT="127421" marB="127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</a:t>
                      </a:r>
                      <a:endParaRPr lang="en-US" sz="12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Diapers, Beer, Eggs</a:t>
                      </a:r>
                      <a:endParaRPr lang="en-US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Milk, Diapers, Beer, Coke </a:t>
                      </a:r>
                      <a:endParaRPr lang="en-US" sz="12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Milk, Diapers, Beer</a:t>
                      </a:r>
                      <a:endParaRPr lang="en-US" sz="12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Milk, Diapers, Coke </a:t>
                      </a:r>
                      <a:endParaRPr lang="en-US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5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7" name="Rectangle 3">
            <a:extLst>
              <a:ext uri="{FF2B5EF4-FFF2-40B4-BE49-F238E27FC236}">
                <a16:creationId xmlns:a16="http://schemas.microsoft.com/office/drawing/2014/main" id="{C83A782A-A2D4-423D-B211-CC133AC29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23250" cy="55626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>
                <a:latin typeface="+mj-lt"/>
                <a:ea typeface="+mj-ea"/>
                <a:cs typeface="+mj-cs"/>
              </a:rPr>
              <a:t>How to Set the Value of Minimum Support?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A high value may exclude important associations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Rare item problem: </a:t>
            </a:r>
            <a:r>
              <a:rPr lang="en-US" altLang="en-US" sz="2000" dirty="0">
                <a:cs typeface="Times New Roman" panose="02020603050405020304" pitchFamily="18" charset="0"/>
              </a:rPr>
              <a:t>in many applications, some profitable items rarely appear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E.g., in a supermarket, people buy food processor and cooking pan much less frequently than they buy bread and milk 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A low value may include too many insignificant associations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2EA7A-8038-4B99-AC7F-63A2A67DD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75" y="4255770"/>
            <a:ext cx="22479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7" name="Rectangle 3">
            <a:extLst>
              <a:ext uri="{FF2B5EF4-FFF2-40B4-BE49-F238E27FC236}">
                <a16:creationId xmlns:a16="http://schemas.microsoft.com/office/drawing/2014/main" id="{C83A782A-A2D4-423D-B211-CC133AC29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223250" cy="5943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+mj-lt"/>
                <a:ea typeface="+mj-ea"/>
                <a:cs typeface="+mj-cs"/>
              </a:rPr>
              <a:t>Single vs. Multiple Min-supports Model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Single min-support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All items can have a same minimum item support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It assumes that all items in the data are of the same nature and/or have similar frequencies</a:t>
            </a:r>
          </a:p>
          <a:p>
            <a:pPr lvl="1">
              <a:lnSpc>
                <a:spcPct val="90000"/>
              </a:lnSpc>
            </a:pPr>
            <a:endParaRPr lang="en-US" altLang="en-US" sz="21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 sz="21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Multiple min-support model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Each item can have a minimum item support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It is a more realistic model for practical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The model can find rare item rules yet without producing a huge number of meaningless rules with frequent items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3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Confidence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3162"/>
            <a:ext cx="5257800" cy="4876800"/>
          </a:xfrm>
        </p:spPr>
        <p:txBody>
          <a:bodyPr>
            <a:normAutofit/>
          </a:bodyPr>
          <a:lstStyle/>
          <a:p>
            <a:r>
              <a:rPr lang="en-US" sz="2400" b="1" dirty="0">
                <a:sym typeface="Symbol" pitchFamily="18" charset="2"/>
              </a:rPr>
              <a:t>Confidence (c) </a:t>
            </a:r>
            <a:r>
              <a:rPr lang="en-US" sz="2400" dirty="0">
                <a:sym typeface="Symbol" pitchFamily="18" charset="2"/>
              </a:rPr>
              <a:t>is the strength of the association</a:t>
            </a:r>
          </a:p>
          <a:p>
            <a:pPr lvl="1"/>
            <a:r>
              <a:rPr lang="en-US" sz="2000" dirty="0">
                <a:sym typeface="Symbol" pitchFamily="18" charset="2"/>
              </a:rPr>
              <a:t>Measures how often items in B appear in transactions that contain A</a:t>
            </a:r>
          </a:p>
          <a:p>
            <a:pPr lvl="1"/>
            <a:endParaRPr lang="en-US" sz="2400" dirty="0"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825497"/>
              </p:ext>
            </p:extLst>
          </p:nvPr>
        </p:nvGraphicFramePr>
        <p:xfrm>
          <a:off x="906463" y="2844800"/>
          <a:ext cx="3902075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68480" imgH="799920" progId="Equation.DSMT4">
                  <p:embed/>
                </p:oleObj>
              </mc:Choice>
              <mc:Fallback>
                <p:oleObj name="Equation" r:id="rId3" imgW="196848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2844800"/>
                        <a:ext cx="3902075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847399" y="4914283"/>
            <a:ext cx="3124200" cy="18843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says 67% of the times when you have milk and diapers in the </a:t>
            </a:r>
            <a:r>
              <a:rPr lang="en-US" sz="2000" dirty="0" err="1"/>
              <a:t>itemset</a:t>
            </a:r>
            <a:r>
              <a:rPr lang="en-US" sz="2000" dirty="0"/>
              <a:t> you also have beer!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2337" y="4691530"/>
            <a:ext cx="3886200" cy="11178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/>
              <a:t>c must be between 0 and 1</a:t>
            </a:r>
            <a:br>
              <a:rPr lang="en-US" sz="2400" dirty="0"/>
            </a:br>
            <a:r>
              <a:rPr lang="en-US" sz="2000" dirty="0"/>
              <a:t>1 is a complete association</a:t>
            </a:r>
          </a:p>
          <a:p>
            <a:r>
              <a:rPr lang="en-US" sz="2000" dirty="0"/>
              <a:t>0 is no association</a:t>
            </a:r>
          </a:p>
        </p:txBody>
      </p:sp>
      <p:sp>
        <p:nvSpPr>
          <p:cNvPr id="9" name="Rounded Rectangle 5"/>
          <p:cNvSpPr/>
          <p:nvPr/>
        </p:nvSpPr>
        <p:spPr>
          <a:xfrm>
            <a:off x="5638800" y="3991514"/>
            <a:ext cx="34290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for total </a:t>
            </a:r>
            <a:r>
              <a:rPr lang="en-US" dirty="0" err="1"/>
              <a:t>itemset</a:t>
            </a:r>
            <a:r>
              <a:rPr lang="en-US" dirty="0"/>
              <a:t> A and B</a:t>
            </a:r>
          </a:p>
        </p:txBody>
      </p:sp>
      <p:sp>
        <p:nvSpPr>
          <p:cNvPr id="10" name="Rounded Rectangle 6"/>
          <p:cNvSpPr/>
          <p:nvPr/>
        </p:nvSpPr>
        <p:spPr>
          <a:xfrm>
            <a:off x="5638800" y="4419600"/>
            <a:ext cx="34290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for B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85B352A1-774E-411C-8DFA-6210F77273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903327"/>
              </p:ext>
            </p:extLst>
          </p:nvPr>
        </p:nvGraphicFramePr>
        <p:xfrm>
          <a:off x="5791201" y="1021372"/>
          <a:ext cx="3236596" cy="2809212"/>
        </p:xfrm>
        <a:graphic>
          <a:graphicData uri="http://schemas.openxmlformats.org/drawingml/2006/table">
            <a:tbl>
              <a:tblPr firstRow="1" bandRow="1">
                <a:noFill/>
                <a:tableStyleId>{10A1B5D5-9B99-4C35-A422-299274C87663}</a:tableStyleId>
              </a:tblPr>
              <a:tblGrid>
                <a:gridCol w="890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Basket</a:t>
                      </a:r>
                    </a:p>
                  </a:txBody>
                  <a:tcPr marL="254841" marR="127421" marT="127421" marB="127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Items</a:t>
                      </a:r>
                    </a:p>
                  </a:txBody>
                  <a:tcPr marL="254841" marR="127421" marT="127421" marB="127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</a:t>
                      </a:r>
                      <a:endParaRPr lang="en-US"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Diapers, Beer, Eggs</a:t>
                      </a:r>
                      <a:endParaRPr 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Milk, Diapers, Beer, Coke </a:t>
                      </a:r>
                      <a:endParaRPr lang="en-US"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Milk, Diapers, Beer</a:t>
                      </a:r>
                      <a:endParaRPr lang="en-US"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Milk, Diapers, Coke </a:t>
                      </a:r>
                      <a:endParaRPr 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6FA7BE-576A-4945-9131-35A359BC53B9}"/>
              </a:ext>
            </a:extLst>
          </p:cNvPr>
          <p:cNvSpPr txBox="1"/>
          <p:nvPr/>
        </p:nvSpPr>
        <p:spPr>
          <a:xfrm>
            <a:off x="1143000" y="2983468"/>
            <a:ext cx="2365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2E170-33A3-469A-9B00-4A1882415152}"/>
              </a:ext>
            </a:extLst>
          </p:cNvPr>
          <p:cNvSpPr txBox="1"/>
          <p:nvPr/>
        </p:nvSpPr>
        <p:spPr>
          <a:xfrm>
            <a:off x="1684338" y="2983468"/>
            <a:ext cx="2365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E2DB45-6DE0-48D1-BB9A-591C1FCF0733}"/>
              </a:ext>
            </a:extLst>
          </p:cNvPr>
          <p:cNvSpPr txBox="1"/>
          <p:nvPr/>
        </p:nvSpPr>
        <p:spPr>
          <a:xfrm>
            <a:off x="2480469" y="2814638"/>
            <a:ext cx="2365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ED4F6-4367-482F-B679-9DEBBDCC9949}"/>
              </a:ext>
            </a:extLst>
          </p:cNvPr>
          <p:cNvSpPr txBox="1"/>
          <p:nvPr/>
        </p:nvSpPr>
        <p:spPr>
          <a:xfrm>
            <a:off x="3001963" y="2814638"/>
            <a:ext cx="2365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9AC089-C414-4A2C-998A-7D93FD766204}"/>
              </a:ext>
            </a:extLst>
          </p:cNvPr>
          <p:cNvSpPr txBox="1"/>
          <p:nvPr/>
        </p:nvSpPr>
        <p:spPr>
          <a:xfrm>
            <a:off x="2735264" y="3242846"/>
            <a:ext cx="2365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0844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31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What is Association Rule Mining?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031136"/>
              </p:ext>
            </p:extLst>
          </p:nvPr>
        </p:nvGraphicFramePr>
        <p:xfrm>
          <a:off x="228600" y="2015651"/>
          <a:ext cx="48006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A57EB10-CB29-4E33-AC08-6F792BA428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762411"/>
            <a:ext cx="3839083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43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257800" cy="18288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Calculating and Interpreting Confidence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450033"/>
              </p:ext>
            </p:extLst>
          </p:nvPr>
        </p:nvGraphicFramePr>
        <p:xfrm>
          <a:off x="381000" y="2971800"/>
          <a:ext cx="8153400" cy="3779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28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909"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Rule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(A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Confidence </a:t>
                      </a:r>
                      <a:br>
                        <a:rPr lang="en-US" sz="1600" dirty="0"/>
                      </a:br>
                      <a:r>
                        <a:rPr lang="en-US" sz="1600" baseline="0" dirty="0"/>
                        <a:t>(A</a:t>
                      </a:r>
                      <a:r>
                        <a:rPr lang="en-US" sz="1600" baseline="0" dirty="0">
                          <a:sym typeface="Wingdings" panose="05000000000000000000" pitchFamily="2" charset="2"/>
                        </a:rPr>
                        <a:t>B)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What it</a:t>
                      </a:r>
                      <a:r>
                        <a:rPr lang="en-US" sz="1600" baseline="0" dirty="0"/>
                        <a:t> means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260">
                <a:tc>
                  <a:txBody>
                    <a:bodyPr/>
                    <a:lstStyle/>
                    <a:p>
                      <a:r>
                        <a:rPr lang="en-US" sz="1600" dirty="0"/>
                        <a:t>{</a:t>
                      </a:r>
                      <a:r>
                        <a:rPr lang="en-US" sz="1600" dirty="0" err="1"/>
                        <a:t>Milk,Diapers</a:t>
                      </a:r>
                      <a:r>
                        <a:rPr lang="en-US" sz="1600" dirty="0"/>
                        <a:t>} </a:t>
                      </a:r>
                      <a:r>
                        <a:rPr lang="en-US" sz="1600" dirty="0">
                          <a:sym typeface="Symbol" pitchFamily="18" charset="2"/>
                        </a:rPr>
                        <a:t></a:t>
                      </a:r>
                      <a:r>
                        <a:rPr lang="en-US" sz="1600" dirty="0"/>
                        <a:t> {Beer}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0.4/0.6 = 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2 baskets have milk,</a:t>
                      </a:r>
                      <a:r>
                        <a:rPr lang="en-US" sz="1600" baseline="0" dirty="0"/>
                        <a:t> diapers, beer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3 baskets have milk and diapers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So, 67% of the baskets with milk and diapers also have beer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260">
                <a:tc>
                  <a:txBody>
                    <a:bodyPr/>
                    <a:lstStyle/>
                    <a:p>
                      <a:r>
                        <a:rPr lang="en-US" sz="1600" dirty="0"/>
                        <a:t>{</a:t>
                      </a:r>
                      <a:r>
                        <a:rPr lang="en-US" sz="1600" dirty="0" err="1"/>
                        <a:t>Milk,Beer</a:t>
                      </a:r>
                      <a:r>
                        <a:rPr lang="en-US" sz="1600" dirty="0"/>
                        <a:t>} </a:t>
                      </a:r>
                      <a:r>
                        <a:rPr lang="en-US" sz="1600" dirty="0">
                          <a:sym typeface="Symbol" pitchFamily="18" charset="2"/>
                        </a:rPr>
                        <a:t> </a:t>
                      </a:r>
                      <a:r>
                        <a:rPr lang="en-US" sz="1600" dirty="0"/>
                        <a:t>{Diapers}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0.4/0.4 =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2 baskets have milk,</a:t>
                      </a:r>
                      <a:r>
                        <a:rPr lang="en-US" sz="1600" baseline="0" dirty="0"/>
                        <a:t> diapers, beer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2 baskets have milk and beer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So, 100% of the baskets with milk and beer also have diapers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260">
                <a:tc>
                  <a:txBody>
                    <a:bodyPr/>
                    <a:lstStyle/>
                    <a:p>
                      <a:r>
                        <a:rPr lang="en-US" sz="1600" dirty="0"/>
                        <a:t>{Milk} </a:t>
                      </a:r>
                      <a:r>
                        <a:rPr lang="en-US" sz="1600" dirty="0">
                          <a:sym typeface="Symbol" pitchFamily="18" charset="2"/>
                        </a:rPr>
                        <a:t> </a:t>
                      </a:r>
                      <a:r>
                        <a:rPr lang="en-US" sz="1600" dirty="0"/>
                        <a:t>{</a:t>
                      </a:r>
                      <a:r>
                        <a:rPr lang="en-US" sz="1600" dirty="0" err="1"/>
                        <a:t>Diapers,Beer</a:t>
                      </a:r>
                      <a:r>
                        <a:rPr lang="en-US" sz="1600" dirty="0"/>
                        <a:t>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0.4/0.8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baskets have milk, diapers, beer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baskets have milk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So, 50% of the baskets with milk also have diapers and beer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A1F8E6C-5DBE-4244-A84B-0E19AED34D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74931"/>
              </p:ext>
            </p:extLst>
          </p:nvPr>
        </p:nvGraphicFramePr>
        <p:xfrm>
          <a:off x="5638800" y="533400"/>
          <a:ext cx="3276600" cy="2377440"/>
        </p:xfrm>
        <a:graphic>
          <a:graphicData uri="http://schemas.openxmlformats.org/drawingml/2006/table">
            <a:tbl>
              <a:tblPr firstRow="1" bandRow="1">
                <a:noFill/>
                <a:tableStyleId>{10A1B5D5-9B99-4C35-A422-299274C87663}</a:tableStyleId>
              </a:tblPr>
              <a:tblGrid>
                <a:gridCol w="9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5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Basket</a:t>
                      </a:r>
                    </a:p>
                  </a:txBody>
                  <a:tcPr marL="254841" marR="127421" marT="91440" marB="914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Items</a:t>
                      </a:r>
                    </a:p>
                  </a:txBody>
                  <a:tcPr marL="254841" marR="127421" marT="91440" marB="914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54841" marR="127421" marT="91440" marB="9144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</a:t>
                      </a:r>
                      <a:endParaRPr 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91440" marB="9144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254841" marR="127421" marT="91440" marB="9144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Diapers, Beer, Eggs</a:t>
                      </a:r>
                      <a:endParaRPr 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91440" marB="9144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54841" marR="127421" marT="91440" marB="9144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Milk, Diapers, Beer, Coke </a:t>
                      </a:r>
                      <a:endParaRPr 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91440" marB="9144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254841" marR="127421" marT="91440" marB="9144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Milk, Diapers, Beer</a:t>
                      </a:r>
                      <a:endParaRPr 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91440" marB="9144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40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254841" marR="127421" marT="91440" marB="9144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Milk, Diapers, Coke </a:t>
                      </a:r>
                      <a:endParaRPr 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91440" marB="9144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213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318441"/>
              </p:ext>
            </p:extLst>
          </p:nvPr>
        </p:nvGraphicFramePr>
        <p:xfrm>
          <a:off x="533400" y="1219200"/>
          <a:ext cx="8077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6396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Takes into account how co-occurrence differs from what is expected by chance</a:t>
            </a:r>
          </a:p>
          <a:p>
            <a:pPr lvl="1"/>
            <a:r>
              <a:rPr lang="en-US" sz="2400" dirty="0"/>
              <a:t>i.e., if items were selected independently from one another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668920"/>
              </p:ext>
            </p:extLst>
          </p:nvPr>
        </p:nvGraphicFramePr>
        <p:xfrm>
          <a:off x="304800" y="3977001"/>
          <a:ext cx="4179253" cy="1037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4960" imgH="355320" progId="Equation.DSMT4">
                  <p:embed/>
                </p:oleObj>
              </mc:Choice>
              <mc:Fallback>
                <p:oleObj name="Equation" r:id="rId3" imgW="14349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977001"/>
                        <a:ext cx="4179253" cy="1037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572000" y="3886200"/>
            <a:ext cx="4419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Support for total </a:t>
            </a:r>
            <a:r>
              <a:rPr lang="en-US" sz="2000" dirty="0" err="1"/>
              <a:t>itemset</a:t>
            </a:r>
            <a:r>
              <a:rPr lang="en-US" sz="2000" dirty="0"/>
              <a:t> A and 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0" y="4572000"/>
            <a:ext cx="4419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Support for A times support for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66AD9-8400-41D5-AC7E-CE53DB41B3EC}"/>
              </a:ext>
            </a:extLst>
          </p:cNvPr>
          <p:cNvSpPr txBox="1"/>
          <p:nvPr/>
        </p:nvSpPr>
        <p:spPr>
          <a:xfrm>
            <a:off x="1066800" y="4139625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1FB59-C9E6-4C99-A48E-243D39FF2E1D}"/>
              </a:ext>
            </a:extLst>
          </p:cNvPr>
          <p:cNvSpPr txBox="1"/>
          <p:nvPr/>
        </p:nvSpPr>
        <p:spPr>
          <a:xfrm>
            <a:off x="1828800" y="4139625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11C79-CAFB-4A13-A3A8-9D25C9D35ECE}"/>
              </a:ext>
            </a:extLst>
          </p:cNvPr>
          <p:cNvSpPr txBox="1"/>
          <p:nvPr/>
        </p:nvSpPr>
        <p:spPr>
          <a:xfrm>
            <a:off x="3048000" y="3886200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E43A-37F8-4063-8FE7-51F566618314}"/>
              </a:ext>
            </a:extLst>
          </p:cNvPr>
          <p:cNvSpPr txBox="1"/>
          <p:nvPr/>
        </p:nvSpPr>
        <p:spPr>
          <a:xfrm>
            <a:off x="2971800" y="4520625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D8C65-2539-41A8-9D05-EA3AEFC444E6}"/>
              </a:ext>
            </a:extLst>
          </p:cNvPr>
          <p:cNvSpPr txBox="1"/>
          <p:nvPr/>
        </p:nvSpPr>
        <p:spPr>
          <a:xfrm>
            <a:off x="3810000" y="3886200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6621D-0BF3-4FC3-A6F8-687CA3131D09}"/>
              </a:ext>
            </a:extLst>
          </p:cNvPr>
          <p:cNvSpPr txBox="1"/>
          <p:nvPr/>
        </p:nvSpPr>
        <p:spPr>
          <a:xfrm>
            <a:off x="3962400" y="4495800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84621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95400"/>
                <a:ext cx="8229600" cy="3290291"/>
              </a:xfrm>
            </p:spPr>
            <p:txBody>
              <a:bodyPr>
                <a:normAutofit/>
              </a:bodyPr>
              <a:lstStyle/>
              <a:p>
                <a:pPr marL="342900" lvl="2" indent="-342900"/>
                <a:r>
                  <a:rPr lang="en-US" dirty="0"/>
                  <a:t>Recall that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sz="2400" dirty="0"/>
                  <a:t>Thus, we can re-write Lift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𝐿𝑖𝑓𝑡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→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den>
                          </m:f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95400"/>
                <a:ext cx="8229600" cy="3290291"/>
              </a:xfrm>
              <a:blipFill rotWithShape="1">
                <a:blip r:embed="rId3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66800" y="3352800"/>
                <a:ext cx="7391400" cy="7078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𝑐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  <a:sym typeface="Symbol" pitchFamily="18" charset="2"/>
                  </a:rPr>
                  <a:t>: how often items in B appear in transactions that contain A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>
                    <a:latin typeface="+mj-lt"/>
                    <a:sym typeface="Symbol" pitchFamily="18" charset="2"/>
                  </a:rPr>
                  <a:t>how often items in B appear in all transactions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352800"/>
                <a:ext cx="7391400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737851"/>
                  </p:ext>
                </p:extLst>
              </p:nvPr>
            </p:nvGraphicFramePr>
            <p:xfrm>
              <a:off x="274955" y="4257268"/>
              <a:ext cx="8746490" cy="22839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5610">
                      <a:extLst>
                        <a:ext uri="{9D8B030D-6E8A-4147-A177-3AD203B41FA5}">
                          <a16:colId xmlns:a16="http://schemas.microsoft.com/office/drawing/2014/main" val="1587469644"/>
                        </a:ext>
                      </a:extLst>
                    </a:gridCol>
                    <a:gridCol w="7200880">
                      <a:extLst>
                        <a:ext uri="{9D8B030D-6E8A-4147-A177-3AD203B41FA5}">
                          <a16:colId xmlns:a16="http://schemas.microsoft.com/office/drawing/2014/main" val="12771186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Lift &gt;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The occurrence of A</a:t>
                          </a:r>
                          <a:r>
                            <a:rPr lang="en-US" sz="2000" dirty="0">
                              <a:sym typeface="Symbol" pitchFamily="18" charset="2"/>
                            </a:rPr>
                            <a:t>  B</a:t>
                          </a:r>
                          <a:r>
                            <a:rPr lang="en-US" sz="2000" dirty="0"/>
                            <a:t> together is more likely than what you would expect by chance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𝐜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/>
                                        </a:rPr>
                                        <m:t>A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sz="2000" dirty="0"/>
                            <a:t>)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226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Lift&lt;1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The occurrence of A</a:t>
                          </a:r>
                          <a:r>
                            <a:rPr lang="en-US" sz="2000" dirty="0">
                              <a:sym typeface="Symbol" pitchFamily="18" charset="2"/>
                            </a:rPr>
                            <a:t>  B</a:t>
                          </a:r>
                          <a:r>
                            <a:rPr lang="en-US" sz="2000" dirty="0"/>
                            <a:t> together is less likely than what you would expect by chance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26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Lift=1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The occurrence of A</a:t>
                          </a:r>
                          <a:r>
                            <a:rPr lang="en-US" sz="2000" dirty="0">
                              <a:sym typeface="Symbol" pitchFamily="18" charset="2"/>
                            </a:rPr>
                            <a:t>  B</a:t>
                          </a:r>
                          <a:r>
                            <a:rPr lang="en-US" sz="2000" dirty="0"/>
                            <a:t> together is the same as what you would expect by chance (i.e. A and B are independent of each other) 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370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737851"/>
                  </p:ext>
                </p:extLst>
              </p:nvPr>
            </p:nvGraphicFramePr>
            <p:xfrm>
              <a:off x="274955" y="4257268"/>
              <a:ext cx="8746490" cy="22839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561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587469644"/>
                        </a:ext>
                      </a:extLst>
                    </a:gridCol>
                    <a:gridCol w="720088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277118617"/>
                        </a:ext>
                      </a:extLst>
                    </a:gridCol>
                  </a:tblGrid>
                  <a:tr h="881825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Lift &gt;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21507" t="-4828" b="-17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3322643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Lift&lt;1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The occurrence of </a:t>
                          </a:r>
                          <a:r>
                            <a:rPr lang="en-US" sz="2000" dirty="0" smtClean="0"/>
                            <a:t>A</a:t>
                          </a:r>
                          <a:r>
                            <a:rPr lang="en-US" sz="2000" dirty="0" smtClean="0">
                              <a:sym typeface="Symbol" pitchFamily="18" charset="2"/>
                            </a:rPr>
                            <a:t> </a:t>
                          </a:r>
                          <a:r>
                            <a:rPr lang="en-US" sz="2000" dirty="0">
                              <a:sym typeface="Symbol" pitchFamily="18" charset="2"/>
                            </a:rPr>
                            <a:t> </a:t>
                          </a:r>
                          <a:r>
                            <a:rPr lang="en-US" sz="2000" dirty="0">
                              <a:sym typeface="Symbol" pitchFamily="18" charset="2"/>
                            </a:rPr>
                            <a:t>B</a:t>
                          </a:r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/>
                            <a:t>together is less likely than what you would expect by chance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34926381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Lift=1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The occurrence of </a:t>
                          </a:r>
                          <a:r>
                            <a:rPr lang="en-US" sz="2000" dirty="0" smtClean="0"/>
                            <a:t>A</a:t>
                          </a:r>
                          <a:r>
                            <a:rPr lang="en-US" sz="2000" dirty="0" smtClean="0">
                              <a:sym typeface="Symbol" pitchFamily="18" charset="2"/>
                            </a:rPr>
                            <a:t> </a:t>
                          </a:r>
                          <a:r>
                            <a:rPr lang="en-US" sz="2000" dirty="0">
                              <a:sym typeface="Symbol" pitchFamily="18" charset="2"/>
                            </a:rPr>
                            <a:t> </a:t>
                          </a:r>
                          <a:r>
                            <a:rPr lang="en-US" sz="2000" dirty="0">
                              <a:sym typeface="Symbol" pitchFamily="18" charset="2"/>
                            </a:rPr>
                            <a:t>B</a:t>
                          </a:r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/>
                            <a:t>together is the same as what you would expect by chance (i.e. </a:t>
                          </a:r>
                          <a:r>
                            <a:rPr lang="en-US" sz="2000" dirty="0" smtClean="0"/>
                            <a:t>A </a:t>
                          </a:r>
                          <a:r>
                            <a:rPr lang="en-US" sz="2000" dirty="0"/>
                            <a:t>and </a:t>
                          </a:r>
                          <a:r>
                            <a:rPr lang="en-US" sz="2000" dirty="0" smtClean="0"/>
                            <a:t>B </a:t>
                          </a:r>
                          <a:r>
                            <a:rPr lang="en-US" sz="2000" dirty="0"/>
                            <a:t>are independent of each other) 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393701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74879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965" y="1390325"/>
            <a:ext cx="5943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What’s the lift for the rule: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{Milk, Diapers} </a:t>
            </a:r>
            <a:r>
              <a:rPr lang="en-US" sz="2400" dirty="0">
                <a:latin typeface="+mj-lt"/>
                <a:sym typeface="Symbol" pitchFamily="18" charset="2"/>
              </a:rPr>
              <a:t> {Beer}</a:t>
            </a:r>
          </a:p>
          <a:p>
            <a:endParaRPr lang="en-US" sz="2400" dirty="0">
              <a:latin typeface="+mj-lt"/>
              <a:sym typeface="Symbol" pitchFamily="18" charset="2"/>
            </a:endParaRPr>
          </a:p>
          <a:p>
            <a:r>
              <a:rPr lang="en-US" sz="2400" dirty="0">
                <a:latin typeface="+mj-lt"/>
              </a:rPr>
              <a:t>So 	A = {Milk, Diapers}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	B = {Beer}</a:t>
            </a:r>
            <a:br>
              <a:rPr lang="en-US" sz="2400" dirty="0">
                <a:latin typeface="+mj-lt"/>
              </a:rPr>
            </a:b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s{Milk, Diapers} </a:t>
            </a:r>
            <a:r>
              <a:rPr lang="en-US" sz="2400" dirty="0">
                <a:latin typeface="+mj-lt"/>
                <a:sym typeface="Symbol" pitchFamily="18" charset="2"/>
              </a:rPr>
              <a:t> {Beer}</a:t>
            </a:r>
            <a:r>
              <a:rPr lang="en-US" sz="2400" dirty="0">
                <a:latin typeface="+mj-lt"/>
              </a:rPr>
              <a:t>) = 2/5 = 0.4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s({Milk, Diapers}) = 3/5 = 0.6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s({Beer}) = 3/5 = 0.6</a:t>
            </a:r>
            <a:br>
              <a:rPr lang="en-US" sz="2400" dirty="0">
                <a:latin typeface="+mj-lt"/>
              </a:rPr>
            </a:b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So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006503"/>
              </p:ext>
            </p:extLst>
          </p:nvPr>
        </p:nvGraphicFramePr>
        <p:xfrm>
          <a:off x="685800" y="5895506"/>
          <a:ext cx="72548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35160" imgH="330120" progId="Equation.DSMT4">
                  <p:embed/>
                </p:oleObj>
              </mc:Choice>
              <mc:Fallback>
                <p:oleObj name="Equation" r:id="rId3" imgW="3035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895506"/>
                        <a:ext cx="72548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203374" y="3856254"/>
            <a:ext cx="2743200" cy="191048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When Lift &gt; 1, the occurrence of </a:t>
            </a:r>
            <a:br>
              <a:rPr lang="en-US" b="1" dirty="0"/>
            </a:br>
            <a:r>
              <a:rPr lang="en-US" b="1" dirty="0"/>
              <a:t>A</a:t>
            </a:r>
            <a:r>
              <a:rPr lang="en-US" b="1" dirty="0">
                <a:latin typeface="Arial" charset="0"/>
                <a:sym typeface="Symbol" pitchFamily="18" charset="2"/>
              </a:rPr>
              <a:t>  </a:t>
            </a:r>
            <a:r>
              <a:rPr lang="en-US" b="1" dirty="0">
                <a:sym typeface="Symbol" pitchFamily="18" charset="2"/>
              </a:rPr>
              <a:t>B</a:t>
            </a:r>
            <a:r>
              <a:rPr lang="en-US" b="1" dirty="0"/>
              <a:t> together is more likely than what you would expect by chance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667158"/>
              </p:ext>
            </p:extLst>
          </p:nvPr>
        </p:nvGraphicFramePr>
        <p:xfrm>
          <a:off x="1447800" y="5079531"/>
          <a:ext cx="32861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4960" imgH="355320" progId="Equation.DSMT4">
                  <p:embed/>
                </p:oleObj>
              </mc:Choice>
              <mc:Fallback>
                <p:oleObj name="Equation" r:id="rId5" imgW="143496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079531"/>
                        <a:ext cx="32861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E938CD6-FF3F-4833-84A6-947ACE82F2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1952"/>
              </p:ext>
            </p:extLst>
          </p:nvPr>
        </p:nvGraphicFramePr>
        <p:xfrm>
          <a:off x="5181601" y="802668"/>
          <a:ext cx="3505200" cy="2809212"/>
        </p:xfrm>
        <a:graphic>
          <a:graphicData uri="http://schemas.openxmlformats.org/drawingml/2006/table">
            <a:tbl>
              <a:tblPr firstRow="1" bandRow="1">
                <a:noFill/>
                <a:tableStyleId>{10A1B5D5-9B99-4C35-A422-299274C87663}</a:tableStyleId>
              </a:tblPr>
              <a:tblGrid>
                <a:gridCol w="964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Basket</a:t>
                      </a:r>
                    </a:p>
                  </a:txBody>
                  <a:tcPr marL="254841" marR="127421" marT="127421" marB="127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Items</a:t>
                      </a:r>
                    </a:p>
                  </a:txBody>
                  <a:tcPr marL="254841" marR="127421" marT="127421" marB="1274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</a:t>
                      </a:r>
                      <a:endParaRPr lang="en-US"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Diapers, Beer, Eggs</a:t>
                      </a:r>
                      <a:endParaRPr 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Milk, Diapers, Beer, Coke </a:t>
                      </a:r>
                      <a:endParaRPr lang="en-US"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Milk, Diapers, Beer</a:t>
                      </a:r>
                      <a:endParaRPr lang="en-US"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254841" marR="127421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Bread, Milk, Diapers, Coke </a:t>
                      </a:r>
                      <a:endParaRPr 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841" marR="95565" marT="127421" marB="12742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BD98465-8C22-4909-B9AC-5982173BC3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2826" y="5093061"/>
            <a:ext cx="3573998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92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Another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623723"/>
              </p:ext>
            </p:extLst>
          </p:nvPr>
        </p:nvGraphicFramePr>
        <p:xfrm>
          <a:off x="0" y="1018720"/>
          <a:ext cx="6177148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Netflix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Cable</a:t>
                      </a:r>
                      <a:br>
                        <a:rPr lang="en-US" sz="2800" b="1" baseline="0" dirty="0">
                          <a:solidFill>
                            <a:srgbClr val="C00000"/>
                          </a:solidFill>
                        </a:rPr>
                      </a:br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TV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443353" y="1445159"/>
            <a:ext cx="2585852" cy="19482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is the effect of Netflix on Cable TV?</a:t>
            </a:r>
            <a:br>
              <a:rPr lang="en-US" sz="2400" dirty="0"/>
            </a:br>
            <a:r>
              <a:rPr lang="en-US" sz="2400" dirty="0"/>
              <a:t>{Netflix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CableTV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7072" y="3041210"/>
            <a:ext cx="75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= 200 + 3800 + 8000 + 1000 = 13000</a:t>
            </a:r>
          </a:p>
          <a:p>
            <a:endParaRPr lang="en-US" sz="2400" dirty="0"/>
          </a:p>
          <a:p>
            <a:r>
              <a:rPr lang="en-US" sz="2400" dirty="0"/>
              <a:t>People with </a:t>
            </a:r>
            <a:r>
              <a:rPr lang="en-US" sz="2400" b="1" dirty="0">
                <a:solidFill>
                  <a:schemeClr val="tx2"/>
                </a:solidFill>
              </a:rPr>
              <a:t>both services </a:t>
            </a:r>
            <a:r>
              <a:rPr lang="en-US" sz="2400" dirty="0"/>
              <a:t>	</a:t>
            </a:r>
            <a:r>
              <a:rPr lang="en-US" sz="2400" dirty="0">
                <a:sym typeface="Wingdings" pitchFamily="2" charset="2"/>
              </a:rPr>
              <a:t>= 1000/13000                7%</a:t>
            </a:r>
          </a:p>
          <a:p>
            <a:r>
              <a:rPr lang="en-US" sz="2400" dirty="0">
                <a:sym typeface="Wingdings" pitchFamily="2" charset="2"/>
              </a:rPr>
              <a:t>People with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Cable TV 	</a:t>
            </a:r>
            <a:r>
              <a:rPr lang="en-US" sz="2400" dirty="0">
                <a:sym typeface="Wingdings" pitchFamily="2" charset="2"/>
              </a:rPr>
              <a:t>	= (8000+1000)/13000  69%</a:t>
            </a:r>
          </a:p>
          <a:p>
            <a:r>
              <a:rPr lang="en-US" sz="2400" dirty="0">
                <a:sym typeface="Wingdings" pitchFamily="2" charset="2"/>
              </a:rPr>
              <a:t>People with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Netflix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		= (3800+1000)/13000  37%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09094"/>
              </p:ext>
            </p:extLst>
          </p:nvPr>
        </p:nvGraphicFramePr>
        <p:xfrm>
          <a:off x="685800" y="4980202"/>
          <a:ext cx="716438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57320" imgH="330120" progId="Equation.3">
                  <p:embed/>
                </p:oleObj>
              </mc:Choice>
              <mc:Fallback>
                <p:oleObj name="Equation" r:id="rId3" imgW="28573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80202"/>
                        <a:ext cx="7164388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79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82DB32D-A74B-422C-BBF2-427F634F5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25ACEC-BB39-4D2C-80E4-CF369BF2FDB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267F671D-7AA8-4D22-81A5-933CFF5E2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3388" y="3463636"/>
            <a:ext cx="7772400" cy="3379066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sz="2800" dirty="0"/>
              <a:t>Transaction data</a:t>
            </a:r>
            <a:endParaRPr lang="en-GB" altLang="en-US" sz="2800" b="1" dirty="0"/>
          </a:p>
          <a:p>
            <a:pPr>
              <a:spcBef>
                <a:spcPct val="0"/>
              </a:spcBef>
            </a:pPr>
            <a:r>
              <a:rPr lang="en-GB" altLang="en-US" sz="2800" dirty="0"/>
              <a:t>An example </a:t>
            </a:r>
            <a:r>
              <a:rPr lang="en-GB" altLang="en-US" sz="2800" dirty="0">
                <a:solidFill>
                  <a:srgbClr val="FF0000"/>
                </a:solidFill>
              </a:rPr>
              <a:t>frequent </a:t>
            </a:r>
            <a:r>
              <a:rPr lang="en-GB" altLang="en-US" sz="2800" i="1" dirty="0">
                <a:solidFill>
                  <a:srgbClr val="FF0000"/>
                </a:solidFill>
              </a:rPr>
              <a:t>itemset</a:t>
            </a:r>
            <a:r>
              <a:rPr lang="en-GB" altLang="en-US" sz="2800" dirty="0"/>
              <a:t>:</a:t>
            </a:r>
            <a:r>
              <a:rPr lang="en-GB" altLang="en-US" sz="2800" b="1" dirty="0"/>
              <a:t>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dirty="0"/>
              <a:t>   </a:t>
            </a:r>
            <a:r>
              <a:rPr lang="en-GB" altLang="en-US" sz="2000" dirty="0"/>
              <a:t>{Chicken, Clothes, Milk}    	[sup = 3/7]</a:t>
            </a:r>
          </a:p>
          <a:p>
            <a:pPr>
              <a:spcBef>
                <a:spcPct val="0"/>
              </a:spcBef>
            </a:pPr>
            <a:r>
              <a:rPr lang="en-GB" altLang="en-US" sz="2800" dirty="0">
                <a:solidFill>
                  <a:srgbClr val="FF0000"/>
                </a:solidFill>
              </a:rPr>
              <a:t>Association rules</a:t>
            </a:r>
            <a:r>
              <a:rPr lang="en-GB" altLang="en-US" sz="2800" dirty="0">
                <a:solidFill>
                  <a:schemeClr val="accent2"/>
                </a:solidFill>
              </a:rPr>
              <a:t> </a:t>
            </a:r>
            <a:r>
              <a:rPr lang="en-GB" altLang="en-US" sz="2800" dirty="0"/>
              <a:t>from the itemset:</a:t>
            </a:r>
            <a:r>
              <a:rPr lang="en-GB" altLang="en-US" sz="2800" b="1" dirty="0"/>
              <a:t>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dirty="0"/>
              <a:t>	 </a:t>
            </a:r>
            <a:r>
              <a:rPr lang="en-GB" altLang="en-US" sz="2000" dirty="0"/>
              <a:t>Clothes </a:t>
            </a:r>
            <a:r>
              <a:rPr lang="en-GB" altLang="en-US" sz="2400" dirty="0">
                <a:sym typeface="Symbol" panose="05050102010706020507" pitchFamily="18" charset="2"/>
              </a:rPr>
              <a:t> </a:t>
            </a:r>
            <a:r>
              <a:rPr lang="en-GB" altLang="en-US" sz="2000" dirty="0"/>
              <a:t>Milk, </a:t>
            </a:r>
            <a:r>
              <a:rPr lang="en-GB" altLang="en-US" sz="1800" dirty="0"/>
              <a:t>Chicken	</a:t>
            </a:r>
            <a:r>
              <a:rPr lang="en-GB" altLang="en-US" sz="2000" dirty="0"/>
              <a:t>[sup = 3/7, conf = 3/3</a:t>
            </a:r>
            <a:r>
              <a:rPr lang="en-GB" altLang="en-US" sz="2000"/>
              <a:t>, lift=conf/P(B)=1/4/7=7/4=1.75]</a:t>
            </a:r>
            <a:endParaRPr lang="en-GB" altLang="en-US" sz="20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dirty="0"/>
              <a:t>	</a:t>
            </a:r>
            <a:endParaRPr lang="en-GB" altLang="en-US" sz="2000" dirty="0"/>
          </a:p>
        </p:txBody>
      </p:sp>
      <p:sp>
        <p:nvSpPr>
          <p:cNvPr id="681988" name="Text Box 4">
            <a:extLst>
              <a:ext uri="{FF2B5EF4-FFF2-40B4-BE49-F238E27FC236}">
                <a16:creationId xmlns:a16="http://schemas.microsoft.com/office/drawing/2014/main" id="{BE390178-66F6-4901-930D-D15AC420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1056957"/>
            <a:ext cx="4667250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350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6350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6350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6350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6350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t1:	Beef, Chicken, Milk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t2:	Beef, Cheese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t3:	Cheese, Boots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t4:	Beef, Chicken, Cheese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t5:	Beef, Chicken, Clothes, Cheese, Milk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t6:	Chicken, Clothes, Milk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t7:	Chicken, Milk, Clothes</a:t>
            </a:r>
            <a:endParaRPr lang="en-GB" altLang="en-US" sz="1800" dirty="0">
              <a:solidFill>
                <a:schemeClr val="accent2"/>
              </a:solidFill>
            </a:endParaRPr>
          </a:p>
        </p:txBody>
      </p:sp>
      <p:sp>
        <p:nvSpPr>
          <p:cNvPr id="681990" name="Rectangle 6">
            <a:extLst>
              <a:ext uri="{FF2B5EF4-FFF2-40B4-BE49-F238E27FC236}">
                <a16:creationId xmlns:a16="http://schemas.microsoft.com/office/drawing/2014/main" id="{14099EAB-7D54-483E-AADD-B23690382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4" y="1010920"/>
            <a:ext cx="4791075" cy="243998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5511FC-F132-40DB-BEA8-410F96A1E2E1}"/>
              </a:ext>
            </a:extLst>
          </p:cNvPr>
          <p:cNvSpPr txBox="1">
            <a:spLocks/>
          </p:cNvSpPr>
          <p:nvPr/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Another Example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88AFA2DE-01D5-4045-87CD-AAA87346E84C}"/>
              </a:ext>
            </a:extLst>
          </p:cNvPr>
          <p:cNvSpPr/>
          <p:nvPr/>
        </p:nvSpPr>
        <p:spPr>
          <a:xfrm>
            <a:off x="1295400" y="5867508"/>
            <a:ext cx="7391400" cy="8380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Calculate the lift by yourself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Once Confident in a Rule, Take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5" y="1513177"/>
            <a:ext cx="8229600" cy="533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dirty="0"/>
              <a:t>{Diapers}</a:t>
            </a:r>
            <a:r>
              <a:rPr lang="en-US" sz="2800" b="1" dirty="0">
                <a:sym typeface="Symbol" pitchFamily="18" charset="2"/>
              </a:rPr>
              <a:t>  {Beer}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0823190"/>
              </p:ext>
            </p:extLst>
          </p:nvPr>
        </p:nvGraphicFramePr>
        <p:xfrm>
          <a:off x="688070" y="1907634"/>
          <a:ext cx="6818116" cy="2612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picture containing table, cup, indoor, sitting&#10;&#10;Description automatically generated">
            <a:extLst>
              <a:ext uri="{FF2B5EF4-FFF2-40B4-BE49-F238E27FC236}">
                <a16:creationId xmlns:a16="http://schemas.microsoft.com/office/drawing/2014/main" id="{934D2B65-0FDA-4084-9EC9-4619711CB9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70" y="4495800"/>
            <a:ext cx="3745385" cy="1828800"/>
          </a:xfrm>
          <a:prstGeom prst="rect">
            <a:avLst/>
          </a:prstGeom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75509876-F06B-4924-889C-FA44D0CF2565}"/>
              </a:ext>
            </a:extLst>
          </p:cNvPr>
          <p:cNvSpPr/>
          <p:nvPr/>
        </p:nvSpPr>
        <p:spPr>
          <a:xfrm>
            <a:off x="4873336" y="4648200"/>
            <a:ext cx="4073237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Can we use association rule mining for classification?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26C21F60-C042-496D-A331-3D525B7B8E7C}"/>
              </a:ext>
            </a:extLst>
          </p:cNvPr>
          <p:cNvSpPr/>
          <p:nvPr/>
        </p:nvSpPr>
        <p:spPr>
          <a:xfrm>
            <a:off x="4873335" y="5457680"/>
            <a:ext cx="4073238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Can we use association rule mining for clustering?</a:t>
            </a:r>
          </a:p>
        </p:txBody>
      </p:sp>
    </p:spTree>
    <p:extLst>
      <p:ext uri="{BB962C8B-B14F-4D97-AF65-F5344CB8AC3E}">
        <p14:creationId xmlns:p14="http://schemas.microsoft.com/office/powerpoint/2010/main" val="1577743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46F2B16A-EAAE-47BA-BBC1-CC2D199E55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25909" y="1125624"/>
            <a:ext cx="8001000" cy="4572000"/>
          </a:xfrm>
        </p:spPr>
        <p:txBody>
          <a:bodyPr>
            <a:noAutofit/>
          </a:bodyPr>
          <a:lstStyle/>
          <a:p>
            <a:pPr lvl="0"/>
            <a:r>
              <a:rPr lang="en-GB" altLang="ja-JP" sz="2400" dirty="0"/>
              <a:t>A simplistic view of shopping baskets</a:t>
            </a:r>
            <a:endParaRPr lang="en-US" sz="2400" dirty="0"/>
          </a:p>
          <a:p>
            <a:pPr lvl="1"/>
            <a:r>
              <a:rPr lang="en-GB" altLang="ja-JP" sz="2000" dirty="0"/>
              <a:t>Some important information not considered. </a:t>
            </a:r>
            <a:r>
              <a:rPr lang="en-GB" altLang="ja-JP" sz="2000" dirty="0" err="1"/>
              <a:t>E.g</a:t>
            </a:r>
            <a:r>
              <a:rPr lang="en-GB" altLang="ja-JP" sz="2000" dirty="0"/>
              <a:t>, </a:t>
            </a:r>
          </a:p>
          <a:p>
            <a:pPr lvl="2"/>
            <a:r>
              <a:rPr lang="en-GB" altLang="ja-JP" sz="2000" dirty="0"/>
              <a:t>the quantity of each item purchased and </a:t>
            </a:r>
          </a:p>
          <a:p>
            <a:pPr lvl="2"/>
            <a:r>
              <a:rPr lang="en-GB" altLang="ja-JP" sz="2000" dirty="0"/>
              <a:t>the price paid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200" dirty="0"/>
          </a:p>
          <a:p>
            <a:r>
              <a:rPr lang="en-US" sz="2400" dirty="0"/>
              <a:t>Analytics insights aren't always actionable</a:t>
            </a:r>
            <a:endParaRPr lang="en-US" altLang="en-US" sz="2400" dirty="0"/>
          </a:p>
          <a:p>
            <a:pPr lvl="1"/>
            <a:r>
              <a:rPr lang="en-US" altLang="en-US" sz="2000" dirty="0"/>
              <a:t>Random data can generate apparently interesting association rules</a:t>
            </a:r>
          </a:p>
          <a:p>
            <a:pPr lvl="1"/>
            <a:r>
              <a:rPr lang="en-US" altLang="en-US" sz="2000" dirty="0"/>
              <a:t>Association does not imply causality</a:t>
            </a:r>
          </a:p>
          <a:p>
            <a:pPr lvl="1"/>
            <a:r>
              <a:rPr lang="en-US" altLang="en-US" sz="2000" dirty="0"/>
              <a:t>The more rules you produce, the greater the danger is</a:t>
            </a:r>
          </a:p>
          <a:p>
            <a:pPr marL="457200" lvl="1" indent="0">
              <a:buNone/>
            </a:pPr>
            <a:endParaRPr lang="en-US" altLang="en-US" sz="1200" dirty="0"/>
          </a:p>
          <a:p>
            <a:r>
              <a:rPr lang="en-US" altLang="en-US" sz="2400" dirty="0"/>
              <a:t>Be careful when you take someone else's model and apply it in your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F42D5-D61E-485C-860C-1960F4CF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396003-96F6-4176-9F34-3B5312EE2A57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28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827BEB-8217-476B-9FDE-8AE81D386057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But Do Not Blindly Follow the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3547A1-2E96-4C8C-8691-C259CC5A3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277" y="5135880"/>
            <a:ext cx="3248523" cy="16459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Diapers and Beer: Revisited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B3D441-CEB2-4EE5-8A19-A5E33EDD38EA}"/>
              </a:ext>
            </a:extLst>
          </p:cNvPr>
          <p:cNvSpPr txBox="1">
            <a:spLocks/>
          </p:cNvSpPr>
          <p:nvPr/>
        </p:nvSpPr>
        <p:spPr>
          <a:xfrm>
            <a:off x="990600" y="914400"/>
            <a:ext cx="68580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Attempts to Repeat the Finding</a:t>
            </a:r>
            <a:endParaRPr lang="en-US" sz="2000" dirty="0"/>
          </a:p>
          <a:p>
            <a:r>
              <a:rPr lang="en-US" sz="1800" dirty="0"/>
              <a:t>Through the rest of the 1990s, in a number of different retail settings, Madsen validated and then invalidated the claimed correlation. "Somewhere around 1993 or 1994, I was working in a drug store chain and I read this and I thought it seemed legit. [However,] a year later, working in a grocery store chain, I had access to all of this data, and I tried it, but I found no correlation," he said.</a:t>
            </a:r>
          </a:p>
          <a:p>
            <a:r>
              <a:rPr lang="en-US" sz="1800" dirty="0"/>
              <a:t>Later on, Madsen was working with another drug store chain in which he was able to validate the beer-and-diapers correlation. </a:t>
            </a:r>
          </a:p>
          <a:p>
            <a:r>
              <a:rPr lang="en-US" sz="1800" dirty="0"/>
              <a:t>Then in 1997, he found a case in which the correlation seemed especially strong. "There was a 0.95 correlation. I asked them about it. They said, 'We read this article in </a:t>
            </a:r>
            <a:r>
              <a:rPr lang="en-US" sz="1800" i="1" dirty="0"/>
              <a:t>Chain Store </a:t>
            </a:r>
            <a:r>
              <a:rPr lang="en-US" sz="1800" i="1" dirty="0" err="1"/>
              <a:t>Age</a:t>
            </a:r>
            <a:r>
              <a:rPr lang="en-US" sz="1800" dirty="0" err="1"/>
              <a:t>magazine</a:t>
            </a:r>
            <a:r>
              <a:rPr lang="en-US" sz="1800" dirty="0"/>
              <a:t> that said beer and diapers are correlated, so we put beer next to diapers in all of our stores," </a:t>
            </a:r>
          </a:p>
          <a:p>
            <a:r>
              <a:rPr lang="en-US" sz="1800" dirty="0"/>
              <a:t>In another drug store retailer that same year, he found no correlation. Then, while working with a grocery retailer in the year 2000, he found an example of very weak correlation.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400" dirty="0"/>
              <a:t>(</a:t>
            </a:r>
            <a:r>
              <a:rPr lang="en-US" sz="1400" dirty="0">
                <a:hlinkClick r:id="rId3"/>
              </a:rPr>
              <a:t>https://tdwi.org/articles/2016/11/15/beer-and-diapers-impossible-correlation.aspx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891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E7E282-B2AC-4898-AC08-9C60641617A2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8086531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en-US" sz="2400" dirty="0"/>
              <a:t>Assume all data are categorical</a:t>
            </a:r>
          </a:p>
          <a:p>
            <a:pPr lvl="1">
              <a:spcBef>
                <a:spcPct val="15000"/>
              </a:spcBef>
            </a:pPr>
            <a:r>
              <a:rPr lang="en-US" altLang="en-US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en-US" altLang="en-US" sz="2000" dirty="0"/>
              <a:t> good algorithm for numeric data</a:t>
            </a:r>
          </a:p>
          <a:p>
            <a:r>
              <a:rPr lang="en-US" sz="2400" dirty="0"/>
              <a:t>An association rule has two parts: </a:t>
            </a:r>
          </a:p>
          <a:p>
            <a:pPr lvl="1">
              <a:spcBef>
                <a:spcPct val="15000"/>
              </a:spcBef>
            </a:pPr>
            <a:r>
              <a:rPr lang="en-US" sz="2000" dirty="0"/>
              <a:t>an antecedent (if) and a consequent (then)</a:t>
            </a:r>
          </a:p>
          <a:p>
            <a:pPr>
              <a:spcBef>
                <a:spcPct val="15000"/>
              </a:spcBef>
            </a:pPr>
            <a:r>
              <a:rPr lang="en-US" altLang="en-US" sz="2400" dirty="0"/>
              <a:t>Initially used for </a:t>
            </a:r>
            <a:r>
              <a:rPr lang="en-US" altLang="en-US" sz="2400" dirty="0">
                <a:solidFill>
                  <a:srgbClr val="FF0000"/>
                </a:solidFill>
              </a:rPr>
              <a:t>Market Basket Analysis</a:t>
            </a:r>
            <a:r>
              <a:rPr lang="en-US" altLang="en-US" sz="2400" dirty="0"/>
              <a:t> to find how items purchased by customers are related</a:t>
            </a:r>
          </a:p>
          <a:p>
            <a:pPr lvl="1">
              <a:spcBef>
                <a:spcPct val="15000"/>
              </a:spcBef>
            </a:pPr>
            <a:r>
              <a:rPr lang="en-US" sz="2000" dirty="0"/>
              <a:t>e.g., if a customer buys A, then there is an 80% chance she/he will also buy B</a:t>
            </a:r>
          </a:p>
          <a:p>
            <a:pPr>
              <a:spcBef>
                <a:spcPct val="15000"/>
              </a:spcBef>
            </a:pPr>
            <a:endParaRPr lang="en-US" altLang="en-US" sz="2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E483EC-7D5E-4E4B-B057-E6DDEEF66A74}"/>
              </a:ext>
            </a:extLst>
          </p:cNvPr>
          <p:cNvSpPr txBox="1">
            <a:spLocks/>
          </p:cNvSpPr>
          <p:nvPr/>
        </p:nvSpPr>
        <p:spPr>
          <a:xfrm>
            <a:off x="314131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What is Association Rule Mining?</a:t>
            </a:r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E78E9404-D864-459C-BA98-5572C39BC6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971826"/>
            <a:ext cx="394855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39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Interesting Applications of Data Mining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B3D441-CEB2-4EE5-8A19-A5E33EDD38EA}"/>
              </a:ext>
            </a:extLst>
          </p:cNvPr>
          <p:cNvSpPr txBox="1">
            <a:spLocks/>
          </p:cNvSpPr>
          <p:nvPr/>
        </p:nvSpPr>
        <p:spPr>
          <a:xfrm>
            <a:off x="990600" y="1371600"/>
            <a:ext cx="7543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Detect credit </a:t>
            </a:r>
            <a:r>
              <a:rPr lang="en-US" sz="2400"/>
              <a:t>card default (decision tree, association rule mining)</a:t>
            </a:r>
            <a:endParaRPr lang="en-US" sz="2400" dirty="0"/>
          </a:p>
          <a:p>
            <a:r>
              <a:rPr lang="en-US" sz="2400" dirty="0"/>
              <a:t>Detect </a:t>
            </a:r>
            <a:r>
              <a:rPr lang="en-US" sz="2400"/>
              <a:t>watermelon ripeness (ripe or not, decision tree, association rule mining)</a:t>
            </a:r>
            <a:endParaRPr lang="en-US" sz="2400" dirty="0"/>
          </a:p>
          <a:p>
            <a:r>
              <a:rPr lang="en-US" sz="2400" dirty="0"/>
              <a:t>Detect </a:t>
            </a:r>
            <a:r>
              <a:rPr lang="en-US" sz="2400"/>
              <a:t>handwritten signatures fraud (fraud or not, decision tree; clustering, split signature based on similarity)</a:t>
            </a:r>
            <a:endParaRPr lang="en-US" sz="2400" dirty="0"/>
          </a:p>
          <a:p>
            <a:r>
              <a:rPr lang="en-US" sz="2400" dirty="0"/>
              <a:t>Suggest customers for bank </a:t>
            </a:r>
            <a:r>
              <a:rPr lang="en-US" sz="2400"/>
              <a:t>account promotions (a group of customer, clsuering; decision tree, yes)</a:t>
            </a:r>
            <a:endParaRPr lang="en-US" sz="2400" dirty="0"/>
          </a:p>
          <a:p>
            <a:r>
              <a:rPr lang="en-US" sz="2400" dirty="0"/>
              <a:t>Suggest friends </a:t>
            </a:r>
            <a:r>
              <a:rPr lang="en-US" sz="2400"/>
              <a:t>on Facebook (recommendation of friends, clutsering; association rule mining, assoctaion between each two users)</a:t>
            </a:r>
            <a:endParaRPr lang="en-US" sz="2400" dirty="0"/>
          </a:p>
          <a:p>
            <a:r>
              <a:rPr lang="en-US" sz="2400" dirty="0"/>
              <a:t>Suggest a perfect match for </a:t>
            </a:r>
            <a:r>
              <a:rPr lang="en-US" sz="2400"/>
              <a:t>online dating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2321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What is association rule mining?</a:t>
            </a:r>
          </a:p>
          <a:p>
            <a:pPr lvl="0"/>
            <a:r>
              <a:rPr lang="en-US" sz="2800" dirty="0"/>
              <a:t>What are the important measures?</a:t>
            </a:r>
          </a:p>
          <a:p>
            <a:pPr lvl="1"/>
            <a:r>
              <a:rPr lang="en-US" sz="2400" dirty="0"/>
              <a:t>Support, confidence, and lift</a:t>
            </a:r>
          </a:p>
          <a:p>
            <a:pPr lvl="1"/>
            <a:r>
              <a:rPr lang="en-US" sz="2400" dirty="0"/>
              <a:t>Explain what each means</a:t>
            </a:r>
          </a:p>
          <a:p>
            <a:pPr lvl="2"/>
            <a:r>
              <a:rPr lang="en-US" sz="2000" dirty="0"/>
              <a:t>Can you have high confidence and low lift at the same time? </a:t>
            </a:r>
          </a:p>
          <a:p>
            <a:pPr lvl="1"/>
            <a:r>
              <a:rPr lang="en-US" sz="2400" dirty="0"/>
              <a:t>How to compute</a:t>
            </a:r>
          </a:p>
          <a:p>
            <a:r>
              <a:rPr lang="en-US" sz="2800" dirty="0"/>
              <a:t>In what conditions, you can use this data mining method?</a:t>
            </a:r>
          </a:p>
        </p:txBody>
      </p:sp>
    </p:spTree>
    <p:extLst>
      <p:ext uri="{BB962C8B-B14F-4D97-AF65-F5344CB8AC3E}">
        <p14:creationId xmlns:p14="http://schemas.microsoft.com/office/powerpoint/2010/main" val="48975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B3D441-CEB2-4EE5-8A19-A5E33EDD38EA}"/>
              </a:ext>
            </a:extLst>
          </p:cNvPr>
          <p:cNvSpPr txBox="1">
            <a:spLocks/>
          </p:cNvSpPr>
          <p:nvPr/>
        </p:nvSpPr>
        <p:spPr>
          <a:xfrm>
            <a:off x="990600" y="1477962"/>
            <a:ext cx="6858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en-US" sz="2400" dirty="0"/>
              <a:t>Diapers and beer: </a:t>
            </a:r>
          </a:p>
          <a:p>
            <a:pPr lvl="1">
              <a:spcBef>
                <a:spcPct val="15000"/>
              </a:spcBef>
            </a:pPr>
            <a:r>
              <a:rPr lang="en-US" altLang="en-US" sz="2000" dirty="0"/>
              <a:t>Most famous example of association rule mining </a:t>
            </a:r>
          </a:p>
          <a:p>
            <a:pPr lvl="1">
              <a:spcBef>
                <a:spcPct val="15000"/>
              </a:spcBef>
            </a:pPr>
            <a:r>
              <a:rPr lang="en-US" sz="2000" dirty="0"/>
              <a:t>If you buy diapers, you tend to buy beer</a:t>
            </a:r>
          </a:p>
          <a:p>
            <a:pPr lvl="1">
              <a:spcBef>
                <a:spcPct val="15000"/>
              </a:spcBef>
            </a:pPr>
            <a:r>
              <a:rPr lang="en-US" sz="2000" dirty="0"/>
              <a:t>Why?</a:t>
            </a:r>
          </a:p>
          <a:p>
            <a:pPr lvl="1">
              <a:spcBef>
                <a:spcPct val="15000"/>
              </a:spcBef>
            </a:pPr>
            <a:r>
              <a:rPr lang="en-US" sz="2000" dirty="0"/>
              <a:t>How can this help business?</a:t>
            </a:r>
          </a:p>
          <a:p>
            <a:pPr>
              <a:spcBef>
                <a:spcPct val="15000"/>
              </a:spcBef>
            </a:pPr>
            <a:endParaRPr lang="en-US" altLang="en-US" sz="2400" dirty="0"/>
          </a:p>
        </p:txBody>
      </p:sp>
      <p:pic>
        <p:nvPicPr>
          <p:cNvPr id="11" name="Picture 10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416DAFC-DABD-4244-9332-88DC02549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29000"/>
            <a:ext cx="241191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7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Other Applications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EF61ED-4BAF-4813-877D-B915090A9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138370" cy="2560320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367D1DA-0919-48B5-8DD6-61806BB09F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7" y="3810000"/>
            <a:ext cx="6437376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4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46F2B16A-EAAE-47BA-BBC1-CC2D199E55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8001000" cy="4572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Supervised</a:t>
            </a:r>
          </a:p>
          <a:p>
            <a:pPr lvl="1"/>
            <a:r>
              <a:rPr lang="en-US" sz="2400" dirty="0"/>
              <a:t>If we want specifically to understand what correlates most with a corresponding target variable</a:t>
            </a:r>
          </a:p>
          <a:p>
            <a:pPr eaLnBrk="1" hangingPunct="1"/>
            <a:endParaRPr lang="en-US" altLang="en-US" sz="2400" dirty="0"/>
          </a:p>
          <a:p>
            <a:r>
              <a:rPr lang="en-US" sz="2800" dirty="0"/>
              <a:t>Unsupervised</a:t>
            </a:r>
          </a:p>
          <a:p>
            <a:pPr lvl="1"/>
            <a:r>
              <a:rPr lang="en-US" altLang="en-US" sz="2400" dirty="0"/>
              <a:t>If we want to explore the data without a specific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F42D5-D61E-485C-860C-1960F4CF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396003-96F6-4176-9F34-3B5312EE2A57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827BEB-8217-476B-9FDE-8AE81D386057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Supervised or Unsupervised?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3A1D25-EA0E-4E42-B8EE-F43715E1D4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4434840"/>
            <a:ext cx="329184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6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30" y="304800"/>
            <a:ext cx="8677469" cy="1143000"/>
          </a:xfrm>
        </p:spPr>
        <p:txBody>
          <a:bodyPr>
            <a:noAutofit/>
          </a:bodyPr>
          <a:lstStyle/>
          <a:p>
            <a:r>
              <a:rPr lang="en-US" sz="3200" dirty="0"/>
              <a:t>Association Rule Mining: Important Measures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E7E282-B2AC-4898-AC08-9C60641617A2}"/>
              </a:ext>
            </a:extLst>
          </p:cNvPr>
          <p:cNvSpPr txBox="1">
            <a:spLocks/>
          </p:cNvSpPr>
          <p:nvPr/>
        </p:nvSpPr>
        <p:spPr>
          <a:xfrm>
            <a:off x="457199" y="1905000"/>
            <a:ext cx="822959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Ideally, we want to create all possible combinations of items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Challenge:</a:t>
            </a:r>
            <a:r>
              <a:rPr lang="en-US" altLang="en-US" sz="2400" dirty="0"/>
              <a:t> computation time grows exponentially as # of items increases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Solution:</a:t>
            </a:r>
            <a:r>
              <a:rPr lang="en-US" altLang="en-US" sz="2400" dirty="0"/>
              <a:t> consider only “frequent item sets”</a:t>
            </a:r>
          </a:p>
          <a:p>
            <a:endParaRPr lang="en-US" altLang="en-US" sz="2400" dirty="0"/>
          </a:p>
          <a:p>
            <a:r>
              <a:rPr lang="en-US" altLang="en-US" sz="2400" dirty="0"/>
              <a:t>Criterion for “frequent”: </a:t>
            </a:r>
            <a:r>
              <a:rPr lang="en-US" altLang="en-US" sz="2400" i="1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8552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31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Association Rule Mining: Important Measures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E7E282-B2AC-4898-AC08-9C60641617A2}"/>
              </a:ext>
            </a:extLst>
          </p:cNvPr>
          <p:cNvSpPr txBox="1">
            <a:spLocks/>
          </p:cNvSpPr>
          <p:nvPr/>
        </p:nvSpPr>
        <p:spPr>
          <a:xfrm>
            <a:off x="457200" y="1905000"/>
            <a:ext cx="7848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5000"/>
              </a:spcBef>
            </a:pPr>
            <a:r>
              <a:rPr lang="en-US" sz="2800" dirty="0"/>
              <a:t>Support: </a:t>
            </a:r>
          </a:p>
          <a:p>
            <a:pPr lvl="1">
              <a:spcBef>
                <a:spcPct val="15000"/>
              </a:spcBef>
            </a:pPr>
            <a:r>
              <a:rPr lang="en-US" sz="2400" dirty="0"/>
              <a:t>Support is an indication of how frequently the itemset appears in the dataset </a:t>
            </a:r>
          </a:p>
          <a:p>
            <a:pPr lvl="2">
              <a:spcBef>
                <a:spcPct val="15000"/>
              </a:spcBef>
            </a:pPr>
            <a:r>
              <a:rPr lang="en-US" sz="2000" dirty="0"/>
              <a:t>The support is sometimes expressed as a percentage of the total number of A and B together in the database; it is </a:t>
            </a:r>
            <a:r>
              <a:rPr lang="en-US" altLang="en-US" sz="2000" dirty="0"/>
              <a:t>p(A,B)</a:t>
            </a:r>
          </a:p>
          <a:p>
            <a:pPr lvl="1">
              <a:spcBef>
                <a:spcPct val="15000"/>
              </a:spcBef>
            </a:pPr>
            <a:r>
              <a:rPr lang="en-US" sz="2400" dirty="0"/>
              <a:t>Coverage of the association rule</a:t>
            </a:r>
          </a:p>
          <a:p>
            <a:pPr lvl="1">
              <a:spcBef>
                <a:spcPct val="15000"/>
              </a:spcBef>
            </a:pPr>
            <a:r>
              <a:rPr lang="en-US" sz="2400" dirty="0"/>
              <a:t>Help to </a:t>
            </a:r>
            <a:r>
              <a:rPr lang="en-US" sz="2400" u="sng" dirty="0"/>
              <a:t>efficientl</a:t>
            </a:r>
            <a:r>
              <a:rPr lang="en-US" sz="2400" dirty="0"/>
              <a:t>y discover association rules</a:t>
            </a:r>
          </a:p>
          <a:p>
            <a:pPr lvl="1">
              <a:spcBef>
                <a:spcPct val="15000"/>
              </a:spcBef>
            </a:pPr>
            <a:r>
              <a:rPr lang="en-US" sz="2400" dirty="0"/>
              <a:t>A constraint </a:t>
            </a:r>
            <a:r>
              <a:rPr lang="en-US" altLang="zh-CN" sz="2400" dirty="0"/>
              <a:t>of</a:t>
            </a:r>
            <a:r>
              <a:rPr lang="en-US" sz="2400" dirty="0"/>
              <a:t> minimum support is often applied in order to control complexity</a:t>
            </a:r>
          </a:p>
          <a:p>
            <a:pPr lvl="2">
              <a:spcBef>
                <a:spcPct val="15000"/>
              </a:spcBef>
            </a:pPr>
            <a:r>
              <a:rPr lang="en-US" sz="2000" dirty="0"/>
              <a:t>E.g., we require rules to apply to at least 0.01% of all transactions</a:t>
            </a:r>
          </a:p>
        </p:txBody>
      </p:sp>
    </p:spTree>
    <p:extLst>
      <p:ext uri="{BB962C8B-B14F-4D97-AF65-F5344CB8AC3E}">
        <p14:creationId xmlns:p14="http://schemas.microsoft.com/office/powerpoint/2010/main" val="165564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31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Association Rule Mining: Important Measures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E7E282-B2AC-4898-AC08-9C60641617A2}"/>
              </a:ext>
            </a:extLst>
          </p:cNvPr>
          <p:cNvSpPr txBox="1">
            <a:spLocks/>
          </p:cNvSpPr>
          <p:nvPr/>
        </p:nvSpPr>
        <p:spPr>
          <a:xfrm>
            <a:off x="457199" y="1905000"/>
            <a:ext cx="8229599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5000"/>
              </a:spcBef>
            </a:pPr>
            <a:r>
              <a:rPr lang="en-US" sz="2800" dirty="0"/>
              <a:t>Confidence: </a:t>
            </a:r>
          </a:p>
          <a:p>
            <a:pPr lvl="1">
              <a:spcBef>
                <a:spcPct val="15000"/>
              </a:spcBef>
            </a:pPr>
            <a:r>
              <a:rPr lang="en-US" sz="2400" dirty="0"/>
              <a:t>Confidence is an indication of how often the rule has been found to be true </a:t>
            </a:r>
          </a:p>
          <a:p>
            <a:pPr lvl="2">
              <a:spcBef>
                <a:spcPct val="15000"/>
              </a:spcBef>
            </a:pPr>
            <a:r>
              <a:rPr lang="en-US" sz="2000" dirty="0"/>
              <a:t>The probability that B occurs when A occurs; it is p(B/A)=</a:t>
            </a:r>
            <a:r>
              <a:rPr lang="en-US" altLang="en-US" sz="2000" dirty="0"/>
              <a:t>p(A,B)/p(A)</a:t>
            </a:r>
          </a:p>
          <a:p>
            <a:pPr lvl="1">
              <a:spcBef>
                <a:spcPct val="15000"/>
              </a:spcBef>
            </a:pPr>
            <a:r>
              <a:rPr lang="en-US" sz="2400" dirty="0"/>
              <a:t>Accuracy of the association rule</a:t>
            </a:r>
          </a:p>
          <a:p>
            <a:pPr lvl="1">
              <a:spcBef>
                <a:spcPct val="15000"/>
              </a:spcBef>
            </a:pPr>
            <a:r>
              <a:rPr lang="en-US" sz="2400" dirty="0"/>
              <a:t>Measures the reliability of the inference made by a rule</a:t>
            </a:r>
          </a:p>
          <a:p>
            <a:pPr lvl="1">
              <a:spcBef>
                <a:spcPct val="15000"/>
              </a:spcBef>
            </a:pPr>
            <a:r>
              <a:rPr lang="en-US" sz="2400" dirty="0"/>
              <a:t>A threshold </a:t>
            </a:r>
            <a:r>
              <a:rPr lang="en-US" altLang="zh-CN" sz="2400" dirty="0"/>
              <a:t>of</a:t>
            </a:r>
            <a:r>
              <a:rPr lang="en-US" sz="2400" dirty="0"/>
              <a:t> minimum confidence is often applied in order to control complexity</a:t>
            </a:r>
          </a:p>
          <a:p>
            <a:pPr lvl="2">
              <a:spcBef>
                <a:spcPct val="15000"/>
              </a:spcBef>
            </a:pPr>
            <a:r>
              <a:rPr lang="en-US" sz="2000" dirty="0"/>
              <a:t>E.g., we require 5% or more of the time, a buyer of A also buy B</a:t>
            </a:r>
          </a:p>
          <a:p>
            <a:pPr lvl="1">
              <a:spcBef>
                <a:spcPct val="15000"/>
              </a:spcBef>
            </a:pPr>
            <a:endParaRPr lang="en-US" sz="2400" dirty="0"/>
          </a:p>
          <a:p>
            <a:pPr lvl="1">
              <a:spcBef>
                <a:spcPct val="15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021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2761</Words>
  <Application>Microsoft Office PowerPoint</Application>
  <PresentationFormat>On-screen Show (4:3)</PresentationFormat>
  <Paragraphs>401</Paragraphs>
  <Slides>31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Franklin Gothic Book</vt:lpstr>
      <vt:lpstr>Symbol</vt:lpstr>
      <vt:lpstr>Wingdings</vt:lpstr>
      <vt:lpstr>Office Theme</vt:lpstr>
      <vt:lpstr>Equation</vt:lpstr>
      <vt:lpstr>CIS9660: Data Mining for Business Analytics  7. Association Rule Mining </vt:lpstr>
      <vt:lpstr>What is Association Rule Mining?</vt:lpstr>
      <vt:lpstr>PowerPoint Presentation</vt:lpstr>
      <vt:lpstr>Applications</vt:lpstr>
      <vt:lpstr>Other Applications</vt:lpstr>
      <vt:lpstr>PowerPoint Presentation</vt:lpstr>
      <vt:lpstr>Association Rule Mining: Important Measures</vt:lpstr>
      <vt:lpstr>Association Rule Mining: Important Measures</vt:lpstr>
      <vt:lpstr>Association Rule Mining: Important Measures</vt:lpstr>
      <vt:lpstr>Association Rule Mining: Important Measures</vt:lpstr>
      <vt:lpstr>Association Rule Mining: Important Steps</vt:lpstr>
      <vt:lpstr>Example: Market-Basket Transactions</vt:lpstr>
      <vt:lpstr>Example: Market-Basket Transactions</vt:lpstr>
      <vt:lpstr>Core Idea: the Itemset</vt:lpstr>
      <vt:lpstr>Support Count  () </vt:lpstr>
      <vt:lpstr>Support  (s)</vt:lpstr>
      <vt:lpstr>PowerPoint Presentation</vt:lpstr>
      <vt:lpstr>PowerPoint Presentation</vt:lpstr>
      <vt:lpstr>Confidence (c)</vt:lpstr>
      <vt:lpstr>Calculating and Interpreting Confidence</vt:lpstr>
      <vt:lpstr>PowerPoint Presentation</vt:lpstr>
      <vt:lpstr>Lift</vt:lpstr>
      <vt:lpstr>Lift</vt:lpstr>
      <vt:lpstr>Example</vt:lpstr>
      <vt:lpstr>Another Example</vt:lpstr>
      <vt:lpstr>PowerPoint Presentation</vt:lpstr>
      <vt:lpstr>Once Confident in a Rule, Take Actions</vt:lpstr>
      <vt:lpstr>PowerPoint Presentation</vt:lpstr>
      <vt:lpstr>Diapers and Beer: Revisited</vt:lpstr>
      <vt:lpstr>Interesting Applications of Data Mining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CIS9660: Data Mining for Business Analytics  4. Association Rule Mining </dc:title>
  <dc:creator>Ada Wang</dc:creator>
  <cp:lastModifiedBy>Shuting Wang</cp:lastModifiedBy>
  <cp:revision>146</cp:revision>
  <dcterms:created xsi:type="dcterms:W3CDTF">2019-08-05T19:31:37Z</dcterms:created>
  <dcterms:modified xsi:type="dcterms:W3CDTF">2023-04-25T14:07:26Z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1855b2-0a05-4494-a903-f3f23f3f98e0_Enabled">
    <vt:lpwstr>true</vt:lpwstr>
  </property>
  <property fmtid="{D5CDD505-2E9C-101B-9397-08002B2CF9AE}" pid="3" name="MSIP_Label_fa1855b2-0a05-4494-a903-f3f23f3f98e0_SetDate">
    <vt:lpwstr>2022-11-21T17:06:39Z</vt:lpwstr>
  </property>
  <property fmtid="{D5CDD505-2E9C-101B-9397-08002B2CF9AE}" pid="4" name="MSIP_Label_fa1855b2-0a05-4494-a903-f3f23f3f98e0_Method">
    <vt:lpwstr>Standard</vt:lpwstr>
  </property>
  <property fmtid="{D5CDD505-2E9C-101B-9397-08002B2CF9AE}" pid="5" name="MSIP_Label_fa1855b2-0a05-4494-a903-f3f23f3f98e0_Name">
    <vt:lpwstr>defa4170-0d19-0005-0004-bc88714345d2</vt:lpwstr>
  </property>
  <property fmtid="{D5CDD505-2E9C-101B-9397-08002B2CF9AE}" pid="6" name="MSIP_Label_fa1855b2-0a05-4494-a903-f3f23f3f98e0_SiteId">
    <vt:lpwstr>6f60f0b3-5f06-4e09-9715-989dba8cc7d8</vt:lpwstr>
  </property>
  <property fmtid="{D5CDD505-2E9C-101B-9397-08002B2CF9AE}" pid="7" name="MSIP_Label_fa1855b2-0a05-4494-a903-f3f23f3f98e0_ActionId">
    <vt:lpwstr>a2e3fcad-87bf-4d63-b024-32d238bb31e4</vt:lpwstr>
  </property>
  <property fmtid="{D5CDD505-2E9C-101B-9397-08002B2CF9AE}" pid="8" name="MSIP_Label_fa1855b2-0a05-4494-a903-f3f23f3f98e0_ContentBits">
    <vt:lpwstr>0</vt:lpwstr>
  </property>
</Properties>
</file>