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5143500" cx="9144000"/>
  <p:notesSz cx="6858000" cy="9144000"/>
  <p:embeddedFontLst>
    <p:embeddedFont>
      <p:font typeface="Old Standard TT"/>
      <p:regular r:id="rId26"/>
      <p:bold r:id="rId27"/>
      <p: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0F8F823-F243-426F-B624-B9C3251615E2}">
  <a:tblStyle styleId="{70F8F823-F243-426F-B624-B9C3251615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OldStandardTT-regular.fntdata"/><Relationship Id="rId25" Type="http://schemas.openxmlformats.org/officeDocument/2006/relationships/slide" Target="slides/slide18.xml"/><Relationship Id="rId28" Type="http://schemas.openxmlformats.org/officeDocument/2006/relationships/font" Target="fonts/OldStandardTT-italic.fntdata"/><Relationship Id="rId27" Type="http://schemas.openxmlformats.org/officeDocument/2006/relationships/font" Target="fonts/OldStandardTT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7f1679a1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7f1679a1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7f1679a1f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f7f1679a1f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7f1679a1f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f7f1679a1f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f7f1679a1f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f7f1679a1f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7f1679a1f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f7f1679a1f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f7f1679a1f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f7f1679a1f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f7f1679a1f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f7f1679a1f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f7f1679a1f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f7f1679a1f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f7f1679a1f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f7f1679a1f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f7f1679a1f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f7f1679a1f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7f1679a1f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7f1679a1f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7f1679a1f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7f1679a1f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7f1679a1f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7f1679a1f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7f1679a1f_0_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7f1679a1f_0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7f1679a1f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f7f1679a1f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7f1679a1f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7f1679a1f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f7f1679a1f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f7f1679a1f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7f1679a1f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f7f1679a1f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" name="Google Shape;56;p14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4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5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311700" y="0"/>
            <a:ext cx="8520600" cy="18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BT2102 Assignment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05</a:t>
            </a:r>
            <a:endParaRPr/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311700" y="2109225"/>
            <a:ext cx="8520600" cy="27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Muhammad </a:t>
            </a:r>
            <a:r>
              <a:rPr lang="en-GB">
                <a:solidFill>
                  <a:schemeClr val="dk1"/>
                </a:solidFill>
              </a:rPr>
              <a:t>Rilwan	     	A0216929U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Wong Deshun			A0222482L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Han Jun Ding 			A0221230E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Jess Raphael Ong          A0216807A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Larvine Shan				</a:t>
            </a:r>
            <a:r>
              <a:rPr lang="en-GB">
                <a:solidFill>
                  <a:schemeClr val="dk1"/>
                </a:solidFill>
              </a:rPr>
              <a:t>A0200040M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Wang Wen Pin David	A0221064W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311700" y="47600"/>
            <a:ext cx="85206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300"/>
              <a:t>1:1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Customer - Pays - ServiceFee</a:t>
            </a:r>
            <a:r>
              <a:rPr lang="en-GB" sz="2300"/>
              <a:t> </a:t>
            </a:r>
            <a:endParaRPr sz="2300"/>
          </a:p>
        </p:txBody>
      </p:sp>
      <p:sp>
        <p:nvSpPr>
          <p:cNvPr id="238" name="Google Shape;238;p34"/>
          <p:cNvSpPr txBox="1"/>
          <p:nvPr/>
        </p:nvSpPr>
        <p:spPr>
          <a:xfrm>
            <a:off x="311700" y="925400"/>
            <a:ext cx="3603300" cy="1262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Customer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CustomerID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CustomerName, Gender, PhoneNumber, EmailAddress, CustomerPassword, Address)</a:t>
            </a:r>
            <a:endParaRPr b="1"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ServiceFee (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PaymentCreationDate, PaymentSettlementDate, ServiceFeeAmount, DueDate)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Pays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CustomerID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9" name="Google Shape;239;p34"/>
          <p:cNvSpPr/>
          <p:nvPr/>
        </p:nvSpPr>
        <p:spPr>
          <a:xfrm>
            <a:off x="4337909" y="1417400"/>
            <a:ext cx="562800" cy="27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4"/>
          <p:cNvSpPr txBox="1"/>
          <p:nvPr/>
        </p:nvSpPr>
        <p:spPr>
          <a:xfrm>
            <a:off x="5218825" y="1040750"/>
            <a:ext cx="3603300" cy="1031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Customer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CustomerID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CustomerName, Gender, PhoneNumber, EmailAddress, CustomerPassword, Address)</a:t>
            </a:r>
            <a:endParaRPr b="1"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ServiceFee (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PaymentCreationDate, PaymentSettlementDate, ServiceFeeAmount, DueDate,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CustomerID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b="1"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1" name="Google Shape;241;p34"/>
          <p:cNvSpPr txBox="1"/>
          <p:nvPr>
            <p:ph idx="1" type="body"/>
          </p:nvPr>
        </p:nvSpPr>
        <p:spPr>
          <a:xfrm>
            <a:off x="229400" y="2374575"/>
            <a:ext cx="5181000" cy="25026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GB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Entities</a:t>
            </a:r>
            <a:endParaRPr b="1"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Administrator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AdministratorID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AdministratorName, Gender, PhoneNumber, AdministratorPassword)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Customer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CustomerID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CustomerName, Gender, PhoneNumber, EmailAddress, CustomerPassword, Address)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Product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ProductID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Category, Model, Price, Cost, Warranty, 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Inventory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latin typeface="Cambria"/>
                <a:ea typeface="Cambria"/>
                <a:cs typeface="Cambria"/>
                <a:sym typeface="Cambria"/>
              </a:rPr>
              <a:t>Items 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(I</a:t>
            </a:r>
            <a:r>
              <a:rPr lang="en-GB" sz="1000" u="sng">
                <a:latin typeface="Cambria"/>
                <a:ea typeface="Cambria"/>
                <a:cs typeface="Cambria"/>
                <a:sym typeface="Cambria"/>
              </a:rPr>
              <a:t>temID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, PurchaseStatus, ServiceStatus,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PurchaseDate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WarrantyEndDate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CustomerID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latin typeface="Cambria"/>
                <a:ea typeface="Cambria"/>
                <a:cs typeface="Cambria"/>
                <a:sym typeface="Cambria"/>
              </a:rPr>
              <a:t>Request 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latin typeface="Cambria"/>
                <a:ea typeface="Cambria"/>
                <a:cs typeface="Cambria"/>
                <a:sym typeface="Cambria"/>
              </a:rPr>
              <a:t>RequestID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, RequestDate, RequestStatus,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CustomerID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latin typeface="Cambria"/>
                <a:ea typeface="Cambria"/>
                <a:cs typeface="Cambria"/>
                <a:sym typeface="Cambria"/>
              </a:rPr>
              <a:t>Service 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latin typeface="Cambria"/>
                <a:ea typeface="Cambria"/>
                <a:cs typeface="Cambria"/>
                <a:sym typeface="Cambria"/>
              </a:rPr>
              <a:t>ServiceID,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ItemID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latin typeface="Cambria"/>
                <a:ea typeface="Cambria"/>
                <a:cs typeface="Cambria"/>
                <a:sym typeface="Cambria"/>
              </a:rPr>
              <a:t>ServiceFee (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PaymentCreationDate, PaymentSettlementDate, ServiceFeeAmount, DueDate,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CustomerID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)</a:t>
            </a:r>
            <a:endParaRPr b="1" sz="1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400"/>
          </a:p>
        </p:txBody>
      </p:sp>
      <p:sp>
        <p:nvSpPr>
          <p:cNvPr id="242" name="Google Shape;242;p34"/>
          <p:cNvSpPr txBox="1"/>
          <p:nvPr/>
        </p:nvSpPr>
        <p:spPr>
          <a:xfrm>
            <a:off x="5629800" y="2558625"/>
            <a:ext cx="3202500" cy="1939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Relationships</a:t>
            </a:r>
            <a:endParaRPr b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Purchased 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ItemID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 CustomerID, PurchaseDate, WarrantyEndDate)</a:t>
            </a:r>
            <a:endParaRPr sz="1000" strike="sngStrike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Submits 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RequestID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 CustomerID)</a:t>
            </a:r>
            <a:endParaRPr sz="1000" strike="sngStrike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Fix 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ItemID,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 ServiceID)</a:t>
            </a:r>
            <a:endParaRPr sz="1000" strike="sngStrike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Pays 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(CustomerID)</a:t>
            </a:r>
            <a:endParaRPr sz="1000" strike="sngStrike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Manage 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ItemID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,RequestID)</a:t>
            </a:r>
            <a:endParaRPr sz="1000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For 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RequestID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 ServiceID)</a:t>
            </a:r>
            <a:endParaRPr sz="1000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Contains 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ProductID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 ItemID)</a:t>
            </a:r>
            <a:endParaRPr sz="1000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Creates 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(RequestID)</a:t>
            </a:r>
            <a:endParaRPr sz="1000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Perform 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ServiceID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 AdmininstratorID)</a:t>
            </a:r>
            <a:endParaRPr sz="1000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311700" y="101025"/>
            <a:ext cx="8520600" cy="8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1:1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300"/>
              <a:t>Request - Manage - Items</a:t>
            </a:r>
            <a:endParaRPr sz="2300"/>
          </a:p>
        </p:txBody>
      </p:sp>
      <p:sp>
        <p:nvSpPr>
          <p:cNvPr id="248" name="Google Shape;248;p35"/>
          <p:cNvSpPr txBox="1"/>
          <p:nvPr/>
        </p:nvSpPr>
        <p:spPr>
          <a:xfrm>
            <a:off x="418226" y="1168050"/>
            <a:ext cx="3744300" cy="1031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Request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RequestID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Request Date, Request Status,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CustomerID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Items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(I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temID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PurchaseStatus, ServiceStatus,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PurchaseDate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WarrantyEndDate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CustomerID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Manage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ItemID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,RequestID)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9" name="Google Shape;249;p35"/>
          <p:cNvSpPr/>
          <p:nvPr/>
        </p:nvSpPr>
        <p:spPr>
          <a:xfrm>
            <a:off x="4637213" y="1544700"/>
            <a:ext cx="527100" cy="27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5"/>
          <p:cNvSpPr txBox="1"/>
          <p:nvPr/>
        </p:nvSpPr>
        <p:spPr>
          <a:xfrm>
            <a:off x="5638988" y="1252788"/>
            <a:ext cx="3000000" cy="1031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Request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RequestID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RequestDate, RequestStatus,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CustomerID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ItemID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Items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(I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temID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PurchaseStatus, ServiceStatus,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PurchaseDate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WarrantyEndDate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CustomerID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b="1"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1" name="Google Shape;251;p35"/>
          <p:cNvSpPr txBox="1"/>
          <p:nvPr>
            <p:ph idx="1" type="body"/>
          </p:nvPr>
        </p:nvSpPr>
        <p:spPr>
          <a:xfrm>
            <a:off x="229400" y="2374575"/>
            <a:ext cx="5181000" cy="25026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GB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Entities</a:t>
            </a:r>
            <a:endParaRPr b="1"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Administrator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AdministratorID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AdministratorName, Gender, PhoneNumber, AdministratorPassword)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Customer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CustomerID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CustomerName, Gender, PhoneNumber, EmailAddress, CustomerPassword, Address)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Product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ProductID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Category, Model, Price, Cost, Warranty, 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Inventory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latin typeface="Cambria"/>
                <a:ea typeface="Cambria"/>
                <a:cs typeface="Cambria"/>
                <a:sym typeface="Cambria"/>
              </a:rPr>
              <a:t>Items 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(I</a:t>
            </a:r>
            <a:r>
              <a:rPr lang="en-GB" sz="1000" u="sng">
                <a:latin typeface="Cambria"/>
                <a:ea typeface="Cambria"/>
                <a:cs typeface="Cambria"/>
                <a:sym typeface="Cambria"/>
              </a:rPr>
              <a:t>temID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, PurchaseStatus, ServiceStatus,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PurchaseDate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WarrantyEndDate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CustomerID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latin typeface="Cambria"/>
                <a:ea typeface="Cambria"/>
                <a:cs typeface="Cambria"/>
                <a:sym typeface="Cambria"/>
              </a:rPr>
              <a:t>Request 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latin typeface="Cambria"/>
                <a:ea typeface="Cambria"/>
                <a:cs typeface="Cambria"/>
                <a:sym typeface="Cambria"/>
              </a:rPr>
              <a:t>RequestID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, RequestDate, RequestStatus,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CustomerID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ItemID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latin typeface="Cambria"/>
                <a:ea typeface="Cambria"/>
                <a:cs typeface="Cambria"/>
                <a:sym typeface="Cambria"/>
              </a:rPr>
              <a:t>Service 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latin typeface="Cambria"/>
                <a:ea typeface="Cambria"/>
                <a:cs typeface="Cambria"/>
                <a:sym typeface="Cambria"/>
              </a:rPr>
              <a:t>ServiceID,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ItemID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latin typeface="Cambria"/>
                <a:ea typeface="Cambria"/>
                <a:cs typeface="Cambria"/>
                <a:sym typeface="Cambria"/>
              </a:rPr>
              <a:t>ServiceFee (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PaymentCreationDate, PaymentSettlementDate, ServiceFeeAmount, DueDate,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CustomerID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)</a:t>
            </a:r>
            <a:endParaRPr b="1" sz="1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400"/>
          </a:p>
        </p:txBody>
      </p:sp>
      <p:sp>
        <p:nvSpPr>
          <p:cNvPr id="252" name="Google Shape;252;p35"/>
          <p:cNvSpPr txBox="1"/>
          <p:nvPr/>
        </p:nvSpPr>
        <p:spPr>
          <a:xfrm>
            <a:off x="5629800" y="2558625"/>
            <a:ext cx="3202500" cy="1939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Relationships</a:t>
            </a:r>
            <a:endParaRPr b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Purchased 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ItemID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 CustomerID, PurchaseDate, WarrantyEndDate)</a:t>
            </a:r>
            <a:endParaRPr sz="1000" strike="sngStrike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Submits 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RequestID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 CustomerID)</a:t>
            </a:r>
            <a:endParaRPr sz="1000" strike="sngStrike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Fix 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ItemID,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 ServiceID)</a:t>
            </a:r>
            <a:endParaRPr sz="1000" strike="sngStrike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Pays 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(CustomerID)</a:t>
            </a:r>
            <a:endParaRPr sz="1000" strike="sngStrike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Manage 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ItemID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,RequestID)</a:t>
            </a:r>
            <a:endParaRPr sz="1000" strike="sngStrike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For 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RequestID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 ServiceID)</a:t>
            </a:r>
            <a:endParaRPr sz="1000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Contains 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ProductID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 ItemID)</a:t>
            </a:r>
            <a:endParaRPr sz="1000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Creates 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(RequestID)</a:t>
            </a:r>
            <a:endParaRPr sz="1000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Perform 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ServiceID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 AdmininstratorID)</a:t>
            </a:r>
            <a:endParaRPr sz="1000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/>
          <p:nvPr>
            <p:ph type="title"/>
          </p:nvPr>
        </p:nvSpPr>
        <p:spPr>
          <a:xfrm>
            <a:off x="311700" y="110550"/>
            <a:ext cx="8520600" cy="8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1:1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300"/>
              <a:t>Request - For - Service</a:t>
            </a:r>
            <a:endParaRPr sz="2300"/>
          </a:p>
        </p:txBody>
      </p:sp>
      <p:sp>
        <p:nvSpPr>
          <p:cNvPr id="258" name="Google Shape;258;p36"/>
          <p:cNvSpPr txBox="1"/>
          <p:nvPr/>
        </p:nvSpPr>
        <p:spPr>
          <a:xfrm>
            <a:off x="475376" y="1255925"/>
            <a:ext cx="3734700" cy="800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Request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RequestID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Request Date, Request Status,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CustomerID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Service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ServiceID,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ItemID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For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RequestID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ServiceID)</a:t>
            </a:r>
            <a:endParaRPr b="1"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9" name="Google Shape;259;p36"/>
          <p:cNvSpPr/>
          <p:nvPr/>
        </p:nvSpPr>
        <p:spPr>
          <a:xfrm>
            <a:off x="4575238" y="1549450"/>
            <a:ext cx="527100" cy="27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6"/>
          <p:cNvSpPr txBox="1"/>
          <p:nvPr/>
        </p:nvSpPr>
        <p:spPr>
          <a:xfrm>
            <a:off x="5467500" y="1255925"/>
            <a:ext cx="3305400" cy="800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Request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RequestID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Request Date, Request Status,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CustomerID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Service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ServiceID,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ItemID, RequestID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b="1"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1" name="Google Shape;261;p36"/>
          <p:cNvSpPr txBox="1"/>
          <p:nvPr>
            <p:ph idx="1" type="body"/>
          </p:nvPr>
        </p:nvSpPr>
        <p:spPr>
          <a:xfrm>
            <a:off x="229400" y="2374575"/>
            <a:ext cx="5181000" cy="25026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GB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Entities</a:t>
            </a:r>
            <a:endParaRPr b="1"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Administrator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AdministratorID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AdministratorName, Gender, PhoneNumber, AdministratorPassword)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Customer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CustomerID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CustomerName, Gender, PhoneNumber, EmailAddress, CustomerPassword, Address)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Product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ProductID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Category, Model, Price, Cost, Warranty, 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Inventory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latin typeface="Cambria"/>
                <a:ea typeface="Cambria"/>
                <a:cs typeface="Cambria"/>
                <a:sym typeface="Cambria"/>
              </a:rPr>
              <a:t>Items 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(I</a:t>
            </a:r>
            <a:r>
              <a:rPr lang="en-GB" sz="1000" u="sng">
                <a:latin typeface="Cambria"/>
                <a:ea typeface="Cambria"/>
                <a:cs typeface="Cambria"/>
                <a:sym typeface="Cambria"/>
              </a:rPr>
              <a:t>temID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, PurchaseStatus, ServiceStatus,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PurchaseDate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WarrantyEndDate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CustomerID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latin typeface="Cambria"/>
                <a:ea typeface="Cambria"/>
                <a:cs typeface="Cambria"/>
                <a:sym typeface="Cambria"/>
              </a:rPr>
              <a:t>Request 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latin typeface="Cambria"/>
                <a:ea typeface="Cambria"/>
                <a:cs typeface="Cambria"/>
                <a:sym typeface="Cambria"/>
              </a:rPr>
              <a:t>RequestID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, RequestDate, RequestStatus,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CustomerID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ItemID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latin typeface="Cambria"/>
                <a:ea typeface="Cambria"/>
                <a:cs typeface="Cambria"/>
                <a:sym typeface="Cambria"/>
              </a:rPr>
              <a:t>Service 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latin typeface="Cambria"/>
                <a:ea typeface="Cambria"/>
                <a:cs typeface="Cambria"/>
                <a:sym typeface="Cambria"/>
              </a:rPr>
              <a:t>ServiceID,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ItemID, RequestID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latin typeface="Cambria"/>
                <a:ea typeface="Cambria"/>
                <a:cs typeface="Cambria"/>
                <a:sym typeface="Cambria"/>
              </a:rPr>
              <a:t>ServiceFee (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PaymentCreationDate, PaymentSettlementDate, ServiceFeeAmount, DueDate,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CustomerID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)</a:t>
            </a:r>
            <a:endParaRPr b="1" sz="1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400"/>
          </a:p>
        </p:txBody>
      </p:sp>
      <p:sp>
        <p:nvSpPr>
          <p:cNvPr id="262" name="Google Shape;262;p36"/>
          <p:cNvSpPr txBox="1"/>
          <p:nvPr/>
        </p:nvSpPr>
        <p:spPr>
          <a:xfrm>
            <a:off x="5629800" y="2558625"/>
            <a:ext cx="3202500" cy="1939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Relationships</a:t>
            </a:r>
            <a:endParaRPr b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Purchased 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ItemID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 CustomerID, PurchaseDate, WarrantyEndDate)</a:t>
            </a:r>
            <a:endParaRPr sz="1000" strike="sngStrike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Submits 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RequestID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 CustomerID)</a:t>
            </a:r>
            <a:endParaRPr sz="1000" strike="sngStrike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Fix 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ItemID,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 ServiceID)</a:t>
            </a:r>
            <a:endParaRPr sz="1000" strike="sngStrike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Pays 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(CustomerID)</a:t>
            </a:r>
            <a:endParaRPr sz="1000" strike="sngStrike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Manage 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ItemID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,RequestID)</a:t>
            </a:r>
            <a:endParaRPr sz="1000" strike="sngStrike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For 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RequestID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 ServiceID)</a:t>
            </a:r>
            <a:endParaRPr sz="1000" strike="sngStrike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Contains 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ProductID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 ItemID)</a:t>
            </a:r>
            <a:endParaRPr sz="1000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Creates 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(RequestID)</a:t>
            </a:r>
            <a:endParaRPr sz="1000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Perform 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ServiceID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 AdmininstratorID)</a:t>
            </a:r>
            <a:endParaRPr sz="1000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>
            <p:ph type="title"/>
          </p:nvPr>
        </p:nvSpPr>
        <p:spPr>
          <a:xfrm>
            <a:off x="311700" y="0"/>
            <a:ext cx="8520600" cy="8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1:N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300"/>
              <a:t>Product - Contains - Item</a:t>
            </a:r>
            <a:endParaRPr sz="2300"/>
          </a:p>
        </p:txBody>
      </p:sp>
      <p:sp>
        <p:nvSpPr>
          <p:cNvPr id="268" name="Google Shape;268;p37"/>
          <p:cNvSpPr txBox="1"/>
          <p:nvPr/>
        </p:nvSpPr>
        <p:spPr>
          <a:xfrm>
            <a:off x="380125" y="1007250"/>
            <a:ext cx="3925200" cy="1031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Product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ProductID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Category, Model, Price, Cost, Warranty, Inventory)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Items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(I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temID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PurchaseStatus, ServiceStatus,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PurchaseDate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WarrantyEndDate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CustomerID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Contains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ProductID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ItemID)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9" name="Google Shape;269;p37"/>
          <p:cNvSpPr/>
          <p:nvPr/>
        </p:nvSpPr>
        <p:spPr>
          <a:xfrm>
            <a:off x="4604413" y="1383900"/>
            <a:ext cx="527100" cy="27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7"/>
          <p:cNvSpPr txBox="1"/>
          <p:nvPr/>
        </p:nvSpPr>
        <p:spPr>
          <a:xfrm>
            <a:off x="5430626" y="1007250"/>
            <a:ext cx="3265800" cy="1031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Product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ProductID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Category, Model, Price, Cost, Warranty, InventoryStock)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Items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(I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temID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PurchaseStatus, ServiceStatus,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PurchaseDate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WarrantyEndDate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CustomerID, ProductID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b="1"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1" name="Google Shape;271;p37"/>
          <p:cNvSpPr txBox="1"/>
          <p:nvPr>
            <p:ph idx="1" type="body"/>
          </p:nvPr>
        </p:nvSpPr>
        <p:spPr>
          <a:xfrm>
            <a:off x="229400" y="2374575"/>
            <a:ext cx="5704800" cy="24075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GB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Entities</a:t>
            </a:r>
            <a:endParaRPr b="1"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Administrator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AdministratorID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AdministratorName, Gender, PhoneNumber, AdministratorPassword)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Customer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CustomerID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CustomerName, Gender, PhoneNumber, EmailAddress, CustomerPassword, Address)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Product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ProductID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Category, Model, Price, Cost, Warranty, 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Inventory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latin typeface="Cambria"/>
                <a:ea typeface="Cambria"/>
                <a:cs typeface="Cambria"/>
                <a:sym typeface="Cambria"/>
              </a:rPr>
              <a:t>Items 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(I</a:t>
            </a:r>
            <a:r>
              <a:rPr lang="en-GB" sz="1000" u="sng">
                <a:latin typeface="Cambria"/>
                <a:ea typeface="Cambria"/>
                <a:cs typeface="Cambria"/>
                <a:sym typeface="Cambria"/>
              </a:rPr>
              <a:t>temID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, PurchaseStatus, ServiceStatus,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PurchaseDate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WarrantyEndDate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CustomerID, ProductID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latin typeface="Cambria"/>
                <a:ea typeface="Cambria"/>
                <a:cs typeface="Cambria"/>
                <a:sym typeface="Cambria"/>
              </a:rPr>
              <a:t>Request 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latin typeface="Cambria"/>
                <a:ea typeface="Cambria"/>
                <a:cs typeface="Cambria"/>
                <a:sym typeface="Cambria"/>
              </a:rPr>
              <a:t>RequestID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, RequestDate, RequestStatus,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CustomerID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ItemID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latin typeface="Cambria"/>
                <a:ea typeface="Cambria"/>
                <a:cs typeface="Cambria"/>
                <a:sym typeface="Cambria"/>
              </a:rPr>
              <a:t>Service 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latin typeface="Cambria"/>
                <a:ea typeface="Cambria"/>
                <a:cs typeface="Cambria"/>
                <a:sym typeface="Cambria"/>
              </a:rPr>
              <a:t>ServiceID,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ItemID, RequestID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latin typeface="Cambria"/>
                <a:ea typeface="Cambria"/>
                <a:cs typeface="Cambria"/>
                <a:sym typeface="Cambria"/>
              </a:rPr>
              <a:t>ServiceFee (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PaymentCreationDate, PaymentSettlementDate, ServiceFeeAmount, DueDate,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CustomerID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)</a:t>
            </a:r>
            <a:endParaRPr b="1" sz="1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400"/>
          </a:p>
        </p:txBody>
      </p:sp>
      <p:sp>
        <p:nvSpPr>
          <p:cNvPr id="272" name="Google Shape;272;p37"/>
          <p:cNvSpPr txBox="1"/>
          <p:nvPr/>
        </p:nvSpPr>
        <p:spPr>
          <a:xfrm>
            <a:off x="6179600" y="2558625"/>
            <a:ext cx="2652600" cy="1939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Relationships</a:t>
            </a:r>
            <a:endParaRPr b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Purchased 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ItemID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 CustomerID, PurchaseDate, WarrantyEndDate)</a:t>
            </a:r>
            <a:endParaRPr sz="1000" strike="sngStrike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Submits 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RequestID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 CustomerID)</a:t>
            </a:r>
            <a:endParaRPr sz="1000" strike="sngStrike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Fix 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ItemID,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 ServiceID)</a:t>
            </a:r>
            <a:endParaRPr sz="1000" strike="sngStrike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Pays 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(CustomerID)</a:t>
            </a:r>
            <a:endParaRPr sz="1000" strike="sngStrike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Manage 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ItemID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,RequestID)</a:t>
            </a:r>
            <a:endParaRPr sz="1000" strike="sngStrike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For 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RequestID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 ServiceID)</a:t>
            </a:r>
            <a:endParaRPr sz="1000" strike="sngStrike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Contains 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ProductID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 ItemID)</a:t>
            </a:r>
            <a:endParaRPr sz="1000" strike="sngStrike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Creates 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(RequestID)</a:t>
            </a:r>
            <a:endParaRPr sz="1000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Perform 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ServiceID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 AdmininstratorID)</a:t>
            </a:r>
            <a:endParaRPr sz="1000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>
            <p:ph type="title"/>
          </p:nvPr>
        </p:nvSpPr>
        <p:spPr>
          <a:xfrm>
            <a:off x="311700" y="91500"/>
            <a:ext cx="8520600" cy="8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1:1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300"/>
              <a:t>Request - Creates - ServiceFee</a:t>
            </a:r>
            <a:endParaRPr sz="2300"/>
          </a:p>
        </p:txBody>
      </p:sp>
      <p:sp>
        <p:nvSpPr>
          <p:cNvPr id="278" name="Google Shape;278;p38"/>
          <p:cNvSpPr txBox="1"/>
          <p:nvPr/>
        </p:nvSpPr>
        <p:spPr>
          <a:xfrm>
            <a:off x="311700" y="1112525"/>
            <a:ext cx="4108200" cy="1031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Request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RequestID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RequestDate, RequestStatus,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CustomerID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ItemID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ServiceFee (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PaymentCreationDate, PaymentSettlementDate, ServiceFeeAmount, DueDate,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CustomerID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Creates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(RequestID)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9" name="Google Shape;279;p38"/>
          <p:cNvSpPr/>
          <p:nvPr/>
        </p:nvSpPr>
        <p:spPr>
          <a:xfrm>
            <a:off x="4682475" y="1489175"/>
            <a:ext cx="527100" cy="27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8"/>
          <p:cNvSpPr txBox="1"/>
          <p:nvPr/>
        </p:nvSpPr>
        <p:spPr>
          <a:xfrm>
            <a:off x="5472150" y="1112525"/>
            <a:ext cx="3370800" cy="1031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Request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RequestID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RequestDate, RequestStatus,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CustomerID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ItemID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ServiceFee (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PaymentCreationDate, PaymentSettlementDate, ServiceFeeAmount, DueDate,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CustomerID, RequestID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b="1"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1" name="Google Shape;281;p38"/>
          <p:cNvSpPr txBox="1"/>
          <p:nvPr>
            <p:ph idx="1" type="body"/>
          </p:nvPr>
        </p:nvSpPr>
        <p:spPr>
          <a:xfrm>
            <a:off x="229400" y="2374575"/>
            <a:ext cx="5704800" cy="24075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GB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Entities</a:t>
            </a:r>
            <a:endParaRPr b="1"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Administrator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AdministratorID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AdministratorName, Gender, PhoneNumber, AdministratorPassword)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Customer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CustomerID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CustomerName, Gender, PhoneNumber, EmailAddress, CustomerPassword, Address)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Product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ProductID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Category, Model, Price, Cost, Warranty, 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Inventory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latin typeface="Cambria"/>
                <a:ea typeface="Cambria"/>
                <a:cs typeface="Cambria"/>
                <a:sym typeface="Cambria"/>
              </a:rPr>
              <a:t>Items 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(I</a:t>
            </a:r>
            <a:r>
              <a:rPr lang="en-GB" sz="1000" u="sng">
                <a:latin typeface="Cambria"/>
                <a:ea typeface="Cambria"/>
                <a:cs typeface="Cambria"/>
                <a:sym typeface="Cambria"/>
              </a:rPr>
              <a:t>temID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, PurchaseStatus, ServiceStatus,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PurchaseDate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WarrantyEndDate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CustomerID, ProductID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latin typeface="Cambria"/>
                <a:ea typeface="Cambria"/>
                <a:cs typeface="Cambria"/>
                <a:sym typeface="Cambria"/>
              </a:rPr>
              <a:t>Request 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latin typeface="Cambria"/>
                <a:ea typeface="Cambria"/>
                <a:cs typeface="Cambria"/>
                <a:sym typeface="Cambria"/>
              </a:rPr>
              <a:t>RequestID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, RequestDate, RequestStatus,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CustomerID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ItemID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latin typeface="Cambria"/>
                <a:ea typeface="Cambria"/>
                <a:cs typeface="Cambria"/>
                <a:sym typeface="Cambria"/>
              </a:rPr>
              <a:t>Service 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latin typeface="Cambria"/>
                <a:ea typeface="Cambria"/>
                <a:cs typeface="Cambria"/>
                <a:sym typeface="Cambria"/>
              </a:rPr>
              <a:t>ServiceID,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ItemID, RequestID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latin typeface="Cambria"/>
                <a:ea typeface="Cambria"/>
                <a:cs typeface="Cambria"/>
                <a:sym typeface="Cambria"/>
              </a:rPr>
              <a:t>ServiceFee (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PaymentCreationDate, PaymentSettlementDate, ServiceFeeAmount, DueDate,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CustomerID, RequestID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)</a:t>
            </a:r>
            <a:endParaRPr b="1" sz="1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400"/>
          </a:p>
        </p:txBody>
      </p:sp>
      <p:sp>
        <p:nvSpPr>
          <p:cNvPr id="282" name="Google Shape;282;p38"/>
          <p:cNvSpPr txBox="1"/>
          <p:nvPr/>
        </p:nvSpPr>
        <p:spPr>
          <a:xfrm>
            <a:off x="6179600" y="2558625"/>
            <a:ext cx="2652600" cy="1939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Relationships</a:t>
            </a:r>
            <a:endParaRPr b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Purchased 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ItemID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 CustomerID, PurchaseDate, WarrantyEndDate)</a:t>
            </a:r>
            <a:endParaRPr sz="1000" strike="sngStrike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Submits 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RequestID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 CustomerID)</a:t>
            </a:r>
            <a:endParaRPr sz="1000" strike="sngStrike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Fix 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ItemID,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 ServiceID)</a:t>
            </a:r>
            <a:endParaRPr sz="1000" strike="sngStrike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Pays 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(CustomerID)</a:t>
            </a:r>
            <a:endParaRPr sz="1000" strike="sngStrike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Manage 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ItemID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,RequestID)</a:t>
            </a:r>
            <a:endParaRPr sz="1000" strike="sngStrike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For 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RequestID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 ServiceID)</a:t>
            </a:r>
            <a:endParaRPr sz="1000" strike="sngStrike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Contains 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ProductID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 ItemID)</a:t>
            </a:r>
            <a:endParaRPr sz="1000" strike="sngStrike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Creates 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(RequestID)</a:t>
            </a:r>
            <a:endParaRPr sz="1000" strike="sngStrike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Perform 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ServiceID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 AdmininstratorID)</a:t>
            </a:r>
            <a:endParaRPr sz="1000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>
            <p:ph type="title"/>
          </p:nvPr>
        </p:nvSpPr>
        <p:spPr>
          <a:xfrm>
            <a:off x="311700" y="53400"/>
            <a:ext cx="8520600" cy="8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1:N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300"/>
              <a:t>Administrator - Perform - Service</a:t>
            </a:r>
            <a:endParaRPr sz="2300"/>
          </a:p>
        </p:txBody>
      </p:sp>
      <p:sp>
        <p:nvSpPr>
          <p:cNvPr id="288" name="Google Shape;288;p39"/>
          <p:cNvSpPr txBox="1"/>
          <p:nvPr/>
        </p:nvSpPr>
        <p:spPr>
          <a:xfrm>
            <a:off x="418213" y="1068038"/>
            <a:ext cx="3500400" cy="1031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Administrator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AdmininstratorID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AdministratorName, Gender, PhoneNumber, AdministratorPassword)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Service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ServiceID,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ItemID, RequestID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Perform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ServiceID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AdmininstratorID)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9" name="Google Shape;289;p39"/>
          <p:cNvSpPr/>
          <p:nvPr/>
        </p:nvSpPr>
        <p:spPr>
          <a:xfrm>
            <a:off x="4330063" y="1444700"/>
            <a:ext cx="527100" cy="27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9"/>
          <p:cNvSpPr txBox="1"/>
          <p:nvPr/>
        </p:nvSpPr>
        <p:spPr>
          <a:xfrm>
            <a:off x="5268601" y="1183550"/>
            <a:ext cx="3335100" cy="800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Administrator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AdmininstratorID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AdministratorName, Gender, PhoneNumber, AdministratorPassword)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Service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ServiceID,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ItemID, RequestID, AdministratorID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b="1"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1" name="Google Shape;291;p39"/>
          <p:cNvSpPr txBox="1"/>
          <p:nvPr>
            <p:ph idx="1" type="body"/>
          </p:nvPr>
        </p:nvSpPr>
        <p:spPr>
          <a:xfrm>
            <a:off x="229400" y="2374575"/>
            <a:ext cx="5704800" cy="24075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GB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Entities</a:t>
            </a:r>
            <a:endParaRPr b="1"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Administrator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AdministratorID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AdministratorName, Gender, PhoneNumber, AdministratorPassword)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Customer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CustomerID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CustomerName, Gender, PhoneNumber, EmailAddress, CustomerPassword, Address)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Product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ProductID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Category, Model, Price, Cost, Warranty, 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Inventory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latin typeface="Cambria"/>
                <a:ea typeface="Cambria"/>
                <a:cs typeface="Cambria"/>
                <a:sym typeface="Cambria"/>
              </a:rPr>
              <a:t>Items 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(I</a:t>
            </a:r>
            <a:r>
              <a:rPr lang="en-GB" sz="1000" u="sng">
                <a:latin typeface="Cambria"/>
                <a:ea typeface="Cambria"/>
                <a:cs typeface="Cambria"/>
                <a:sym typeface="Cambria"/>
              </a:rPr>
              <a:t>temID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, PurchaseStatus, ServiceStatus,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PurchaseDate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WarrantyEndDate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CustomerID, ProductID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latin typeface="Cambria"/>
                <a:ea typeface="Cambria"/>
                <a:cs typeface="Cambria"/>
                <a:sym typeface="Cambria"/>
              </a:rPr>
              <a:t>Request 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latin typeface="Cambria"/>
                <a:ea typeface="Cambria"/>
                <a:cs typeface="Cambria"/>
                <a:sym typeface="Cambria"/>
              </a:rPr>
              <a:t>RequestID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, RequestDate, RequestStatus,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CustomerID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ItemID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latin typeface="Cambria"/>
                <a:ea typeface="Cambria"/>
                <a:cs typeface="Cambria"/>
                <a:sym typeface="Cambria"/>
              </a:rPr>
              <a:t>Service 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latin typeface="Cambria"/>
                <a:ea typeface="Cambria"/>
                <a:cs typeface="Cambria"/>
                <a:sym typeface="Cambria"/>
              </a:rPr>
              <a:t>ServiceID,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ItemID, RequestID, AdministratorID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latin typeface="Cambria"/>
                <a:ea typeface="Cambria"/>
                <a:cs typeface="Cambria"/>
                <a:sym typeface="Cambria"/>
              </a:rPr>
              <a:t>ServiceFee (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PaymentCreationDate, PaymentSettlementDate, ServiceFeeAmount, DueDate,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CustomerID, RequestID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)</a:t>
            </a:r>
            <a:endParaRPr b="1" sz="1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400"/>
          </a:p>
        </p:txBody>
      </p:sp>
      <p:sp>
        <p:nvSpPr>
          <p:cNvPr id="292" name="Google Shape;292;p39"/>
          <p:cNvSpPr txBox="1"/>
          <p:nvPr/>
        </p:nvSpPr>
        <p:spPr>
          <a:xfrm>
            <a:off x="6179600" y="2558625"/>
            <a:ext cx="2652600" cy="1939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Relationships</a:t>
            </a:r>
            <a:endParaRPr b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Purchased 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ItemID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 CustomerID, PurchaseDate, WarrantyEndDate)</a:t>
            </a:r>
            <a:endParaRPr sz="1000" strike="sngStrike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Submits 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RequestID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 CustomerID)</a:t>
            </a:r>
            <a:endParaRPr sz="1000" strike="sngStrike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Fix 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ItemID,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 ServiceID)</a:t>
            </a:r>
            <a:endParaRPr sz="1000" strike="sngStrike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Pays 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(CustomerID)</a:t>
            </a:r>
            <a:endParaRPr sz="1000" strike="sngStrike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Manage 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ItemID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,RequestID)</a:t>
            </a:r>
            <a:endParaRPr sz="1000" strike="sngStrike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For 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RequestID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 ServiceID)</a:t>
            </a:r>
            <a:endParaRPr sz="1000" strike="sngStrike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Contains 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ProductID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 ItemID)</a:t>
            </a:r>
            <a:endParaRPr sz="1000" strike="sngStrike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Creates 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(RequestID)</a:t>
            </a:r>
            <a:endParaRPr sz="1000" strike="sngStrike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Perform 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ServiceID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 AdmininstratorID)</a:t>
            </a:r>
            <a:endParaRPr sz="1000" strike="sngStrike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 txBox="1"/>
          <p:nvPr>
            <p:ph type="title"/>
          </p:nvPr>
        </p:nvSpPr>
        <p:spPr>
          <a:xfrm>
            <a:off x="311700" y="72450"/>
            <a:ext cx="85206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823"/>
              <a:buFont typeface="Arial"/>
              <a:buNone/>
            </a:pPr>
            <a:r>
              <a:rPr lang="en-GB" sz="2550"/>
              <a:t>Normalisation</a:t>
            </a:r>
            <a:endParaRPr sz="2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8" name="Google Shape;298;p40"/>
          <p:cNvSpPr txBox="1"/>
          <p:nvPr>
            <p:ph idx="1" type="body"/>
          </p:nvPr>
        </p:nvSpPr>
        <p:spPr>
          <a:xfrm>
            <a:off x="902400" y="2944275"/>
            <a:ext cx="7057800" cy="19617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Administrator </a:t>
            </a:r>
            <a:r>
              <a:rPr lang="en-GB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1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AdministratorID</a:t>
            </a:r>
            <a:r>
              <a:rPr lang="en-GB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AdministratorName, Gender, PhoneNumber, AdministratorPassword)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Customer </a:t>
            </a:r>
            <a:r>
              <a:rPr lang="en-GB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1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CustomerID</a:t>
            </a:r>
            <a:r>
              <a:rPr lang="en-GB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CustomerName, Gender, PhoneNumber, EmailAddress, CustomerPassword, Address)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Product </a:t>
            </a:r>
            <a:r>
              <a:rPr lang="en-GB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1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ProductID</a:t>
            </a:r>
            <a:r>
              <a:rPr lang="en-GB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Category, Model, Price, Cost, Warranty, Inventory)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Items </a:t>
            </a:r>
            <a:r>
              <a:rPr lang="en-GB" sz="11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(I</a:t>
            </a:r>
            <a:r>
              <a:rPr lang="en-GB" sz="1100" u="sng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temID</a:t>
            </a:r>
            <a:r>
              <a:rPr lang="en-GB" sz="11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, PurchaseStatus, ServiceStatus, ProductID)</a:t>
            </a:r>
            <a:endParaRPr sz="1100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Purchased </a:t>
            </a:r>
            <a:r>
              <a:rPr lang="en-GB" sz="11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(I</a:t>
            </a:r>
            <a:r>
              <a:rPr lang="en-GB" sz="1100" u="sng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temID</a:t>
            </a:r>
            <a:r>
              <a:rPr lang="en-GB" sz="11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, PurchaseDate, WarrantyEndDate, CustomerID)</a:t>
            </a:r>
            <a:endParaRPr sz="11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Cambria"/>
                <a:ea typeface="Cambria"/>
                <a:cs typeface="Cambria"/>
                <a:sym typeface="Cambria"/>
              </a:rPr>
              <a:t>Request </a:t>
            </a:r>
            <a:r>
              <a:rPr lang="en-GB" sz="1100"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100" u="sng">
                <a:latin typeface="Cambria"/>
                <a:ea typeface="Cambria"/>
                <a:cs typeface="Cambria"/>
                <a:sym typeface="Cambria"/>
              </a:rPr>
              <a:t>RequestID</a:t>
            </a:r>
            <a:r>
              <a:rPr lang="en-GB" sz="1100">
                <a:latin typeface="Cambria"/>
                <a:ea typeface="Cambria"/>
                <a:cs typeface="Cambria"/>
                <a:sym typeface="Cambria"/>
              </a:rPr>
              <a:t>, RequestDate, RequestStatus, </a:t>
            </a:r>
            <a:r>
              <a:rPr lang="en-GB" sz="11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CustomerID</a:t>
            </a:r>
            <a:r>
              <a:rPr lang="en-GB" sz="1100"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GB" sz="11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ItemID</a:t>
            </a:r>
            <a:r>
              <a:rPr lang="en-GB" sz="1100">
                <a:latin typeface="Cambria"/>
                <a:ea typeface="Cambria"/>
                <a:cs typeface="Cambria"/>
                <a:sym typeface="Cambria"/>
              </a:rPr>
              <a:t>)</a:t>
            </a:r>
            <a:endParaRPr b="1" sz="11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Cambria"/>
                <a:ea typeface="Cambria"/>
                <a:cs typeface="Cambria"/>
                <a:sym typeface="Cambria"/>
              </a:rPr>
              <a:t>Service </a:t>
            </a:r>
            <a:r>
              <a:rPr lang="en-GB" sz="1100"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100" u="sng">
                <a:latin typeface="Cambria"/>
                <a:ea typeface="Cambria"/>
                <a:cs typeface="Cambria"/>
                <a:sym typeface="Cambria"/>
              </a:rPr>
              <a:t>ServiceID,</a:t>
            </a:r>
            <a:r>
              <a:rPr lang="en-GB" sz="11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GB" sz="11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ItemID, RequestID, </a:t>
            </a:r>
            <a:r>
              <a:rPr lang="en-GB" sz="11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AdministratorID</a:t>
            </a:r>
            <a:r>
              <a:rPr lang="en-GB" sz="1100">
                <a:latin typeface="Cambria"/>
                <a:ea typeface="Cambria"/>
                <a:cs typeface="Cambria"/>
                <a:sym typeface="Cambria"/>
              </a:rPr>
              <a:t>)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Cambria"/>
                <a:ea typeface="Cambria"/>
                <a:cs typeface="Cambria"/>
                <a:sym typeface="Cambria"/>
              </a:rPr>
              <a:t>ServiceFee (</a:t>
            </a:r>
            <a:r>
              <a:rPr lang="en-GB" sz="1100">
                <a:latin typeface="Cambria"/>
                <a:ea typeface="Cambria"/>
                <a:cs typeface="Cambria"/>
                <a:sym typeface="Cambria"/>
              </a:rPr>
              <a:t>PaymentCreationDate, PaymentSettlementDate, ServiceFeeAmount, DueDate, </a:t>
            </a:r>
            <a:r>
              <a:rPr lang="en-GB" sz="11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CustomerID, RequestID</a:t>
            </a:r>
            <a:r>
              <a:rPr lang="en-GB" sz="1100">
                <a:latin typeface="Cambria"/>
                <a:ea typeface="Cambria"/>
                <a:cs typeface="Cambria"/>
                <a:sym typeface="Cambria"/>
              </a:rPr>
              <a:t>)</a:t>
            </a:r>
            <a:endParaRPr b="1" sz="11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400"/>
          </a:p>
        </p:txBody>
      </p:sp>
      <p:sp>
        <p:nvSpPr>
          <p:cNvPr id="299" name="Google Shape;299;p40"/>
          <p:cNvSpPr txBox="1"/>
          <p:nvPr>
            <p:ph idx="1" type="body"/>
          </p:nvPr>
        </p:nvSpPr>
        <p:spPr>
          <a:xfrm>
            <a:off x="876450" y="631500"/>
            <a:ext cx="7109700" cy="16932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Administrator </a:t>
            </a:r>
            <a:r>
              <a:rPr lang="en-GB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1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AdministratorID</a:t>
            </a:r>
            <a:r>
              <a:rPr lang="en-GB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AdministratorName, Gender, PhoneNumber, AdministratorPassword)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Customer </a:t>
            </a:r>
            <a:r>
              <a:rPr lang="en-GB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1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CustomerID</a:t>
            </a:r>
            <a:r>
              <a:rPr lang="en-GB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CustomerName, Gender, PhoneNumber, EmailAddress, CustomerPassword, Address)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Product </a:t>
            </a:r>
            <a:r>
              <a:rPr lang="en-GB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1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ProductID</a:t>
            </a:r>
            <a:r>
              <a:rPr lang="en-GB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Category, Model, Price, Cost, Warranty, </a:t>
            </a:r>
            <a:r>
              <a:rPr lang="en-GB" sz="1100">
                <a:latin typeface="Cambria"/>
                <a:ea typeface="Cambria"/>
                <a:cs typeface="Cambria"/>
                <a:sym typeface="Cambria"/>
              </a:rPr>
              <a:t>Inventory</a:t>
            </a:r>
            <a:r>
              <a:rPr lang="en-GB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latin typeface="Cambria"/>
                <a:ea typeface="Cambria"/>
                <a:cs typeface="Cambria"/>
                <a:sym typeface="Cambria"/>
              </a:rPr>
              <a:t>Items </a:t>
            </a:r>
            <a:r>
              <a:rPr lang="en-GB" sz="1100">
                <a:latin typeface="Cambria"/>
                <a:ea typeface="Cambria"/>
                <a:cs typeface="Cambria"/>
                <a:sym typeface="Cambria"/>
              </a:rPr>
              <a:t>(I</a:t>
            </a:r>
            <a:r>
              <a:rPr lang="en-GB" sz="1100" u="sng">
                <a:latin typeface="Cambria"/>
                <a:ea typeface="Cambria"/>
                <a:cs typeface="Cambria"/>
                <a:sym typeface="Cambria"/>
              </a:rPr>
              <a:t>temID</a:t>
            </a:r>
            <a:r>
              <a:rPr lang="en-GB" sz="1100">
                <a:latin typeface="Cambria"/>
                <a:ea typeface="Cambria"/>
                <a:cs typeface="Cambria"/>
                <a:sym typeface="Cambria"/>
              </a:rPr>
              <a:t>, PurchaseStatus, ServiceStatus, </a:t>
            </a:r>
            <a:r>
              <a:rPr lang="en-GB" sz="11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PurchaseDate</a:t>
            </a:r>
            <a:r>
              <a:rPr lang="en-GB" sz="1100"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GB" sz="11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WarrantyEndDate</a:t>
            </a:r>
            <a:r>
              <a:rPr lang="en-GB" sz="1100"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GB" sz="11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CustomerID, ProductID</a:t>
            </a:r>
            <a:r>
              <a:rPr lang="en-GB" sz="1100">
                <a:latin typeface="Cambria"/>
                <a:ea typeface="Cambria"/>
                <a:cs typeface="Cambria"/>
                <a:sym typeface="Cambria"/>
              </a:rPr>
              <a:t>)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latin typeface="Cambria"/>
                <a:ea typeface="Cambria"/>
                <a:cs typeface="Cambria"/>
                <a:sym typeface="Cambria"/>
              </a:rPr>
              <a:t>Request </a:t>
            </a:r>
            <a:r>
              <a:rPr lang="en-GB" sz="1100"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100" u="sng">
                <a:latin typeface="Cambria"/>
                <a:ea typeface="Cambria"/>
                <a:cs typeface="Cambria"/>
                <a:sym typeface="Cambria"/>
              </a:rPr>
              <a:t>RequestID</a:t>
            </a:r>
            <a:r>
              <a:rPr lang="en-GB" sz="1100">
                <a:latin typeface="Cambria"/>
                <a:ea typeface="Cambria"/>
                <a:cs typeface="Cambria"/>
                <a:sym typeface="Cambria"/>
              </a:rPr>
              <a:t>, RequestDate, RequestStatus, </a:t>
            </a:r>
            <a:r>
              <a:rPr lang="en-GB" sz="11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CustomerID</a:t>
            </a:r>
            <a:r>
              <a:rPr lang="en-GB" sz="1100"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GB" sz="11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ItemID</a:t>
            </a:r>
            <a:r>
              <a:rPr lang="en-GB" sz="1100">
                <a:latin typeface="Cambria"/>
                <a:ea typeface="Cambria"/>
                <a:cs typeface="Cambria"/>
                <a:sym typeface="Cambria"/>
              </a:rPr>
              <a:t>)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latin typeface="Cambria"/>
                <a:ea typeface="Cambria"/>
                <a:cs typeface="Cambria"/>
                <a:sym typeface="Cambria"/>
              </a:rPr>
              <a:t>Service </a:t>
            </a:r>
            <a:r>
              <a:rPr lang="en-GB" sz="1100"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100" u="sng">
                <a:latin typeface="Cambria"/>
                <a:ea typeface="Cambria"/>
                <a:cs typeface="Cambria"/>
                <a:sym typeface="Cambria"/>
              </a:rPr>
              <a:t>ServiceID,</a:t>
            </a:r>
            <a:r>
              <a:rPr lang="en-GB" sz="11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GB" sz="11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ItemID, RequestID, AdministratorID</a:t>
            </a:r>
            <a:r>
              <a:rPr lang="en-GB" sz="1100">
                <a:latin typeface="Cambria"/>
                <a:ea typeface="Cambria"/>
                <a:cs typeface="Cambria"/>
                <a:sym typeface="Cambria"/>
              </a:rPr>
              <a:t>)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latin typeface="Cambria"/>
                <a:ea typeface="Cambria"/>
                <a:cs typeface="Cambria"/>
                <a:sym typeface="Cambria"/>
              </a:rPr>
              <a:t>ServiceFee (</a:t>
            </a:r>
            <a:r>
              <a:rPr lang="en-GB" sz="1100">
                <a:latin typeface="Cambria"/>
                <a:ea typeface="Cambria"/>
                <a:cs typeface="Cambria"/>
                <a:sym typeface="Cambria"/>
              </a:rPr>
              <a:t>PaymentCreationDate, PaymentSettlementDate, ServiceFeeAmount, DueDate, </a:t>
            </a:r>
            <a:r>
              <a:rPr lang="en-GB" sz="11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CustomerID, RequestID</a:t>
            </a:r>
            <a:r>
              <a:rPr lang="en-GB" sz="1100">
                <a:latin typeface="Cambria"/>
                <a:ea typeface="Cambria"/>
                <a:cs typeface="Cambria"/>
                <a:sym typeface="Cambria"/>
              </a:rPr>
              <a:t>)</a:t>
            </a:r>
            <a:endParaRPr b="1" sz="11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400"/>
          </a:p>
        </p:txBody>
      </p:sp>
      <p:sp>
        <p:nvSpPr>
          <p:cNvPr id="300" name="Google Shape;300;p40"/>
          <p:cNvSpPr/>
          <p:nvPr/>
        </p:nvSpPr>
        <p:spPr>
          <a:xfrm>
            <a:off x="4464900" y="2510588"/>
            <a:ext cx="2142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0069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"/>
          <p:cNvSpPr txBox="1"/>
          <p:nvPr>
            <p:ph type="title"/>
          </p:nvPr>
        </p:nvSpPr>
        <p:spPr>
          <a:xfrm>
            <a:off x="311700" y="2926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/>
              <a:t>The Final Schema</a:t>
            </a:r>
            <a:endParaRPr/>
          </a:p>
        </p:txBody>
      </p:sp>
      <p:sp>
        <p:nvSpPr>
          <p:cNvPr id="306" name="Google Shape;306;p41"/>
          <p:cNvSpPr txBox="1"/>
          <p:nvPr>
            <p:ph idx="1" type="body"/>
          </p:nvPr>
        </p:nvSpPr>
        <p:spPr>
          <a:xfrm>
            <a:off x="1043100" y="1590900"/>
            <a:ext cx="7057800" cy="19617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Administrator </a:t>
            </a:r>
            <a:r>
              <a:rPr lang="en-GB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1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AdministratorID</a:t>
            </a:r>
            <a:r>
              <a:rPr lang="en-GB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AdministratorName, Gender, PhoneNumber, AdministratorPassword)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Customer </a:t>
            </a:r>
            <a:r>
              <a:rPr lang="en-GB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1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CustomerID</a:t>
            </a:r>
            <a:r>
              <a:rPr lang="en-GB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CustomerName, Gender, PhoneNumber, EmailAddress, CustomerPassword, Address)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Product </a:t>
            </a:r>
            <a:r>
              <a:rPr lang="en-GB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1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ProductID</a:t>
            </a:r>
            <a:r>
              <a:rPr lang="en-GB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Category, Model, Price, Cost, Warranty, Inventory)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Items </a:t>
            </a:r>
            <a:r>
              <a:rPr lang="en-GB" sz="11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(I</a:t>
            </a:r>
            <a:r>
              <a:rPr lang="en-GB" sz="1100" u="sng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temID</a:t>
            </a:r>
            <a:r>
              <a:rPr lang="en-GB" sz="11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, PurchaseStatus, ServiceStatus, </a:t>
            </a:r>
            <a:r>
              <a:rPr lang="en-GB" sz="11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ProductID</a:t>
            </a:r>
            <a:r>
              <a:rPr lang="en-GB" sz="11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11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Purchased </a:t>
            </a:r>
            <a:r>
              <a:rPr lang="en-GB" sz="11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(I</a:t>
            </a:r>
            <a:r>
              <a:rPr lang="en-GB" sz="1100" u="sng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temID</a:t>
            </a:r>
            <a:r>
              <a:rPr lang="en-GB" sz="11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, PurchaseDate, WarrantyEndDate, </a:t>
            </a:r>
            <a:r>
              <a:rPr lang="en-GB" sz="11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CustomerID</a:t>
            </a:r>
            <a:r>
              <a:rPr lang="en-GB" sz="11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11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Cambria"/>
                <a:ea typeface="Cambria"/>
                <a:cs typeface="Cambria"/>
                <a:sym typeface="Cambria"/>
              </a:rPr>
              <a:t>Request </a:t>
            </a:r>
            <a:r>
              <a:rPr lang="en-GB" sz="1100"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100" u="sng">
                <a:latin typeface="Cambria"/>
                <a:ea typeface="Cambria"/>
                <a:cs typeface="Cambria"/>
                <a:sym typeface="Cambria"/>
              </a:rPr>
              <a:t>RequestID</a:t>
            </a:r>
            <a:r>
              <a:rPr lang="en-GB" sz="1100">
                <a:latin typeface="Cambria"/>
                <a:ea typeface="Cambria"/>
                <a:cs typeface="Cambria"/>
                <a:sym typeface="Cambria"/>
              </a:rPr>
              <a:t>, RequestDate, RequestStatus, </a:t>
            </a:r>
            <a:r>
              <a:rPr lang="en-GB" sz="11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CustomerID</a:t>
            </a:r>
            <a:r>
              <a:rPr lang="en-GB" sz="1100"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GB" sz="11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ItemID</a:t>
            </a:r>
            <a:r>
              <a:rPr lang="en-GB" sz="1100">
                <a:latin typeface="Cambria"/>
                <a:ea typeface="Cambria"/>
                <a:cs typeface="Cambria"/>
                <a:sym typeface="Cambria"/>
              </a:rPr>
              <a:t>)</a:t>
            </a:r>
            <a:endParaRPr b="1" sz="11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Cambria"/>
                <a:ea typeface="Cambria"/>
                <a:cs typeface="Cambria"/>
                <a:sym typeface="Cambria"/>
              </a:rPr>
              <a:t>Service </a:t>
            </a:r>
            <a:r>
              <a:rPr lang="en-GB" sz="1100"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100" u="sng">
                <a:latin typeface="Cambria"/>
                <a:ea typeface="Cambria"/>
                <a:cs typeface="Cambria"/>
                <a:sym typeface="Cambria"/>
              </a:rPr>
              <a:t>ServiceID,</a:t>
            </a:r>
            <a:r>
              <a:rPr lang="en-GB" sz="11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GB" sz="11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ItemID, RequestID, AdministratorID</a:t>
            </a:r>
            <a:r>
              <a:rPr lang="en-GB" sz="1100">
                <a:latin typeface="Cambria"/>
                <a:ea typeface="Cambria"/>
                <a:cs typeface="Cambria"/>
                <a:sym typeface="Cambria"/>
              </a:rPr>
              <a:t>)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Cambria"/>
                <a:ea typeface="Cambria"/>
                <a:cs typeface="Cambria"/>
                <a:sym typeface="Cambria"/>
              </a:rPr>
              <a:t>ServiceFee </a:t>
            </a:r>
            <a:r>
              <a:rPr lang="en-GB" sz="1100"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100" u="sng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RequestID</a:t>
            </a:r>
            <a:r>
              <a:rPr lang="en-GB" sz="1100"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GB" sz="1100">
                <a:latin typeface="Cambria"/>
                <a:ea typeface="Cambria"/>
                <a:cs typeface="Cambria"/>
                <a:sym typeface="Cambria"/>
              </a:rPr>
              <a:t>PaymentCreationDate, PaymentSettlementDate, ServiceFeeAmount, DueDate, </a:t>
            </a:r>
            <a:r>
              <a:rPr lang="en-GB" sz="11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CustomerID</a:t>
            </a:r>
            <a:r>
              <a:rPr lang="en-GB" sz="1100">
                <a:latin typeface="Cambria"/>
                <a:ea typeface="Cambria"/>
                <a:cs typeface="Cambria"/>
                <a:sym typeface="Cambria"/>
              </a:rPr>
              <a:t>)</a:t>
            </a:r>
            <a:endParaRPr b="1" sz="11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/>
          <p:nvPr>
            <p:ph type="title"/>
          </p:nvPr>
        </p:nvSpPr>
        <p:spPr>
          <a:xfrm>
            <a:off x="54525" y="-5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00"/>
              <a:t>Logical Data Model</a:t>
            </a:r>
            <a:endParaRPr sz="2600"/>
          </a:p>
        </p:txBody>
      </p:sp>
      <p:graphicFrame>
        <p:nvGraphicFramePr>
          <p:cNvPr id="312" name="Google Shape;312;p42"/>
          <p:cNvGraphicFramePr/>
          <p:nvPr/>
        </p:nvGraphicFramePr>
        <p:xfrm>
          <a:off x="952500" y="51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{70F8F823-F243-426F-B624-B9C3251615E2}</a:tableStyleId>
              </a:tblPr>
              <a:tblGrid>
                <a:gridCol w="3619500"/>
                <a:gridCol w="3619500"/>
              </a:tblGrid>
              <a:tr h="90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Customer </a:t>
                      </a:r>
                      <a:r>
                        <a:rPr lang="en-GB" sz="1000"/>
                        <a:t>(</a:t>
                      </a:r>
                      <a:r>
                        <a:rPr lang="en-GB" sz="1000" u="sng"/>
                        <a:t>CustomerID</a:t>
                      </a:r>
                      <a:r>
                        <a:rPr lang="en-GB" sz="1000"/>
                        <a:t>, CustomerName, CustomerPassword, Gender, EmailAddress, Address, PhoneNumber)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0000"/>
                          </a:solidFill>
                        </a:rPr>
                        <a:t>Primary Key</a:t>
                      </a:r>
                      <a:r>
                        <a:rPr lang="en-GB" sz="1000"/>
                        <a:t> </a:t>
                      </a: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CustomerID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Administrator </a:t>
                      </a:r>
                      <a:r>
                        <a:rPr lang="en-GB" sz="1000"/>
                        <a:t>(</a:t>
                      </a:r>
                      <a:r>
                        <a:rPr lang="en-GB" sz="1000" u="sng"/>
                        <a:t>AdministratorID</a:t>
                      </a:r>
                      <a:r>
                        <a:rPr lang="en-GB" sz="1000"/>
                        <a:t>, </a:t>
                      </a: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AdministratorName</a:t>
                      </a:r>
                      <a:r>
                        <a:rPr lang="en-GB" sz="1000"/>
                        <a:t>, </a:t>
                      </a: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AdministratorPassword</a:t>
                      </a:r>
                      <a:r>
                        <a:rPr lang="en-GB" sz="1000"/>
                        <a:t>, Gender, PhoneNumber)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rgbClr val="FF0000"/>
                          </a:solidFill>
                        </a:rPr>
                        <a:t>Primary Key</a:t>
                      </a: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 AdministratorID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Products </a:t>
                      </a:r>
                      <a:r>
                        <a:rPr lang="en-GB" sz="1000"/>
                        <a:t>(</a:t>
                      </a:r>
                      <a:r>
                        <a:rPr lang="en-GB" sz="1000" u="sng"/>
                        <a:t>ProductID</a:t>
                      </a:r>
                      <a:r>
                        <a:rPr lang="en-GB" sz="1000"/>
                        <a:t>, Category, Model, Price, Cost, Warranty, Inventory)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rgbClr val="FF0000"/>
                          </a:solidFill>
                        </a:rPr>
                        <a:t>Primary Key</a:t>
                      </a: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 ProductID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Items </a:t>
                      </a:r>
                      <a:r>
                        <a:rPr lang="en-GB" sz="1000"/>
                        <a:t>(</a:t>
                      </a:r>
                      <a:r>
                        <a:rPr lang="en-GB" sz="1000" u="sng"/>
                        <a:t>ItemID</a:t>
                      </a:r>
                      <a:r>
                        <a:rPr lang="en-GB" sz="1000"/>
                        <a:t>, </a:t>
                      </a:r>
                      <a:r>
                        <a:rPr lang="en-GB" sz="1000"/>
                        <a:t>PurchaseStatus, </a:t>
                      </a: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ServiceStatus, </a:t>
                      </a: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ProductID</a:t>
                      </a:r>
                      <a:r>
                        <a:rPr lang="en-GB" sz="1000"/>
                        <a:t>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rgbClr val="FF0000"/>
                          </a:solidFill>
                        </a:rPr>
                        <a:t>Primary Key</a:t>
                      </a: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 ItemID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rgbClr val="FF0000"/>
                          </a:solidFill>
                        </a:rPr>
                        <a:t>Foreign Key</a:t>
                      </a: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 ProductID references Products (ProductID)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4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Purchased </a:t>
                      </a:r>
                      <a:r>
                        <a:rPr lang="en-GB" sz="1000"/>
                        <a:t>(</a:t>
                      </a:r>
                      <a:r>
                        <a:rPr lang="en-GB" sz="1000" u="sng">
                          <a:solidFill>
                            <a:schemeClr val="dk1"/>
                          </a:solidFill>
                        </a:rPr>
                        <a:t>ItemID</a:t>
                      </a: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, PurchaseDate, WarrantyEndDate, </a:t>
                      </a: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CustomerID</a:t>
                      </a:r>
                      <a:r>
                        <a:rPr lang="en-GB" sz="1000"/>
                        <a:t>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0000"/>
                          </a:solidFill>
                        </a:rPr>
                        <a:t>Primary Key</a:t>
                      </a: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 ItemID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rgbClr val="FF0000"/>
                          </a:solidFill>
                        </a:rPr>
                        <a:t>Foreign Key</a:t>
                      </a: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 CustomerID references Customer (CustomerID)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rgbClr val="FF0000"/>
                          </a:solidFill>
                        </a:rPr>
                        <a:t>Foreign Key</a:t>
                      </a: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 ItemID references Items (ItemID)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000">
                          <a:solidFill>
                            <a:schemeClr val="dk1"/>
                          </a:solidFill>
                        </a:rPr>
                        <a:t>Request </a:t>
                      </a: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-GB" sz="1000" u="sng">
                          <a:solidFill>
                            <a:schemeClr val="dk1"/>
                          </a:solidFill>
                        </a:rPr>
                        <a:t>RequestID</a:t>
                      </a: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, RequestDate, RequestStatus, CustomerID, ItemID)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rgbClr val="FF0000"/>
                          </a:solidFill>
                        </a:rPr>
                        <a:t>Primary Key</a:t>
                      </a: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 RequestID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rgbClr val="FF0000"/>
                          </a:solidFill>
                        </a:rPr>
                        <a:t>Foreign Key</a:t>
                      </a: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 CustomerID references Customer (CustomerID)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rgbClr val="FF0000"/>
                          </a:solidFill>
                        </a:rPr>
                        <a:t>Foreign Key</a:t>
                      </a: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 ItemID references Items (ItemID)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1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000">
                          <a:solidFill>
                            <a:schemeClr val="dk1"/>
                          </a:solidFill>
                        </a:rPr>
                        <a:t>Service </a:t>
                      </a: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-GB" sz="1000" u="sng">
                          <a:solidFill>
                            <a:schemeClr val="dk1"/>
                          </a:solidFill>
                        </a:rPr>
                        <a:t>ServiceID</a:t>
                      </a: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, ItemID, RequestID, AdministratorID)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rgbClr val="FF0000"/>
                          </a:solidFill>
                        </a:rPr>
                        <a:t>Primary Key</a:t>
                      </a: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 ServiceID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rgbClr val="FF0000"/>
                          </a:solidFill>
                        </a:rPr>
                        <a:t>Foreign Key</a:t>
                      </a: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 ItemID references Items (ItemID)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rgbClr val="FF0000"/>
                          </a:solidFill>
                        </a:rPr>
                        <a:t>Foreign Key</a:t>
                      </a: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 RequestID references Request (RequestID)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rgbClr val="FF0000"/>
                          </a:solidFill>
                        </a:rPr>
                        <a:t>Foreign Key</a:t>
                      </a: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 AdministratorID references Administrator (AdministratorID)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000">
                          <a:solidFill>
                            <a:schemeClr val="dk1"/>
                          </a:solidFill>
                        </a:rPr>
                        <a:t>ServiceFee </a:t>
                      </a: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-GB" sz="1000" u="sng">
                          <a:solidFill>
                            <a:schemeClr val="dk1"/>
                          </a:solidFill>
                        </a:rPr>
                        <a:t>RequestID</a:t>
                      </a: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, PaymentCreationDate, PaymentSettlementDate, DueDate, ServiceFeeAmount, CustomerID)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rgbClr val="FF0000"/>
                          </a:solidFill>
                        </a:rPr>
                        <a:t>Primary Key</a:t>
                      </a: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 RequestID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rgbClr val="FF0000"/>
                          </a:solidFill>
                        </a:rPr>
                        <a:t>Foreign Key</a:t>
                      </a: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 CustomerID references Customer (CustomerID)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rgbClr val="FF0000"/>
                          </a:solidFill>
                        </a:rPr>
                        <a:t>Foreign Key</a:t>
                      </a: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 RequestID references Request (RequestID)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/>
        </p:nvSpPr>
        <p:spPr>
          <a:xfrm>
            <a:off x="311700" y="260200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Customer, Administrator </a:t>
            </a:r>
            <a:endParaRPr b="1" sz="30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1" name="Google Shape;111;p26"/>
          <p:cNvSpPr/>
          <p:nvPr/>
        </p:nvSpPr>
        <p:spPr>
          <a:xfrm>
            <a:off x="1383000" y="1336825"/>
            <a:ext cx="1240500" cy="57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69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</a:t>
            </a:r>
            <a:endParaRPr/>
          </a:p>
        </p:txBody>
      </p:sp>
      <p:sp>
        <p:nvSpPr>
          <p:cNvPr id="112" name="Google Shape;112;p26"/>
          <p:cNvSpPr/>
          <p:nvPr/>
        </p:nvSpPr>
        <p:spPr>
          <a:xfrm>
            <a:off x="5820275" y="1457825"/>
            <a:ext cx="1736400" cy="5349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0069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ADMINISTRATOR</a:t>
            </a:r>
            <a:endParaRPr/>
          </a:p>
        </p:txBody>
      </p:sp>
      <p:sp>
        <p:nvSpPr>
          <p:cNvPr id="113" name="Google Shape;113;p26"/>
          <p:cNvSpPr/>
          <p:nvPr/>
        </p:nvSpPr>
        <p:spPr>
          <a:xfrm>
            <a:off x="71875" y="1981525"/>
            <a:ext cx="1605600" cy="451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CustomerID</a:t>
            </a:r>
            <a:endParaRPr u="sng"/>
          </a:p>
        </p:txBody>
      </p:sp>
      <p:sp>
        <p:nvSpPr>
          <p:cNvPr id="114" name="Google Shape;114;p26"/>
          <p:cNvSpPr/>
          <p:nvPr/>
        </p:nvSpPr>
        <p:spPr>
          <a:xfrm>
            <a:off x="572500" y="3324625"/>
            <a:ext cx="1349100" cy="451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CustomerName</a:t>
            </a:r>
            <a:endParaRPr/>
          </a:p>
        </p:txBody>
      </p:sp>
      <p:sp>
        <p:nvSpPr>
          <p:cNvPr id="115" name="Google Shape;115;p26"/>
          <p:cNvSpPr/>
          <p:nvPr/>
        </p:nvSpPr>
        <p:spPr>
          <a:xfrm>
            <a:off x="2623500" y="3678900"/>
            <a:ext cx="1104900" cy="534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Gender</a:t>
            </a:r>
            <a:endParaRPr/>
          </a:p>
        </p:txBody>
      </p:sp>
      <p:sp>
        <p:nvSpPr>
          <p:cNvPr id="116" name="Google Shape;116;p26"/>
          <p:cNvSpPr/>
          <p:nvPr/>
        </p:nvSpPr>
        <p:spPr>
          <a:xfrm>
            <a:off x="7387475" y="3154000"/>
            <a:ext cx="1398000" cy="675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69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Gender</a:t>
            </a:r>
            <a:endParaRPr/>
          </a:p>
        </p:txBody>
      </p:sp>
      <p:sp>
        <p:nvSpPr>
          <p:cNvPr id="117" name="Google Shape;117;p26"/>
          <p:cNvSpPr/>
          <p:nvPr/>
        </p:nvSpPr>
        <p:spPr>
          <a:xfrm>
            <a:off x="151675" y="2672725"/>
            <a:ext cx="1398000" cy="492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</a:t>
            </a:r>
            <a:r>
              <a:rPr lang="en-GB"/>
              <a:t>Password</a:t>
            </a:r>
            <a:endParaRPr/>
          </a:p>
        </p:txBody>
      </p:sp>
      <p:sp>
        <p:nvSpPr>
          <p:cNvPr id="118" name="Google Shape;118;p26"/>
          <p:cNvSpPr/>
          <p:nvPr/>
        </p:nvSpPr>
        <p:spPr>
          <a:xfrm>
            <a:off x="2623488" y="1926487"/>
            <a:ext cx="1398000" cy="675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Phone Number</a:t>
            </a:r>
            <a:endParaRPr/>
          </a:p>
        </p:txBody>
      </p:sp>
      <p:sp>
        <p:nvSpPr>
          <p:cNvPr id="119" name="Google Shape;119;p26"/>
          <p:cNvSpPr/>
          <p:nvPr/>
        </p:nvSpPr>
        <p:spPr>
          <a:xfrm>
            <a:off x="1053550" y="3903025"/>
            <a:ext cx="1398000" cy="675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Address</a:t>
            </a:r>
            <a:endParaRPr/>
          </a:p>
        </p:txBody>
      </p:sp>
      <p:sp>
        <p:nvSpPr>
          <p:cNvPr id="120" name="Google Shape;120;p26"/>
          <p:cNvSpPr/>
          <p:nvPr/>
        </p:nvSpPr>
        <p:spPr>
          <a:xfrm>
            <a:off x="2785350" y="2770675"/>
            <a:ext cx="1398000" cy="675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Email Address</a:t>
            </a:r>
            <a:endParaRPr/>
          </a:p>
        </p:txBody>
      </p:sp>
      <p:sp>
        <p:nvSpPr>
          <p:cNvPr id="121" name="Google Shape;121;p26"/>
          <p:cNvSpPr/>
          <p:nvPr/>
        </p:nvSpPr>
        <p:spPr>
          <a:xfrm>
            <a:off x="7306850" y="2149925"/>
            <a:ext cx="1800300" cy="675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69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Administrator </a:t>
            </a:r>
            <a:r>
              <a:rPr lang="en-GB"/>
              <a:t>Name</a:t>
            </a:r>
            <a:endParaRPr/>
          </a:p>
        </p:txBody>
      </p:sp>
      <p:sp>
        <p:nvSpPr>
          <p:cNvPr id="122" name="Google Shape;122;p26"/>
          <p:cNvSpPr/>
          <p:nvPr/>
        </p:nvSpPr>
        <p:spPr>
          <a:xfrm>
            <a:off x="4338775" y="2338550"/>
            <a:ext cx="1800300" cy="740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Administrator ID</a:t>
            </a:r>
            <a:endParaRPr u="sng"/>
          </a:p>
        </p:txBody>
      </p:sp>
      <p:sp>
        <p:nvSpPr>
          <p:cNvPr id="123" name="Google Shape;123;p26"/>
          <p:cNvSpPr/>
          <p:nvPr/>
        </p:nvSpPr>
        <p:spPr>
          <a:xfrm>
            <a:off x="5989463" y="3566362"/>
            <a:ext cx="1398000" cy="675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69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Phone Number</a:t>
            </a:r>
            <a:endParaRPr/>
          </a:p>
        </p:txBody>
      </p:sp>
      <p:sp>
        <p:nvSpPr>
          <p:cNvPr id="124" name="Google Shape;124;p26"/>
          <p:cNvSpPr/>
          <p:nvPr/>
        </p:nvSpPr>
        <p:spPr>
          <a:xfrm>
            <a:off x="4296775" y="3226425"/>
            <a:ext cx="1842300" cy="572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69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Administrator</a:t>
            </a:r>
            <a:r>
              <a:rPr lang="en-GB"/>
              <a:t> </a:t>
            </a:r>
            <a:r>
              <a:rPr lang="en-GB"/>
              <a:t>Password</a:t>
            </a:r>
            <a:endParaRPr/>
          </a:p>
        </p:txBody>
      </p:sp>
      <p:cxnSp>
        <p:nvCxnSpPr>
          <p:cNvPr id="125" name="Google Shape;125;p26"/>
          <p:cNvCxnSpPr>
            <a:stCxn id="111" idx="2"/>
            <a:endCxn id="113" idx="7"/>
          </p:cNvCxnSpPr>
          <p:nvPr/>
        </p:nvCxnSpPr>
        <p:spPr>
          <a:xfrm flipH="1">
            <a:off x="1442250" y="1909525"/>
            <a:ext cx="561000" cy="13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26"/>
          <p:cNvCxnSpPr>
            <a:stCxn id="111" idx="2"/>
            <a:endCxn id="115" idx="1"/>
          </p:cNvCxnSpPr>
          <p:nvPr/>
        </p:nvCxnSpPr>
        <p:spPr>
          <a:xfrm>
            <a:off x="2003250" y="1909525"/>
            <a:ext cx="782100" cy="184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26"/>
          <p:cNvCxnSpPr>
            <a:stCxn id="112" idx="2"/>
            <a:endCxn id="116" idx="1"/>
          </p:cNvCxnSpPr>
          <p:nvPr/>
        </p:nvCxnSpPr>
        <p:spPr>
          <a:xfrm>
            <a:off x="6688475" y="1992725"/>
            <a:ext cx="903600" cy="1260300"/>
          </a:xfrm>
          <a:prstGeom prst="straightConnector1">
            <a:avLst/>
          </a:prstGeom>
          <a:noFill/>
          <a:ln cap="flat" cmpd="sng" w="9525">
            <a:solidFill>
              <a:srgbClr val="0069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26"/>
          <p:cNvCxnSpPr>
            <a:stCxn id="112" idx="2"/>
            <a:endCxn id="123" idx="0"/>
          </p:cNvCxnSpPr>
          <p:nvPr/>
        </p:nvCxnSpPr>
        <p:spPr>
          <a:xfrm>
            <a:off x="6688475" y="1992725"/>
            <a:ext cx="0" cy="1573500"/>
          </a:xfrm>
          <a:prstGeom prst="straightConnector1">
            <a:avLst/>
          </a:prstGeom>
          <a:noFill/>
          <a:ln cap="flat" cmpd="sng" w="9525">
            <a:solidFill>
              <a:srgbClr val="0069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26"/>
          <p:cNvCxnSpPr>
            <a:stCxn id="111" idx="2"/>
            <a:endCxn id="117" idx="7"/>
          </p:cNvCxnSpPr>
          <p:nvPr/>
        </p:nvCxnSpPr>
        <p:spPr>
          <a:xfrm flipH="1">
            <a:off x="1345050" y="1909525"/>
            <a:ext cx="658200" cy="835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6"/>
          <p:cNvCxnSpPr>
            <a:stCxn id="111" idx="2"/>
            <a:endCxn id="114" idx="7"/>
          </p:cNvCxnSpPr>
          <p:nvPr/>
        </p:nvCxnSpPr>
        <p:spPr>
          <a:xfrm flipH="1">
            <a:off x="1723950" y="1909525"/>
            <a:ext cx="279300" cy="148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6"/>
          <p:cNvCxnSpPr>
            <a:stCxn id="111" idx="2"/>
            <a:endCxn id="119" idx="7"/>
          </p:cNvCxnSpPr>
          <p:nvPr/>
        </p:nvCxnSpPr>
        <p:spPr>
          <a:xfrm>
            <a:off x="2003250" y="1909525"/>
            <a:ext cx="243600" cy="209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26"/>
          <p:cNvCxnSpPr>
            <a:stCxn id="111" idx="2"/>
            <a:endCxn id="120" idx="2"/>
          </p:cNvCxnSpPr>
          <p:nvPr/>
        </p:nvCxnSpPr>
        <p:spPr>
          <a:xfrm>
            <a:off x="2003250" y="1909525"/>
            <a:ext cx="782100" cy="1198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6"/>
          <p:cNvCxnSpPr>
            <a:stCxn id="111" idx="2"/>
            <a:endCxn id="118" idx="2"/>
          </p:cNvCxnSpPr>
          <p:nvPr/>
        </p:nvCxnSpPr>
        <p:spPr>
          <a:xfrm>
            <a:off x="2003250" y="1909525"/>
            <a:ext cx="620100" cy="35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6"/>
          <p:cNvCxnSpPr>
            <a:stCxn id="122" idx="7"/>
            <a:endCxn id="112" idx="2"/>
          </p:cNvCxnSpPr>
          <p:nvPr/>
        </p:nvCxnSpPr>
        <p:spPr>
          <a:xfrm flipH="1" rot="10800000">
            <a:off x="5875427" y="1992779"/>
            <a:ext cx="813000" cy="454200"/>
          </a:xfrm>
          <a:prstGeom prst="straightConnector1">
            <a:avLst/>
          </a:prstGeom>
          <a:noFill/>
          <a:ln cap="flat" cmpd="sng" w="9525">
            <a:solidFill>
              <a:srgbClr val="0069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6"/>
          <p:cNvCxnSpPr>
            <a:stCxn id="124" idx="7"/>
            <a:endCxn id="112" idx="2"/>
          </p:cNvCxnSpPr>
          <p:nvPr/>
        </p:nvCxnSpPr>
        <p:spPr>
          <a:xfrm flipH="1" rot="10800000">
            <a:off x="5869276" y="1992695"/>
            <a:ext cx="819300" cy="1317600"/>
          </a:xfrm>
          <a:prstGeom prst="straightConnector1">
            <a:avLst/>
          </a:prstGeom>
          <a:noFill/>
          <a:ln cap="flat" cmpd="sng" w="9525">
            <a:solidFill>
              <a:srgbClr val="0069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6"/>
          <p:cNvCxnSpPr>
            <a:stCxn id="121" idx="1"/>
            <a:endCxn id="112" idx="2"/>
          </p:cNvCxnSpPr>
          <p:nvPr/>
        </p:nvCxnSpPr>
        <p:spPr>
          <a:xfrm rot="10800000">
            <a:off x="6688498" y="1992664"/>
            <a:ext cx="882000" cy="256200"/>
          </a:xfrm>
          <a:prstGeom prst="straightConnector1">
            <a:avLst/>
          </a:prstGeom>
          <a:noFill/>
          <a:ln cap="flat" cmpd="sng" w="9525">
            <a:solidFill>
              <a:srgbClr val="00695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/>
        </p:nvSpPr>
        <p:spPr>
          <a:xfrm>
            <a:off x="167275" y="223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Products, Items</a:t>
            </a:r>
            <a:endParaRPr b="1" sz="30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2" name="Google Shape;142;p27"/>
          <p:cNvSpPr/>
          <p:nvPr/>
        </p:nvSpPr>
        <p:spPr>
          <a:xfrm>
            <a:off x="1633800" y="1249775"/>
            <a:ext cx="1217100" cy="492300"/>
          </a:xfrm>
          <a:prstGeom prst="rect">
            <a:avLst/>
          </a:prstGeom>
          <a:solidFill>
            <a:srgbClr val="CF4343"/>
          </a:solidFill>
          <a:ln cap="flat" cmpd="sng" w="9525">
            <a:solidFill>
              <a:srgbClr val="0069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PRODUCTS</a:t>
            </a:r>
            <a:endParaRPr/>
          </a:p>
        </p:txBody>
      </p:sp>
      <p:sp>
        <p:nvSpPr>
          <p:cNvPr id="143" name="Google Shape;143;p27"/>
          <p:cNvSpPr/>
          <p:nvPr/>
        </p:nvSpPr>
        <p:spPr>
          <a:xfrm>
            <a:off x="3002075" y="2520412"/>
            <a:ext cx="1398000" cy="675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69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Cost</a:t>
            </a:r>
            <a:endParaRPr/>
          </a:p>
        </p:txBody>
      </p:sp>
      <p:sp>
        <p:nvSpPr>
          <p:cNvPr id="144" name="Google Shape;144;p27"/>
          <p:cNvSpPr/>
          <p:nvPr/>
        </p:nvSpPr>
        <p:spPr>
          <a:xfrm>
            <a:off x="1595250" y="3848825"/>
            <a:ext cx="1294200" cy="439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69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Category</a:t>
            </a:r>
            <a:endParaRPr/>
          </a:p>
        </p:txBody>
      </p:sp>
      <p:sp>
        <p:nvSpPr>
          <p:cNvPr id="145" name="Google Shape;145;p27"/>
          <p:cNvSpPr/>
          <p:nvPr/>
        </p:nvSpPr>
        <p:spPr>
          <a:xfrm>
            <a:off x="267300" y="1817275"/>
            <a:ext cx="1398000" cy="439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69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ProductID</a:t>
            </a:r>
            <a:endParaRPr u="sng"/>
          </a:p>
        </p:txBody>
      </p:sp>
      <p:sp>
        <p:nvSpPr>
          <p:cNvPr id="146" name="Google Shape;146;p27"/>
          <p:cNvSpPr/>
          <p:nvPr/>
        </p:nvSpPr>
        <p:spPr>
          <a:xfrm>
            <a:off x="689588" y="3106137"/>
            <a:ext cx="1398000" cy="675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69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Price</a:t>
            </a:r>
            <a:endParaRPr/>
          </a:p>
        </p:txBody>
      </p:sp>
      <p:sp>
        <p:nvSpPr>
          <p:cNvPr id="147" name="Google Shape;147;p27"/>
          <p:cNvSpPr/>
          <p:nvPr/>
        </p:nvSpPr>
        <p:spPr>
          <a:xfrm>
            <a:off x="267300" y="2466325"/>
            <a:ext cx="1398000" cy="572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69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</a:t>
            </a:r>
            <a:endParaRPr/>
          </a:p>
        </p:txBody>
      </p:sp>
      <p:sp>
        <p:nvSpPr>
          <p:cNvPr id="148" name="Google Shape;148;p27"/>
          <p:cNvSpPr/>
          <p:nvPr/>
        </p:nvSpPr>
        <p:spPr>
          <a:xfrm>
            <a:off x="6399775" y="1258825"/>
            <a:ext cx="961800" cy="430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0069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ITEMS</a:t>
            </a:r>
            <a:endParaRPr/>
          </a:p>
        </p:txBody>
      </p:sp>
      <p:sp>
        <p:nvSpPr>
          <p:cNvPr id="149" name="Google Shape;149;p27"/>
          <p:cNvSpPr/>
          <p:nvPr/>
        </p:nvSpPr>
        <p:spPr>
          <a:xfrm>
            <a:off x="7588375" y="1765425"/>
            <a:ext cx="1099500" cy="492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69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dk1"/>
                </a:solidFill>
              </a:rPr>
              <a:t>ItemID</a:t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150" name="Google Shape;150;p27"/>
          <p:cNvSpPr/>
          <p:nvPr/>
        </p:nvSpPr>
        <p:spPr>
          <a:xfrm>
            <a:off x="6680550" y="2638299"/>
            <a:ext cx="1217100" cy="439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69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Service Status</a:t>
            </a:r>
            <a:endParaRPr/>
          </a:p>
        </p:txBody>
      </p:sp>
      <p:sp>
        <p:nvSpPr>
          <p:cNvPr id="151" name="Google Shape;151;p27"/>
          <p:cNvSpPr/>
          <p:nvPr/>
        </p:nvSpPr>
        <p:spPr>
          <a:xfrm>
            <a:off x="2602925" y="3226362"/>
            <a:ext cx="1357200" cy="675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69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Inventory</a:t>
            </a:r>
            <a:endParaRPr/>
          </a:p>
        </p:txBody>
      </p:sp>
      <p:sp>
        <p:nvSpPr>
          <p:cNvPr id="152" name="Google Shape;152;p27"/>
          <p:cNvSpPr/>
          <p:nvPr/>
        </p:nvSpPr>
        <p:spPr>
          <a:xfrm>
            <a:off x="3003075" y="1732650"/>
            <a:ext cx="1398000" cy="675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69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Warranty</a:t>
            </a:r>
            <a:endParaRPr/>
          </a:p>
        </p:txBody>
      </p:sp>
      <p:sp>
        <p:nvSpPr>
          <p:cNvPr id="153" name="Google Shape;153;p27"/>
          <p:cNvSpPr/>
          <p:nvPr/>
        </p:nvSpPr>
        <p:spPr>
          <a:xfrm>
            <a:off x="4920688" y="2070450"/>
            <a:ext cx="1512900" cy="572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69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Purchase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Status</a:t>
            </a:r>
            <a:endParaRPr/>
          </a:p>
        </p:txBody>
      </p:sp>
      <p:cxnSp>
        <p:nvCxnSpPr>
          <p:cNvPr id="154" name="Google Shape;154;p27"/>
          <p:cNvCxnSpPr>
            <a:stCxn id="147" idx="7"/>
            <a:endCxn id="142" idx="2"/>
          </p:cNvCxnSpPr>
          <p:nvPr/>
        </p:nvCxnSpPr>
        <p:spPr>
          <a:xfrm flipH="1" rot="10800000">
            <a:off x="1460568" y="1741995"/>
            <a:ext cx="781800" cy="808200"/>
          </a:xfrm>
          <a:prstGeom prst="straightConnector1">
            <a:avLst/>
          </a:prstGeom>
          <a:noFill/>
          <a:ln cap="flat" cmpd="sng" w="9525">
            <a:solidFill>
              <a:srgbClr val="0069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7"/>
          <p:cNvCxnSpPr>
            <a:stCxn id="146" idx="7"/>
            <a:endCxn id="142" idx="2"/>
          </p:cNvCxnSpPr>
          <p:nvPr/>
        </p:nvCxnSpPr>
        <p:spPr>
          <a:xfrm flipH="1" rot="10800000">
            <a:off x="1882855" y="1741977"/>
            <a:ext cx="359400" cy="1463100"/>
          </a:xfrm>
          <a:prstGeom prst="straightConnector1">
            <a:avLst/>
          </a:prstGeom>
          <a:noFill/>
          <a:ln cap="flat" cmpd="sng" w="9525">
            <a:solidFill>
              <a:srgbClr val="0069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7"/>
          <p:cNvCxnSpPr>
            <a:stCxn id="143" idx="1"/>
            <a:endCxn id="142" idx="2"/>
          </p:cNvCxnSpPr>
          <p:nvPr/>
        </p:nvCxnSpPr>
        <p:spPr>
          <a:xfrm rot="10800000">
            <a:off x="2242307" y="1742152"/>
            <a:ext cx="964500" cy="877200"/>
          </a:xfrm>
          <a:prstGeom prst="straightConnector1">
            <a:avLst/>
          </a:prstGeom>
          <a:noFill/>
          <a:ln cap="flat" cmpd="sng" w="9525">
            <a:solidFill>
              <a:srgbClr val="0069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7"/>
          <p:cNvCxnSpPr>
            <a:stCxn id="152" idx="2"/>
            <a:endCxn id="142" idx="2"/>
          </p:cNvCxnSpPr>
          <p:nvPr/>
        </p:nvCxnSpPr>
        <p:spPr>
          <a:xfrm rot="10800000">
            <a:off x="2242275" y="1741950"/>
            <a:ext cx="760800" cy="328500"/>
          </a:xfrm>
          <a:prstGeom prst="straightConnector1">
            <a:avLst/>
          </a:prstGeom>
          <a:noFill/>
          <a:ln cap="flat" cmpd="sng" w="9525">
            <a:solidFill>
              <a:srgbClr val="0069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7"/>
          <p:cNvCxnSpPr>
            <a:stCxn id="153" idx="7"/>
            <a:endCxn id="148" idx="2"/>
          </p:cNvCxnSpPr>
          <p:nvPr/>
        </p:nvCxnSpPr>
        <p:spPr>
          <a:xfrm flipH="1" rot="10800000">
            <a:off x="6212028" y="1689020"/>
            <a:ext cx="668700" cy="465300"/>
          </a:xfrm>
          <a:prstGeom prst="straightConnector1">
            <a:avLst/>
          </a:prstGeom>
          <a:noFill/>
          <a:ln cap="flat" cmpd="sng" w="9525">
            <a:solidFill>
              <a:srgbClr val="0069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7"/>
          <p:cNvCxnSpPr>
            <a:stCxn id="150" idx="1"/>
            <a:endCxn id="148" idx="2"/>
          </p:cNvCxnSpPr>
          <p:nvPr/>
        </p:nvCxnSpPr>
        <p:spPr>
          <a:xfrm flipH="1" rot="10800000">
            <a:off x="6858790" y="1689006"/>
            <a:ext cx="21900" cy="1013700"/>
          </a:xfrm>
          <a:prstGeom prst="straightConnector1">
            <a:avLst/>
          </a:prstGeom>
          <a:noFill/>
          <a:ln cap="flat" cmpd="sng" w="9525">
            <a:solidFill>
              <a:srgbClr val="0069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7"/>
          <p:cNvCxnSpPr>
            <a:stCxn id="145" idx="6"/>
            <a:endCxn id="142" idx="2"/>
          </p:cNvCxnSpPr>
          <p:nvPr/>
        </p:nvCxnSpPr>
        <p:spPr>
          <a:xfrm flipH="1" rot="10800000">
            <a:off x="1665300" y="1741975"/>
            <a:ext cx="577200" cy="295200"/>
          </a:xfrm>
          <a:prstGeom prst="straightConnector1">
            <a:avLst/>
          </a:prstGeom>
          <a:noFill/>
          <a:ln cap="flat" cmpd="sng" w="9525">
            <a:solidFill>
              <a:srgbClr val="0069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7"/>
          <p:cNvCxnSpPr>
            <a:stCxn id="142" idx="2"/>
            <a:endCxn id="151" idx="1"/>
          </p:cNvCxnSpPr>
          <p:nvPr/>
        </p:nvCxnSpPr>
        <p:spPr>
          <a:xfrm>
            <a:off x="2242350" y="1742075"/>
            <a:ext cx="559200" cy="1583100"/>
          </a:xfrm>
          <a:prstGeom prst="straightConnector1">
            <a:avLst/>
          </a:prstGeom>
          <a:noFill/>
          <a:ln cap="flat" cmpd="sng" w="9525">
            <a:solidFill>
              <a:srgbClr val="0069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7"/>
          <p:cNvCxnSpPr>
            <a:stCxn id="144" idx="0"/>
            <a:endCxn id="142" idx="2"/>
          </p:cNvCxnSpPr>
          <p:nvPr/>
        </p:nvCxnSpPr>
        <p:spPr>
          <a:xfrm rot="10800000">
            <a:off x="2242350" y="1742225"/>
            <a:ext cx="0" cy="2106600"/>
          </a:xfrm>
          <a:prstGeom prst="straightConnector1">
            <a:avLst/>
          </a:prstGeom>
          <a:noFill/>
          <a:ln cap="flat" cmpd="sng" w="9525">
            <a:solidFill>
              <a:srgbClr val="0069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7"/>
          <p:cNvCxnSpPr>
            <a:stCxn id="148" idx="2"/>
            <a:endCxn id="149" idx="2"/>
          </p:cNvCxnSpPr>
          <p:nvPr/>
        </p:nvCxnSpPr>
        <p:spPr>
          <a:xfrm>
            <a:off x="6880675" y="1689025"/>
            <a:ext cx="707700" cy="322500"/>
          </a:xfrm>
          <a:prstGeom prst="straightConnector1">
            <a:avLst/>
          </a:prstGeom>
          <a:noFill/>
          <a:ln cap="flat" cmpd="sng" w="9525">
            <a:solidFill>
              <a:srgbClr val="00695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/>
        </p:nvSpPr>
        <p:spPr>
          <a:xfrm>
            <a:off x="311700" y="21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Old Standard TT"/>
                <a:ea typeface="Old Standard TT"/>
                <a:cs typeface="Old Standard TT"/>
                <a:sym typeface="Old Standard TT"/>
              </a:rPr>
              <a:t>ServiceFee, </a:t>
            </a:r>
            <a:r>
              <a:rPr b="1" lang="en-GB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Service, Request</a:t>
            </a:r>
            <a:endParaRPr b="1" sz="30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6152050" y="1012575"/>
            <a:ext cx="1398000" cy="5727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0069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REQUEST</a:t>
            </a:r>
            <a:endParaRPr/>
          </a:p>
        </p:txBody>
      </p:sp>
      <p:sp>
        <p:nvSpPr>
          <p:cNvPr id="170" name="Google Shape;170;p28"/>
          <p:cNvSpPr/>
          <p:nvPr/>
        </p:nvSpPr>
        <p:spPr>
          <a:xfrm>
            <a:off x="5185788" y="1869037"/>
            <a:ext cx="1398000" cy="675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69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Request</a:t>
            </a:r>
            <a:br>
              <a:rPr lang="en-GB"/>
            </a:br>
            <a:r>
              <a:rPr lang="en-GB"/>
              <a:t>Status</a:t>
            </a:r>
            <a:endParaRPr/>
          </a:p>
        </p:txBody>
      </p:sp>
      <p:sp>
        <p:nvSpPr>
          <p:cNvPr id="171" name="Google Shape;171;p28"/>
          <p:cNvSpPr/>
          <p:nvPr/>
        </p:nvSpPr>
        <p:spPr>
          <a:xfrm>
            <a:off x="6379149" y="2376250"/>
            <a:ext cx="1305900" cy="619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69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Request</a:t>
            </a:r>
            <a:br>
              <a:rPr lang="en-GB"/>
            </a:br>
            <a:r>
              <a:rPr lang="en-GB"/>
              <a:t>Date</a:t>
            </a:r>
            <a:endParaRPr/>
          </a:p>
        </p:txBody>
      </p:sp>
      <p:sp>
        <p:nvSpPr>
          <p:cNvPr id="172" name="Google Shape;172;p28"/>
          <p:cNvSpPr/>
          <p:nvPr/>
        </p:nvSpPr>
        <p:spPr>
          <a:xfrm>
            <a:off x="7550050" y="1694413"/>
            <a:ext cx="1527000" cy="572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69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RequestID</a:t>
            </a:r>
            <a:endParaRPr u="sng"/>
          </a:p>
        </p:txBody>
      </p:sp>
      <p:cxnSp>
        <p:nvCxnSpPr>
          <p:cNvPr id="173" name="Google Shape;173;p28"/>
          <p:cNvCxnSpPr>
            <a:stCxn id="169" idx="2"/>
            <a:endCxn id="170" idx="7"/>
          </p:cNvCxnSpPr>
          <p:nvPr/>
        </p:nvCxnSpPr>
        <p:spPr>
          <a:xfrm flipH="1">
            <a:off x="6379150" y="1585275"/>
            <a:ext cx="471900" cy="382800"/>
          </a:xfrm>
          <a:prstGeom prst="straightConnector1">
            <a:avLst/>
          </a:prstGeom>
          <a:noFill/>
          <a:ln cap="flat" cmpd="sng" w="9525">
            <a:solidFill>
              <a:srgbClr val="0069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8"/>
          <p:cNvCxnSpPr>
            <a:stCxn id="169" idx="2"/>
            <a:endCxn id="171" idx="0"/>
          </p:cNvCxnSpPr>
          <p:nvPr/>
        </p:nvCxnSpPr>
        <p:spPr>
          <a:xfrm>
            <a:off x="6851050" y="1585275"/>
            <a:ext cx="180900" cy="791100"/>
          </a:xfrm>
          <a:prstGeom prst="straightConnector1">
            <a:avLst/>
          </a:prstGeom>
          <a:noFill/>
          <a:ln cap="flat" cmpd="sng" w="9525">
            <a:solidFill>
              <a:srgbClr val="00695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8"/>
          <p:cNvSpPr/>
          <p:nvPr/>
        </p:nvSpPr>
        <p:spPr>
          <a:xfrm>
            <a:off x="689275" y="3368125"/>
            <a:ext cx="1473000" cy="619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69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Service Fee Amount</a:t>
            </a:r>
            <a:endParaRPr/>
          </a:p>
        </p:txBody>
      </p:sp>
      <p:cxnSp>
        <p:nvCxnSpPr>
          <p:cNvPr id="176" name="Google Shape;176;p28"/>
          <p:cNvCxnSpPr>
            <a:stCxn id="169" idx="2"/>
            <a:endCxn id="172" idx="2"/>
          </p:cNvCxnSpPr>
          <p:nvPr/>
        </p:nvCxnSpPr>
        <p:spPr>
          <a:xfrm>
            <a:off x="6851050" y="1585275"/>
            <a:ext cx="699000" cy="395400"/>
          </a:xfrm>
          <a:prstGeom prst="straightConnector1">
            <a:avLst/>
          </a:prstGeom>
          <a:noFill/>
          <a:ln cap="flat" cmpd="sng" w="9525">
            <a:solidFill>
              <a:srgbClr val="0069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8"/>
          <p:cNvCxnSpPr>
            <a:stCxn id="175" idx="0"/>
            <a:endCxn id="178" idx="2"/>
          </p:cNvCxnSpPr>
          <p:nvPr/>
        </p:nvCxnSpPr>
        <p:spPr>
          <a:xfrm flipH="1" rot="10800000">
            <a:off x="1425775" y="2070925"/>
            <a:ext cx="288900" cy="1297200"/>
          </a:xfrm>
          <a:prstGeom prst="straightConnector1">
            <a:avLst/>
          </a:prstGeom>
          <a:noFill/>
          <a:ln cap="flat" cmpd="sng" w="9525">
            <a:solidFill>
              <a:srgbClr val="00695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28"/>
          <p:cNvSpPr/>
          <p:nvPr/>
        </p:nvSpPr>
        <p:spPr>
          <a:xfrm>
            <a:off x="4188525" y="2995450"/>
            <a:ext cx="1148400" cy="456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69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SERVICE</a:t>
            </a:r>
            <a:endParaRPr/>
          </a:p>
        </p:txBody>
      </p:sp>
      <p:sp>
        <p:nvSpPr>
          <p:cNvPr id="180" name="Google Shape;180;p28"/>
          <p:cNvSpPr/>
          <p:nvPr/>
        </p:nvSpPr>
        <p:spPr>
          <a:xfrm>
            <a:off x="0" y="2571750"/>
            <a:ext cx="1473000" cy="619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69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Payment Creation Date</a:t>
            </a:r>
            <a:endParaRPr/>
          </a:p>
        </p:txBody>
      </p:sp>
      <p:cxnSp>
        <p:nvCxnSpPr>
          <p:cNvPr id="181" name="Google Shape;181;p28"/>
          <p:cNvCxnSpPr>
            <a:stCxn id="180" idx="0"/>
            <a:endCxn id="178" idx="2"/>
          </p:cNvCxnSpPr>
          <p:nvPr/>
        </p:nvCxnSpPr>
        <p:spPr>
          <a:xfrm flipH="1" rot="10800000">
            <a:off x="736500" y="2071050"/>
            <a:ext cx="978000" cy="500700"/>
          </a:xfrm>
          <a:prstGeom prst="straightConnector1">
            <a:avLst/>
          </a:prstGeom>
          <a:noFill/>
          <a:ln cap="flat" cmpd="sng" w="9525">
            <a:solidFill>
              <a:srgbClr val="00695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28"/>
          <p:cNvSpPr/>
          <p:nvPr/>
        </p:nvSpPr>
        <p:spPr>
          <a:xfrm>
            <a:off x="2505050" y="2132000"/>
            <a:ext cx="1527000" cy="675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69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Payment Settlement Date</a:t>
            </a:r>
            <a:endParaRPr/>
          </a:p>
        </p:txBody>
      </p:sp>
      <p:cxnSp>
        <p:nvCxnSpPr>
          <p:cNvPr id="183" name="Google Shape;183;p28"/>
          <p:cNvCxnSpPr>
            <a:stCxn id="182" idx="2"/>
            <a:endCxn id="178" idx="2"/>
          </p:cNvCxnSpPr>
          <p:nvPr/>
        </p:nvCxnSpPr>
        <p:spPr>
          <a:xfrm rot="10800000">
            <a:off x="1714550" y="2071100"/>
            <a:ext cx="790500" cy="398700"/>
          </a:xfrm>
          <a:prstGeom prst="straightConnector1">
            <a:avLst/>
          </a:prstGeom>
          <a:noFill/>
          <a:ln cap="flat" cmpd="sng" w="9525">
            <a:solidFill>
              <a:srgbClr val="00695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8"/>
          <p:cNvSpPr/>
          <p:nvPr/>
        </p:nvSpPr>
        <p:spPr>
          <a:xfrm>
            <a:off x="4026213" y="3903175"/>
            <a:ext cx="1473000" cy="619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69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ServiceID</a:t>
            </a:r>
            <a:endParaRPr u="sng"/>
          </a:p>
        </p:txBody>
      </p:sp>
      <p:cxnSp>
        <p:nvCxnSpPr>
          <p:cNvPr id="185" name="Google Shape;185;p28"/>
          <p:cNvCxnSpPr>
            <a:stCxn id="184" idx="0"/>
            <a:endCxn id="179" idx="2"/>
          </p:cNvCxnSpPr>
          <p:nvPr/>
        </p:nvCxnSpPr>
        <p:spPr>
          <a:xfrm rot="10800000">
            <a:off x="4762713" y="3452275"/>
            <a:ext cx="0" cy="450900"/>
          </a:xfrm>
          <a:prstGeom prst="straightConnector1">
            <a:avLst/>
          </a:prstGeom>
          <a:noFill/>
          <a:ln cap="flat" cmpd="sng" w="9525">
            <a:solidFill>
              <a:srgbClr val="00695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8"/>
          <p:cNvSpPr/>
          <p:nvPr/>
        </p:nvSpPr>
        <p:spPr>
          <a:xfrm>
            <a:off x="951025" y="1395375"/>
            <a:ext cx="1527000" cy="675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8"/>
          <p:cNvSpPr/>
          <p:nvPr/>
        </p:nvSpPr>
        <p:spPr>
          <a:xfrm>
            <a:off x="1140325" y="1504725"/>
            <a:ext cx="1148400" cy="456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69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SERVICE FEE</a:t>
            </a:r>
            <a:endParaRPr/>
          </a:p>
        </p:txBody>
      </p:sp>
      <p:sp>
        <p:nvSpPr>
          <p:cNvPr id="187" name="Google Shape;187;p28"/>
          <p:cNvSpPr/>
          <p:nvPr/>
        </p:nvSpPr>
        <p:spPr>
          <a:xfrm>
            <a:off x="2162275" y="3165850"/>
            <a:ext cx="1337700" cy="456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69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DueDate</a:t>
            </a:r>
            <a:endParaRPr/>
          </a:p>
        </p:txBody>
      </p:sp>
      <p:cxnSp>
        <p:nvCxnSpPr>
          <p:cNvPr id="188" name="Google Shape;188;p28"/>
          <p:cNvCxnSpPr>
            <a:stCxn id="187" idx="0"/>
            <a:endCxn id="178" idx="2"/>
          </p:cNvCxnSpPr>
          <p:nvPr/>
        </p:nvCxnSpPr>
        <p:spPr>
          <a:xfrm rot="10800000">
            <a:off x="1714525" y="2070850"/>
            <a:ext cx="1116600" cy="1095000"/>
          </a:xfrm>
          <a:prstGeom prst="straightConnector1">
            <a:avLst/>
          </a:prstGeom>
          <a:noFill/>
          <a:ln cap="flat" cmpd="sng" w="9525">
            <a:solidFill>
              <a:srgbClr val="00695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3" name="Google Shape;193;p29"/>
          <p:cNvCxnSpPr/>
          <p:nvPr/>
        </p:nvCxnSpPr>
        <p:spPr>
          <a:xfrm>
            <a:off x="7289325" y="5621550"/>
            <a:ext cx="72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4" name="Google Shape;194;p29"/>
          <p:cNvPicPr preferRelativeResize="0"/>
          <p:nvPr/>
        </p:nvPicPr>
        <p:blipFill rotWithShape="1">
          <a:blip r:embed="rId3">
            <a:alphaModFix/>
          </a:blip>
          <a:srcRect b="2323" l="1390" r="1390" t="2465"/>
          <a:stretch/>
        </p:blipFill>
        <p:spPr>
          <a:xfrm>
            <a:off x="1009650" y="0"/>
            <a:ext cx="7388303" cy="504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9"/>
          <p:cNvSpPr txBox="1"/>
          <p:nvPr>
            <p:ph type="title"/>
          </p:nvPr>
        </p:nvSpPr>
        <p:spPr>
          <a:xfrm>
            <a:off x="73925" y="63275"/>
            <a:ext cx="75141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120"/>
              <a:t>Conceptual Data Model</a:t>
            </a:r>
            <a:endParaRPr b="1" sz="21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311700" y="7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300"/>
              <a:t>Refine Relational Schema</a:t>
            </a:r>
            <a:endParaRPr b="1" sz="2300"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1748550" y="648850"/>
            <a:ext cx="6014400" cy="17265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GB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Entities</a:t>
            </a:r>
            <a:endParaRPr b="1" sz="1400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Administrator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AdministratorID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AdministratorName, Gender, PhoneNumber, AdministratorPassword)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Customer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CustomerID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CustomerName, Gender, PhoneNumber, EmailAddress, CustomerPassword, Address)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Product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ProductID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Category, Model, Price, Cost, Warranty, 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Inventory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Item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ItemID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PurchaseStatus, ServiceStatus)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Request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RequestID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RequestDate, RequestStatus)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Service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ServiceID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00">
                <a:latin typeface="Cambria"/>
                <a:ea typeface="Cambria"/>
                <a:cs typeface="Cambria"/>
                <a:sym typeface="Cambria"/>
              </a:rPr>
              <a:t>ServiceFee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 (PaymentCreationDate, PaymentSettlementDate, ServiceFeeAmount, DueDate)</a:t>
            </a:r>
            <a:endParaRPr b="1" sz="1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400"/>
          </a:p>
        </p:txBody>
      </p:sp>
      <p:sp>
        <p:nvSpPr>
          <p:cNvPr id="202" name="Google Shape;202;p30"/>
          <p:cNvSpPr txBox="1"/>
          <p:nvPr/>
        </p:nvSpPr>
        <p:spPr>
          <a:xfrm>
            <a:off x="1748550" y="2768000"/>
            <a:ext cx="6014400" cy="1785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Relationships</a:t>
            </a:r>
            <a:endParaRPr b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Purchased 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ItemID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 CustomerID, PurchaseDate, WarrantyEndDate)</a:t>
            </a:r>
            <a:endParaRPr sz="1000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Submits 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RequestID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 CustomerID)</a:t>
            </a:r>
            <a:endParaRPr sz="1000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Fix 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ItemID,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 ServiceID)</a:t>
            </a:r>
            <a:endParaRPr sz="1000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Pays 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(CustomerID)</a:t>
            </a:r>
            <a:endParaRPr sz="1000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Manage 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ItemID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,RequestID)</a:t>
            </a:r>
            <a:endParaRPr sz="1000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For 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RequestID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 ServiceID)</a:t>
            </a:r>
            <a:endParaRPr sz="1000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Contains 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ProductID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 ItemID)</a:t>
            </a:r>
            <a:endParaRPr sz="1000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Creates 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(RequestID)</a:t>
            </a:r>
            <a:endParaRPr sz="1000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Perform 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ServiceID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 AdministratorID)</a:t>
            </a:r>
            <a:endParaRPr sz="1000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311700" y="-12275"/>
            <a:ext cx="85206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00"/>
              <a:t>1:N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00"/>
              <a:t>Customer - Purchased - Items</a:t>
            </a:r>
            <a:endParaRPr sz="2300"/>
          </a:p>
        </p:txBody>
      </p:sp>
      <p:sp>
        <p:nvSpPr>
          <p:cNvPr id="208" name="Google Shape;208;p31"/>
          <p:cNvSpPr txBox="1"/>
          <p:nvPr/>
        </p:nvSpPr>
        <p:spPr>
          <a:xfrm>
            <a:off x="311700" y="1118588"/>
            <a:ext cx="3768900" cy="1031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Customer 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CustomerID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 CustomerName, Gender, Phone Number, EmailAddress, CustomerPassword, Address)</a:t>
            </a:r>
            <a:endParaRPr sz="1000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Items 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ItemID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 PurchaseStatus, ServiceStatus)</a:t>
            </a:r>
            <a:endParaRPr sz="1000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Purchased 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ItemID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 CustomerID, PurchaseDate, WarrantyEndDate)</a:t>
            </a:r>
            <a:endParaRPr sz="1000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9" name="Google Shape;209;p31"/>
          <p:cNvSpPr/>
          <p:nvPr/>
        </p:nvSpPr>
        <p:spPr>
          <a:xfrm>
            <a:off x="4299700" y="1495250"/>
            <a:ext cx="527100" cy="27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1"/>
          <p:cNvSpPr txBox="1"/>
          <p:nvPr/>
        </p:nvSpPr>
        <p:spPr>
          <a:xfrm>
            <a:off x="5045900" y="1118600"/>
            <a:ext cx="3768900" cy="1031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Customer 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CustomerID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 CustomerName, Gender, Phone Number, EmailAddress, CustomerPassword, Address)</a:t>
            </a:r>
            <a:endParaRPr sz="1000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Items 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(I</a:t>
            </a:r>
            <a:r>
              <a:rPr lang="en-GB" sz="1000" u="sng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temID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 PurchaseStatus, ServiceStatus, </a:t>
            </a:r>
            <a:r>
              <a:rPr lang="en-GB" sz="1000">
                <a:solidFill>
                  <a:srgbClr val="FF00FF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PurchaseDate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GB" sz="1000">
                <a:solidFill>
                  <a:srgbClr val="FF00FF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WarrantyEndDate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GB" sz="1000">
                <a:solidFill>
                  <a:srgbClr val="FF00FF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CustomerID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)</a:t>
            </a:r>
            <a:endParaRPr sz="1000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229400" y="2374575"/>
            <a:ext cx="5181000" cy="23076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GB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Entities</a:t>
            </a:r>
            <a:endParaRPr b="1"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Administrator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AdministratorID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AdministratorName, Gender, PhoneNumber, AdministratorPassword)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Customer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CustomerID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CustomerName, Gender, PhoneNumber, EmailAddress, CustomerPassword, Address)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Product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ProductID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Category, Model, Price, Cost, Warranty, 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Inventory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latin typeface="Cambria"/>
                <a:ea typeface="Cambria"/>
                <a:cs typeface="Cambria"/>
                <a:sym typeface="Cambria"/>
              </a:rPr>
              <a:t>Items 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(I</a:t>
            </a:r>
            <a:r>
              <a:rPr lang="en-GB" sz="1000" u="sng">
                <a:latin typeface="Cambria"/>
                <a:ea typeface="Cambria"/>
                <a:cs typeface="Cambria"/>
                <a:sym typeface="Cambria"/>
              </a:rPr>
              <a:t>temID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, PurchaseStatus, ServiceStatus,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PurchaseDate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WarrantyEndDate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CustomerID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Request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RequestID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RequestDate, RequestStatus)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Service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ServiceID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00">
                <a:latin typeface="Cambria"/>
                <a:ea typeface="Cambria"/>
                <a:cs typeface="Cambria"/>
                <a:sym typeface="Cambria"/>
              </a:rPr>
              <a:t>ServiceFee (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PaymentCreationDate, PaymentSettlementDate, ServiceFeeAmount, DueDate)</a:t>
            </a:r>
            <a:endParaRPr b="1" sz="1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400"/>
          </a:p>
        </p:txBody>
      </p:sp>
      <p:sp>
        <p:nvSpPr>
          <p:cNvPr id="212" name="Google Shape;212;p31"/>
          <p:cNvSpPr txBox="1"/>
          <p:nvPr/>
        </p:nvSpPr>
        <p:spPr>
          <a:xfrm>
            <a:off x="5629800" y="2558625"/>
            <a:ext cx="3202500" cy="1939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Relationships</a:t>
            </a:r>
            <a:endParaRPr b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Purchased 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ItemID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 CustomerID, PurchaseDate, WarrantyEndDate)</a:t>
            </a:r>
            <a:endParaRPr sz="1000" strike="sngStrike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Submits 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RequestID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 CustomerID)</a:t>
            </a:r>
            <a:endParaRPr sz="1000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Fix 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ItemID,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 ServiceID)</a:t>
            </a:r>
            <a:endParaRPr sz="1000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Pays 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(CustomerID)</a:t>
            </a:r>
            <a:endParaRPr sz="1000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Manage 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ItemID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,RequestID)</a:t>
            </a:r>
            <a:endParaRPr sz="1000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For 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RequestID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 ServiceID)</a:t>
            </a:r>
            <a:endParaRPr sz="1000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Contains 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ProductID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 ItemID)</a:t>
            </a:r>
            <a:endParaRPr sz="1000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Creates 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(RequestID)</a:t>
            </a:r>
            <a:endParaRPr sz="1000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Perform 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ServiceID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 AdmininstratorID)</a:t>
            </a:r>
            <a:endParaRPr sz="1000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311700" y="180950"/>
            <a:ext cx="85206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00"/>
              <a:t>1:N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00"/>
              <a:t>Customer - Submits - Request </a:t>
            </a:r>
            <a:endParaRPr sz="2300"/>
          </a:p>
        </p:txBody>
      </p:sp>
      <p:sp>
        <p:nvSpPr>
          <p:cNvPr id="218" name="Google Shape;218;p32"/>
          <p:cNvSpPr txBox="1"/>
          <p:nvPr/>
        </p:nvSpPr>
        <p:spPr>
          <a:xfrm>
            <a:off x="311700" y="1200963"/>
            <a:ext cx="3603300" cy="1031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Customer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CustomerID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CustomerName, Gender, Phone Number, Email Address, CustomerPassword, Address)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Request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RequestID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RequestDate, RequestStatus)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Submits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RequestID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CustomerID)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9" name="Google Shape;219;p32"/>
          <p:cNvSpPr/>
          <p:nvPr/>
        </p:nvSpPr>
        <p:spPr>
          <a:xfrm>
            <a:off x="4166459" y="1577613"/>
            <a:ext cx="562800" cy="27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2"/>
          <p:cNvSpPr txBox="1"/>
          <p:nvPr/>
        </p:nvSpPr>
        <p:spPr>
          <a:xfrm>
            <a:off x="4980700" y="1316463"/>
            <a:ext cx="3735000" cy="800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Customer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CustomerID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CustomerName, Gender, Phone Number, Email Address, CustomerPassword, Address)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Request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RequestID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RequestDate, RequestStatus,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CustomerID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229400" y="2374575"/>
            <a:ext cx="5181000" cy="23076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GB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Entities</a:t>
            </a:r>
            <a:endParaRPr b="1"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Administrator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AdministratorID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AdministratorName, Gender, PhoneNumber, 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AdministratorPassword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Customer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CustomerID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CustomerName, Gender, PhoneNumber, EmailAddress, CustomerPassword, Address)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Product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ProductID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Category, Model, Price, Cost, Warranty, 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Inventory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latin typeface="Cambria"/>
                <a:ea typeface="Cambria"/>
                <a:cs typeface="Cambria"/>
                <a:sym typeface="Cambria"/>
              </a:rPr>
              <a:t>Items 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(I</a:t>
            </a:r>
            <a:r>
              <a:rPr lang="en-GB" sz="1000" u="sng">
                <a:latin typeface="Cambria"/>
                <a:ea typeface="Cambria"/>
                <a:cs typeface="Cambria"/>
                <a:sym typeface="Cambria"/>
              </a:rPr>
              <a:t>temID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, PurchaseStatus, ServiceStatus,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PurchaseDate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WarrantyEndDate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CustomerID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latin typeface="Cambria"/>
                <a:ea typeface="Cambria"/>
                <a:cs typeface="Cambria"/>
                <a:sym typeface="Cambria"/>
              </a:rPr>
              <a:t>Request 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latin typeface="Cambria"/>
                <a:ea typeface="Cambria"/>
                <a:cs typeface="Cambria"/>
                <a:sym typeface="Cambria"/>
              </a:rPr>
              <a:t>RequestID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, RequestDate, RequestStatus,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CustomerID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Service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ServiceID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00">
                <a:latin typeface="Cambria"/>
                <a:ea typeface="Cambria"/>
                <a:cs typeface="Cambria"/>
                <a:sym typeface="Cambria"/>
              </a:rPr>
              <a:t>ServiceFee (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PaymentCreationDate, PaymentSettlementDate, ServiceFeeAmount, DueDate)</a:t>
            </a:r>
            <a:endParaRPr b="1" sz="1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400"/>
          </a:p>
        </p:txBody>
      </p:sp>
      <p:sp>
        <p:nvSpPr>
          <p:cNvPr id="222" name="Google Shape;222;p32"/>
          <p:cNvSpPr txBox="1"/>
          <p:nvPr/>
        </p:nvSpPr>
        <p:spPr>
          <a:xfrm>
            <a:off x="5629800" y="2558625"/>
            <a:ext cx="3202500" cy="1939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Relationships</a:t>
            </a:r>
            <a:endParaRPr b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Purchased 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ItemID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 CustomerID, PurchaseDate, WarrantyEndDate)</a:t>
            </a:r>
            <a:endParaRPr sz="1000" strike="sngStrike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Submits 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RequestID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 CustomerID)</a:t>
            </a:r>
            <a:endParaRPr sz="1000" strike="sngStrike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Fix 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ItemID,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 ServiceID)</a:t>
            </a:r>
            <a:endParaRPr sz="1000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Pays 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(CustomerID)</a:t>
            </a:r>
            <a:endParaRPr sz="1000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Manage 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ItemID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,RequestID)</a:t>
            </a:r>
            <a:endParaRPr sz="1000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For 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RequestID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 ServiceID)</a:t>
            </a:r>
            <a:endParaRPr sz="1000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Contains 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ProductID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 ItemID)</a:t>
            </a:r>
            <a:endParaRPr sz="1000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Creates 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(RequestID)</a:t>
            </a:r>
            <a:endParaRPr sz="1000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Perform 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ServiceID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 AdmininstratorID)</a:t>
            </a:r>
            <a:endParaRPr sz="1000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311700" y="190475"/>
            <a:ext cx="85206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300"/>
              <a:t>1:1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Service - Fix- Items</a:t>
            </a:r>
            <a:r>
              <a:rPr lang="en-GB" sz="2300"/>
              <a:t> </a:t>
            </a:r>
            <a:endParaRPr sz="2300"/>
          </a:p>
        </p:txBody>
      </p:sp>
      <p:sp>
        <p:nvSpPr>
          <p:cNvPr id="228" name="Google Shape;228;p33"/>
          <p:cNvSpPr txBox="1"/>
          <p:nvPr/>
        </p:nvSpPr>
        <p:spPr>
          <a:xfrm>
            <a:off x="311700" y="1157975"/>
            <a:ext cx="3603300" cy="1031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Service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ServiceID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b="1"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Items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(I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temID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PurchaseStatus, ServiceStatus,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PurchaseDate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WarrantyEndDate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CustomerID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Fix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ItemID,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ServiceID)</a:t>
            </a:r>
            <a:endParaRPr b="1"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9" name="Google Shape;229;p33"/>
          <p:cNvSpPr/>
          <p:nvPr/>
        </p:nvSpPr>
        <p:spPr>
          <a:xfrm>
            <a:off x="4166459" y="1534625"/>
            <a:ext cx="562800" cy="27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3"/>
          <p:cNvSpPr txBox="1"/>
          <p:nvPr/>
        </p:nvSpPr>
        <p:spPr>
          <a:xfrm>
            <a:off x="4980700" y="1335125"/>
            <a:ext cx="3735000" cy="800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Service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ServiceID,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ItemID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b="1"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Items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(I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temID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PurchaseStatus, ServiceStatus,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PurchaseDate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WarrantyEndDate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CustomerID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b="1"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229400" y="2374575"/>
            <a:ext cx="5181000" cy="23076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GB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Entities</a:t>
            </a:r>
            <a:endParaRPr b="1"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Administrator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AdministratorID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AdministratorName, Gender, PhoneNumber, AdministratorPassword)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Customer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CustomerID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CustomerName, Gender, PhoneNumber, EmailAddress, CustomerPassword, Address)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Product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ProductID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Category, Model, Price, Cost, Warranty, 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Inventory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latin typeface="Cambria"/>
                <a:ea typeface="Cambria"/>
                <a:cs typeface="Cambria"/>
                <a:sym typeface="Cambria"/>
              </a:rPr>
              <a:t>Items 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(I</a:t>
            </a:r>
            <a:r>
              <a:rPr lang="en-GB" sz="1000" u="sng">
                <a:latin typeface="Cambria"/>
                <a:ea typeface="Cambria"/>
                <a:cs typeface="Cambria"/>
                <a:sym typeface="Cambria"/>
              </a:rPr>
              <a:t>temID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, PurchaseStatus, ServiceStatus,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PurchaseDate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WarrantyEndDate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CustomerID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latin typeface="Cambria"/>
                <a:ea typeface="Cambria"/>
                <a:cs typeface="Cambria"/>
                <a:sym typeface="Cambria"/>
              </a:rPr>
              <a:t>Request 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latin typeface="Cambria"/>
                <a:ea typeface="Cambria"/>
                <a:cs typeface="Cambria"/>
                <a:sym typeface="Cambria"/>
              </a:rPr>
              <a:t>RequestID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, RequestDate, RequestStatus,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CustomerID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latin typeface="Cambria"/>
                <a:ea typeface="Cambria"/>
                <a:cs typeface="Cambria"/>
                <a:sym typeface="Cambria"/>
              </a:rPr>
              <a:t>Service 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latin typeface="Cambria"/>
                <a:ea typeface="Cambria"/>
                <a:cs typeface="Cambria"/>
                <a:sym typeface="Cambria"/>
              </a:rPr>
              <a:t>ServiceID,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GB" sz="1000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ItemID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00">
                <a:latin typeface="Cambria"/>
                <a:ea typeface="Cambria"/>
                <a:cs typeface="Cambria"/>
                <a:sym typeface="Cambria"/>
              </a:rPr>
              <a:t>ServiceFee (</a:t>
            </a:r>
            <a:r>
              <a:rPr lang="en-GB" sz="1000">
                <a:latin typeface="Cambria"/>
                <a:ea typeface="Cambria"/>
                <a:cs typeface="Cambria"/>
                <a:sym typeface="Cambria"/>
              </a:rPr>
              <a:t>PaymentCreationDate, PaymentSettlementDate, ServiceFeeAmount, DueDate)</a:t>
            </a:r>
            <a:endParaRPr b="1" sz="1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400"/>
          </a:p>
        </p:txBody>
      </p:sp>
      <p:sp>
        <p:nvSpPr>
          <p:cNvPr id="232" name="Google Shape;232;p33"/>
          <p:cNvSpPr txBox="1"/>
          <p:nvPr/>
        </p:nvSpPr>
        <p:spPr>
          <a:xfrm>
            <a:off x="5629800" y="2558625"/>
            <a:ext cx="3202500" cy="1939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Relationships</a:t>
            </a:r>
            <a:endParaRPr b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Purchased 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ItemID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 CustomerID, PurchaseDate, WarrantyEndDate)</a:t>
            </a:r>
            <a:endParaRPr sz="1000" strike="sngStrike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Submits 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RequestID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 CustomerID)</a:t>
            </a:r>
            <a:endParaRPr sz="1000" strike="sngStrike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Fix 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ItemID,</a:t>
            </a:r>
            <a:r>
              <a:rPr lang="en-GB" sz="1000" strike="sngStrike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 ServiceID)</a:t>
            </a:r>
            <a:endParaRPr sz="1000" strike="sngStrike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Pays 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(CustomerID)</a:t>
            </a:r>
            <a:endParaRPr sz="1000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Manage 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ItemID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,RequestID)</a:t>
            </a:r>
            <a:endParaRPr sz="1000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For 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RequestID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 ServiceID)</a:t>
            </a:r>
            <a:endParaRPr sz="1000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Contains 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ProductID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 ItemID)</a:t>
            </a:r>
            <a:endParaRPr sz="1000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Creates 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(RequestID)</a:t>
            </a:r>
            <a:endParaRPr sz="1000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Perform 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1000" u="sng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ServiceID</a:t>
            </a:r>
            <a:r>
              <a:rPr lang="en-GB" sz="1000">
                <a:solidFill>
                  <a:schemeClr val="dk1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, AdmininstratorID)</a:t>
            </a:r>
            <a:endParaRPr sz="1000">
              <a:solidFill>
                <a:schemeClr val="dk1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