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29" autoAdjust="0"/>
    <p:restoredTop sz="94660"/>
  </p:normalViewPr>
  <p:slideViewPr>
    <p:cSldViewPr>
      <p:cViewPr varScale="1">
        <p:scale>
          <a:sx n="111" d="100"/>
          <a:sy n="111" d="100"/>
        </p:scale>
        <p:origin x="134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5941A-E0B0-44B4-99F7-E73BD3BB5FF0}" type="datetimeFigureOut">
              <a:rPr lang="es-CO" smtClean="0"/>
              <a:t>21/09/2022</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42127-0AB6-4155-9EC9-FB429C5A552C}" type="slidenum">
              <a:rPr lang="es-CO" smtClean="0"/>
              <a:t>‹Nº›</a:t>
            </a:fld>
            <a:endParaRPr lang="es-CO"/>
          </a:p>
        </p:txBody>
      </p:sp>
    </p:spTree>
    <p:extLst>
      <p:ext uri="{BB962C8B-B14F-4D97-AF65-F5344CB8AC3E}">
        <p14:creationId xmlns:p14="http://schemas.microsoft.com/office/powerpoint/2010/main" val="386653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B4C42127-0AB6-4155-9EC9-FB429C5A552C}" type="slidenum">
              <a:rPr lang="es-CO" smtClean="0"/>
              <a:t>12</a:t>
            </a:fld>
            <a:endParaRPr lang="es-CO"/>
          </a:p>
        </p:txBody>
      </p:sp>
    </p:spTree>
    <p:extLst>
      <p:ext uri="{BB962C8B-B14F-4D97-AF65-F5344CB8AC3E}">
        <p14:creationId xmlns:p14="http://schemas.microsoft.com/office/powerpoint/2010/main" val="305740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156120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73245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112414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327115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408285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351783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234251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55235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77393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284786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B521AAB-484C-41EB-A044-85182C365C07}" type="datetimeFigureOut">
              <a:rPr lang="es-CO" smtClean="0"/>
              <a:t>21/09/2022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5D6243C1-0FAE-4021-82CF-FA8EC3ED9D87}" type="slidenum">
              <a:rPr lang="es-CO" smtClean="0"/>
              <a:t>‹Nº›</a:t>
            </a:fld>
            <a:endParaRPr lang="es-CO"/>
          </a:p>
        </p:txBody>
      </p:sp>
    </p:spTree>
    <p:extLst>
      <p:ext uri="{BB962C8B-B14F-4D97-AF65-F5344CB8AC3E}">
        <p14:creationId xmlns:p14="http://schemas.microsoft.com/office/powerpoint/2010/main" val="241851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B521AAB-484C-41EB-A044-85182C365C07}" type="datetimeFigureOut">
              <a:rPr lang="es-CO" smtClean="0"/>
              <a:t>21/09/2022</a:t>
            </a:fld>
            <a:endParaRPr lang="es-CO"/>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D6243C1-0FAE-4021-82CF-FA8EC3ED9D87}" type="slidenum">
              <a:rPr lang="es-CO" smtClean="0"/>
              <a:t>‹Nº›</a:t>
            </a:fld>
            <a:endParaRPr lang="es-CO"/>
          </a:p>
        </p:txBody>
      </p:sp>
    </p:spTree>
    <p:extLst>
      <p:ext uri="{BB962C8B-B14F-4D97-AF65-F5344CB8AC3E}">
        <p14:creationId xmlns:p14="http://schemas.microsoft.com/office/powerpoint/2010/main" val="65555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MODELOS DE LÍNEAS DE ESPERA</a:t>
            </a:r>
          </a:p>
        </p:txBody>
      </p:sp>
      <p:sp>
        <p:nvSpPr>
          <p:cNvPr id="3" name="2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394677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 y="945216"/>
            <a:ext cx="85629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27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dirty="0"/>
              <a:t>Modelo B: de múltiples servidores</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O" dirty="0"/>
              <a:t>En el modelo con múltiples servidores, los clientes forman una sola fila y escogen, entre </a:t>
            </a:r>
            <a:r>
              <a:rPr lang="es-CO" i="1" dirty="0"/>
              <a:t>s</a:t>
            </a:r>
            <a:r>
              <a:rPr lang="es-CO" dirty="0"/>
              <a:t> servidores, aquel que esté disponible. El sistema de servicio tiene una sola fase. Partiremos de las siguientes suposiciones, además de las que hicimos para el modelo con un solo servidor: tenemos s servidores idénticos, y la distribución del servicio para cada uno de ellos es exponencial, con un tiempo medio de servicio igual a 1/</a:t>
            </a:r>
            <a:r>
              <a:rPr lang="es-CO" i="1" dirty="0"/>
              <a:t>µ</a:t>
            </a:r>
            <a:r>
              <a:rPr lang="es-CO" dirty="0"/>
              <a:t>.</a:t>
            </a:r>
          </a:p>
        </p:txBody>
      </p:sp>
    </p:spTree>
    <p:extLst>
      <p:ext uri="{BB962C8B-B14F-4D97-AF65-F5344CB8AC3E}">
        <p14:creationId xmlns:p14="http://schemas.microsoft.com/office/powerpoint/2010/main" val="1941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0233"/>
            <a:ext cx="8208912" cy="501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74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dirty="0"/>
              <a:t>Modelo C: con fuente finita</a:t>
            </a:r>
          </a:p>
        </p:txBody>
      </p:sp>
      <p:sp>
        <p:nvSpPr>
          <p:cNvPr id="3" name="2 Marcador de contenido"/>
          <p:cNvSpPr>
            <a:spLocks noGrp="1"/>
          </p:cNvSpPr>
          <p:nvPr>
            <p:ph idx="1"/>
          </p:nvPr>
        </p:nvSpPr>
        <p:spPr/>
        <p:txBody>
          <a:bodyPr>
            <a:normAutofit fontScale="77500" lnSpcReduction="20000"/>
          </a:bodyPr>
          <a:lstStyle/>
          <a:p>
            <a:pPr marL="0" indent="0" algn="just">
              <a:buNone/>
            </a:pPr>
            <a:r>
              <a:rPr lang="es-CO" dirty="0"/>
              <a:t>Consideremos ahora una situación en la que todas las suposiciones del modelo con un solo servidor son apropiadas, excepto una. En este caso, la población de clientes es finita, porque sólo existen N clientes potenciales. Si N es mayor que 30 clientes, resulta adecuado el modelo con un solo servidor, sobre la suposición de que la población de clientes sea infinita. En los demás casos, el modelo con fuente finita es el que más conviene utilizar. Las fórmulas que se usan para calcular las características de operación del sistema de servicio son:</a:t>
            </a:r>
          </a:p>
        </p:txBody>
      </p:sp>
    </p:spTree>
    <p:extLst>
      <p:ext uri="{BB962C8B-B14F-4D97-AF65-F5344CB8AC3E}">
        <p14:creationId xmlns:p14="http://schemas.microsoft.com/office/powerpoint/2010/main" val="129059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11510"/>
            <a:ext cx="8500442" cy="4199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0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dirty="0"/>
              <a:t>Proceso </a:t>
            </a:r>
            <a:r>
              <a:rPr lang="es-CO" dirty="0" err="1"/>
              <a:t>Poisson</a:t>
            </a:r>
            <a:r>
              <a:rPr lang="es-CO" dirty="0"/>
              <a:t> homogéneo</a:t>
            </a:r>
          </a:p>
        </p:txBody>
      </p:sp>
      <p:sp>
        <p:nvSpPr>
          <p:cNvPr id="3" name="2 Marcador de contenido"/>
          <p:cNvSpPr>
            <a:spLocks noGrp="1"/>
          </p:cNvSpPr>
          <p:nvPr>
            <p:ph idx="1"/>
          </p:nvPr>
        </p:nvSpPr>
        <p:spPr/>
        <p:txBody>
          <a:bodyPr>
            <a:normAutofit fontScale="92500" lnSpcReduction="10000"/>
          </a:bodyPr>
          <a:lstStyle/>
          <a:p>
            <a:pPr marL="0" indent="0" algn="just">
              <a:buNone/>
            </a:pPr>
            <a:r>
              <a:rPr lang="es-CO" dirty="0"/>
              <a:t>Son procesos de </a:t>
            </a:r>
            <a:r>
              <a:rPr lang="es-CO" dirty="0" err="1"/>
              <a:t>Poisson</a:t>
            </a:r>
            <a:r>
              <a:rPr lang="es-CO" dirty="0"/>
              <a:t> en los que</a:t>
            </a:r>
          </a:p>
          <a:p>
            <a:pPr algn="just"/>
            <a:r>
              <a:rPr lang="es-CO" dirty="0"/>
              <a:t>Las ocurrencias de sucesos en intervalos disjuntos son independientes, por lo que son de incrementos independientes.</a:t>
            </a:r>
          </a:p>
          <a:p>
            <a:pPr algn="just"/>
            <a:r>
              <a:rPr lang="es-CO" dirty="0"/>
              <a:t>Además, son de incrementos estacionarios, es decir el número de sucesos solo depende de la longitud del intervalo de tiempo considerado.</a:t>
            </a:r>
          </a:p>
        </p:txBody>
      </p:sp>
    </p:spTree>
    <p:extLst>
      <p:ext uri="{BB962C8B-B14F-4D97-AF65-F5344CB8AC3E}">
        <p14:creationId xmlns:p14="http://schemas.microsoft.com/office/powerpoint/2010/main" val="251592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83518"/>
            <a:ext cx="3776739" cy="3823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71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dirty="0"/>
              <a:t>Proceso Poisson no homogéneo</a:t>
            </a:r>
          </a:p>
        </p:txBody>
      </p:sp>
      <p:sp>
        <p:nvSpPr>
          <p:cNvPr id="3" name="2 Marcador de contenido"/>
          <p:cNvSpPr>
            <a:spLocks noGrp="1"/>
          </p:cNvSpPr>
          <p:nvPr>
            <p:ph idx="1"/>
          </p:nvPr>
        </p:nvSpPr>
        <p:spPr/>
        <p:txBody>
          <a:bodyPr>
            <a:normAutofit/>
          </a:bodyPr>
          <a:lstStyle/>
          <a:p>
            <a:pPr marL="0" indent="0" algn="just">
              <a:buNone/>
            </a:pPr>
            <a:r>
              <a:rPr lang="es-CO" dirty="0"/>
              <a:t>Son procesos de </a:t>
            </a:r>
            <a:r>
              <a:rPr lang="es-CO" dirty="0" err="1"/>
              <a:t>Poisson</a:t>
            </a:r>
            <a:r>
              <a:rPr lang="es-CO" dirty="0"/>
              <a:t> pero de incrementos independientes, pero no de incrementos estacionarios. Ello se debe a que el número de ocurrencias de sucesos en un determinado intervalo, no sigue una distribución de </a:t>
            </a:r>
            <a:r>
              <a:rPr lang="es-CO" dirty="0" err="1"/>
              <a:t>Poisson</a:t>
            </a:r>
            <a:r>
              <a:rPr lang="es-CO" dirty="0"/>
              <a:t> de parámetro fijo.</a:t>
            </a:r>
          </a:p>
        </p:txBody>
      </p:sp>
    </p:spTree>
    <p:extLst>
      <p:ext uri="{BB962C8B-B14F-4D97-AF65-F5344CB8AC3E}">
        <p14:creationId xmlns:p14="http://schemas.microsoft.com/office/powerpoint/2010/main" val="261508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85725"/>
            <a:ext cx="291465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23" y="1947863"/>
            <a:ext cx="42576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04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27534"/>
            <a:ext cx="8229600" cy="3394472"/>
          </a:xfrm>
        </p:spPr>
        <p:txBody>
          <a:bodyPr>
            <a:normAutofit fontScale="92500" lnSpcReduction="10000"/>
          </a:bodyPr>
          <a:lstStyle/>
          <a:p>
            <a:pPr marL="0" indent="0" algn="just">
              <a:buNone/>
            </a:pPr>
            <a:r>
              <a:rPr lang="es-CO" dirty="0"/>
              <a:t>Cualquiera que haya tenido que esperar frente a un semáforo, en la cola de un banco o de un restaurante de comidas rápidas, ha vivido la dinámica de las filas de espera. El análisis de líneas de espera es de interés para los gerentes porque afecta el diseño, la planificación de la capacidad, la planificación de la distribución de espacios, la administración de inventarios y la programación</a:t>
            </a:r>
          </a:p>
        </p:txBody>
      </p:sp>
    </p:spTree>
    <p:extLst>
      <p:ext uri="{BB962C8B-B14F-4D97-AF65-F5344CB8AC3E}">
        <p14:creationId xmlns:p14="http://schemas.microsoft.com/office/powerpoint/2010/main" val="235383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9542"/>
            <a:ext cx="8229600" cy="3895081"/>
          </a:xfrm>
        </p:spPr>
        <p:txBody>
          <a:bodyPr>
            <a:normAutofit fontScale="92500" lnSpcReduction="20000"/>
          </a:bodyPr>
          <a:lstStyle/>
          <a:p>
            <a:pPr marL="0" indent="0" algn="just">
              <a:buNone/>
            </a:pPr>
            <a:r>
              <a:rPr lang="es-CO" dirty="0"/>
              <a:t>Se conoce como línea de espera a una hilera formada por uno o varios clientes que aguardan para recibir un servicio. Los clientes pueden ser personas, objetos, máquinas que requieren mantenimiento, contenedores con mercancías en espera de ser embarcados o elementos de inventario a punto de ser utilizados. Las líneas de espera se forman a causa de un desequilibrio temporal ente la demanda de un servicio y la capacidad del sistema para suministrarlo</a:t>
            </a:r>
          </a:p>
        </p:txBody>
      </p:sp>
    </p:spTree>
    <p:extLst>
      <p:ext uri="{BB962C8B-B14F-4D97-AF65-F5344CB8AC3E}">
        <p14:creationId xmlns:p14="http://schemas.microsoft.com/office/powerpoint/2010/main" val="35729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97" y="627534"/>
            <a:ext cx="8218198" cy="382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91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7534"/>
            <a:ext cx="8407564"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43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15566"/>
            <a:ext cx="833950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25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b="1" dirty="0"/>
              <a:t>Distribución de llegadas</a:t>
            </a:r>
          </a:p>
        </p:txBody>
      </p:sp>
      <p:sp>
        <p:nvSpPr>
          <p:cNvPr id="3" name="2 Marcador de contenido"/>
          <p:cNvSpPr>
            <a:spLocks noGrp="1"/>
          </p:cNvSpPr>
          <p:nvPr>
            <p:ph idx="1"/>
          </p:nvPr>
        </p:nvSpPr>
        <p:spPr>
          <a:xfrm>
            <a:off x="457200" y="1200151"/>
            <a:ext cx="8229600" cy="1011559"/>
          </a:xfrm>
        </p:spPr>
        <p:txBody>
          <a:bodyPr>
            <a:normAutofit fontScale="55000" lnSpcReduction="20000"/>
          </a:bodyPr>
          <a:lstStyle/>
          <a:p>
            <a:pPr marL="0" indent="0" algn="just">
              <a:buNone/>
            </a:pPr>
            <a:r>
              <a:rPr lang="es-CO" dirty="0"/>
              <a:t>La llegada de clientes a las instalaciones de servicio es aleatoria. La variabilidad en los intervalos de llegada de los clientes a menudo se describe por medio de una curva de distribución de </a:t>
            </a:r>
            <a:r>
              <a:rPr lang="es-CO" dirty="0" err="1"/>
              <a:t>Poisson</a:t>
            </a:r>
            <a:r>
              <a:rPr lang="es-CO" dirty="0"/>
              <a:t>, la cual especifica la probabilidad de que n clientes lleguen en T periodos de tiempo: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39703"/>
            <a:ext cx="5904656" cy="167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20044" y="3830152"/>
            <a:ext cx="8084404" cy="923330"/>
          </a:xfrm>
          <a:prstGeom prst="rect">
            <a:avLst/>
          </a:prstGeom>
        </p:spPr>
        <p:txBody>
          <a:bodyPr wrap="square">
            <a:spAutoFit/>
          </a:bodyPr>
          <a:lstStyle/>
          <a:p>
            <a:pPr algn="just"/>
            <a:r>
              <a:rPr lang="es-CO" dirty="0"/>
              <a:t>La medida de distribución de </a:t>
            </a:r>
            <a:r>
              <a:rPr lang="es-CO" dirty="0" err="1"/>
              <a:t>Poisson</a:t>
            </a:r>
            <a:r>
              <a:rPr lang="es-CO" dirty="0"/>
              <a:t> es </a:t>
            </a:r>
            <a:r>
              <a:rPr lang="el-GR" dirty="0"/>
              <a:t>λ</a:t>
            </a:r>
            <a:r>
              <a:rPr lang="es-CO" dirty="0"/>
              <a:t>T, y la varianza también es </a:t>
            </a:r>
            <a:r>
              <a:rPr lang="el-GR" dirty="0"/>
              <a:t>λ</a:t>
            </a:r>
            <a:r>
              <a:rPr lang="es-CO" dirty="0"/>
              <a:t>T. La distribución de </a:t>
            </a:r>
            <a:r>
              <a:rPr lang="es-CO" dirty="0" err="1"/>
              <a:t>Poisson</a:t>
            </a:r>
            <a:r>
              <a:rPr lang="es-CO" dirty="0"/>
              <a:t> es una distribución discreta; es decir, las probabilidades corresponden a un número específico de llegadas por unidad de tiempo.</a:t>
            </a:r>
          </a:p>
        </p:txBody>
      </p:sp>
    </p:spTree>
    <p:extLst>
      <p:ext uri="{BB962C8B-B14F-4D97-AF65-F5344CB8AC3E}">
        <p14:creationId xmlns:p14="http://schemas.microsoft.com/office/powerpoint/2010/main" val="35635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Distribución de tiempo de servicio</a:t>
            </a:r>
          </a:p>
        </p:txBody>
      </p:sp>
      <p:sp>
        <p:nvSpPr>
          <p:cNvPr id="3" name="2 Marcador de contenido"/>
          <p:cNvSpPr>
            <a:spLocks noGrp="1"/>
          </p:cNvSpPr>
          <p:nvPr>
            <p:ph idx="1"/>
          </p:nvPr>
        </p:nvSpPr>
        <p:spPr>
          <a:xfrm>
            <a:off x="457200" y="1200151"/>
            <a:ext cx="8291264" cy="1011559"/>
          </a:xfrm>
        </p:spPr>
        <p:txBody>
          <a:bodyPr>
            <a:normAutofit fontScale="55000" lnSpcReduction="20000"/>
          </a:bodyPr>
          <a:lstStyle/>
          <a:p>
            <a:pPr marL="0" indent="0" algn="just">
              <a:buNone/>
            </a:pPr>
            <a:r>
              <a:rPr lang="es-CO" dirty="0"/>
              <a:t>La distribución exponencial describe la probabilidad de que el tiempo de servicio del cliente en una instalación determinada no sea mayor que T periodos de tiempo. La probabilidad: puede calcularse con la siguiente fórmula: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9702"/>
            <a:ext cx="7844755" cy="158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59061" y="3867894"/>
            <a:ext cx="8060778" cy="923330"/>
          </a:xfrm>
          <a:prstGeom prst="rect">
            <a:avLst/>
          </a:prstGeom>
        </p:spPr>
        <p:txBody>
          <a:bodyPr wrap="square">
            <a:spAutoFit/>
          </a:bodyPr>
          <a:lstStyle/>
          <a:p>
            <a:pPr algn="just"/>
            <a:r>
              <a:rPr lang="es-CO" dirty="0"/>
              <a:t>La media de la distribución del tiempo de servicio es 1/</a:t>
            </a:r>
            <a:r>
              <a:rPr lang="es-CO" i="1" dirty="0"/>
              <a:t>µ</a:t>
            </a:r>
            <a:r>
              <a:rPr lang="es-CO" dirty="0"/>
              <a:t>, y la varianza es (1/</a:t>
            </a:r>
            <a:r>
              <a:rPr lang="es-CO" i="1" dirty="0"/>
              <a:t>µ</a:t>
            </a:r>
            <a:r>
              <a:rPr lang="es-CO" dirty="0"/>
              <a:t>)^2 . A medida que T incrementa, la probabilidad de que el tiempo de servicio del cliente sea menor que T se va aproximando a 1,0.</a:t>
            </a:r>
          </a:p>
        </p:txBody>
      </p:sp>
    </p:spTree>
    <p:extLst>
      <p:ext uri="{BB962C8B-B14F-4D97-AF65-F5344CB8AC3E}">
        <p14:creationId xmlns:p14="http://schemas.microsoft.com/office/powerpoint/2010/main" val="334034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dirty="0"/>
              <a:t>Modelo A: de un solo servidor</a:t>
            </a:r>
          </a:p>
        </p:txBody>
      </p:sp>
      <p:sp>
        <p:nvSpPr>
          <p:cNvPr id="3" name="2 Marcador de contenido"/>
          <p:cNvSpPr>
            <a:spLocks noGrp="1"/>
          </p:cNvSpPr>
          <p:nvPr>
            <p:ph idx="1"/>
          </p:nvPr>
        </p:nvSpPr>
        <p:spPr/>
        <p:txBody>
          <a:bodyPr>
            <a:normAutofit fontScale="85000" lnSpcReduction="20000"/>
          </a:bodyPr>
          <a:lstStyle/>
          <a:p>
            <a:pPr marL="0" indent="0" algn="just">
              <a:buNone/>
            </a:pPr>
            <a:r>
              <a:rPr lang="es-CO" dirty="0"/>
              <a:t>1. La población de clientes es infinita y todos los clientes son pacientes.</a:t>
            </a:r>
          </a:p>
          <a:p>
            <a:pPr marL="0" indent="0" algn="just">
              <a:buNone/>
            </a:pPr>
            <a:r>
              <a:rPr lang="es-CO" dirty="0"/>
              <a:t>2. Los clientes llegan de acuerdo con una distribución de </a:t>
            </a:r>
            <a:r>
              <a:rPr lang="es-CO" dirty="0" err="1"/>
              <a:t>Poisson</a:t>
            </a:r>
            <a:r>
              <a:rPr lang="es-CO" dirty="0"/>
              <a:t> y con una tasa media de llegadas de </a:t>
            </a:r>
            <a:r>
              <a:rPr lang="el-GR" i="1" dirty="0"/>
              <a:t>λ</a:t>
            </a:r>
            <a:r>
              <a:rPr lang="es-CO" dirty="0"/>
              <a:t>.</a:t>
            </a:r>
          </a:p>
          <a:p>
            <a:pPr marL="0" indent="0" algn="just">
              <a:buNone/>
            </a:pPr>
            <a:r>
              <a:rPr lang="es-CO" dirty="0"/>
              <a:t>3. La distribución del servicio es exponencial, con una tasa media de servicio de </a:t>
            </a:r>
            <a:r>
              <a:rPr lang="es-CO" i="1" dirty="0"/>
              <a:t>µ</a:t>
            </a:r>
            <a:r>
              <a:rPr lang="es-CO" dirty="0"/>
              <a:t>.</a:t>
            </a:r>
          </a:p>
          <a:p>
            <a:pPr marL="0" indent="0" algn="just">
              <a:buNone/>
            </a:pPr>
            <a:r>
              <a:rPr lang="es-CO" dirty="0"/>
              <a:t>4. A los clientes que llegan primero se les atiende primero.</a:t>
            </a:r>
          </a:p>
          <a:p>
            <a:pPr marL="0" indent="0" algn="just">
              <a:buNone/>
            </a:pPr>
            <a:r>
              <a:rPr lang="es-CO" dirty="0"/>
              <a:t>5. La longitud de la fila de espera es ilimitada.</a:t>
            </a:r>
          </a:p>
        </p:txBody>
      </p:sp>
    </p:spTree>
    <p:extLst>
      <p:ext uri="{BB962C8B-B14F-4D97-AF65-F5344CB8AC3E}">
        <p14:creationId xmlns:p14="http://schemas.microsoft.com/office/powerpoint/2010/main" val="3542313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731</Words>
  <Application>Microsoft Office PowerPoint</Application>
  <PresentationFormat>Presentación en pantalla (16:9)</PresentationFormat>
  <Paragraphs>26</Paragraphs>
  <Slides>18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Tema de Office</vt:lpstr>
      <vt:lpstr>MODELOS DE LÍNEAS DE ESPERA</vt:lpstr>
      <vt:lpstr>Presentación de PowerPoint</vt:lpstr>
      <vt:lpstr>Presentación de PowerPoint</vt:lpstr>
      <vt:lpstr>Presentación de PowerPoint</vt:lpstr>
      <vt:lpstr>Presentación de PowerPoint</vt:lpstr>
      <vt:lpstr>Presentación de PowerPoint</vt:lpstr>
      <vt:lpstr>Distribución de llegadas</vt:lpstr>
      <vt:lpstr>Distribución de tiempo de servicio</vt:lpstr>
      <vt:lpstr>Modelo A: de un solo servidor</vt:lpstr>
      <vt:lpstr>Presentación de PowerPoint</vt:lpstr>
      <vt:lpstr>Modelo B: de múltiples servidores</vt:lpstr>
      <vt:lpstr>Presentación de PowerPoint</vt:lpstr>
      <vt:lpstr>Modelo C: con fuente finita</vt:lpstr>
      <vt:lpstr>Presentación de PowerPoint</vt:lpstr>
      <vt:lpstr>Proceso Poisson homogéneo</vt:lpstr>
      <vt:lpstr>Presentación de PowerPoint</vt:lpstr>
      <vt:lpstr>Proceso Poisson no homogéneo</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LÍNEAS DE ESPERA</dc:title>
  <dc:creator>Fabian Ernesto Ponguta Castro</dc:creator>
  <cp:lastModifiedBy>Estudiantes</cp:lastModifiedBy>
  <cp:revision>9</cp:revision>
  <dcterms:created xsi:type="dcterms:W3CDTF">2022-09-21T19:09:42Z</dcterms:created>
  <dcterms:modified xsi:type="dcterms:W3CDTF">2022-09-22T02:11:12Z</dcterms:modified>
</cp:coreProperties>
</file>