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814" autoAdjust="0"/>
  </p:normalViewPr>
  <p:slideViewPr>
    <p:cSldViewPr snapToGrid="0">
      <p:cViewPr>
        <p:scale>
          <a:sx n="100" d="100"/>
          <a:sy n="100" d="100"/>
        </p:scale>
        <p:origin x="93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0B89F-00D3-4EB8-BEBC-FF0F2D2082C5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24BD6-0D45-4254-9C72-E737AE28F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12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24BD6-0D45-4254-9C72-E737AE28FF4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786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F4BA-0210-0E26-DEA4-A2E23D717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D7FA1-65C5-221F-37D8-C733A1B77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8DF82-5378-5AF0-F989-6EBAB6E5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4380-37CB-450A-A67B-93D9CDAA714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B66AF-FBB7-1D53-C4D8-6AEBD02B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672C1-162D-849A-7C01-CCEBB386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73E0-0A00-4E22-9CE6-D18AFDD85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02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C70A-3A95-139A-140E-618FCB7F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4FC39-EA51-314E-66A7-027EB7AEA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8C3F1-55BA-94DF-4266-6D33C7B4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4380-37CB-450A-A67B-93D9CDAA714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F6672-A015-900A-C5B8-BE7D6318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8CFA6-80EE-48F5-1CB3-D41044BD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73E0-0A00-4E22-9CE6-D18AFDD85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12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C6B7F-1471-5742-128B-4C37D6552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478FC-20C9-318C-C415-AB5BC76B4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AFB7-2A60-8E64-6C50-1025D4F8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4380-37CB-450A-A67B-93D9CDAA714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28D1F-2108-0B36-9247-F6A3F84E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7AC29-C081-6146-C288-A35BAFBF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73E0-0A00-4E22-9CE6-D18AFDD85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59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881A-8557-9D5D-4FFD-50915204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5794-EC0D-7D13-6579-0AF839C85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1495B-00B4-2A27-8D5A-597D964E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4380-37CB-450A-A67B-93D9CDAA714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210F3-8EE3-D4FF-570D-05D6822B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FB40-364E-031F-0A65-AE3880B8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73E0-0A00-4E22-9CE6-D18AFDD85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1815-2589-2FC9-820B-488B88D1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B14BE-EC2F-5654-7AE9-15C428344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97DB6-7A35-4638-4E5A-B6575010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4380-37CB-450A-A67B-93D9CDAA714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5306A-7D02-15B5-E73A-7D58EC8E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4ADFB-FDD6-7C71-05E3-C469840E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73E0-0A00-4E22-9CE6-D18AFDD85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53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CF07-C32A-B30C-5051-0EEEFBE4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C6761-E84F-E4EE-F154-102186D60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A6C0F-A801-D645-3F50-ABA166D21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9D6FE-26EA-E877-60A0-AB1ADC4D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4380-37CB-450A-A67B-93D9CDAA714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3DBCF-608D-100A-14B9-B4625605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AE224-A5A8-960A-BE80-7F10592D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73E0-0A00-4E22-9CE6-D18AFDD85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1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76FF-E890-16CC-7CB2-D501BC13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2C23F-6422-4B69-D2E7-661010553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B112F-7BED-91E4-C75D-2FC18A86B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5D149-F346-3B4B-A936-04E1D7580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68001-F7E2-DDBA-FCE3-99026982D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F3247-BC03-C117-1A79-4A7A8ADC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4380-37CB-450A-A67B-93D9CDAA714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4EAE7-816F-8FCF-59A7-2671B297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A68AC-70F7-EF1D-15DF-2426A6C0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73E0-0A00-4E22-9CE6-D18AFDD85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95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52ED-03FF-2327-6FFC-F411919D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DE1D7-31C9-8975-0CA9-96752287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4380-37CB-450A-A67B-93D9CDAA714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7DA52-03AD-8E95-EE54-7B52B56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17F0D-8BBD-FF5A-2E40-EC3272AB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73E0-0A00-4E22-9CE6-D18AFDD85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18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ECECB-F919-758B-2A18-FE5FC46F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4380-37CB-450A-A67B-93D9CDAA714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24F077-4784-7CCD-AD08-FF65B340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BFAEC-1AF6-B735-D448-F7EF1C34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73E0-0A00-4E22-9CE6-D18AFDD85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6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C728-EF7B-B7FC-1583-390EAF40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099B-AC1E-2654-7B1C-27B869E66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10DEE-9E65-BB8B-FF65-F99EC44F0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F9CA6-2F69-037D-7791-FB53E75F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4380-37CB-450A-A67B-93D9CDAA714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7EB56-A748-E2F2-7458-234E7E8B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1E6AE-3645-F0BA-D54C-A257BEC8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73E0-0A00-4E22-9CE6-D18AFDD85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65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5357-27BC-B3DA-D2BB-90FC0260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1C961-3189-BC41-7F27-B4A0EEC25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43D69-BCFF-4E1A-B114-757C31F93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D5D8B-D8E0-7F48-5AFD-4B939314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D4380-37CB-450A-A67B-93D9CDAA714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6743B-1B32-45D4-7E91-B7E0EC1F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D7033-3A6F-48B0-3C89-A63EFD1C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C73E0-0A00-4E22-9CE6-D18AFDD85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26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89F72-F502-B158-8AF8-03C33626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96EF8-16EA-BFFE-4521-D9994D76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763F2-0F39-2CB2-3590-A450A286D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D4380-37CB-450A-A67B-93D9CDAA714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2F5DC-B657-281E-950D-79E7C762D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4C2FB-1B95-F616-9156-5A33B449E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C73E0-0A00-4E22-9CE6-D18AFDD859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20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E455-8EB7-0804-033D-4C2DADA8F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CPFEM Parametric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95279-BE31-4041-C8FE-DDA66C2BE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77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0D35-F1E9-C42E-9C90-721E1E88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Spaces of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03D3-CEB3-E41A-C5C1-7719B0940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065"/>
            <a:ext cx="10515600" cy="4351338"/>
          </a:xfrm>
        </p:spPr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Dimensionality (D space)</a:t>
            </a: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Morphological space (XYZ space)</a:t>
            </a: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Crystallographic texture space (G space)</a:t>
            </a: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Material model space (MM space)</a:t>
            </a: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Finite element meshing space (Mesh space)</a:t>
            </a: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Boundary condition space (BC space): Domain and mesh</a:t>
            </a: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Grain structure feature space (GSF space)</a:t>
            </a:r>
          </a:p>
        </p:txBody>
      </p:sp>
    </p:spTree>
    <p:extLst>
      <p:ext uri="{BB962C8B-B14F-4D97-AF65-F5344CB8AC3E}">
        <p14:creationId xmlns:p14="http://schemas.microsoft.com/office/powerpoint/2010/main" val="207607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6A3C-C52D-F171-BD41-B88E288C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38"/>
            <a:ext cx="12192000" cy="636429"/>
          </a:xfrm>
        </p:spPr>
        <p:txBody>
          <a:bodyPr/>
          <a:lstStyle/>
          <a:p>
            <a:pPr algn="ctr"/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Morphological space (XYZ space)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CE96FD-F440-1681-6050-38DE3829A01E}"/>
              </a:ext>
            </a:extLst>
          </p:cNvPr>
          <p:cNvSpPr/>
          <p:nvPr/>
        </p:nvSpPr>
        <p:spPr>
          <a:xfrm>
            <a:off x="3401554" y="4593596"/>
            <a:ext cx="847987" cy="461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00D12-6F65-613B-6F03-4B4F973F3B24}"/>
              </a:ext>
            </a:extLst>
          </p:cNvPr>
          <p:cNvSpPr/>
          <p:nvPr/>
        </p:nvSpPr>
        <p:spPr>
          <a:xfrm>
            <a:off x="3401554" y="5089468"/>
            <a:ext cx="847987" cy="461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3d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5D53A-8CE9-B20E-B486-E29E72A32ABC}"/>
              </a:ext>
            </a:extLst>
          </p:cNvPr>
          <p:cNvSpPr/>
          <p:nvPr/>
        </p:nvSpPr>
        <p:spPr>
          <a:xfrm>
            <a:off x="4985122" y="3729786"/>
            <a:ext cx="2491530" cy="57263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A: Size parameter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43949E-328E-E76F-3219-CFD8FD3144B1}"/>
              </a:ext>
            </a:extLst>
          </p:cNvPr>
          <p:cNvSpPr/>
          <p:nvPr/>
        </p:nvSpPr>
        <p:spPr>
          <a:xfrm>
            <a:off x="4985122" y="4434067"/>
            <a:ext cx="2480550" cy="5726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B: Shape parameter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527F21-CDA7-80CA-6378-2C6ED66D7514}"/>
              </a:ext>
            </a:extLst>
          </p:cNvPr>
          <p:cNvSpPr/>
          <p:nvPr/>
        </p:nvSpPr>
        <p:spPr>
          <a:xfrm>
            <a:off x="593169" y="1460949"/>
            <a:ext cx="1953236" cy="571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Poly-crystal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B76C82-F3C2-DFB0-2F30-FBF65169728F}"/>
              </a:ext>
            </a:extLst>
          </p:cNvPr>
          <p:cNvSpPr/>
          <p:nvPr/>
        </p:nvSpPr>
        <p:spPr>
          <a:xfrm>
            <a:off x="593168" y="4756747"/>
            <a:ext cx="1953236" cy="571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Poly-crystal internal features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E827B-E097-807E-01DC-A1188356121A}"/>
              </a:ext>
            </a:extLst>
          </p:cNvPr>
          <p:cNvSpPr/>
          <p:nvPr/>
        </p:nvSpPr>
        <p:spPr>
          <a:xfrm>
            <a:off x="4974673" y="5150029"/>
            <a:ext cx="2491530" cy="57263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C: Orientation parameter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DCF25F-0FB8-7761-EB49-1BDA82A149E2}"/>
              </a:ext>
            </a:extLst>
          </p:cNvPr>
          <p:cNvSpPr/>
          <p:nvPr/>
        </p:nvSpPr>
        <p:spPr>
          <a:xfrm>
            <a:off x="4974673" y="5865991"/>
            <a:ext cx="2491530" cy="57263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D: Local neighbourhood parameter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C0AC1B-7C93-26F3-F1E2-D968A487CCF9}"/>
              </a:ext>
            </a:extLst>
          </p:cNvPr>
          <p:cNvSpPr/>
          <p:nvPr/>
        </p:nvSpPr>
        <p:spPr>
          <a:xfrm>
            <a:off x="7835317" y="3087030"/>
            <a:ext cx="4219663" cy="2516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Grain area / volume parameters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EFA690-82AA-19A8-DA38-2BC9F8AE1A81}"/>
              </a:ext>
            </a:extLst>
          </p:cNvPr>
          <p:cNvSpPr/>
          <p:nvPr/>
        </p:nvSpPr>
        <p:spPr>
          <a:xfrm>
            <a:off x="7835317" y="3458292"/>
            <a:ext cx="4219663" cy="2516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Grain perimeter / surface area parameters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A795C1-4390-F175-92F5-3F5E8E2191F3}"/>
              </a:ext>
            </a:extLst>
          </p:cNvPr>
          <p:cNvSpPr/>
          <p:nvPr/>
        </p:nvSpPr>
        <p:spPr>
          <a:xfrm>
            <a:off x="7835317" y="3828535"/>
            <a:ext cx="4219663" cy="2516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Junction point angles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4524D8-252F-F2E0-9689-9B5440BF3DB3}"/>
              </a:ext>
            </a:extLst>
          </p:cNvPr>
          <p:cNvSpPr/>
          <p:nvPr/>
        </p:nvSpPr>
        <p:spPr>
          <a:xfrm>
            <a:off x="7835316" y="4176507"/>
            <a:ext cx="4219663" cy="2516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Aspect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C92639-B9C9-C3B0-1C31-A1AA01F1FEA5}"/>
              </a:ext>
            </a:extLst>
          </p:cNvPr>
          <p:cNvSpPr/>
          <p:nvPr/>
        </p:nvSpPr>
        <p:spPr>
          <a:xfrm>
            <a:off x="7835316" y="4524479"/>
            <a:ext cx="4219663" cy="2516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Sphericity, Circularity, Paris factor, etc.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D5A384-0E1B-24CA-A5A6-0B3AAC9B569C}"/>
              </a:ext>
            </a:extLst>
          </p:cNvPr>
          <p:cNvSpPr/>
          <p:nvPr/>
        </p:nvSpPr>
        <p:spPr>
          <a:xfrm>
            <a:off x="7835316" y="4851813"/>
            <a:ext cx="4219663" cy="25167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GB.Line / GB.Surface roughness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C41310-D038-7362-C33D-34B8990DA3D5}"/>
              </a:ext>
            </a:extLst>
          </p:cNvPr>
          <p:cNvSpPr/>
          <p:nvPr/>
        </p:nvSpPr>
        <p:spPr>
          <a:xfrm>
            <a:off x="7835315" y="5201977"/>
            <a:ext cx="4219663" cy="25167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Grain major axis orientation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031AAC-2732-8CEF-7713-0464A7C3B0D6}"/>
              </a:ext>
            </a:extLst>
          </p:cNvPr>
          <p:cNvSpPr/>
          <p:nvPr/>
        </p:nvSpPr>
        <p:spPr>
          <a:xfrm>
            <a:off x="7835315" y="5925306"/>
            <a:ext cx="4219663" cy="2516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Number of neighbouring grains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92EBFE-32A6-42DA-49AD-1221F96465CB}"/>
              </a:ext>
            </a:extLst>
          </p:cNvPr>
          <p:cNvSpPr/>
          <p:nvPr/>
        </p:nvSpPr>
        <p:spPr>
          <a:xfrm>
            <a:off x="7835315" y="5550862"/>
            <a:ext cx="4219663" cy="25167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Grain boundary morpho. orientation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987FCF-6DD6-F676-8182-457A36EC6827}"/>
              </a:ext>
            </a:extLst>
          </p:cNvPr>
          <p:cNvSpPr/>
          <p:nvPr/>
        </p:nvSpPr>
        <p:spPr>
          <a:xfrm>
            <a:off x="7835315" y="6291454"/>
            <a:ext cx="4219663" cy="5035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Local to neighbour grain intercept length ratrio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726AF9-082A-0C7C-058A-D81F9EA3E7FE}"/>
              </a:ext>
            </a:extLst>
          </p:cNvPr>
          <p:cNvSpPr/>
          <p:nvPr/>
        </p:nvSpPr>
        <p:spPr>
          <a:xfrm>
            <a:off x="3401555" y="1246022"/>
            <a:ext cx="847987" cy="461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2d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8D5310-75B7-AFD1-EEE8-6F11DE6B31C1}"/>
              </a:ext>
            </a:extLst>
          </p:cNvPr>
          <p:cNvSpPr/>
          <p:nvPr/>
        </p:nvSpPr>
        <p:spPr>
          <a:xfrm>
            <a:off x="3401555" y="1741894"/>
            <a:ext cx="847987" cy="4613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3d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A2DED5-F9D1-BA2D-641D-517A7FE447FE}"/>
              </a:ext>
            </a:extLst>
          </p:cNvPr>
          <p:cNvSpPr/>
          <p:nvPr/>
        </p:nvSpPr>
        <p:spPr>
          <a:xfrm>
            <a:off x="4871032" y="1334817"/>
            <a:ext cx="2491530" cy="3988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Count parameter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CB1FE3-9788-BC98-A5A8-ABF9B606020E}"/>
              </a:ext>
            </a:extLst>
          </p:cNvPr>
          <p:cNvSpPr/>
          <p:nvPr/>
        </p:nvSpPr>
        <p:spPr>
          <a:xfrm>
            <a:off x="7819934" y="1314294"/>
            <a:ext cx="4219663" cy="35206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Number of grains across cross section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31949-F982-A211-5950-47487FBB28E4}"/>
              </a:ext>
            </a:extLst>
          </p:cNvPr>
          <p:cNvSpPr/>
          <p:nvPr/>
        </p:nvSpPr>
        <p:spPr>
          <a:xfrm>
            <a:off x="4871032" y="1858872"/>
            <a:ext cx="2491530" cy="3988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Ratio parameter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B192DC-20FD-0D9B-4AE7-13AEF1C82D4F}"/>
              </a:ext>
            </a:extLst>
          </p:cNvPr>
          <p:cNvSpPr/>
          <p:nvPr/>
        </p:nvSpPr>
        <p:spPr>
          <a:xfrm>
            <a:off x="7819934" y="1838451"/>
            <a:ext cx="4219663" cy="3520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/>
              <a:t>Ratio Area of boundary to non-boundary grains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DAA3F0-B4A8-4B44-CA6A-A818584BE874}"/>
              </a:ext>
            </a:extLst>
          </p:cNvPr>
          <p:cNvSpPr/>
          <p:nvPr/>
        </p:nvSpPr>
        <p:spPr>
          <a:xfrm>
            <a:off x="4871032" y="2389375"/>
            <a:ext cx="2491530" cy="3988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Distribution: A, B, C, 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707916-8310-226F-1A08-7CAE21B3501E}"/>
              </a:ext>
            </a:extLst>
          </p:cNvPr>
          <p:cNvCxnSpPr>
            <a:cxnSpLocks/>
          </p:cNvCxnSpPr>
          <p:nvPr/>
        </p:nvCxnSpPr>
        <p:spPr>
          <a:xfrm>
            <a:off x="593168" y="2941943"/>
            <a:ext cx="1146181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3198DEB-A254-76FB-CB27-B91C32B43B34}"/>
              </a:ext>
            </a:extLst>
          </p:cNvPr>
          <p:cNvSpPr/>
          <p:nvPr/>
        </p:nvSpPr>
        <p:spPr>
          <a:xfrm>
            <a:off x="4871032" y="801902"/>
            <a:ext cx="2491530" cy="3988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Size parameter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EACA4F-3BDC-0371-150E-B70918811834}"/>
              </a:ext>
            </a:extLst>
          </p:cNvPr>
          <p:cNvSpPr/>
          <p:nvPr/>
        </p:nvSpPr>
        <p:spPr>
          <a:xfrm>
            <a:off x="7819934" y="781007"/>
            <a:ext cx="4219663" cy="3988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Domain size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46E895-BCEC-F90D-4C5A-F7370A617CE5}"/>
              </a:ext>
            </a:extLst>
          </p:cNvPr>
          <p:cNvSpPr/>
          <p:nvPr/>
        </p:nvSpPr>
        <p:spPr>
          <a:xfrm>
            <a:off x="7819934" y="2366802"/>
            <a:ext cx="2095591" cy="3988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Grain area / volume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9838BBD-1EDF-4CD8-0C4C-7F47C870D93C}"/>
              </a:ext>
            </a:extLst>
          </p:cNvPr>
          <p:cNvSpPr/>
          <p:nvPr/>
        </p:nvSpPr>
        <p:spPr>
          <a:xfrm>
            <a:off x="9959387" y="2366802"/>
            <a:ext cx="2095591" cy="398857"/>
          </a:xfrm>
          <a:prstGeom prst="rect">
            <a:avLst/>
          </a:prstGeom>
          <a:gradFill>
            <a:gsLst>
              <a:gs pos="0">
                <a:srgbClr val="FFC000"/>
              </a:gs>
              <a:gs pos="73000">
                <a:schemeClr val="bg2">
                  <a:lumMod val="25000"/>
                </a:schemeClr>
              </a:gs>
              <a:gs pos="28000">
                <a:schemeClr val="bg2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Particles / Precipitate</a:t>
            </a:r>
          </a:p>
        </p:txBody>
      </p:sp>
    </p:spTree>
    <p:extLst>
      <p:ext uri="{BB962C8B-B14F-4D97-AF65-F5344CB8AC3E}">
        <p14:creationId xmlns:p14="http://schemas.microsoft.com/office/powerpoint/2010/main" val="59491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279F09-6B22-EC5F-0D6B-4BA1BDC45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38"/>
            <a:ext cx="12192000" cy="636429"/>
          </a:xfrm>
        </p:spPr>
        <p:txBody>
          <a:bodyPr/>
          <a:lstStyle/>
          <a:p>
            <a:pPr algn="ctr"/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Crystallographic texture space (G space)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81943F-2CC4-08B6-D062-F1FB74FE4F35}"/>
              </a:ext>
            </a:extLst>
          </p:cNvPr>
          <p:cNvSpPr/>
          <p:nvPr/>
        </p:nvSpPr>
        <p:spPr>
          <a:xfrm>
            <a:off x="423500" y="3046168"/>
            <a:ext cx="3409664" cy="571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Type of crystallographic texture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C130E8-E499-CE8F-4EF3-3B03453F8785}"/>
              </a:ext>
            </a:extLst>
          </p:cNvPr>
          <p:cNvSpPr/>
          <p:nvPr/>
        </p:nvSpPr>
        <p:spPr>
          <a:xfrm>
            <a:off x="8079472" y="2416431"/>
            <a:ext cx="3409664" cy="393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Number of texture components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4AD500-CD7E-2003-70C8-D925E214699D}"/>
              </a:ext>
            </a:extLst>
          </p:cNvPr>
          <p:cNvSpPr/>
          <p:nvPr/>
        </p:nvSpPr>
        <p:spPr>
          <a:xfrm>
            <a:off x="4669808" y="2629028"/>
            <a:ext cx="2348204" cy="393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Re-crystallized texture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A3896E-F014-A1C7-AD05-80A8EE290AD7}"/>
              </a:ext>
            </a:extLst>
          </p:cNvPr>
          <p:cNvSpPr/>
          <p:nvPr/>
        </p:nvSpPr>
        <p:spPr>
          <a:xfrm>
            <a:off x="4669808" y="3134822"/>
            <a:ext cx="2348204" cy="393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Rolling texture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9B0EA8-79B1-A220-9456-82ABA91B96DA}"/>
              </a:ext>
            </a:extLst>
          </p:cNvPr>
          <p:cNvSpPr/>
          <p:nvPr/>
        </p:nvSpPr>
        <p:spPr>
          <a:xfrm>
            <a:off x="4669808" y="3640616"/>
            <a:ext cx="2348204" cy="393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Extrusion texture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097CE2-7B6B-C9EA-DF40-6CBD3BF25830}"/>
              </a:ext>
            </a:extLst>
          </p:cNvPr>
          <p:cNvSpPr/>
          <p:nvPr/>
        </p:nvSpPr>
        <p:spPr>
          <a:xfrm>
            <a:off x="8079472" y="2890161"/>
            <a:ext cx="3409664" cy="393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Texture volume fraction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0FBEAB-D7F3-7E9A-E9BE-6C2FE5573A8F}"/>
              </a:ext>
            </a:extLst>
          </p:cNvPr>
          <p:cNvSpPr/>
          <p:nvPr/>
        </p:nvSpPr>
        <p:spPr>
          <a:xfrm>
            <a:off x="8079472" y="3363764"/>
            <a:ext cx="3409664" cy="393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Texture intensity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ADAACE3-14A6-42B6-A177-1B0C250B79E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833164" y="2825906"/>
            <a:ext cx="836644" cy="505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80DD1A7-A2CE-1353-F9C6-73E89CF093AA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833164" y="3331701"/>
            <a:ext cx="836644" cy="5057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53A192-AAFE-F270-3976-DB7F07195E1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833164" y="3331700"/>
            <a:ext cx="8366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FFA62FA-81EC-3524-EA10-B8ACB7FFB230}"/>
              </a:ext>
            </a:extLst>
          </p:cNvPr>
          <p:cNvSpPr/>
          <p:nvPr/>
        </p:nvSpPr>
        <p:spPr>
          <a:xfrm>
            <a:off x="7113262" y="2629028"/>
            <a:ext cx="121297" cy="1405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DED45F7-48D8-499E-0054-85AD601F1FC4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7234559" y="2613309"/>
            <a:ext cx="844913" cy="7183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55D159E-210F-AE05-FE4D-FDE7CE6F0261}"/>
              </a:ext>
            </a:extLst>
          </p:cNvPr>
          <p:cNvCxnSpPr>
            <a:cxnSpLocks/>
            <a:stCxn id="20" idx="3"/>
            <a:endCxn id="11" idx="1"/>
          </p:cNvCxnSpPr>
          <p:nvPr/>
        </p:nvCxnSpPr>
        <p:spPr>
          <a:xfrm>
            <a:off x="7234559" y="3331700"/>
            <a:ext cx="844913" cy="228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7F0E5F9-E704-0BBC-8F10-0F784FF74E89}"/>
              </a:ext>
            </a:extLst>
          </p:cNvPr>
          <p:cNvSpPr/>
          <p:nvPr/>
        </p:nvSpPr>
        <p:spPr>
          <a:xfrm>
            <a:off x="8079472" y="3837494"/>
            <a:ext cx="3409664" cy="393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Mac-Kenzie Mis.Ori. distribution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6FBE889-977C-21A2-EB1F-695BCB0529EB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>
            <a:off x="7234559" y="3331700"/>
            <a:ext cx="844913" cy="702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ECDE5F-1F2D-DF76-F09E-ED3B76F6E267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 flipV="1">
            <a:off x="7234559" y="3087039"/>
            <a:ext cx="844913" cy="2446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24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7AE4B0-3FD0-5245-5CA4-329B5F92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38"/>
            <a:ext cx="12192000" cy="636429"/>
          </a:xfrm>
        </p:spPr>
        <p:txBody>
          <a:bodyPr/>
          <a:lstStyle/>
          <a:p>
            <a:pPr algn="ctr"/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Finite Element Mesh space (Mesh space)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31B47-8C88-373E-822F-7BA9FF8759B2}"/>
              </a:ext>
            </a:extLst>
          </p:cNvPr>
          <p:cNvSpPr/>
          <p:nvPr/>
        </p:nvSpPr>
        <p:spPr>
          <a:xfrm>
            <a:off x="895351" y="2010215"/>
            <a:ext cx="2956739" cy="571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Conformal mesh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CD98B-64D2-CBFB-556E-BCDE034E6F1F}"/>
              </a:ext>
            </a:extLst>
          </p:cNvPr>
          <p:cNvSpPr/>
          <p:nvPr/>
        </p:nvSpPr>
        <p:spPr>
          <a:xfrm>
            <a:off x="895350" y="3000815"/>
            <a:ext cx="2956739" cy="571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Non-conformal mesh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F20C0-2976-E35E-0C6E-91C250B48565}"/>
              </a:ext>
            </a:extLst>
          </p:cNvPr>
          <p:cNvSpPr/>
          <p:nvPr/>
        </p:nvSpPr>
        <p:spPr>
          <a:xfrm>
            <a:off x="4562475" y="2010216"/>
            <a:ext cx="3629025" cy="571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Inclusion of grain boundary zone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B33A9-A093-3F1F-10E9-715253EA0798}"/>
              </a:ext>
            </a:extLst>
          </p:cNvPr>
          <p:cNvSpPr/>
          <p:nvPr/>
        </p:nvSpPr>
        <p:spPr>
          <a:xfrm>
            <a:off x="4562475" y="3000815"/>
            <a:ext cx="3629025" cy="571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Inclusion of junction point zone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C13A6-6B70-6F65-F1BB-286FB51956CA}"/>
              </a:ext>
            </a:extLst>
          </p:cNvPr>
          <p:cNvSpPr/>
          <p:nvPr/>
        </p:nvSpPr>
        <p:spPr>
          <a:xfrm>
            <a:off x="8715376" y="2010214"/>
            <a:ext cx="3095624" cy="571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Mesh area/volume density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9E7005-7C20-88E2-38BF-10AD075EF992}"/>
              </a:ext>
            </a:extLst>
          </p:cNvPr>
          <p:cNvSpPr txBox="1"/>
          <p:nvPr/>
        </p:nvSpPr>
        <p:spPr>
          <a:xfrm>
            <a:off x="9370337" y="2743200"/>
            <a:ext cx="21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El. Size (global)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0A8C46-A419-67B9-1AFE-14DE421AFDC8}"/>
              </a:ext>
            </a:extLst>
          </p:cNvPr>
          <p:cNvCxnSpPr/>
          <p:nvPr/>
        </p:nvCxnSpPr>
        <p:spPr>
          <a:xfrm flipH="1">
            <a:off x="1584356" y="2581279"/>
            <a:ext cx="2860895" cy="199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966E6D-E18C-9C26-2109-BF6B83EC8A65}"/>
              </a:ext>
            </a:extLst>
          </p:cNvPr>
          <p:cNvCxnSpPr>
            <a:stCxn id="10" idx="3"/>
          </p:cNvCxnSpPr>
          <p:nvPr/>
        </p:nvCxnSpPr>
        <p:spPr>
          <a:xfrm>
            <a:off x="8191500" y="3286348"/>
            <a:ext cx="1405173" cy="90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84412EB-AD7A-3E63-673C-71D08C45E3F7}"/>
              </a:ext>
            </a:extLst>
          </p:cNvPr>
          <p:cNvSpPr/>
          <p:nvPr/>
        </p:nvSpPr>
        <p:spPr>
          <a:xfrm>
            <a:off x="815436" y="4898314"/>
            <a:ext cx="1537839" cy="1048693"/>
          </a:xfrm>
          <a:custGeom>
            <a:avLst/>
            <a:gdLst>
              <a:gd name="connsiteX0" fmla="*/ 525078 w 1537839"/>
              <a:gd name="connsiteY0" fmla="*/ 0 h 1048693"/>
              <a:gd name="connsiteX1" fmla="*/ 1442680 w 1537839"/>
              <a:gd name="connsiteY1" fmla="*/ 359142 h 1048693"/>
              <a:gd name="connsiteX2" fmla="*/ 1537839 w 1537839"/>
              <a:gd name="connsiteY2" fmla="*/ 883489 h 1048693"/>
              <a:gd name="connsiteX3" fmla="*/ 1517448 w 1537839"/>
              <a:gd name="connsiteY3" fmla="*/ 948134 h 1048693"/>
              <a:gd name="connsiteX4" fmla="*/ 334760 w 1537839"/>
              <a:gd name="connsiteY4" fmla="*/ 1048693 h 1048693"/>
              <a:gd name="connsiteX5" fmla="*/ 124051 w 1537839"/>
              <a:gd name="connsiteY5" fmla="*/ 696735 h 1048693"/>
              <a:gd name="connsiteX6" fmla="*/ 15298 w 1537839"/>
              <a:gd name="connsiteY6" fmla="*/ 316045 h 1048693"/>
              <a:gd name="connsiteX7" fmla="*/ 0 w 1537839"/>
              <a:gd name="connsiteY7" fmla="*/ 270326 h 1048693"/>
              <a:gd name="connsiteX8" fmla="*/ 525078 w 1537839"/>
              <a:gd name="connsiteY8" fmla="*/ 0 h 104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7839" h="1048693">
                <a:moveTo>
                  <a:pt x="525078" y="0"/>
                </a:moveTo>
                <a:lnTo>
                  <a:pt x="1442680" y="359142"/>
                </a:lnTo>
                <a:lnTo>
                  <a:pt x="1537839" y="883489"/>
                </a:lnTo>
                <a:lnTo>
                  <a:pt x="1517448" y="948134"/>
                </a:lnTo>
                <a:lnTo>
                  <a:pt x="334760" y="1048693"/>
                </a:lnTo>
                <a:cubicBezTo>
                  <a:pt x="264523" y="931374"/>
                  <a:pt x="162017" y="829638"/>
                  <a:pt x="124051" y="696735"/>
                </a:cubicBezTo>
                <a:cubicBezTo>
                  <a:pt x="87800" y="569838"/>
                  <a:pt x="58165" y="440617"/>
                  <a:pt x="15298" y="316045"/>
                </a:cubicBezTo>
                <a:lnTo>
                  <a:pt x="0" y="270326"/>
                </a:lnTo>
                <a:lnTo>
                  <a:pt x="525078" y="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94F03FC-78B3-B2DB-4C6A-F3B73D4C883D}"/>
              </a:ext>
            </a:extLst>
          </p:cNvPr>
          <p:cNvSpPr/>
          <p:nvPr/>
        </p:nvSpPr>
        <p:spPr>
          <a:xfrm>
            <a:off x="570458" y="4761758"/>
            <a:ext cx="2048402" cy="1321806"/>
          </a:xfrm>
          <a:custGeom>
            <a:avLst/>
            <a:gdLst>
              <a:gd name="connsiteX0" fmla="*/ 699436 w 2048402"/>
              <a:gd name="connsiteY0" fmla="*/ 0 h 1321806"/>
              <a:gd name="connsiteX1" fmla="*/ 1921653 w 2048402"/>
              <a:gd name="connsiteY1" fmla="*/ 452674 h 1321806"/>
              <a:gd name="connsiteX2" fmla="*/ 2048402 w 2048402"/>
              <a:gd name="connsiteY2" fmla="*/ 1113577 h 1321806"/>
              <a:gd name="connsiteX3" fmla="*/ 2021242 w 2048402"/>
              <a:gd name="connsiteY3" fmla="*/ 1195058 h 1321806"/>
              <a:gd name="connsiteX4" fmla="*/ 445939 w 2048402"/>
              <a:gd name="connsiteY4" fmla="*/ 1321806 h 1321806"/>
              <a:gd name="connsiteX5" fmla="*/ 165281 w 2048402"/>
              <a:gd name="connsiteY5" fmla="*/ 878187 h 1321806"/>
              <a:gd name="connsiteX6" fmla="*/ 20426 w 2048402"/>
              <a:gd name="connsiteY6" fmla="*/ 398353 h 1321806"/>
              <a:gd name="connsiteX7" fmla="*/ 6696 w 2048402"/>
              <a:gd name="connsiteY7" fmla="*/ 359997 h 1321806"/>
              <a:gd name="connsiteX8" fmla="*/ 0 w 2048402"/>
              <a:gd name="connsiteY8" fmla="*/ 340751 h 1321806"/>
              <a:gd name="connsiteX9" fmla="*/ 699436 w 2048402"/>
              <a:gd name="connsiteY9" fmla="*/ 0 h 1321806"/>
              <a:gd name="connsiteX10" fmla="*/ 778371 w 2048402"/>
              <a:gd name="connsiteY10" fmla="*/ 136556 h 1321806"/>
              <a:gd name="connsiteX11" fmla="*/ 253293 w 2048402"/>
              <a:gd name="connsiteY11" fmla="*/ 406882 h 1321806"/>
              <a:gd name="connsiteX12" fmla="*/ 250582 w 2048402"/>
              <a:gd name="connsiteY12" fmla="*/ 398779 h 1321806"/>
              <a:gd name="connsiteX13" fmla="*/ 248200 w 2048402"/>
              <a:gd name="connsiteY13" fmla="*/ 409504 h 1321806"/>
              <a:gd name="connsiteX14" fmla="*/ 253293 w 2048402"/>
              <a:gd name="connsiteY14" fmla="*/ 406882 h 1321806"/>
              <a:gd name="connsiteX15" fmla="*/ 268591 w 2048402"/>
              <a:gd name="connsiteY15" fmla="*/ 452601 h 1321806"/>
              <a:gd name="connsiteX16" fmla="*/ 377344 w 2048402"/>
              <a:gd name="connsiteY16" fmla="*/ 833291 h 1321806"/>
              <a:gd name="connsiteX17" fmla="*/ 588053 w 2048402"/>
              <a:gd name="connsiteY17" fmla="*/ 1185249 h 1321806"/>
              <a:gd name="connsiteX18" fmla="*/ 1770741 w 2048402"/>
              <a:gd name="connsiteY18" fmla="*/ 1084690 h 1321806"/>
              <a:gd name="connsiteX19" fmla="*/ 1791132 w 2048402"/>
              <a:gd name="connsiteY19" fmla="*/ 1020045 h 1321806"/>
              <a:gd name="connsiteX20" fmla="*/ 1695973 w 2048402"/>
              <a:gd name="connsiteY20" fmla="*/ 495698 h 1321806"/>
              <a:gd name="connsiteX21" fmla="*/ 778371 w 2048402"/>
              <a:gd name="connsiteY21" fmla="*/ 136556 h 1321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48402" h="1321806">
                <a:moveTo>
                  <a:pt x="699436" y="0"/>
                </a:moveTo>
                <a:lnTo>
                  <a:pt x="1921653" y="452674"/>
                </a:lnTo>
                <a:lnTo>
                  <a:pt x="2048402" y="1113577"/>
                </a:lnTo>
                <a:lnTo>
                  <a:pt x="2021242" y="1195058"/>
                </a:lnTo>
                <a:lnTo>
                  <a:pt x="445939" y="1321806"/>
                </a:lnTo>
                <a:cubicBezTo>
                  <a:pt x="352386" y="1173933"/>
                  <a:pt x="215851" y="1045702"/>
                  <a:pt x="165281" y="878187"/>
                </a:cubicBezTo>
                <a:cubicBezTo>
                  <a:pt x="116996" y="718242"/>
                  <a:pt x="77523" y="555368"/>
                  <a:pt x="20426" y="398353"/>
                </a:cubicBezTo>
                <a:cubicBezTo>
                  <a:pt x="15242" y="384097"/>
                  <a:pt x="10680" y="371308"/>
                  <a:pt x="6696" y="359997"/>
                </a:cubicBezTo>
                <a:lnTo>
                  <a:pt x="0" y="340751"/>
                </a:lnTo>
                <a:lnTo>
                  <a:pt x="699436" y="0"/>
                </a:lnTo>
                <a:close/>
                <a:moveTo>
                  <a:pt x="778371" y="136556"/>
                </a:moveTo>
                <a:lnTo>
                  <a:pt x="253293" y="406882"/>
                </a:lnTo>
                <a:lnTo>
                  <a:pt x="250582" y="398779"/>
                </a:lnTo>
                <a:cubicBezTo>
                  <a:pt x="237657" y="359076"/>
                  <a:pt x="239201" y="361959"/>
                  <a:pt x="248200" y="409504"/>
                </a:cubicBezTo>
                <a:lnTo>
                  <a:pt x="253293" y="406882"/>
                </a:lnTo>
                <a:lnTo>
                  <a:pt x="268591" y="452601"/>
                </a:lnTo>
                <a:cubicBezTo>
                  <a:pt x="311458" y="577173"/>
                  <a:pt x="341093" y="706394"/>
                  <a:pt x="377344" y="833291"/>
                </a:cubicBezTo>
                <a:cubicBezTo>
                  <a:pt x="415310" y="966194"/>
                  <a:pt x="517816" y="1067930"/>
                  <a:pt x="588053" y="1185249"/>
                </a:cubicBezTo>
                <a:lnTo>
                  <a:pt x="1770741" y="1084690"/>
                </a:lnTo>
                <a:lnTo>
                  <a:pt x="1791132" y="1020045"/>
                </a:lnTo>
                <a:lnTo>
                  <a:pt x="1695973" y="495698"/>
                </a:lnTo>
                <a:lnTo>
                  <a:pt x="778371" y="13655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830559-9E10-F5F7-5B85-0194BDEB298F}"/>
              </a:ext>
            </a:extLst>
          </p:cNvPr>
          <p:cNvSpPr/>
          <p:nvPr/>
        </p:nvSpPr>
        <p:spPr>
          <a:xfrm>
            <a:off x="5287223" y="4080368"/>
            <a:ext cx="2154725" cy="950614"/>
          </a:xfrm>
          <a:custGeom>
            <a:avLst/>
            <a:gdLst>
              <a:gd name="connsiteX0" fmla="*/ 0 w 2154725"/>
              <a:gd name="connsiteY0" fmla="*/ 706171 h 950614"/>
              <a:gd name="connsiteX1" fmla="*/ 0 w 2154725"/>
              <a:gd name="connsiteY1" fmla="*/ 706171 h 950614"/>
              <a:gd name="connsiteX2" fmla="*/ 905347 w 2154725"/>
              <a:gd name="connsiteY2" fmla="*/ 0 h 950614"/>
              <a:gd name="connsiteX3" fmla="*/ 2154725 w 2154725"/>
              <a:gd name="connsiteY3" fmla="*/ 742385 h 950614"/>
              <a:gd name="connsiteX4" fmla="*/ 262551 w 2154725"/>
              <a:gd name="connsiteY4" fmla="*/ 950614 h 950614"/>
              <a:gd name="connsiteX5" fmla="*/ 0 w 2154725"/>
              <a:gd name="connsiteY5" fmla="*/ 706171 h 95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725" h="950614">
                <a:moveTo>
                  <a:pt x="0" y="706171"/>
                </a:moveTo>
                <a:lnTo>
                  <a:pt x="0" y="706171"/>
                </a:lnTo>
                <a:lnTo>
                  <a:pt x="905347" y="0"/>
                </a:lnTo>
                <a:lnTo>
                  <a:pt x="2154725" y="742385"/>
                </a:lnTo>
                <a:lnTo>
                  <a:pt x="262551" y="950614"/>
                </a:lnTo>
                <a:lnTo>
                  <a:pt x="0" y="706171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B9D9CF7-E4FE-03E5-EA5D-60AFF2D0B200}"/>
              </a:ext>
            </a:extLst>
          </p:cNvPr>
          <p:cNvSpPr/>
          <p:nvPr/>
        </p:nvSpPr>
        <p:spPr>
          <a:xfrm>
            <a:off x="7441948" y="4105746"/>
            <a:ext cx="2154725" cy="950614"/>
          </a:xfrm>
          <a:custGeom>
            <a:avLst/>
            <a:gdLst>
              <a:gd name="connsiteX0" fmla="*/ 0 w 2154725"/>
              <a:gd name="connsiteY0" fmla="*/ 706171 h 950614"/>
              <a:gd name="connsiteX1" fmla="*/ 0 w 2154725"/>
              <a:gd name="connsiteY1" fmla="*/ 706171 h 950614"/>
              <a:gd name="connsiteX2" fmla="*/ 905347 w 2154725"/>
              <a:gd name="connsiteY2" fmla="*/ 0 h 950614"/>
              <a:gd name="connsiteX3" fmla="*/ 2154725 w 2154725"/>
              <a:gd name="connsiteY3" fmla="*/ 742385 h 950614"/>
              <a:gd name="connsiteX4" fmla="*/ 262551 w 2154725"/>
              <a:gd name="connsiteY4" fmla="*/ 950614 h 950614"/>
              <a:gd name="connsiteX5" fmla="*/ 0 w 2154725"/>
              <a:gd name="connsiteY5" fmla="*/ 706171 h 95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725" h="950614">
                <a:moveTo>
                  <a:pt x="0" y="706171"/>
                </a:moveTo>
                <a:lnTo>
                  <a:pt x="0" y="706171"/>
                </a:lnTo>
                <a:lnTo>
                  <a:pt x="905347" y="0"/>
                </a:lnTo>
                <a:lnTo>
                  <a:pt x="2154725" y="742385"/>
                </a:lnTo>
                <a:lnTo>
                  <a:pt x="262551" y="950614"/>
                </a:lnTo>
                <a:lnTo>
                  <a:pt x="0" y="706171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50A92CB-2F5B-B7EC-9F65-E9DD17768943}"/>
              </a:ext>
            </a:extLst>
          </p:cNvPr>
          <p:cNvSpPr/>
          <p:nvPr/>
        </p:nvSpPr>
        <p:spPr>
          <a:xfrm rot="16003602">
            <a:off x="6161200" y="5444997"/>
            <a:ext cx="2154725" cy="950614"/>
          </a:xfrm>
          <a:custGeom>
            <a:avLst/>
            <a:gdLst>
              <a:gd name="connsiteX0" fmla="*/ 0 w 2154725"/>
              <a:gd name="connsiteY0" fmla="*/ 706171 h 950614"/>
              <a:gd name="connsiteX1" fmla="*/ 0 w 2154725"/>
              <a:gd name="connsiteY1" fmla="*/ 706171 h 950614"/>
              <a:gd name="connsiteX2" fmla="*/ 905347 w 2154725"/>
              <a:gd name="connsiteY2" fmla="*/ 0 h 950614"/>
              <a:gd name="connsiteX3" fmla="*/ 2154725 w 2154725"/>
              <a:gd name="connsiteY3" fmla="*/ 742385 h 950614"/>
              <a:gd name="connsiteX4" fmla="*/ 262551 w 2154725"/>
              <a:gd name="connsiteY4" fmla="*/ 950614 h 950614"/>
              <a:gd name="connsiteX5" fmla="*/ 0 w 2154725"/>
              <a:gd name="connsiteY5" fmla="*/ 706171 h 95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725" h="950614">
                <a:moveTo>
                  <a:pt x="0" y="706171"/>
                </a:moveTo>
                <a:lnTo>
                  <a:pt x="0" y="706171"/>
                </a:lnTo>
                <a:lnTo>
                  <a:pt x="905347" y="0"/>
                </a:lnTo>
                <a:lnTo>
                  <a:pt x="2154725" y="742385"/>
                </a:lnTo>
                <a:lnTo>
                  <a:pt x="262551" y="950614"/>
                </a:lnTo>
                <a:lnTo>
                  <a:pt x="0" y="706171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A5F8BF-7F55-8F2F-94D9-6D2F8607377B}"/>
              </a:ext>
            </a:extLst>
          </p:cNvPr>
          <p:cNvSpPr/>
          <p:nvPr/>
        </p:nvSpPr>
        <p:spPr>
          <a:xfrm>
            <a:off x="6875496" y="4283940"/>
            <a:ext cx="1132904" cy="11620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A0EDC1-D284-2CAB-7AE7-344D5151126B}"/>
              </a:ext>
            </a:extLst>
          </p:cNvPr>
          <p:cNvSpPr/>
          <p:nvPr/>
        </p:nvSpPr>
        <p:spPr>
          <a:xfrm>
            <a:off x="9766300" y="3571880"/>
            <a:ext cx="2014821" cy="1032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low priority for parameter sensitivity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A26B45-B381-B7C9-57BC-CAF27D0616B7}"/>
              </a:ext>
            </a:extLst>
          </p:cNvPr>
          <p:cNvSpPr/>
          <p:nvPr/>
        </p:nvSpPr>
        <p:spPr>
          <a:xfrm>
            <a:off x="9766299" y="5234646"/>
            <a:ext cx="2014821" cy="1032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important5 from post-processing perspective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61E7F0-CBE4-746C-9A39-DF3E97CB9A6C}"/>
              </a:ext>
            </a:extLst>
          </p:cNvPr>
          <p:cNvCxnSpPr>
            <a:stCxn id="20" idx="5"/>
            <a:endCxn id="20" idx="16"/>
          </p:cNvCxnSpPr>
          <p:nvPr/>
        </p:nvCxnSpPr>
        <p:spPr>
          <a:xfrm flipV="1">
            <a:off x="735739" y="5595049"/>
            <a:ext cx="212063" cy="44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65042E-C55F-B697-0696-94DBAAB97357}"/>
              </a:ext>
            </a:extLst>
          </p:cNvPr>
          <p:cNvCxnSpPr>
            <a:cxnSpLocks/>
          </p:cNvCxnSpPr>
          <p:nvPr/>
        </p:nvCxnSpPr>
        <p:spPr>
          <a:xfrm>
            <a:off x="1755775" y="5892800"/>
            <a:ext cx="44450" cy="123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4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DCA9EE-BB2C-30A4-B19C-535E242F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38"/>
            <a:ext cx="12192000" cy="1319837"/>
          </a:xfrm>
        </p:spPr>
        <p:txBody>
          <a:bodyPr/>
          <a:lstStyle/>
          <a:p>
            <a:pPr algn="ctr"/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Domain Boundary condition space (DBC space)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10F78-683F-C031-E511-4025EF074EEA}"/>
              </a:ext>
            </a:extLst>
          </p:cNvPr>
          <p:cNvSpPr/>
          <p:nvPr/>
        </p:nvSpPr>
        <p:spPr>
          <a:xfrm>
            <a:off x="745958" y="2270955"/>
            <a:ext cx="2956739" cy="571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Domain Non-Periodic boundary condition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75E7228-0B81-A16B-6039-E8918AB7F85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1164" y="3043911"/>
            <a:ext cx="1545410" cy="162557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9A34769-FED7-6BE7-B097-6669C3E198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372" y="3674701"/>
            <a:ext cx="1586610" cy="1668910"/>
          </a:xfrm>
          <a:prstGeom prst="rect">
            <a:avLst/>
          </a:prstGeom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8B397601-E834-84EB-189B-545E2698343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6867" y="4346754"/>
            <a:ext cx="1586610" cy="1668910"/>
          </a:xfrm>
          <a:prstGeom prst="rect">
            <a:avLst/>
          </a:prstGeom>
        </p:spPr>
      </p:pic>
      <p:pic>
        <p:nvPicPr>
          <p:cNvPr id="20" name="Picture 19" descr="A picture containing text&#10;&#10;Description automatically generated">
            <a:extLst>
              <a:ext uri="{FF2B5EF4-FFF2-40B4-BE49-F238E27FC236}">
                <a16:creationId xmlns:a16="http://schemas.microsoft.com/office/drawing/2014/main" id="{9BE3BE6C-3618-1E0A-7CBA-743B78A478C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687" y="3789001"/>
            <a:ext cx="1586610" cy="16689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4F41328-6999-2E49-A0F3-ED7DC5105A83}"/>
              </a:ext>
            </a:extLst>
          </p:cNvPr>
          <p:cNvSpPr/>
          <p:nvPr/>
        </p:nvSpPr>
        <p:spPr>
          <a:xfrm>
            <a:off x="5978780" y="2270954"/>
            <a:ext cx="2956739" cy="571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Domain Periodic boundary condition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5B1D49-288D-D2EE-515E-3E2EF6EF0A2A}"/>
              </a:ext>
            </a:extLst>
          </p:cNvPr>
          <p:cNvSpPr txBox="1"/>
          <p:nvPr/>
        </p:nvSpPr>
        <p:spPr>
          <a:xfrm>
            <a:off x="625637" y="1565596"/>
            <a:ext cx="1009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Periodic boundary conditions are inherent in </a:t>
            </a:r>
          </a:p>
        </p:txBody>
      </p:sp>
    </p:spTree>
    <p:extLst>
      <p:ext uri="{BB962C8B-B14F-4D97-AF65-F5344CB8AC3E}">
        <p14:creationId xmlns:p14="http://schemas.microsoft.com/office/powerpoint/2010/main" val="374452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890599-81B0-8683-5124-1E3F4583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38"/>
            <a:ext cx="12192000" cy="1319837"/>
          </a:xfrm>
        </p:spPr>
        <p:txBody>
          <a:bodyPr/>
          <a:lstStyle/>
          <a:p>
            <a:pPr algn="ctr"/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FE Boundary condition space (FEBC space)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33AF6-3132-B5DD-CC77-DBD78ECE105B}"/>
              </a:ext>
            </a:extLst>
          </p:cNvPr>
          <p:cNvSpPr txBox="1"/>
          <p:nvPr/>
        </p:nvSpPr>
        <p:spPr>
          <a:xfrm>
            <a:off x="478174" y="2174425"/>
            <a:ext cx="47146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2D: Edges constrained against translation along normal axes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8A7C1-C1F9-0C24-8999-0797538BDDE6}"/>
              </a:ext>
            </a:extLst>
          </p:cNvPr>
          <p:cNvSpPr txBox="1"/>
          <p:nvPr/>
        </p:nvSpPr>
        <p:spPr>
          <a:xfrm>
            <a:off x="478174" y="3366288"/>
            <a:ext cx="47146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2D: Edges constrained against translation along normal axes and rotation about its axis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9DE1D-6CBB-5D05-E9EB-B404A29B809A}"/>
              </a:ext>
            </a:extLst>
          </p:cNvPr>
          <p:cNvSpPr txBox="1"/>
          <p:nvPr/>
        </p:nvSpPr>
        <p:spPr>
          <a:xfrm>
            <a:off x="6389616" y="2174425"/>
            <a:ext cx="47146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3D: Faces constrained against translation along normal axes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F9119-E43C-842F-5019-3CFC8047945F}"/>
              </a:ext>
            </a:extLst>
          </p:cNvPr>
          <p:cNvSpPr txBox="1"/>
          <p:nvPr/>
        </p:nvSpPr>
        <p:spPr>
          <a:xfrm>
            <a:off x="6389616" y="3366288"/>
            <a:ext cx="47146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3D: Faces constrained against translation along normal axes and rotation about its edge axes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A916C-8AC7-BA02-B8F3-DFDFAD138739}"/>
              </a:ext>
            </a:extLst>
          </p:cNvPr>
          <p:cNvSpPr/>
          <p:nvPr/>
        </p:nvSpPr>
        <p:spPr>
          <a:xfrm>
            <a:off x="133350" y="4754344"/>
            <a:ext cx="4895850" cy="131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Use the best practice approacxh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3A77D-F1F5-58A7-46EB-9883FDE7D365}"/>
              </a:ext>
            </a:extLst>
          </p:cNvPr>
          <p:cNvSpPr/>
          <p:nvPr/>
        </p:nvSpPr>
        <p:spPr>
          <a:xfrm>
            <a:off x="6389616" y="4754344"/>
            <a:ext cx="4895850" cy="13198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Low priority</a:t>
            </a:r>
          </a:p>
        </p:txBody>
      </p:sp>
    </p:spTree>
    <p:extLst>
      <p:ext uri="{BB962C8B-B14F-4D97-AF65-F5344CB8AC3E}">
        <p14:creationId xmlns:p14="http://schemas.microsoft.com/office/powerpoint/2010/main" val="31518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78AE-879C-F487-3C39-83EFBC67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7868-F633-EC61-748F-317C3826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Can the wrapped - opposite grains in the 3D and 2D grains be given the same crystallographgic oprientation in UPXO during the orientation mapping phase? ---&gt; FEATURE REQUEST</a:t>
            </a:r>
          </a:p>
        </p:txBody>
      </p:sp>
    </p:spTree>
    <p:extLst>
      <p:ext uri="{BB962C8B-B14F-4D97-AF65-F5344CB8AC3E}">
        <p14:creationId xmlns:p14="http://schemas.microsoft.com/office/powerpoint/2010/main" val="341497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DCA9EE-BB2C-30A4-B19C-535E242F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438"/>
            <a:ext cx="12192000" cy="1319837"/>
          </a:xfrm>
        </p:spPr>
        <p:txBody>
          <a:bodyPr/>
          <a:lstStyle/>
          <a:p>
            <a:pPr algn="ctr"/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Grain structure feature space (GSF space)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510F78-683F-C031-E511-4025EF074EEA}"/>
              </a:ext>
            </a:extLst>
          </p:cNvPr>
          <p:cNvSpPr/>
          <p:nvPr/>
        </p:nvSpPr>
        <p:spPr>
          <a:xfrm>
            <a:off x="4411947" y="2153509"/>
            <a:ext cx="2956739" cy="571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Twin region characterisitcs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DDD02B-C4BA-9562-777F-0D2A2954F278}"/>
              </a:ext>
            </a:extLst>
          </p:cNvPr>
          <p:cNvSpPr/>
          <p:nvPr/>
        </p:nvSpPr>
        <p:spPr>
          <a:xfrm>
            <a:off x="4411946" y="3035751"/>
            <a:ext cx="2956739" cy="571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PAP characterisitcs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5356CF-8106-7012-C9D9-8CB8811CDE75}"/>
              </a:ext>
            </a:extLst>
          </p:cNvPr>
          <p:cNvSpPr/>
          <p:nvPr/>
        </p:nvSpPr>
        <p:spPr>
          <a:xfrm>
            <a:off x="4411946" y="3917993"/>
            <a:ext cx="2956739" cy="571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Block characterisitcs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16D157-3A26-099D-E420-44617921D23E}"/>
              </a:ext>
            </a:extLst>
          </p:cNvPr>
          <p:cNvSpPr/>
          <p:nvPr/>
        </p:nvSpPr>
        <p:spPr>
          <a:xfrm>
            <a:off x="4411946" y="4800235"/>
            <a:ext cx="2956739" cy="571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Precipitate shape and size</a:t>
            </a:r>
          </a:p>
        </p:txBody>
      </p:sp>
    </p:spTree>
    <p:extLst>
      <p:ext uri="{BB962C8B-B14F-4D97-AF65-F5344CB8AC3E}">
        <p14:creationId xmlns:p14="http://schemas.microsoft.com/office/powerpoint/2010/main" val="86596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385</Words>
  <Application>Microsoft Office PowerPoint</Application>
  <PresentationFormat>Widescreen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CPFEM Parametric study</vt:lpstr>
      <vt:lpstr>Spaces of exploration</vt:lpstr>
      <vt:lpstr>Morphological space (XYZ space)</vt:lpstr>
      <vt:lpstr>Crystallographic texture space (G space)</vt:lpstr>
      <vt:lpstr>Finite Element Mesh space (Mesh space)</vt:lpstr>
      <vt:lpstr>Domain Boundary condition space (DBC space)</vt:lpstr>
      <vt:lpstr>FE Boundary condition space (FEBC space)</vt:lpstr>
      <vt:lpstr>PowerPoint Presentation</vt:lpstr>
      <vt:lpstr>Grain structure feature space (GSF space)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CPFEM Parametric study</dc:title>
  <dc:creator>Anandatheertha, Vaasu</dc:creator>
  <cp:lastModifiedBy>Anandatheertha, Vaasu</cp:lastModifiedBy>
  <cp:revision>1</cp:revision>
  <dcterms:created xsi:type="dcterms:W3CDTF">2024-03-21T03:55:49Z</dcterms:created>
  <dcterms:modified xsi:type="dcterms:W3CDTF">2024-03-21T15:40:57Z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759de7-3255-46b5-8dfe-736652f9c6c1_Enabled">
    <vt:lpwstr>true</vt:lpwstr>
  </property>
  <property fmtid="{D5CDD505-2E9C-101B-9397-08002B2CF9AE}" pid="3" name="MSIP_Label_22759de7-3255-46b5-8dfe-736652f9c6c1_SetDate">
    <vt:lpwstr>2024-03-21T04:03:49Z</vt:lpwstr>
  </property>
  <property fmtid="{D5CDD505-2E9C-101B-9397-08002B2CF9AE}" pid="4" name="MSIP_Label_22759de7-3255-46b5-8dfe-736652f9c6c1_Method">
    <vt:lpwstr>Standard</vt:lpwstr>
  </property>
  <property fmtid="{D5CDD505-2E9C-101B-9397-08002B2CF9AE}" pid="5" name="MSIP_Label_22759de7-3255-46b5-8dfe-736652f9c6c1_Name">
    <vt:lpwstr>22759de7-3255-46b5-8dfe-736652f9c6c1</vt:lpwstr>
  </property>
  <property fmtid="{D5CDD505-2E9C-101B-9397-08002B2CF9AE}" pid="6" name="MSIP_Label_22759de7-3255-46b5-8dfe-736652f9c6c1_SiteId">
    <vt:lpwstr>c6ac664b-ae27-4d5d-b4e6-bb5717196fc7</vt:lpwstr>
  </property>
  <property fmtid="{D5CDD505-2E9C-101B-9397-08002B2CF9AE}" pid="7" name="MSIP_Label_22759de7-3255-46b5-8dfe-736652f9c6c1_ActionId">
    <vt:lpwstr>46d2b970-fdb3-44fd-9af1-498e812dcf66</vt:lpwstr>
  </property>
  <property fmtid="{D5CDD505-2E9C-101B-9397-08002B2CF9AE}" pid="8" name="MSIP_Label_22759de7-3255-46b5-8dfe-736652f9c6c1_ContentBits">
    <vt:lpwstr>0</vt:lpwstr>
  </property>
</Properties>
</file>