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61" r:id="rId4"/>
    <p:sldId id="259" r:id="rId5"/>
    <p:sldId id="291" r:id="rId6"/>
    <p:sldId id="269" r:id="rId7"/>
    <p:sldId id="270" r:id="rId8"/>
    <p:sldId id="293" r:id="rId9"/>
    <p:sldId id="292" r:id="rId10"/>
    <p:sldId id="271" r:id="rId11"/>
    <p:sldId id="272" r:id="rId12"/>
    <p:sldId id="295" r:id="rId13"/>
    <p:sldId id="273" r:id="rId14"/>
    <p:sldId id="299" r:id="rId15"/>
    <p:sldId id="300" r:id="rId16"/>
    <p:sldId id="301" r:id="rId17"/>
    <p:sldId id="302" r:id="rId18"/>
    <p:sldId id="260" r:id="rId19"/>
    <p:sldId id="262" r:id="rId20"/>
    <p:sldId id="303" r:id="rId21"/>
    <p:sldId id="304" r:id="rId22"/>
    <p:sldId id="305" r:id="rId23"/>
    <p:sldId id="306" r:id="rId24"/>
    <p:sldId id="263" r:id="rId25"/>
    <p:sldId id="264" r:id="rId26"/>
    <p:sldId id="286" r:id="rId27"/>
    <p:sldId id="287" r:id="rId28"/>
    <p:sldId id="288" r:id="rId29"/>
    <p:sldId id="289" r:id="rId30"/>
    <p:sldId id="290" r:id="rId31"/>
    <p:sldId id="312" r:id="rId32"/>
    <p:sldId id="313" r:id="rId33"/>
    <p:sldId id="265" r:id="rId34"/>
    <p:sldId id="266" r:id="rId35"/>
    <p:sldId id="267" r:id="rId36"/>
    <p:sldId id="268"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85410"/>
  </p:normalViewPr>
  <p:slideViewPr>
    <p:cSldViewPr>
      <p:cViewPr varScale="1">
        <p:scale>
          <a:sx n="92" d="100"/>
          <a:sy n="92" d="100"/>
        </p:scale>
        <p:origin x="210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C6F20-C6A9-AC43-97A9-6111B4F43389}" type="datetimeFigureOut">
              <a:rPr kumimoji="1" lang="zh-CN" altLang="en-US" smtClean="0"/>
              <a:t>2021/9/6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8325-4E82-374D-B3C0-28BD15D9F92E}" type="slidenum">
              <a:rPr kumimoji="1" lang="zh-CN" altLang="en-US" smtClean="0"/>
              <a:t>‹#›</a:t>
            </a:fld>
            <a:endParaRPr kumimoji="1" lang="zh-CN" altLang="en-US"/>
          </a:p>
        </p:txBody>
      </p:sp>
    </p:spTree>
    <p:extLst>
      <p:ext uri="{BB962C8B-B14F-4D97-AF65-F5344CB8AC3E}">
        <p14:creationId xmlns:p14="http://schemas.microsoft.com/office/powerpoint/2010/main" val="275725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5618325-4E82-374D-B3C0-28BD15D9F92E}" type="slidenum">
              <a:rPr kumimoji="1" lang="zh-CN" altLang="en-US" smtClean="0"/>
              <a:t>2</a:t>
            </a:fld>
            <a:endParaRPr kumimoji="1" lang="zh-CN" altLang="en-US"/>
          </a:p>
        </p:txBody>
      </p:sp>
    </p:spTree>
    <p:extLst>
      <p:ext uri="{BB962C8B-B14F-4D97-AF65-F5344CB8AC3E}">
        <p14:creationId xmlns:p14="http://schemas.microsoft.com/office/powerpoint/2010/main" val="162569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humidity </a:t>
            </a:r>
            <a:r>
              <a:rPr kumimoji="1" lang="zh-CN" altLang="en-US" dirty="0"/>
              <a:t>湿度</a:t>
            </a:r>
          </a:p>
        </p:txBody>
      </p:sp>
      <p:sp>
        <p:nvSpPr>
          <p:cNvPr id="4" name="灯片编号占位符 3"/>
          <p:cNvSpPr>
            <a:spLocks noGrp="1"/>
          </p:cNvSpPr>
          <p:nvPr>
            <p:ph type="sldNum" sz="quarter" idx="5"/>
          </p:nvPr>
        </p:nvSpPr>
        <p:spPr/>
        <p:txBody>
          <a:bodyPr/>
          <a:lstStyle/>
          <a:p>
            <a:fld id="{15618325-4E82-374D-B3C0-28BD15D9F92E}" type="slidenum">
              <a:rPr kumimoji="1" lang="zh-CN" altLang="en-US" smtClean="0"/>
              <a:t>4</a:t>
            </a:fld>
            <a:endParaRPr kumimoji="1" lang="zh-CN" altLang="en-US"/>
          </a:p>
        </p:txBody>
      </p:sp>
    </p:spTree>
    <p:extLst>
      <p:ext uri="{BB962C8B-B14F-4D97-AF65-F5344CB8AC3E}">
        <p14:creationId xmlns:p14="http://schemas.microsoft.com/office/powerpoint/2010/main" val="285287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5618325-4E82-374D-B3C0-28BD15D9F92E}" type="slidenum">
              <a:rPr kumimoji="1" lang="zh-CN" altLang="en-US" smtClean="0"/>
              <a:t>30</a:t>
            </a:fld>
            <a:endParaRPr kumimoji="1" lang="zh-CN" altLang="en-US"/>
          </a:p>
        </p:txBody>
      </p:sp>
    </p:spTree>
    <p:extLst>
      <p:ext uri="{BB962C8B-B14F-4D97-AF65-F5344CB8AC3E}">
        <p14:creationId xmlns:p14="http://schemas.microsoft.com/office/powerpoint/2010/main" val="3972547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5618325-4E82-374D-B3C0-28BD15D9F92E}" type="slidenum">
              <a:rPr kumimoji="1" lang="zh-CN" altLang="en-US" smtClean="0"/>
              <a:t>31</a:t>
            </a:fld>
            <a:endParaRPr kumimoji="1" lang="zh-CN" altLang="en-US"/>
          </a:p>
        </p:txBody>
      </p:sp>
    </p:spTree>
    <p:extLst>
      <p:ext uri="{BB962C8B-B14F-4D97-AF65-F5344CB8AC3E}">
        <p14:creationId xmlns:p14="http://schemas.microsoft.com/office/powerpoint/2010/main" val="121688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2021/9/6</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2021/9/6</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2021/9/6</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2021/9/6</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2021/9/6</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png"/><Relationship Id="rId7" Type="http://schemas.openxmlformats.org/officeDocument/2006/relationships/image" Target="../media/image17.wmf"/><Relationship Id="rId12"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image" Target="../media/image21.jpeg"/><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png"/><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OOSA&amp;D</a:t>
            </a:r>
            <a:endParaRPr lang="zh-CN" altLang="en-US" dirty="0"/>
          </a:p>
        </p:txBody>
      </p:sp>
      <p:sp>
        <p:nvSpPr>
          <p:cNvPr id="3" name="副标题 2"/>
          <p:cNvSpPr>
            <a:spLocks noGrp="1"/>
          </p:cNvSpPr>
          <p:nvPr>
            <p:ph type="subTitle" idx="1"/>
          </p:nvPr>
        </p:nvSpPr>
        <p:spPr/>
        <p:txBody>
          <a:bodyPr>
            <a:normAutofit fontScale="92500" lnSpcReduction="20000"/>
          </a:bodyPr>
          <a:lstStyle/>
          <a:p>
            <a:r>
              <a:rPr lang="en-US" altLang="zh-CN" dirty="0"/>
              <a:t>02 Keeping your Objects in the Know</a:t>
            </a:r>
            <a:r>
              <a:rPr lang="zh-CN" altLang="en-US" dirty="0"/>
              <a:t>：</a:t>
            </a:r>
            <a:r>
              <a:rPr lang="en-US" altLang="zh-CN" dirty="0"/>
              <a:t>the Observer Pattern</a:t>
            </a:r>
            <a:endParaRPr lang="zh-CN" altLang="en-US" dirty="0"/>
          </a:p>
        </p:txBody>
      </p:sp>
      <p:pic>
        <p:nvPicPr>
          <p:cNvPr id="13314"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6778653" y="214290"/>
            <a:ext cx="2222503" cy="50006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What’s wrong with the implementation?</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146" name="Picture 2"/>
          <p:cNvPicPr>
            <a:picLocks noChangeAspect="1" noChangeArrowheads="1"/>
          </p:cNvPicPr>
          <p:nvPr/>
        </p:nvPicPr>
        <p:blipFill>
          <a:blip r:embed="rId3" cstate="print"/>
          <a:srcRect/>
          <a:stretch>
            <a:fillRect/>
          </a:stretch>
        </p:blipFill>
        <p:spPr bwMode="auto">
          <a:xfrm>
            <a:off x="571472" y="2143116"/>
            <a:ext cx="8143932" cy="42407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16" name="内容占位符 2"/>
          <p:cNvSpPr>
            <a:spLocks noGrp="1"/>
          </p:cNvSpPr>
          <p:nvPr>
            <p:ph sz="quarter" idx="1"/>
          </p:nvPr>
        </p:nvSpPr>
        <p:spPr>
          <a:xfrm>
            <a:off x="612648" y="1600200"/>
            <a:ext cx="8153400" cy="4495800"/>
          </a:xfrm>
        </p:spPr>
        <p:txBody>
          <a:bodyPr>
            <a:normAutofit/>
          </a:bodyPr>
          <a:lstStyle/>
          <a:p>
            <a:r>
              <a:rPr lang="en-US" altLang="zh-CN" dirty="0"/>
              <a:t>How newspaper subscriptions work?</a:t>
            </a:r>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2285984" y="2143116"/>
            <a:ext cx="6429420" cy="425237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16" name="内容占位符 2"/>
          <p:cNvSpPr>
            <a:spLocks noGrp="1"/>
          </p:cNvSpPr>
          <p:nvPr>
            <p:ph sz="quarter" idx="1"/>
          </p:nvPr>
        </p:nvSpPr>
        <p:spPr>
          <a:xfrm>
            <a:off x="612648" y="1600200"/>
            <a:ext cx="8153400" cy="4495800"/>
          </a:xfrm>
        </p:spPr>
        <p:txBody>
          <a:bodyPr>
            <a:normAutofit/>
          </a:bodyPr>
          <a:lstStyle/>
          <a:p>
            <a:r>
              <a:rPr lang="en-US" altLang="zh-CN" dirty="0"/>
              <a:t>How newspaper subscriptions work?</a:t>
            </a:r>
            <a:endParaRPr lang="zh-CN" altLang="en-US" dirty="0"/>
          </a:p>
        </p:txBody>
      </p:sp>
      <p:pic>
        <p:nvPicPr>
          <p:cNvPr id="7" name="Picture 5" descr="j0433869"/>
          <p:cNvPicPr>
            <a:picLocks noChangeAspect="1" noChangeArrowheads="1"/>
          </p:cNvPicPr>
          <p:nvPr/>
        </p:nvPicPr>
        <p:blipFill>
          <a:blip r:embed="rId3" cstate="print"/>
          <a:srcRect/>
          <a:stretch>
            <a:fillRect/>
          </a:stretch>
        </p:blipFill>
        <p:spPr bwMode="auto">
          <a:xfrm>
            <a:off x="6729434" y="2005034"/>
            <a:ext cx="914400" cy="914400"/>
          </a:xfrm>
          <a:prstGeom prst="rect">
            <a:avLst/>
          </a:prstGeom>
          <a:noFill/>
        </p:spPr>
      </p:pic>
      <p:pic>
        <p:nvPicPr>
          <p:cNvPr id="8" name="Picture 6" descr="j0433826"/>
          <p:cNvPicPr>
            <a:picLocks noChangeAspect="1" noChangeArrowheads="1"/>
          </p:cNvPicPr>
          <p:nvPr/>
        </p:nvPicPr>
        <p:blipFill>
          <a:blip r:embed="rId4" cstate="print"/>
          <a:srcRect/>
          <a:stretch>
            <a:fillRect/>
          </a:stretch>
        </p:blipFill>
        <p:spPr bwMode="auto">
          <a:xfrm>
            <a:off x="6072198" y="2019296"/>
            <a:ext cx="838200" cy="838200"/>
          </a:xfrm>
          <a:prstGeom prst="rect">
            <a:avLst/>
          </a:prstGeom>
          <a:noFill/>
        </p:spPr>
      </p:pic>
      <p:pic>
        <p:nvPicPr>
          <p:cNvPr id="9" name="Picture 7" descr="j0233854"/>
          <p:cNvPicPr>
            <a:picLocks noChangeAspect="1" noChangeArrowheads="1"/>
          </p:cNvPicPr>
          <p:nvPr/>
        </p:nvPicPr>
        <p:blipFill>
          <a:blip r:embed="rId5" cstate="print"/>
          <a:srcRect/>
          <a:stretch>
            <a:fillRect/>
          </a:stretch>
        </p:blipFill>
        <p:spPr bwMode="auto">
          <a:xfrm>
            <a:off x="7715272" y="1857364"/>
            <a:ext cx="547688" cy="1100138"/>
          </a:xfrm>
          <a:prstGeom prst="rect">
            <a:avLst/>
          </a:prstGeom>
          <a:noFill/>
        </p:spPr>
      </p:pic>
      <p:pic>
        <p:nvPicPr>
          <p:cNvPr id="10" name="Picture 8" descr="j0215517"/>
          <p:cNvPicPr>
            <a:picLocks noChangeAspect="1" noChangeArrowheads="1"/>
          </p:cNvPicPr>
          <p:nvPr/>
        </p:nvPicPr>
        <p:blipFill>
          <a:blip r:embed="rId6" cstate="print"/>
          <a:srcRect/>
          <a:stretch>
            <a:fillRect/>
          </a:stretch>
        </p:blipFill>
        <p:spPr bwMode="auto">
          <a:xfrm>
            <a:off x="1023966" y="2171722"/>
            <a:ext cx="1295400" cy="730250"/>
          </a:xfrm>
          <a:prstGeom prst="rect">
            <a:avLst/>
          </a:prstGeom>
          <a:noFill/>
        </p:spPr>
      </p:pic>
      <p:sp>
        <p:nvSpPr>
          <p:cNvPr id="11" name="Text Box 9"/>
          <p:cNvSpPr txBox="1">
            <a:spLocks noChangeArrowheads="1"/>
          </p:cNvSpPr>
          <p:nvPr/>
        </p:nvSpPr>
        <p:spPr bwMode="auto">
          <a:xfrm>
            <a:off x="357158" y="2919434"/>
            <a:ext cx="27432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dirty="0" err="1"/>
              <a:t>WeatherData</a:t>
            </a:r>
            <a:r>
              <a:rPr lang="en-US" altLang="zh-CN" sz="2000" b="1" dirty="0"/>
              <a:t> object </a:t>
            </a:r>
          </a:p>
        </p:txBody>
      </p:sp>
      <p:sp>
        <p:nvSpPr>
          <p:cNvPr id="12" name="Line 10"/>
          <p:cNvSpPr>
            <a:spLocks noChangeShapeType="1"/>
          </p:cNvSpPr>
          <p:nvPr/>
        </p:nvSpPr>
        <p:spPr bwMode="auto">
          <a:xfrm>
            <a:off x="2776566" y="2690834"/>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13" name="Text Box 11"/>
          <p:cNvSpPr txBox="1">
            <a:spLocks noChangeArrowheads="1"/>
          </p:cNvSpPr>
          <p:nvPr/>
        </p:nvSpPr>
        <p:spPr bwMode="auto">
          <a:xfrm>
            <a:off x="2547966" y="2214554"/>
            <a:ext cx="32766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dirty="0"/>
              <a:t>to update if you require</a:t>
            </a:r>
          </a:p>
        </p:txBody>
      </p:sp>
      <p:sp>
        <p:nvSpPr>
          <p:cNvPr id="14" name="Text Box 12"/>
          <p:cNvSpPr txBox="1">
            <a:spLocks noChangeArrowheads="1"/>
          </p:cNvSpPr>
          <p:nvPr/>
        </p:nvSpPr>
        <p:spPr bwMode="auto">
          <a:xfrm>
            <a:off x="6586566" y="2843234"/>
            <a:ext cx="11430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a:t>displays </a:t>
            </a:r>
          </a:p>
        </p:txBody>
      </p:sp>
      <p:pic>
        <p:nvPicPr>
          <p:cNvPr id="15" name="Picture 13" descr="j0424028"/>
          <p:cNvPicPr>
            <a:picLocks noChangeAspect="1" noChangeArrowheads="1"/>
          </p:cNvPicPr>
          <p:nvPr/>
        </p:nvPicPr>
        <p:blipFill>
          <a:blip r:embed="rId7" cstate="print"/>
          <a:srcRect/>
          <a:stretch>
            <a:fillRect/>
          </a:stretch>
        </p:blipFill>
        <p:spPr bwMode="auto">
          <a:xfrm>
            <a:off x="5900766" y="3406771"/>
            <a:ext cx="839788" cy="1143000"/>
          </a:xfrm>
          <a:prstGeom prst="rect">
            <a:avLst/>
          </a:prstGeom>
          <a:noFill/>
        </p:spPr>
      </p:pic>
      <p:pic>
        <p:nvPicPr>
          <p:cNvPr id="17" name="Picture 14" descr="j0416290"/>
          <p:cNvPicPr>
            <a:picLocks noChangeAspect="1" noChangeArrowheads="1"/>
          </p:cNvPicPr>
          <p:nvPr/>
        </p:nvPicPr>
        <p:blipFill>
          <a:blip r:embed="rId8" cstate="print"/>
          <a:srcRect/>
          <a:stretch>
            <a:fillRect/>
          </a:stretch>
        </p:blipFill>
        <p:spPr bwMode="auto">
          <a:xfrm>
            <a:off x="6859616" y="3379783"/>
            <a:ext cx="565150" cy="1169988"/>
          </a:xfrm>
          <a:prstGeom prst="rect">
            <a:avLst/>
          </a:prstGeom>
          <a:noFill/>
        </p:spPr>
      </p:pic>
      <p:pic>
        <p:nvPicPr>
          <p:cNvPr id="18" name="Picture 15" descr="j0416204"/>
          <p:cNvPicPr>
            <a:picLocks noChangeAspect="1" noChangeArrowheads="1"/>
          </p:cNvPicPr>
          <p:nvPr/>
        </p:nvPicPr>
        <p:blipFill>
          <a:blip r:embed="rId9" cstate="print"/>
          <a:srcRect/>
          <a:stretch>
            <a:fillRect/>
          </a:stretch>
        </p:blipFill>
        <p:spPr bwMode="auto">
          <a:xfrm>
            <a:off x="7577166" y="3621077"/>
            <a:ext cx="742950" cy="952500"/>
          </a:xfrm>
          <a:prstGeom prst="rect">
            <a:avLst/>
          </a:prstGeom>
          <a:noFill/>
        </p:spPr>
      </p:pic>
      <p:pic>
        <p:nvPicPr>
          <p:cNvPr id="19" name="Picture 16" descr="bs00962_"/>
          <p:cNvPicPr>
            <a:picLocks noChangeAspect="1" noChangeArrowheads="1"/>
          </p:cNvPicPr>
          <p:nvPr/>
        </p:nvPicPr>
        <p:blipFill>
          <a:blip r:embed="rId10" cstate="print"/>
          <a:srcRect/>
          <a:stretch>
            <a:fillRect/>
          </a:stretch>
        </p:blipFill>
        <p:spPr bwMode="auto">
          <a:xfrm>
            <a:off x="1100166" y="3535369"/>
            <a:ext cx="990600" cy="893763"/>
          </a:xfrm>
          <a:prstGeom prst="rect">
            <a:avLst/>
          </a:prstGeom>
          <a:noFill/>
        </p:spPr>
      </p:pic>
      <p:sp>
        <p:nvSpPr>
          <p:cNvPr id="20" name="Text Box 17"/>
          <p:cNvSpPr txBox="1">
            <a:spLocks noChangeArrowheads="1"/>
          </p:cNvSpPr>
          <p:nvPr/>
        </p:nvSpPr>
        <p:spPr bwMode="auto">
          <a:xfrm>
            <a:off x="947766" y="4395798"/>
            <a:ext cx="16764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a:t>publishers </a:t>
            </a:r>
          </a:p>
        </p:txBody>
      </p:sp>
      <p:sp>
        <p:nvSpPr>
          <p:cNvPr id="21" name="Text Box 18"/>
          <p:cNvSpPr txBox="1">
            <a:spLocks noChangeArrowheads="1"/>
          </p:cNvSpPr>
          <p:nvPr/>
        </p:nvSpPr>
        <p:spPr bwMode="auto">
          <a:xfrm>
            <a:off x="6357966" y="4532323"/>
            <a:ext cx="16764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a:t>subscribers </a:t>
            </a:r>
          </a:p>
        </p:txBody>
      </p:sp>
      <p:sp>
        <p:nvSpPr>
          <p:cNvPr id="22" name="Line 19"/>
          <p:cNvSpPr>
            <a:spLocks noChangeShapeType="1"/>
          </p:cNvSpPr>
          <p:nvPr/>
        </p:nvSpPr>
        <p:spPr bwMode="auto">
          <a:xfrm>
            <a:off x="2776566" y="4183073"/>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23" name="Text Box 20"/>
          <p:cNvSpPr txBox="1">
            <a:spLocks noChangeArrowheads="1"/>
          </p:cNvSpPr>
          <p:nvPr/>
        </p:nvSpPr>
        <p:spPr bwMode="auto">
          <a:xfrm>
            <a:off x="2395566" y="3725873"/>
            <a:ext cx="36576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a:t>to deliver if you subscribe </a:t>
            </a:r>
          </a:p>
        </p:txBody>
      </p:sp>
      <p:sp>
        <p:nvSpPr>
          <p:cNvPr id="26" name="Text Box 26"/>
          <p:cNvSpPr txBox="1">
            <a:spLocks noChangeArrowheads="1"/>
          </p:cNvSpPr>
          <p:nvPr/>
        </p:nvSpPr>
        <p:spPr bwMode="auto">
          <a:xfrm>
            <a:off x="719166" y="5884883"/>
            <a:ext cx="19812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dirty="0"/>
              <a:t>Button object </a:t>
            </a:r>
          </a:p>
        </p:txBody>
      </p:sp>
      <p:sp>
        <p:nvSpPr>
          <p:cNvPr id="27" name="Text Box 27"/>
          <p:cNvSpPr txBox="1">
            <a:spLocks noChangeArrowheads="1"/>
          </p:cNvSpPr>
          <p:nvPr/>
        </p:nvSpPr>
        <p:spPr bwMode="auto">
          <a:xfrm>
            <a:off x="6129366" y="5961083"/>
            <a:ext cx="24384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dirty="0"/>
              <a:t>Listener objects </a:t>
            </a:r>
          </a:p>
        </p:txBody>
      </p:sp>
      <p:sp>
        <p:nvSpPr>
          <p:cNvPr id="28" name="Line 28"/>
          <p:cNvSpPr>
            <a:spLocks noChangeShapeType="1"/>
          </p:cNvSpPr>
          <p:nvPr/>
        </p:nvSpPr>
        <p:spPr bwMode="auto">
          <a:xfrm>
            <a:off x="2776566" y="5643578"/>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29" name="Text Box 29"/>
          <p:cNvSpPr txBox="1">
            <a:spLocks noChangeArrowheads="1"/>
          </p:cNvSpPr>
          <p:nvPr/>
        </p:nvSpPr>
        <p:spPr bwMode="auto">
          <a:xfrm>
            <a:off x="2471766" y="5175265"/>
            <a:ext cx="3657600" cy="396875"/>
          </a:xfrm>
          <a:prstGeom prst="rect">
            <a:avLst/>
          </a:prstGeom>
          <a:noFill/>
          <a:ln w="9525" algn="ctr">
            <a:noFill/>
            <a:miter lim="800000"/>
            <a:headEnd/>
            <a:tailEnd/>
          </a:ln>
          <a:effectLst/>
        </p:spPr>
        <p:txBody>
          <a:bodyPr>
            <a:spAutoFit/>
          </a:bodyPr>
          <a:lstStyle/>
          <a:p>
            <a:pPr marL="571500" indent="-571500">
              <a:buFont typeface="Wingdings" pitchFamily="2" charset="2"/>
              <a:buNone/>
            </a:pPr>
            <a:r>
              <a:rPr lang="en-US" altLang="zh-CN" sz="2000" b="1" dirty="0"/>
              <a:t>to notify if you register </a:t>
            </a:r>
          </a:p>
        </p:txBody>
      </p:sp>
      <p:sp>
        <p:nvSpPr>
          <p:cNvPr id="30" name="Line 31"/>
          <p:cNvSpPr>
            <a:spLocks noChangeShapeType="1"/>
          </p:cNvSpPr>
          <p:nvPr/>
        </p:nvSpPr>
        <p:spPr bwMode="auto">
          <a:xfrm>
            <a:off x="2928966" y="4411673"/>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31" name="Line 32"/>
          <p:cNvSpPr>
            <a:spLocks noChangeShapeType="1"/>
          </p:cNvSpPr>
          <p:nvPr/>
        </p:nvSpPr>
        <p:spPr bwMode="auto">
          <a:xfrm>
            <a:off x="3081366" y="4640273"/>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32" name="Line 33"/>
          <p:cNvSpPr>
            <a:spLocks noChangeShapeType="1"/>
          </p:cNvSpPr>
          <p:nvPr/>
        </p:nvSpPr>
        <p:spPr bwMode="auto">
          <a:xfrm>
            <a:off x="2928966" y="2928934"/>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33" name="Line 34"/>
          <p:cNvSpPr>
            <a:spLocks noChangeShapeType="1"/>
          </p:cNvSpPr>
          <p:nvPr/>
        </p:nvSpPr>
        <p:spPr bwMode="auto">
          <a:xfrm>
            <a:off x="3081366" y="3143248"/>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sp>
        <p:nvSpPr>
          <p:cNvPr id="34" name="Line 36"/>
          <p:cNvSpPr>
            <a:spLocks noChangeShapeType="1"/>
          </p:cNvSpPr>
          <p:nvPr/>
        </p:nvSpPr>
        <p:spPr bwMode="auto">
          <a:xfrm>
            <a:off x="2928966" y="5900758"/>
            <a:ext cx="3200400" cy="0"/>
          </a:xfrm>
          <a:prstGeom prst="line">
            <a:avLst/>
          </a:prstGeom>
          <a:noFill/>
          <a:ln w="57150">
            <a:solidFill>
              <a:schemeClr val="accent2"/>
            </a:solidFill>
            <a:prstDash val="dash"/>
            <a:round/>
            <a:headEnd/>
            <a:tailEnd type="arrow" w="med" len="med"/>
          </a:ln>
          <a:effectLst/>
        </p:spPr>
        <p:txBody>
          <a:bodyPr/>
          <a:lstStyle/>
          <a:p>
            <a:endParaRPr lang="zh-CN" altLang="en-US"/>
          </a:p>
        </p:txBody>
      </p:sp>
      <p:pic>
        <p:nvPicPr>
          <p:cNvPr id="11266" name="Picture 2" descr="https://ss1.bdstatic.com/70cFvXSh_Q1YnxGkpoWK1HF6hhy/it/u=3129705435,3801569438&amp;fm=200&amp;gp=0.jpg"/>
          <p:cNvPicPr>
            <a:picLocks noChangeAspect="1" noChangeArrowheads="1"/>
          </p:cNvPicPr>
          <p:nvPr/>
        </p:nvPicPr>
        <p:blipFill>
          <a:blip r:embed="rId11" cstate="print"/>
          <a:srcRect l="27000" t="69001" r="5499" b="5499"/>
          <a:stretch>
            <a:fillRect/>
          </a:stretch>
        </p:blipFill>
        <p:spPr bwMode="auto">
          <a:xfrm>
            <a:off x="6215074" y="5072074"/>
            <a:ext cx="2571768" cy="971557"/>
          </a:xfrm>
          <a:prstGeom prst="rect">
            <a:avLst/>
          </a:prstGeom>
          <a:noFill/>
        </p:spPr>
      </p:pic>
      <p:pic>
        <p:nvPicPr>
          <p:cNvPr id="11270" name="Picture 6" descr="https://ss3.bdstatic.com/70cFv8Sh_Q1YnxGkpoWK1HF6hhy/it/u=449686916,3954245045&amp;fm=26&amp;gp=0.jpg"/>
          <p:cNvPicPr>
            <a:picLocks noChangeAspect="1" noChangeArrowheads="1"/>
          </p:cNvPicPr>
          <p:nvPr/>
        </p:nvPicPr>
        <p:blipFill>
          <a:blip r:embed="rId12" cstate="print"/>
          <a:srcRect l="50001" t="7679" r="8749" b="59044"/>
          <a:stretch>
            <a:fillRect/>
          </a:stretch>
        </p:blipFill>
        <p:spPr bwMode="auto">
          <a:xfrm>
            <a:off x="142844" y="4929198"/>
            <a:ext cx="2357454" cy="92869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
          </p:nvPr>
        </p:nvSpPr>
        <p:spPr>
          <a:xfrm>
            <a:off x="612648" y="1600200"/>
            <a:ext cx="8153400" cy="4495800"/>
          </a:xfrm>
        </p:spPr>
        <p:txBody>
          <a:bodyPr>
            <a:normAutofit/>
          </a:bodyPr>
          <a:lstStyle/>
          <a:p>
            <a:r>
              <a:rPr lang="en-US" altLang="zh-CN" dirty="0"/>
              <a:t>The Observer Pattern in the JDK</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9938" name="Picture 2"/>
          <p:cNvPicPr>
            <a:picLocks noChangeAspect="1" noChangeArrowheads="1"/>
          </p:cNvPicPr>
          <p:nvPr/>
        </p:nvPicPr>
        <p:blipFill>
          <a:blip r:embed="rId3" cstate="print"/>
          <a:srcRect/>
          <a:stretch>
            <a:fillRect/>
          </a:stretch>
        </p:blipFill>
        <p:spPr bwMode="auto">
          <a:xfrm>
            <a:off x="571472" y="2714620"/>
            <a:ext cx="7839075" cy="2695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
          </p:nvPr>
        </p:nvSpPr>
        <p:spPr>
          <a:xfrm>
            <a:off x="612648" y="1600200"/>
            <a:ext cx="8153400" cy="4495800"/>
          </a:xfrm>
        </p:spPr>
        <p:txBody>
          <a:bodyPr>
            <a:normAutofit/>
          </a:bodyPr>
          <a:lstStyle/>
          <a:p>
            <a:r>
              <a:rPr lang="en-US" altLang="zh-CN" dirty="0"/>
              <a:t>Designing the weather station</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7349" name="Picture 5"/>
          <p:cNvPicPr>
            <a:picLocks noChangeAspect="1" noChangeArrowheads="1"/>
          </p:cNvPicPr>
          <p:nvPr/>
        </p:nvPicPr>
        <p:blipFill>
          <a:blip r:embed="rId3" cstate="print"/>
          <a:srcRect/>
          <a:stretch>
            <a:fillRect/>
          </a:stretch>
        </p:blipFill>
        <p:spPr bwMode="auto">
          <a:xfrm>
            <a:off x="95251" y="2285992"/>
            <a:ext cx="8905905" cy="397552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
          </p:nvPr>
        </p:nvSpPr>
        <p:spPr>
          <a:xfrm>
            <a:off x="612648" y="1600200"/>
            <a:ext cx="8153400" cy="4495800"/>
          </a:xfrm>
        </p:spPr>
        <p:txBody>
          <a:bodyPr>
            <a:normAutofit/>
          </a:bodyPr>
          <a:lstStyle/>
          <a:p>
            <a:r>
              <a:rPr lang="en-US" altLang="zh-CN" dirty="0"/>
              <a:t>Designing the weather station</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7347" name="Picture 3"/>
          <p:cNvPicPr>
            <a:picLocks noChangeAspect="1" noChangeArrowheads="1"/>
          </p:cNvPicPr>
          <p:nvPr/>
        </p:nvPicPr>
        <p:blipFill>
          <a:blip r:embed="rId3" cstate="print"/>
          <a:srcRect/>
          <a:stretch>
            <a:fillRect/>
          </a:stretch>
        </p:blipFill>
        <p:spPr bwMode="auto">
          <a:xfrm>
            <a:off x="214282" y="2143116"/>
            <a:ext cx="6432326" cy="4572032"/>
          </a:xfrm>
          <a:prstGeom prst="rect">
            <a:avLst/>
          </a:prstGeom>
          <a:noFill/>
          <a:ln w="9525">
            <a:noFill/>
            <a:miter lim="800000"/>
            <a:headEnd/>
            <a:tailEnd/>
          </a:ln>
          <a:effectLst>
            <a:outerShdw blurRad="50800" dist="38100" dir="13500000" algn="br" rotWithShape="0">
              <a:prstClr val="black">
                <a:alpha val="40000"/>
              </a:prstClr>
            </a:outerShdw>
          </a:effectLst>
        </p:spPr>
      </p:pic>
      <p:pic>
        <p:nvPicPr>
          <p:cNvPr id="58370" name="Picture 2"/>
          <p:cNvPicPr>
            <a:picLocks noChangeAspect="1" noChangeArrowheads="1"/>
          </p:cNvPicPr>
          <p:nvPr/>
        </p:nvPicPr>
        <p:blipFill>
          <a:blip r:embed="rId4" cstate="print"/>
          <a:srcRect/>
          <a:stretch>
            <a:fillRect/>
          </a:stretch>
        </p:blipFill>
        <p:spPr bwMode="auto">
          <a:xfrm>
            <a:off x="1142976" y="2143116"/>
            <a:ext cx="7734300" cy="1323975"/>
          </a:xfrm>
          <a:prstGeom prst="rect">
            <a:avLst/>
          </a:prstGeom>
          <a:noFill/>
          <a:ln w="9525">
            <a:noFill/>
            <a:miter lim="800000"/>
            <a:headEnd/>
            <a:tailEnd/>
          </a:ln>
          <a:effectLst>
            <a:outerShdw blurRad="50800" dist="38100" dir="13500000" algn="br" rotWithShape="0">
              <a:prstClr val="black">
                <a:alpha val="40000"/>
              </a:prstClr>
            </a:outerShdw>
          </a:effectLst>
        </p:spPr>
      </p:pic>
      <p:pic>
        <p:nvPicPr>
          <p:cNvPr id="58371" name="Picture 3"/>
          <p:cNvPicPr>
            <a:picLocks noChangeAspect="1" noChangeArrowheads="1"/>
          </p:cNvPicPr>
          <p:nvPr/>
        </p:nvPicPr>
        <p:blipFill>
          <a:blip r:embed="rId5" cstate="print"/>
          <a:srcRect/>
          <a:stretch>
            <a:fillRect/>
          </a:stretch>
        </p:blipFill>
        <p:spPr bwMode="auto">
          <a:xfrm>
            <a:off x="1142976" y="3571876"/>
            <a:ext cx="7477125" cy="790575"/>
          </a:xfrm>
          <a:prstGeom prst="rect">
            <a:avLst/>
          </a:prstGeom>
          <a:noFill/>
          <a:ln w="9525">
            <a:noFill/>
            <a:miter lim="800000"/>
            <a:headEnd/>
            <a:tailEnd/>
          </a:ln>
          <a:effectLst>
            <a:outerShdw blurRad="50800" dist="38100" dir="13500000" algn="br" rotWithShape="0">
              <a:prstClr val="black">
                <a:alpha val="40000"/>
              </a:prstClr>
            </a:outerShdw>
          </a:effectLst>
        </p:spPr>
      </p:pic>
      <p:pic>
        <p:nvPicPr>
          <p:cNvPr id="58372" name="Picture 4"/>
          <p:cNvPicPr>
            <a:picLocks noChangeAspect="1" noChangeArrowheads="1"/>
          </p:cNvPicPr>
          <p:nvPr/>
        </p:nvPicPr>
        <p:blipFill>
          <a:blip r:embed="rId6" cstate="print"/>
          <a:srcRect/>
          <a:stretch>
            <a:fillRect/>
          </a:stretch>
        </p:blipFill>
        <p:spPr bwMode="auto">
          <a:xfrm>
            <a:off x="1142976" y="4429132"/>
            <a:ext cx="7572375" cy="1276350"/>
          </a:xfrm>
          <a:prstGeom prst="rect">
            <a:avLst/>
          </a:prstGeom>
          <a:noFill/>
          <a:ln w="9525">
            <a:noFill/>
            <a:miter lim="800000"/>
            <a:headEnd/>
            <a:tailEnd/>
          </a:ln>
          <a:effectLst>
            <a:outerShdw blurRad="50800" dist="38100" dir="13500000" algn="br" rotWithShape="0">
              <a:prstClr val="black">
                <a:alpha val="40000"/>
              </a:prstClr>
            </a:outerShdw>
          </a:effectLst>
        </p:spPr>
      </p:pic>
      <p:cxnSp>
        <p:nvCxnSpPr>
          <p:cNvPr id="17" name="直接连接符 16"/>
          <p:cNvCxnSpPr/>
          <p:nvPr/>
        </p:nvCxnSpPr>
        <p:spPr>
          <a:xfrm>
            <a:off x="1571604" y="3214686"/>
            <a:ext cx="2286016"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71604" y="4070354"/>
            <a:ext cx="2286016"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928794" y="5286388"/>
            <a:ext cx="4929222"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1+#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8371"/>
                                        </p:tgtEl>
                                        <p:attrNameLst>
                                          <p:attrName>style.visibility</p:attrName>
                                        </p:attrNameLst>
                                      </p:cBhvr>
                                      <p:to>
                                        <p:strVal val="visible"/>
                                      </p:to>
                                    </p:set>
                                    <p:anim calcmode="lin" valueType="num">
                                      <p:cBhvr additive="base">
                                        <p:cTn id="17" dur="500" fill="hold"/>
                                        <p:tgtEl>
                                          <p:spTgt spid="58371"/>
                                        </p:tgtEl>
                                        <p:attrNameLst>
                                          <p:attrName>ppt_x</p:attrName>
                                        </p:attrNameLst>
                                      </p:cBhvr>
                                      <p:tavLst>
                                        <p:tav tm="0">
                                          <p:val>
                                            <p:strVal val="1+#ppt_w/2"/>
                                          </p:val>
                                        </p:tav>
                                        <p:tav tm="100000">
                                          <p:val>
                                            <p:strVal val="#ppt_x"/>
                                          </p:val>
                                        </p:tav>
                                      </p:tavLst>
                                    </p:anim>
                                    <p:anim calcmode="lin" valueType="num">
                                      <p:cBhvr additive="base">
                                        <p:cTn id="18" dur="500" fill="hold"/>
                                        <p:tgtEl>
                                          <p:spTgt spid="58371"/>
                                        </p:tgtEl>
                                        <p:attrNameLst>
                                          <p:attrName>ppt_y</p:attrName>
                                        </p:attrNameLst>
                                      </p:cBhvr>
                                      <p:tavLst>
                                        <p:tav tm="0">
                                          <p:val>
                                            <p:strVal val="#ppt_y"/>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2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58372"/>
                                        </p:tgtEl>
                                        <p:attrNameLst>
                                          <p:attrName>style.visibility</p:attrName>
                                        </p:attrNameLst>
                                      </p:cBhvr>
                                      <p:to>
                                        <p:strVal val="visible"/>
                                      </p:to>
                                    </p:set>
                                    <p:anim calcmode="lin" valueType="num">
                                      <p:cBhvr additive="base">
                                        <p:cTn id="26" dur="500" fill="hold"/>
                                        <p:tgtEl>
                                          <p:spTgt spid="58372"/>
                                        </p:tgtEl>
                                        <p:attrNameLst>
                                          <p:attrName>ppt_x</p:attrName>
                                        </p:attrNameLst>
                                      </p:cBhvr>
                                      <p:tavLst>
                                        <p:tav tm="0">
                                          <p:val>
                                            <p:strVal val="1+#ppt_w/2"/>
                                          </p:val>
                                        </p:tav>
                                        <p:tav tm="100000">
                                          <p:val>
                                            <p:strVal val="#ppt_x"/>
                                          </p:val>
                                        </p:tav>
                                      </p:tavLst>
                                    </p:anim>
                                    <p:anim calcmode="lin" valueType="num">
                                      <p:cBhvr additive="base">
                                        <p:cTn id="27" dur="500" fill="hold"/>
                                        <p:tgtEl>
                                          <p:spTgt spid="58372"/>
                                        </p:tgtEl>
                                        <p:attrNameLst>
                                          <p:attrName>ppt_y</p:attrName>
                                        </p:attrNameLst>
                                      </p:cBhvr>
                                      <p:tavLst>
                                        <p:tav tm="0">
                                          <p:val>
                                            <p:strVal val="#ppt_y"/>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
          </p:nvPr>
        </p:nvSpPr>
        <p:spPr>
          <a:xfrm>
            <a:off x="612648" y="1600200"/>
            <a:ext cx="8153400" cy="4495800"/>
          </a:xfrm>
        </p:spPr>
        <p:txBody>
          <a:bodyPr>
            <a:normAutofit/>
          </a:bodyPr>
          <a:lstStyle/>
          <a:p>
            <a:r>
              <a:rPr lang="en-US" altLang="zh-CN" dirty="0"/>
              <a:t>Designing the weather station</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9394" name="Picture 2"/>
          <p:cNvPicPr>
            <a:picLocks noChangeAspect="1" noChangeArrowheads="1"/>
          </p:cNvPicPr>
          <p:nvPr/>
        </p:nvPicPr>
        <p:blipFill>
          <a:blip r:embed="rId3" cstate="print"/>
          <a:srcRect/>
          <a:stretch>
            <a:fillRect/>
          </a:stretch>
        </p:blipFill>
        <p:spPr bwMode="auto">
          <a:xfrm>
            <a:off x="571472" y="2071678"/>
            <a:ext cx="7829964" cy="4357718"/>
          </a:xfrm>
          <a:prstGeom prst="rect">
            <a:avLst/>
          </a:prstGeom>
          <a:noFill/>
          <a:ln w="9525">
            <a:noFill/>
            <a:miter lim="800000"/>
            <a:headEnd/>
            <a:tailEnd/>
          </a:ln>
          <a:effectLst>
            <a:outerShdw blurRad="50800" dist="38100" dir="13500000" algn="br" rotWithShape="0">
              <a:prstClr val="black">
                <a:alpha val="40000"/>
              </a:prstClr>
            </a:outerShdw>
          </a:effectLst>
        </p:spPr>
      </p:pic>
      <p:cxnSp>
        <p:nvCxnSpPr>
          <p:cNvPr id="14" name="直接连接符 13"/>
          <p:cNvCxnSpPr/>
          <p:nvPr/>
        </p:nvCxnSpPr>
        <p:spPr>
          <a:xfrm>
            <a:off x="1500166" y="3786190"/>
            <a:ext cx="3643338"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00166" y="5000636"/>
            <a:ext cx="1285884"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sz="quarter" idx="1"/>
          </p:nvPr>
        </p:nvSpPr>
        <p:spPr>
          <a:xfrm>
            <a:off x="612648" y="1600200"/>
            <a:ext cx="8153400" cy="4495800"/>
          </a:xfrm>
        </p:spPr>
        <p:txBody>
          <a:bodyPr>
            <a:normAutofit/>
          </a:bodyPr>
          <a:lstStyle/>
          <a:p>
            <a:r>
              <a:rPr lang="en-US" altLang="zh-CN" dirty="0"/>
              <a:t>Testing the weather station</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0418" name="Picture 2"/>
          <p:cNvPicPr>
            <a:picLocks noChangeAspect="1" noChangeArrowheads="1"/>
          </p:cNvPicPr>
          <p:nvPr/>
        </p:nvPicPr>
        <p:blipFill>
          <a:blip r:embed="rId3" cstate="print"/>
          <a:srcRect/>
          <a:stretch>
            <a:fillRect/>
          </a:stretch>
        </p:blipFill>
        <p:spPr bwMode="auto">
          <a:xfrm>
            <a:off x="285719" y="2380981"/>
            <a:ext cx="8643999" cy="3048283"/>
          </a:xfrm>
          <a:prstGeom prst="rect">
            <a:avLst/>
          </a:prstGeom>
          <a:noFill/>
          <a:ln w="9525">
            <a:noFill/>
            <a:miter lim="800000"/>
            <a:headEnd/>
            <a:tailEnd/>
          </a:ln>
          <a:effectLst>
            <a:outerShdw blurRad="50800" dist="38100" dir="13500000" algn="br" rotWithShape="0">
              <a:prstClr val="black">
                <a:alpha val="40000"/>
              </a:prstClr>
            </a:outerShdw>
          </a:effectLst>
        </p:spPr>
      </p:pic>
      <p:sp>
        <p:nvSpPr>
          <p:cNvPr id="12" name="矩形 11"/>
          <p:cNvSpPr/>
          <p:nvPr/>
        </p:nvSpPr>
        <p:spPr>
          <a:xfrm>
            <a:off x="2357422" y="4286256"/>
            <a:ext cx="3429024" cy="7143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solidFill>
                  <a:srgbClr val="C00000"/>
                </a:solidFill>
              </a:rPr>
              <a:t>Design Pattern: </a:t>
            </a:r>
            <a:r>
              <a:rPr lang="en-US" altLang="zh-CN" u="sng" dirty="0">
                <a:solidFill>
                  <a:srgbClr val="C00000"/>
                </a:solidFill>
              </a:rPr>
              <a:t>The Observer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12289" name="Picture 1"/>
          <p:cNvPicPr>
            <a:picLocks noChangeAspect="1" noChangeArrowheads="1"/>
          </p:cNvPicPr>
          <p:nvPr/>
        </p:nvPicPr>
        <p:blipFill>
          <a:blip r:embed="rId3" cstate="print"/>
          <a:srcRect/>
          <a:stretch>
            <a:fillRect/>
          </a:stretch>
        </p:blipFill>
        <p:spPr bwMode="auto">
          <a:xfrm>
            <a:off x="7607275" y="4214818"/>
            <a:ext cx="1536725" cy="2262184"/>
          </a:xfrm>
          <a:prstGeom prst="rect">
            <a:avLst/>
          </a:prstGeom>
          <a:noFill/>
          <a:ln w="9525">
            <a:noFill/>
            <a:miter lim="800000"/>
            <a:headEnd/>
            <a:tailEnd/>
          </a:ln>
          <a:effectLst/>
        </p:spPr>
      </p:pic>
      <p:pic>
        <p:nvPicPr>
          <p:cNvPr id="25601" name="Picture 1"/>
          <p:cNvPicPr>
            <a:picLocks noChangeAspect="1" noChangeArrowheads="1"/>
          </p:cNvPicPr>
          <p:nvPr/>
        </p:nvPicPr>
        <p:blipFill>
          <a:blip r:embed="rId4" cstate="print"/>
          <a:srcRect/>
          <a:stretch>
            <a:fillRect/>
          </a:stretch>
        </p:blipFill>
        <p:spPr bwMode="auto">
          <a:xfrm>
            <a:off x="0" y="1943100"/>
            <a:ext cx="9144000" cy="240145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Observer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1442" name="Picture 2"/>
          <p:cNvPicPr>
            <a:picLocks noChangeAspect="1" noChangeArrowheads="1"/>
          </p:cNvPicPr>
          <p:nvPr/>
        </p:nvPicPr>
        <p:blipFill>
          <a:blip r:embed="rId3" cstate="print"/>
          <a:srcRect/>
          <a:stretch>
            <a:fillRect/>
          </a:stretch>
        </p:blipFill>
        <p:spPr bwMode="auto">
          <a:xfrm>
            <a:off x="1285852" y="1643050"/>
            <a:ext cx="6344019" cy="46434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内容占位符 2"/>
          <p:cNvSpPr>
            <a:spLocks noGrp="1"/>
          </p:cNvSpPr>
          <p:nvPr>
            <p:ph sz="quarter" idx="1"/>
          </p:nvPr>
        </p:nvSpPr>
        <p:spPr>
          <a:xfrm>
            <a:off x="612648" y="1600200"/>
            <a:ext cx="8153400" cy="4495800"/>
          </a:xfrm>
        </p:spPr>
        <p:txBody>
          <a:bodyPr>
            <a:normAutofit/>
          </a:bodyPr>
          <a:lstStyle/>
          <a:p>
            <a:endParaRPr lang="zh-CN" altLang="en-US" sz="2800" dirty="0">
              <a:latin typeface="+mn-ea"/>
            </a:endParaRPr>
          </a:p>
        </p:txBody>
      </p:sp>
      <p:pic>
        <p:nvPicPr>
          <p:cNvPr id="7" name="Picture 2"/>
          <p:cNvPicPr>
            <a:picLocks noChangeAspect="1" noChangeArrowheads="1"/>
          </p:cNvPicPr>
          <p:nvPr/>
        </p:nvPicPr>
        <p:blipFill>
          <a:blip r:embed="rId3" cstate="print"/>
          <a:srcRect/>
          <a:stretch>
            <a:fillRect/>
          </a:stretch>
        </p:blipFill>
        <p:spPr bwMode="auto">
          <a:xfrm>
            <a:off x="683568" y="3605695"/>
            <a:ext cx="7992888" cy="264843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内容占位符 2"/>
          <p:cNvSpPr>
            <a:spLocks noGrp="1"/>
          </p:cNvSpPr>
          <p:nvPr>
            <p:ph sz="quarter" idx="1"/>
          </p:nvPr>
        </p:nvSpPr>
        <p:spPr>
          <a:xfrm>
            <a:off x="612648" y="1600200"/>
            <a:ext cx="8153400" cy="4495800"/>
          </a:xfrm>
        </p:spPr>
        <p:txBody>
          <a:bodyPr>
            <a:normAutofit/>
          </a:bodyPr>
          <a:lstStyle/>
          <a:p>
            <a:endParaRPr lang="zh-CN" altLang="en-US" sz="2800" dirty="0">
              <a:latin typeface="+mn-ea"/>
            </a:endParaRPr>
          </a:p>
        </p:txBody>
      </p:sp>
      <p:pic>
        <p:nvPicPr>
          <p:cNvPr id="8" name="Picture 2"/>
          <p:cNvPicPr>
            <a:picLocks noChangeAspect="1" noChangeArrowheads="1"/>
          </p:cNvPicPr>
          <p:nvPr/>
        </p:nvPicPr>
        <p:blipFill>
          <a:blip r:embed="rId3" cstate="print"/>
          <a:srcRect/>
          <a:stretch>
            <a:fillRect/>
          </a:stretch>
        </p:blipFill>
        <p:spPr bwMode="auto">
          <a:xfrm>
            <a:off x="357158" y="3789040"/>
            <a:ext cx="8786842" cy="250670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内容占位符 2"/>
          <p:cNvSpPr>
            <a:spLocks noGrp="1"/>
          </p:cNvSpPr>
          <p:nvPr>
            <p:ph sz="quarter" idx="1"/>
          </p:nvPr>
        </p:nvSpPr>
        <p:spPr>
          <a:xfrm>
            <a:off x="612648" y="1600200"/>
            <a:ext cx="8153400" cy="4495800"/>
          </a:xfrm>
        </p:spPr>
        <p:txBody>
          <a:bodyPr>
            <a:normAutofit/>
          </a:bodyPr>
          <a:lstStyle/>
          <a:p>
            <a:endParaRPr lang="zh-CN" altLang="en-US" sz="2800" dirty="0">
              <a:latin typeface="+mn-ea"/>
            </a:endParaRPr>
          </a:p>
        </p:txBody>
      </p:sp>
      <p:pic>
        <p:nvPicPr>
          <p:cNvPr id="7" name="Picture 2"/>
          <p:cNvPicPr>
            <a:picLocks noChangeAspect="1" noChangeArrowheads="1"/>
          </p:cNvPicPr>
          <p:nvPr/>
        </p:nvPicPr>
        <p:blipFill>
          <a:blip r:embed="rId3" cstate="print"/>
          <a:srcRect/>
          <a:stretch>
            <a:fillRect/>
          </a:stretch>
        </p:blipFill>
        <p:spPr bwMode="auto">
          <a:xfrm>
            <a:off x="395536" y="3573016"/>
            <a:ext cx="8358214" cy="248372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Observer Pattern</a:t>
            </a:r>
          </a:p>
          <a:p>
            <a:pPr marL="514350" indent="-514350">
              <a:buFont typeface="+mj-lt"/>
              <a:buAutoNum type="arabicPeriod"/>
            </a:pPr>
            <a:r>
              <a:rPr lang="en-US" altLang="zh-CN" dirty="0">
                <a:solidFill>
                  <a:srgbClr val="C00000"/>
                </a:solidFill>
              </a:rPr>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3. An Application for example</a:t>
            </a:r>
          </a:p>
        </p:txBody>
      </p:sp>
      <p:sp>
        <p:nvSpPr>
          <p:cNvPr id="3" name="内容占位符 2"/>
          <p:cNvSpPr>
            <a:spLocks noGrp="1"/>
          </p:cNvSpPr>
          <p:nvPr>
            <p:ph sz="quarter" idx="1"/>
          </p:nvPr>
        </p:nvSpPr>
        <p:spPr/>
        <p:txBody>
          <a:bodyPr/>
          <a:lstStyle/>
          <a:p>
            <a:r>
              <a:rPr lang="en-US" altLang="zh-CN" dirty="0"/>
              <a:t>A </a:t>
            </a:r>
            <a:r>
              <a:rPr lang="en-US" altLang="zh-CN" dirty="0">
                <a:solidFill>
                  <a:srgbClr val="C00000"/>
                </a:solidFill>
              </a:rPr>
              <a:t>monitoring system </a:t>
            </a:r>
            <a:r>
              <a:rPr lang="en-US" altLang="zh-CN" dirty="0"/>
              <a:t>: </a:t>
            </a:r>
            <a:r>
              <a:rPr lang="en-US" altLang="zh-CN" sz="2400" dirty="0"/>
              <a:t>these jewelries can be protected by any beasts as appointment. If the jewelries is touched, these beasts will take action.</a:t>
            </a:r>
          </a:p>
          <a:p>
            <a:pPr lvl="1"/>
            <a:r>
              <a:rPr lang="en-US" altLang="zh-CN" sz="2400" dirty="0">
                <a:solidFill>
                  <a:srgbClr val="0070C0"/>
                </a:solidFill>
              </a:rPr>
              <a:t>Jewelries</a:t>
            </a:r>
            <a:r>
              <a:rPr lang="en-US" altLang="zh-CN" sz="2400" dirty="0"/>
              <a:t>: Gold, Diamond;</a:t>
            </a:r>
            <a:endParaRPr lang="en-US" altLang="zh-CN" sz="2400" u="sng" dirty="0"/>
          </a:p>
          <a:p>
            <a:pPr lvl="1"/>
            <a:r>
              <a:rPr lang="en-US" altLang="zh-CN" sz="2400" dirty="0">
                <a:solidFill>
                  <a:srgbClr val="0070C0"/>
                </a:solidFill>
              </a:rPr>
              <a:t>Beast</a:t>
            </a:r>
            <a:r>
              <a:rPr lang="en-US" altLang="zh-CN" sz="2400" dirty="0"/>
              <a:t>: Lion, Tiger</a:t>
            </a:r>
          </a:p>
          <a:p>
            <a:pPr lvl="1"/>
            <a:r>
              <a:rPr lang="en-US" altLang="zh-CN" sz="2400" dirty="0"/>
              <a:t>In future, it is possible to has new jewelry and beast.</a:t>
            </a:r>
            <a:endParaRPr lang="zh-CN" altLang="en-US" sz="2400"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矩形 5"/>
          <p:cNvSpPr/>
          <p:nvPr/>
        </p:nvSpPr>
        <p:spPr>
          <a:xfrm>
            <a:off x="500034" y="4572008"/>
            <a:ext cx="8358246" cy="1643074"/>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dirty="0">
                <a:solidFill>
                  <a:schemeClr val="tx1"/>
                </a:solidFill>
              </a:rPr>
              <a:t>Your job is to…</a:t>
            </a:r>
          </a:p>
          <a:p>
            <a:pPr marL="514350" indent="-514350">
              <a:buAutoNum type="arabicParenBoth"/>
            </a:pPr>
            <a:r>
              <a:rPr lang="en-US" altLang="zh-CN" sz="2600" dirty="0">
                <a:solidFill>
                  <a:schemeClr val="tx1"/>
                </a:solidFill>
              </a:rPr>
              <a:t>Design the class diagram</a:t>
            </a:r>
          </a:p>
          <a:p>
            <a:pPr marL="514350" indent="-514350">
              <a:buAutoNum type="arabicParenBoth"/>
            </a:pPr>
            <a:r>
              <a:rPr lang="en-US" altLang="zh-CN" sz="2600" dirty="0">
                <a:solidFill>
                  <a:schemeClr val="tx1"/>
                </a:solidFill>
              </a:rPr>
              <a:t>program according to your class diagram</a:t>
            </a:r>
          </a:p>
          <a:p>
            <a:pPr marL="514350" indent="-514350">
              <a:buAutoNum type="arabicParenBoth"/>
            </a:pPr>
            <a:r>
              <a:rPr lang="en-US" altLang="zh-CN" sz="2600" dirty="0">
                <a:solidFill>
                  <a:schemeClr val="tx1"/>
                </a:solidFill>
              </a:rPr>
              <a:t>Test your design</a:t>
            </a:r>
            <a:endParaRPr lang="zh-CN" altLang="en-US" sz="26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sp>
        <p:nvSpPr>
          <p:cNvPr id="9" name="内容占位符 2"/>
          <p:cNvSpPr>
            <a:spLocks noGrp="1"/>
          </p:cNvSpPr>
          <p:nvPr>
            <p:ph sz="quarter" idx="1"/>
          </p:nvPr>
        </p:nvSpPr>
        <p:spPr>
          <a:xfrm>
            <a:off x="612648" y="1600200"/>
            <a:ext cx="8153400" cy="4495800"/>
          </a:xfrm>
        </p:spPr>
        <p:txBody>
          <a:bodyPr/>
          <a:lstStyle/>
          <a:p>
            <a:r>
              <a:rPr lang="en-US" altLang="zh-CN" dirty="0"/>
              <a:t>A </a:t>
            </a:r>
            <a:r>
              <a:rPr lang="en-US" altLang="zh-CN" dirty="0">
                <a:solidFill>
                  <a:srgbClr val="C00000"/>
                </a:solidFill>
              </a:rPr>
              <a:t>monitoring system</a:t>
            </a:r>
            <a:endParaRPr lang="en-US" altLang="zh-CN" dirty="0"/>
          </a:p>
          <a:p>
            <a:pPr lvl="1"/>
            <a:r>
              <a:rPr lang="en-US" altLang="zh-CN" dirty="0"/>
              <a:t>Class Diagram</a:t>
            </a:r>
          </a:p>
        </p:txBody>
      </p:sp>
      <p:pic>
        <p:nvPicPr>
          <p:cNvPr id="22532" name="Picture 4"/>
          <p:cNvPicPr>
            <a:picLocks noChangeAspect="1" noChangeArrowheads="1"/>
          </p:cNvPicPr>
          <p:nvPr/>
        </p:nvPicPr>
        <p:blipFill>
          <a:blip r:embed="rId2" cstate="print"/>
          <a:srcRect/>
          <a:stretch>
            <a:fillRect/>
          </a:stretch>
        </p:blipFill>
        <p:spPr bwMode="auto">
          <a:xfrm>
            <a:off x="142844" y="2643182"/>
            <a:ext cx="8824694" cy="350046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21505" name="Picture 1"/>
          <p:cNvPicPr>
            <a:picLocks noChangeAspect="1" noChangeArrowheads="1"/>
          </p:cNvPicPr>
          <p:nvPr/>
        </p:nvPicPr>
        <p:blipFill>
          <a:blip r:embed="rId2" cstate="print"/>
          <a:srcRect/>
          <a:stretch>
            <a:fillRect/>
          </a:stretch>
        </p:blipFill>
        <p:spPr bwMode="auto">
          <a:xfrm>
            <a:off x="142844" y="1571612"/>
            <a:ext cx="7716199" cy="5072098"/>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6734175" y="1571624"/>
            <a:ext cx="2409825" cy="17145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5648997" y="3284455"/>
            <a:ext cx="3423597" cy="3216379"/>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20481" name="Picture 1"/>
          <p:cNvPicPr>
            <a:picLocks noChangeAspect="1" noChangeArrowheads="1"/>
          </p:cNvPicPr>
          <p:nvPr/>
        </p:nvPicPr>
        <p:blipFill>
          <a:blip r:embed="rId3" cstate="print"/>
          <a:srcRect/>
          <a:stretch>
            <a:fillRect/>
          </a:stretch>
        </p:blipFill>
        <p:spPr bwMode="auto">
          <a:xfrm>
            <a:off x="214282" y="1643050"/>
            <a:ext cx="5509385" cy="392909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19458" name="Picture 2"/>
          <p:cNvPicPr>
            <a:picLocks noChangeAspect="1" noChangeArrowheads="1"/>
          </p:cNvPicPr>
          <p:nvPr/>
        </p:nvPicPr>
        <p:blipFill>
          <a:blip r:embed="rId2" cstate="print"/>
          <a:srcRect/>
          <a:stretch>
            <a:fillRect/>
          </a:stretch>
        </p:blipFill>
        <p:spPr bwMode="auto">
          <a:xfrm>
            <a:off x="71406" y="1647820"/>
            <a:ext cx="4257675" cy="1066800"/>
          </a:xfrm>
          <a:prstGeom prst="rect">
            <a:avLst/>
          </a:prstGeom>
          <a:noFill/>
          <a:ln w="9525">
            <a:noFill/>
            <a:miter lim="800000"/>
            <a:headEnd/>
            <a:tailEnd/>
          </a:ln>
          <a:effectLst/>
        </p:spPr>
      </p:pic>
      <p:pic>
        <p:nvPicPr>
          <p:cNvPr id="19461" name="Picture 5"/>
          <p:cNvPicPr>
            <a:picLocks noChangeAspect="1" noChangeArrowheads="1"/>
          </p:cNvPicPr>
          <p:nvPr/>
        </p:nvPicPr>
        <p:blipFill>
          <a:blip r:embed="rId3" cstate="print"/>
          <a:srcRect/>
          <a:stretch>
            <a:fillRect/>
          </a:stretch>
        </p:blipFill>
        <p:spPr bwMode="auto">
          <a:xfrm>
            <a:off x="5332718" y="1428736"/>
            <a:ext cx="3739876" cy="2786082"/>
          </a:xfrm>
          <a:prstGeom prst="rect">
            <a:avLst/>
          </a:prstGeom>
          <a:noFill/>
          <a:ln w="9525">
            <a:noFill/>
            <a:miter lim="800000"/>
            <a:headEnd/>
            <a:tailEnd/>
          </a:ln>
          <a:effectLst/>
        </p:spPr>
      </p:pic>
      <p:pic>
        <p:nvPicPr>
          <p:cNvPr id="19459" name="Picture 3"/>
          <p:cNvPicPr>
            <a:picLocks noChangeAspect="1" noChangeArrowheads="1"/>
          </p:cNvPicPr>
          <p:nvPr/>
        </p:nvPicPr>
        <p:blipFill>
          <a:blip r:embed="rId4" cstate="print"/>
          <a:srcRect/>
          <a:stretch>
            <a:fillRect/>
          </a:stretch>
        </p:blipFill>
        <p:spPr bwMode="auto">
          <a:xfrm>
            <a:off x="71406" y="2767016"/>
            <a:ext cx="5762625" cy="116205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5" cstate="print"/>
          <a:srcRect b="15929"/>
          <a:stretch>
            <a:fillRect/>
          </a:stretch>
        </p:blipFill>
        <p:spPr bwMode="auto">
          <a:xfrm>
            <a:off x="71406" y="4143356"/>
            <a:ext cx="6484937" cy="271464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solidFill>
                  <a:srgbClr val="C00000"/>
                </a:solidFill>
              </a:rPr>
              <a:t>A Case Analysis</a:t>
            </a:r>
          </a:p>
          <a:p>
            <a:pPr marL="514350" indent="-514350">
              <a:buFont typeface="+mj-lt"/>
              <a:buAutoNum type="arabicPeriod"/>
            </a:pPr>
            <a:r>
              <a:rPr lang="en-US" altLang="zh-CN" dirty="0"/>
              <a:t>Design Pattern: </a:t>
            </a:r>
            <a:r>
              <a:rPr lang="en-US" altLang="zh-CN" u="sng" dirty="0"/>
              <a:t>The Observer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cstate="print"/>
          <a:srcRect/>
          <a:stretch>
            <a:fillRect/>
          </a:stretch>
        </p:blipFill>
        <p:spPr bwMode="auto">
          <a:xfrm>
            <a:off x="71406" y="1571612"/>
            <a:ext cx="5610225" cy="454342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sp>
        <p:nvSpPr>
          <p:cNvPr id="6" name="TextBox 5"/>
          <p:cNvSpPr txBox="1"/>
          <p:nvPr/>
        </p:nvSpPr>
        <p:spPr>
          <a:xfrm>
            <a:off x="5357818" y="3786190"/>
            <a:ext cx="3323346" cy="584775"/>
          </a:xfrm>
          <a:prstGeom prst="rect">
            <a:avLst/>
          </a:prstGeom>
          <a:noFill/>
        </p:spPr>
        <p:txBody>
          <a:bodyPr wrap="none" rtlCol="0">
            <a:spAutoFit/>
          </a:bodyPr>
          <a:lstStyle/>
          <a:p>
            <a:r>
              <a:rPr lang="en-US" altLang="zh-CN" sz="3200" dirty="0"/>
              <a:t>Console output:</a:t>
            </a:r>
            <a:endParaRPr lang="zh-CN" altLang="en-US" sz="3200" dirty="0"/>
          </a:p>
        </p:txBody>
      </p:sp>
      <p:pic>
        <p:nvPicPr>
          <p:cNvPr id="18434" name="Picture 2"/>
          <p:cNvPicPr>
            <a:picLocks noChangeAspect="1" noChangeArrowheads="1"/>
          </p:cNvPicPr>
          <p:nvPr/>
        </p:nvPicPr>
        <p:blipFill>
          <a:blip r:embed="rId4" cstate="print"/>
          <a:srcRect/>
          <a:stretch>
            <a:fillRect/>
          </a:stretch>
        </p:blipFill>
        <p:spPr bwMode="auto">
          <a:xfrm>
            <a:off x="5357818" y="4429132"/>
            <a:ext cx="3524250" cy="2200275"/>
          </a:xfrm>
          <a:prstGeom prst="rect">
            <a:avLst/>
          </a:prstGeom>
          <a:noFill/>
          <a:ln w="9525">
            <a:noFill/>
            <a:miter lim="800000"/>
            <a:headEnd/>
            <a:tailEnd/>
          </a:ln>
          <a:effectLst>
            <a:outerShdw blurRad="50800" dist="38100" dir="13500000" algn="br" rotWithShape="0">
              <a:prstClr val="black">
                <a:alpha val="40000"/>
              </a:prst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0C3726-4E59-5346-84F6-5107E968FE44}"/>
              </a:ext>
            </a:extLst>
          </p:cNvPr>
          <p:cNvSpPr>
            <a:spLocks noGrp="1"/>
          </p:cNvSpPr>
          <p:nvPr>
            <p:ph type="title"/>
          </p:nvPr>
        </p:nvSpPr>
        <p:spPr/>
        <p:txBody>
          <a:bodyPr>
            <a:normAutofit/>
          </a:bodyPr>
          <a:lstStyle/>
          <a:p>
            <a:r>
              <a:rPr lang="en" altLang="zh-CN" b="1" dirty="0"/>
              <a:t> How to Implement</a:t>
            </a:r>
            <a:endParaRPr kumimoji="1" lang="zh-CN" altLang="en-US" dirty="0"/>
          </a:p>
        </p:txBody>
      </p:sp>
      <p:sp>
        <p:nvSpPr>
          <p:cNvPr id="3" name="内容占位符 2">
            <a:extLst>
              <a:ext uri="{FF2B5EF4-FFF2-40B4-BE49-F238E27FC236}">
                <a16:creationId xmlns:a16="http://schemas.microsoft.com/office/drawing/2014/main" id="{977E5C1F-0181-FF48-9F88-5E116902CFB8}"/>
              </a:ext>
            </a:extLst>
          </p:cNvPr>
          <p:cNvSpPr>
            <a:spLocks noGrp="1"/>
          </p:cNvSpPr>
          <p:nvPr>
            <p:ph sz="quarter" idx="1"/>
          </p:nvPr>
        </p:nvSpPr>
        <p:spPr/>
        <p:txBody>
          <a:bodyPr>
            <a:normAutofit fontScale="77500" lnSpcReduction="20000"/>
          </a:bodyPr>
          <a:lstStyle/>
          <a:p>
            <a:r>
              <a:rPr lang="en" altLang="zh-CN" dirty="0"/>
              <a:t>Look over your business logic and try to break it down into two parts: the core functionality, independent from other code, will act as the publisher; the rest will turn into a set of subscriber classes.</a:t>
            </a:r>
          </a:p>
          <a:p>
            <a:r>
              <a:rPr lang="en" altLang="zh-CN" dirty="0"/>
              <a:t>Declare the subscriber interface. At a bare minimum, it should declare a single update method.</a:t>
            </a:r>
          </a:p>
          <a:p>
            <a:r>
              <a:rPr lang="en" altLang="zh-CN" dirty="0"/>
              <a:t>Declare the publisher interface and describe a pair of methods for adding a subscriber object to and removing it from the list. Remember that publishers must work with subscribers only via the subscriber interface.</a:t>
            </a:r>
          </a:p>
          <a:p>
            <a:r>
              <a:rPr lang="en" altLang="zh-CN" dirty="0"/>
              <a:t>Decide where to put the actual subscription list and the implementation of subscription methods. Usually, this code looks the same for all types of publishers, so the obvious place to put it is in an abstract class derived directly from the publisher interface. Concrete publishers extend that class, inheriting the subscription behavior.</a:t>
            </a:r>
          </a:p>
          <a:p>
            <a:endParaRPr kumimoji="1" lang="zh-CN" altLang="en-US" dirty="0"/>
          </a:p>
        </p:txBody>
      </p:sp>
    </p:spTree>
    <p:extLst>
      <p:ext uri="{BB962C8B-B14F-4D97-AF65-F5344CB8AC3E}">
        <p14:creationId xmlns:p14="http://schemas.microsoft.com/office/powerpoint/2010/main" val="373418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8ED24-CFBE-8240-90BF-DC692C3E3E23}"/>
              </a:ext>
            </a:extLst>
          </p:cNvPr>
          <p:cNvSpPr>
            <a:spLocks noGrp="1"/>
          </p:cNvSpPr>
          <p:nvPr>
            <p:ph type="title"/>
          </p:nvPr>
        </p:nvSpPr>
        <p:spPr/>
        <p:txBody>
          <a:bodyPr/>
          <a:lstStyle/>
          <a:p>
            <a:r>
              <a:rPr lang="en" altLang="zh-CN" b="1" dirty="0"/>
              <a:t> How to Implement</a:t>
            </a:r>
            <a:endParaRPr kumimoji="1" lang="zh-CN" altLang="en-US" dirty="0"/>
          </a:p>
        </p:txBody>
      </p:sp>
      <p:sp>
        <p:nvSpPr>
          <p:cNvPr id="3" name="内容占位符 2">
            <a:extLst>
              <a:ext uri="{FF2B5EF4-FFF2-40B4-BE49-F238E27FC236}">
                <a16:creationId xmlns:a16="http://schemas.microsoft.com/office/drawing/2014/main" id="{98C772C9-37B4-A343-A8F4-2585477003A1}"/>
              </a:ext>
            </a:extLst>
          </p:cNvPr>
          <p:cNvSpPr>
            <a:spLocks noGrp="1"/>
          </p:cNvSpPr>
          <p:nvPr>
            <p:ph sz="quarter" idx="1"/>
          </p:nvPr>
        </p:nvSpPr>
        <p:spPr/>
        <p:txBody>
          <a:bodyPr>
            <a:normAutofit fontScale="70000" lnSpcReduction="20000"/>
          </a:bodyPr>
          <a:lstStyle/>
          <a:p>
            <a:r>
              <a:rPr lang="en" altLang="zh-CN" dirty="0"/>
              <a:t>However, if you’re applying the pattern to an existing class hierarchy, consider an approach based on composition: put the subscription logic into a separate object, and make all real publishers use it.</a:t>
            </a:r>
          </a:p>
          <a:p>
            <a:r>
              <a:rPr lang="en" altLang="zh-CN" dirty="0"/>
              <a:t>Create concrete publisher classes. Each time something important happens inside a publisher, it must notify all its subscribers.</a:t>
            </a:r>
          </a:p>
          <a:p>
            <a:r>
              <a:rPr lang="en" altLang="zh-CN" dirty="0"/>
              <a:t>Implement the update notification methods in concrete subscriber classes. Most subscribers would need some context data about the event. It can be passed as an argument of the notification method.</a:t>
            </a:r>
          </a:p>
          <a:p>
            <a:r>
              <a:rPr lang="en" altLang="zh-CN" dirty="0"/>
              <a:t>But there’s another option. Upon receiving a notification, the subscriber can fetch any data directly from the notification. In this case, the publisher must pass itself via the update method. The less flexible option is to link a publisher to the subscriber permanently via the constructor.</a:t>
            </a:r>
          </a:p>
          <a:p>
            <a:r>
              <a:rPr lang="en" altLang="zh-CN" dirty="0"/>
              <a:t>The client must create all necessary subscribers and register them with proper publishers.</a:t>
            </a:r>
          </a:p>
        </p:txBody>
      </p:sp>
    </p:spTree>
    <p:extLst>
      <p:ext uri="{BB962C8B-B14F-4D97-AF65-F5344CB8AC3E}">
        <p14:creationId xmlns:p14="http://schemas.microsoft.com/office/powerpoint/2010/main" val="380932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Observer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solidFill>
                  <a:srgbClr val="C00000"/>
                </a:solidFill>
              </a:rPr>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sz="quarter" idx="1"/>
          </p:nvPr>
        </p:nvSpPr>
        <p:spPr>
          <a:xfrm>
            <a:off x="612648" y="1600200"/>
            <a:ext cx="8153400" cy="4757758"/>
          </a:xfrm>
        </p:spPr>
        <p:txBody>
          <a:bodyPr/>
          <a:lstStyle/>
          <a:p>
            <a:r>
              <a:rPr lang="en-US" altLang="zh-CN" dirty="0"/>
              <a:t>An </a:t>
            </a:r>
            <a:r>
              <a:rPr lang="en-US" altLang="zh-CN" dirty="0">
                <a:solidFill>
                  <a:srgbClr val="C00000"/>
                </a:solidFill>
              </a:rPr>
              <a:t>online stock system: </a:t>
            </a:r>
            <a:r>
              <a:rPr lang="en-US" altLang="zh-CN" sz="2400" dirty="0"/>
              <a:t>When a stock price fluctuates more than 5%, the system automatically notified to all the shareholders. </a:t>
            </a:r>
            <a:endParaRPr lang="en-US" altLang="zh-CN" sz="2400" dirty="0">
              <a:solidFill>
                <a:srgbClr val="0070C0"/>
              </a:solidFill>
            </a:endParaRPr>
          </a:p>
        </p:txBody>
      </p:sp>
      <p:sp>
        <p:nvSpPr>
          <p:cNvPr id="2" name="标题 1"/>
          <p:cNvSpPr>
            <a:spLocks noGrp="1"/>
          </p:cNvSpPr>
          <p:nvPr>
            <p:ph type="title"/>
          </p:nvPr>
        </p:nvSpPr>
        <p:spPr/>
        <p:txBody>
          <a:bodyPr>
            <a:normAutofit/>
          </a:bodyPr>
          <a:lstStyle/>
          <a:p>
            <a:r>
              <a:rPr lang="en-US" altLang="zh-CN" dirty="0">
                <a:solidFill>
                  <a:schemeClr val="tx1"/>
                </a:solidFill>
              </a:rPr>
              <a:t>4. An experiment in class</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8" name="矩形 7"/>
          <p:cNvSpPr/>
          <p:nvPr/>
        </p:nvSpPr>
        <p:spPr>
          <a:xfrm>
            <a:off x="357158" y="4429132"/>
            <a:ext cx="8429684" cy="1928826"/>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dirty="0">
                <a:solidFill>
                  <a:schemeClr val="tx1"/>
                </a:solidFill>
              </a:rPr>
              <a:t>Your job is to…</a:t>
            </a:r>
          </a:p>
          <a:p>
            <a:pPr marL="514350" indent="-514350">
              <a:buAutoNum type="arabicParenBoth"/>
            </a:pPr>
            <a:r>
              <a:rPr lang="en-US" altLang="zh-CN" sz="2600" dirty="0">
                <a:solidFill>
                  <a:schemeClr val="tx1"/>
                </a:solidFill>
              </a:rPr>
              <a:t>Design the class diagram</a:t>
            </a:r>
          </a:p>
          <a:p>
            <a:pPr marL="514350" indent="-514350">
              <a:buAutoNum type="arabicParenBoth"/>
            </a:pPr>
            <a:r>
              <a:rPr lang="en-US" altLang="zh-CN" sz="2600" dirty="0">
                <a:solidFill>
                  <a:schemeClr val="tx1"/>
                </a:solidFill>
              </a:rPr>
              <a:t>program according to your class diagram</a:t>
            </a:r>
          </a:p>
          <a:p>
            <a:pPr marL="514350" indent="-514350">
              <a:buAutoNum type="arabicParenBoth"/>
            </a:pPr>
            <a:r>
              <a:rPr lang="en-US" altLang="zh-CN" sz="2600" dirty="0">
                <a:solidFill>
                  <a:schemeClr val="tx1"/>
                </a:solidFill>
              </a:rPr>
              <a:t>Test your design with the old price is 100, the new price is 98 and 92.</a:t>
            </a:r>
            <a:endParaRPr lang="zh-CN" altLang="en-US" sz="2600" dirty="0">
              <a:solidFill>
                <a:schemeClr val="tx1"/>
              </a:solidFill>
            </a:endParaRPr>
          </a:p>
        </p:txBody>
      </p:sp>
      <p:pic>
        <p:nvPicPr>
          <p:cNvPr id="16386" name="Picture 2" descr="http://p3.so.qhmsg.com/bdr/_240_/t014b91ce59039ceaf8.jpg"/>
          <p:cNvPicPr>
            <a:picLocks noChangeAspect="1" noChangeArrowheads="1"/>
          </p:cNvPicPr>
          <p:nvPr/>
        </p:nvPicPr>
        <p:blipFill>
          <a:blip r:embed="rId3" cstate="print"/>
          <a:srcRect/>
          <a:stretch>
            <a:fillRect/>
          </a:stretch>
        </p:blipFill>
        <p:spPr bwMode="auto">
          <a:xfrm>
            <a:off x="5148064" y="2780928"/>
            <a:ext cx="2961104" cy="221391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Observer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solidFill>
                  <a:srgbClr val="C00000"/>
                </a:solidFill>
              </a:rPr>
              <a:t>Practices of design pattern as homework</a:t>
            </a:r>
            <a:endParaRPr lang="zh-CN" altLang="en-US" dirty="0">
              <a:solidFill>
                <a:srgbClr val="C00000"/>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5. Homework</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altLang="zh-CN" dirty="0"/>
              <a:t>Finish the homework, </a:t>
            </a:r>
            <a:r>
              <a:rPr lang="en-US" altLang="zh-CN"/>
              <a:t>which includes </a:t>
            </a:r>
            <a:r>
              <a:rPr lang="en-US" altLang="zh-CN" dirty="0"/>
              <a:t>3 tasks.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 name="Picture 4" descr="j0346645"/>
          <p:cNvPicPr>
            <a:picLocks noChangeAspect="1" noChangeArrowheads="1"/>
          </p:cNvPicPr>
          <p:nvPr/>
        </p:nvPicPr>
        <p:blipFill>
          <a:blip r:embed="rId3" cstate="print"/>
          <a:srcRect/>
          <a:stretch>
            <a:fillRect/>
          </a:stretch>
        </p:blipFill>
        <p:spPr bwMode="auto">
          <a:xfrm>
            <a:off x="7143768" y="4429132"/>
            <a:ext cx="1472784" cy="18573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The Weather Monitoring Application</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cstate="print"/>
          <a:srcRect t="35000" b="35000"/>
          <a:stretch>
            <a:fillRect/>
          </a:stretch>
        </p:blipFill>
        <p:spPr bwMode="auto">
          <a:xfrm>
            <a:off x="857224" y="6432965"/>
            <a:ext cx="1571636" cy="353621"/>
          </a:xfrm>
          <a:prstGeom prst="rect">
            <a:avLst/>
          </a:prstGeom>
          <a:noFill/>
        </p:spPr>
      </p:pic>
      <p:pic>
        <p:nvPicPr>
          <p:cNvPr id="1026" name="Picture 2"/>
          <p:cNvPicPr>
            <a:picLocks noChangeAspect="1" noChangeArrowheads="1"/>
          </p:cNvPicPr>
          <p:nvPr/>
        </p:nvPicPr>
        <p:blipFill>
          <a:blip r:embed="rId4" cstate="print"/>
          <a:srcRect t="1723"/>
          <a:stretch>
            <a:fillRect/>
          </a:stretch>
        </p:blipFill>
        <p:spPr bwMode="auto">
          <a:xfrm>
            <a:off x="271493" y="2285992"/>
            <a:ext cx="8658225" cy="407196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We need to implement three display elements that use the weather data.</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074" name="Picture 2"/>
          <p:cNvPicPr>
            <a:picLocks noChangeAspect="1" noChangeArrowheads="1"/>
          </p:cNvPicPr>
          <p:nvPr/>
        </p:nvPicPr>
        <p:blipFill>
          <a:blip r:embed="rId3" cstate="print"/>
          <a:srcRect/>
          <a:stretch>
            <a:fillRect/>
          </a:stretch>
        </p:blipFill>
        <p:spPr bwMode="auto">
          <a:xfrm>
            <a:off x="500034" y="2714620"/>
            <a:ext cx="2433480" cy="335758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2928926" y="3143248"/>
            <a:ext cx="1495425" cy="2143125"/>
          </a:xfrm>
          <a:prstGeom prst="rect">
            <a:avLst/>
          </a:prstGeom>
          <a:noFill/>
          <a:ln w="9525">
            <a:noFill/>
            <a:miter lim="800000"/>
            <a:headEnd/>
            <a:tailEnd/>
          </a:ln>
          <a:effectLst/>
        </p:spPr>
      </p:pic>
      <p:sp>
        <p:nvSpPr>
          <p:cNvPr id="9" name="圆角矩形标注 8"/>
          <p:cNvSpPr/>
          <p:nvPr/>
        </p:nvSpPr>
        <p:spPr>
          <a:xfrm>
            <a:off x="4857752" y="2857496"/>
            <a:ext cx="3929090" cy="2286016"/>
          </a:xfrm>
          <a:prstGeom prst="wedgeRoundRectCallout">
            <a:avLst>
              <a:gd name="adj1" fmla="val -64117"/>
              <a:gd name="adj2" fmla="val -21294"/>
              <a:gd name="adj3" fmla="val 16667"/>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The system must be expandable—other developers can create new custom display elements and users can add or remove as many display elements as they want to the application.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The </a:t>
            </a:r>
            <a:r>
              <a:rPr lang="en-US" altLang="zh-CN" dirty="0" err="1"/>
              <a:t>WeatherData</a:t>
            </a:r>
            <a:r>
              <a:rPr lang="en-US" altLang="zh-CN" dirty="0"/>
              <a:t> class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857224" y="2067317"/>
            <a:ext cx="7429552" cy="436204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Here is the first implementation possibility.</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4098" name="Picture 2"/>
          <p:cNvPicPr>
            <a:picLocks noChangeAspect="1" noChangeArrowheads="1"/>
          </p:cNvPicPr>
          <p:nvPr/>
        </p:nvPicPr>
        <p:blipFill>
          <a:blip r:embed="rId3" cstate="print"/>
          <a:srcRect r="15460"/>
          <a:stretch>
            <a:fillRect/>
          </a:stretch>
        </p:blipFill>
        <p:spPr bwMode="auto">
          <a:xfrm>
            <a:off x="642942" y="2128858"/>
            <a:ext cx="7786710" cy="42291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Here is the first implementation possibility.</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5122" name="Picture 2"/>
          <p:cNvPicPr>
            <a:picLocks noChangeAspect="1" noChangeArrowheads="1"/>
          </p:cNvPicPr>
          <p:nvPr/>
        </p:nvPicPr>
        <p:blipFill>
          <a:blip r:embed="rId3" cstate="print"/>
          <a:srcRect/>
          <a:stretch>
            <a:fillRect/>
          </a:stretch>
        </p:blipFill>
        <p:spPr bwMode="auto">
          <a:xfrm>
            <a:off x="0" y="2202265"/>
            <a:ext cx="9144000" cy="394137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Here is the first implementation possibility.</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5123" name="Picture 3"/>
          <p:cNvPicPr>
            <a:picLocks noChangeAspect="1" noChangeArrowheads="1"/>
          </p:cNvPicPr>
          <p:nvPr/>
        </p:nvPicPr>
        <p:blipFill>
          <a:blip r:embed="rId3" cstate="print"/>
          <a:srcRect/>
          <a:stretch>
            <a:fillRect/>
          </a:stretch>
        </p:blipFill>
        <p:spPr bwMode="auto">
          <a:xfrm>
            <a:off x="261938" y="2214554"/>
            <a:ext cx="8620125" cy="39243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3033</TotalTime>
  <Words>1088</Words>
  <Application>Microsoft Macintosh PowerPoint</Application>
  <PresentationFormat>全屏显示(4:3)</PresentationFormat>
  <Paragraphs>150</Paragraphs>
  <Slides>36</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华文仿宋</vt:lpstr>
      <vt:lpstr>Tw Cen MT</vt:lpstr>
      <vt:lpstr>Wingdings</vt:lpstr>
      <vt:lpstr>Wingdings 2</vt:lpstr>
      <vt:lpstr>中性</vt:lpstr>
      <vt:lpstr>OOSA&amp;D</vt:lpstr>
      <vt:lpstr>Agenda</vt:lpstr>
      <vt:lpstr>Agenda</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Agenda</vt:lpstr>
      <vt:lpstr>2. Design Pattern</vt:lpstr>
      <vt:lpstr>2. Design Pattern</vt:lpstr>
      <vt:lpstr>2. Design Pattern</vt:lpstr>
      <vt:lpstr>2. Design Pattern</vt:lpstr>
      <vt:lpstr>2. Design Pattern</vt:lpstr>
      <vt:lpstr>Agenda</vt:lpstr>
      <vt:lpstr>3. An Application for example</vt:lpstr>
      <vt:lpstr>3. An Application for example</vt:lpstr>
      <vt:lpstr>3. An Application for example</vt:lpstr>
      <vt:lpstr>3. An Application for example</vt:lpstr>
      <vt:lpstr>3. An Application for example</vt:lpstr>
      <vt:lpstr>3. An Application for example</vt:lpstr>
      <vt:lpstr> How to Implement</vt:lpstr>
      <vt:lpstr> How to Implement</vt:lpstr>
      <vt:lpstr>Agenda</vt:lpstr>
      <vt:lpstr>4. An experiment in class</vt:lpstr>
      <vt:lpstr>Agenda</vt:lpstr>
      <vt:lpstr>5.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OOSA&amp;D(2017)</dc:title>
  <dc:creator>Runner</dc:creator>
  <cp:lastModifiedBy>Ren Zheng</cp:lastModifiedBy>
  <cp:revision>89</cp:revision>
  <dcterms:created xsi:type="dcterms:W3CDTF">2017-06-05T05:28:12Z</dcterms:created>
  <dcterms:modified xsi:type="dcterms:W3CDTF">2021-09-06T14:14:44Z</dcterms:modified>
</cp:coreProperties>
</file>