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B6686-B62E-47D5-9FB9-D2A0D640E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7D3413-C253-45FF-BE2E-E5B4B3EC3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6C58526-D578-4944-BA68-213FD953EF12}"/>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5" name="Footer Placeholder 4">
            <a:extLst>
              <a:ext uri="{FF2B5EF4-FFF2-40B4-BE49-F238E27FC236}">
                <a16:creationId xmlns:a16="http://schemas.microsoft.com/office/drawing/2014/main" id="{A77000C8-72C5-4490-9EDB-87D3BE73A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182991-1C35-4018-AAA0-D52AB1708088}"/>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407546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D6D1D-F1E5-4A2F-BC73-0EE3AD1FD1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7ADC9A-E064-4DA4-8FA2-A16F2E6168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32430-1F87-4018-816B-13D79BF194BF}"/>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5" name="Footer Placeholder 4">
            <a:extLst>
              <a:ext uri="{FF2B5EF4-FFF2-40B4-BE49-F238E27FC236}">
                <a16:creationId xmlns:a16="http://schemas.microsoft.com/office/drawing/2014/main" id="{35619869-27EC-421D-BD46-C090652F7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399006-A2F1-42BF-AF72-E011F1631BF6}"/>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2937884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D7FD8B-86D9-4FC2-B791-AD1C49E45D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5795CE-6C1E-4E40-91B3-E6B9F88268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AB934-B222-464F-9D23-38526AF131A5}"/>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5" name="Footer Placeholder 4">
            <a:extLst>
              <a:ext uri="{FF2B5EF4-FFF2-40B4-BE49-F238E27FC236}">
                <a16:creationId xmlns:a16="http://schemas.microsoft.com/office/drawing/2014/main" id="{7048DB81-B633-4F8F-B45F-30010EB88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973C7F-3A90-4EE8-B423-57E12A681E5D}"/>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105146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AE740-DB3B-4895-B0E9-305187EF5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F239D4-C669-4F24-93AD-DA8DA02DE3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902EC0-A5D9-475D-BF73-866DBA1D19CA}"/>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5" name="Footer Placeholder 4">
            <a:extLst>
              <a:ext uri="{FF2B5EF4-FFF2-40B4-BE49-F238E27FC236}">
                <a16:creationId xmlns:a16="http://schemas.microsoft.com/office/drawing/2014/main" id="{C238063E-5CA5-4E6E-9100-D63F4720A2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0896FC-A345-400D-8F96-C5C6C3D17709}"/>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950665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A11C-C50C-43D7-A9BF-3FA07E47B2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48D94C-A62A-43D3-94D4-8E6D03B13C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AB3477-A611-493A-9A54-BE468737C82F}"/>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5" name="Footer Placeholder 4">
            <a:extLst>
              <a:ext uri="{FF2B5EF4-FFF2-40B4-BE49-F238E27FC236}">
                <a16:creationId xmlns:a16="http://schemas.microsoft.com/office/drawing/2014/main" id="{02FB9A2F-57D8-467E-88E1-38C3F21DC6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294CD-792E-4ED9-99E9-6B178F2245EB}"/>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110720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C7277-0089-479B-B109-15FEF510A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54D83-5CDD-4F5C-A93B-796122E547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DC028D-0E15-4218-B3A4-0C817A46EA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069A1-E281-4282-A163-877E990B39C9}"/>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6" name="Footer Placeholder 5">
            <a:extLst>
              <a:ext uri="{FF2B5EF4-FFF2-40B4-BE49-F238E27FC236}">
                <a16:creationId xmlns:a16="http://schemas.microsoft.com/office/drawing/2014/main" id="{67B693C4-84E5-426F-8F39-91FDCC26F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776EDB-9B78-4AD4-AACB-00C98B858675}"/>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2724981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13005-4918-40BD-B1A8-4166C7585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9CA5B5-1752-4212-A1FD-DAFD759A0C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40A46F-35CC-45E1-9E46-0AFCF99FD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E4A90D-FE42-4FFF-8C43-5C3035AD48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A0403-73E8-4A6C-B396-F04D4EA625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72251B-CEC8-407B-9CAD-8A4D1E5499AE}"/>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8" name="Footer Placeholder 7">
            <a:extLst>
              <a:ext uri="{FF2B5EF4-FFF2-40B4-BE49-F238E27FC236}">
                <a16:creationId xmlns:a16="http://schemas.microsoft.com/office/drawing/2014/main" id="{159DF631-6853-4313-ACAC-615786BF46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B7404C-A89B-4B4A-966E-2C73247E9EA2}"/>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2702244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CD7EE-1D05-4EF2-BF9A-B3FC2E923D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027134-EB69-4126-851B-CBFC10C342A1}"/>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4" name="Footer Placeholder 3">
            <a:extLst>
              <a:ext uri="{FF2B5EF4-FFF2-40B4-BE49-F238E27FC236}">
                <a16:creationId xmlns:a16="http://schemas.microsoft.com/office/drawing/2014/main" id="{F24405C5-9D96-4972-902D-AF9C48C61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1654E1-C055-425E-A8EA-9A2A76C77BD2}"/>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4083661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D5E371-8516-420C-86FB-20FA6EA5D871}"/>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3" name="Footer Placeholder 2">
            <a:extLst>
              <a:ext uri="{FF2B5EF4-FFF2-40B4-BE49-F238E27FC236}">
                <a16:creationId xmlns:a16="http://schemas.microsoft.com/office/drawing/2014/main" id="{E4EAF66A-2664-42A2-B4E5-5CA1C1E7F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8AF43-EA30-4237-BB85-B68AF6712939}"/>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86921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EE9CF-6DEE-4EEA-8894-25CFD4D2E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C8B4A0-7720-4297-80D3-50CDF665FA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A48A09-2DE6-42E8-ACBA-FB62132A57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AACED-DB0F-4E0D-8EBB-E368DAAA10DC}"/>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6" name="Footer Placeholder 5">
            <a:extLst>
              <a:ext uri="{FF2B5EF4-FFF2-40B4-BE49-F238E27FC236}">
                <a16:creationId xmlns:a16="http://schemas.microsoft.com/office/drawing/2014/main" id="{39C0198C-C393-4112-BFF5-EE4208497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FBF22E-61BF-41DE-9D20-4F2CD15FEDC1}"/>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2100518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C9C40-4B28-440B-9C5E-54673E3EE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DBEE19-28D1-415F-922E-391EC1287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8BBE12-5857-46E2-B3D0-29D381B381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63C72-3476-4748-A746-07523BC6BE0F}"/>
              </a:ext>
            </a:extLst>
          </p:cNvPr>
          <p:cNvSpPr>
            <a:spLocks noGrp="1"/>
          </p:cNvSpPr>
          <p:nvPr>
            <p:ph type="dt" sz="half" idx="10"/>
          </p:nvPr>
        </p:nvSpPr>
        <p:spPr/>
        <p:txBody>
          <a:bodyPr/>
          <a:lstStyle/>
          <a:p>
            <a:fld id="{7C0BCF91-8BFB-4D8D-B23F-3C49F2186A9E}" type="datetimeFigureOut">
              <a:rPr lang="en-US" smtClean="0"/>
              <a:t>11/18/2019</a:t>
            </a:fld>
            <a:endParaRPr lang="en-US"/>
          </a:p>
        </p:txBody>
      </p:sp>
      <p:sp>
        <p:nvSpPr>
          <p:cNvPr id="6" name="Footer Placeholder 5">
            <a:extLst>
              <a:ext uri="{FF2B5EF4-FFF2-40B4-BE49-F238E27FC236}">
                <a16:creationId xmlns:a16="http://schemas.microsoft.com/office/drawing/2014/main" id="{C78E011E-6F80-4957-8EDF-EC3139D38F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7E7508-6712-4E87-97BD-E6B416875D7A}"/>
              </a:ext>
            </a:extLst>
          </p:cNvPr>
          <p:cNvSpPr>
            <a:spLocks noGrp="1"/>
          </p:cNvSpPr>
          <p:nvPr>
            <p:ph type="sldNum" sz="quarter" idx="12"/>
          </p:nvPr>
        </p:nvSpPr>
        <p:spPr/>
        <p:txBody>
          <a:bodyPr/>
          <a:lstStyle/>
          <a:p>
            <a:fld id="{369E2FE4-514A-4330-886E-1A28DF8727B1}" type="slidenum">
              <a:rPr lang="en-US" smtClean="0"/>
              <a:t>‹#›</a:t>
            </a:fld>
            <a:endParaRPr lang="en-US"/>
          </a:p>
        </p:txBody>
      </p:sp>
    </p:spTree>
    <p:extLst>
      <p:ext uri="{BB962C8B-B14F-4D97-AF65-F5344CB8AC3E}">
        <p14:creationId xmlns:p14="http://schemas.microsoft.com/office/powerpoint/2010/main" val="17125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4B99D-11B4-474A-9A5B-3B359BFE89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E7BBBF-A303-4585-89D3-15951C3FB6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48961-8E1C-4EE6-98B1-216CD4B84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BCF91-8BFB-4D8D-B23F-3C49F2186A9E}" type="datetimeFigureOut">
              <a:rPr lang="en-US" smtClean="0"/>
              <a:t>11/18/2019</a:t>
            </a:fld>
            <a:endParaRPr lang="en-US"/>
          </a:p>
        </p:txBody>
      </p:sp>
      <p:sp>
        <p:nvSpPr>
          <p:cNvPr id="5" name="Footer Placeholder 4">
            <a:extLst>
              <a:ext uri="{FF2B5EF4-FFF2-40B4-BE49-F238E27FC236}">
                <a16:creationId xmlns:a16="http://schemas.microsoft.com/office/drawing/2014/main" id="{3016E091-543D-4078-A636-212D45C700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45FE04-C0E2-45A5-86BF-154BFB4C05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E2FE4-514A-4330-886E-1A28DF8727B1}" type="slidenum">
              <a:rPr lang="en-US" smtClean="0"/>
              <a:t>‹#›</a:t>
            </a:fld>
            <a:endParaRPr lang="en-US"/>
          </a:p>
        </p:txBody>
      </p:sp>
    </p:spTree>
    <p:extLst>
      <p:ext uri="{BB962C8B-B14F-4D97-AF65-F5344CB8AC3E}">
        <p14:creationId xmlns:p14="http://schemas.microsoft.com/office/powerpoint/2010/main" val="340736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5D499-78F1-4337-BDD4-3D26F374FC60}"/>
              </a:ext>
            </a:extLst>
          </p:cNvPr>
          <p:cNvSpPr>
            <a:spLocks noGrp="1"/>
          </p:cNvSpPr>
          <p:nvPr>
            <p:ph type="ctrTitle"/>
          </p:nvPr>
        </p:nvSpPr>
        <p:spPr/>
        <p:txBody>
          <a:bodyPr/>
          <a:lstStyle/>
          <a:p>
            <a:r>
              <a:rPr lang="en-US" dirty="0"/>
              <a:t>Uniform Decomposition</a:t>
            </a:r>
          </a:p>
        </p:txBody>
      </p:sp>
      <p:sp>
        <p:nvSpPr>
          <p:cNvPr id="3" name="Subtitle 2">
            <a:extLst>
              <a:ext uri="{FF2B5EF4-FFF2-40B4-BE49-F238E27FC236}">
                <a16:creationId xmlns:a16="http://schemas.microsoft.com/office/drawing/2014/main" id="{2EDECA1C-DE41-4D10-AF66-9829DBA87E77}"/>
              </a:ext>
            </a:extLst>
          </p:cNvPr>
          <p:cNvSpPr>
            <a:spLocks noGrp="1"/>
          </p:cNvSpPr>
          <p:nvPr>
            <p:ph type="subTitle" idx="1"/>
          </p:nvPr>
        </p:nvSpPr>
        <p:spPr/>
        <p:txBody>
          <a:bodyPr/>
          <a:lstStyle/>
          <a:p>
            <a:r>
              <a:rPr lang="en-US" dirty="0"/>
              <a:t>For Cross Section Solids</a:t>
            </a:r>
          </a:p>
        </p:txBody>
      </p:sp>
      <p:sp>
        <p:nvSpPr>
          <p:cNvPr id="4" name="TextBox 3">
            <a:extLst>
              <a:ext uri="{FF2B5EF4-FFF2-40B4-BE49-F238E27FC236}">
                <a16:creationId xmlns:a16="http://schemas.microsoft.com/office/drawing/2014/main" id="{60A54F9D-2A97-4FBB-B6C3-2B762DD59B28}"/>
              </a:ext>
            </a:extLst>
          </p:cNvPr>
          <p:cNvSpPr txBox="1"/>
          <p:nvPr/>
        </p:nvSpPr>
        <p:spPr>
          <a:xfrm>
            <a:off x="10226843" y="6096000"/>
            <a:ext cx="1819794" cy="646331"/>
          </a:xfrm>
          <a:prstGeom prst="rect">
            <a:avLst/>
          </a:prstGeom>
          <a:noFill/>
        </p:spPr>
        <p:txBody>
          <a:bodyPr wrap="none" rtlCol="0">
            <a:spAutoFit/>
          </a:bodyPr>
          <a:lstStyle/>
          <a:p>
            <a:r>
              <a:rPr lang="en-US" dirty="0"/>
              <a:t>Brandon Massoni</a:t>
            </a:r>
          </a:p>
          <a:p>
            <a:r>
              <a:rPr lang="en-US" dirty="0"/>
              <a:t>11/18/2019</a:t>
            </a:r>
          </a:p>
        </p:txBody>
      </p:sp>
    </p:spTree>
    <p:extLst>
      <p:ext uri="{BB962C8B-B14F-4D97-AF65-F5344CB8AC3E}">
        <p14:creationId xmlns:p14="http://schemas.microsoft.com/office/powerpoint/2010/main" val="4201234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EF4B-18BF-4AAA-B61B-39EF2295EDF6}"/>
              </a:ext>
            </a:extLst>
          </p:cNvPr>
          <p:cNvSpPr>
            <a:spLocks noGrp="1"/>
          </p:cNvSpPr>
          <p:nvPr>
            <p:ph type="title"/>
          </p:nvPr>
        </p:nvSpPr>
        <p:spPr/>
        <p:txBody>
          <a:bodyPr/>
          <a:lstStyle/>
          <a:p>
            <a:endParaRPr lang="en-US" dirty="0"/>
          </a:p>
        </p:txBody>
      </p:sp>
      <p:sp>
        <p:nvSpPr>
          <p:cNvPr id="7" name="Freeform: Shape 6">
            <a:extLst>
              <a:ext uri="{FF2B5EF4-FFF2-40B4-BE49-F238E27FC236}">
                <a16:creationId xmlns:a16="http://schemas.microsoft.com/office/drawing/2014/main" id="{439C7BB5-A2A3-4704-ADF7-B04BBD675069}"/>
              </a:ext>
            </a:extLst>
          </p:cNvPr>
          <p:cNvSpPr/>
          <p:nvPr/>
        </p:nvSpPr>
        <p:spPr>
          <a:xfrm>
            <a:off x="3232484" y="5386137"/>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54FF29ED-ADF2-47D9-B00A-1E98AA933A94}"/>
              </a:ext>
            </a:extLst>
          </p:cNvPr>
          <p:cNvSpPr/>
          <p:nvPr/>
        </p:nvSpPr>
        <p:spPr>
          <a:xfrm>
            <a:off x="3232484" y="517759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D03C0DA-2403-422A-9365-87E4A6B414FF}"/>
              </a:ext>
            </a:extLst>
          </p:cNvPr>
          <p:cNvSpPr/>
          <p:nvPr/>
        </p:nvSpPr>
        <p:spPr>
          <a:xfrm>
            <a:off x="3232484" y="4908885"/>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E9A68D2-A5E6-4F4D-800E-A0226DE39D78}"/>
              </a:ext>
            </a:extLst>
          </p:cNvPr>
          <p:cNvSpPr/>
          <p:nvPr/>
        </p:nvSpPr>
        <p:spPr>
          <a:xfrm>
            <a:off x="3232483" y="464018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9F2B8EF-066C-4BDC-BCA3-50CC10261C4E}"/>
              </a:ext>
            </a:extLst>
          </p:cNvPr>
          <p:cNvSpPr/>
          <p:nvPr/>
        </p:nvSpPr>
        <p:spPr>
          <a:xfrm>
            <a:off x="3232483" y="4371475"/>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5BF6CC4-EE5B-4333-8E9A-95C8B1082A8A}"/>
              </a:ext>
            </a:extLst>
          </p:cNvPr>
          <p:cNvSpPr/>
          <p:nvPr/>
        </p:nvSpPr>
        <p:spPr>
          <a:xfrm>
            <a:off x="6657473" y="5386137"/>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83817D06-4D8E-4D90-995F-8455936333A4}"/>
              </a:ext>
            </a:extLst>
          </p:cNvPr>
          <p:cNvSpPr/>
          <p:nvPr/>
        </p:nvSpPr>
        <p:spPr>
          <a:xfrm>
            <a:off x="6657473" y="517759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98EC8BA-B318-4626-8A25-3EF49E3FECEF}"/>
              </a:ext>
            </a:extLst>
          </p:cNvPr>
          <p:cNvSpPr/>
          <p:nvPr/>
        </p:nvSpPr>
        <p:spPr>
          <a:xfrm>
            <a:off x="6657473" y="4908885"/>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1FC03911-973E-467C-B147-27D952C033BE}"/>
              </a:ext>
            </a:extLst>
          </p:cNvPr>
          <p:cNvSpPr/>
          <p:nvPr/>
        </p:nvSpPr>
        <p:spPr>
          <a:xfrm>
            <a:off x="6657472" y="464018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7712B5F4-3920-4DA3-84CB-B9BD14F93CBE}"/>
              </a:ext>
            </a:extLst>
          </p:cNvPr>
          <p:cNvSpPr/>
          <p:nvPr/>
        </p:nvSpPr>
        <p:spPr>
          <a:xfrm>
            <a:off x="6657472" y="4371475"/>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597BD464-1A38-455F-821D-FACD020C0BF0}"/>
              </a:ext>
            </a:extLst>
          </p:cNvPr>
          <p:cNvCxnSpPr>
            <a:cxnSpLocks/>
          </p:cNvCxnSpPr>
          <p:nvPr/>
        </p:nvCxnSpPr>
        <p:spPr>
          <a:xfrm>
            <a:off x="3481137" y="4712369"/>
            <a:ext cx="1764632" cy="18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6A3C2C7-5572-444C-AC48-559795002D5B}"/>
              </a:ext>
            </a:extLst>
          </p:cNvPr>
          <p:cNvCxnSpPr>
            <a:cxnSpLocks/>
          </p:cNvCxnSpPr>
          <p:nvPr/>
        </p:nvCxnSpPr>
        <p:spPr>
          <a:xfrm>
            <a:off x="8686800" y="4730417"/>
            <a:ext cx="0" cy="9845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A63982-0C8F-425D-8700-70932493562B}"/>
              </a:ext>
            </a:extLst>
          </p:cNvPr>
          <p:cNvCxnSpPr>
            <a:cxnSpLocks/>
          </p:cNvCxnSpPr>
          <p:nvPr/>
        </p:nvCxnSpPr>
        <p:spPr>
          <a:xfrm>
            <a:off x="6922168" y="4712369"/>
            <a:ext cx="1764632" cy="18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AB29635-32E2-41DA-B2BB-AD52E8D4A0CD}"/>
              </a:ext>
            </a:extLst>
          </p:cNvPr>
          <p:cNvCxnSpPr>
            <a:cxnSpLocks/>
          </p:cNvCxnSpPr>
          <p:nvPr/>
        </p:nvCxnSpPr>
        <p:spPr>
          <a:xfrm>
            <a:off x="6922168" y="4712369"/>
            <a:ext cx="0" cy="9845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3CEEA4-B3F1-46E7-98DC-9CF6AC855B0A}"/>
              </a:ext>
            </a:extLst>
          </p:cNvPr>
          <p:cNvCxnSpPr>
            <a:cxnSpLocks/>
          </p:cNvCxnSpPr>
          <p:nvPr/>
        </p:nvCxnSpPr>
        <p:spPr>
          <a:xfrm>
            <a:off x="6922168" y="5696952"/>
            <a:ext cx="1764632" cy="18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FCBF7A6-E2F8-471E-804D-FB600BD364CE}"/>
              </a:ext>
            </a:extLst>
          </p:cNvPr>
          <p:cNvCxnSpPr>
            <a:cxnSpLocks/>
          </p:cNvCxnSpPr>
          <p:nvPr/>
        </p:nvCxnSpPr>
        <p:spPr>
          <a:xfrm>
            <a:off x="3481137" y="5687928"/>
            <a:ext cx="1764632" cy="18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3EF4F51-55AC-49A8-9D16-2F7DEA118C0E}"/>
              </a:ext>
            </a:extLst>
          </p:cNvPr>
          <p:cNvCxnSpPr>
            <a:cxnSpLocks/>
          </p:cNvCxnSpPr>
          <p:nvPr/>
        </p:nvCxnSpPr>
        <p:spPr>
          <a:xfrm>
            <a:off x="5261810" y="4730417"/>
            <a:ext cx="0" cy="9845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313A337-D6B4-4E00-BD1B-F80CB563D64F}"/>
              </a:ext>
            </a:extLst>
          </p:cNvPr>
          <p:cNvCxnSpPr>
            <a:cxnSpLocks/>
          </p:cNvCxnSpPr>
          <p:nvPr/>
        </p:nvCxnSpPr>
        <p:spPr>
          <a:xfrm>
            <a:off x="3481137" y="4703345"/>
            <a:ext cx="0" cy="9845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5ED40EB-F6DD-4CFC-B605-942D545FD79E}"/>
              </a:ext>
            </a:extLst>
          </p:cNvPr>
          <p:cNvCxnSpPr/>
          <p:nvPr/>
        </p:nvCxnSpPr>
        <p:spPr>
          <a:xfrm flipV="1">
            <a:off x="5779168" y="4375485"/>
            <a:ext cx="673768" cy="13796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867E6A2-D9DA-4EE8-A495-C6B8D4236DD6}"/>
              </a:ext>
            </a:extLst>
          </p:cNvPr>
          <p:cNvSpPr txBox="1"/>
          <p:nvPr/>
        </p:nvSpPr>
        <p:spPr>
          <a:xfrm>
            <a:off x="838199" y="1955896"/>
            <a:ext cx="8939463" cy="1754326"/>
          </a:xfrm>
          <a:prstGeom prst="rect">
            <a:avLst/>
          </a:prstGeom>
          <a:noFill/>
        </p:spPr>
        <p:txBody>
          <a:bodyPr wrap="square" rtlCol="0">
            <a:spAutoFit/>
          </a:bodyPr>
          <a:lstStyle/>
          <a:p>
            <a:pPr marL="285750" indent="-285750">
              <a:buFont typeface="Arial" panose="020B0604020202020204" pitchFamily="34" charset="0"/>
              <a:buChar char="•"/>
            </a:pPr>
            <a:r>
              <a:rPr lang="en-US" dirty="0"/>
              <a:t>For this algorithm, the input is a cross section solid (shown in blue). </a:t>
            </a:r>
          </a:p>
          <a:p>
            <a:pPr marL="285750" indent="-285750">
              <a:buFont typeface="Arial" panose="020B0604020202020204" pitchFamily="34" charset="0"/>
              <a:buChar char="•"/>
            </a:pPr>
            <a:r>
              <a:rPr lang="en-US" dirty="0"/>
              <a:t>The export are the cross sections (one of many shown in red) that make up this solid in another direction (red arrow)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Note: The input and output cross sections do not really “know” which cross sections they are next to, unless you perform </a:t>
            </a:r>
            <a:r>
              <a:rPr lang="en-US" dirty="0" err="1"/>
              <a:t>PolygonOperations</a:t>
            </a:r>
            <a:r>
              <a:rPr lang="en-US" dirty="0"/>
              <a:t>.</a:t>
            </a:r>
          </a:p>
        </p:txBody>
      </p:sp>
      <p:cxnSp>
        <p:nvCxnSpPr>
          <p:cNvPr id="23" name="Straight Arrow Connector 22">
            <a:extLst>
              <a:ext uri="{FF2B5EF4-FFF2-40B4-BE49-F238E27FC236}">
                <a16:creationId xmlns:a16="http://schemas.microsoft.com/office/drawing/2014/main" id="{18C9AEB6-A6FD-4ABB-88A1-AA2F482FF82D}"/>
              </a:ext>
            </a:extLst>
          </p:cNvPr>
          <p:cNvCxnSpPr>
            <a:cxnSpLocks/>
          </p:cNvCxnSpPr>
          <p:nvPr/>
        </p:nvCxnSpPr>
        <p:spPr>
          <a:xfrm flipV="1">
            <a:off x="11543138" y="5336606"/>
            <a:ext cx="0" cy="6547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A95187-1EFB-41BE-81C9-8A2F657A9C83}"/>
              </a:ext>
            </a:extLst>
          </p:cNvPr>
          <p:cNvSpPr txBox="1"/>
          <p:nvPr/>
        </p:nvSpPr>
        <p:spPr>
          <a:xfrm>
            <a:off x="9389797" y="4358680"/>
            <a:ext cx="2516907" cy="646331"/>
          </a:xfrm>
          <a:prstGeom prst="rect">
            <a:avLst/>
          </a:prstGeom>
          <a:noFill/>
        </p:spPr>
        <p:txBody>
          <a:bodyPr wrap="none" rtlCol="0">
            <a:spAutoFit/>
          </a:bodyPr>
          <a:lstStyle/>
          <a:p>
            <a:pPr algn="ctr"/>
            <a:r>
              <a:rPr lang="en-US" dirty="0"/>
              <a:t>Decomposition Direction</a:t>
            </a:r>
          </a:p>
          <a:p>
            <a:pPr algn="ctr"/>
            <a:endParaRPr lang="en-US" dirty="0"/>
          </a:p>
        </p:txBody>
      </p:sp>
      <p:sp>
        <p:nvSpPr>
          <p:cNvPr id="25" name="TextBox 24">
            <a:extLst>
              <a:ext uri="{FF2B5EF4-FFF2-40B4-BE49-F238E27FC236}">
                <a16:creationId xmlns:a16="http://schemas.microsoft.com/office/drawing/2014/main" id="{CDB55298-5472-4A3C-A03F-D4F64AF267D1}"/>
              </a:ext>
            </a:extLst>
          </p:cNvPr>
          <p:cNvSpPr txBox="1"/>
          <p:nvPr/>
        </p:nvSpPr>
        <p:spPr>
          <a:xfrm>
            <a:off x="9839234" y="5490047"/>
            <a:ext cx="1598002" cy="369332"/>
          </a:xfrm>
          <a:prstGeom prst="rect">
            <a:avLst/>
          </a:prstGeom>
          <a:noFill/>
        </p:spPr>
        <p:txBody>
          <a:bodyPr wrap="none" rtlCol="0">
            <a:spAutoFit/>
          </a:bodyPr>
          <a:lstStyle/>
          <a:p>
            <a:r>
              <a:rPr lang="en-US" dirty="0"/>
              <a:t>Layer Direction</a:t>
            </a:r>
          </a:p>
        </p:txBody>
      </p:sp>
      <p:cxnSp>
        <p:nvCxnSpPr>
          <p:cNvPr id="29" name="Straight Arrow Connector 28">
            <a:extLst>
              <a:ext uri="{FF2B5EF4-FFF2-40B4-BE49-F238E27FC236}">
                <a16:creationId xmlns:a16="http://schemas.microsoft.com/office/drawing/2014/main" id="{2AB4CF3A-7ECA-4FFA-812C-9F614E369A6F}"/>
              </a:ext>
            </a:extLst>
          </p:cNvPr>
          <p:cNvCxnSpPr>
            <a:cxnSpLocks/>
          </p:cNvCxnSpPr>
          <p:nvPr/>
        </p:nvCxnSpPr>
        <p:spPr>
          <a:xfrm flipV="1">
            <a:off x="10491536" y="4737923"/>
            <a:ext cx="234616" cy="377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035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C8376-0B9B-42F5-B895-54D237F3815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DEA3A6-1988-44FD-A0B8-FD8BD6FE6D12}"/>
              </a:ext>
            </a:extLst>
          </p:cNvPr>
          <p:cNvSpPr>
            <a:spLocks noGrp="1"/>
          </p:cNvSpPr>
          <p:nvPr>
            <p:ph idx="1"/>
          </p:nvPr>
        </p:nvSpPr>
        <p:spPr>
          <a:xfrm>
            <a:off x="838200" y="1825625"/>
            <a:ext cx="10515600" cy="485425"/>
          </a:xfrm>
        </p:spPr>
        <p:txBody>
          <a:bodyPr>
            <a:normAutofit fontScale="77500" lnSpcReduction="20000"/>
          </a:bodyPr>
          <a:lstStyle/>
          <a:p>
            <a:r>
              <a:rPr lang="en-US" dirty="0"/>
              <a:t>The difficult part is to determine how to connect the intersections to form cross sections</a:t>
            </a:r>
          </a:p>
          <a:p>
            <a:endParaRPr lang="en-US" dirty="0"/>
          </a:p>
        </p:txBody>
      </p:sp>
      <p:sp>
        <p:nvSpPr>
          <p:cNvPr id="4" name="Freeform: Shape 3">
            <a:extLst>
              <a:ext uri="{FF2B5EF4-FFF2-40B4-BE49-F238E27FC236}">
                <a16:creationId xmlns:a16="http://schemas.microsoft.com/office/drawing/2014/main" id="{8F40E32F-1A0B-4ADC-BD08-1DD2AF96EE29}"/>
              </a:ext>
            </a:extLst>
          </p:cNvPr>
          <p:cNvSpPr/>
          <p:nvPr/>
        </p:nvSpPr>
        <p:spPr>
          <a:xfrm>
            <a:off x="3232484" y="5386137"/>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73861641-C07F-4D90-B1D7-623E812F3B64}"/>
              </a:ext>
            </a:extLst>
          </p:cNvPr>
          <p:cNvSpPr/>
          <p:nvPr/>
        </p:nvSpPr>
        <p:spPr>
          <a:xfrm>
            <a:off x="3232484" y="517759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E88B42B5-2C2D-4F10-ACF7-52AD95EE4FE8}"/>
              </a:ext>
            </a:extLst>
          </p:cNvPr>
          <p:cNvSpPr/>
          <p:nvPr/>
        </p:nvSpPr>
        <p:spPr>
          <a:xfrm>
            <a:off x="3232484" y="4908885"/>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BB4EDD10-94AF-455C-9D4E-8B9E1DEC1004}"/>
              </a:ext>
            </a:extLst>
          </p:cNvPr>
          <p:cNvSpPr/>
          <p:nvPr/>
        </p:nvSpPr>
        <p:spPr>
          <a:xfrm>
            <a:off x="3232483" y="464018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BBCFC23F-9C8E-46A1-BCAB-01D1040104AF}"/>
              </a:ext>
            </a:extLst>
          </p:cNvPr>
          <p:cNvSpPr/>
          <p:nvPr/>
        </p:nvSpPr>
        <p:spPr>
          <a:xfrm>
            <a:off x="6657473" y="5386137"/>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A0D3F6C-3EF4-4B86-8E95-30CA715C1187}"/>
              </a:ext>
            </a:extLst>
          </p:cNvPr>
          <p:cNvSpPr/>
          <p:nvPr/>
        </p:nvSpPr>
        <p:spPr>
          <a:xfrm>
            <a:off x="6657473" y="517759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566CBCB-E418-42D6-A421-24F8E5669DD7}"/>
              </a:ext>
            </a:extLst>
          </p:cNvPr>
          <p:cNvSpPr/>
          <p:nvPr/>
        </p:nvSpPr>
        <p:spPr>
          <a:xfrm>
            <a:off x="6657473" y="4908885"/>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9AEFB92-8C91-4E5B-894F-95CE27F9A21C}"/>
              </a:ext>
            </a:extLst>
          </p:cNvPr>
          <p:cNvSpPr/>
          <p:nvPr/>
        </p:nvSpPr>
        <p:spPr>
          <a:xfrm>
            <a:off x="6657472" y="4640180"/>
            <a:ext cx="2197769" cy="681789"/>
          </a:xfrm>
          <a:custGeom>
            <a:avLst/>
            <a:gdLst>
              <a:gd name="connsiteX0" fmla="*/ 2197769 w 2197769"/>
              <a:gd name="connsiteY0" fmla="*/ 0 h 681789"/>
              <a:gd name="connsiteX1" fmla="*/ 521369 w 2197769"/>
              <a:gd name="connsiteY1" fmla="*/ 0 h 681789"/>
              <a:gd name="connsiteX2" fmla="*/ 0 w 2197769"/>
              <a:gd name="connsiteY2" fmla="*/ 681789 h 681789"/>
              <a:gd name="connsiteX3" fmla="*/ 1828800 w 2197769"/>
              <a:gd name="connsiteY3" fmla="*/ 681789 h 681789"/>
              <a:gd name="connsiteX4" fmla="*/ 2197769 w 2197769"/>
              <a:gd name="connsiteY4" fmla="*/ 0 h 681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769" h="681789">
                <a:moveTo>
                  <a:pt x="2197769" y="0"/>
                </a:moveTo>
                <a:lnTo>
                  <a:pt x="521369" y="0"/>
                </a:lnTo>
                <a:lnTo>
                  <a:pt x="0" y="681789"/>
                </a:lnTo>
                <a:lnTo>
                  <a:pt x="1828800" y="681789"/>
                </a:lnTo>
                <a:lnTo>
                  <a:pt x="2197769"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E21F06A-EBC3-4967-9993-8C121E7456C4}"/>
              </a:ext>
            </a:extLst>
          </p:cNvPr>
          <p:cNvCxnSpPr>
            <a:cxnSpLocks/>
          </p:cNvCxnSpPr>
          <p:nvPr/>
        </p:nvCxnSpPr>
        <p:spPr>
          <a:xfrm>
            <a:off x="3481137" y="4712369"/>
            <a:ext cx="5229727" cy="288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3E08BFF-813C-42E0-BED5-D5A15F34236D}"/>
              </a:ext>
            </a:extLst>
          </p:cNvPr>
          <p:cNvCxnSpPr>
            <a:cxnSpLocks/>
          </p:cNvCxnSpPr>
          <p:nvPr/>
        </p:nvCxnSpPr>
        <p:spPr>
          <a:xfrm>
            <a:off x="8686800" y="4730417"/>
            <a:ext cx="0" cy="9845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75B0667-06A3-4993-BAFA-B14D11ED17E0}"/>
              </a:ext>
            </a:extLst>
          </p:cNvPr>
          <p:cNvCxnSpPr>
            <a:cxnSpLocks/>
          </p:cNvCxnSpPr>
          <p:nvPr/>
        </p:nvCxnSpPr>
        <p:spPr>
          <a:xfrm>
            <a:off x="5244709" y="4916906"/>
            <a:ext cx="1677459" cy="190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09C0F-86E1-4E83-AD57-BEB1B8AAF427}"/>
              </a:ext>
            </a:extLst>
          </p:cNvPr>
          <p:cNvCxnSpPr>
            <a:cxnSpLocks/>
          </p:cNvCxnSpPr>
          <p:nvPr/>
        </p:nvCxnSpPr>
        <p:spPr>
          <a:xfrm>
            <a:off x="6922168" y="4981074"/>
            <a:ext cx="0" cy="7459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DB9758B-0280-46A7-8FDD-BD73E304CF8A}"/>
              </a:ext>
            </a:extLst>
          </p:cNvPr>
          <p:cNvCxnSpPr>
            <a:cxnSpLocks/>
          </p:cNvCxnSpPr>
          <p:nvPr/>
        </p:nvCxnSpPr>
        <p:spPr>
          <a:xfrm>
            <a:off x="6922168" y="5696952"/>
            <a:ext cx="1764632" cy="18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B65ACFF-4884-42C4-A3F0-5E01EA7DA702}"/>
              </a:ext>
            </a:extLst>
          </p:cNvPr>
          <p:cNvCxnSpPr>
            <a:cxnSpLocks/>
          </p:cNvCxnSpPr>
          <p:nvPr/>
        </p:nvCxnSpPr>
        <p:spPr>
          <a:xfrm>
            <a:off x="3481137" y="5687928"/>
            <a:ext cx="1764632" cy="1804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A68D338-E49D-4C21-BEBF-F9DE0FD71D0E}"/>
              </a:ext>
            </a:extLst>
          </p:cNvPr>
          <p:cNvCxnSpPr>
            <a:cxnSpLocks/>
          </p:cNvCxnSpPr>
          <p:nvPr/>
        </p:nvCxnSpPr>
        <p:spPr>
          <a:xfrm>
            <a:off x="5261810" y="4908885"/>
            <a:ext cx="0" cy="8061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7D540F5-807C-461F-87AB-5F5B32A789A4}"/>
              </a:ext>
            </a:extLst>
          </p:cNvPr>
          <p:cNvCxnSpPr>
            <a:cxnSpLocks/>
          </p:cNvCxnSpPr>
          <p:nvPr/>
        </p:nvCxnSpPr>
        <p:spPr>
          <a:xfrm>
            <a:off x="3481137" y="4703345"/>
            <a:ext cx="0" cy="9845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0CAABEC-F93D-4619-9FD6-AE311D66B737}"/>
              </a:ext>
            </a:extLst>
          </p:cNvPr>
          <p:cNvCxnSpPr>
            <a:cxnSpLocks/>
          </p:cNvCxnSpPr>
          <p:nvPr/>
        </p:nvCxnSpPr>
        <p:spPr>
          <a:xfrm flipV="1">
            <a:off x="5909510" y="4767920"/>
            <a:ext cx="469232" cy="80210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Flowchart: Connector 22">
            <a:extLst>
              <a:ext uri="{FF2B5EF4-FFF2-40B4-BE49-F238E27FC236}">
                <a16:creationId xmlns:a16="http://schemas.microsoft.com/office/drawing/2014/main" id="{B7CF16A1-1177-4606-8F87-AE88C581DF7A}"/>
              </a:ext>
            </a:extLst>
          </p:cNvPr>
          <p:cNvSpPr/>
          <p:nvPr/>
        </p:nvSpPr>
        <p:spPr>
          <a:xfrm>
            <a:off x="3796528" y="344714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Connector 23">
            <a:extLst>
              <a:ext uri="{FF2B5EF4-FFF2-40B4-BE49-F238E27FC236}">
                <a16:creationId xmlns:a16="http://schemas.microsoft.com/office/drawing/2014/main" id="{289B8E36-C891-4446-B958-F3445BA09591}"/>
              </a:ext>
            </a:extLst>
          </p:cNvPr>
          <p:cNvSpPr/>
          <p:nvPr/>
        </p:nvSpPr>
        <p:spPr>
          <a:xfrm>
            <a:off x="3796528" y="368987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Connector 24">
            <a:extLst>
              <a:ext uri="{FF2B5EF4-FFF2-40B4-BE49-F238E27FC236}">
                <a16:creationId xmlns:a16="http://schemas.microsoft.com/office/drawing/2014/main" id="{29FA791D-9EB6-4A64-871F-DCB6B3CACCF1}"/>
              </a:ext>
            </a:extLst>
          </p:cNvPr>
          <p:cNvSpPr/>
          <p:nvPr/>
        </p:nvSpPr>
        <p:spPr>
          <a:xfrm>
            <a:off x="3796528" y="393260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lowchart: Connector 25">
            <a:extLst>
              <a:ext uri="{FF2B5EF4-FFF2-40B4-BE49-F238E27FC236}">
                <a16:creationId xmlns:a16="http://schemas.microsoft.com/office/drawing/2014/main" id="{09517278-29F7-4027-B009-33414B6D0247}"/>
              </a:ext>
            </a:extLst>
          </p:cNvPr>
          <p:cNvSpPr/>
          <p:nvPr/>
        </p:nvSpPr>
        <p:spPr>
          <a:xfrm>
            <a:off x="3796528" y="417533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lowchart: Connector 26">
            <a:extLst>
              <a:ext uri="{FF2B5EF4-FFF2-40B4-BE49-F238E27FC236}">
                <a16:creationId xmlns:a16="http://schemas.microsoft.com/office/drawing/2014/main" id="{87297E56-35FC-4581-9159-D43F78337726}"/>
              </a:ext>
            </a:extLst>
          </p:cNvPr>
          <p:cNvSpPr/>
          <p:nvPr/>
        </p:nvSpPr>
        <p:spPr>
          <a:xfrm>
            <a:off x="3796528" y="320441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lowchart: Connector 27">
            <a:extLst>
              <a:ext uri="{FF2B5EF4-FFF2-40B4-BE49-F238E27FC236}">
                <a16:creationId xmlns:a16="http://schemas.microsoft.com/office/drawing/2014/main" id="{CE2730AB-03F9-4C43-8CB1-09041D0A66F5}"/>
              </a:ext>
            </a:extLst>
          </p:cNvPr>
          <p:cNvSpPr/>
          <p:nvPr/>
        </p:nvSpPr>
        <p:spPr>
          <a:xfrm>
            <a:off x="5158288" y="344714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Connector 28">
            <a:extLst>
              <a:ext uri="{FF2B5EF4-FFF2-40B4-BE49-F238E27FC236}">
                <a16:creationId xmlns:a16="http://schemas.microsoft.com/office/drawing/2014/main" id="{0410C9CB-D9A8-4F0B-8796-C33C05C8D6B2}"/>
              </a:ext>
            </a:extLst>
          </p:cNvPr>
          <p:cNvSpPr/>
          <p:nvPr/>
        </p:nvSpPr>
        <p:spPr>
          <a:xfrm>
            <a:off x="5158288" y="368987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lowchart: Connector 29">
            <a:extLst>
              <a:ext uri="{FF2B5EF4-FFF2-40B4-BE49-F238E27FC236}">
                <a16:creationId xmlns:a16="http://schemas.microsoft.com/office/drawing/2014/main" id="{36894F91-D2D5-4EF1-B777-A08240D94FAE}"/>
              </a:ext>
            </a:extLst>
          </p:cNvPr>
          <p:cNvSpPr/>
          <p:nvPr/>
        </p:nvSpPr>
        <p:spPr>
          <a:xfrm>
            <a:off x="5158288" y="393260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lowchart: Connector 30">
            <a:extLst>
              <a:ext uri="{FF2B5EF4-FFF2-40B4-BE49-F238E27FC236}">
                <a16:creationId xmlns:a16="http://schemas.microsoft.com/office/drawing/2014/main" id="{9714499D-2CBC-4B9E-80D7-2C9A8C52C9FA}"/>
              </a:ext>
            </a:extLst>
          </p:cNvPr>
          <p:cNvSpPr/>
          <p:nvPr/>
        </p:nvSpPr>
        <p:spPr>
          <a:xfrm>
            <a:off x="5158288" y="417533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lowchart: Connector 32">
            <a:extLst>
              <a:ext uri="{FF2B5EF4-FFF2-40B4-BE49-F238E27FC236}">
                <a16:creationId xmlns:a16="http://schemas.microsoft.com/office/drawing/2014/main" id="{0DF0245A-059F-40DB-9C74-8BC2AE22EDB4}"/>
              </a:ext>
            </a:extLst>
          </p:cNvPr>
          <p:cNvSpPr/>
          <p:nvPr/>
        </p:nvSpPr>
        <p:spPr>
          <a:xfrm>
            <a:off x="7241568" y="344714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Connector 33">
            <a:extLst>
              <a:ext uri="{FF2B5EF4-FFF2-40B4-BE49-F238E27FC236}">
                <a16:creationId xmlns:a16="http://schemas.microsoft.com/office/drawing/2014/main" id="{43FD32B6-CFA2-4886-A80E-E3EF038635F1}"/>
              </a:ext>
            </a:extLst>
          </p:cNvPr>
          <p:cNvSpPr/>
          <p:nvPr/>
        </p:nvSpPr>
        <p:spPr>
          <a:xfrm>
            <a:off x="7241568" y="368987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E1AA61CC-1F9B-47E4-9121-F129A17FF181}"/>
              </a:ext>
            </a:extLst>
          </p:cNvPr>
          <p:cNvSpPr/>
          <p:nvPr/>
        </p:nvSpPr>
        <p:spPr>
          <a:xfrm>
            <a:off x="7241568" y="393260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F0B0EBFD-86FE-4A0D-955D-631D1A0537C3}"/>
              </a:ext>
            </a:extLst>
          </p:cNvPr>
          <p:cNvSpPr/>
          <p:nvPr/>
        </p:nvSpPr>
        <p:spPr>
          <a:xfrm>
            <a:off x="7241568" y="417533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B3311128-FE91-4248-8DBB-3937572E95B4}"/>
              </a:ext>
            </a:extLst>
          </p:cNvPr>
          <p:cNvSpPr/>
          <p:nvPr/>
        </p:nvSpPr>
        <p:spPr>
          <a:xfrm>
            <a:off x="8603328" y="344714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72F36B9D-F12C-4099-8374-45F6D4B26844}"/>
              </a:ext>
            </a:extLst>
          </p:cNvPr>
          <p:cNvSpPr/>
          <p:nvPr/>
        </p:nvSpPr>
        <p:spPr>
          <a:xfrm>
            <a:off x="8603328" y="368987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17FBDC1C-B1E2-4032-BAB8-69F18A11FDF2}"/>
              </a:ext>
            </a:extLst>
          </p:cNvPr>
          <p:cNvSpPr/>
          <p:nvPr/>
        </p:nvSpPr>
        <p:spPr>
          <a:xfrm>
            <a:off x="8603328" y="393260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520BC6AC-202D-485C-A124-DF7E58510F00}"/>
              </a:ext>
            </a:extLst>
          </p:cNvPr>
          <p:cNvSpPr/>
          <p:nvPr/>
        </p:nvSpPr>
        <p:spPr>
          <a:xfrm>
            <a:off x="8603328" y="417533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A74AEFCC-C85B-4C86-90E9-43C8C3A77E24}"/>
              </a:ext>
            </a:extLst>
          </p:cNvPr>
          <p:cNvSpPr/>
          <p:nvPr/>
        </p:nvSpPr>
        <p:spPr>
          <a:xfrm>
            <a:off x="8603328" y="320441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D5A252C1-F523-4BC5-AB10-5004EBD79E96}"/>
              </a:ext>
            </a:extLst>
          </p:cNvPr>
          <p:cNvSpPr txBox="1"/>
          <p:nvPr/>
        </p:nvSpPr>
        <p:spPr>
          <a:xfrm>
            <a:off x="2949292" y="4770223"/>
            <a:ext cx="301686" cy="1754326"/>
          </a:xfrm>
          <a:prstGeom prst="rect">
            <a:avLst/>
          </a:prstGeom>
          <a:noFill/>
        </p:spPr>
        <p:txBody>
          <a:bodyPr wrap="none" rtlCol="0">
            <a:spAutoFit/>
          </a:bodyPr>
          <a:lstStyle/>
          <a:p>
            <a:r>
              <a:rPr lang="en-US" dirty="0"/>
              <a:t>4</a:t>
            </a:r>
          </a:p>
          <a:p>
            <a:r>
              <a:rPr lang="en-US" dirty="0"/>
              <a:t>3</a:t>
            </a:r>
          </a:p>
          <a:p>
            <a:r>
              <a:rPr lang="en-US" dirty="0"/>
              <a:t>2</a:t>
            </a:r>
          </a:p>
          <a:p>
            <a:r>
              <a:rPr lang="en-US" dirty="0"/>
              <a:t>1</a:t>
            </a:r>
          </a:p>
          <a:p>
            <a:r>
              <a:rPr lang="en-US" dirty="0"/>
              <a:t>0</a:t>
            </a:r>
          </a:p>
          <a:p>
            <a:endParaRPr lang="en-US" dirty="0"/>
          </a:p>
        </p:txBody>
      </p:sp>
      <p:sp>
        <p:nvSpPr>
          <p:cNvPr id="44" name="TextBox 43">
            <a:extLst>
              <a:ext uri="{FF2B5EF4-FFF2-40B4-BE49-F238E27FC236}">
                <a16:creationId xmlns:a16="http://schemas.microsoft.com/office/drawing/2014/main" id="{0330639C-DD65-46FD-96D8-4189BC41707A}"/>
              </a:ext>
            </a:extLst>
          </p:cNvPr>
          <p:cNvSpPr txBox="1"/>
          <p:nvPr/>
        </p:nvSpPr>
        <p:spPr>
          <a:xfrm>
            <a:off x="1790181" y="5278054"/>
            <a:ext cx="1198405" cy="369332"/>
          </a:xfrm>
          <a:prstGeom prst="rect">
            <a:avLst/>
          </a:prstGeom>
          <a:noFill/>
        </p:spPr>
        <p:txBody>
          <a:bodyPr wrap="none" rtlCol="0">
            <a:spAutoFit/>
          </a:bodyPr>
          <a:lstStyle/>
          <a:p>
            <a:r>
              <a:rPr lang="en-US" dirty="0" err="1"/>
              <a:t>LayerIndex</a:t>
            </a:r>
            <a:endParaRPr lang="en-US" dirty="0"/>
          </a:p>
        </p:txBody>
      </p:sp>
      <p:cxnSp>
        <p:nvCxnSpPr>
          <p:cNvPr id="47" name="Straight Arrow Connector 46">
            <a:extLst>
              <a:ext uri="{FF2B5EF4-FFF2-40B4-BE49-F238E27FC236}">
                <a16:creationId xmlns:a16="http://schemas.microsoft.com/office/drawing/2014/main" id="{14610093-ABA6-4F63-B6CC-929C39AE6FE7}"/>
              </a:ext>
            </a:extLst>
          </p:cNvPr>
          <p:cNvCxnSpPr>
            <a:cxnSpLocks/>
            <a:endCxn id="28" idx="2"/>
          </p:cNvCxnSpPr>
          <p:nvPr/>
        </p:nvCxnSpPr>
        <p:spPr>
          <a:xfrm>
            <a:off x="3840268" y="3490881"/>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Freeform: Shape 48">
            <a:extLst>
              <a:ext uri="{FF2B5EF4-FFF2-40B4-BE49-F238E27FC236}">
                <a16:creationId xmlns:a16="http://schemas.microsoft.com/office/drawing/2014/main" id="{032B5AC7-8FBF-4344-88C4-EB7E5470BA85}"/>
              </a:ext>
            </a:extLst>
          </p:cNvPr>
          <p:cNvSpPr/>
          <p:nvPr/>
        </p:nvSpPr>
        <p:spPr>
          <a:xfrm>
            <a:off x="3232482" y="4481311"/>
            <a:ext cx="5576207" cy="555171"/>
          </a:xfrm>
          <a:custGeom>
            <a:avLst/>
            <a:gdLst>
              <a:gd name="connsiteX0" fmla="*/ 0 w 5576207"/>
              <a:gd name="connsiteY0" fmla="*/ 555171 h 555171"/>
              <a:gd name="connsiteX1" fmla="*/ 5249636 w 5576207"/>
              <a:gd name="connsiteY1" fmla="*/ 555171 h 555171"/>
              <a:gd name="connsiteX2" fmla="*/ 5576207 w 5576207"/>
              <a:gd name="connsiteY2" fmla="*/ 0 h 555171"/>
              <a:gd name="connsiteX3" fmla="*/ 391886 w 5576207"/>
              <a:gd name="connsiteY3" fmla="*/ 0 h 555171"/>
              <a:gd name="connsiteX4" fmla="*/ 0 w 5576207"/>
              <a:gd name="connsiteY4" fmla="*/ 555171 h 555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76207" h="555171">
                <a:moveTo>
                  <a:pt x="0" y="555171"/>
                </a:moveTo>
                <a:lnTo>
                  <a:pt x="5249636" y="555171"/>
                </a:lnTo>
                <a:lnTo>
                  <a:pt x="5576207" y="0"/>
                </a:lnTo>
                <a:lnTo>
                  <a:pt x="391886" y="0"/>
                </a:lnTo>
                <a:lnTo>
                  <a:pt x="0" y="555171"/>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B5E59EB-B1A5-43A5-8C12-3D31950CCB8B}"/>
              </a:ext>
            </a:extLst>
          </p:cNvPr>
          <p:cNvCxnSpPr>
            <a:cxnSpLocks/>
          </p:cNvCxnSpPr>
          <p:nvPr/>
        </p:nvCxnSpPr>
        <p:spPr>
          <a:xfrm>
            <a:off x="3884008" y="3243192"/>
            <a:ext cx="4623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314656E4-FD9D-4450-A535-C77B5DAB9531}"/>
              </a:ext>
            </a:extLst>
          </p:cNvPr>
          <p:cNvCxnSpPr>
            <a:cxnSpLocks/>
          </p:cNvCxnSpPr>
          <p:nvPr/>
        </p:nvCxnSpPr>
        <p:spPr>
          <a:xfrm>
            <a:off x="3840268" y="3738407"/>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E50D394-FA0F-4D8E-A7A1-39A9C30A685B}"/>
              </a:ext>
            </a:extLst>
          </p:cNvPr>
          <p:cNvCxnSpPr>
            <a:cxnSpLocks/>
          </p:cNvCxnSpPr>
          <p:nvPr/>
        </p:nvCxnSpPr>
        <p:spPr>
          <a:xfrm>
            <a:off x="3840268" y="3978165"/>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782A057-222D-4914-817E-10D5BC40F821}"/>
              </a:ext>
            </a:extLst>
          </p:cNvPr>
          <p:cNvCxnSpPr>
            <a:cxnSpLocks/>
          </p:cNvCxnSpPr>
          <p:nvPr/>
        </p:nvCxnSpPr>
        <p:spPr>
          <a:xfrm>
            <a:off x="3840268" y="4232538"/>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33D0F8C6-C157-4E8D-A61A-93F586EB6F6C}"/>
              </a:ext>
            </a:extLst>
          </p:cNvPr>
          <p:cNvCxnSpPr>
            <a:cxnSpLocks/>
          </p:cNvCxnSpPr>
          <p:nvPr/>
        </p:nvCxnSpPr>
        <p:spPr>
          <a:xfrm>
            <a:off x="7285308" y="3490880"/>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D05442D1-8D61-4207-A700-29DAFF3BE740}"/>
              </a:ext>
            </a:extLst>
          </p:cNvPr>
          <p:cNvCxnSpPr>
            <a:cxnSpLocks/>
          </p:cNvCxnSpPr>
          <p:nvPr/>
        </p:nvCxnSpPr>
        <p:spPr>
          <a:xfrm>
            <a:off x="7285308" y="3720550"/>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0E50839-75F9-4827-8719-9B9ED3C008F1}"/>
              </a:ext>
            </a:extLst>
          </p:cNvPr>
          <p:cNvCxnSpPr>
            <a:cxnSpLocks/>
          </p:cNvCxnSpPr>
          <p:nvPr/>
        </p:nvCxnSpPr>
        <p:spPr>
          <a:xfrm>
            <a:off x="7285308" y="3960905"/>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9C87A70E-78BA-417F-A1AD-F45169EC2ABB}"/>
              </a:ext>
            </a:extLst>
          </p:cNvPr>
          <p:cNvCxnSpPr>
            <a:cxnSpLocks/>
          </p:cNvCxnSpPr>
          <p:nvPr/>
        </p:nvCxnSpPr>
        <p:spPr>
          <a:xfrm>
            <a:off x="7285308" y="4215581"/>
            <a:ext cx="1318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FADDA43C-4068-4159-9AD1-16E27929BAEB}"/>
              </a:ext>
            </a:extLst>
          </p:cNvPr>
          <p:cNvSpPr/>
          <p:nvPr/>
        </p:nvSpPr>
        <p:spPr>
          <a:xfrm>
            <a:off x="7462157" y="4741243"/>
            <a:ext cx="620473" cy="98458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hole</a:t>
            </a:r>
          </a:p>
        </p:txBody>
      </p:sp>
      <p:sp>
        <p:nvSpPr>
          <p:cNvPr id="69" name="Flowchart: Connector 68">
            <a:extLst>
              <a:ext uri="{FF2B5EF4-FFF2-40B4-BE49-F238E27FC236}">
                <a16:creationId xmlns:a16="http://schemas.microsoft.com/office/drawing/2014/main" id="{CF8C8BF8-20C4-4E23-B634-BCA3D08AC6EC}"/>
              </a:ext>
            </a:extLst>
          </p:cNvPr>
          <p:cNvSpPr/>
          <p:nvPr/>
        </p:nvSpPr>
        <p:spPr>
          <a:xfrm>
            <a:off x="7712214" y="3455896"/>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a:extLst>
              <a:ext uri="{FF2B5EF4-FFF2-40B4-BE49-F238E27FC236}">
                <a16:creationId xmlns:a16="http://schemas.microsoft.com/office/drawing/2014/main" id="{38D1F97E-D658-452C-BE99-2507B6B45D15}"/>
              </a:ext>
            </a:extLst>
          </p:cNvPr>
          <p:cNvSpPr/>
          <p:nvPr/>
        </p:nvSpPr>
        <p:spPr>
          <a:xfrm>
            <a:off x="7712214" y="369862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a:extLst>
              <a:ext uri="{FF2B5EF4-FFF2-40B4-BE49-F238E27FC236}">
                <a16:creationId xmlns:a16="http://schemas.microsoft.com/office/drawing/2014/main" id="{E4506ADC-F7B0-48C0-8D2B-E64E419DD260}"/>
              </a:ext>
            </a:extLst>
          </p:cNvPr>
          <p:cNvSpPr/>
          <p:nvPr/>
        </p:nvSpPr>
        <p:spPr>
          <a:xfrm>
            <a:off x="7712214" y="394135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a:extLst>
              <a:ext uri="{FF2B5EF4-FFF2-40B4-BE49-F238E27FC236}">
                <a16:creationId xmlns:a16="http://schemas.microsoft.com/office/drawing/2014/main" id="{0BF916E2-99EE-4DDF-9690-5A29986DF70A}"/>
              </a:ext>
            </a:extLst>
          </p:cNvPr>
          <p:cNvSpPr/>
          <p:nvPr/>
        </p:nvSpPr>
        <p:spPr>
          <a:xfrm>
            <a:off x="7712214" y="418409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a:extLst>
              <a:ext uri="{FF2B5EF4-FFF2-40B4-BE49-F238E27FC236}">
                <a16:creationId xmlns:a16="http://schemas.microsoft.com/office/drawing/2014/main" id="{8B6C29DA-2FF2-4BBD-BB67-87A2B423BBAE}"/>
              </a:ext>
            </a:extLst>
          </p:cNvPr>
          <p:cNvSpPr/>
          <p:nvPr/>
        </p:nvSpPr>
        <p:spPr>
          <a:xfrm>
            <a:off x="8132681" y="3455896"/>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lowchart: Connector 73">
            <a:extLst>
              <a:ext uri="{FF2B5EF4-FFF2-40B4-BE49-F238E27FC236}">
                <a16:creationId xmlns:a16="http://schemas.microsoft.com/office/drawing/2014/main" id="{B78644A5-6E8A-40EE-BC43-043780BC71D8}"/>
              </a:ext>
            </a:extLst>
          </p:cNvPr>
          <p:cNvSpPr/>
          <p:nvPr/>
        </p:nvSpPr>
        <p:spPr>
          <a:xfrm>
            <a:off x="8132681" y="369862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lowchart: Connector 74">
            <a:extLst>
              <a:ext uri="{FF2B5EF4-FFF2-40B4-BE49-F238E27FC236}">
                <a16:creationId xmlns:a16="http://schemas.microsoft.com/office/drawing/2014/main" id="{CE8FF01B-8E70-4810-B95B-172313BDDB0B}"/>
              </a:ext>
            </a:extLst>
          </p:cNvPr>
          <p:cNvSpPr/>
          <p:nvPr/>
        </p:nvSpPr>
        <p:spPr>
          <a:xfrm>
            <a:off x="8132681" y="394135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lowchart: Connector 75">
            <a:extLst>
              <a:ext uri="{FF2B5EF4-FFF2-40B4-BE49-F238E27FC236}">
                <a16:creationId xmlns:a16="http://schemas.microsoft.com/office/drawing/2014/main" id="{C3AB4821-8685-47BE-A74F-65BAD6BF482D}"/>
              </a:ext>
            </a:extLst>
          </p:cNvPr>
          <p:cNvSpPr/>
          <p:nvPr/>
        </p:nvSpPr>
        <p:spPr>
          <a:xfrm>
            <a:off x="8132681" y="418409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Arrow Connector 76">
            <a:extLst>
              <a:ext uri="{FF2B5EF4-FFF2-40B4-BE49-F238E27FC236}">
                <a16:creationId xmlns:a16="http://schemas.microsoft.com/office/drawing/2014/main" id="{AED75FEF-BC7D-4189-BD08-9D717D6D492D}"/>
              </a:ext>
            </a:extLst>
          </p:cNvPr>
          <p:cNvCxnSpPr>
            <a:cxnSpLocks/>
          </p:cNvCxnSpPr>
          <p:nvPr/>
        </p:nvCxnSpPr>
        <p:spPr>
          <a:xfrm>
            <a:off x="7755954" y="3475143"/>
            <a:ext cx="3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921710C-4936-428C-9660-404BF6FFBF41}"/>
              </a:ext>
            </a:extLst>
          </p:cNvPr>
          <p:cNvCxnSpPr>
            <a:cxnSpLocks/>
          </p:cNvCxnSpPr>
          <p:nvPr/>
        </p:nvCxnSpPr>
        <p:spPr>
          <a:xfrm>
            <a:off x="7755954" y="3704813"/>
            <a:ext cx="3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54945065-3CE3-480E-8FF3-F028D72260DB}"/>
              </a:ext>
            </a:extLst>
          </p:cNvPr>
          <p:cNvCxnSpPr>
            <a:cxnSpLocks/>
          </p:cNvCxnSpPr>
          <p:nvPr/>
        </p:nvCxnSpPr>
        <p:spPr>
          <a:xfrm>
            <a:off x="7755954" y="3945168"/>
            <a:ext cx="3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DA5B4773-233F-4372-8DB2-7EE97F6F6C0B}"/>
              </a:ext>
            </a:extLst>
          </p:cNvPr>
          <p:cNvCxnSpPr>
            <a:cxnSpLocks/>
          </p:cNvCxnSpPr>
          <p:nvPr/>
        </p:nvCxnSpPr>
        <p:spPr>
          <a:xfrm>
            <a:off x="7755954" y="4199844"/>
            <a:ext cx="3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Flowchart: Connector 84">
            <a:extLst>
              <a:ext uri="{FF2B5EF4-FFF2-40B4-BE49-F238E27FC236}">
                <a16:creationId xmlns:a16="http://schemas.microsoft.com/office/drawing/2014/main" id="{47723DE3-96B8-4A2F-A11E-57694D34EB10}"/>
              </a:ext>
            </a:extLst>
          </p:cNvPr>
          <p:cNvSpPr/>
          <p:nvPr/>
        </p:nvSpPr>
        <p:spPr>
          <a:xfrm>
            <a:off x="7712214" y="3192649"/>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lowchart: Connector 85">
            <a:extLst>
              <a:ext uri="{FF2B5EF4-FFF2-40B4-BE49-F238E27FC236}">
                <a16:creationId xmlns:a16="http://schemas.microsoft.com/office/drawing/2014/main" id="{FD96888F-C5A8-40FB-B4E0-D63C7DE4D3FA}"/>
              </a:ext>
            </a:extLst>
          </p:cNvPr>
          <p:cNvSpPr/>
          <p:nvPr/>
        </p:nvSpPr>
        <p:spPr>
          <a:xfrm>
            <a:off x="8132681" y="3192649"/>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Arrow Connector 86">
            <a:extLst>
              <a:ext uri="{FF2B5EF4-FFF2-40B4-BE49-F238E27FC236}">
                <a16:creationId xmlns:a16="http://schemas.microsoft.com/office/drawing/2014/main" id="{5CE196C2-1A49-44DC-9A95-54E8B499B73B}"/>
              </a:ext>
            </a:extLst>
          </p:cNvPr>
          <p:cNvCxnSpPr>
            <a:cxnSpLocks/>
          </p:cNvCxnSpPr>
          <p:nvPr/>
        </p:nvCxnSpPr>
        <p:spPr>
          <a:xfrm>
            <a:off x="7755954" y="3211896"/>
            <a:ext cx="3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E9E7FEA-BD2E-4DCD-B392-73EDAE831AB6}"/>
              </a:ext>
            </a:extLst>
          </p:cNvPr>
          <p:cNvCxnSpPr>
            <a:cxnSpLocks/>
          </p:cNvCxnSpPr>
          <p:nvPr/>
        </p:nvCxnSpPr>
        <p:spPr>
          <a:xfrm>
            <a:off x="7755954" y="3441566"/>
            <a:ext cx="36576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71B695D-87BE-4D4D-A464-04B8AC763D25}"/>
              </a:ext>
            </a:extLst>
          </p:cNvPr>
          <p:cNvCxnSpPr/>
          <p:nvPr/>
        </p:nvCxnSpPr>
        <p:spPr>
          <a:xfrm flipV="1">
            <a:off x="7878536" y="2514600"/>
            <a:ext cx="506185" cy="68981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0E4CB0C4-9D2A-45AA-AC5B-F2429681B857}"/>
              </a:ext>
            </a:extLst>
          </p:cNvPr>
          <p:cNvSpPr txBox="1"/>
          <p:nvPr/>
        </p:nvSpPr>
        <p:spPr>
          <a:xfrm>
            <a:off x="8384721" y="2319668"/>
            <a:ext cx="3445330" cy="369332"/>
          </a:xfrm>
          <a:prstGeom prst="rect">
            <a:avLst/>
          </a:prstGeom>
          <a:noFill/>
        </p:spPr>
        <p:txBody>
          <a:bodyPr wrap="square" rtlCol="0">
            <a:spAutoFit/>
          </a:bodyPr>
          <a:lstStyle/>
          <a:p>
            <a:r>
              <a:rPr lang="en-US" dirty="0"/>
              <a:t>These negatives are different loops</a:t>
            </a:r>
          </a:p>
        </p:txBody>
      </p:sp>
      <p:sp>
        <p:nvSpPr>
          <p:cNvPr id="95" name="Oval 94">
            <a:extLst>
              <a:ext uri="{FF2B5EF4-FFF2-40B4-BE49-F238E27FC236}">
                <a16:creationId xmlns:a16="http://schemas.microsoft.com/office/drawing/2014/main" id="{CF4E9F77-7B05-4E69-906B-723EB93B87F1}"/>
              </a:ext>
            </a:extLst>
          </p:cNvPr>
          <p:cNvSpPr/>
          <p:nvPr/>
        </p:nvSpPr>
        <p:spPr>
          <a:xfrm>
            <a:off x="3499183" y="3630693"/>
            <a:ext cx="5641522" cy="22115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95">
            <a:extLst>
              <a:ext uri="{FF2B5EF4-FFF2-40B4-BE49-F238E27FC236}">
                <a16:creationId xmlns:a16="http://schemas.microsoft.com/office/drawing/2014/main" id="{45C2E59C-F4F7-49B4-AA7A-9E711AB80E70}"/>
              </a:ext>
            </a:extLst>
          </p:cNvPr>
          <p:cNvCxnSpPr>
            <a:cxnSpLocks/>
          </p:cNvCxnSpPr>
          <p:nvPr/>
        </p:nvCxnSpPr>
        <p:spPr>
          <a:xfrm flipH="1" flipV="1">
            <a:off x="3232482" y="3315376"/>
            <a:ext cx="333143" cy="405174"/>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B2929F3A-C44F-462E-8236-BA3D3A0D58FD}"/>
              </a:ext>
            </a:extLst>
          </p:cNvPr>
          <p:cNvSpPr txBox="1"/>
          <p:nvPr/>
        </p:nvSpPr>
        <p:spPr>
          <a:xfrm>
            <a:off x="-28427" y="2626367"/>
            <a:ext cx="3819471" cy="2031325"/>
          </a:xfrm>
          <a:prstGeom prst="rect">
            <a:avLst/>
          </a:prstGeom>
          <a:noFill/>
        </p:spPr>
        <p:txBody>
          <a:bodyPr wrap="square" rtlCol="0">
            <a:spAutoFit/>
          </a:bodyPr>
          <a:lstStyle/>
          <a:p>
            <a:r>
              <a:rPr lang="en-US" dirty="0"/>
              <a:t>There can be multiple loops in each layer, but within a loop the vertices can be sorted to determine positive/negative (see next slide). Whereas separate negative loops (like the hole on the right) can be decided by polygon operations at the end).</a:t>
            </a:r>
          </a:p>
        </p:txBody>
      </p:sp>
      <p:cxnSp>
        <p:nvCxnSpPr>
          <p:cNvPr id="81" name="Straight Arrow Connector 80">
            <a:extLst>
              <a:ext uri="{FF2B5EF4-FFF2-40B4-BE49-F238E27FC236}">
                <a16:creationId xmlns:a16="http://schemas.microsoft.com/office/drawing/2014/main" id="{BC54583A-7A3E-4BC8-BDA5-C147C34DFEA2}"/>
              </a:ext>
            </a:extLst>
          </p:cNvPr>
          <p:cNvCxnSpPr>
            <a:cxnSpLocks/>
          </p:cNvCxnSpPr>
          <p:nvPr/>
        </p:nvCxnSpPr>
        <p:spPr>
          <a:xfrm flipV="1">
            <a:off x="11543138" y="5336606"/>
            <a:ext cx="0" cy="6547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E45780C5-59EB-40DF-AE4E-E43DB14237DA}"/>
              </a:ext>
            </a:extLst>
          </p:cNvPr>
          <p:cNvSpPr txBox="1"/>
          <p:nvPr/>
        </p:nvSpPr>
        <p:spPr>
          <a:xfrm>
            <a:off x="9389797" y="4358680"/>
            <a:ext cx="2516907" cy="646331"/>
          </a:xfrm>
          <a:prstGeom prst="rect">
            <a:avLst/>
          </a:prstGeom>
          <a:noFill/>
        </p:spPr>
        <p:txBody>
          <a:bodyPr wrap="none" rtlCol="0">
            <a:spAutoFit/>
          </a:bodyPr>
          <a:lstStyle/>
          <a:p>
            <a:pPr algn="ctr"/>
            <a:r>
              <a:rPr lang="en-US" dirty="0"/>
              <a:t>Decomposition Direction</a:t>
            </a:r>
          </a:p>
          <a:p>
            <a:pPr algn="ctr"/>
            <a:endParaRPr lang="en-US" dirty="0"/>
          </a:p>
        </p:txBody>
      </p:sp>
      <p:cxnSp>
        <p:nvCxnSpPr>
          <p:cNvPr id="83" name="Straight Arrow Connector 82">
            <a:extLst>
              <a:ext uri="{FF2B5EF4-FFF2-40B4-BE49-F238E27FC236}">
                <a16:creationId xmlns:a16="http://schemas.microsoft.com/office/drawing/2014/main" id="{DE82D3E3-90E9-4B0C-BB26-E172A719A22C}"/>
              </a:ext>
            </a:extLst>
          </p:cNvPr>
          <p:cNvCxnSpPr>
            <a:cxnSpLocks/>
          </p:cNvCxnSpPr>
          <p:nvPr/>
        </p:nvCxnSpPr>
        <p:spPr>
          <a:xfrm flipV="1">
            <a:off x="9839234" y="3827114"/>
            <a:ext cx="1267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10CB1AFF-AAE8-4359-B8B0-9A203DD76937}"/>
              </a:ext>
            </a:extLst>
          </p:cNvPr>
          <p:cNvSpPr txBox="1"/>
          <p:nvPr/>
        </p:nvSpPr>
        <p:spPr>
          <a:xfrm>
            <a:off x="9389797" y="3111899"/>
            <a:ext cx="2397006" cy="646331"/>
          </a:xfrm>
          <a:prstGeom prst="rect">
            <a:avLst/>
          </a:prstGeom>
          <a:noFill/>
        </p:spPr>
        <p:txBody>
          <a:bodyPr wrap="square" rtlCol="0">
            <a:spAutoFit/>
          </a:bodyPr>
          <a:lstStyle/>
          <a:p>
            <a:pPr algn="ctr"/>
            <a:r>
              <a:rPr lang="en-US" dirty="0"/>
              <a:t>Perpendicular sorting direction</a:t>
            </a:r>
          </a:p>
        </p:txBody>
      </p:sp>
      <p:sp>
        <p:nvSpPr>
          <p:cNvPr id="89" name="TextBox 88">
            <a:extLst>
              <a:ext uri="{FF2B5EF4-FFF2-40B4-BE49-F238E27FC236}">
                <a16:creationId xmlns:a16="http://schemas.microsoft.com/office/drawing/2014/main" id="{473308DB-0CB6-45D7-83E0-DA7C7614AAAA}"/>
              </a:ext>
            </a:extLst>
          </p:cNvPr>
          <p:cNvSpPr txBox="1"/>
          <p:nvPr/>
        </p:nvSpPr>
        <p:spPr>
          <a:xfrm>
            <a:off x="9839234" y="5490047"/>
            <a:ext cx="1598002" cy="369332"/>
          </a:xfrm>
          <a:prstGeom prst="rect">
            <a:avLst/>
          </a:prstGeom>
          <a:noFill/>
        </p:spPr>
        <p:txBody>
          <a:bodyPr wrap="none" rtlCol="0">
            <a:spAutoFit/>
          </a:bodyPr>
          <a:lstStyle/>
          <a:p>
            <a:r>
              <a:rPr lang="en-US" dirty="0"/>
              <a:t>Layer Direction</a:t>
            </a:r>
          </a:p>
        </p:txBody>
      </p:sp>
      <p:cxnSp>
        <p:nvCxnSpPr>
          <p:cNvPr id="90" name="Straight Arrow Connector 89">
            <a:extLst>
              <a:ext uri="{FF2B5EF4-FFF2-40B4-BE49-F238E27FC236}">
                <a16:creationId xmlns:a16="http://schemas.microsoft.com/office/drawing/2014/main" id="{8F1347E8-3650-405B-A639-0C3C34F34902}"/>
              </a:ext>
            </a:extLst>
          </p:cNvPr>
          <p:cNvCxnSpPr>
            <a:cxnSpLocks/>
          </p:cNvCxnSpPr>
          <p:nvPr/>
        </p:nvCxnSpPr>
        <p:spPr>
          <a:xfrm flipV="1">
            <a:off x="10491536" y="4737923"/>
            <a:ext cx="234616" cy="377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364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8D60-4814-4174-B185-F9743A56BA1F}"/>
              </a:ext>
            </a:extLst>
          </p:cNvPr>
          <p:cNvSpPr>
            <a:spLocks noGrp="1"/>
          </p:cNvSpPr>
          <p:nvPr>
            <p:ph type="title"/>
          </p:nvPr>
        </p:nvSpPr>
        <p:spPr>
          <a:xfrm>
            <a:off x="838200" y="365125"/>
            <a:ext cx="10515600" cy="1325563"/>
          </a:xfrm>
        </p:spPr>
        <p:txBody>
          <a:bodyPr/>
          <a:lstStyle/>
          <a:p>
            <a:r>
              <a:rPr lang="en-US" dirty="0"/>
              <a:t>Build up </a:t>
            </a:r>
            <a:r>
              <a:rPr lang="en-US" i="1" dirty="0" err="1"/>
              <a:t>intersectionsByLayer</a:t>
            </a:r>
            <a:endParaRPr lang="en-US" i="1" dirty="0"/>
          </a:p>
        </p:txBody>
      </p:sp>
      <p:sp>
        <p:nvSpPr>
          <p:cNvPr id="4" name="Freeform: Shape 3">
            <a:extLst>
              <a:ext uri="{FF2B5EF4-FFF2-40B4-BE49-F238E27FC236}">
                <a16:creationId xmlns:a16="http://schemas.microsoft.com/office/drawing/2014/main" id="{6741B60D-0990-42C2-A63C-9DC61F5BD2D2}"/>
              </a:ext>
            </a:extLst>
          </p:cNvPr>
          <p:cNvSpPr/>
          <p:nvPr/>
        </p:nvSpPr>
        <p:spPr>
          <a:xfrm>
            <a:off x="2735036" y="2326821"/>
            <a:ext cx="5731328" cy="3371850"/>
          </a:xfrm>
          <a:custGeom>
            <a:avLst/>
            <a:gdLst>
              <a:gd name="connsiteX0" fmla="*/ 2841171 w 5731328"/>
              <a:gd name="connsiteY0" fmla="*/ 0 h 3371850"/>
              <a:gd name="connsiteX1" fmla="*/ 2841171 w 5731328"/>
              <a:gd name="connsiteY1" fmla="*/ 0 h 3371850"/>
              <a:gd name="connsiteX2" fmla="*/ 1518557 w 5731328"/>
              <a:gd name="connsiteY2" fmla="*/ 253093 h 3371850"/>
              <a:gd name="connsiteX3" fmla="*/ 710293 w 5731328"/>
              <a:gd name="connsiteY3" fmla="*/ 751115 h 3371850"/>
              <a:gd name="connsiteX4" fmla="*/ 408214 w 5731328"/>
              <a:gd name="connsiteY4" fmla="*/ 1200150 h 3371850"/>
              <a:gd name="connsiteX5" fmla="*/ 1387928 w 5731328"/>
              <a:gd name="connsiteY5" fmla="*/ 1004208 h 3371850"/>
              <a:gd name="connsiteX6" fmla="*/ 1445078 w 5731328"/>
              <a:gd name="connsiteY6" fmla="*/ 938893 h 3371850"/>
              <a:gd name="connsiteX7" fmla="*/ 2392135 w 5731328"/>
              <a:gd name="connsiteY7" fmla="*/ 604158 h 3371850"/>
              <a:gd name="connsiteX8" fmla="*/ 3616778 w 5731328"/>
              <a:gd name="connsiteY8" fmla="*/ 1036865 h 3371850"/>
              <a:gd name="connsiteX9" fmla="*/ 3192235 w 5731328"/>
              <a:gd name="connsiteY9" fmla="*/ 1632858 h 3371850"/>
              <a:gd name="connsiteX10" fmla="*/ 1926771 w 5731328"/>
              <a:gd name="connsiteY10" fmla="*/ 1869622 h 3371850"/>
              <a:gd name="connsiteX11" fmla="*/ 791935 w 5731328"/>
              <a:gd name="connsiteY11" fmla="*/ 1592036 h 3371850"/>
              <a:gd name="connsiteX12" fmla="*/ 0 w 5731328"/>
              <a:gd name="connsiteY12" fmla="*/ 2367643 h 3371850"/>
              <a:gd name="connsiteX13" fmla="*/ 849085 w 5731328"/>
              <a:gd name="connsiteY13" fmla="*/ 2735036 h 3371850"/>
              <a:gd name="connsiteX14" fmla="*/ 1812471 w 5731328"/>
              <a:gd name="connsiteY14" fmla="*/ 2432958 h 3371850"/>
              <a:gd name="connsiteX15" fmla="*/ 2792185 w 5731328"/>
              <a:gd name="connsiteY15" fmla="*/ 2432958 h 3371850"/>
              <a:gd name="connsiteX16" fmla="*/ 3135085 w 5731328"/>
              <a:gd name="connsiteY16" fmla="*/ 3371850 h 3371850"/>
              <a:gd name="connsiteX17" fmla="*/ 5682343 w 5731328"/>
              <a:gd name="connsiteY17" fmla="*/ 2555422 h 3371850"/>
              <a:gd name="connsiteX18" fmla="*/ 5731328 w 5731328"/>
              <a:gd name="connsiteY18" fmla="*/ 1281793 h 3371850"/>
              <a:gd name="connsiteX19" fmla="*/ 4612821 w 5731328"/>
              <a:gd name="connsiteY19" fmla="*/ 375558 h 3371850"/>
              <a:gd name="connsiteX20" fmla="*/ 2841171 w 5731328"/>
              <a:gd name="connsiteY20" fmla="*/ 0 h 3371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731328" h="3371850">
                <a:moveTo>
                  <a:pt x="2841171" y="0"/>
                </a:moveTo>
                <a:lnTo>
                  <a:pt x="2841171" y="0"/>
                </a:lnTo>
                <a:lnTo>
                  <a:pt x="1518557" y="253093"/>
                </a:lnTo>
                <a:lnTo>
                  <a:pt x="710293" y="751115"/>
                </a:lnTo>
                <a:lnTo>
                  <a:pt x="408214" y="1200150"/>
                </a:lnTo>
                <a:lnTo>
                  <a:pt x="1387928" y="1004208"/>
                </a:lnTo>
                <a:lnTo>
                  <a:pt x="1445078" y="938893"/>
                </a:lnTo>
                <a:lnTo>
                  <a:pt x="2392135" y="604158"/>
                </a:lnTo>
                <a:lnTo>
                  <a:pt x="3616778" y="1036865"/>
                </a:lnTo>
                <a:lnTo>
                  <a:pt x="3192235" y="1632858"/>
                </a:lnTo>
                <a:lnTo>
                  <a:pt x="1926771" y="1869622"/>
                </a:lnTo>
                <a:lnTo>
                  <a:pt x="791935" y="1592036"/>
                </a:lnTo>
                <a:lnTo>
                  <a:pt x="0" y="2367643"/>
                </a:lnTo>
                <a:lnTo>
                  <a:pt x="849085" y="2735036"/>
                </a:lnTo>
                <a:lnTo>
                  <a:pt x="1812471" y="2432958"/>
                </a:lnTo>
                <a:lnTo>
                  <a:pt x="2792185" y="2432958"/>
                </a:lnTo>
                <a:lnTo>
                  <a:pt x="3135085" y="3371850"/>
                </a:lnTo>
                <a:lnTo>
                  <a:pt x="5682343" y="2555422"/>
                </a:lnTo>
                <a:lnTo>
                  <a:pt x="5731328" y="1281793"/>
                </a:lnTo>
                <a:lnTo>
                  <a:pt x="4612821" y="375558"/>
                </a:lnTo>
                <a:lnTo>
                  <a:pt x="2841171"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B535F4B-42A8-4F1D-92E3-AA119AB75C7C}"/>
              </a:ext>
            </a:extLst>
          </p:cNvPr>
          <p:cNvCxnSpPr>
            <a:cxnSpLocks/>
          </p:cNvCxnSpPr>
          <p:nvPr/>
        </p:nvCxnSpPr>
        <p:spPr>
          <a:xfrm>
            <a:off x="8724410" y="4084123"/>
            <a:ext cx="265210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DDF41B2-01EE-4768-9C4E-66292CF69131}"/>
              </a:ext>
            </a:extLst>
          </p:cNvPr>
          <p:cNvSpPr txBox="1"/>
          <p:nvPr/>
        </p:nvSpPr>
        <p:spPr>
          <a:xfrm>
            <a:off x="8737280" y="3588984"/>
            <a:ext cx="2606676" cy="369332"/>
          </a:xfrm>
          <a:prstGeom prst="rect">
            <a:avLst/>
          </a:prstGeom>
          <a:noFill/>
        </p:spPr>
        <p:txBody>
          <a:bodyPr wrap="none" rtlCol="0">
            <a:spAutoFit/>
          </a:bodyPr>
          <a:lstStyle/>
          <a:p>
            <a:r>
              <a:rPr lang="en-US" dirty="0"/>
              <a:t>Decomposition Direction</a:t>
            </a:r>
          </a:p>
        </p:txBody>
      </p:sp>
      <p:cxnSp>
        <p:nvCxnSpPr>
          <p:cNvPr id="11" name="Straight Connector 10">
            <a:extLst>
              <a:ext uri="{FF2B5EF4-FFF2-40B4-BE49-F238E27FC236}">
                <a16:creationId xmlns:a16="http://schemas.microsoft.com/office/drawing/2014/main" id="{5E41FC06-6A8E-4A3F-82C8-A834BDD9CF16}"/>
              </a:ext>
            </a:extLst>
          </p:cNvPr>
          <p:cNvCxnSpPr/>
          <p:nvPr/>
        </p:nvCxnSpPr>
        <p:spPr>
          <a:xfrm>
            <a:off x="4033158" y="2155371"/>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22AE996-7E0D-41D6-B7EB-6BA36DDD117A}"/>
              </a:ext>
            </a:extLst>
          </p:cNvPr>
          <p:cNvCxnSpPr>
            <a:cxnSpLocks/>
          </p:cNvCxnSpPr>
          <p:nvPr/>
        </p:nvCxnSpPr>
        <p:spPr>
          <a:xfrm flipV="1">
            <a:off x="8649056" y="2153708"/>
            <a:ext cx="0" cy="705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F1DCDB6-0B16-4ADA-B935-8B81BFC559DA}"/>
              </a:ext>
            </a:extLst>
          </p:cNvPr>
          <p:cNvSpPr txBox="1"/>
          <p:nvPr/>
        </p:nvSpPr>
        <p:spPr>
          <a:xfrm>
            <a:off x="8776605" y="2212618"/>
            <a:ext cx="2397006" cy="646331"/>
          </a:xfrm>
          <a:prstGeom prst="rect">
            <a:avLst/>
          </a:prstGeom>
          <a:noFill/>
        </p:spPr>
        <p:txBody>
          <a:bodyPr wrap="square" rtlCol="0">
            <a:spAutoFit/>
          </a:bodyPr>
          <a:lstStyle/>
          <a:p>
            <a:pPr algn="ctr"/>
            <a:r>
              <a:rPr lang="en-US" dirty="0"/>
              <a:t>Perpendicular sorting direction</a:t>
            </a:r>
          </a:p>
        </p:txBody>
      </p:sp>
      <p:sp>
        <p:nvSpPr>
          <p:cNvPr id="16" name="TextBox 15">
            <a:extLst>
              <a:ext uri="{FF2B5EF4-FFF2-40B4-BE49-F238E27FC236}">
                <a16:creationId xmlns:a16="http://schemas.microsoft.com/office/drawing/2014/main" id="{D27248FB-F2E1-4DC7-85F7-7758CF109367}"/>
              </a:ext>
            </a:extLst>
          </p:cNvPr>
          <p:cNvSpPr txBox="1"/>
          <p:nvPr/>
        </p:nvSpPr>
        <p:spPr>
          <a:xfrm>
            <a:off x="3449280" y="5870121"/>
            <a:ext cx="1167756" cy="369332"/>
          </a:xfrm>
          <a:prstGeom prst="rect">
            <a:avLst/>
          </a:prstGeom>
          <a:noFill/>
        </p:spPr>
        <p:txBody>
          <a:bodyPr wrap="none" rtlCol="0">
            <a:spAutoFit/>
          </a:bodyPr>
          <a:lstStyle/>
          <a:p>
            <a:r>
              <a:rPr lang="en-US" dirty="0"/>
              <a:t>Step Index</a:t>
            </a:r>
          </a:p>
        </p:txBody>
      </p:sp>
      <p:cxnSp>
        <p:nvCxnSpPr>
          <p:cNvPr id="17" name="Straight Connector 16">
            <a:extLst>
              <a:ext uri="{FF2B5EF4-FFF2-40B4-BE49-F238E27FC236}">
                <a16:creationId xmlns:a16="http://schemas.microsoft.com/office/drawing/2014/main" id="{77A244C7-D7DC-4EFE-ACEE-68802219F7DF}"/>
              </a:ext>
            </a:extLst>
          </p:cNvPr>
          <p:cNvCxnSpPr/>
          <p:nvPr/>
        </p:nvCxnSpPr>
        <p:spPr>
          <a:xfrm>
            <a:off x="5067301" y="2196192"/>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236D552-F575-40C6-B8CF-5D3BB27BACE8}"/>
              </a:ext>
            </a:extLst>
          </p:cNvPr>
          <p:cNvCxnSpPr/>
          <p:nvPr/>
        </p:nvCxnSpPr>
        <p:spPr>
          <a:xfrm>
            <a:off x="4381501" y="2261506"/>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8262CD8-E6AD-49E6-A5AC-9AFE4203A1F5}"/>
              </a:ext>
            </a:extLst>
          </p:cNvPr>
          <p:cNvCxnSpPr/>
          <p:nvPr/>
        </p:nvCxnSpPr>
        <p:spPr>
          <a:xfrm>
            <a:off x="4717730" y="2155371"/>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5FD45A-D7D4-4E3F-9029-CE3AFB1EBA34}"/>
              </a:ext>
            </a:extLst>
          </p:cNvPr>
          <p:cNvCxnSpPr/>
          <p:nvPr/>
        </p:nvCxnSpPr>
        <p:spPr>
          <a:xfrm>
            <a:off x="3701144" y="2196191"/>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37B180-1404-412F-8085-963C7D5D68AD}"/>
              </a:ext>
            </a:extLst>
          </p:cNvPr>
          <p:cNvCxnSpPr/>
          <p:nvPr/>
        </p:nvCxnSpPr>
        <p:spPr>
          <a:xfrm>
            <a:off x="3382737" y="2250620"/>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080C3A7-4C99-444E-99BB-9E385698D395}"/>
              </a:ext>
            </a:extLst>
          </p:cNvPr>
          <p:cNvCxnSpPr/>
          <p:nvPr/>
        </p:nvCxnSpPr>
        <p:spPr>
          <a:xfrm>
            <a:off x="3080658" y="2196191"/>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7C7D307-DCCF-4D0F-BDFF-175C0CA6A568}"/>
              </a:ext>
            </a:extLst>
          </p:cNvPr>
          <p:cNvCxnSpPr/>
          <p:nvPr/>
        </p:nvCxnSpPr>
        <p:spPr>
          <a:xfrm>
            <a:off x="2770416" y="2196191"/>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E6C4D173-EE65-4509-B3F9-7D0EC26DDD85}"/>
              </a:ext>
            </a:extLst>
          </p:cNvPr>
          <p:cNvCxnSpPr/>
          <p:nvPr/>
        </p:nvCxnSpPr>
        <p:spPr>
          <a:xfrm>
            <a:off x="5415644" y="2250620"/>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DAB636-E222-4710-8C5E-82381F30486E}"/>
              </a:ext>
            </a:extLst>
          </p:cNvPr>
          <p:cNvCxnSpPr/>
          <p:nvPr/>
        </p:nvCxnSpPr>
        <p:spPr>
          <a:xfrm>
            <a:off x="7018565" y="2166257"/>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4BE3A02-C346-47CC-A1DB-A01479DD7DD4}"/>
              </a:ext>
            </a:extLst>
          </p:cNvPr>
          <p:cNvCxnSpPr/>
          <p:nvPr/>
        </p:nvCxnSpPr>
        <p:spPr>
          <a:xfrm>
            <a:off x="8052708" y="2207078"/>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FC18186-127F-4E2D-809A-ED04B353B9D2}"/>
              </a:ext>
            </a:extLst>
          </p:cNvPr>
          <p:cNvCxnSpPr/>
          <p:nvPr/>
        </p:nvCxnSpPr>
        <p:spPr>
          <a:xfrm>
            <a:off x="7366908" y="2272392"/>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201F32-4569-4C2F-B247-D52B24E34E49}"/>
              </a:ext>
            </a:extLst>
          </p:cNvPr>
          <p:cNvCxnSpPr/>
          <p:nvPr/>
        </p:nvCxnSpPr>
        <p:spPr>
          <a:xfrm>
            <a:off x="7703137" y="2166257"/>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6540F89-D880-4A5D-9F47-209D6FA3332C}"/>
              </a:ext>
            </a:extLst>
          </p:cNvPr>
          <p:cNvCxnSpPr/>
          <p:nvPr/>
        </p:nvCxnSpPr>
        <p:spPr>
          <a:xfrm>
            <a:off x="6686551" y="2207077"/>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2D9A6A6-17C1-4E13-A61E-9D2DC81C7C86}"/>
              </a:ext>
            </a:extLst>
          </p:cNvPr>
          <p:cNvCxnSpPr/>
          <p:nvPr/>
        </p:nvCxnSpPr>
        <p:spPr>
          <a:xfrm>
            <a:off x="6368144" y="2261506"/>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3C7BC75-F210-4BBE-8478-4462DB6963D8}"/>
              </a:ext>
            </a:extLst>
          </p:cNvPr>
          <p:cNvCxnSpPr/>
          <p:nvPr/>
        </p:nvCxnSpPr>
        <p:spPr>
          <a:xfrm>
            <a:off x="6066065" y="2207077"/>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9629D3F-6A4D-44DC-99D2-AA3A571126B3}"/>
              </a:ext>
            </a:extLst>
          </p:cNvPr>
          <p:cNvCxnSpPr/>
          <p:nvPr/>
        </p:nvCxnSpPr>
        <p:spPr>
          <a:xfrm>
            <a:off x="5755823" y="2207077"/>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94B5BCF-EEDF-47C0-9EB9-0BE1AB09F74C}"/>
              </a:ext>
            </a:extLst>
          </p:cNvPr>
          <p:cNvCxnSpPr/>
          <p:nvPr/>
        </p:nvCxnSpPr>
        <p:spPr>
          <a:xfrm>
            <a:off x="8401051" y="2261506"/>
            <a:ext cx="0" cy="350247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843AC5E-F4D3-4FEE-9065-A9B9AD80863F}"/>
              </a:ext>
            </a:extLst>
          </p:cNvPr>
          <p:cNvCxnSpPr>
            <a:cxnSpLocks/>
          </p:cNvCxnSpPr>
          <p:nvPr/>
        </p:nvCxnSpPr>
        <p:spPr>
          <a:xfrm>
            <a:off x="2499704" y="2185305"/>
            <a:ext cx="1280360" cy="688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2E6A1AC-63EF-4B74-8B40-E5940C9DB729}"/>
              </a:ext>
            </a:extLst>
          </p:cNvPr>
          <p:cNvSpPr txBox="1"/>
          <p:nvPr/>
        </p:nvSpPr>
        <p:spPr>
          <a:xfrm>
            <a:off x="1787996" y="1957489"/>
            <a:ext cx="700833" cy="369332"/>
          </a:xfrm>
          <a:prstGeom prst="rect">
            <a:avLst/>
          </a:prstGeom>
          <a:noFill/>
        </p:spPr>
        <p:txBody>
          <a:bodyPr wrap="none" rtlCol="0">
            <a:spAutoFit/>
          </a:bodyPr>
          <a:lstStyle/>
          <a:p>
            <a:r>
              <a:rPr lang="en-US" dirty="0"/>
              <a:t>Loop </a:t>
            </a:r>
          </a:p>
        </p:txBody>
      </p:sp>
      <p:sp>
        <p:nvSpPr>
          <p:cNvPr id="38" name="Flowchart: Connector 37">
            <a:extLst>
              <a:ext uri="{FF2B5EF4-FFF2-40B4-BE49-F238E27FC236}">
                <a16:creationId xmlns:a16="http://schemas.microsoft.com/office/drawing/2014/main" id="{F5598AF2-706B-4DBA-B315-9A4A1DBD28B0}"/>
              </a:ext>
            </a:extLst>
          </p:cNvPr>
          <p:cNvSpPr/>
          <p:nvPr/>
        </p:nvSpPr>
        <p:spPr>
          <a:xfrm>
            <a:off x="4009764" y="486176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1181111B-CF6A-4FA2-AAED-32F858849A3C}"/>
              </a:ext>
            </a:extLst>
          </p:cNvPr>
          <p:cNvSpPr/>
          <p:nvPr/>
        </p:nvSpPr>
        <p:spPr>
          <a:xfrm>
            <a:off x="4000043" y="266699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Connector 39">
            <a:extLst>
              <a:ext uri="{FF2B5EF4-FFF2-40B4-BE49-F238E27FC236}">
                <a16:creationId xmlns:a16="http://schemas.microsoft.com/office/drawing/2014/main" id="{8AA8ED28-65C8-477E-91F0-96A7250A3BBE}"/>
              </a:ext>
            </a:extLst>
          </p:cNvPr>
          <p:cNvSpPr/>
          <p:nvPr/>
        </p:nvSpPr>
        <p:spPr>
          <a:xfrm>
            <a:off x="3998443" y="3303128"/>
            <a:ext cx="87481" cy="87481"/>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lowchart: Connector 40">
            <a:extLst>
              <a:ext uri="{FF2B5EF4-FFF2-40B4-BE49-F238E27FC236}">
                <a16:creationId xmlns:a16="http://schemas.microsoft.com/office/drawing/2014/main" id="{0719DE09-25CF-4224-B5D0-515B31C14B04}"/>
              </a:ext>
            </a:extLst>
          </p:cNvPr>
          <p:cNvSpPr/>
          <p:nvPr/>
        </p:nvSpPr>
        <p:spPr>
          <a:xfrm>
            <a:off x="3988506" y="3986890"/>
            <a:ext cx="87481" cy="87481"/>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lowchart: Connector 41">
            <a:extLst>
              <a:ext uri="{FF2B5EF4-FFF2-40B4-BE49-F238E27FC236}">
                <a16:creationId xmlns:a16="http://schemas.microsoft.com/office/drawing/2014/main" id="{5E1444F9-825E-4885-9C47-6A6C356C71F3}"/>
              </a:ext>
            </a:extLst>
          </p:cNvPr>
          <p:cNvSpPr/>
          <p:nvPr/>
        </p:nvSpPr>
        <p:spPr>
          <a:xfrm>
            <a:off x="6340731" y="547210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lowchart: Connector 42">
            <a:extLst>
              <a:ext uri="{FF2B5EF4-FFF2-40B4-BE49-F238E27FC236}">
                <a16:creationId xmlns:a16="http://schemas.microsoft.com/office/drawing/2014/main" id="{E5A85041-589D-46D2-93F1-1055AE876A39}"/>
              </a:ext>
            </a:extLst>
          </p:cNvPr>
          <p:cNvSpPr/>
          <p:nvPr/>
        </p:nvSpPr>
        <p:spPr>
          <a:xfrm>
            <a:off x="6339274" y="243256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lowchart: Connector 43">
            <a:extLst>
              <a:ext uri="{FF2B5EF4-FFF2-40B4-BE49-F238E27FC236}">
                <a16:creationId xmlns:a16="http://schemas.microsoft.com/office/drawing/2014/main" id="{203954CC-B87E-4BF8-BB2D-18C7723AC2F9}"/>
              </a:ext>
            </a:extLst>
          </p:cNvPr>
          <p:cNvSpPr/>
          <p:nvPr/>
        </p:nvSpPr>
        <p:spPr>
          <a:xfrm>
            <a:off x="6036130" y="558125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lowchart: Connector 44">
            <a:extLst>
              <a:ext uri="{FF2B5EF4-FFF2-40B4-BE49-F238E27FC236}">
                <a16:creationId xmlns:a16="http://schemas.microsoft.com/office/drawing/2014/main" id="{244EC255-1C50-45DE-97F1-3D473F293F9B}"/>
              </a:ext>
            </a:extLst>
          </p:cNvPr>
          <p:cNvSpPr/>
          <p:nvPr/>
        </p:nvSpPr>
        <p:spPr>
          <a:xfrm>
            <a:off x="6030489" y="3729909"/>
            <a:ext cx="87481" cy="87481"/>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lowchart: Connector 45">
            <a:extLst>
              <a:ext uri="{FF2B5EF4-FFF2-40B4-BE49-F238E27FC236}">
                <a16:creationId xmlns:a16="http://schemas.microsoft.com/office/drawing/2014/main" id="{98E22C38-6642-4DDE-82D1-649D39023122}"/>
              </a:ext>
            </a:extLst>
          </p:cNvPr>
          <p:cNvSpPr/>
          <p:nvPr/>
        </p:nvSpPr>
        <p:spPr>
          <a:xfrm>
            <a:off x="6036130" y="3214286"/>
            <a:ext cx="87481" cy="87481"/>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lowchart: Connector 46">
            <a:extLst>
              <a:ext uri="{FF2B5EF4-FFF2-40B4-BE49-F238E27FC236}">
                <a16:creationId xmlns:a16="http://schemas.microsoft.com/office/drawing/2014/main" id="{577C5D41-274E-4A9D-87DF-1B8F6F763ACE}"/>
              </a:ext>
            </a:extLst>
          </p:cNvPr>
          <p:cNvSpPr/>
          <p:nvPr/>
        </p:nvSpPr>
        <p:spPr>
          <a:xfrm>
            <a:off x="6027965" y="238560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12D61F54-EA6F-4C4E-8587-9606EF651DA5}"/>
              </a:ext>
            </a:extLst>
          </p:cNvPr>
          <p:cNvSpPr/>
          <p:nvPr/>
        </p:nvSpPr>
        <p:spPr>
          <a:xfrm>
            <a:off x="2162945" y="4512416"/>
            <a:ext cx="87481" cy="87481"/>
          </a:xfrm>
          <a:prstGeom prst="flowChartConnector">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C8B71490-09A1-42BB-8EAF-265601967135}"/>
              </a:ext>
            </a:extLst>
          </p:cNvPr>
          <p:cNvSpPr/>
          <p:nvPr/>
        </p:nvSpPr>
        <p:spPr>
          <a:xfrm>
            <a:off x="2211468" y="321428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D9FEDD2-84A5-4B90-9F44-48B3A613E441}"/>
              </a:ext>
            </a:extLst>
          </p:cNvPr>
          <p:cNvSpPr txBox="1"/>
          <p:nvPr/>
        </p:nvSpPr>
        <p:spPr>
          <a:xfrm>
            <a:off x="379577" y="2988819"/>
            <a:ext cx="2088761" cy="3416320"/>
          </a:xfrm>
          <a:prstGeom prst="rect">
            <a:avLst/>
          </a:prstGeom>
          <a:noFill/>
        </p:spPr>
        <p:txBody>
          <a:bodyPr wrap="square" rtlCol="0">
            <a:spAutoFit/>
          </a:bodyPr>
          <a:lstStyle/>
          <a:p>
            <a:r>
              <a:rPr lang="en-US" dirty="0"/>
              <a:t>Set Index == 0 for the outer pairs</a:t>
            </a:r>
          </a:p>
          <a:p>
            <a:endParaRPr lang="en-US" dirty="0"/>
          </a:p>
          <a:p>
            <a:r>
              <a:rPr lang="en-US" dirty="0"/>
              <a:t>Since +=1 for pairs further inward,</a:t>
            </a:r>
          </a:p>
          <a:p>
            <a:r>
              <a:rPr lang="en-US" dirty="0"/>
              <a:t>Set Index == 1 for</a:t>
            </a:r>
          </a:p>
          <a:p>
            <a:endParaRPr lang="en-US" dirty="0"/>
          </a:p>
          <a:p>
            <a:r>
              <a:rPr lang="en-US" dirty="0"/>
              <a:t>Odd numbers represent inside shapes, whereas even represent outer </a:t>
            </a:r>
          </a:p>
        </p:txBody>
      </p:sp>
      <p:sp>
        <p:nvSpPr>
          <p:cNvPr id="51" name="TextBox 50">
            <a:extLst>
              <a:ext uri="{FF2B5EF4-FFF2-40B4-BE49-F238E27FC236}">
                <a16:creationId xmlns:a16="http://schemas.microsoft.com/office/drawing/2014/main" id="{7417E143-C7D9-4F46-AB4C-B78384656735}"/>
              </a:ext>
            </a:extLst>
          </p:cNvPr>
          <p:cNvSpPr txBox="1"/>
          <p:nvPr/>
        </p:nvSpPr>
        <p:spPr>
          <a:xfrm>
            <a:off x="9251461" y="4665778"/>
            <a:ext cx="1598002" cy="646331"/>
          </a:xfrm>
          <a:prstGeom prst="rect">
            <a:avLst/>
          </a:prstGeom>
          <a:noFill/>
        </p:spPr>
        <p:txBody>
          <a:bodyPr wrap="none" rtlCol="0">
            <a:spAutoFit/>
          </a:bodyPr>
          <a:lstStyle/>
          <a:p>
            <a:r>
              <a:rPr lang="en-US" dirty="0"/>
              <a:t>Layer Direction</a:t>
            </a:r>
          </a:p>
          <a:p>
            <a:r>
              <a:rPr lang="en-US" dirty="0"/>
              <a:t>(into board)</a:t>
            </a:r>
          </a:p>
        </p:txBody>
      </p:sp>
    </p:spTree>
    <p:extLst>
      <p:ext uri="{BB962C8B-B14F-4D97-AF65-F5344CB8AC3E}">
        <p14:creationId xmlns:p14="http://schemas.microsoft.com/office/powerpoint/2010/main" val="2095517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8D60-4814-4174-B185-F9743A56BA1F}"/>
              </a:ext>
            </a:extLst>
          </p:cNvPr>
          <p:cNvSpPr>
            <a:spLocks noGrp="1"/>
          </p:cNvSpPr>
          <p:nvPr>
            <p:ph type="title"/>
          </p:nvPr>
        </p:nvSpPr>
        <p:spPr/>
        <p:txBody>
          <a:bodyPr/>
          <a:lstStyle/>
          <a:p>
            <a:r>
              <a:rPr lang="en-US" dirty="0"/>
              <a:t>Build up </a:t>
            </a:r>
            <a:r>
              <a:rPr lang="en-US" i="1" dirty="0" err="1"/>
              <a:t>intersectionsByLayer</a:t>
            </a:r>
            <a:endParaRPr lang="en-US" i="1" dirty="0"/>
          </a:p>
        </p:txBody>
      </p:sp>
      <p:sp>
        <p:nvSpPr>
          <p:cNvPr id="37" name="TextBox 36">
            <a:extLst>
              <a:ext uri="{FF2B5EF4-FFF2-40B4-BE49-F238E27FC236}">
                <a16:creationId xmlns:a16="http://schemas.microsoft.com/office/drawing/2014/main" id="{52E6A1AC-63EF-4B74-8B40-E5940C9DB729}"/>
              </a:ext>
            </a:extLst>
          </p:cNvPr>
          <p:cNvSpPr txBox="1"/>
          <p:nvPr/>
        </p:nvSpPr>
        <p:spPr>
          <a:xfrm>
            <a:off x="3814928" y="1695099"/>
            <a:ext cx="3634393" cy="369332"/>
          </a:xfrm>
          <a:prstGeom prst="rect">
            <a:avLst/>
          </a:prstGeom>
          <a:noFill/>
        </p:spPr>
        <p:txBody>
          <a:bodyPr wrap="none" rtlCol="0">
            <a:spAutoFit/>
          </a:bodyPr>
          <a:lstStyle/>
          <a:p>
            <a:r>
              <a:rPr lang="en-US" i="1" dirty="0"/>
              <a:t>Cross section at a specific step index </a:t>
            </a:r>
          </a:p>
        </p:txBody>
      </p:sp>
      <p:sp>
        <p:nvSpPr>
          <p:cNvPr id="49" name="Flowchart: Connector 48">
            <a:extLst>
              <a:ext uri="{FF2B5EF4-FFF2-40B4-BE49-F238E27FC236}">
                <a16:creationId xmlns:a16="http://schemas.microsoft.com/office/drawing/2014/main" id="{C8B71490-09A1-42BB-8EAF-265601967135}"/>
              </a:ext>
            </a:extLst>
          </p:cNvPr>
          <p:cNvSpPr/>
          <p:nvPr/>
        </p:nvSpPr>
        <p:spPr>
          <a:xfrm>
            <a:off x="6725554" y="275447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02E0E3B0-9EEA-472C-88E5-F663A8FA7336}"/>
              </a:ext>
            </a:extLst>
          </p:cNvPr>
          <p:cNvSpPr/>
          <p:nvPr/>
        </p:nvSpPr>
        <p:spPr>
          <a:xfrm>
            <a:off x="4427621" y="2783305"/>
            <a:ext cx="1644316" cy="1515979"/>
          </a:xfrm>
          <a:custGeom>
            <a:avLst/>
            <a:gdLst>
              <a:gd name="connsiteX0" fmla="*/ 0 w 1644316"/>
              <a:gd name="connsiteY0" fmla="*/ 585537 h 1515979"/>
              <a:gd name="connsiteX1" fmla="*/ 649705 w 1644316"/>
              <a:gd name="connsiteY1" fmla="*/ 0 h 1515979"/>
              <a:gd name="connsiteX2" fmla="*/ 1155032 w 1644316"/>
              <a:gd name="connsiteY2" fmla="*/ 0 h 1515979"/>
              <a:gd name="connsiteX3" fmla="*/ 1644316 w 1644316"/>
              <a:gd name="connsiteY3" fmla="*/ 561474 h 1515979"/>
              <a:gd name="connsiteX4" fmla="*/ 1155032 w 1644316"/>
              <a:gd name="connsiteY4" fmla="*/ 1499937 h 1515979"/>
              <a:gd name="connsiteX5" fmla="*/ 681790 w 1644316"/>
              <a:gd name="connsiteY5" fmla="*/ 1515979 h 1515979"/>
              <a:gd name="connsiteX6" fmla="*/ 0 w 1644316"/>
              <a:gd name="connsiteY6" fmla="*/ 585537 h 151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4316" h="1515979">
                <a:moveTo>
                  <a:pt x="0" y="585537"/>
                </a:moveTo>
                <a:lnTo>
                  <a:pt x="649705" y="0"/>
                </a:lnTo>
                <a:lnTo>
                  <a:pt x="1155032" y="0"/>
                </a:lnTo>
                <a:lnTo>
                  <a:pt x="1644316" y="561474"/>
                </a:lnTo>
                <a:lnTo>
                  <a:pt x="1155032" y="1499937"/>
                </a:lnTo>
                <a:lnTo>
                  <a:pt x="681790" y="1515979"/>
                </a:lnTo>
                <a:lnTo>
                  <a:pt x="0" y="585537"/>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B6969BF-6EA8-4F50-B18B-8619B95316BD}"/>
              </a:ext>
            </a:extLst>
          </p:cNvPr>
          <p:cNvSpPr/>
          <p:nvPr/>
        </p:nvSpPr>
        <p:spPr>
          <a:xfrm>
            <a:off x="3657600" y="2406316"/>
            <a:ext cx="3424989" cy="2358189"/>
          </a:xfrm>
          <a:custGeom>
            <a:avLst/>
            <a:gdLst>
              <a:gd name="connsiteX0" fmla="*/ 2847474 w 3424989"/>
              <a:gd name="connsiteY0" fmla="*/ 16042 h 2358189"/>
              <a:gd name="connsiteX1" fmla="*/ 441158 w 3424989"/>
              <a:gd name="connsiteY1" fmla="*/ 0 h 2358189"/>
              <a:gd name="connsiteX2" fmla="*/ 0 w 3424989"/>
              <a:gd name="connsiteY2" fmla="*/ 409073 h 2358189"/>
              <a:gd name="connsiteX3" fmla="*/ 96253 w 3424989"/>
              <a:gd name="connsiteY3" fmla="*/ 2358189 h 2358189"/>
              <a:gd name="connsiteX4" fmla="*/ 3296653 w 3424989"/>
              <a:gd name="connsiteY4" fmla="*/ 2350168 h 2358189"/>
              <a:gd name="connsiteX5" fmla="*/ 3424989 w 3424989"/>
              <a:gd name="connsiteY5" fmla="*/ 914400 h 2358189"/>
              <a:gd name="connsiteX6" fmla="*/ 2847474 w 3424989"/>
              <a:gd name="connsiteY6" fmla="*/ 16042 h 2358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4989" h="2358189">
                <a:moveTo>
                  <a:pt x="2847474" y="16042"/>
                </a:moveTo>
                <a:lnTo>
                  <a:pt x="441158" y="0"/>
                </a:lnTo>
                <a:lnTo>
                  <a:pt x="0" y="409073"/>
                </a:lnTo>
                <a:lnTo>
                  <a:pt x="96253" y="2358189"/>
                </a:lnTo>
                <a:lnTo>
                  <a:pt x="3296653" y="2350168"/>
                </a:lnTo>
                <a:lnTo>
                  <a:pt x="3424989" y="914400"/>
                </a:lnTo>
                <a:lnTo>
                  <a:pt x="2847474" y="16042"/>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D0B8999E-2BE5-4755-B653-B4F6ED492DD6}"/>
              </a:ext>
            </a:extLst>
          </p:cNvPr>
          <p:cNvSpPr/>
          <p:nvPr/>
        </p:nvSpPr>
        <p:spPr>
          <a:xfrm>
            <a:off x="3727447" y="469736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lowchart: Connector 52">
            <a:extLst>
              <a:ext uri="{FF2B5EF4-FFF2-40B4-BE49-F238E27FC236}">
                <a16:creationId xmlns:a16="http://schemas.microsoft.com/office/drawing/2014/main" id="{FE1AC94E-3BE4-4573-9B58-6D0D8CF7C187}"/>
              </a:ext>
            </a:extLst>
          </p:cNvPr>
          <p:cNvSpPr/>
          <p:nvPr/>
        </p:nvSpPr>
        <p:spPr>
          <a:xfrm>
            <a:off x="3683706" y="425206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lowchart: Connector 53">
            <a:extLst>
              <a:ext uri="{FF2B5EF4-FFF2-40B4-BE49-F238E27FC236}">
                <a16:creationId xmlns:a16="http://schemas.microsoft.com/office/drawing/2014/main" id="{1E3CAB35-3E21-4667-AD7C-8FA22C2AB14D}"/>
              </a:ext>
            </a:extLst>
          </p:cNvPr>
          <p:cNvSpPr/>
          <p:nvPr/>
        </p:nvSpPr>
        <p:spPr>
          <a:xfrm>
            <a:off x="3657600" y="376303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lowchart: Connector 54">
            <a:extLst>
              <a:ext uri="{FF2B5EF4-FFF2-40B4-BE49-F238E27FC236}">
                <a16:creationId xmlns:a16="http://schemas.microsoft.com/office/drawing/2014/main" id="{BC02A99E-AF4C-4B58-9364-CF9A68A8D237}"/>
              </a:ext>
            </a:extLst>
          </p:cNvPr>
          <p:cNvSpPr/>
          <p:nvPr/>
        </p:nvSpPr>
        <p:spPr>
          <a:xfrm>
            <a:off x="6908475" y="472076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lowchart: Connector 55">
            <a:extLst>
              <a:ext uri="{FF2B5EF4-FFF2-40B4-BE49-F238E27FC236}">
                <a16:creationId xmlns:a16="http://schemas.microsoft.com/office/drawing/2014/main" id="{AB8B2661-292C-4947-B1E7-DF66C93959B2}"/>
              </a:ext>
            </a:extLst>
          </p:cNvPr>
          <p:cNvSpPr/>
          <p:nvPr/>
        </p:nvSpPr>
        <p:spPr>
          <a:xfrm>
            <a:off x="3639965" y="328805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lowchart: Connector 56">
            <a:extLst>
              <a:ext uri="{FF2B5EF4-FFF2-40B4-BE49-F238E27FC236}">
                <a16:creationId xmlns:a16="http://schemas.microsoft.com/office/drawing/2014/main" id="{CA4FE2D3-DAF8-4D40-8CD1-7E504AC0A67C}"/>
              </a:ext>
            </a:extLst>
          </p:cNvPr>
          <p:cNvSpPr/>
          <p:nvPr/>
        </p:nvSpPr>
        <p:spPr>
          <a:xfrm>
            <a:off x="3613859" y="278330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lowchart: Connector 57">
            <a:extLst>
              <a:ext uri="{FF2B5EF4-FFF2-40B4-BE49-F238E27FC236}">
                <a16:creationId xmlns:a16="http://schemas.microsoft.com/office/drawing/2014/main" id="{8BD003C3-8A77-4520-BFAB-35427FAD2B64}"/>
              </a:ext>
            </a:extLst>
          </p:cNvPr>
          <p:cNvSpPr/>
          <p:nvPr/>
        </p:nvSpPr>
        <p:spPr>
          <a:xfrm>
            <a:off x="4397464" y="329433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151A9143-63DF-4517-BA66-EBA8F4984DE9}"/>
              </a:ext>
            </a:extLst>
          </p:cNvPr>
          <p:cNvSpPr/>
          <p:nvPr/>
        </p:nvSpPr>
        <p:spPr>
          <a:xfrm>
            <a:off x="5070503" y="425158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Connector 59">
            <a:extLst>
              <a:ext uri="{FF2B5EF4-FFF2-40B4-BE49-F238E27FC236}">
                <a16:creationId xmlns:a16="http://schemas.microsoft.com/office/drawing/2014/main" id="{162B5C7F-707D-4E91-8A2A-FB452E394BF7}"/>
              </a:ext>
            </a:extLst>
          </p:cNvPr>
          <p:cNvSpPr/>
          <p:nvPr/>
        </p:nvSpPr>
        <p:spPr>
          <a:xfrm>
            <a:off x="4714037" y="375050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lowchart: Connector 60">
            <a:extLst>
              <a:ext uri="{FF2B5EF4-FFF2-40B4-BE49-F238E27FC236}">
                <a16:creationId xmlns:a16="http://schemas.microsoft.com/office/drawing/2014/main" id="{BF828D6A-EEA2-491C-AA6F-619EC7B2FBFC}"/>
              </a:ext>
            </a:extLst>
          </p:cNvPr>
          <p:cNvSpPr/>
          <p:nvPr/>
        </p:nvSpPr>
        <p:spPr>
          <a:xfrm>
            <a:off x="5532088" y="4246910"/>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lowchart: Connector 61">
            <a:extLst>
              <a:ext uri="{FF2B5EF4-FFF2-40B4-BE49-F238E27FC236}">
                <a16:creationId xmlns:a16="http://schemas.microsoft.com/office/drawing/2014/main" id="{D9DEB7AB-90D2-4E8C-8E1D-898F11008DDE}"/>
              </a:ext>
            </a:extLst>
          </p:cNvPr>
          <p:cNvSpPr/>
          <p:nvPr/>
        </p:nvSpPr>
        <p:spPr>
          <a:xfrm>
            <a:off x="5796878" y="3763029"/>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lowchart: Connector 62">
            <a:extLst>
              <a:ext uri="{FF2B5EF4-FFF2-40B4-BE49-F238E27FC236}">
                <a16:creationId xmlns:a16="http://schemas.microsoft.com/office/drawing/2014/main" id="{1EB0D0D8-2264-467F-AFC7-A1838CC49A42}"/>
              </a:ext>
            </a:extLst>
          </p:cNvPr>
          <p:cNvSpPr/>
          <p:nvPr/>
        </p:nvSpPr>
        <p:spPr>
          <a:xfrm>
            <a:off x="7003129" y="379424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lowchart: Connector 63">
            <a:extLst>
              <a:ext uri="{FF2B5EF4-FFF2-40B4-BE49-F238E27FC236}">
                <a16:creationId xmlns:a16="http://schemas.microsoft.com/office/drawing/2014/main" id="{43A241DF-837B-460A-BA92-C9DC557C20CB}"/>
              </a:ext>
            </a:extLst>
          </p:cNvPr>
          <p:cNvSpPr/>
          <p:nvPr/>
        </p:nvSpPr>
        <p:spPr>
          <a:xfrm>
            <a:off x="6028197" y="327867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lowchart: Connector 64">
            <a:extLst>
              <a:ext uri="{FF2B5EF4-FFF2-40B4-BE49-F238E27FC236}">
                <a16:creationId xmlns:a16="http://schemas.microsoft.com/office/drawing/2014/main" id="{D98BD3AB-259A-49C0-8DB1-121E874E5281}"/>
              </a:ext>
            </a:extLst>
          </p:cNvPr>
          <p:cNvSpPr/>
          <p:nvPr/>
        </p:nvSpPr>
        <p:spPr>
          <a:xfrm>
            <a:off x="7016978" y="326392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lowchart: Connector 65">
            <a:extLst>
              <a:ext uri="{FF2B5EF4-FFF2-40B4-BE49-F238E27FC236}">
                <a16:creationId xmlns:a16="http://schemas.microsoft.com/office/drawing/2014/main" id="{E8E7FB9C-B950-4056-9AD2-741F39F187D7}"/>
              </a:ext>
            </a:extLst>
          </p:cNvPr>
          <p:cNvSpPr/>
          <p:nvPr/>
        </p:nvSpPr>
        <p:spPr>
          <a:xfrm>
            <a:off x="5539409" y="273956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lowchart: Connector 66">
            <a:extLst>
              <a:ext uri="{FF2B5EF4-FFF2-40B4-BE49-F238E27FC236}">
                <a16:creationId xmlns:a16="http://schemas.microsoft.com/office/drawing/2014/main" id="{943AE242-DF59-4389-B28B-4DE635635E92}"/>
              </a:ext>
            </a:extLst>
          </p:cNvPr>
          <p:cNvSpPr/>
          <p:nvPr/>
        </p:nvSpPr>
        <p:spPr>
          <a:xfrm>
            <a:off x="6454605" y="237210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lowchart: Connector 67">
            <a:extLst>
              <a:ext uri="{FF2B5EF4-FFF2-40B4-BE49-F238E27FC236}">
                <a16:creationId xmlns:a16="http://schemas.microsoft.com/office/drawing/2014/main" id="{0BBE0E5C-0D82-4679-A9AA-8259BB4ED8E8}"/>
              </a:ext>
            </a:extLst>
          </p:cNvPr>
          <p:cNvSpPr/>
          <p:nvPr/>
        </p:nvSpPr>
        <p:spPr>
          <a:xfrm>
            <a:off x="4051567" y="2345471"/>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lowchart: Connector 68">
            <a:extLst>
              <a:ext uri="{FF2B5EF4-FFF2-40B4-BE49-F238E27FC236}">
                <a16:creationId xmlns:a16="http://schemas.microsoft.com/office/drawing/2014/main" id="{3CEE802C-D57C-4252-9421-18B6BCFC52C1}"/>
              </a:ext>
            </a:extLst>
          </p:cNvPr>
          <p:cNvSpPr/>
          <p:nvPr/>
        </p:nvSpPr>
        <p:spPr>
          <a:xfrm>
            <a:off x="5006881" y="273956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lowchart: Connector 69">
            <a:extLst>
              <a:ext uri="{FF2B5EF4-FFF2-40B4-BE49-F238E27FC236}">
                <a16:creationId xmlns:a16="http://schemas.microsoft.com/office/drawing/2014/main" id="{486BED40-0CD6-4495-8630-03F8D525FBE8}"/>
              </a:ext>
            </a:extLst>
          </p:cNvPr>
          <p:cNvSpPr/>
          <p:nvPr/>
        </p:nvSpPr>
        <p:spPr>
          <a:xfrm>
            <a:off x="7263438" y="271606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1CAB602-FC5D-416C-8D3F-BA4B38ED56CE}"/>
              </a:ext>
            </a:extLst>
          </p:cNvPr>
          <p:cNvSpPr/>
          <p:nvPr/>
        </p:nvSpPr>
        <p:spPr>
          <a:xfrm>
            <a:off x="7307179" y="2751221"/>
            <a:ext cx="834189" cy="561474"/>
          </a:xfrm>
          <a:custGeom>
            <a:avLst/>
            <a:gdLst>
              <a:gd name="connsiteX0" fmla="*/ 0 w 834189"/>
              <a:gd name="connsiteY0" fmla="*/ 0 h 561474"/>
              <a:gd name="connsiteX1" fmla="*/ 296779 w 834189"/>
              <a:gd name="connsiteY1" fmla="*/ 553453 h 561474"/>
              <a:gd name="connsiteX2" fmla="*/ 834189 w 834189"/>
              <a:gd name="connsiteY2" fmla="*/ 561474 h 561474"/>
              <a:gd name="connsiteX3" fmla="*/ 537410 w 834189"/>
              <a:gd name="connsiteY3" fmla="*/ 32084 h 561474"/>
              <a:gd name="connsiteX4" fmla="*/ 0 w 834189"/>
              <a:gd name="connsiteY4" fmla="*/ 0 h 561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4189" h="561474">
                <a:moveTo>
                  <a:pt x="0" y="0"/>
                </a:moveTo>
                <a:lnTo>
                  <a:pt x="296779" y="553453"/>
                </a:lnTo>
                <a:lnTo>
                  <a:pt x="834189" y="561474"/>
                </a:lnTo>
                <a:lnTo>
                  <a:pt x="537410" y="32084"/>
                </a:lnTo>
                <a:lnTo>
                  <a:pt x="0" y="0"/>
                </a:ln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lowchart: Connector 70">
            <a:extLst>
              <a:ext uri="{FF2B5EF4-FFF2-40B4-BE49-F238E27FC236}">
                <a16:creationId xmlns:a16="http://schemas.microsoft.com/office/drawing/2014/main" id="{2AF71A14-D3EB-4F3D-8D34-C32488227DF6}"/>
              </a:ext>
            </a:extLst>
          </p:cNvPr>
          <p:cNvSpPr/>
          <p:nvPr/>
        </p:nvSpPr>
        <p:spPr>
          <a:xfrm>
            <a:off x="7808869" y="2721395"/>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lowchart: Connector 71">
            <a:extLst>
              <a:ext uri="{FF2B5EF4-FFF2-40B4-BE49-F238E27FC236}">
                <a16:creationId xmlns:a16="http://schemas.microsoft.com/office/drawing/2014/main" id="{A873ED29-8799-4A30-930D-92129AB0BD07}"/>
              </a:ext>
            </a:extLst>
          </p:cNvPr>
          <p:cNvSpPr/>
          <p:nvPr/>
        </p:nvSpPr>
        <p:spPr>
          <a:xfrm>
            <a:off x="7571448" y="323493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lowchart: Connector 72">
            <a:extLst>
              <a:ext uri="{FF2B5EF4-FFF2-40B4-BE49-F238E27FC236}">
                <a16:creationId xmlns:a16="http://schemas.microsoft.com/office/drawing/2014/main" id="{60CB8901-8B5A-45C5-B586-1F6E741EAB3B}"/>
              </a:ext>
            </a:extLst>
          </p:cNvPr>
          <p:cNvSpPr/>
          <p:nvPr/>
        </p:nvSpPr>
        <p:spPr>
          <a:xfrm>
            <a:off x="8092390" y="323751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1916C7AB-DACF-4E0D-89D9-E4ECB6C84296}"/>
              </a:ext>
            </a:extLst>
          </p:cNvPr>
          <p:cNvCxnSpPr>
            <a:cxnSpLocks/>
          </p:cNvCxnSpPr>
          <p:nvPr/>
        </p:nvCxnSpPr>
        <p:spPr>
          <a:xfrm>
            <a:off x="3714635" y="3346680"/>
            <a:ext cx="712986" cy="61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27E86A53-4E61-40E3-A3C3-431D85F62D91}"/>
              </a:ext>
            </a:extLst>
          </p:cNvPr>
          <p:cNvCxnSpPr>
            <a:cxnSpLocks/>
            <a:endCxn id="65" idx="2"/>
          </p:cNvCxnSpPr>
          <p:nvPr/>
        </p:nvCxnSpPr>
        <p:spPr>
          <a:xfrm flipV="1">
            <a:off x="6122325" y="3307662"/>
            <a:ext cx="894653" cy="8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F4C839-A398-4D4E-9A86-3B8924AF7D3E}"/>
              </a:ext>
            </a:extLst>
          </p:cNvPr>
          <p:cNvCxnSpPr/>
          <p:nvPr/>
        </p:nvCxnSpPr>
        <p:spPr>
          <a:xfrm flipH="1" flipV="1">
            <a:off x="4219074" y="3375533"/>
            <a:ext cx="3589795" cy="1613562"/>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B48CF36F-766A-43E0-B612-C4C295A66F01}"/>
              </a:ext>
            </a:extLst>
          </p:cNvPr>
          <p:cNvCxnSpPr>
            <a:cxnSpLocks/>
          </p:cNvCxnSpPr>
          <p:nvPr/>
        </p:nvCxnSpPr>
        <p:spPr>
          <a:xfrm flipH="1" flipV="1">
            <a:off x="6569652" y="3322075"/>
            <a:ext cx="1239217" cy="1667020"/>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4C8A95F-2B68-4145-BDD3-1C06A41B29D0}"/>
              </a:ext>
            </a:extLst>
          </p:cNvPr>
          <p:cNvCxnSpPr>
            <a:cxnSpLocks/>
          </p:cNvCxnSpPr>
          <p:nvPr/>
        </p:nvCxnSpPr>
        <p:spPr>
          <a:xfrm flipV="1">
            <a:off x="7808869" y="3345573"/>
            <a:ext cx="152401" cy="1643522"/>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27A9C7F7-89CC-4443-A147-688ED8E307EF}"/>
              </a:ext>
            </a:extLst>
          </p:cNvPr>
          <p:cNvSpPr txBox="1"/>
          <p:nvPr/>
        </p:nvSpPr>
        <p:spPr>
          <a:xfrm>
            <a:off x="7977242" y="4944082"/>
            <a:ext cx="3634393" cy="1754326"/>
          </a:xfrm>
          <a:prstGeom prst="rect">
            <a:avLst/>
          </a:prstGeom>
          <a:noFill/>
        </p:spPr>
        <p:txBody>
          <a:bodyPr wrap="square" rtlCol="0">
            <a:spAutoFit/>
          </a:bodyPr>
          <a:lstStyle/>
          <a:p>
            <a:r>
              <a:rPr lang="en-US" dirty="0"/>
              <a:t>This could be one, two, or three loops (all positive or one negative), so, the only way to reliably connect these correctly is to use order the intersections along the perpendicular distance BY LAYER.</a:t>
            </a:r>
          </a:p>
        </p:txBody>
      </p:sp>
      <p:sp>
        <p:nvSpPr>
          <p:cNvPr id="87" name="Oval 86">
            <a:extLst>
              <a:ext uri="{FF2B5EF4-FFF2-40B4-BE49-F238E27FC236}">
                <a16:creationId xmlns:a16="http://schemas.microsoft.com/office/drawing/2014/main" id="{8084E6B6-FFFD-429B-B251-4E8C92A05176}"/>
              </a:ext>
            </a:extLst>
          </p:cNvPr>
          <p:cNvSpPr/>
          <p:nvPr/>
        </p:nvSpPr>
        <p:spPr>
          <a:xfrm>
            <a:off x="3552897" y="4563836"/>
            <a:ext cx="3754282" cy="367457"/>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7B816F3B-D0A2-46DE-9DBE-4CCA32E5D10A}"/>
              </a:ext>
            </a:extLst>
          </p:cNvPr>
          <p:cNvSpPr txBox="1"/>
          <p:nvPr/>
        </p:nvSpPr>
        <p:spPr>
          <a:xfrm>
            <a:off x="335779" y="5045850"/>
            <a:ext cx="3634393" cy="1477328"/>
          </a:xfrm>
          <a:prstGeom prst="rect">
            <a:avLst/>
          </a:prstGeom>
          <a:noFill/>
        </p:spPr>
        <p:txBody>
          <a:bodyPr wrap="square" rtlCol="0">
            <a:spAutoFit/>
          </a:bodyPr>
          <a:lstStyle/>
          <a:p>
            <a:r>
              <a:rPr lang="en-US" dirty="0"/>
              <a:t>The first and last layer of loops need to consider how to close or start if more than two intersections exist. This is where the </a:t>
            </a:r>
            <a:r>
              <a:rPr lang="en-US" dirty="0" err="1"/>
              <a:t>setIndex</a:t>
            </a:r>
            <a:r>
              <a:rPr lang="en-US" dirty="0"/>
              <a:t> comes in handy.</a:t>
            </a:r>
          </a:p>
        </p:txBody>
      </p:sp>
      <p:cxnSp>
        <p:nvCxnSpPr>
          <p:cNvPr id="89" name="Straight Arrow Connector 88">
            <a:extLst>
              <a:ext uri="{FF2B5EF4-FFF2-40B4-BE49-F238E27FC236}">
                <a16:creationId xmlns:a16="http://schemas.microsoft.com/office/drawing/2014/main" id="{EFB922F9-B991-4A43-BAAA-6165028119E4}"/>
              </a:ext>
            </a:extLst>
          </p:cNvPr>
          <p:cNvCxnSpPr>
            <a:cxnSpLocks/>
          </p:cNvCxnSpPr>
          <p:nvPr/>
        </p:nvCxnSpPr>
        <p:spPr>
          <a:xfrm flipV="1">
            <a:off x="3316379" y="4720764"/>
            <a:ext cx="281116" cy="294783"/>
          </a:xfrm>
          <a:prstGeom prst="straightConnector1">
            <a:avLst/>
          </a:prstGeom>
          <a:ln w="127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16897554-7A81-4BEC-8A28-21AD106CC2A5}"/>
              </a:ext>
            </a:extLst>
          </p:cNvPr>
          <p:cNvSpPr txBox="1"/>
          <p:nvPr/>
        </p:nvSpPr>
        <p:spPr>
          <a:xfrm>
            <a:off x="3176554" y="2227007"/>
            <a:ext cx="301686" cy="3046988"/>
          </a:xfrm>
          <a:prstGeom prst="rect">
            <a:avLst/>
          </a:prstGeom>
          <a:noFill/>
        </p:spPr>
        <p:txBody>
          <a:bodyPr wrap="none" rtlCol="0">
            <a:spAutoFit/>
          </a:bodyPr>
          <a:lstStyle/>
          <a:p>
            <a:r>
              <a:rPr lang="en-US" dirty="0"/>
              <a:t>5</a:t>
            </a:r>
          </a:p>
          <a:p>
            <a:endParaRPr lang="en-US" sz="1200" dirty="0"/>
          </a:p>
          <a:p>
            <a:r>
              <a:rPr lang="en-US" dirty="0"/>
              <a:t>4</a:t>
            </a:r>
          </a:p>
          <a:p>
            <a:endParaRPr lang="en-US" sz="1200" dirty="0"/>
          </a:p>
          <a:p>
            <a:r>
              <a:rPr lang="en-US" dirty="0"/>
              <a:t>3</a:t>
            </a:r>
          </a:p>
          <a:p>
            <a:endParaRPr lang="en-US" sz="1200" dirty="0"/>
          </a:p>
          <a:p>
            <a:r>
              <a:rPr lang="en-US" dirty="0"/>
              <a:t>2</a:t>
            </a:r>
          </a:p>
          <a:p>
            <a:endParaRPr lang="en-US" sz="1200" dirty="0"/>
          </a:p>
          <a:p>
            <a:r>
              <a:rPr lang="en-US" dirty="0"/>
              <a:t>1</a:t>
            </a:r>
          </a:p>
          <a:p>
            <a:endParaRPr lang="en-US" sz="1200" dirty="0"/>
          </a:p>
          <a:p>
            <a:r>
              <a:rPr lang="en-US" dirty="0"/>
              <a:t>0</a:t>
            </a:r>
          </a:p>
          <a:p>
            <a:endParaRPr lang="en-US" dirty="0"/>
          </a:p>
        </p:txBody>
      </p:sp>
      <p:sp>
        <p:nvSpPr>
          <p:cNvPr id="96" name="TextBox 95">
            <a:extLst>
              <a:ext uri="{FF2B5EF4-FFF2-40B4-BE49-F238E27FC236}">
                <a16:creationId xmlns:a16="http://schemas.microsoft.com/office/drawing/2014/main" id="{F3D72CB8-B38B-4394-B355-24B9379C3994}"/>
              </a:ext>
            </a:extLst>
          </p:cNvPr>
          <p:cNvSpPr txBox="1"/>
          <p:nvPr/>
        </p:nvSpPr>
        <p:spPr>
          <a:xfrm>
            <a:off x="2010345" y="3366154"/>
            <a:ext cx="1198405" cy="369332"/>
          </a:xfrm>
          <a:prstGeom prst="rect">
            <a:avLst/>
          </a:prstGeom>
          <a:noFill/>
        </p:spPr>
        <p:txBody>
          <a:bodyPr wrap="none" rtlCol="0">
            <a:spAutoFit/>
          </a:bodyPr>
          <a:lstStyle/>
          <a:p>
            <a:r>
              <a:rPr lang="en-US" dirty="0" err="1"/>
              <a:t>LayerIndex</a:t>
            </a:r>
            <a:endParaRPr lang="en-US" dirty="0"/>
          </a:p>
        </p:txBody>
      </p:sp>
      <p:sp>
        <p:nvSpPr>
          <p:cNvPr id="44" name="Flowchart: Connector 43">
            <a:extLst>
              <a:ext uri="{FF2B5EF4-FFF2-40B4-BE49-F238E27FC236}">
                <a16:creationId xmlns:a16="http://schemas.microsoft.com/office/drawing/2014/main" id="{EF578EC0-7F64-440E-9FF4-E57C6551E8BA}"/>
              </a:ext>
            </a:extLst>
          </p:cNvPr>
          <p:cNvSpPr/>
          <p:nvPr/>
        </p:nvSpPr>
        <p:spPr>
          <a:xfrm>
            <a:off x="6952215" y="425158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3CF21D1-AC12-427A-8A81-9BE36869EA9E}"/>
              </a:ext>
            </a:extLst>
          </p:cNvPr>
          <p:cNvCxnSpPr>
            <a:cxnSpLocks/>
          </p:cNvCxnSpPr>
          <p:nvPr/>
        </p:nvCxnSpPr>
        <p:spPr>
          <a:xfrm flipV="1">
            <a:off x="10924441" y="3854962"/>
            <a:ext cx="0" cy="654704"/>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81928BE-0700-4843-AA5C-EDF3123187C1}"/>
              </a:ext>
            </a:extLst>
          </p:cNvPr>
          <p:cNvSpPr txBox="1"/>
          <p:nvPr/>
        </p:nvSpPr>
        <p:spPr>
          <a:xfrm>
            <a:off x="8771100" y="2877036"/>
            <a:ext cx="2516907" cy="923330"/>
          </a:xfrm>
          <a:prstGeom prst="rect">
            <a:avLst/>
          </a:prstGeom>
          <a:noFill/>
        </p:spPr>
        <p:txBody>
          <a:bodyPr wrap="none" rtlCol="0">
            <a:spAutoFit/>
          </a:bodyPr>
          <a:lstStyle/>
          <a:p>
            <a:pPr algn="ctr"/>
            <a:r>
              <a:rPr lang="en-US" dirty="0"/>
              <a:t>Decomposition Direction</a:t>
            </a:r>
          </a:p>
          <a:p>
            <a:pPr algn="ctr"/>
            <a:r>
              <a:rPr lang="en-US" dirty="0"/>
              <a:t>(into board)</a:t>
            </a:r>
          </a:p>
          <a:p>
            <a:pPr algn="ctr"/>
            <a:endParaRPr lang="en-US" dirty="0"/>
          </a:p>
        </p:txBody>
      </p:sp>
      <p:cxnSp>
        <p:nvCxnSpPr>
          <p:cNvPr id="77" name="Straight Arrow Connector 76">
            <a:extLst>
              <a:ext uri="{FF2B5EF4-FFF2-40B4-BE49-F238E27FC236}">
                <a16:creationId xmlns:a16="http://schemas.microsoft.com/office/drawing/2014/main" id="{087199A3-CAFD-45E3-896F-8AF5F22847F2}"/>
              </a:ext>
            </a:extLst>
          </p:cNvPr>
          <p:cNvCxnSpPr>
            <a:cxnSpLocks/>
          </p:cNvCxnSpPr>
          <p:nvPr/>
        </p:nvCxnSpPr>
        <p:spPr>
          <a:xfrm flipV="1">
            <a:off x="9220537" y="2345470"/>
            <a:ext cx="126736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B210F604-43CC-4976-AD6F-E0A59812BDE9}"/>
              </a:ext>
            </a:extLst>
          </p:cNvPr>
          <p:cNvSpPr txBox="1"/>
          <p:nvPr/>
        </p:nvSpPr>
        <p:spPr>
          <a:xfrm>
            <a:off x="8771100" y="1630255"/>
            <a:ext cx="2397006" cy="646331"/>
          </a:xfrm>
          <a:prstGeom prst="rect">
            <a:avLst/>
          </a:prstGeom>
          <a:noFill/>
        </p:spPr>
        <p:txBody>
          <a:bodyPr wrap="square" rtlCol="0">
            <a:spAutoFit/>
          </a:bodyPr>
          <a:lstStyle/>
          <a:p>
            <a:pPr algn="ctr"/>
            <a:r>
              <a:rPr lang="en-US" dirty="0"/>
              <a:t>Perpendicular sorting direction</a:t>
            </a:r>
          </a:p>
        </p:txBody>
      </p:sp>
      <p:sp>
        <p:nvSpPr>
          <p:cNvPr id="81" name="TextBox 80">
            <a:extLst>
              <a:ext uri="{FF2B5EF4-FFF2-40B4-BE49-F238E27FC236}">
                <a16:creationId xmlns:a16="http://schemas.microsoft.com/office/drawing/2014/main" id="{73D2563E-7351-4604-B117-D4F890DFF824}"/>
              </a:ext>
            </a:extLst>
          </p:cNvPr>
          <p:cNvSpPr txBox="1"/>
          <p:nvPr/>
        </p:nvSpPr>
        <p:spPr>
          <a:xfrm>
            <a:off x="9220537" y="4008403"/>
            <a:ext cx="1598002" cy="369332"/>
          </a:xfrm>
          <a:prstGeom prst="rect">
            <a:avLst/>
          </a:prstGeom>
          <a:noFill/>
        </p:spPr>
        <p:txBody>
          <a:bodyPr wrap="none" rtlCol="0">
            <a:spAutoFit/>
          </a:bodyPr>
          <a:lstStyle/>
          <a:p>
            <a:r>
              <a:rPr lang="en-US" dirty="0"/>
              <a:t>Layer Direction</a:t>
            </a:r>
          </a:p>
        </p:txBody>
      </p:sp>
    </p:spTree>
    <p:extLst>
      <p:ext uri="{BB962C8B-B14F-4D97-AF65-F5344CB8AC3E}">
        <p14:creationId xmlns:p14="http://schemas.microsoft.com/office/powerpoint/2010/main" val="359582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E598F-209B-4EC4-9B2B-5A9213B40FA4}"/>
              </a:ext>
            </a:extLst>
          </p:cNvPr>
          <p:cNvSpPr>
            <a:spLocks noGrp="1"/>
          </p:cNvSpPr>
          <p:nvPr>
            <p:ph type="title"/>
          </p:nvPr>
        </p:nvSpPr>
        <p:spPr/>
        <p:txBody>
          <a:bodyPr/>
          <a:lstStyle/>
          <a:p>
            <a:r>
              <a:rPr lang="en-US" dirty="0"/>
              <a:t>Major Assumption – Step Size is sufficiently small</a:t>
            </a:r>
          </a:p>
        </p:txBody>
      </p:sp>
      <p:sp>
        <p:nvSpPr>
          <p:cNvPr id="3" name="Content Placeholder 2">
            <a:extLst>
              <a:ext uri="{FF2B5EF4-FFF2-40B4-BE49-F238E27FC236}">
                <a16:creationId xmlns:a16="http://schemas.microsoft.com/office/drawing/2014/main" id="{DD78A5B9-203D-4B37-9B96-EFC68F619B89}"/>
              </a:ext>
            </a:extLst>
          </p:cNvPr>
          <p:cNvSpPr>
            <a:spLocks noGrp="1"/>
          </p:cNvSpPr>
          <p:nvPr>
            <p:ph idx="1"/>
          </p:nvPr>
        </p:nvSpPr>
        <p:spPr>
          <a:xfrm>
            <a:off x="838200" y="1825625"/>
            <a:ext cx="10515600" cy="4351338"/>
          </a:xfrm>
        </p:spPr>
        <p:txBody>
          <a:bodyPr/>
          <a:lstStyle/>
          <a:p>
            <a:r>
              <a:rPr lang="en-US" dirty="0"/>
              <a:t>Just as with the Decomposition Segmentation approach, which builds segments in 3D using polygon operations, we need to build segments in 2D. The same kind of issues can arise if the geometry changes too quickly. See the example below: there are three possible solutions.</a:t>
            </a:r>
          </a:p>
        </p:txBody>
      </p:sp>
      <p:sp>
        <p:nvSpPr>
          <p:cNvPr id="4" name="Flowchart: Connector 3">
            <a:extLst>
              <a:ext uri="{FF2B5EF4-FFF2-40B4-BE49-F238E27FC236}">
                <a16:creationId xmlns:a16="http://schemas.microsoft.com/office/drawing/2014/main" id="{CBEA3ED7-F74E-4078-B2DD-7461330BE595}"/>
              </a:ext>
            </a:extLst>
          </p:cNvPr>
          <p:cNvSpPr/>
          <p:nvPr/>
        </p:nvSpPr>
        <p:spPr>
          <a:xfrm>
            <a:off x="6387518" y="461863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Connector 4">
            <a:extLst>
              <a:ext uri="{FF2B5EF4-FFF2-40B4-BE49-F238E27FC236}">
                <a16:creationId xmlns:a16="http://schemas.microsoft.com/office/drawing/2014/main" id="{D795B4A1-74D3-4BD2-ADE5-D0933180C01A}"/>
              </a:ext>
            </a:extLst>
          </p:cNvPr>
          <p:cNvSpPr/>
          <p:nvPr/>
        </p:nvSpPr>
        <p:spPr>
          <a:xfrm>
            <a:off x="5903205" y="419339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6270DB03-5C5A-4F8A-A141-82E51AC77CFC}"/>
              </a:ext>
            </a:extLst>
          </p:cNvPr>
          <p:cNvSpPr/>
          <p:nvPr/>
        </p:nvSpPr>
        <p:spPr>
          <a:xfrm>
            <a:off x="6708969" y="461863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6C725A1D-E5F8-4FDA-B341-AE60DE0F180B}"/>
              </a:ext>
            </a:extLst>
          </p:cNvPr>
          <p:cNvSpPr/>
          <p:nvPr/>
        </p:nvSpPr>
        <p:spPr>
          <a:xfrm>
            <a:off x="6182472" y="419339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B140EFF4-1508-49E2-BCD1-B4A733AF2468}"/>
              </a:ext>
            </a:extLst>
          </p:cNvPr>
          <p:cNvSpPr/>
          <p:nvPr/>
        </p:nvSpPr>
        <p:spPr>
          <a:xfrm>
            <a:off x="6884415" y="419339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4ACA0567-0675-4718-A0CF-4AA8A71ACEF7}"/>
              </a:ext>
            </a:extLst>
          </p:cNvPr>
          <p:cNvSpPr/>
          <p:nvPr/>
        </p:nvSpPr>
        <p:spPr>
          <a:xfrm>
            <a:off x="7183653" y="419339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8A6679D0-7FBC-4028-9B51-2A143B95315F}"/>
              </a:ext>
            </a:extLst>
          </p:cNvPr>
          <p:cNvSpPr/>
          <p:nvPr/>
        </p:nvSpPr>
        <p:spPr>
          <a:xfrm>
            <a:off x="3512037" y="461863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70AA7A6C-9547-4084-9FEC-5575E7D0C96B}"/>
              </a:ext>
            </a:extLst>
          </p:cNvPr>
          <p:cNvSpPr/>
          <p:nvPr/>
        </p:nvSpPr>
        <p:spPr>
          <a:xfrm>
            <a:off x="3027724" y="419339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81428B17-6BFE-4FEC-A70E-DF422F74D6FD}"/>
              </a:ext>
            </a:extLst>
          </p:cNvPr>
          <p:cNvSpPr/>
          <p:nvPr/>
        </p:nvSpPr>
        <p:spPr>
          <a:xfrm>
            <a:off x="3833488" y="461863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D4BE14EC-28D3-48F9-8C28-C0BDB3F12A82}"/>
              </a:ext>
            </a:extLst>
          </p:cNvPr>
          <p:cNvSpPr/>
          <p:nvPr/>
        </p:nvSpPr>
        <p:spPr>
          <a:xfrm>
            <a:off x="3306991" y="419339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Connector 14">
            <a:extLst>
              <a:ext uri="{FF2B5EF4-FFF2-40B4-BE49-F238E27FC236}">
                <a16:creationId xmlns:a16="http://schemas.microsoft.com/office/drawing/2014/main" id="{D233DAAC-0969-4074-8950-F9207213E7F5}"/>
              </a:ext>
            </a:extLst>
          </p:cNvPr>
          <p:cNvSpPr/>
          <p:nvPr/>
        </p:nvSpPr>
        <p:spPr>
          <a:xfrm>
            <a:off x="4008934" y="419339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Connector 15">
            <a:extLst>
              <a:ext uri="{FF2B5EF4-FFF2-40B4-BE49-F238E27FC236}">
                <a16:creationId xmlns:a16="http://schemas.microsoft.com/office/drawing/2014/main" id="{2ECCFB15-E59B-47AD-95D6-3F27FC2D9F62}"/>
              </a:ext>
            </a:extLst>
          </p:cNvPr>
          <p:cNvSpPr/>
          <p:nvPr/>
        </p:nvSpPr>
        <p:spPr>
          <a:xfrm>
            <a:off x="4308172" y="419339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9B02F34A-2B07-4144-B2AE-5CBEBF1736ED}"/>
              </a:ext>
            </a:extLst>
          </p:cNvPr>
          <p:cNvCxnSpPr>
            <a:stCxn id="12" idx="3"/>
            <a:endCxn id="11" idx="7"/>
          </p:cNvCxnSpPr>
          <p:nvPr/>
        </p:nvCxnSpPr>
        <p:spPr>
          <a:xfrm>
            <a:off x="3040535" y="4268063"/>
            <a:ext cx="546172" cy="363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AA3D3D-0BC9-4E2B-9075-D834D3724580}"/>
              </a:ext>
            </a:extLst>
          </p:cNvPr>
          <p:cNvCxnSpPr>
            <a:cxnSpLocks/>
            <a:endCxn id="13" idx="1"/>
          </p:cNvCxnSpPr>
          <p:nvPr/>
        </p:nvCxnSpPr>
        <p:spPr>
          <a:xfrm>
            <a:off x="3586707" y="4631448"/>
            <a:ext cx="25959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9B997F0-AF6F-4030-BF01-7ADD88CC0936}"/>
              </a:ext>
            </a:extLst>
          </p:cNvPr>
          <p:cNvCxnSpPr>
            <a:cxnSpLocks/>
            <a:endCxn id="16" idx="0"/>
          </p:cNvCxnSpPr>
          <p:nvPr/>
        </p:nvCxnSpPr>
        <p:spPr>
          <a:xfrm flipV="1">
            <a:off x="3881853" y="4193392"/>
            <a:ext cx="470060" cy="457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95E062-1A8B-4F73-B555-3FD1423C2FB5}"/>
              </a:ext>
            </a:extLst>
          </p:cNvPr>
          <p:cNvCxnSpPr>
            <a:cxnSpLocks/>
            <a:stCxn id="14" idx="6"/>
          </p:cNvCxnSpPr>
          <p:nvPr/>
        </p:nvCxnSpPr>
        <p:spPr>
          <a:xfrm>
            <a:off x="3394472" y="4237135"/>
            <a:ext cx="670010" cy="4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3A5F35B-8960-4375-87EF-8A6169541462}"/>
              </a:ext>
            </a:extLst>
          </p:cNvPr>
          <p:cNvCxnSpPr>
            <a:cxnSpLocks/>
            <a:stCxn id="5" idx="4"/>
          </p:cNvCxnSpPr>
          <p:nvPr/>
        </p:nvCxnSpPr>
        <p:spPr>
          <a:xfrm>
            <a:off x="5946946" y="4280874"/>
            <a:ext cx="502431" cy="3815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F8C77C7-E4B8-4493-913D-BDB816FFD7E5}"/>
              </a:ext>
            </a:extLst>
          </p:cNvPr>
          <p:cNvCxnSpPr/>
          <p:nvPr/>
        </p:nvCxnSpPr>
        <p:spPr>
          <a:xfrm>
            <a:off x="6226212" y="4287881"/>
            <a:ext cx="546172" cy="363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4A4043-BA40-4EE0-8593-17F474ECC38C}"/>
              </a:ext>
            </a:extLst>
          </p:cNvPr>
          <p:cNvCxnSpPr>
            <a:cxnSpLocks/>
            <a:endCxn id="6" idx="1"/>
          </p:cNvCxnSpPr>
          <p:nvPr/>
        </p:nvCxnSpPr>
        <p:spPr>
          <a:xfrm flipV="1">
            <a:off x="6448078" y="4631449"/>
            <a:ext cx="273702" cy="12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D082CA8-3890-45FA-9E4A-D0618CEBB78E}"/>
              </a:ext>
            </a:extLst>
          </p:cNvPr>
          <p:cNvCxnSpPr>
            <a:cxnSpLocks/>
            <a:endCxn id="10" idx="4"/>
          </p:cNvCxnSpPr>
          <p:nvPr/>
        </p:nvCxnSpPr>
        <p:spPr>
          <a:xfrm>
            <a:off x="6904386" y="4256253"/>
            <a:ext cx="323008" cy="24620"/>
          </a:xfrm>
          <a:prstGeom prst="line">
            <a:avLst/>
          </a:prstGeom>
        </p:spPr>
        <p:style>
          <a:lnRef idx="1">
            <a:schemeClr val="accent1"/>
          </a:lnRef>
          <a:fillRef idx="0">
            <a:schemeClr val="accent1"/>
          </a:fillRef>
          <a:effectRef idx="0">
            <a:schemeClr val="accent1"/>
          </a:effectRef>
          <a:fontRef idx="minor">
            <a:schemeClr val="tx1"/>
          </a:fontRef>
        </p:style>
      </p:cxnSp>
      <p:sp>
        <p:nvSpPr>
          <p:cNvPr id="34" name="Flowchart: Connector 33">
            <a:extLst>
              <a:ext uri="{FF2B5EF4-FFF2-40B4-BE49-F238E27FC236}">
                <a16:creationId xmlns:a16="http://schemas.microsoft.com/office/drawing/2014/main" id="{7282254D-63A5-44EB-9E17-BDA489F3D78A}"/>
              </a:ext>
            </a:extLst>
          </p:cNvPr>
          <p:cNvSpPr/>
          <p:nvPr/>
        </p:nvSpPr>
        <p:spPr>
          <a:xfrm>
            <a:off x="9350964" y="463144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lowchart: Connector 34">
            <a:extLst>
              <a:ext uri="{FF2B5EF4-FFF2-40B4-BE49-F238E27FC236}">
                <a16:creationId xmlns:a16="http://schemas.microsoft.com/office/drawing/2014/main" id="{74E75941-B622-471E-BEC0-22A4E673910E}"/>
              </a:ext>
            </a:extLst>
          </p:cNvPr>
          <p:cNvSpPr/>
          <p:nvPr/>
        </p:nvSpPr>
        <p:spPr>
          <a:xfrm>
            <a:off x="8866651" y="420620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Connector 35">
            <a:extLst>
              <a:ext uri="{FF2B5EF4-FFF2-40B4-BE49-F238E27FC236}">
                <a16:creationId xmlns:a16="http://schemas.microsoft.com/office/drawing/2014/main" id="{1BD6A495-D2EC-400A-B561-B394FC6BE476}"/>
              </a:ext>
            </a:extLst>
          </p:cNvPr>
          <p:cNvSpPr/>
          <p:nvPr/>
        </p:nvSpPr>
        <p:spPr>
          <a:xfrm>
            <a:off x="9672415" y="463144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lowchart: Connector 36">
            <a:extLst>
              <a:ext uri="{FF2B5EF4-FFF2-40B4-BE49-F238E27FC236}">
                <a16:creationId xmlns:a16="http://schemas.microsoft.com/office/drawing/2014/main" id="{2EFE6FB9-9758-4976-89F9-4D6B1C8E7396}"/>
              </a:ext>
            </a:extLst>
          </p:cNvPr>
          <p:cNvSpPr/>
          <p:nvPr/>
        </p:nvSpPr>
        <p:spPr>
          <a:xfrm>
            <a:off x="9145918" y="4206204"/>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Connector 37">
            <a:extLst>
              <a:ext uri="{FF2B5EF4-FFF2-40B4-BE49-F238E27FC236}">
                <a16:creationId xmlns:a16="http://schemas.microsoft.com/office/drawing/2014/main" id="{91C2DDFF-2748-471C-B109-E26A8B49EAA0}"/>
              </a:ext>
            </a:extLst>
          </p:cNvPr>
          <p:cNvSpPr/>
          <p:nvPr/>
        </p:nvSpPr>
        <p:spPr>
          <a:xfrm>
            <a:off x="9847861" y="420620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lowchart: Connector 38">
            <a:extLst>
              <a:ext uri="{FF2B5EF4-FFF2-40B4-BE49-F238E27FC236}">
                <a16:creationId xmlns:a16="http://schemas.microsoft.com/office/drawing/2014/main" id="{EE0D16FE-26A1-448F-9274-953AFC95DD94}"/>
              </a:ext>
            </a:extLst>
          </p:cNvPr>
          <p:cNvSpPr/>
          <p:nvPr/>
        </p:nvSpPr>
        <p:spPr>
          <a:xfrm>
            <a:off x="10147099" y="420620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id="{CF1675FF-7F5C-4F6F-8497-0874BB8E4802}"/>
              </a:ext>
            </a:extLst>
          </p:cNvPr>
          <p:cNvCxnSpPr>
            <a:cxnSpLocks/>
            <a:stCxn id="38" idx="6"/>
          </p:cNvCxnSpPr>
          <p:nvPr/>
        </p:nvCxnSpPr>
        <p:spPr>
          <a:xfrm flipH="1">
            <a:off x="9412824" y="4249944"/>
            <a:ext cx="522518" cy="4252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33A227F-CBB1-4E6D-A4B2-E7A37C7749D0}"/>
              </a:ext>
            </a:extLst>
          </p:cNvPr>
          <p:cNvCxnSpPr>
            <a:cxnSpLocks/>
            <a:stCxn id="39" idx="4"/>
          </p:cNvCxnSpPr>
          <p:nvPr/>
        </p:nvCxnSpPr>
        <p:spPr>
          <a:xfrm flipH="1">
            <a:off x="9735830" y="4293683"/>
            <a:ext cx="455010" cy="3703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A6DE9D5-8260-4CDE-8EB5-7D125E1FE30E}"/>
              </a:ext>
            </a:extLst>
          </p:cNvPr>
          <p:cNvCxnSpPr>
            <a:cxnSpLocks/>
            <a:endCxn id="36" idx="1"/>
          </p:cNvCxnSpPr>
          <p:nvPr/>
        </p:nvCxnSpPr>
        <p:spPr>
          <a:xfrm flipV="1">
            <a:off x="9411524" y="4644259"/>
            <a:ext cx="273702" cy="12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12F390C-B674-44C2-8E29-A5F3B7ABFB5E}"/>
              </a:ext>
            </a:extLst>
          </p:cNvPr>
          <p:cNvCxnSpPr>
            <a:cxnSpLocks/>
          </p:cNvCxnSpPr>
          <p:nvPr/>
        </p:nvCxnSpPr>
        <p:spPr>
          <a:xfrm>
            <a:off x="8857129" y="4234480"/>
            <a:ext cx="365822" cy="5303"/>
          </a:xfrm>
          <a:prstGeom prst="line">
            <a:avLst/>
          </a:prstGeom>
        </p:spPr>
        <p:style>
          <a:lnRef idx="1">
            <a:schemeClr val="accent1"/>
          </a:lnRef>
          <a:fillRef idx="0">
            <a:schemeClr val="accent1"/>
          </a:fillRef>
          <a:effectRef idx="0">
            <a:schemeClr val="accent1"/>
          </a:effectRef>
          <a:fontRef idx="minor">
            <a:schemeClr val="tx1"/>
          </a:fontRef>
        </p:style>
      </p:cxnSp>
      <p:sp>
        <p:nvSpPr>
          <p:cNvPr id="47" name="Flowchart: Connector 46">
            <a:extLst>
              <a:ext uri="{FF2B5EF4-FFF2-40B4-BE49-F238E27FC236}">
                <a16:creationId xmlns:a16="http://schemas.microsoft.com/office/drawing/2014/main" id="{86F3C6FB-4E87-438C-A7AB-F5E525D9398E}"/>
              </a:ext>
            </a:extLst>
          </p:cNvPr>
          <p:cNvSpPr/>
          <p:nvPr/>
        </p:nvSpPr>
        <p:spPr>
          <a:xfrm>
            <a:off x="4413242" y="6133222"/>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lowchart: Connector 47">
            <a:extLst>
              <a:ext uri="{FF2B5EF4-FFF2-40B4-BE49-F238E27FC236}">
                <a16:creationId xmlns:a16="http://schemas.microsoft.com/office/drawing/2014/main" id="{67996ED4-FB36-4812-A709-A04157CB3329}"/>
              </a:ext>
            </a:extLst>
          </p:cNvPr>
          <p:cNvSpPr/>
          <p:nvPr/>
        </p:nvSpPr>
        <p:spPr>
          <a:xfrm>
            <a:off x="3928929" y="570797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lowchart: Connector 48">
            <a:extLst>
              <a:ext uri="{FF2B5EF4-FFF2-40B4-BE49-F238E27FC236}">
                <a16:creationId xmlns:a16="http://schemas.microsoft.com/office/drawing/2014/main" id="{D49A9372-2943-421A-9895-BA9898E50FF0}"/>
              </a:ext>
            </a:extLst>
          </p:cNvPr>
          <p:cNvSpPr/>
          <p:nvPr/>
        </p:nvSpPr>
        <p:spPr>
          <a:xfrm>
            <a:off x="4734693" y="6133223"/>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lowchart: Connector 49">
            <a:extLst>
              <a:ext uri="{FF2B5EF4-FFF2-40B4-BE49-F238E27FC236}">
                <a16:creationId xmlns:a16="http://schemas.microsoft.com/office/drawing/2014/main" id="{73376DF4-107B-4C02-A8C1-149B34C7C0DA}"/>
              </a:ext>
            </a:extLst>
          </p:cNvPr>
          <p:cNvSpPr/>
          <p:nvPr/>
        </p:nvSpPr>
        <p:spPr>
          <a:xfrm>
            <a:off x="4208196" y="5707979"/>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lowchart: Connector 50">
            <a:extLst>
              <a:ext uri="{FF2B5EF4-FFF2-40B4-BE49-F238E27FC236}">
                <a16:creationId xmlns:a16="http://schemas.microsoft.com/office/drawing/2014/main" id="{89AE7C57-B4CB-449B-86F5-8C5A6846C519}"/>
              </a:ext>
            </a:extLst>
          </p:cNvPr>
          <p:cNvSpPr/>
          <p:nvPr/>
        </p:nvSpPr>
        <p:spPr>
          <a:xfrm>
            <a:off x="4910139" y="5707978"/>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lowchart: Connector 51">
            <a:extLst>
              <a:ext uri="{FF2B5EF4-FFF2-40B4-BE49-F238E27FC236}">
                <a16:creationId xmlns:a16="http://schemas.microsoft.com/office/drawing/2014/main" id="{25C3C864-F7E4-40D0-A104-A18E47A36DE8}"/>
              </a:ext>
            </a:extLst>
          </p:cNvPr>
          <p:cNvSpPr/>
          <p:nvPr/>
        </p:nvSpPr>
        <p:spPr>
          <a:xfrm>
            <a:off x="5209377" y="570797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F783AF57-FAA5-4BBE-A21B-974302277DDE}"/>
              </a:ext>
            </a:extLst>
          </p:cNvPr>
          <p:cNvCxnSpPr>
            <a:cxnSpLocks/>
            <a:endCxn id="47" idx="7"/>
          </p:cNvCxnSpPr>
          <p:nvPr/>
        </p:nvCxnSpPr>
        <p:spPr>
          <a:xfrm>
            <a:off x="4122379" y="6022697"/>
            <a:ext cx="365533" cy="123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262C3F4-8DC8-4B44-8D04-AA0CE0471073}"/>
              </a:ext>
            </a:extLst>
          </p:cNvPr>
          <p:cNvCxnSpPr>
            <a:cxnSpLocks/>
            <a:endCxn id="49" idx="1"/>
          </p:cNvCxnSpPr>
          <p:nvPr/>
        </p:nvCxnSpPr>
        <p:spPr>
          <a:xfrm>
            <a:off x="4487912" y="6146033"/>
            <a:ext cx="25959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D985886-61BB-4582-A270-A5049F153C5D}"/>
              </a:ext>
            </a:extLst>
          </p:cNvPr>
          <p:cNvCxnSpPr>
            <a:cxnSpLocks/>
            <a:endCxn id="59" idx="6"/>
          </p:cNvCxnSpPr>
          <p:nvPr/>
        </p:nvCxnSpPr>
        <p:spPr>
          <a:xfrm flipV="1">
            <a:off x="4783058" y="6018567"/>
            <a:ext cx="272193" cy="1472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E576DC-90CE-4DE3-962C-49896B73C437}"/>
              </a:ext>
            </a:extLst>
          </p:cNvPr>
          <p:cNvCxnSpPr>
            <a:cxnSpLocks/>
            <a:stCxn id="50" idx="6"/>
          </p:cNvCxnSpPr>
          <p:nvPr/>
        </p:nvCxnSpPr>
        <p:spPr>
          <a:xfrm>
            <a:off x="4295677" y="5751720"/>
            <a:ext cx="670010" cy="4874"/>
          </a:xfrm>
          <a:prstGeom prst="line">
            <a:avLst/>
          </a:prstGeom>
        </p:spPr>
        <p:style>
          <a:lnRef idx="1">
            <a:schemeClr val="accent1"/>
          </a:lnRef>
          <a:fillRef idx="0">
            <a:schemeClr val="accent1"/>
          </a:fillRef>
          <a:effectRef idx="0">
            <a:schemeClr val="accent1"/>
          </a:effectRef>
          <a:fontRef idx="minor">
            <a:schemeClr val="tx1"/>
          </a:fontRef>
        </p:style>
      </p:cxnSp>
      <p:sp>
        <p:nvSpPr>
          <p:cNvPr id="58" name="Flowchart: Connector 57">
            <a:extLst>
              <a:ext uri="{FF2B5EF4-FFF2-40B4-BE49-F238E27FC236}">
                <a16:creationId xmlns:a16="http://schemas.microsoft.com/office/drawing/2014/main" id="{07BA0F6F-9823-4E9D-8B02-E58CF3FECA54}"/>
              </a:ext>
            </a:extLst>
          </p:cNvPr>
          <p:cNvSpPr/>
          <p:nvPr/>
        </p:nvSpPr>
        <p:spPr>
          <a:xfrm>
            <a:off x="4138783" y="5974827"/>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lowchart: Connector 58">
            <a:extLst>
              <a:ext uri="{FF2B5EF4-FFF2-40B4-BE49-F238E27FC236}">
                <a16:creationId xmlns:a16="http://schemas.microsoft.com/office/drawing/2014/main" id="{58BACBB9-647D-4604-9226-472B6DE6387F}"/>
              </a:ext>
            </a:extLst>
          </p:cNvPr>
          <p:cNvSpPr/>
          <p:nvPr/>
        </p:nvSpPr>
        <p:spPr>
          <a:xfrm>
            <a:off x="4967770" y="5974826"/>
            <a:ext cx="87481" cy="87481"/>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527B0E24-8BA8-4A57-B052-020931DD1ADA}"/>
              </a:ext>
            </a:extLst>
          </p:cNvPr>
          <p:cNvCxnSpPr>
            <a:cxnSpLocks/>
            <a:endCxn id="52" idx="4"/>
          </p:cNvCxnSpPr>
          <p:nvPr/>
        </p:nvCxnSpPr>
        <p:spPr>
          <a:xfrm flipV="1">
            <a:off x="5024665" y="5795458"/>
            <a:ext cx="228453" cy="241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AA435F6-3FC6-46FD-8B2A-BF88288EBD77}"/>
              </a:ext>
            </a:extLst>
          </p:cNvPr>
          <p:cNvCxnSpPr>
            <a:cxnSpLocks/>
            <a:stCxn id="58" idx="2"/>
            <a:endCxn id="48" idx="4"/>
          </p:cNvCxnSpPr>
          <p:nvPr/>
        </p:nvCxnSpPr>
        <p:spPr>
          <a:xfrm flipH="1" flipV="1">
            <a:off x="3972670" y="5795459"/>
            <a:ext cx="166113" cy="223109"/>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41AAD490-D7F4-46B4-B69C-0536F327AA18}"/>
              </a:ext>
            </a:extLst>
          </p:cNvPr>
          <p:cNvSpPr/>
          <p:nvPr/>
        </p:nvSpPr>
        <p:spPr>
          <a:xfrm>
            <a:off x="957594" y="5524135"/>
            <a:ext cx="2724339" cy="923330"/>
          </a:xfrm>
          <a:prstGeom prst="rect">
            <a:avLst/>
          </a:prstGeom>
        </p:spPr>
        <p:txBody>
          <a:bodyPr wrap="square">
            <a:spAutoFit/>
          </a:bodyPr>
          <a:lstStyle/>
          <a:p>
            <a:r>
              <a:rPr lang="en-US" dirty="0"/>
              <a:t>BUT, only one solution if step sizes are sufficiently small to capture changes.</a:t>
            </a:r>
          </a:p>
        </p:txBody>
      </p:sp>
      <p:cxnSp>
        <p:nvCxnSpPr>
          <p:cNvPr id="69" name="Straight Connector 68">
            <a:extLst>
              <a:ext uri="{FF2B5EF4-FFF2-40B4-BE49-F238E27FC236}">
                <a16:creationId xmlns:a16="http://schemas.microsoft.com/office/drawing/2014/main" id="{F3345237-79E5-49DF-A44B-309C1EE1246E}"/>
              </a:ext>
            </a:extLst>
          </p:cNvPr>
          <p:cNvCxnSpPr/>
          <p:nvPr/>
        </p:nvCxnSpPr>
        <p:spPr>
          <a:xfrm>
            <a:off x="715827" y="5056692"/>
            <a:ext cx="1063797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687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AA7773-60AA-4D7E-8E32-89057818F233}"/>
              </a:ext>
            </a:extLst>
          </p:cNvPr>
          <p:cNvSpPr>
            <a:spLocks noGrp="1"/>
          </p:cNvSpPr>
          <p:nvPr>
            <p:ph idx="1"/>
          </p:nvPr>
        </p:nvSpPr>
        <p:spPr>
          <a:xfrm>
            <a:off x="838200" y="41959"/>
            <a:ext cx="10841182" cy="6816041"/>
          </a:xfrm>
        </p:spPr>
        <p:txBody>
          <a:bodyPr>
            <a:normAutofit fontScale="47500" lnSpcReduction="20000"/>
          </a:bodyPr>
          <a:lstStyle/>
          <a:p>
            <a:r>
              <a:rPr lang="en-US" dirty="0" err="1"/>
              <a:t>previousPairs</a:t>
            </a:r>
            <a:r>
              <a:rPr lang="en-US" dirty="0"/>
              <a:t> = null;</a:t>
            </a:r>
          </a:p>
          <a:p>
            <a:r>
              <a:rPr lang="en-US" dirty="0" err="1"/>
              <a:t>previousDistanceAlong</a:t>
            </a:r>
            <a:endParaRPr lang="en-US" dirty="0"/>
          </a:p>
          <a:p>
            <a:r>
              <a:rPr lang="en-US" dirty="0"/>
              <a:t>Foreach(var layer in layer)</a:t>
            </a:r>
          </a:p>
          <a:p>
            <a:pPr lvl="1"/>
            <a:r>
              <a:rPr lang="en-US" dirty="0"/>
              <a:t>var </a:t>
            </a:r>
            <a:r>
              <a:rPr lang="en-US" dirty="0" err="1"/>
              <a:t>sortedVertices</a:t>
            </a:r>
            <a:r>
              <a:rPr lang="en-US" dirty="0"/>
              <a:t> = </a:t>
            </a:r>
            <a:r>
              <a:rPr lang="en-US" dirty="0" err="1"/>
              <a:t>intersectionsByLayer</a:t>
            </a:r>
            <a:r>
              <a:rPr lang="en-US" dirty="0"/>
              <a:t>[layer].</a:t>
            </a:r>
            <a:r>
              <a:rPr lang="en-US" dirty="0" err="1"/>
              <a:t>SortAlong</a:t>
            </a:r>
            <a:r>
              <a:rPr lang="en-US" dirty="0"/>
              <a:t>(perpendicular, out </a:t>
            </a:r>
            <a:r>
              <a:rPr lang="en-US" dirty="0" err="1"/>
              <a:t>distanceAlong</a:t>
            </a:r>
            <a:r>
              <a:rPr lang="en-US" dirty="0"/>
              <a:t>)</a:t>
            </a:r>
          </a:p>
          <a:p>
            <a:pPr lvl="1"/>
            <a:r>
              <a:rPr lang="en-US" dirty="0"/>
              <a:t>var </a:t>
            </a:r>
            <a:r>
              <a:rPr lang="en-US" dirty="0" err="1"/>
              <a:t>pairsByLayer.Add</a:t>
            </a:r>
            <a:r>
              <a:rPr lang="en-US" dirty="0"/>
              <a:t>(layer, new List&lt;(vertex, vertex)&gt;())</a:t>
            </a:r>
          </a:p>
          <a:p>
            <a:pPr lvl="1"/>
            <a:r>
              <a:rPr lang="en-US" dirty="0"/>
              <a:t>For(</a:t>
            </a:r>
            <a:r>
              <a:rPr lang="en-US" dirty="0" err="1"/>
              <a:t>i</a:t>
            </a:r>
            <a:r>
              <a:rPr lang="en-US" dirty="0"/>
              <a:t> = 0; </a:t>
            </a:r>
            <a:r>
              <a:rPr lang="en-US" dirty="0" err="1"/>
              <a:t>i</a:t>
            </a:r>
            <a:r>
              <a:rPr lang="en-US" dirty="0"/>
              <a:t> &lt; </a:t>
            </a:r>
            <a:r>
              <a:rPr lang="en-US" dirty="0" err="1"/>
              <a:t>sortedVertices.Count</a:t>
            </a:r>
            <a:r>
              <a:rPr lang="en-US" dirty="0"/>
              <a:t>; </a:t>
            </a:r>
            <a:r>
              <a:rPr lang="en-US" dirty="0" err="1"/>
              <a:t>i</a:t>
            </a:r>
            <a:r>
              <a:rPr lang="en-US" dirty="0"/>
              <a:t>+=2)</a:t>
            </a:r>
          </a:p>
          <a:p>
            <a:pPr lvl="2"/>
            <a:r>
              <a:rPr lang="en-US" dirty="0" err="1"/>
              <a:t>pairsByLayer</a:t>
            </a:r>
            <a:r>
              <a:rPr lang="en-US" dirty="0"/>
              <a:t>[layer].Add((</a:t>
            </a:r>
            <a:r>
              <a:rPr lang="en-US" dirty="0" err="1"/>
              <a:t>sortedVertices</a:t>
            </a:r>
            <a:r>
              <a:rPr lang="en-US" dirty="0"/>
              <a:t>[</a:t>
            </a:r>
            <a:r>
              <a:rPr lang="en-US" dirty="0" err="1"/>
              <a:t>i</a:t>
            </a:r>
            <a:r>
              <a:rPr lang="en-US" dirty="0"/>
              <a:t>], </a:t>
            </a:r>
            <a:r>
              <a:rPr lang="en-US" dirty="0" err="1"/>
              <a:t>sortedVertices</a:t>
            </a:r>
            <a:r>
              <a:rPr lang="en-US" dirty="0"/>
              <a:t>[i+1]));</a:t>
            </a:r>
          </a:p>
          <a:p>
            <a:pPr lvl="1"/>
            <a:r>
              <a:rPr lang="en-US" dirty="0" err="1"/>
              <a:t>previousToConnections</a:t>
            </a:r>
            <a:r>
              <a:rPr lang="en-US" dirty="0"/>
              <a:t> = new Dictionary&lt;Pair, List&lt;(</a:t>
            </a:r>
            <a:r>
              <a:rPr lang="en-US" dirty="0" err="1"/>
              <a:t>PreviousPair</a:t>
            </a:r>
            <a:r>
              <a:rPr lang="en-US" dirty="0"/>
              <a:t>)&gt;();</a:t>
            </a:r>
          </a:p>
          <a:p>
            <a:pPr lvl="1"/>
            <a:r>
              <a:rPr lang="en-US" dirty="0" err="1"/>
              <a:t>previousFromConnections</a:t>
            </a:r>
            <a:r>
              <a:rPr lang="en-US" dirty="0"/>
              <a:t> = new Dictionary&lt;</a:t>
            </a:r>
            <a:r>
              <a:rPr lang="en-US" dirty="0" err="1"/>
              <a:t>PreviousPair</a:t>
            </a:r>
            <a:r>
              <a:rPr lang="en-US" dirty="0"/>
              <a:t>, Pair&gt;();</a:t>
            </a:r>
          </a:p>
          <a:p>
            <a:pPr lvl="1"/>
            <a:r>
              <a:rPr lang="en-US" dirty="0"/>
              <a:t>unconnected= new List&lt;Pair&gt;();</a:t>
            </a:r>
          </a:p>
          <a:p>
            <a:pPr lvl="1"/>
            <a:r>
              <a:rPr lang="en-US" dirty="0"/>
              <a:t>foreach(pair in </a:t>
            </a:r>
            <a:r>
              <a:rPr lang="en-US" dirty="0" err="1"/>
              <a:t>pairsByLayer</a:t>
            </a:r>
            <a:r>
              <a:rPr lang="en-US" dirty="0"/>
              <a:t>[layer])</a:t>
            </a:r>
          </a:p>
          <a:p>
            <a:pPr lvl="2"/>
            <a:r>
              <a:rPr lang="en-US" dirty="0"/>
              <a:t>//Get the perpendicular distances </a:t>
            </a:r>
          </a:p>
          <a:p>
            <a:pPr lvl="2"/>
            <a:r>
              <a:rPr lang="en-US" dirty="0"/>
              <a:t>a = </a:t>
            </a:r>
            <a:r>
              <a:rPr lang="en-US" dirty="0" err="1"/>
              <a:t>distanceAlong</a:t>
            </a:r>
            <a:r>
              <a:rPr lang="en-US" dirty="0"/>
              <a:t>[pair.Item1];</a:t>
            </a:r>
          </a:p>
          <a:p>
            <a:pPr lvl="2"/>
            <a:r>
              <a:rPr lang="en-US" dirty="0"/>
              <a:t>b = </a:t>
            </a:r>
            <a:r>
              <a:rPr lang="en-US" dirty="0" err="1"/>
              <a:t>distanceAlong</a:t>
            </a:r>
            <a:r>
              <a:rPr lang="en-US" dirty="0"/>
              <a:t>[pair.Item2];</a:t>
            </a:r>
          </a:p>
          <a:p>
            <a:pPr lvl="2"/>
            <a:r>
              <a:rPr lang="en-US" dirty="0"/>
              <a:t>If(</a:t>
            </a:r>
            <a:r>
              <a:rPr lang="en-US" dirty="0" err="1"/>
              <a:t>previousPairs</a:t>
            </a:r>
            <a:r>
              <a:rPr lang="en-US" dirty="0"/>
              <a:t> == null) TODO: start new segments</a:t>
            </a:r>
          </a:p>
          <a:p>
            <a:pPr lvl="2"/>
            <a:r>
              <a:rPr lang="en-US" dirty="0"/>
              <a:t>Foreach(</a:t>
            </a:r>
            <a:r>
              <a:rPr lang="en-US" dirty="0" err="1"/>
              <a:t>previousPair</a:t>
            </a:r>
            <a:r>
              <a:rPr lang="en-US" dirty="0"/>
              <a:t> in </a:t>
            </a:r>
            <a:r>
              <a:rPr lang="en-US" dirty="0" err="1"/>
              <a:t>previousPairs</a:t>
            </a:r>
            <a:r>
              <a:rPr lang="en-US" dirty="0"/>
              <a:t>)</a:t>
            </a:r>
          </a:p>
          <a:p>
            <a:pPr lvl="3"/>
            <a:r>
              <a:rPr lang="en-US" dirty="0"/>
              <a:t>c = </a:t>
            </a:r>
            <a:r>
              <a:rPr lang="en-US" dirty="0" err="1"/>
              <a:t>previousDistanceAlong</a:t>
            </a:r>
            <a:r>
              <a:rPr lang="en-US" dirty="0"/>
              <a:t>[previousPair.Item1];</a:t>
            </a:r>
          </a:p>
          <a:p>
            <a:pPr lvl="3"/>
            <a:r>
              <a:rPr lang="en-US" dirty="0"/>
              <a:t>d = </a:t>
            </a:r>
            <a:r>
              <a:rPr lang="en-US" dirty="0" err="1"/>
              <a:t>previousDistanceAlong</a:t>
            </a:r>
            <a:r>
              <a:rPr lang="en-US" dirty="0"/>
              <a:t>[previousPair.Item1];</a:t>
            </a:r>
          </a:p>
          <a:p>
            <a:pPr lvl="2"/>
            <a:r>
              <a:rPr lang="en-US" dirty="0"/>
              <a:t>If((c &lt;= b &amp;&amp; c &gt;= a) || d &lt;= b &amp;&amp; d &gt;= a || a &lt;= c &amp;&amp; a &gt;= d|| b &lt;=c &amp;&amp; b &gt;= d)</a:t>
            </a:r>
          </a:p>
          <a:p>
            <a:pPr lvl="3"/>
            <a:r>
              <a:rPr lang="en-US" dirty="0"/>
              <a:t>//</a:t>
            </a:r>
            <a:r>
              <a:rPr lang="en-US" dirty="0" err="1"/>
              <a:t>ToDo</a:t>
            </a:r>
            <a:r>
              <a:rPr lang="en-US" dirty="0"/>
              <a:t>: check if contains first.</a:t>
            </a:r>
          </a:p>
          <a:p>
            <a:pPr lvl="3"/>
            <a:r>
              <a:rPr lang="en-US" dirty="0" err="1"/>
              <a:t>previousToConnections</a:t>
            </a:r>
            <a:r>
              <a:rPr lang="en-US" dirty="0"/>
              <a:t>[pair].Add(</a:t>
            </a:r>
            <a:r>
              <a:rPr lang="en-US" dirty="0" err="1"/>
              <a:t>previousPair</a:t>
            </a:r>
            <a:r>
              <a:rPr lang="en-US" dirty="0"/>
              <a:t>)</a:t>
            </a:r>
          </a:p>
          <a:p>
            <a:pPr lvl="3"/>
            <a:r>
              <a:rPr lang="en-US" dirty="0" err="1"/>
              <a:t>previousFromConnections</a:t>
            </a:r>
            <a:r>
              <a:rPr lang="en-US" dirty="0"/>
              <a:t>[</a:t>
            </a:r>
            <a:r>
              <a:rPr lang="en-US" dirty="0" err="1"/>
              <a:t>previousPair</a:t>
            </a:r>
            <a:r>
              <a:rPr lang="en-US" dirty="0"/>
              <a:t>].Add(pair);</a:t>
            </a:r>
          </a:p>
          <a:p>
            <a:pPr lvl="2"/>
            <a:r>
              <a:rPr lang="en-US" dirty="0"/>
              <a:t>Else </a:t>
            </a:r>
            <a:r>
              <a:rPr lang="en-US" dirty="0" err="1"/>
              <a:t>unconnected.Add</a:t>
            </a:r>
            <a:r>
              <a:rPr lang="en-US" dirty="0"/>
              <a:t>(pair) </a:t>
            </a:r>
          </a:p>
          <a:p>
            <a:pPr lvl="1"/>
            <a:r>
              <a:rPr lang="en-US" dirty="0"/>
              <a:t>Foreach(pair in unconnected)</a:t>
            </a:r>
          </a:p>
          <a:p>
            <a:pPr lvl="2"/>
            <a:r>
              <a:rPr lang="en-US" dirty="0" err="1"/>
              <a:t>Segments.Add</a:t>
            </a:r>
            <a:r>
              <a:rPr lang="en-US" dirty="0"/>
              <a:t>(new List&lt;Vertex&gt;{pair.Item1, pair.Item2} //ordered along the perpendicular</a:t>
            </a:r>
          </a:p>
          <a:p>
            <a:pPr lvl="1"/>
            <a:r>
              <a:rPr lang="en-US" dirty="0"/>
              <a:t>//If this pair is only connected to one </a:t>
            </a:r>
            <a:r>
              <a:rPr lang="en-US" dirty="0" err="1"/>
              <a:t>previousPair</a:t>
            </a:r>
            <a:r>
              <a:rPr lang="en-US" dirty="0"/>
              <a:t>, and that previous pair is only connected to one new pair</a:t>
            </a:r>
          </a:p>
          <a:p>
            <a:pPr lvl="1"/>
            <a:r>
              <a:rPr lang="en-US" dirty="0"/>
              <a:t>//then add it</a:t>
            </a:r>
          </a:p>
          <a:p>
            <a:pPr lvl="1"/>
            <a:r>
              <a:rPr lang="en-US" dirty="0"/>
              <a:t>Foreach(var pair in </a:t>
            </a:r>
            <a:r>
              <a:rPr lang="en-US" dirty="0" err="1"/>
              <a:t>previousToConnections</a:t>
            </a:r>
            <a:r>
              <a:rPr lang="en-US" dirty="0"/>
              <a:t>)</a:t>
            </a:r>
          </a:p>
          <a:p>
            <a:pPr lvl="2"/>
            <a:r>
              <a:rPr lang="en-US" dirty="0"/>
              <a:t>If(</a:t>
            </a:r>
            <a:r>
              <a:rPr lang="en-US" dirty="0" err="1"/>
              <a:t>pair.Value.Count</a:t>
            </a:r>
            <a:r>
              <a:rPr lang="en-US" dirty="0"/>
              <a:t> == 1 &amp;&amp; </a:t>
            </a:r>
            <a:r>
              <a:rPr lang="en-US" dirty="0" err="1"/>
              <a:t>previousFromConnections</a:t>
            </a:r>
            <a:r>
              <a:rPr lang="en-US" dirty="0"/>
              <a:t>[</a:t>
            </a:r>
            <a:r>
              <a:rPr lang="en-US" dirty="0" err="1"/>
              <a:t>pair.Value.First</a:t>
            </a:r>
            <a:r>
              <a:rPr lang="en-US" dirty="0"/>
              <a:t>()].Count == 1)</a:t>
            </a:r>
          </a:p>
          <a:p>
            <a:pPr lvl="3"/>
            <a:r>
              <a:rPr lang="en-US" dirty="0"/>
              <a:t>Find the segment that the previous points belong to (where segment[0] = previous[0] &amp;&amp; </a:t>
            </a:r>
            <a:r>
              <a:rPr lang="en-US" dirty="0" err="1"/>
              <a:t>segment.Last</a:t>
            </a:r>
            <a:r>
              <a:rPr lang="en-US" dirty="0"/>
              <a:t> = previous[1];</a:t>
            </a:r>
          </a:p>
          <a:p>
            <a:pPr lvl="3"/>
            <a:r>
              <a:rPr lang="en-US" dirty="0"/>
              <a:t>Insert pair[0] at the start of the segment and add pair[1] to the end </a:t>
            </a:r>
          </a:p>
          <a:p>
            <a:pPr lvl="2"/>
            <a:r>
              <a:rPr lang="en-US" dirty="0"/>
              <a:t>Else If(</a:t>
            </a:r>
            <a:r>
              <a:rPr lang="en-US" dirty="0" err="1"/>
              <a:t>pair.Value.Count</a:t>
            </a:r>
            <a:r>
              <a:rPr lang="en-US" dirty="0"/>
              <a:t> &gt; 1 &amp;&amp; </a:t>
            </a:r>
            <a:r>
              <a:rPr lang="en-US" dirty="0" err="1"/>
              <a:t>previousFromConnections</a:t>
            </a:r>
            <a:r>
              <a:rPr lang="en-US" dirty="0"/>
              <a:t>[</a:t>
            </a:r>
            <a:r>
              <a:rPr lang="en-US" dirty="0" err="1"/>
              <a:t>pair.Value.First</a:t>
            </a:r>
            <a:r>
              <a:rPr lang="en-US" dirty="0"/>
              <a:t>()].Count &gt; 1) </a:t>
            </a:r>
            <a:r>
              <a:rPr lang="en-US" b="1" dirty="0"/>
              <a:t>Error(Step size too small)</a:t>
            </a:r>
          </a:p>
          <a:p>
            <a:pPr lvl="2"/>
            <a:r>
              <a:rPr lang="en-US" dirty="0"/>
              <a:t>Else If(</a:t>
            </a:r>
            <a:r>
              <a:rPr lang="en-US" dirty="0" err="1"/>
              <a:t>pair.Value.Count</a:t>
            </a:r>
            <a:r>
              <a:rPr lang="en-US" dirty="0"/>
              <a:t> &gt; 1 ) </a:t>
            </a:r>
            <a:r>
              <a:rPr lang="en-US" b="1" dirty="0"/>
              <a:t>Merge;</a:t>
            </a:r>
          </a:p>
          <a:p>
            <a:pPr lvl="2"/>
            <a:r>
              <a:rPr lang="en-US" dirty="0"/>
              <a:t>Else If(</a:t>
            </a:r>
            <a:r>
              <a:rPr lang="en-US" dirty="0" err="1"/>
              <a:t>previousFromConnections</a:t>
            </a:r>
            <a:r>
              <a:rPr lang="en-US" dirty="0"/>
              <a:t>[</a:t>
            </a:r>
            <a:r>
              <a:rPr lang="en-US" dirty="0" err="1"/>
              <a:t>pair.Value.First</a:t>
            </a:r>
            <a:r>
              <a:rPr lang="en-US" dirty="0"/>
              <a:t>()].Count &gt; 1) continue //we will branch later; </a:t>
            </a:r>
          </a:p>
          <a:p>
            <a:pPr lvl="1"/>
            <a:r>
              <a:rPr lang="en-US" dirty="0"/>
              <a:t>Foreach(previous in </a:t>
            </a:r>
            <a:r>
              <a:rPr lang="en-US" dirty="0" err="1"/>
              <a:t>previousFromConnections.Where</a:t>
            </a:r>
            <a:r>
              <a:rPr lang="en-US" dirty="0"/>
              <a:t>(</a:t>
            </a:r>
            <a:r>
              <a:rPr lang="en-US" dirty="0" err="1"/>
              <a:t>Value.Count</a:t>
            </a:r>
            <a:r>
              <a:rPr lang="en-US" dirty="0"/>
              <a:t> &gt; 1)</a:t>
            </a:r>
          </a:p>
          <a:p>
            <a:pPr lvl="2"/>
            <a:r>
              <a:rPr lang="en-US" b="1" dirty="0"/>
              <a:t>Branch</a:t>
            </a:r>
          </a:p>
          <a:p>
            <a:pPr lvl="1"/>
            <a:r>
              <a:rPr lang="en-US" dirty="0" err="1"/>
              <a:t>previousPairs</a:t>
            </a:r>
            <a:r>
              <a:rPr lang="en-US" dirty="0"/>
              <a:t> = </a:t>
            </a:r>
            <a:r>
              <a:rPr lang="en-US" dirty="0" err="1"/>
              <a:t>pairsByLayer</a:t>
            </a:r>
            <a:r>
              <a:rPr lang="en-US" dirty="0"/>
              <a:t>[layer];</a:t>
            </a:r>
          </a:p>
          <a:p>
            <a:pPr lvl="1"/>
            <a:r>
              <a:rPr lang="en-US" dirty="0" err="1"/>
              <a:t>previousDistanceAlong</a:t>
            </a:r>
            <a:r>
              <a:rPr lang="en-US" dirty="0"/>
              <a:t> = </a:t>
            </a:r>
            <a:r>
              <a:rPr lang="en-US" dirty="0" err="1"/>
              <a:t>distanceAlong</a:t>
            </a:r>
            <a:r>
              <a:rPr lang="en-US" dirty="0"/>
              <a:t>;</a:t>
            </a:r>
          </a:p>
          <a:p>
            <a:pPr lvl="3"/>
            <a:endParaRPr lang="en-US" dirty="0"/>
          </a:p>
          <a:p>
            <a:pPr lvl="3"/>
            <a:endParaRPr lang="en-US" dirty="0"/>
          </a:p>
        </p:txBody>
      </p:sp>
      <p:sp>
        <p:nvSpPr>
          <p:cNvPr id="4" name="Rectangle 3">
            <a:extLst>
              <a:ext uri="{FF2B5EF4-FFF2-40B4-BE49-F238E27FC236}">
                <a16:creationId xmlns:a16="http://schemas.microsoft.com/office/drawing/2014/main" id="{72F1F24D-493B-406A-A028-C5ECF462699A}"/>
              </a:ext>
            </a:extLst>
          </p:cNvPr>
          <p:cNvSpPr/>
          <p:nvPr/>
        </p:nvSpPr>
        <p:spPr>
          <a:xfrm>
            <a:off x="6545350" y="41959"/>
            <a:ext cx="5646650" cy="646331"/>
          </a:xfrm>
          <a:prstGeom prst="rect">
            <a:avLst/>
          </a:prstGeom>
        </p:spPr>
        <p:txBody>
          <a:bodyPr wrap="square">
            <a:spAutoFit/>
          </a:bodyPr>
          <a:lstStyle/>
          <a:p>
            <a:r>
              <a:rPr lang="en-US" dirty="0" err="1"/>
              <a:t>PairsByLayer</a:t>
            </a:r>
            <a:r>
              <a:rPr lang="en-US" dirty="0"/>
              <a:t> = Dictionary&lt;int, List&lt;(Vertex, Vertex)&gt;&gt;</a:t>
            </a:r>
          </a:p>
          <a:p>
            <a:r>
              <a:rPr lang="en-US" dirty="0"/>
              <a:t>Segment = List&lt;Vertex&gt;</a:t>
            </a:r>
          </a:p>
        </p:txBody>
      </p:sp>
    </p:spTree>
    <p:extLst>
      <p:ext uri="{BB962C8B-B14F-4D97-AF65-F5344CB8AC3E}">
        <p14:creationId xmlns:p14="http://schemas.microsoft.com/office/powerpoint/2010/main" val="1499810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1296</TotalTime>
  <Words>853</Words>
  <Application>Microsoft Office PowerPoint</Application>
  <PresentationFormat>Widescreen</PresentationFormat>
  <Paragraphs>99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Uniform Decomposition</vt:lpstr>
      <vt:lpstr>PowerPoint Presentation</vt:lpstr>
      <vt:lpstr>PowerPoint Presentation</vt:lpstr>
      <vt:lpstr>Build up intersectionsByLayer</vt:lpstr>
      <vt:lpstr>Build up intersectionsByLayer</vt:lpstr>
      <vt:lpstr>Major Assumption – Step Size is sufficiently small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Directional Decomposition</dc:title>
  <dc:creator>Brandon Massoni</dc:creator>
  <cp:lastModifiedBy>Brandon Massoni</cp:lastModifiedBy>
  <cp:revision>22</cp:revision>
  <dcterms:created xsi:type="dcterms:W3CDTF">2019-11-18T20:23:43Z</dcterms:created>
  <dcterms:modified xsi:type="dcterms:W3CDTF">2019-11-19T18:06:04Z</dcterms:modified>
</cp:coreProperties>
</file>