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08" r:id="rId3"/>
    <p:sldId id="302" r:id="rId4"/>
    <p:sldId id="305" r:id="rId5"/>
    <p:sldId id="309" r:id="rId6"/>
    <p:sldId id="306" r:id="rId7"/>
    <p:sldId id="310" r:id="rId8"/>
    <p:sldId id="258" r:id="rId9"/>
    <p:sldId id="262" r:id="rId10"/>
    <p:sldId id="265"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76" autoAdjust="0"/>
  </p:normalViewPr>
  <p:slideViewPr>
    <p:cSldViewPr>
      <p:cViewPr varScale="1">
        <p:scale>
          <a:sx n="51" d="100"/>
          <a:sy n="51" d="100"/>
        </p:scale>
        <p:origin x="-1188" y="-5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27A76-B7FD-49D2-B5D6-27CD0CB6952D}" type="datetimeFigureOut">
              <a:rPr lang="en-US" smtClean="0"/>
              <a:t>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CAB33F-6D32-40BA-A51D-61D74232B6BD}" type="slidenum">
              <a:rPr lang="en-US" smtClean="0"/>
              <a:t>‹#›</a:t>
            </a:fld>
            <a:endParaRPr lang="en-US"/>
          </a:p>
        </p:txBody>
      </p:sp>
    </p:spTree>
    <p:extLst>
      <p:ext uri="{BB962C8B-B14F-4D97-AF65-F5344CB8AC3E}">
        <p14:creationId xmlns:p14="http://schemas.microsoft.com/office/powerpoint/2010/main" val="484371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r>
              <a:rPr lang="en-US" dirty="0" smtClean="0"/>
              <a:t>Maybe if you get</a:t>
            </a:r>
            <a:r>
              <a:rPr lang="en-US" baseline="0" dirty="0" smtClean="0"/>
              <a:t> info from potential users you will save yourself a lot of wasted effort in designing something people may not use or need</a:t>
            </a:r>
            <a:endParaRPr lang="en-US" dirty="0" smtClean="0"/>
          </a:p>
        </p:txBody>
      </p:sp>
      <p:sp>
        <p:nvSpPr>
          <p:cNvPr id="48132" name="Slide Number Placeholder 3"/>
          <p:cNvSpPr>
            <a:spLocks noGrp="1"/>
          </p:cNvSpPr>
          <p:nvPr>
            <p:ph type="sldNum" sz="quarter" idx="5"/>
          </p:nvPr>
        </p:nvSpPr>
        <p:spPr>
          <a:noFill/>
        </p:spPr>
        <p:txBody>
          <a:bodyPr/>
          <a:lstStyle/>
          <a:p>
            <a:fld id="{1ADCA4EA-09AF-493D-9859-B696E5D92FBE}" type="slidenum">
              <a:rPr lang="en-US" smtClean="0"/>
              <a:pPr/>
              <a:t>2</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tough one to administer because often people don’t understand, so an example might be</a:t>
            </a:r>
            <a:r>
              <a:rPr lang="en-US" baseline="0" dirty="0" smtClean="0"/>
              <a:t> good to include prior to the question.</a:t>
            </a:r>
          </a:p>
          <a:p>
            <a:r>
              <a:rPr lang="en-US" baseline="0" dirty="0" smtClean="0"/>
              <a:t>Goal of this type of question is to get a sense of weights people assign to different attributes. There are better ways however.</a:t>
            </a:r>
            <a:endParaRPr lang="en-US" dirty="0"/>
          </a:p>
        </p:txBody>
      </p:sp>
      <p:sp>
        <p:nvSpPr>
          <p:cNvPr id="4" name="Slide Number Placeholder 3"/>
          <p:cNvSpPr>
            <a:spLocks noGrp="1"/>
          </p:cNvSpPr>
          <p:nvPr>
            <p:ph type="sldNum" sz="quarter" idx="10"/>
          </p:nvPr>
        </p:nvSpPr>
        <p:spPr/>
        <p:txBody>
          <a:bodyPr/>
          <a:lstStyle/>
          <a:p>
            <a:pPr>
              <a:defRPr/>
            </a:pPr>
            <a:fld id="{6E3A1451-5C6E-490B-BF0F-F06FB1510999}" type="slidenum">
              <a:rPr lang="en-US" smtClean="0"/>
              <a:pPr>
                <a:defRPr/>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LET’S TAKE A MOMENT TO COME UP WITH SOME QUESTIONS</a:t>
            </a:r>
            <a:r>
              <a:rPr lang="en-US" b="1" baseline="0" dirty="0" smtClean="0"/>
              <a:t> FROM EACH OF THESE CATEGORIES</a:t>
            </a:r>
            <a:endParaRPr lang="en-US" b="1" dirty="0"/>
          </a:p>
        </p:txBody>
      </p:sp>
      <p:sp>
        <p:nvSpPr>
          <p:cNvPr id="4" name="Slide Number Placeholder 3"/>
          <p:cNvSpPr>
            <a:spLocks noGrp="1"/>
          </p:cNvSpPr>
          <p:nvPr>
            <p:ph type="sldNum" sz="quarter" idx="10"/>
          </p:nvPr>
        </p:nvSpPr>
        <p:spPr/>
        <p:txBody>
          <a:bodyPr/>
          <a:lstStyle/>
          <a:p>
            <a:pPr>
              <a:defRPr/>
            </a:pPr>
            <a:fld id="{6E3A1451-5C6E-490B-BF0F-F06FB1510999}" type="slidenum">
              <a:rPr lang="en-US" smtClean="0"/>
              <a:pPr>
                <a:defRPr/>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Contempt is an intensely negative emotion regarding a person or group of people as inferior, base, or worthless—it is similar to scorn. It is also used when people are being sarcastic. Contempt is also defined as the state of being despised or dishonored; disgrace, and an open disrespect or willful disobedience of the authority of a court of law or legislative body.[1] One example of contempt could be seen in the character Ebenezer Scrooge from the Charles Dickens' book A Christmas Carol, who was cold-hearted, hating Christmas and poor people. The word originated in 1393, from the Latin word </a:t>
            </a:r>
            <a:r>
              <a:rPr lang="en-US" dirty="0" err="1" smtClean="0"/>
              <a:t>contemptus</a:t>
            </a:r>
            <a:r>
              <a:rPr lang="en-US" dirty="0" smtClean="0"/>
              <a:t> meaning "scorn." It is the past participle of </a:t>
            </a:r>
            <a:r>
              <a:rPr lang="en-US" dirty="0" err="1" smtClean="0"/>
              <a:t>contemnere</a:t>
            </a:r>
            <a:r>
              <a:rPr lang="en-US" dirty="0" smtClean="0"/>
              <a:t> and from com- </a:t>
            </a:r>
            <a:r>
              <a:rPr lang="en-US" dirty="0" err="1" smtClean="0"/>
              <a:t>intens</a:t>
            </a:r>
            <a:r>
              <a:rPr lang="en-US" dirty="0" smtClean="0"/>
              <a:t>. prefix + </a:t>
            </a:r>
            <a:r>
              <a:rPr lang="en-US" dirty="0" err="1" smtClean="0"/>
              <a:t>temnere</a:t>
            </a:r>
            <a:r>
              <a:rPr lang="en-US" dirty="0" smtClean="0"/>
              <a:t> "to slight, scorn." The origin is uncertain. Contemptuous appeared in 1529</a:t>
            </a:r>
            <a:endParaRPr lang="en-US" dirty="0"/>
          </a:p>
        </p:txBody>
      </p:sp>
      <p:sp>
        <p:nvSpPr>
          <p:cNvPr id="4" name="Slide Number Placeholder 3"/>
          <p:cNvSpPr>
            <a:spLocks noGrp="1"/>
          </p:cNvSpPr>
          <p:nvPr>
            <p:ph type="sldNum" sz="quarter" idx="10"/>
          </p:nvPr>
        </p:nvSpPr>
        <p:spPr/>
        <p:txBody>
          <a:bodyPr/>
          <a:lstStyle/>
          <a:p>
            <a:pPr>
              <a:defRPr/>
            </a:pPr>
            <a:fld id="{6E3A1451-5C6E-490B-BF0F-F06FB1510999}" type="slidenum">
              <a:rPr lang="en-US" smtClean="0"/>
              <a:pPr>
                <a:defRPr/>
              </a:pPr>
              <a:t>23</a:t>
            </a:fld>
            <a:endParaRPr lang="en-US"/>
          </a:p>
        </p:txBody>
      </p:sp>
    </p:spTree>
    <p:extLst>
      <p:ext uri="{BB962C8B-B14F-4D97-AF65-F5344CB8AC3E}">
        <p14:creationId xmlns:p14="http://schemas.microsoft.com/office/powerpoint/2010/main" val="2113739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r>
              <a:rPr lang="en-US" smtClean="0"/>
              <a:t>How might you fix these problems?</a:t>
            </a:r>
          </a:p>
          <a:p>
            <a:pPr eaLnBrk="1" hangingPunct="1"/>
            <a:endParaRPr lang="en-US" smtClean="0"/>
          </a:p>
          <a:p>
            <a:pPr eaLnBrk="1" hangingPunct="1"/>
            <a:r>
              <a:rPr lang="en-US" smtClean="0"/>
              <a:t>Even in a multiple choice question, the order the answers appear in can make a big difference</a:t>
            </a:r>
          </a:p>
        </p:txBody>
      </p:sp>
      <p:sp>
        <p:nvSpPr>
          <p:cNvPr id="63492" name="Slide Number Placeholder 3"/>
          <p:cNvSpPr>
            <a:spLocks noGrp="1"/>
          </p:cNvSpPr>
          <p:nvPr>
            <p:ph type="sldNum" sz="quarter" idx="5"/>
          </p:nvPr>
        </p:nvSpPr>
        <p:spPr>
          <a:noFill/>
        </p:spPr>
        <p:txBody>
          <a:bodyPr/>
          <a:lstStyle/>
          <a:p>
            <a:fld id="{BD7D830D-C66E-4FE1-BF48-89E625F81096}" type="slidenum">
              <a:rPr lang="en-US" smtClean="0"/>
              <a:pPr/>
              <a:t>26</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r>
              <a:rPr lang="en-US" smtClean="0"/>
              <a:t>How might you fix these problems?</a:t>
            </a:r>
          </a:p>
          <a:p>
            <a:pPr eaLnBrk="1" hangingPunct="1"/>
            <a:endParaRPr lang="en-US" smtClean="0"/>
          </a:p>
          <a:p>
            <a:pPr eaLnBrk="1" hangingPunct="1"/>
            <a:r>
              <a:rPr lang="en-US" smtClean="0"/>
              <a:t>Even in a multiple choice question, the order the answers appear in can make a big difference</a:t>
            </a:r>
          </a:p>
        </p:txBody>
      </p:sp>
      <p:sp>
        <p:nvSpPr>
          <p:cNvPr id="64516" name="Slide Number Placeholder 3"/>
          <p:cNvSpPr>
            <a:spLocks noGrp="1"/>
          </p:cNvSpPr>
          <p:nvPr>
            <p:ph type="sldNum" sz="quarter" idx="5"/>
          </p:nvPr>
        </p:nvSpPr>
        <p:spPr>
          <a:noFill/>
        </p:spPr>
        <p:txBody>
          <a:bodyPr/>
          <a:lstStyle/>
          <a:p>
            <a:fld id="{0F869FCF-0E87-4D18-8D94-E385E4F06EB3}" type="slidenum">
              <a:rPr lang="en-US" smtClean="0"/>
              <a:pPr/>
              <a:t>27</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r>
              <a:rPr lang="en-US" dirty="0" smtClean="0"/>
              <a:t>How might you fix these problems?</a:t>
            </a:r>
          </a:p>
          <a:p>
            <a:pPr eaLnBrk="1" hangingPunct="1"/>
            <a:endParaRPr lang="en-US" dirty="0" smtClean="0"/>
          </a:p>
          <a:p>
            <a:pPr eaLnBrk="1" hangingPunct="1"/>
            <a:r>
              <a:rPr lang="en-US" dirty="0" smtClean="0"/>
              <a:t>Even in a multiple choice question, the order the answers appear in can make a big difference</a:t>
            </a:r>
          </a:p>
        </p:txBody>
      </p:sp>
      <p:sp>
        <p:nvSpPr>
          <p:cNvPr id="64516" name="Slide Number Placeholder 3"/>
          <p:cNvSpPr>
            <a:spLocks noGrp="1"/>
          </p:cNvSpPr>
          <p:nvPr>
            <p:ph type="sldNum" sz="quarter" idx="5"/>
          </p:nvPr>
        </p:nvSpPr>
        <p:spPr>
          <a:noFill/>
        </p:spPr>
        <p:txBody>
          <a:bodyPr/>
          <a:lstStyle/>
          <a:p>
            <a:fld id="{0F869FCF-0E87-4D18-8D94-E385E4F06EB3}" type="slidenum">
              <a:rPr lang="en-US" smtClean="0"/>
              <a:pPr/>
              <a:t>28</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eaLnBrk="1" hangingPunct="1"/>
            <a:r>
              <a:rPr lang="en-US" smtClean="0"/>
              <a:t>How might you fix these problems?</a:t>
            </a:r>
          </a:p>
          <a:p>
            <a:pPr eaLnBrk="1" hangingPunct="1"/>
            <a:endParaRPr lang="en-US" smtClean="0"/>
          </a:p>
          <a:p>
            <a:pPr eaLnBrk="1" hangingPunct="1"/>
            <a:r>
              <a:rPr lang="en-US" smtClean="0"/>
              <a:t>Even in a multiple choice question, the order the answers appear in can make a big difference</a:t>
            </a:r>
          </a:p>
        </p:txBody>
      </p:sp>
      <p:sp>
        <p:nvSpPr>
          <p:cNvPr id="64516" name="Slide Number Placeholder 3"/>
          <p:cNvSpPr>
            <a:spLocks noGrp="1"/>
          </p:cNvSpPr>
          <p:nvPr>
            <p:ph type="sldNum" sz="quarter" idx="5"/>
          </p:nvPr>
        </p:nvSpPr>
        <p:spPr>
          <a:noFill/>
        </p:spPr>
        <p:txBody>
          <a:bodyPr/>
          <a:lstStyle/>
          <a:p>
            <a:fld id="{0F869FCF-0E87-4D18-8D94-E385E4F06EB3}" type="slidenum">
              <a:rPr lang="en-US" smtClean="0"/>
              <a:pPr/>
              <a:t>29</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pPr eaLnBrk="1" hangingPunct="1"/>
            <a:r>
              <a:rPr lang="en-US" dirty="0" smtClean="0"/>
              <a:t>How might you fix these problems?</a:t>
            </a:r>
          </a:p>
        </p:txBody>
      </p:sp>
      <p:sp>
        <p:nvSpPr>
          <p:cNvPr id="65540" name="Slide Number Placeholder 3"/>
          <p:cNvSpPr>
            <a:spLocks noGrp="1"/>
          </p:cNvSpPr>
          <p:nvPr>
            <p:ph type="sldNum" sz="quarter" idx="5"/>
          </p:nvPr>
        </p:nvSpPr>
        <p:spPr>
          <a:noFill/>
        </p:spPr>
        <p:txBody>
          <a:bodyPr/>
          <a:lstStyle/>
          <a:p>
            <a:fld id="{88C5561F-49AD-49D3-8019-FB579C8B826E}" type="slidenum">
              <a:rPr lang="en-US" smtClean="0"/>
              <a:pPr/>
              <a:t>30</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Social desirability bias -</a:t>
            </a:r>
            <a:r>
              <a:rPr lang="en-US" b="1" dirty="0" smtClean="0"/>
              <a:t> </a:t>
            </a:r>
            <a:r>
              <a:rPr lang="en-US" dirty="0" smtClean="0"/>
              <a:t>Answer a question in in a way that conforms to dominant belief patterns:</a:t>
            </a:r>
          </a:p>
          <a:p>
            <a:endParaRPr lang="en-US" dirty="0" smtClean="0"/>
          </a:p>
          <a:p>
            <a:r>
              <a:rPr lang="en-US" dirty="0" smtClean="0"/>
              <a:t>The answer may reflect</a:t>
            </a:r>
            <a:r>
              <a:rPr lang="en-US" baseline="0" dirty="0" smtClean="0"/>
              <a:t> more how they want to act or want to be perceived rather than how they actually act.</a:t>
            </a:r>
            <a:endParaRPr lang="en-US" dirty="0"/>
          </a:p>
        </p:txBody>
      </p:sp>
      <p:sp>
        <p:nvSpPr>
          <p:cNvPr id="4" name="Slide Number Placeholder 3"/>
          <p:cNvSpPr>
            <a:spLocks noGrp="1"/>
          </p:cNvSpPr>
          <p:nvPr>
            <p:ph type="sldNum" sz="quarter" idx="10"/>
          </p:nvPr>
        </p:nvSpPr>
        <p:spPr/>
        <p:txBody>
          <a:bodyPr/>
          <a:lstStyle/>
          <a:p>
            <a:pPr>
              <a:defRPr/>
            </a:pPr>
            <a:fld id="{6E3A1451-5C6E-490B-BF0F-F06FB1510999}" type="slidenum">
              <a:rPr lang="en-US" smtClean="0"/>
              <a:pPr>
                <a:defRPr/>
              </a:pPr>
              <a:t>31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b="1" dirty="0" smtClean="0"/>
              <a:t>LET’S TAKE A MOMENT TO GO THROUGH THIS CHECKLIST WITH THE QUESTIONS WE HAVE</a:t>
            </a:r>
          </a:p>
        </p:txBody>
      </p:sp>
      <p:sp>
        <p:nvSpPr>
          <p:cNvPr id="61444" name="Slide Number Placeholder 3"/>
          <p:cNvSpPr>
            <a:spLocks noGrp="1"/>
          </p:cNvSpPr>
          <p:nvPr>
            <p:ph type="sldNum" sz="quarter" idx="5"/>
          </p:nvPr>
        </p:nvSpPr>
        <p:spPr>
          <a:noFill/>
        </p:spPr>
        <p:txBody>
          <a:bodyPr/>
          <a:lstStyle/>
          <a:p>
            <a:fld id="{AD273236-8393-4B96-887C-B8F2E1C8E029}" type="slidenum">
              <a:rPr lang="en-US" smtClean="0"/>
              <a:pPr/>
              <a:t>33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r>
              <a:rPr lang="en-US" smtClean="0"/>
              <a:t>The idea is that we want to put tools in your hands to help you be more user-driven in your design process.  </a:t>
            </a:r>
          </a:p>
        </p:txBody>
      </p:sp>
      <p:sp>
        <p:nvSpPr>
          <p:cNvPr id="50180" name="Slide Number Placeholder 3"/>
          <p:cNvSpPr>
            <a:spLocks noGrp="1"/>
          </p:cNvSpPr>
          <p:nvPr>
            <p:ph type="sldNum" sz="quarter" idx="5"/>
          </p:nvPr>
        </p:nvSpPr>
        <p:spPr>
          <a:noFill/>
        </p:spPr>
        <p:txBody>
          <a:bodyPr/>
          <a:lstStyle/>
          <a:p>
            <a:fld id="{E5E49318-8B25-4FA8-9091-5A94BF10C4B0}" type="slidenum">
              <a:rPr lang="en-US" smtClean="0"/>
              <a:pPr/>
              <a:t>8</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baseline="0" dirty="0" smtClean="0"/>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35</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36</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37</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38</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39</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40</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41</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42</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43</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44</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1.  </a:t>
            </a:r>
            <a:r>
              <a:rPr lang="en-US" b="1" dirty="0" smtClean="0"/>
              <a:t>Attitudes  /  Opinions</a:t>
            </a:r>
            <a:r>
              <a:rPr lang="en-US" dirty="0" smtClean="0"/>
              <a:t>  about or towards a product</a:t>
            </a:r>
          </a:p>
          <a:p>
            <a:pPr eaLnBrk="1" hangingPunct="1"/>
            <a:r>
              <a:rPr lang="en-US" dirty="0" smtClean="0"/>
              <a:t>2.  </a:t>
            </a:r>
            <a:r>
              <a:rPr lang="en-US" b="1" dirty="0" smtClean="0"/>
              <a:t>Awareness  /  Knowledge</a:t>
            </a:r>
            <a:r>
              <a:rPr lang="en-US" dirty="0" smtClean="0"/>
              <a:t>:  about a product, features, availability (location, ease), price, manufacturer, possible uses, competitive products.</a:t>
            </a:r>
            <a:endParaRPr lang="en-US" i="1" dirty="0" smtClean="0"/>
          </a:p>
          <a:p>
            <a:pPr eaLnBrk="1" hangingPunct="1"/>
            <a:r>
              <a:rPr lang="en-US" i="1" dirty="0" smtClean="0"/>
              <a:t>Testing:</a:t>
            </a:r>
            <a:endParaRPr lang="en-US" dirty="0" smtClean="0"/>
          </a:p>
          <a:p>
            <a:pPr eaLnBrk="1" hangingPunct="1"/>
            <a:r>
              <a:rPr lang="en-US" dirty="0" smtClean="0"/>
              <a:t>Unaided Recall (no prompting)</a:t>
            </a:r>
          </a:p>
          <a:p>
            <a:pPr eaLnBrk="1" hangingPunct="1"/>
            <a:r>
              <a:rPr lang="en-US" dirty="0" smtClean="0"/>
              <a:t>Aided Recall (peripheral prompting)</a:t>
            </a:r>
          </a:p>
          <a:p>
            <a:pPr eaLnBrk="1" hangingPunct="1"/>
            <a:r>
              <a:rPr lang="en-US" dirty="0" smtClean="0"/>
              <a:t>Recognition (actual product / ad copy)</a:t>
            </a:r>
          </a:p>
          <a:p>
            <a:pPr eaLnBrk="1" hangingPunct="1"/>
            <a:r>
              <a:rPr lang="en-US" dirty="0" smtClean="0"/>
              <a:t>3.  </a:t>
            </a:r>
            <a:r>
              <a:rPr lang="en-US" b="1" dirty="0" smtClean="0"/>
              <a:t>Purchase Intention</a:t>
            </a:r>
            <a:r>
              <a:rPr lang="en-US" dirty="0" smtClean="0"/>
              <a:t>:  definitely will buy, probably will buy, possibly will buy, unlikely to buy, definitely will not buy, undecided</a:t>
            </a:r>
          </a:p>
          <a:p>
            <a:pPr eaLnBrk="1" hangingPunct="1"/>
            <a:r>
              <a:rPr lang="en-US" dirty="0" smtClean="0"/>
              <a:t>4.  </a:t>
            </a:r>
            <a:r>
              <a:rPr lang="en-US" b="1" dirty="0" smtClean="0"/>
              <a:t>Purchase / Usage Behavior</a:t>
            </a:r>
            <a:r>
              <a:rPr lang="en-US" dirty="0" smtClean="0"/>
              <a:t>:</a:t>
            </a:r>
          </a:p>
          <a:p>
            <a:pPr eaLnBrk="1" hangingPunct="1"/>
            <a:r>
              <a:rPr lang="en-US" dirty="0" smtClean="0"/>
              <a:t>Who in the household is using it / purchasing it?</a:t>
            </a:r>
          </a:p>
          <a:p>
            <a:pPr eaLnBrk="1" hangingPunct="1"/>
            <a:r>
              <a:rPr lang="en-US" dirty="0" smtClean="0"/>
              <a:t>How / Where / When / In what situation are they using it?</a:t>
            </a:r>
          </a:p>
          <a:p>
            <a:pPr eaLnBrk="1" hangingPunct="1"/>
            <a:r>
              <a:rPr lang="en-US" dirty="0" smtClean="0"/>
              <a:t>How often / How much do they use it?  Is it disposable or reusable?</a:t>
            </a:r>
          </a:p>
          <a:p>
            <a:pPr eaLnBrk="1" hangingPunct="1"/>
            <a:r>
              <a:rPr lang="en-US" dirty="0" smtClean="0"/>
              <a:t>What other complimentary / substitute products do they use?</a:t>
            </a:r>
          </a:p>
          <a:p>
            <a:pPr marL="228600" indent="-228600" eaLnBrk="1" hangingPunct="1">
              <a:buAutoNum type="arabicPeriod" startAt="5"/>
            </a:pPr>
            <a:r>
              <a:rPr lang="en-US" b="1" dirty="0" smtClean="0"/>
              <a:t>Personal Information</a:t>
            </a:r>
            <a:r>
              <a:rPr lang="en-US" baseline="0" dirty="0" smtClean="0"/>
              <a:t>: demographic (age, sex, income, race, religion, etc.), psychographic (lifestyle, social class, personality), geographic (location)</a:t>
            </a:r>
          </a:p>
          <a:p>
            <a:pPr marL="228600" indent="-228600" eaLnBrk="1" hangingPunct="1">
              <a:buAutoNum type="arabicPeriod" startAt="5"/>
            </a:pPr>
            <a:endParaRPr lang="en-US" baseline="0" dirty="0" smtClean="0"/>
          </a:p>
          <a:p>
            <a:pPr marL="228600" indent="-228600" eaLnBrk="1" hangingPunct="1">
              <a:buNone/>
            </a:pPr>
            <a:r>
              <a:rPr lang="en-US" b="1" baseline="0" dirty="0" smtClean="0"/>
              <a:t>TAKE A MOMENT AND SEE IF YOU’VE COVERED ALL OF THESE TYPES OF DATA IN YOUR GOALS</a:t>
            </a:r>
          </a:p>
        </p:txBody>
      </p:sp>
      <p:sp>
        <p:nvSpPr>
          <p:cNvPr id="4" name="Slide Number Placeholder 3"/>
          <p:cNvSpPr>
            <a:spLocks noGrp="1"/>
          </p:cNvSpPr>
          <p:nvPr>
            <p:ph type="sldNum" sz="quarter" idx="10"/>
          </p:nvPr>
        </p:nvSpPr>
        <p:spPr/>
        <p:txBody>
          <a:bodyPr/>
          <a:lstStyle/>
          <a:p>
            <a:pPr>
              <a:defRPr/>
            </a:pPr>
            <a:fld id="{6E3A1451-5C6E-490B-BF0F-F06FB1510999}" type="slidenum">
              <a:rPr lang="en-US" smtClean="0"/>
              <a:pPr>
                <a:defRPr/>
              </a:pPr>
              <a:t>10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45</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46</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47</a:t>
            </a:fld>
            <a:endParaRPr lang="en-US"/>
          </a:p>
        </p:txBody>
      </p:sp>
    </p:spTree>
    <p:extLst>
      <p:ext uri="{BB962C8B-B14F-4D97-AF65-F5344CB8AC3E}">
        <p14:creationId xmlns:p14="http://schemas.microsoft.com/office/powerpoint/2010/main" val="1143920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C8730B6-9FC9-4E1B-9039-B89A44D245A4}" type="slidenum">
              <a:rPr lang="en-US" smtClean="0"/>
              <a:pPr/>
              <a:t>48</a:t>
            </a:fld>
            <a:endParaRPr lang="en-US"/>
          </a:p>
        </p:txBody>
      </p:sp>
    </p:spTree>
    <p:extLst>
      <p:ext uri="{BB962C8B-B14F-4D97-AF65-F5344CB8AC3E}">
        <p14:creationId xmlns:p14="http://schemas.microsoft.com/office/powerpoint/2010/main" val="3119285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pPr eaLnBrk="1" hangingPunct="1"/>
            <a:r>
              <a:rPr lang="en-US" dirty="0" smtClean="0"/>
              <a:t>Why would we want to use this type of question?</a:t>
            </a:r>
          </a:p>
          <a:p>
            <a:pPr eaLnBrk="1" hangingPunct="1"/>
            <a:endParaRPr lang="en-US" dirty="0" smtClean="0"/>
          </a:p>
          <a:p>
            <a:pPr eaLnBrk="1" hangingPunct="1"/>
            <a:r>
              <a:rPr lang="en-US" dirty="0" smtClean="0"/>
              <a:t>What</a:t>
            </a:r>
            <a:r>
              <a:rPr lang="en-US" baseline="0" dirty="0" smtClean="0"/>
              <a:t> are some drawbacks of open response questions?</a:t>
            </a:r>
            <a:endParaRPr lang="en-US" dirty="0" smtClean="0"/>
          </a:p>
        </p:txBody>
      </p:sp>
      <p:sp>
        <p:nvSpPr>
          <p:cNvPr id="56324" name="Slide Number Placeholder 3"/>
          <p:cNvSpPr>
            <a:spLocks noGrp="1"/>
          </p:cNvSpPr>
          <p:nvPr>
            <p:ph type="sldNum" sz="quarter" idx="5"/>
          </p:nvPr>
        </p:nvSpPr>
        <p:spPr>
          <a:noFill/>
        </p:spPr>
        <p:txBody>
          <a:bodyPr/>
          <a:lstStyle/>
          <a:p>
            <a:fld id="{B28A7DFD-62D5-4AD1-948B-C0D9F26E2F03}" type="slidenum">
              <a:rPr lang="en-US" smtClean="0"/>
              <a:pPr/>
              <a:t>12</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pPr eaLnBrk="1" hangingPunct="1"/>
            <a:r>
              <a:rPr lang="en-US" dirty="0" smtClean="0"/>
              <a:t>What</a:t>
            </a:r>
            <a:r>
              <a:rPr lang="en-US" baseline="0" dirty="0" smtClean="0"/>
              <a:t> are the good and bad aspects of this type of question?</a:t>
            </a:r>
            <a:endParaRPr lang="en-US" dirty="0" smtClean="0"/>
          </a:p>
        </p:txBody>
      </p:sp>
      <p:sp>
        <p:nvSpPr>
          <p:cNvPr id="57348" name="Slide Number Placeholder 3"/>
          <p:cNvSpPr>
            <a:spLocks noGrp="1"/>
          </p:cNvSpPr>
          <p:nvPr>
            <p:ph type="sldNum" sz="quarter" idx="5"/>
          </p:nvPr>
        </p:nvSpPr>
        <p:spPr>
          <a:noFill/>
        </p:spPr>
        <p:txBody>
          <a:bodyPr/>
          <a:lstStyle/>
          <a:p>
            <a:fld id="{77EEA2BE-E854-42CA-869D-9813FEC15ACE}" type="slidenum">
              <a:rPr lang="en-US" smtClean="0"/>
              <a:pPr/>
              <a:t>13</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endParaRPr lang="en-US" smtClean="0"/>
          </a:p>
        </p:txBody>
      </p:sp>
      <p:sp>
        <p:nvSpPr>
          <p:cNvPr id="58372" name="Slide Number Placeholder 3"/>
          <p:cNvSpPr>
            <a:spLocks noGrp="1"/>
          </p:cNvSpPr>
          <p:nvPr>
            <p:ph type="sldNum" sz="quarter" idx="5"/>
          </p:nvPr>
        </p:nvSpPr>
        <p:spPr>
          <a:noFill/>
        </p:spPr>
        <p:txBody>
          <a:bodyPr/>
          <a:lstStyle/>
          <a:p>
            <a:fld id="{20847D5C-5940-408B-B485-B8DA7E419D60}" type="slidenum">
              <a:rPr lang="en-US" smtClean="0"/>
              <a:pPr/>
              <a:t>14</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Gives ORDINAL data</a:t>
            </a:r>
            <a:endParaRPr lang="en-US" dirty="0"/>
          </a:p>
        </p:txBody>
      </p:sp>
      <p:sp>
        <p:nvSpPr>
          <p:cNvPr id="4" name="Slide Number Placeholder 3"/>
          <p:cNvSpPr>
            <a:spLocks noGrp="1"/>
          </p:cNvSpPr>
          <p:nvPr>
            <p:ph type="sldNum" sz="quarter" idx="10"/>
          </p:nvPr>
        </p:nvSpPr>
        <p:spPr/>
        <p:txBody>
          <a:bodyPr/>
          <a:lstStyle/>
          <a:p>
            <a:pPr>
              <a:defRPr/>
            </a:pPr>
            <a:fld id="{6E3A1451-5C6E-490B-BF0F-F06FB1510999}" type="slidenum">
              <a:rPr lang="en-US" smtClean="0"/>
              <a:pPr>
                <a:defRPr/>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can decide how many numbers to put: consider carefully whether you want an odd or even number of options!</a:t>
            </a:r>
            <a:endParaRPr lang="en-US" dirty="0"/>
          </a:p>
        </p:txBody>
      </p:sp>
      <p:sp>
        <p:nvSpPr>
          <p:cNvPr id="4" name="Slide Number Placeholder 3"/>
          <p:cNvSpPr>
            <a:spLocks noGrp="1"/>
          </p:cNvSpPr>
          <p:nvPr>
            <p:ph type="sldNum" sz="quarter" idx="10"/>
          </p:nvPr>
        </p:nvSpPr>
        <p:spPr/>
        <p:txBody>
          <a:bodyPr/>
          <a:lstStyle/>
          <a:p>
            <a:pPr>
              <a:defRPr/>
            </a:pPr>
            <a:fld id="{6E3A1451-5C6E-490B-BF0F-F06FB1510999}" type="slidenum">
              <a:rPr lang="en-US" smtClean="0"/>
              <a:pPr>
                <a:defRPr/>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pPr eaLnBrk="1" hangingPunct="1"/>
            <a:r>
              <a:rPr lang="en-US" dirty="0" smtClean="0"/>
              <a:t>Similar to </a:t>
            </a:r>
            <a:r>
              <a:rPr lang="en-US" dirty="0" err="1" smtClean="0"/>
              <a:t>likert</a:t>
            </a:r>
            <a:r>
              <a:rPr lang="en-US" dirty="0" smtClean="0"/>
              <a:t>, can choose</a:t>
            </a:r>
            <a:r>
              <a:rPr lang="en-US" baseline="0" dirty="0" smtClean="0"/>
              <a:t> number of choices</a:t>
            </a:r>
            <a:endParaRPr lang="en-US" dirty="0" smtClean="0"/>
          </a:p>
        </p:txBody>
      </p:sp>
      <p:sp>
        <p:nvSpPr>
          <p:cNvPr id="60420" name="Slide Number Placeholder 3"/>
          <p:cNvSpPr>
            <a:spLocks noGrp="1"/>
          </p:cNvSpPr>
          <p:nvPr>
            <p:ph type="sldNum" sz="quarter" idx="5"/>
          </p:nvPr>
        </p:nvSpPr>
        <p:spPr>
          <a:noFill/>
        </p:spPr>
        <p:txBody>
          <a:bodyPr/>
          <a:lstStyle/>
          <a:p>
            <a:fld id="{F796F912-B286-4F2F-96BE-043976E12788}" type="slidenum">
              <a:rPr lang="en-US" smtClean="0"/>
              <a:pPr/>
              <a:t>18</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B387C2-43DB-4858-B081-830B4F8CD041}" type="datetime1">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3144683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77C757-2CCC-471D-82C0-795BB5179ED5}" type="datetime1">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315372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D7138D-1271-4721-A57C-6ED2C0774F38}" type="datetime1">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4268508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3ED6E85D-3A20-4566-AF8E-41C862A0E580}" type="datetime1">
              <a:rPr lang="en-US" smtClean="0"/>
              <a:t>2/6/2017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79E13F6-330C-4981-8A3B-EF90CFF9EE22}" type="slidenum">
              <a:rPr lang="en-US"/>
              <a:pPr>
                <a:defRPr/>
              </a:pPr>
              <a:t>‹#›</a:t>
            </a:fld>
            <a:endParaRPr lang="en-US"/>
          </a:p>
        </p:txBody>
      </p:sp>
    </p:spTree>
    <p:extLst>
      <p:ext uri="{BB962C8B-B14F-4D97-AF65-F5344CB8AC3E}">
        <p14:creationId xmlns:p14="http://schemas.microsoft.com/office/powerpoint/2010/main" val="183900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2A171-BEF9-407F-A867-7E76E608EB92}" type="datetime1">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362615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6B29B0-BD8B-4001-AD6D-5847157F55E1}" type="datetime1">
              <a:rPr lang="en-US" smtClean="0"/>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307862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9D3AD2-8841-4F19-9321-1EA267D0DF9D}" type="datetime1">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417079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53B4B-7937-4A71-9A1C-BE2144F31E48}" type="datetime1">
              <a:rPr lang="en-US" smtClean="0"/>
              <a:t>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335139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52EE62-081C-4922-8523-23C6B9BEB908}" type="datetime1">
              <a:rPr lang="en-US" smtClean="0"/>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2241223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CF9A4-563D-4FF1-8CF9-14AA3A745D56}" type="datetime1">
              <a:rPr lang="en-US" smtClean="0"/>
              <a:t>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4142685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2222B-D0DF-451C-9D69-49125813EE96}" type="datetime1">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220844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CAE977-E5F4-4CCE-B623-6BF3EF2E4B6A}" type="datetime1">
              <a:rPr lang="en-US" smtClean="0"/>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308378-C741-439A-BF84-CD988E0925BE}" type="slidenum">
              <a:rPr lang="en-US" smtClean="0"/>
              <a:t>‹#›</a:t>
            </a:fld>
            <a:endParaRPr lang="en-US"/>
          </a:p>
        </p:txBody>
      </p:sp>
    </p:spTree>
    <p:extLst>
      <p:ext uri="{BB962C8B-B14F-4D97-AF65-F5344CB8AC3E}">
        <p14:creationId xmlns:p14="http://schemas.microsoft.com/office/powerpoint/2010/main" val="1357070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3B647-3F4D-4E9C-8147-448F8A7683DA}" type="datetime1">
              <a:rPr lang="en-US" smtClean="0"/>
              <a:t>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08378-C741-439A-BF84-CD988E0925BE}" type="slidenum">
              <a:rPr lang="en-US" smtClean="0"/>
              <a:t>‹#›</a:t>
            </a:fld>
            <a:endParaRPr lang="en-US"/>
          </a:p>
        </p:txBody>
      </p:sp>
    </p:spTree>
    <p:extLst>
      <p:ext uri="{BB962C8B-B14F-4D97-AF65-F5344CB8AC3E}">
        <p14:creationId xmlns:p14="http://schemas.microsoft.com/office/powerpoint/2010/main" val="609661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youtube.com/watch?feature=player_embedded&amp;v=Su2qIrTmv1c"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0.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2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0.png"/><Relationship Id="rId9" Type="http://schemas.openxmlformats.org/officeDocument/2006/relationships/image" Target="../media/image130.png"/><Relationship Id="rId14" Type="http://schemas.openxmlformats.org/officeDocument/2006/relationships/image" Target="../media/image18.png"/></Relationships>
</file>

<file path=ppt/slides/_rels/slide38.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26.png"/><Relationship Id="rId21" Type="http://schemas.openxmlformats.org/officeDocument/2006/relationships/image" Target="../media/image25.png"/><Relationship Id="rId7" Type="http://schemas.openxmlformats.org/officeDocument/2006/relationships/image" Target="../media/image30.png"/><Relationship Id="rId17" Type="http://schemas.openxmlformats.org/officeDocument/2006/relationships/image" Target="../media/image21.png"/><Relationship Id="rId2" Type="http://schemas.openxmlformats.org/officeDocument/2006/relationships/notesSlide" Target="../notesSlides/notesSlide2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19.png"/><Relationship Id="rId10" Type="http://schemas.openxmlformats.org/officeDocument/2006/relationships/image" Target="../media/image33.png"/><Relationship Id="rId19" Type="http://schemas.openxmlformats.org/officeDocument/2006/relationships/image" Target="../media/image2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18.png"/><Relationship Id="rId22" Type="http://schemas.openxmlformats.org/officeDocument/2006/relationships/image" Target="../media/image14.jpeg"/></Relationships>
</file>

<file path=ppt/slides/_rels/slide3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17.png"/><Relationship Id="rId18" Type="http://schemas.openxmlformats.org/officeDocument/2006/relationships/image" Target="../media/image40.png"/><Relationship Id="rId3" Type="http://schemas.openxmlformats.org/officeDocument/2006/relationships/image" Target="../media/image26.png"/><Relationship Id="rId21" Type="http://schemas.openxmlformats.org/officeDocument/2006/relationships/image" Target="../media/image25.png"/><Relationship Id="rId7" Type="http://schemas.openxmlformats.org/officeDocument/2006/relationships/image" Target="../media/image30.png"/><Relationship Id="rId17" Type="http://schemas.openxmlformats.org/officeDocument/2006/relationships/image" Target="../media/image21.png"/><Relationship Id="rId2" Type="http://schemas.openxmlformats.org/officeDocument/2006/relationships/notesSlide" Target="../notesSlides/notesSlide24.xml"/><Relationship Id="rId16" Type="http://schemas.openxmlformats.org/officeDocument/2006/relationships/image" Target="../media/image20.png"/><Relationship Id="rId20"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36.png"/><Relationship Id="rId15" Type="http://schemas.openxmlformats.org/officeDocument/2006/relationships/image" Target="../media/image39.png"/><Relationship Id="rId23" Type="http://schemas.openxmlformats.org/officeDocument/2006/relationships/image" Target="../media/image35.png"/><Relationship Id="rId10" Type="http://schemas.openxmlformats.org/officeDocument/2006/relationships/image" Target="../media/image38.png"/><Relationship Id="rId19" Type="http://schemas.openxmlformats.org/officeDocument/2006/relationships/image" Target="../media/image2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18.png"/><Relationship Id="rId22"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8" Type="http://schemas.openxmlformats.org/officeDocument/2006/relationships/image" Target="../media/image450.png"/><Relationship Id="rId3" Type="http://schemas.openxmlformats.org/officeDocument/2006/relationships/image" Target="../media/image15.jpeg"/><Relationship Id="rId7" Type="http://schemas.openxmlformats.org/officeDocument/2006/relationships/image" Target="../media/image55.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16.jpeg"/></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oleObject" Target="../embeddings/oleObject1.bin"/><Relationship Id="rId7" Type="http://schemas.openxmlformats.org/officeDocument/2006/relationships/image" Target="../media/image56.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52.png"/><Relationship Id="rId11" Type="http://schemas.openxmlformats.org/officeDocument/2006/relationships/image" Target="../media/image16.jpeg"/><Relationship Id="rId5" Type="http://schemas.openxmlformats.org/officeDocument/2006/relationships/image" Target="../media/image60.jpeg"/><Relationship Id="rId10" Type="http://schemas.openxmlformats.org/officeDocument/2006/relationships/image" Target="../media/image59.wmf"/><Relationship Id="rId4" Type="http://schemas.openxmlformats.org/officeDocument/2006/relationships/image" Target="../media/image58.wmf"/><Relationship Id="rId9"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Preference learning</a:t>
            </a:r>
            <a:endParaRPr lang="en-US" dirty="0"/>
          </a:p>
        </p:txBody>
      </p:sp>
      <p:sp>
        <p:nvSpPr>
          <p:cNvPr id="3" name="Subtitle 2"/>
          <p:cNvSpPr>
            <a:spLocks noGrp="1"/>
          </p:cNvSpPr>
          <p:nvPr>
            <p:ph type="subTitle" idx="1"/>
          </p:nvPr>
        </p:nvSpPr>
        <p:spPr/>
        <p:txBody>
          <a:bodyPr/>
          <a:lstStyle/>
          <a:p>
            <a:r>
              <a:rPr lang="en-US" dirty="0" smtClean="0"/>
              <a:t>Max Yi Ren</a:t>
            </a:r>
          </a:p>
          <a:p>
            <a:r>
              <a:rPr lang="en-US" dirty="0" smtClean="0"/>
              <a:t>MAE540 Advanced Product Design</a:t>
            </a:r>
          </a:p>
          <a:p>
            <a:endParaRPr lang="en-US" dirty="0"/>
          </a:p>
        </p:txBody>
      </p:sp>
      <p:sp>
        <p:nvSpPr>
          <p:cNvPr id="4" name="Slide Number Placeholder 3"/>
          <p:cNvSpPr>
            <a:spLocks noGrp="1"/>
          </p:cNvSpPr>
          <p:nvPr>
            <p:ph type="sldNum" sz="quarter" idx="12"/>
          </p:nvPr>
        </p:nvSpPr>
        <p:spPr/>
        <p:txBody>
          <a:bodyPr/>
          <a:lstStyle/>
          <a:p>
            <a:fld id="{13308378-C741-439A-BF84-CD988E0925BE}" type="slidenum">
              <a:rPr lang="en-US" smtClean="0"/>
              <a:t>1</a:t>
            </a:fld>
            <a:endParaRPr lang="en-US"/>
          </a:p>
        </p:txBody>
      </p:sp>
    </p:spTree>
    <p:extLst>
      <p:ext uri="{BB962C8B-B14F-4D97-AF65-F5344CB8AC3E}">
        <p14:creationId xmlns:p14="http://schemas.microsoft.com/office/powerpoint/2010/main" val="1858743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Understand consumers through data collection and analysis</a:t>
            </a:r>
            <a:endParaRPr lang="en-US" dirty="0"/>
          </a:p>
        </p:txBody>
      </p:sp>
      <p:sp>
        <p:nvSpPr>
          <p:cNvPr id="3" name="Content Placeholder 2"/>
          <p:cNvSpPr>
            <a:spLocks noGrp="1"/>
          </p:cNvSpPr>
          <p:nvPr>
            <p:ph idx="1"/>
          </p:nvPr>
        </p:nvSpPr>
        <p:spPr>
          <a:xfrm>
            <a:off x="457200" y="1600200"/>
            <a:ext cx="8229600" cy="5105400"/>
          </a:xfrm>
        </p:spPr>
        <p:txBody>
          <a:bodyPr/>
          <a:lstStyle/>
          <a:p>
            <a:r>
              <a:rPr lang="en-US" dirty="0" smtClean="0"/>
              <a:t>Attitudes and Opinions/Beliefs</a:t>
            </a:r>
          </a:p>
          <a:p>
            <a:r>
              <a:rPr lang="en-US" dirty="0" smtClean="0"/>
              <a:t>Awareness and Knowledge</a:t>
            </a:r>
          </a:p>
          <a:p>
            <a:r>
              <a:rPr lang="en-US" dirty="0" smtClean="0"/>
              <a:t>Purchase </a:t>
            </a:r>
            <a:r>
              <a:rPr lang="en-US" dirty="0" smtClean="0"/>
              <a:t>Intentions</a:t>
            </a:r>
          </a:p>
          <a:p>
            <a:r>
              <a:rPr lang="en-US" dirty="0" smtClean="0"/>
              <a:t>Usage Behavior (what people actually do)</a:t>
            </a:r>
          </a:p>
          <a:p>
            <a:r>
              <a:rPr lang="en-US" dirty="0" smtClean="0"/>
              <a:t>Demographics</a:t>
            </a:r>
            <a:endParaRPr lang="en-US" dirty="0"/>
          </a:p>
        </p:txBody>
      </p:sp>
      <p:pic>
        <p:nvPicPr>
          <p:cNvPr id="48130" name="Picture 2" descr="http://www.leadminingmuseum.co.uk/images/Abacus_clipart.gif"/>
          <p:cNvPicPr>
            <a:picLocks noChangeAspect="1" noChangeArrowheads="1"/>
          </p:cNvPicPr>
          <p:nvPr/>
        </p:nvPicPr>
        <p:blipFill>
          <a:blip r:embed="rId3" cstate="print"/>
          <a:srcRect/>
          <a:stretch>
            <a:fillRect/>
          </a:stretch>
        </p:blipFill>
        <p:spPr bwMode="auto">
          <a:xfrm>
            <a:off x="6934200" y="1371600"/>
            <a:ext cx="1787860" cy="1367437"/>
          </a:xfrm>
          <a:prstGeom prst="rect">
            <a:avLst/>
          </a:prstGeom>
          <a:noFill/>
        </p:spPr>
      </p:pic>
      <p:sp>
        <p:nvSpPr>
          <p:cNvPr id="4" name="Slide Number Placeholder 3"/>
          <p:cNvSpPr>
            <a:spLocks noGrp="1"/>
          </p:cNvSpPr>
          <p:nvPr>
            <p:ph type="sldNum" sz="quarter" idx="12"/>
          </p:nvPr>
        </p:nvSpPr>
        <p:spPr/>
        <p:txBody>
          <a:bodyPr/>
          <a:lstStyle/>
          <a:p>
            <a:fld id="{13308378-C741-439A-BF84-CD988E0925BE}" type="slidenum">
              <a:rPr lang="en-US" smtClean="0"/>
              <a:t>10</a:t>
            </a:fld>
            <a:endParaRPr lang="en-US"/>
          </a:p>
        </p:txBody>
      </p:sp>
    </p:spTree>
    <p:extLst>
      <p:ext uri="{BB962C8B-B14F-4D97-AF65-F5344CB8AC3E}">
        <p14:creationId xmlns:p14="http://schemas.microsoft.com/office/powerpoint/2010/main" val="219774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a:t>
            </a:r>
            <a:endParaRPr lang="en-US" dirty="0"/>
          </a:p>
        </p:txBody>
      </p:sp>
      <p:sp>
        <p:nvSpPr>
          <p:cNvPr id="3" name="Content Placeholder 2"/>
          <p:cNvSpPr>
            <a:spLocks noGrp="1"/>
          </p:cNvSpPr>
          <p:nvPr>
            <p:ph idx="1"/>
          </p:nvPr>
        </p:nvSpPr>
        <p:spPr>
          <a:xfrm>
            <a:off x="457200" y="1295400"/>
            <a:ext cx="8229600" cy="5105400"/>
          </a:xfrm>
        </p:spPr>
        <p:txBody>
          <a:bodyPr/>
          <a:lstStyle/>
          <a:p>
            <a:r>
              <a:rPr lang="en-US" dirty="0" smtClean="0"/>
              <a:t>Open Response</a:t>
            </a:r>
          </a:p>
          <a:p>
            <a:endParaRPr lang="en-US" dirty="0" smtClean="0"/>
          </a:p>
          <a:p>
            <a:r>
              <a:rPr lang="en-US" dirty="0" smtClean="0"/>
              <a:t>Closed Response</a:t>
            </a:r>
          </a:p>
          <a:p>
            <a:pPr lvl="1"/>
            <a:r>
              <a:rPr lang="en-US" dirty="0" smtClean="0"/>
              <a:t>Itemized category</a:t>
            </a:r>
          </a:p>
          <a:p>
            <a:pPr lvl="1"/>
            <a:r>
              <a:rPr lang="en-US" dirty="0" smtClean="0"/>
              <a:t>Comparative</a:t>
            </a:r>
          </a:p>
          <a:p>
            <a:pPr lvl="1"/>
            <a:r>
              <a:rPr lang="en-US" dirty="0" smtClean="0"/>
              <a:t>Rank Order</a:t>
            </a:r>
          </a:p>
          <a:p>
            <a:pPr lvl="1"/>
            <a:r>
              <a:rPr lang="en-US" dirty="0" err="1" smtClean="0"/>
              <a:t>Likert</a:t>
            </a:r>
            <a:r>
              <a:rPr lang="en-US" dirty="0" smtClean="0"/>
              <a:t> Scale</a:t>
            </a:r>
          </a:p>
          <a:p>
            <a:pPr lvl="1"/>
            <a:r>
              <a:rPr lang="en-US" dirty="0" smtClean="0"/>
              <a:t>Semantic Differential</a:t>
            </a:r>
          </a:p>
          <a:p>
            <a:pPr lvl="1"/>
            <a:r>
              <a:rPr lang="en-US" dirty="0" smtClean="0"/>
              <a:t>Constant Sum</a:t>
            </a:r>
            <a:endParaRPr lang="en-US" dirty="0"/>
          </a:p>
        </p:txBody>
      </p:sp>
      <p:pic>
        <p:nvPicPr>
          <p:cNvPr id="5" name="Picture 2" descr="C:\Users\Steven\AppData\Local\Microsoft\Windows\Temporary Internet Files\Content.IE5\8L00UHTZ\MCj00787110000[1].wmf"/>
          <p:cNvPicPr>
            <a:picLocks noChangeAspect="1" noChangeArrowheads="1"/>
          </p:cNvPicPr>
          <p:nvPr/>
        </p:nvPicPr>
        <p:blipFill>
          <a:blip r:embed="rId2" cstate="print"/>
          <a:srcRect/>
          <a:stretch>
            <a:fillRect/>
          </a:stretch>
        </p:blipFill>
        <p:spPr bwMode="auto">
          <a:xfrm>
            <a:off x="6019800" y="1600200"/>
            <a:ext cx="1622066" cy="3934305"/>
          </a:xfrm>
          <a:prstGeom prst="rect">
            <a:avLst/>
          </a:prstGeom>
          <a:noFill/>
        </p:spPr>
      </p:pic>
      <p:sp>
        <p:nvSpPr>
          <p:cNvPr id="4" name="Slide Number Placeholder 3"/>
          <p:cNvSpPr>
            <a:spLocks noGrp="1"/>
          </p:cNvSpPr>
          <p:nvPr>
            <p:ph type="sldNum" sz="quarter" idx="12"/>
          </p:nvPr>
        </p:nvSpPr>
        <p:spPr/>
        <p:txBody>
          <a:bodyPr/>
          <a:lstStyle/>
          <a:p>
            <a:fld id="{13308378-C741-439A-BF84-CD988E0925BE}" type="slidenum">
              <a:rPr lang="en-US" smtClean="0"/>
              <a:t>11</a:t>
            </a:fld>
            <a:endParaRPr lang="en-US"/>
          </a:p>
        </p:txBody>
      </p:sp>
    </p:spTree>
    <p:extLst>
      <p:ext uri="{BB962C8B-B14F-4D97-AF65-F5344CB8AC3E}">
        <p14:creationId xmlns:p14="http://schemas.microsoft.com/office/powerpoint/2010/main" val="24575572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Open Response</a:t>
            </a:r>
          </a:p>
        </p:txBody>
      </p:sp>
      <p:sp>
        <p:nvSpPr>
          <p:cNvPr id="13317" name="Slide Number Placeholder 4"/>
          <p:cNvSpPr>
            <a:spLocks noGrp="1"/>
          </p:cNvSpPr>
          <p:nvPr>
            <p:ph type="sldNum" sz="quarter" idx="4294967295"/>
          </p:nvPr>
        </p:nvSpPr>
        <p:spPr>
          <a:xfrm>
            <a:off x="7010400" y="6245225"/>
            <a:ext cx="2133600" cy="476250"/>
          </a:xfrm>
          <a:noFill/>
        </p:spPr>
        <p:txBody>
          <a:bodyPr/>
          <a:lstStyle/>
          <a:p>
            <a:fld id="{3DE4A3EB-36C8-4E72-9A9A-06E868534BD3}" type="slidenum">
              <a:rPr lang="en-US" smtClean="0"/>
              <a:pPr/>
              <a:t>12</a:t>
            </a:fld>
            <a:endParaRPr lang="en-US" smtClean="0"/>
          </a:p>
        </p:txBody>
      </p:sp>
      <p:sp>
        <p:nvSpPr>
          <p:cNvPr id="8" name="TextBox 7"/>
          <p:cNvSpPr txBox="1"/>
          <p:nvPr/>
        </p:nvSpPr>
        <p:spPr>
          <a:xfrm>
            <a:off x="685800" y="2514600"/>
            <a:ext cx="8153400" cy="1107996"/>
          </a:xfrm>
          <a:prstGeom prst="rect">
            <a:avLst/>
          </a:prstGeom>
          <a:noFill/>
        </p:spPr>
        <p:txBody>
          <a:bodyPr wrap="square" rtlCol="0">
            <a:spAutoFit/>
          </a:bodyPr>
          <a:lstStyle/>
          <a:p>
            <a:pPr>
              <a:spcAft>
                <a:spcPts val="1200"/>
              </a:spcAft>
            </a:pPr>
            <a:r>
              <a:rPr lang="en-US" sz="2800" u="sng" dirty="0" smtClean="0"/>
              <a:t>Example</a:t>
            </a:r>
            <a:r>
              <a:rPr lang="en-US" sz="2800" dirty="0" smtClean="0"/>
              <a:t>:</a:t>
            </a:r>
          </a:p>
          <a:p>
            <a:r>
              <a:rPr lang="en-US" sz="2800" dirty="0" smtClean="0"/>
              <a:t>Why </a:t>
            </a:r>
            <a:r>
              <a:rPr lang="en-US" sz="2800" dirty="0" smtClean="0"/>
              <a:t>do </a:t>
            </a:r>
            <a:r>
              <a:rPr lang="en-US" sz="2800" dirty="0" smtClean="0"/>
              <a:t>you buy cellphone case? </a:t>
            </a:r>
            <a:r>
              <a:rPr lang="en-US" sz="2800" dirty="0" smtClean="0"/>
              <a:t>_________________</a:t>
            </a:r>
            <a:endParaRPr lang="en-US" sz="2800" dirty="0"/>
          </a:p>
        </p:txBody>
      </p:sp>
    </p:spTree>
    <p:extLst>
      <p:ext uri="{BB962C8B-B14F-4D97-AF65-F5344CB8AC3E}">
        <p14:creationId xmlns:p14="http://schemas.microsoft.com/office/powerpoint/2010/main" val="8183349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6200"/>
            <a:ext cx="8229600" cy="1143000"/>
          </a:xfrm>
        </p:spPr>
        <p:txBody>
          <a:bodyPr/>
          <a:lstStyle/>
          <a:p>
            <a:pPr eaLnBrk="1" hangingPunct="1"/>
            <a:r>
              <a:rPr lang="en-US" dirty="0" smtClean="0"/>
              <a:t>Closed Response</a:t>
            </a:r>
          </a:p>
        </p:txBody>
      </p:sp>
      <p:sp>
        <p:nvSpPr>
          <p:cNvPr id="14339" name="Rectangle 3"/>
          <p:cNvSpPr>
            <a:spLocks noGrp="1" noChangeArrowheads="1"/>
          </p:cNvSpPr>
          <p:nvPr>
            <p:ph type="body" sz="half" idx="1"/>
          </p:nvPr>
        </p:nvSpPr>
        <p:spPr>
          <a:xfrm>
            <a:off x="-152400" y="1905000"/>
            <a:ext cx="7086600" cy="1904999"/>
          </a:xfrm>
        </p:spPr>
        <p:txBody>
          <a:bodyPr>
            <a:noAutofit/>
          </a:bodyPr>
          <a:lstStyle/>
          <a:p>
            <a:pPr lvl="1" eaLnBrk="1" hangingPunct="1">
              <a:buNone/>
            </a:pPr>
            <a:r>
              <a:rPr lang="en-US" sz="2400" dirty="0">
                <a:latin typeface="Tahoma" pitchFamily="34" charset="0"/>
                <a:ea typeface="Tahoma" pitchFamily="34" charset="0"/>
                <a:cs typeface="Tahoma" pitchFamily="34" charset="0"/>
              </a:rPr>
              <a:t>	</a:t>
            </a:r>
            <a:r>
              <a:rPr lang="en-US" sz="2400" dirty="0" smtClean="0">
                <a:latin typeface="Tahoma" pitchFamily="34" charset="0"/>
                <a:ea typeface="Tahoma" pitchFamily="34" charset="0"/>
                <a:cs typeface="Tahoma" pitchFamily="34" charset="0"/>
              </a:rPr>
              <a:t>How often do you have problem with low speaker volume in a class setting?</a:t>
            </a:r>
            <a:endParaRPr lang="en-US" sz="2400" dirty="0" smtClean="0">
              <a:latin typeface="Tahoma" pitchFamily="34" charset="0"/>
              <a:ea typeface="Tahoma" pitchFamily="34" charset="0"/>
              <a:cs typeface="Tahoma" pitchFamily="34" charset="0"/>
            </a:endParaRPr>
          </a:p>
          <a:p>
            <a:pPr lvl="2" eaLnBrk="1" hangingPunct="1">
              <a:buFontTx/>
              <a:buNone/>
            </a:pPr>
            <a:r>
              <a:rPr lang="en-US" sz="2000" dirty="0" smtClean="0">
                <a:latin typeface="Tahoma" pitchFamily="34" charset="0"/>
                <a:ea typeface="Tahoma" pitchFamily="34" charset="0"/>
                <a:cs typeface="Tahoma" pitchFamily="34" charset="0"/>
              </a:rPr>
              <a:t>a) </a:t>
            </a:r>
            <a:r>
              <a:rPr lang="en-US" sz="2000" dirty="0" smtClean="0">
                <a:latin typeface="Tahoma" pitchFamily="34" charset="0"/>
                <a:ea typeface="Tahoma" pitchFamily="34" charset="0"/>
                <a:cs typeface="Tahoma" pitchFamily="34" charset="0"/>
              </a:rPr>
              <a:t>Very often</a:t>
            </a:r>
            <a:endParaRPr lang="en-US" sz="2000" dirty="0" smtClean="0">
              <a:latin typeface="Tahoma" pitchFamily="34" charset="0"/>
              <a:ea typeface="Tahoma" pitchFamily="34" charset="0"/>
              <a:cs typeface="Tahoma" pitchFamily="34" charset="0"/>
            </a:endParaRPr>
          </a:p>
          <a:p>
            <a:pPr lvl="2" eaLnBrk="1" hangingPunct="1">
              <a:buFontTx/>
              <a:buNone/>
            </a:pPr>
            <a:r>
              <a:rPr lang="en-US" sz="2000" dirty="0" smtClean="0">
                <a:latin typeface="Tahoma" pitchFamily="34" charset="0"/>
                <a:ea typeface="Tahoma" pitchFamily="34" charset="0"/>
                <a:cs typeface="Tahoma" pitchFamily="34" charset="0"/>
              </a:rPr>
              <a:t>b) </a:t>
            </a:r>
            <a:r>
              <a:rPr lang="en-US" sz="2000" dirty="0" smtClean="0">
                <a:latin typeface="Tahoma" pitchFamily="34" charset="0"/>
                <a:ea typeface="Tahoma" pitchFamily="34" charset="0"/>
                <a:cs typeface="Tahoma" pitchFamily="34" charset="0"/>
              </a:rPr>
              <a:t>Sometimes</a:t>
            </a:r>
            <a:endParaRPr lang="en-US" sz="2000" dirty="0" smtClean="0">
              <a:latin typeface="Tahoma" pitchFamily="34" charset="0"/>
              <a:ea typeface="Tahoma" pitchFamily="34" charset="0"/>
              <a:cs typeface="Tahoma" pitchFamily="34" charset="0"/>
            </a:endParaRPr>
          </a:p>
          <a:p>
            <a:pPr lvl="2" eaLnBrk="1" hangingPunct="1">
              <a:buFontTx/>
              <a:buNone/>
            </a:pPr>
            <a:r>
              <a:rPr lang="en-US" sz="2000" dirty="0" smtClean="0">
                <a:latin typeface="Tahoma" pitchFamily="34" charset="0"/>
                <a:ea typeface="Tahoma" pitchFamily="34" charset="0"/>
                <a:cs typeface="Tahoma" pitchFamily="34" charset="0"/>
              </a:rPr>
              <a:t>c) </a:t>
            </a:r>
            <a:r>
              <a:rPr lang="en-US" sz="2000" dirty="0" smtClean="0">
                <a:latin typeface="Tahoma" pitchFamily="34" charset="0"/>
                <a:ea typeface="Tahoma" pitchFamily="34" charset="0"/>
                <a:cs typeface="Tahoma" pitchFamily="34" charset="0"/>
              </a:rPr>
              <a:t>Rarely</a:t>
            </a:r>
            <a:endParaRPr lang="en-US" sz="2000" dirty="0" smtClean="0">
              <a:latin typeface="Tahoma" pitchFamily="34" charset="0"/>
              <a:ea typeface="Tahoma" pitchFamily="34" charset="0"/>
              <a:cs typeface="Tahoma" pitchFamily="34" charset="0"/>
            </a:endParaRPr>
          </a:p>
          <a:p>
            <a:pPr lvl="2" eaLnBrk="1" hangingPunct="1">
              <a:buFontTx/>
              <a:buNone/>
            </a:pPr>
            <a:r>
              <a:rPr lang="en-US" sz="2000" dirty="0" smtClean="0">
                <a:latin typeface="Tahoma" pitchFamily="34" charset="0"/>
                <a:ea typeface="Tahoma" pitchFamily="34" charset="0"/>
                <a:cs typeface="Tahoma" pitchFamily="34" charset="0"/>
              </a:rPr>
              <a:t>d) </a:t>
            </a:r>
            <a:r>
              <a:rPr lang="en-US" sz="2000" dirty="0" smtClean="0">
                <a:latin typeface="Tahoma" pitchFamily="34" charset="0"/>
                <a:ea typeface="Tahoma" pitchFamily="34" charset="0"/>
                <a:cs typeface="Tahoma" pitchFamily="34" charset="0"/>
              </a:rPr>
              <a:t>Never</a:t>
            </a:r>
            <a:endParaRPr lang="en-US" sz="2000" dirty="0" smtClean="0">
              <a:latin typeface="Tahoma" pitchFamily="34" charset="0"/>
              <a:ea typeface="Tahoma" pitchFamily="34" charset="0"/>
              <a:cs typeface="Tahoma" pitchFamily="34" charset="0"/>
            </a:endParaRPr>
          </a:p>
        </p:txBody>
      </p:sp>
      <p:sp>
        <p:nvSpPr>
          <p:cNvPr id="14340" name="Slide Number Placeholder 3"/>
          <p:cNvSpPr>
            <a:spLocks noGrp="1"/>
          </p:cNvSpPr>
          <p:nvPr>
            <p:ph type="sldNum" sz="quarter" idx="12"/>
          </p:nvPr>
        </p:nvSpPr>
        <p:spPr>
          <a:xfrm>
            <a:off x="6553200" y="5975349"/>
            <a:ext cx="2133600" cy="365125"/>
          </a:xfrm>
          <a:noFill/>
        </p:spPr>
        <p:txBody>
          <a:bodyPr/>
          <a:lstStyle/>
          <a:p>
            <a:fld id="{75E53782-3CF5-41A7-84F1-9A519C1DBFEF}" type="slidenum">
              <a:rPr lang="en-US" smtClean="0">
                <a:latin typeface="Tahoma" pitchFamily="34" charset="0"/>
                <a:ea typeface="Tahoma" pitchFamily="34" charset="0"/>
                <a:cs typeface="Tahoma" pitchFamily="34" charset="0"/>
              </a:rPr>
              <a:pPr/>
              <a:t>13</a:t>
            </a:fld>
            <a:endParaRPr lang="en-US" smtClean="0">
              <a:latin typeface="Tahoma" pitchFamily="34" charset="0"/>
              <a:ea typeface="Tahoma" pitchFamily="34" charset="0"/>
              <a:cs typeface="Tahoma" pitchFamily="34" charset="0"/>
            </a:endParaRPr>
          </a:p>
        </p:txBody>
      </p:sp>
      <p:sp>
        <p:nvSpPr>
          <p:cNvPr id="8" name="Rectangle 3"/>
          <p:cNvSpPr txBox="1">
            <a:spLocks noChangeArrowheads="1"/>
          </p:cNvSpPr>
          <p:nvPr/>
        </p:nvSpPr>
        <p:spPr bwMode="auto">
          <a:xfrm>
            <a:off x="609600" y="1066800"/>
            <a:ext cx="8229600" cy="685800"/>
          </a:xfrm>
          <a:prstGeom prst="rect">
            <a:avLst/>
          </a:prstGeom>
          <a:noFill/>
          <a:ln w="9525">
            <a:noFill/>
            <a:miter lim="800000"/>
            <a:headEnd/>
            <a:tailEnd/>
          </a:ln>
        </p:spPr>
        <p:txBody>
          <a:bodyPr/>
          <a:lstStyle/>
          <a:p>
            <a:pPr marL="342900" indent="-342900">
              <a:spcBef>
                <a:spcPct val="20000"/>
              </a:spcBef>
              <a:defRPr/>
            </a:pPr>
            <a:r>
              <a:rPr lang="en-US" sz="2800" b="1" kern="0" dirty="0" smtClean="0">
                <a:latin typeface="Tahoma" pitchFamily="34" charset="0"/>
                <a:ea typeface="Tahoma" pitchFamily="34" charset="0"/>
                <a:cs typeface="Tahoma" pitchFamily="34" charset="0"/>
              </a:rPr>
              <a:t>Example:</a:t>
            </a:r>
            <a:endParaRPr lang="en-US" sz="2800" kern="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587405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Itemized Category</a:t>
            </a:r>
          </a:p>
        </p:txBody>
      </p:sp>
      <p:sp>
        <p:nvSpPr>
          <p:cNvPr id="11267" name="Rectangle 3"/>
          <p:cNvSpPr>
            <a:spLocks noGrp="1" noChangeArrowheads="1"/>
          </p:cNvSpPr>
          <p:nvPr>
            <p:ph idx="1"/>
          </p:nvPr>
        </p:nvSpPr>
        <p:spPr>
          <a:xfrm>
            <a:off x="457200" y="1524000"/>
            <a:ext cx="8229600" cy="4953000"/>
          </a:xfrm>
        </p:spPr>
        <p:txBody>
          <a:bodyPr>
            <a:normAutofit/>
          </a:bodyPr>
          <a:lstStyle/>
          <a:p>
            <a:pPr lvl="2" eaLnBrk="1" hangingPunct="1">
              <a:buNone/>
              <a:defRPr/>
            </a:pPr>
            <a:r>
              <a:rPr lang="en-US" sz="2800" dirty="0" smtClean="0"/>
              <a:t>	What </a:t>
            </a:r>
            <a:r>
              <a:rPr lang="en-US" sz="2800" dirty="0" smtClean="0"/>
              <a:t>kind of </a:t>
            </a:r>
            <a:r>
              <a:rPr lang="en-US" sz="2800" dirty="0" smtClean="0"/>
              <a:t>food do you consume on a daily basis?</a:t>
            </a:r>
            <a:endParaRPr lang="en-US" sz="2800" dirty="0" smtClean="0"/>
          </a:p>
          <a:p>
            <a:pPr marL="1828800" lvl="3" indent="-457200" eaLnBrk="1" hangingPunct="1">
              <a:buFontTx/>
              <a:buAutoNum type="alphaLcParenR"/>
              <a:defRPr/>
            </a:pPr>
            <a:endParaRPr lang="en-US" sz="2400" dirty="0" smtClean="0"/>
          </a:p>
          <a:p>
            <a:pPr marL="1828800" lvl="3" indent="-457200" eaLnBrk="1" hangingPunct="1">
              <a:buFontTx/>
              <a:buAutoNum type="alphaLcParenR"/>
              <a:defRPr/>
            </a:pPr>
            <a:r>
              <a:rPr lang="en-US" sz="2400" dirty="0" smtClean="0"/>
              <a:t>Milk</a:t>
            </a:r>
            <a:endParaRPr lang="en-US" sz="2400" dirty="0" smtClean="0"/>
          </a:p>
          <a:p>
            <a:pPr marL="1828800" lvl="3" indent="-457200" eaLnBrk="1" hangingPunct="1">
              <a:buFontTx/>
              <a:buAutoNum type="alphaLcParenR"/>
              <a:defRPr/>
            </a:pPr>
            <a:r>
              <a:rPr lang="en-US" sz="2400" dirty="0" smtClean="0"/>
              <a:t>Egg</a:t>
            </a:r>
            <a:endParaRPr lang="en-US" sz="2400" dirty="0" smtClean="0"/>
          </a:p>
          <a:p>
            <a:pPr marL="1828800" lvl="3" indent="-457200" eaLnBrk="1" hangingPunct="1">
              <a:buFontTx/>
              <a:buAutoNum type="alphaLcParenR"/>
              <a:defRPr/>
            </a:pPr>
            <a:r>
              <a:rPr lang="en-US" sz="2400" dirty="0" err="1" smtClean="0"/>
              <a:t>Kool-aid</a:t>
            </a:r>
            <a:endParaRPr lang="en-US" sz="2400" dirty="0" smtClean="0"/>
          </a:p>
        </p:txBody>
      </p:sp>
      <p:sp>
        <p:nvSpPr>
          <p:cNvPr id="15364" name="Slide Number Placeholder 3"/>
          <p:cNvSpPr>
            <a:spLocks noGrp="1"/>
          </p:cNvSpPr>
          <p:nvPr>
            <p:ph type="sldNum" sz="quarter" idx="4294967295"/>
          </p:nvPr>
        </p:nvSpPr>
        <p:spPr>
          <a:xfrm>
            <a:off x="7010400" y="6245225"/>
            <a:ext cx="2133600" cy="476250"/>
          </a:xfrm>
          <a:noFill/>
        </p:spPr>
        <p:txBody>
          <a:bodyPr/>
          <a:lstStyle/>
          <a:p>
            <a:fld id="{E08D1124-392E-4A0D-8A5F-8FAC73788480}" type="slidenum">
              <a:rPr lang="en-US" smtClean="0"/>
              <a:pPr/>
              <a:t>14</a:t>
            </a:fld>
            <a:endParaRPr lang="en-US" smtClean="0"/>
          </a:p>
        </p:txBody>
      </p:sp>
    </p:spTree>
    <p:extLst>
      <p:ext uri="{BB962C8B-B14F-4D97-AF65-F5344CB8AC3E}">
        <p14:creationId xmlns:p14="http://schemas.microsoft.com/office/powerpoint/2010/main" val="26198945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Comparative</a:t>
            </a:r>
            <a:endParaRPr lang="en-US" dirty="0"/>
          </a:p>
        </p:txBody>
      </p:sp>
      <p:sp>
        <p:nvSpPr>
          <p:cNvPr id="3" name="Content Placeholder 2"/>
          <p:cNvSpPr>
            <a:spLocks noGrp="1"/>
          </p:cNvSpPr>
          <p:nvPr>
            <p:ph idx="1"/>
          </p:nvPr>
        </p:nvSpPr>
        <p:spPr>
          <a:xfrm>
            <a:off x="457200" y="1295400"/>
            <a:ext cx="8229600" cy="4953000"/>
          </a:xfrm>
        </p:spPr>
        <p:txBody>
          <a:bodyPr/>
          <a:lstStyle/>
          <a:p>
            <a:pPr marL="0" lvl="2" indent="0" algn="ctr">
              <a:buNone/>
              <a:defRPr/>
            </a:pPr>
            <a:r>
              <a:rPr lang="en-US" sz="2800" dirty="0" smtClean="0"/>
              <a:t>Compare to regular headphones, how much do you like </a:t>
            </a:r>
            <a:r>
              <a:rPr lang="en-US" sz="2800" dirty="0" err="1" smtClean="0"/>
              <a:t>bluetooth</a:t>
            </a:r>
            <a:r>
              <a:rPr lang="en-US" sz="2800" dirty="0" smtClean="0"/>
              <a:t> ones?  </a:t>
            </a:r>
            <a:r>
              <a:rPr lang="en-US" sz="2800" dirty="0" smtClean="0"/>
              <a:t>_____.</a:t>
            </a:r>
            <a:r>
              <a:rPr lang="en-US" sz="3200" dirty="0" smtClean="0"/>
              <a:t/>
            </a:r>
            <a:br>
              <a:rPr lang="en-US" sz="3200" dirty="0" smtClean="0"/>
            </a:br>
            <a:endParaRPr lang="en-US" sz="3200" dirty="0" smtClean="0"/>
          </a:p>
          <a:p>
            <a:pPr marL="1371600" lvl="2" indent="457200">
              <a:buNone/>
              <a:defRPr/>
            </a:pPr>
            <a:r>
              <a:rPr lang="en-US" dirty="0" smtClean="0"/>
              <a:t>(a) </a:t>
            </a:r>
            <a:r>
              <a:rPr lang="en-US" dirty="0" smtClean="0"/>
              <a:t>Better</a:t>
            </a:r>
            <a:r>
              <a:rPr lang="en-US" dirty="0" smtClean="0"/>
              <a:t>    </a:t>
            </a:r>
            <a:endParaRPr lang="en-US" dirty="0" smtClean="0"/>
          </a:p>
          <a:p>
            <a:pPr marL="1371600" lvl="2" indent="457200">
              <a:buNone/>
              <a:defRPr/>
            </a:pPr>
            <a:r>
              <a:rPr lang="en-US" dirty="0" smtClean="0"/>
              <a:t>(b) </a:t>
            </a:r>
            <a:r>
              <a:rPr lang="en-US" dirty="0" smtClean="0"/>
              <a:t>Worse     </a:t>
            </a:r>
            <a:endParaRPr lang="en-US" dirty="0" smtClean="0"/>
          </a:p>
          <a:p>
            <a:pPr marL="1371600" lvl="2" indent="457200">
              <a:buNone/>
              <a:defRPr/>
            </a:pPr>
            <a:r>
              <a:rPr lang="en-US" dirty="0" smtClean="0"/>
              <a:t>(c) </a:t>
            </a:r>
            <a:r>
              <a:rPr lang="en-US" dirty="0" smtClean="0"/>
              <a:t>The same</a:t>
            </a:r>
            <a:endParaRPr lang="en-US" dirty="0" smtClean="0"/>
          </a:p>
          <a:p>
            <a:pPr algn="ctr"/>
            <a:endParaRPr lang="en-US" dirty="0"/>
          </a:p>
        </p:txBody>
      </p:sp>
      <p:sp>
        <p:nvSpPr>
          <p:cNvPr id="4" name="Slide Number Placeholder 3"/>
          <p:cNvSpPr>
            <a:spLocks noGrp="1"/>
          </p:cNvSpPr>
          <p:nvPr>
            <p:ph type="sldNum" sz="quarter" idx="12"/>
          </p:nvPr>
        </p:nvSpPr>
        <p:spPr/>
        <p:txBody>
          <a:bodyPr/>
          <a:lstStyle/>
          <a:p>
            <a:fld id="{13308378-C741-439A-BF84-CD988E0925BE}" type="slidenum">
              <a:rPr lang="en-US" smtClean="0"/>
              <a:t>15</a:t>
            </a:fld>
            <a:endParaRPr lang="en-US"/>
          </a:p>
        </p:txBody>
      </p:sp>
    </p:spTree>
    <p:extLst>
      <p:ext uri="{BB962C8B-B14F-4D97-AF65-F5344CB8AC3E}">
        <p14:creationId xmlns:p14="http://schemas.microsoft.com/office/powerpoint/2010/main" val="1433330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Rank Order</a:t>
            </a:r>
          </a:p>
        </p:txBody>
      </p:sp>
      <p:sp>
        <p:nvSpPr>
          <p:cNvPr id="16387" name="Rectangle 3"/>
          <p:cNvSpPr>
            <a:spLocks noGrp="1" noChangeArrowheads="1"/>
          </p:cNvSpPr>
          <p:nvPr>
            <p:ph idx="1"/>
          </p:nvPr>
        </p:nvSpPr>
        <p:spPr/>
        <p:txBody>
          <a:bodyPr/>
          <a:lstStyle/>
          <a:p>
            <a:pPr marL="0" lvl="1" indent="0" eaLnBrk="1" hangingPunct="1">
              <a:buNone/>
            </a:pPr>
            <a:r>
              <a:rPr lang="en-US" dirty="0" smtClean="0"/>
              <a:t>Please rank the following </a:t>
            </a:r>
            <a:r>
              <a:rPr lang="en-US" dirty="0" smtClean="0"/>
              <a:t>items in </a:t>
            </a:r>
            <a:r>
              <a:rPr lang="en-US" dirty="0" smtClean="0"/>
              <a:t>terms of </a:t>
            </a:r>
            <a:r>
              <a:rPr lang="en-US" dirty="0" smtClean="0"/>
              <a:t>importance to your daily life:</a:t>
            </a:r>
            <a:endParaRPr lang="en-US" dirty="0" smtClean="0"/>
          </a:p>
          <a:p>
            <a:pPr lvl="1" eaLnBrk="1" hangingPunct="1">
              <a:buFontTx/>
              <a:buNone/>
            </a:pPr>
            <a:r>
              <a:rPr lang="en-US" dirty="0" smtClean="0"/>
              <a:t>	</a:t>
            </a:r>
            <a:r>
              <a:rPr lang="en-US" sz="1800" dirty="0" smtClean="0"/>
              <a:t>(1 = </a:t>
            </a:r>
            <a:r>
              <a:rPr lang="en-US" sz="1800" dirty="0" smtClean="0"/>
              <a:t>I feel most stressed if I lose it, </a:t>
            </a:r>
            <a:r>
              <a:rPr lang="en-US" sz="1800" dirty="0" smtClean="0"/>
              <a:t>4 = </a:t>
            </a:r>
            <a:r>
              <a:rPr lang="en-US" sz="1800" dirty="0" smtClean="0"/>
              <a:t>I will live)</a:t>
            </a:r>
            <a:endParaRPr lang="en-US" sz="1800" dirty="0" smtClean="0"/>
          </a:p>
          <a:p>
            <a:pPr lvl="1" eaLnBrk="1" hangingPunct="1">
              <a:buFontTx/>
              <a:buNone/>
            </a:pPr>
            <a:endParaRPr lang="en-US" sz="1800" dirty="0" smtClean="0"/>
          </a:p>
          <a:p>
            <a:pPr lvl="2" eaLnBrk="1" hangingPunct="1">
              <a:buFontTx/>
              <a:buNone/>
            </a:pPr>
            <a:r>
              <a:rPr lang="en-US" dirty="0" smtClean="0"/>
              <a:t>___ </a:t>
            </a:r>
            <a:r>
              <a:rPr lang="en-US" dirty="0" smtClean="0"/>
              <a:t>Wallet</a:t>
            </a:r>
            <a:endParaRPr lang="en-US" dirty="0" smtClean="0"/>
          </a:p>
          <a:p>
            <a:pPr lvl="2" eaLnBrk="1" hangingPunct="1">
              <a:buFontTx/>
              <a:buNone/>
            </a:pPr>
            <a:r>
              <a:rPr lang="en-US" dirty="0" smtClean="0"/>
              <a:t>___ </a:t>
            </a:r>
            <a:r>
              <a:rPr lang="en-US" dirty="0" smtClean="0"/>
              <a:t>Cellphone</a:t>
            </a:r>
            <a:endParaRPr lang="en-US" dirty="0" smtClean="0"/>
          </a:p>
          <a:p>
            <a:pPr lvl="2" eaLnBrk="1" hangingPunct="1">
              <a:buFontTx/>
              <a:buNone/>
            </a:pPr>
            <a:r>
              <a:rPr lang="en-US" dirty="0" smtClean="0"/>
              <a:t>___ </a:t>
            </a:r>
            <a:r>
              <a:rPr lang="en-US" dirty="0" smtClean="0"/>
              <a:t>Laptop</a:t>
            </a:r>
            <a:endParaRPr lang="en-US" dirty="0" smtClean="0"/>
          </a:p>
          <a:p>
            <a:pPr lvl="2" eaLnBrk="1" hangingPunct="1">
              <a:buFontTx/>
              <a:buNone/>
            </a:pPr>
            <a:r>
              <a:rPr lang="en-US" dirty="0" smtClean="0"/>
              <a:t>___ </a:t>
            </a:r>
            <a:r>
              <a:rPr lang="en-US" dirty="0" smtClean="0"/>
              <a:t>Lunch box</a:t>
            </a:r>
            <a:endParaRPr lang="en-US" dirty="0" smtClean="0"/>
          </a:p>
        </p:txBody>
      </p:sp>
      <p:sp>
        <p:nvSpPr>
          <p:cNvPr id="16388" name="Slide Number Placeholder 3"/>
          <p:cNvSpPr>
            <a:spLocks noGrp="1"/>
          </p:cNvSpPr>
          <p:nvPr>
            <p:ph type="sldNum" sz="quarter" idx="4294967295"/>
          </p:nvPr>
        </p:nvSpPr>
        <p:spPr>
          <a:xfrm>
            <a:off x="7010400" y="6245225"/>
            <a:ext cx="2133600" cy="476250"/>
          </a:xfrm>
          <a:noFill/>
        </p:spPr>
        <p:txBody>
          <a:bodyPr/>
          <a:lstStyle/>
          <a:p>
            <a:fld id="{3A470406-F5F2-4545-81A6-9528AA3A3465}" type="slidenum">
              <a:rPr lang="en-US" smtClean="0"/>
              <a:pPr/>
              <a:t>16</a:t>
            </a:fld>
            <a:endParaRPr lang="en-US" smtClean="0"/>
          </a:p>
        </p:txBody>
      </p:sp>
    </p:spTree>
    <p:extLst>
      <p:ext uri="{BB962C8B-B14F-4D97-AF65-F5344CB8AC3E}">
        <p14:creationId xmlns:p14="http://schemas.microsoft.com/office/powerpoint/2010/main" val="188392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err="1" smtClean="0"/>
              <a:t>Likert</a:t>
            </a:r>
            <a:r>
              <a:rPr lang="en-US" dirty="0" smtClean="0"/>
              <a:t> Scale</a:t>
            </a:r>
          </a:p>
        </p:txBody>
      </p:sp>
      <p:sp>
        <p:nvSpPr>
          <p:cNvPr id="18435" name="Rectangle 3"/>
          <p:cNvSpPr>
            <a:spLocks noGrp="1" noChangeArrowheads="1"/>
          </p:cNvSpPr>
          <p:nvPr>
            <p:ph idx="1"/>
          </p:nvPr>
        </p:nvSpPr>
        <p:spPr/>
        <p:txBody>
          <a:bodyPr/>
          <a:lstStyle/>
          <a:p>
            <a:pPr eaLnBrk="1" hangingPunct="1">
              <a:buFontTx/>
              <a:buNone/>
            </a:pPr>
            <a:r>
              <a:rPr lang="en-US" dirty="0" smtClean="0"/>
              <a:t>	Rate the following statement on a scale of 1 to 7:</a:t>
            </a:r>
          </a:p>
          <a:p>
            <a:pPr eaLnBrk="1" hangingPunct="1">
              <a:buFontTx/>
              <a:buNone/>
            </a:pPr>
            <a:r>
              <a:rPr lang="en-US" dirty="0" smtClean="0"/>
              <a:t>	</a:t>
            </a:r>
            <a:r>
              <a:rPr lang="en-US" sz="1800" dirty="0" smtClean="0"/>
              <a:t>1 = strongly agree, 7 = strongly disagree</a:t>
            </a:r>
          </a:p>
          <a:p>
            <a:pPr eaLnBrk="1" hangingPunct="1">
              <a:buFontTx/>
              <a:buNone/>
            </a:pPr>
            <a:endParaRPr lang="en-US" sz="1800" dirty="0" smtClean="0"/>
          </a:p>
          <a:p>
            <a:pPr eaLnBrk="1" hangingPunct="1">
              <a:buFontTx/>
              <a:buNone/>
            </a:pPr>
            <a:r>
              <a:rPr lang="en-US" dirty="0" smtClean="0"/>
              <a:t>	</a:t>
            </a:r>
            <a:r>
              <a:rPr lang="en-US" dirty="0" smtClean="0"/>
              <a:t>It would be great if I can track how much water I use and when I use them</a:t>
            </a:r>
            <a:endParaRPr lang="en-US" dirty="0" smtClean="0"/>
          </a:p>
          <a:p>
            <a:pPr eaLnBrk="1" hangingPunct="1">
              <a:buFontTx/>
              <a:buNone/>
            </a:pPr>
            <a:r>
              <a:rPr lang="en-US" dirty="0" smtClean="0"/>
              <a:t>		1	2	3	4	5	6	7</a:t>
            </a:r>
          </a:p>
        </p:txBody>
      </p:sp>
      <p:sp>
        <p:nvSpPr>
          <p:cNvPr id="18436" name="Slide Number Placeholder 3"/>
          <p:cNvSpPr>
            <a:spLocks noGrp="1"/>
          </p:cNvSpPr>
          <p:nvPr>
            <p:ph type="sldNum" sz="quarter" idx="4294967295"/>
          </p:nvPr>
        </p:nvSpPr>
        <p:spPr>
          <a:xfrm>
            <a:off x="7010400" y="6245225"/>
            <a:ext cx="2133600" cy="476250"/>
          </a:xfrm>
          <a:noFill/>
        </p:spPr>
        <p:txBody>
          <a:bodyPr/>
          <a:lstStyle/>
          <a:p>
            <a:fld id="{A56328E9-E678-4595-9AF5-7E92D21674D3}" type="slidenum">
              <a:rPr lang="en-US" smtClean="0"/>
              <a:pPr/>
              <a:t>17</a:t>
            </a:fld>
            <a:endParaRPr lang="en-US" smtClean="0"/>
          </a:p>
        </p:txBody>
      </p:sp>
    </p:spTree>
    <p:extLst>
      <p:ext uri="{BB962C8B-B14F-4D97-AF65-F5344CB8AC3E}">
        <p14:creationId xmlns:p14="http://schemas.microsoft.com/office/powerpoint/2010/main" val="21739734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t>Semantic Differential</a:t>
            </a:r>
          </a:p>
        </p:txBody>
      </p:sp>
      <p:sp>
        <p:nvSpPr>
          <p:cNvPr id="19459" name="Rectangle 3"/>
          <p:cNvSpPr>
            <a:spLocks noGrp="1" noChangeArrowheads="1"/>
          </p:cNvSpPr>
          <p:nvPr>
            <p:ph idx="1"/>
          </p:nvPr>
        </p:nvSpPr>
        <p:spPr>
          <a:xfrm>
            <a:off x="0" y="1295401"/>
            <a:ext cx="9144000" cy="5135562"/>
          </a:xfrm>
        </p:spPr>
        <p:txBody>
          <a:bodyPr>
            <a:normAutofit fontScale="92500" lnSpcReduction="10000"/>
          </a:bodyPr>
          <a:lstStyle/>
          <a:p>
            <a:pPr eaLnBrk="1" hangingPunct="1">
              <a:buNone/>
            </a:pPr>
            <a:r>
              <a:rPr lang="en-US" dirty="0" smtClean="0"/>
              <a:t>	Please circle the number on the scale that best describes </a:t>
            </a:r>
            <a:r>
              <a:rPr lang="en-US" dirty="0" smtClean="0"/>
              <a:t>the difficulty in keeping your bike safe on campus:</a:t>
            </a:r>
            <a:endParaRPr lang="en-US" dirty="0" smtClean="0"/>
          </a:p>
          <a:p>
            <a:pPr eaLnBrk="1" hangingPunct="1">
              <a:buFontTx/>
              <a:buNone/>
            </a:pPr>
            <a:r>
              <a:rPr lang="en-US" dirty="0" smtClean="0"/>
              <a:t>	</a:t>
            </a:r>
            <a:r>
              <a:rPr lang="en-US" b="1" dirty="0" smtClean="0">
                <a:solidFill>
                  <a:schemeClr val="tx2"/>
                </a:solidFill>
              </a:rPr>
              <a:t>For sure will get stole</a:t>
            </a:r>
            <a:r>
              <a:rPr lang="en-US" dirty="0" smtClean="0"/>
              <a:t>	</a:t>
            </a:r>
            <a:endParaRPr lang="en-US" dirty="0" smtClean="0"/>
          </a:p>
          <a:p>
            <a:pPr eaLnBrk="1" hangingPunct="1">
              <a:buFontTx/>
              <a:buNone/>
            </a:pPr>
            <a:r>
              <a:rPr lang="en-US" dirty="0"/>
              <a:t>	</a:t>
            </a:r>
            <a:r>
              <a:rPr lang="en-US" dirty="0" smtClean="0"/>
              <a:t>1</a:t>
            </a:r>
            <a:r>
              <a:rPr lang="en-US" dirty="0" smtClean="0"/>
              <a:t>	</a:t>
            </a:r>
            <a:endParaRPr lang="en-US" dirty="0" smtClean="0"/>
          </a:p>
          <a:p>
            <a:pPr eaLnBrk="1" hangingPunct="1">
              <a:buFontTx/>
              <a:buNone/>
            </a:pPr>
            <a:r>
              <a:rPr lang="en-US" dirty="0"/>
              <a:t>	</a:t>
            </a:r>
            <a:r>
              <a:rPr lang="en-US" dirty="0" smtClean="0"/>
              <a:t>2</a:t>
            </a:r>
            <a:r>
              <a:rPr lang="en-US" dirty="0" smtClean="0"/>
              <a:t>	</a:t>
            </a:r>
            <a:endParaRPr lang="en-US" dirty="0" smtClean="0"/>
          </a:p>
          <a:p>
            <a:pPr eaLnBrk="1" hangingPunct="1">
              <a:buFontTx/>
              <a:buNone/>
            </a:pPr>
            <a:r>
              <a:rPr lang="en-US" dirty="0"/>
              <a:t>	</a:t>
            </a:r>
            <a:r>
              <a:rPr lang="en-US" dirty="0" smtClean="0"/>
              <a:t>3</a:t>
            </a:r>
            <a:r>
              <a:rPr lang="en-US" dirty="0" smtClean="0"/>
              <a:t>	</a:t>
            </a:r>
            <a:endParaRPr lang="en-US" dirty="0" smtClean="0"/>
          </a:p>
          <a:p>
            <a:pPr eaLnBrk="1" hangingPunct="1">
              <a:buFontTx/>
              <a:buNone/>
            </a:pPr>
            <a:r>
              <a:rPr lang="en-US" dirty="0"/>
              <a:t>	</a:t>
            </a:r>
            <a:r>
              <a:rPr lang="en-US" dirty="0" smtClean="0"/>
              <a:t>4</a:t>
            </a:r>
            <a:r>
              <a:rPr lang="en-US" dirty="0" smtClean="0"/>
              <a:t>	</a:t>
            </a:r>
            <a:endParaRPr lang="en-US" dirty="0" smtClean="0"/>
          </a:p>
          <a:p>
            <a:pPr eaLnBrk="1" hangingPunct="1">
              <a:buFontTx/>
              <a:buNone/>
            </a:pPr>
            <a:r>
              <a:rPr lang="en-US" dirty="0"/>
              <a:t>	</a:t>
            </a:r>
            <a:r>
              <a:rPr lang="en-US" dirty="0" smtClean="0"/>
              <a:t>5</a:t>
            </a:r>
            <a:r>
              <a:rPr lang="en-US" dirty="0" smtClean="0"/>
              <a:t>	</a:t>
            </a:r>
            <a:endParaRPr lang="en-US" dirty="0" smtClean="0"/>
          </a:p>
          <a:p>
            <a:pPr eaLnBrk="1" hangingPunct="1">
              <a:buFontTx/>
              <a:buNone/>
            </a:pPr>
            <a:r>
              <a:rPr lang="en-US" b="1" dirty="0">
                <a:solidFill>
                  <a:schemeClr val="accent2"/>
                </a:solidFill>
              </a:rPr>
              <a:t>	</a:t>
            </a:r>
            <a:r>
              <a:rPr lang="en-US" b="1" dirty="0" smtClean="0">
                <a:solidFill>
                  <a:schemeClr val="accent2"/>
                </a:solidFill>
              </a:rPr>
              <a:t>Don’t need a lock</a:t>
            </a:r>
            <a:endParaRPr lang="en-US" b="1" dirty="0" smtClean="0">
              <a:solidFill>
                <a:schemeClr val="accent2"/>
              </a:solidFill>
            </a:endParaRPr>
          </a:p>
        </p:txBody>
      </p:sp>
      <p:sp>
        <p:nvSpPr>
          <p:cNvPr id="19460" name="Slide Number Placeholder 3"/>
          <p:cNvSpPr>
            <a:spLocks noGrp="1"/>
          </p:cNvSpPr>
          <p:nvPr>
            <p:ph type="sldNum" sz="quarter" idx="4294967295"/>
          </p:nvPr>
        </p:nvSpPr>
        <p:spPr>
          <a:xfrm>
            <a:off x="7010400" y="6245225"/>
            <a:ext cx="2133600" cy="476250"/>
          </a:xfrm>
          <a:noFill/>
        </p:spPr>
        <p:txBody>
          <a:bodyPr/>
          <a:lstStyle/>
          <a:p>
            <a:fld id="{3A4869D5-355D-485A-90D0-44560DC87F3A}" type="slidenum">
              <a:rPr lang="en-US" smtClean="0"/>
              <a:pPr/>
              <a:t>18</a:t>
            </a:fld>
            <a:endParaRPr lang="en-US" smtClean="0"/>
          </a:p>
        </p:txBody>
      </p:sp>
    </p:spTree>
    <p:extLst>
      <p:ext uri="{BB962C8B-B14F-4D97-AF65-F5344CB8AC3E}">
        <p14:creationId xmlns:p14="http://schemas.microsoft.com/office/powerpoint/2010/main" val="21634574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Sum</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How important are each of these </a:t>
            </a:r>
            <a:r>
              <a:rPr lang="en-US" dirty="0" smtClean="0"/>
              <a:t>when you choose a baby protection device?</a:t>
            </a:r>
            <a:endParaRPr lang="en-US" dirty="0" smtClean="0"/>
          </a:p>
          <a:p>
            <a:pPr>
              <a:buNone/>
            </a:pPr>
            <a:r>
              <a:rPr lang="en-US" sz="2800" dirty="0" smtClean="0"/>
              <a:t/>
            </a:r>
            <a:br>
              <a:rPr lang="en-US" sz="2800" dirty="0" smtClean="0"/>
            </a:br>
            <a:r>
              <a:rPr lang="en-US" sz="2800" dirty="0" smtClean="0"/>
              <a:t>Please assign 100 points among the following:</a:t>
            </a:r>
          </a:p>
          <a:p>
            <a:pPr>
              <a:buNone/>
            </a:pPr>
            <a:r>
              <a:rPr lang="en-US" sz="2800" dirty="0" smtClean="0"/>
              <a:t>			____	</a:t>
            </a:r>
            <a:r>
              <a:rPr lang="en-US" sz="2800" dirty="0" smtClean="0"/>
              <a:t>Easiness in installation</a:t>
            </a:r>
            <a:endParaRPr lang="en-US" sz="2800" dirty="0" smtClean="0"/>
          </a:p>
          <a:p>
            <a:pPr>
              <a:buNone/>
            </a:pPr>
            <a:r>
              <a:rPr lang="en-US" sz="2800" dirty="0" smtClean="0"/>
              <a:t>			____	</a:t>
            </a:r>
            <a:r>
              <a:rPr lang="en-US" sz="2800" dirty="0" smtClean="0"/>
              <a:t>Maintenance cost</a:t>
            </a:r>
            <a:endParaRPr lang="en-US" sz="2800" dirty="0" smtClean="0"/>
          </a:p>
          <a:p>
            <a:pPr>
              <a:buNone/>
            </a:pPr>
            <a:r>
              <a:rPr lang="en-US" sz="2800" dirty="0" smtClean="0"/>
              <a:t>			____	</a:t>
            </a:r>
            <a:r>
              <a:rPr lang="en-US" sz="2800" dirty="0" smtClean="0"/>
              <a:t>False positive rate</a:t>
            </a:r>
            <a:endParaRPr lang="en-US" sz="2800" dirty="0" smtClean="0"/>
          </a:p>
          <a:p>
            <a:pPr>
              <a:buNone/>
            </a:pPr>
            <a:r>
              <a:rPr lang="en-US" sz="2800" dirty="0" smtClean="0"/>
              <a:t>			____	</a:t>
            </a:r>
            <a:r>
              <a:rPr lang="en-US" sz="2800" dirty="0" smtClean="0"/>
              <a:t>False negative rate</a:t>
            </a:r>
            <a:endParaRPr lang="en-US" sz="2800" dirty="0" smtClean="0"/>
          </a:p>
          <a:p>
            <a:pPr>
              <a:buNone/>
            </a:pPr>
            <a:r>
              <a:rPr lang="en-US" sz="2800" dirty="0" smtClean="0"/>
              <a:t>			____	</a:t>
            </a:r>
            <a:r>
              <a:rPr lang="en-US" sz="2800" dirty="0" smtClean="0"/>
              <a:t>Price</a:t>
            </a:r>
            <a:r>
              <a:rPr lang="en-US" sz="2800" dirty="0" smtClean="0"/>
              <a:t>	</a:t>
            </a:r>
            <a:endParaRPr lang="en-US" dirty="0" smtClean="0"/>
          </a:p>
          <a:p>
            <a:pPr>
              <a:buNone/>
            </a:pPr>
            <a:endParaRPr lang="en-US" dirty="0" smtClean="0"/>
          </a:p>
        </p:txBody>
      </p:sp>
      <p:sp>
        <p:nvSpPr>
          <p:cNvPr id="4" name="TextBox 3"/>
          <p:cNvSpPr txBox="1"/>
          <p:nvPr/>
        </p:nvSpPr>
        <p:spPr>
          <a:xfrm>
            <a:off x="2454568" y="3124200"/>
            <a:ext cx="593432" cy="2677656"/>
          </a:xfrm>
          <a:prstGeom prst="rect">
            <a:avLst/>
          </a:prstGeom>
          <a:noFill/>
        </p:spPr>
        <p:txBody>
          <a:bodyPr wrap="none" rtlCol="0">
            <a:spAutoFit/>
          </a:bodyPr>
          <a:lstStyle/>
          <a:p>
            <a:pPr algn="ctr">
              <a:lnSpc>
                <a:spcPct val="120000"/>
              </a:lnSpc>
            </a:pPr>
            <a:r>
              <a:rPr lang="en-US" sz="2800" b="1" dirty="0" smtClean="0">
                <a:solidFill>
                  <a:schemeClr val="tx2"/>
                </a:solidFill>
                <a:latin typeface="Bradley Hand ITC" pitchFamily="66" charset="0"/>
              </a:rPr>
              <a:t>15</a:t>
            </a:r>
          </a:p>
          <a:p>
            <a:pPr algn="ctr">
              <a:lnSpc>
                <a:spcPct val="120000"/>
              </a:lnSpc>
            </a:pPr>
            <a:r>
              <a:rPr lang="en-US" sz="2800" b="1" dirty="0" smtClean="0">
                <a:solidFill>
                  <a:schemeClr val="tx2"/>
                </a:solidFill>
                <a:latin typeface="Bradley Hand ITC" pitchFamily="66" charset="0"/>
              </a:rPr>
              <a:t>35</a:t>
            </a:r>
          </a:p>
          <a:p>
            <a:pPr algn="ctr">
              <a:lnSpc>
                <a:spcPct val="120000"/>
              </a:lnSpc>
            </a:pPr>
            <a:r>
              <a:rPr lang="en-US" sz="2800" b="1" dirty="0" smtClean="0">
                <a:solidFill>
                  <a:schemeClr val="tx2"/>
                </a:solidFill>
                <a:latin typeface="Bradley Hand ITC" pitchFamily="66" charset="0"/>
              </a:rPr>
              <a:t>15</a:t>
            </a:r>
          </a:p>
          <a:p>
            <a:pPr algn="ctr">
              <a:lnSpc>
                <a:spcPct val="120000"/>
              </a:lnSpc>
            </a:pPr>
            <a:r>
              <a:rPr lang="en-US" sz="2800" b="1" dirty="0" smtClean="0">
                <a:solidFill>
                  <a:schemeClr val="tx2"/>
                </a:solidFill>
                <a:latin typeface="Bradley Hand ITC" pitchFamily="66" charset="0"/>
              </a:rPr>
              <a:t>5</a:t>
            </a:r>
          </a:p>
          <a:p>
            <a:pPr algn="ctr">
              <a:lnSpc>
                <a:spcPct val="120000"/>
              </a:lnSpc>
            </a:pPr>
            <a:r>
              <a:rPr lang="en-US" sz="2800" b="1" dirty="0" smtClean="0">
                <a:solidFill>
                  <a:schemeClr val="tx2"/>
                </a:solidFill>
                <a:latin typeface="Bradley Hand ITC" pitchFamily="66" charset="0"/>
              </a:rPr>
              <a:t>30</a:t>
            </a:r>
            <a:endParaRPr lang="en-US" sz="2800" b="1" dirty="0">
              <a:solidFill>
                <a:schemeClr val="tx2"/>
              </a:solidFill>
              <a:latin typeface="Bradley Hand ITC" pitchFamily="66" charset="0"/>
            </a:endParaRPr>
          </a:p>
        </p:txBody>
      </p:sp>
      <p:sp>
        <p:nvSpPr>
          <p:cNvPr id="5" name="Slide Number Placeholder 4"/>
          <p:cNvSpPr>
            <a:spLocks noGrp="1"/>
          </p:cNvSpPr>
          <p:nvPr>
            <p:ph type="sldNum" sz="quarter" idx="12"/>
          </p:nvPr>
        </p:nvSpPr>
        <p:spPr/>
        <p:txBody>
          <a:bodyPr/>
          <a:lstStyle/>
          <a:p>
            <a:fld id="{13308378-C741-439A-BF84-CD988E0925BE}" type="slidenum">
              <a:rPr lang="en-US" smtClean="0"/>
              <a:t>19</a:t>
            </a:fld>
            <a:endParaRPr lang="en-US"/>
          </a:p>
        </p:txBody>
      </p:sp>
    </p:spTree>
    <p:extLst>
      <p:ext uri="{BB962C8B-B14F-4D97-AF65-F5344CB8AC3E}">
        <p14:creationId xmlns:p14="http://schemas.microsoft.com/office/powerpoint/2010/main" val="72317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76200"/>
            <a:ext cx="8229600" cy="1143000"/>
          </a:xfrm>
        </p:spPr>
        <p:txBody>
          <a:bodyPr>
            <a:noAutofit/>
          </a:bodyPr>
          <a:lstStyle/>
          <a:p>
            <a:r>
              <a:rPr lang="en-US" sz="3600" dirty="0" smtClean="0"/>
              <a:t>Understanding consumer preference is important for engineers!</a:t>
            </a:r>
            <a:endParaRPr lang="en-US" sz="3600" dirty="0" smtClean="0"/>
          </a:p>
        </p:txBody>
      </p:sp>
      <p:sp>
        <p:nvSpPr>
          <p:cNvPr id="4101" name="Slide Number Placeholder 4"/>
          <p:cNvSpPr>
            <a:spLocks noGrp="1"/>
          </p:cNvSpPr>
          <p:nvPr>
            <p:ph type="sldNum" sz="quarter" idx="12"/>
          </p:nvPr>
        </p:nvSpPr>
        <p:spPr>
          <a:noFill/>
        </p:spPr>
        <p:txBody>
          <a:bodyPr/>
          <a:lstStyle/>
          <a:p>
            <a:fld id="{ECA23D2D-F6C2-4E05-867A-F378C70434E9}" type="slidenum">
              <a:rPr lang="en-US" smtClean="0"/>
              <a:pPr/>
              <a:t>2</a:t>
            </a:fld>
            <a:endParaRPr lang="en-US" smtClean="0"/>
          </a:p>
        </p:txBody>
      </p:sp>
      <p:pic>
        <p:nvPicPr>
          <p:cNvPr id="68610" name="Picture 2" descr="http://www.elzey.com/humorpics4/images/invention_jpg.jpg"/>
          <p:cNvPicPr>
            <a:picLocks noChangeAspect="1" noChangeArrowheads="1"/>
          </p:cNvPicPr>
          <p:nvPr/>
        </p:nvPicPr>
        <p:blipFill>
          <a:blip r:embed="rId3" cstate="print"/>
          <a:srcRect/>
          <a:stretch>
            <a:fillRect/>
          </a:stretch>
        </p:blipFill>
        <p:spPr bwMode="auto">
          <a:xfrm>
            <a:off x="2667000" y="1066800"/>
            <a:ext cx="3886200" cy="5570220"/>
          </a:xfrm>
          <a:prstGeom prst="rect">
            <a:avLst/>
          </a:prstGeom>
          <a:noFill/>
          <a:ln w="9525">
            <a:noFill/>
            <a:miter lim="800000"/>
            <a:headEnd/>
            <a:tailEnd/>
          </a:ln>
        </p:spPr>
      </p:pic>
    </p:spTree>
    <p:extLst>
      <p:ext uri="{BB962C8B-B14F-4D97-AF65-F5344CB8AC3E}">
        <p14:creationId xmlns:p14="http://schemas.microsoft.com/office/powerpoint/2010/main" val="208054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Questions</a:t>
            </a:r>
            <a:endParaRPr lang="en-US" dirty="0"/>
          </a:p>
        </p:txBody>
      </p:sp>
      <p:sp>
        <p:nvSpPr>
          <p:cNvPr id="3" name="Content Placeholder 2"/>
          <p:cNvSpPr>
            <a:spLocks noGrp="1"/>
          </p:cNvSpPr>
          <p:nvPr>
            <p:ph idx="1"/>
          </p:nvPr>
        </p:nvSpPr>
        <p:spPr>
          <a:xfrm>
            <a:off x="457200" y="1295400"/>
            <a:ext cx="8229600" cy="5105400"/>
          </a:xfrm>
        </p:spPr>
        <p:txBody>
          <a:bodyPr/>
          <a:lstStyle/>
          <a:p>
            <a:r>
              <a:rPr lang="en-US" dirty="0" smtClean="0"/>
              <a:t>Open Response</a:t>
            </a:r>
          </a:p>
          <a:p>
            <a:endParaRPr lang="en-US" dirty="0" smtClean="0"/>
          </a:p>
          <a:p>
            <a:r>
              <a:rPr lang="en-US" dirty="0" smtClean="0"/>
              <a:t>Closed Response</a:t>
            </a:r>
          </a:p>
          <a:p>
            <a:pPr lvl="1"/>
            <a:r>
              <a:rPr lang="en-US" dirty="0" smtClean="0"/>
              <a:t>Itemized category</a:t>
            </a:r>
          </a:p>
          <a:p>
            <a:pPr lvl="1"/>
            <a:r>
              <a:rPr lang="en-US" dirty="0" smtClean="0"/>
              <a:t>Comparative</a:t>
            </a:r>
          </a:p>
          <a:p>
            <a:pPr lvl="1"/>
            <a:r>
              <a:rPr lang="en-US" dirty="0" smtClean="0"/>
              <a:t>Rank Order</a:t>
            </a:r>
          </a:p>
          <a:p>
            <a:pPr lvl="1"/>
            <a:r>
              <a:rPr lang="en-US" dirty="0" err="1" smtClean="0"/>
              <a:t>Likert</a:t>
            </a:r>
            <a:r>
              <a:rPr lang="en-US" dirty="0" smtClean="0"/>
              <a:t> Scale</a:t>
            </a:r>
          </a:p>
          <a:p>
            <a:pPr lvl="1"/>
            <a:r>
              <a:rPr lang="en-US" dirty="0" smtClean="0"/>
              <a:t>Semantic Differential</a:t>
            </a:r>
          </a:p>
          <a:p>
            <a:pPr lvl="1"/>
            <a:r>
              <a:rPr lang="en-US" dirty="0" smtClean="0"/>
              <a:t>Constant Sum</a:t>
            </a:r>
            <a:endParaRPr lang="en-US" dirty="0"/>
          </a:p>
        </p:txBody>
      </p:sp>
      <p:pic>
        <p:nvPicPr>
          <p:cNvPr id="5" name="Picture 2" descr="C:\Users\Steven\AppData\Local\Microsoft\Windows\Temporary Internet Files\Content.IE5\8L00UHTZ\MCj00787110000[1].wmf"/>
          <p:cNvPicPr>
            <a:picLocks noChangeAspect="1" noChangeArrowheads="1"/>
          </p:cNvPicPr>
          <p:nvPr/>
        </p:nvPicPr>
        <p:blipFill>
          <a:blip r:embed="rId3" cstate="print"/>
          <a:srcRect/>
          <a:stretch>
            <a:fillRect/>
          </a:stretch>
        </p:blipFill>
        <p:spPr bwMode="auto">
          <a:xfrm>
            <a:off x="6019800" y="1600200"/>
            <a:ext cx="1622066" cy="3934305"/>
          </a:xfrm>
          <a:prstGeom prst="rect">
            <a:avLst/>
          </a:prstGeom>
          <a:noFill/>
        </p:spPr>
      </p:pic>
      <p:sp>
        <p:nvSpPr>
          <p:cNvPr id="4" name="Slide Number Placeholder 3"/>
          <p:cNvSpPr>
            <a:spLocks noGrp="1"/>
          </p:cNvSpPr>
          <p:nvPr>
            <p:ph type="sldNum" sz="quarter" idx="12"/>
          </p:nvPr>
        </p:nvSpPr>
        <p:spPr/>
        <p:txBody>
          <a:bodyPr/>
          <a:lstStyle/>
          <a:p>
            <a:fld id="{13308378-C741-439A-BF84-CD988E0925BE}" type="slidenum">
              <a:rPr lang="en-US" smtClean="0"/>
              <a:t>20</a:t>
            </a:fld>
            <a:endParaRPr lang="en-US"/>
          </a:p>
        </p:txBody>
      </p:sp>
    </p:spTree>
    <p:extLst>
      <p:ext uri="{BB962C8B-B14F-4D97-AF65-F5344CB8AC3E}">
        <p14:creationId xmlns:p14="http://schemas.microsoft.com/office/powerpoint/2010/main" val="20396242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4294967295"/>
          </p:nvPr>
        </p:nvSpPr>
        <p:spPr>
          <a:xfrm>
            <a:off x="7010400" y="6245225"/>
            <a:ext cx="2133600" cy="476250"/>
          </a:xfrm>
          <a:noFill/>
        </p:spPr>
        <p:txBody>
          <a:bodyPr/>
          <a:lstStyle/>
          <a:p>
            <a:fld id="{F2631742-F969-4548-83F9-61B664CBD5A8}" type="slidenum">
              <a:rPr lang="en-US" smtClean="0"/>
              <a:pPr/>
              <a:t>21</a:t>
            </a:fld>
            <a:endParaRPr lang="en-US" smtClean="0"/>
          </a:p>
        </p:txBody>
      </p:sp>
      <p:pic>
        <p:nvPicPr>
          <p:cNvPr id="20483" name="Picture 3"/>
          <p:cNvPicPr>
            <a:picLocks noChangeAspect="1" noChangeArrowheads="1"/>
          </p:cNvPicPr>
          <p:nvPr/>
        </p:nvPicPr>
        <p:blipFill>
          <a:blip r:embed="rId2" cstate="print"/>
          <a:srcRect/>
          <a:stretch>
            <a:fillRect/>
          </a:stretch>
        </p:blipFill>
        <p:spPr bwMode="auto">
          <a:xfrm>
            <a:off x="40200" y="-69000"/>
            <a:ext cx="5638800" cy="6940869"/>
          </a:xfrm>
          <a:prstGeom prst="rect">
            <a:avLst/>
          </a:prstGeom>
          <a:noFill/>
          <a:ln w="9525">
            <a:noFill/>
            <a:miter lim="800000"/>
            <a:headEnd/>
            <a:tailEnd/>
          </a:ln>
        </p:spPr>
      </p:pic>
      <p:sp>
        <p:nvSpPr>
          <p:cNvPr id="20484" name="TextBox 6"/>
          <p:cNvSpPr txBox="1">
            <a:spLocks noChangeArrowheads="1"/>
          </p:cNvSpPr>
          <p:nvPr/>
        </p:nvSpPr>
        <p:spPr bwMode="auto">
          <a:xfrm>
            <a:off x="6248400" y="3733800"/>
            <a:ext cx="2514600" cy="369888"/>
          </a:xfrm>
          <a:prstGeom prst="rect">
            <a:avLst/>
          </a:prstGeom>
          <a:noFill/>
          <a:ln w="9525">
            <a:noFill/>
            <a:miter lim="800000"/>
            <a:headEnd/>
            <a:tailEnd/>
          </a:ln>
        </p:spPr>
        <p:txBody>
          <a:bodyPr>
            <a:spAutoFit/>
          </a:bodyPr>
          <a:lstStyle/>
          <a:p>
            <a:r>
              <a:rPr lang="en-US"/>
              <a:t>Taken from Fink, 1995</a:t>
            </a:r>
          </a:p>
        </p:txBody>
      </p:sp>
    </p:spTree>
    <p:extLst>
      <p:ext uri="{BB962C8B-B14F-4D97-AF65-F5344CB8AC3E}">
        <p14:creationId xmlns:p14="http://schemas.microsoft.com/office/powerpoint/2010/main" val="18317568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 to Avoid</a:t>
            </a:r>
            <a:endParaRPr lang="en-US" dirty="0"/>
          </a:p>
        </p:txBody>
      </p:sp>
      <p:sp>
        <p:nvSpPr>
          <p:cNvPr id="3" name="Content Placeholder 2"/>
          <p:cNvSpPr>
            <a:spLocks noGrp="1"/>
          </p:cNvSpPr>
          <p:nvPr>
            <p:ph idx="1"/>
          </p:nvPr>
        </p:nvSpPr>
        <p:spPr/>
        <p:txBody>
          <a:bodyPr>
            <a:normAutofit fontScale="92500"/>
          </a:bodyPr>
          <a:lstStyle/>
          <a:p>
            <a:r>
              <a:rPr lang="en-US" dirty="0" smtClean="0"/>
              <a:t>Misunderstanding/misinterpretation of question</a:t>
            </a:r>
          </a:p>
          <a:p>
            <a:r>
              <a:rPr lang="en-US" dirty="0" smtClean="0"/>
              <a:t>Specificity (too vague, too precise)</a:t>
            </a:r>
          </a:p>
          <a:p>
            <a:r>
              <a:rPr lang="en-US" dirty="0" smtClean="0"/>
              <a:t>Bias</a:t>
            </a:r>
          </a:p>
          <a:p>
            <a:r>
              <a:rPr lang="en-US" dirty="0" smtClean="0"/>
              <a:t>Inappropriate questions</a:t>
            </a:r>
          </a:p>
          <a:p>
            <a:pPr lvl="1"/>
            <a:r>
              <a:rPr lang="en-US" dirty="0" smtClean="0"/>
              <a:t>Audience background/knowledge</a:t>
            </a:r>
          </a:p>
          <a:p>
            <a:pPr lvl="1"/>
            <a:r>
              <a:rPr lang="en-US" dirty="0" smtClean="0"/>
              <a:t>Context (especially when questions may be out of order)</a:t>
            </a:r>
          </a:p>
          <a:p>
            <a:pPr lvl="1"/>
            <a:r>
              <a:rPr lang="en-US" dirty="0" smtClean="0"/>
              <a:t>Offensiveness</a:t>
            </a:r>
          </a:p>
          <a:p>
            <a:pPr lvl="1"/>
            <a:r>
              <a:rPr lang="en-US" dirty="0" smtClean="0"/>
              <a:t>Getting the right audience</a:t>
            </a:r>
          </a:p>
        </p:txBody>
      </p:sp>
      <p:sp>
        <p:nvSpPr>
          <p:cNvPr id="4" name="Slide Number Placeholder 3"/>
          <p:cNvSpPr>
            <a:spLocks noGrp="1"/>
          </p:cNvSpPr>
          <p:nvPr>
            <p:ph type="sldNum" sz="quarter" idx="12"/>
          </p:nvPr>
        </p:nvSpPr>
        <p:spPr/>
        <p:txBody>
          <a:bodyPr/>
          <a:lstStyle/>
          <a:p>
            <a:fld id="{13308378-C741-439A-BF84-CD988E0925BE}" type="slidenum">
              <a:rPr lang="en-US" smtClean="0"/>
              <a:t>22</a:t>
            </a:fld>
            <a:endParaRPr lang="en-US"/>
          </a:p>
        </p:txBody>
      </p:sp>
    </p:spTree>
    <p:extLst>
      <p:ext uri="{BB962C8B-B14F-4D97-AF65-F5344CB8AC3E}">
        <p14:creationId xmlns:p14="http://schemas.microsoft.com/office/powerpoint/2010/main" val="3269517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lstStyle/>
          <a:p>
            <a:r>
              <a:rPr lang="en-US" dirty="0" smtClean="0"/>
              <a:t>Are the words understandable?</a:t>
            </a:r>
            <a:endParaRPr lang="en-US" dirty="0"/>
          </a:p>
        </p:txBody>
      </p:sp>
      <p:sp>
        <p:nvSpPr>
          <p:cNvPr id="4" name="Slide Number Placeholder 3"/>
          <p:cNvSpPr>
            <a:spLocks noGrp="1"/>
          </p:cNvSpPr>
          <p:nvPr>
            <p:ph type="sldNum" sz="quarter" idx="4294967295"/>
          </p:nvPr>
        </p:nvSpPr>
        <p:spPr>
          <a:xfrm>
            <a:off x="7010400" y="6245225"/>
            <a:ext cx="2133600" cy="476250"/>
          </a:xfrm>
        </p:spPr>
        <p:txBody>
          <a:bodyPr/>
          <a:lstStyle/>
          <a:p>
            <a:pPr>
              <a:defRPr/>
            </a:pPr>
            <a:fld id="{552E0A21-AB6B-4644-B81A-124F0CC55E88}" type="slidenum">
              <a:rPr lang="en-US" smtClean="0"/>
              <a:pPr>
                <a:defRPr/>
              </a:pPr>
              <a:t>23</a:t>
            </a:fld>
            <a:endParaRPr lang="en-US"/>
          </a:p>
        </p:txBody>
      </p:sp>
      <p:graphicFrame>
        <p:nvGraphicFramePr>
          <p:cNvPr id="6" name="Table 5"/>
          <p:cNvGraphicFramePr>
            <a:graphicFrameLocks noGrp="1"/>
          </p:cNvGraphicFramePr>
          <p:nvPr/>
        </p:nvGraphicFramePr>
        <p:xfrm>
          <a:off x="1828800" y="1573524"/>
          <a:ext cx="5867400" cy="5047488"/>
        </p:xfrm>
        <a:graphic>
          <a:graphicData uri="http://schemas.openxmlformats.org/drawingml/2006/table">
            <a:tbl>
              <a:tblPr/>
              <a:tblGrid>
                <a:gridCol w="2987694"/>
                <a:gridCol w="2879706"/>
              </a:tblGrid>
              <a:tr h="387350">
                <a:tc>
                  <a:txBody>
                    <a:bodyPr/>
                    <a:lstStyle/>
                    <a:p>
                      <a:pPr marL="0" marR="0" algn="ctr">
                        <a:lnSpc>
                          <a:spcPct val="115000"/>
                        </a:lnSpc>
                        <a:spcBef>
                          <a:spcPts val="0"/>
                        </a:spcBef>
                        <a:spcAft>
                          <a:spcPts val="0"/>
                        </a:spcAft>
                      </a:pPr>
                      <a:r>
                        <a:rPr lang="en-US" sz="2400" b="1" dirty="0">
                          <a:latin typeface="Calibri"/>
                          <a:ea typeface="Calibri"/>
                          <a:cs typeface="Times New Roman"/>
                        </a:rPr>
                        <a:t>Complex word</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b="1">
                          <a:latin typeface="Calibri"/>
                          <a:ea typeface="Calibri"/>
                          <a:cs typeface="Times New Roman"/>
                        </a:rPr>
                        <a:t>Simpler substitute</a:t>
                      </a: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dirty="0">
                          <a:latin typeface="Calibri"/>
                          <a:ea typeface="Calibri"/>
                          <a:cs typeface="Times New Roman"/>
                        </a:rPr>
                        <a:t>Exhausted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a:latin typeface="Calibri"/>
                          <a:ea typeface="Calibri"/>
                          <a:cs typeface="Times New Roman"/>
                        </a:rPr>
                        <a:t>Tired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dirty="0">
                          <a:latin typeface="Calibri"/>
                          <a:ea typeface="Calibri"/>
                          <a:cs typeface="Times New Roman"/>
                        </a:rPr>
                        <a:t>Candid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Honest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a:latin typeface="Calibri"/>
                          <a:ea typeface="Calibri"/>
                          <a:cs typeface="Times New Roman"/>
                        </a:rPr>
                        <a:t>Priority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Most important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a:latin typeface="Calibri"/>
                          <a:ea typeface="Calibri"/>
                          <a:cs typeface="Times New Roman"/>
                        </a:rPr>
                        <a:t>Leisure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Free 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a:latin typeface="Calibri"/>
                          <a:ea typeface="Calibri"/>
                          <a:cs typeface="Times New Roman"/>
                        </a:rPr>
                        <a:t>Employment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a:latin typeface="Calibri"/>
                          <a:ea typeface="Calibri"/>
                          <a:cs typeface="Times New Roman"/>
                        </a:rPr>
                        <a:t>Supervision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Care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a:latin typeface="Calibri"/>
                          <a:ea typeface="Calibri"/>
                          <a:cs typeface="Times New Roman"/>
                        </a:rPr>
                        <a:t>Courageous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Brave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a:latin typeface="Calibri"/>
                          <a:ea typeface="Calibri"/>
                          <a:cs typeface="Times New Roman"/>
                        </a:rPr>
                        <a:t>Assistance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Help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a:latin typeface="Calibri"/>
                          <a:ea typeface="Calibri"/>
                          <a:cs typeface="Times New Roman"/>
                        </a:rPr>
                        <a:t>Preserve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Protect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a:latin typeface="Calibri"/>
                          <a:ea typeface="Calibri"/>
                          <a:cs typeface="Times New Roman"/>
                        </a:rPr>
                        <a:t>Virtually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Nearly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350">
                <a:tc>
                  <a:txBody>
                    <a:bodyPr/>
                    <a:lstStyle/>
                    <a:p>
                      <a:pPr marL="0" marR="0" algn="ctr">
                        <a:lnSpc>
                          <a:spcPct val="115000"/>
                        </a:lnSpc>
                        <a:spcBef>
                          <a:spcPts val="0"/>
                        </a:spcBef>
                        <a:spcAft>
                          <a:spcPts val="0"/>
                        </a:spcAft>
                      </a:pPr>
                      <a:r>
                        <a:rPr lang="en-US" sz="2400">
                          <a:latin typeface="Calibri"/>
                          <a:ea typeface="Calibri"/>
                          <a:cs typeface="Times New Roman"/>
                        </a:rPr>
                        <a:t>Rectify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Calibri"/>
                          <a:cs typeface="Times New Roman"/>
                        </a:rPr>
                        <a:t>Correct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60975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Vague Questions </a:t>
            </a:r>
            <a:endParaRPr lang="en-US" dirty="0"/>
          </a:p>
        </p:txBody>
      </p:sp>
      <p:sp>
        <p:nvSpPr>
          <p:cNvPr id="3" name="Content Placeholder 2"/>
          <p:cNvSpPr>
            <a:spLocks noGrp="1"/>
          </p:cNvSpPr>
          <p:nvPr>
            <p:ph idx="1"/>
          </p:nvPr>
        </p:nvSpPr>
        <p:spPr>
          <a:xfrm>
            <a:off x="228600" y="1143000"/>
            <a:ext cx="8229600" cy="1981200"/>
          </a:xfrm>
        </p:spPr>
        <p:txBody>
          <a:bodyPr>
            <a:noAutofit/>
          </a:bodyPr>
          <a:lstStyle/>
          <a:p>
            <a:pPr>
              <a:buNone/>
            </a:pPr>
            <a:r>
              <a:rPr lang="en-US" sz="2400" u="sng" dirty="0" smtClean="0"/>
              <a:t>Example:</a:t>
            </a:r>
          </a:p>
          <a:p>
            <a:r>
              <a:rPr lang="en-US" sz="2400" dirty="0" smtClean="0"/>
              <a:t>Do you work out regularly?    </a:t>
            </a:r>
          </a:p>
          <a:p>
            <a:pPr lvl="1"/>
            <a:r>
              <a:rPr lang="en-US" sz="2000" dirty="0" smtClean="0"/>
              <a:t>Yes</a:t>
            </a:r>
          </a:p>
          <a:p>
            <a:pPr lvl="1"/>
            <a:r>
              <a:rPr lang="en-US" sz="2000" dirty="0" smtClean="0"/>
              <a:t>No</a:t>
            </a:r>
          </a:p>
          <a:p>
            <a:pPr>
              <a:buNone/>
            </a:pPr>
            <a:r>
              <a:rPr lang="en-US" sz="2400" u="sng" dirty="0" smtClean="0"/>
              <a:t>Improved:</a:t>
            </a:r>
          </a:p>
          <a:p>
            <a:r>
              <a:rPr lang="en-US" sz="2400" dirty="0" smtClean="0"/>
              <a:t>Do you work out at least three times a week?</a:t>
            </a:r>
          </a:p>
          <a:p>
            <a:pPr lvl="1"/>
            <a:r>
              <a:rPr lang="en-US" sz="2000" dirty="0" smtClean="0"/>
              <a:t>Yes</a:t>
            </a:r>
          </a:p>
          <a:p>
            <a:pPr lvl="1"/>
            <a:r>
              <a:rPr lang="en-US" sz="2000" dirty="0" smtClean="0"/>
              <a:t>No</a:t>
            </a:r>
          </a:p>
          <a:p>
            <a:pPr>
              <a:buNone/>
            </a:pPr>
            <a:r>
              <a:rPr lang="en-US" sz="2400" u="sng" dirty="0" smtClean="0"/>
              <a:t>Even More Specific:</a:t>
            </a:r>
          </a:p>
          <a:p>
            <a:r>
              <a:rPr lang="en-US" sz="2400" dirty="0" smtClean="0"/>
              <a:t>Physical activity can be defined as ________.  Do you engage in physical activity at least 3 times a week?</a:t>
            </a:r>
          </a:p>
          <a:p>
            <a:pPr lvl="1"/>
            <a:r>
              <a:rPr lang="en-US" sz="2000" dirty="0" smtClean="0"/>
              <a:t>Yes</a:t>
            </a:r>
          </a:p>
          <a:p>
            <a:pPr lvl="1"/>
            <a:r>
              <a:rPr lang="en-US" sz="2000" dirty="0" smtClean="0"/>
              <a:t>No</a:t>
            </a:r>
          </a:p>
          <a:p>
            <a:pPr lvl="1">
              <a:buNone/>
            </a:pPr>
            <a:endParaRPr lang="en-US" sz="2000" dirty="0" smtClean="0"/>
          </a:p>
          <a:p>
            <a:pPr lvl="1">
              <a:buNone/>
            </a:pPr>
            <a:endParaRPr lang="en-US" sz="2000" dirty="0" smtClean="0"/>
          </a:p>
        </p:txBody>
      </p:sp>
      <p:sp>
        <p:nvSpPr>
          <p:cNvPr id="4" name="Slide Number Placeholder 3"/>
          <p:cNvSpPr>
            <a:spLocks noGrp="1"/>
          </p:cNvSpPr>
          <p:nvPr>
            <p:ph type="sldNum" sz="quarter" idx="4294967295"/>
          </p:nvPr>
        </p:nvSpPr>
        <p:spPr>
          <a:xfrm>
            <a:off x="7010400" y="6245225"/>
            <a:ext cx="2133600" cy="476250"/>
          </a:xfrm>
        </p:spPr>
        <p:txBody>
          <a:bodyPr/>
          <a:lstStyle/>
          <a:p>
            <a:pPr>
              <a:defRPr/>
            </a:pPr>
            <a:fld id="{552E0A21-AB6B-4644-B81A-124F0CC55E88}" type="slidenum">
              <a:rPr lang="en-US" smtClean="0"/>
              <a:pPr>
                <a:defRPr/>
              </a:pPr>
              <a:t>24</a:t>
            </a:fld>
            <a:endParaRPr lang="en-US"/>
          </a:p>
        </p:txBody>
      </p:sp>
    </p:spTree>
    <p:extLst>
      <p:ext uri="{BB962C8B-B14F-4D97-AF65-F5344CB8AC3E}">
        <p14:creationId xmlns:p14="http://schemas.microsoft.com/office/powerpoint/2010/main" val="293784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linds(horizontal)">
                                      <p:cBhvr>
                                        <p:cTn id="21" dur="500"/>
                                        <p:tgtEl>
                                          <p:spTgt spid="3">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blinds(horizontal)">
                                      <p:cBhvr>
                                        <p:cTn id="24" dur="500"/>
                                        <p:tgtEl>
                                          <p:spTgt spid="3">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blinds(horizontal)">
                                      <p:cBhvr>
                                        <p:cTn id="27" dur="500"/>
                                        <p:tgtEl>
                                          <p:spTgt spid="3">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blinds(horizontal)">
                                      <p:cBhvr>
                                        <p:cTn id="3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715962"/>
          </a:xfrm>
        </p:spPr>
        <p:txBody>
          <a:bodyPr>
            <a:normAutofit fontScale="90000"/>
          </a:bodyPr>
          <a:lstStyle/>
          <a:p>
            <a:r>
              <a:rPr lang="en-US" dirty="0" smtClean="0"/>
              <a:t>What level of specificity is needed?</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u="sng" dirty="0" smtClean="0"/>
              <a:t>Example:</a:t>
            </a:r>
          </a:p>
          <a:p>
            <a:r>
              <a:rPr lang="en-US" dirty="0" smtClean="0"/>
              <a:t>How many times did you use a treadmill last month?    ________</a:t>
            </a:r>
          </a:p>
          <a:p>
            <a:pPr>
              <a:buNone/>
            </a:pPr>
            <a:r>
              <a:rPr lang="en-US" u="sng" dirty="0" smtClean="0"/>
              <a:t>Improved:</a:t>
            </a:r>
          </a:p>
          <a:p>
            <a:r>
              <a:rPr lang="en-US" dirty="0" smtClean="0"/>
              <a:t>Over the last month, about how often did you use a treadmill?</a:t>
            </a:r>
          </a:p>
          <a:p>
            <a:pPr lvl="1"/>
            <a:r>
              <a:rPr lang="en-US" dirty="0" smtClean="0"/>
              <a:t>Never</a:t>
            </a:r>
          </a:p>
          <a:p>
            <a:pPr lvl="1"/>
            <a:r>
              <a:rPr lang="en-US" dirty="0" smtClean="0"/>
              <a:t>1 to 5 times</a:t>
            </a:r>
          </a:p>
          <a:p>
            <a:pPr lvl="1"/>
            <a:r>
              <a:rPr lang="en-US" dirty="0" smtClean="0"/>
              <a:t>6 to 10 times</a:t>
            </a:r>
          </a:p>
          <a:p>
            <a:pPr lvl="1"/>
            <a:r>
              <a:rPr lang="en-US" dirty="0" smtClean="0"/>
              <a:t>More than 10 times</a:t>
            </a:r>
          </a:p>
        </p:txBody>
      </p:sp>
      <p:sp>
        <p:nvSpPr>
          <p:cNvPr id="4" name="Slide Number Placeholder 3"/>
          <p:cNvSpPr>
            <a:spLocks noGrp="1"/>
          </p:cNvSpPr>
          <p:nvPr>
            <p:ph type="sldNum" sz="quarter" idx="4294967295"/>
          </p:nvPr>
        </p:nvSpPr>
        <p:spPr>
          <a:xfrm>
            <a:off x="7010400" y="6245225"/>
            <a:ext cx="2133600" cy="476250"/>
          </a:xfrm>
        </p:spPr>
        <p:txBody>
          <a:bodyPr/>
          <a:lstStyle/>
          <a:p>
            <a:pPr>
              <a:defRPr/>
            </a:pPr>
            <a:fld id="{552E0A21-AB6B-4644-B81A-124F0CC55E88}" type="slidenum">
              <a:rPr lang="en-US" smtClean="0"/>
              <a:pPr>
                <a:defRPr/>
              </a:pPr>
              <a:t>25</a:t>
            </a:fld>
            <a:endParaRPr lang="en-US"/>
          </a:p>
        </p:txBody>
      </p:sp>
    </p:spTree>
    <p:extLst>
      <p:ext uri="{BB962C8B-B14F-4D97-AF65-F5344CB8AC3E}">
        <p14:creationId xmlns:p14="http://schemas.microsoft.com/office/powerpoint/2010/main" val="2944960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animEffect transition="in" filter="dissolve">
                                      <p:cBhvr>
                                        <p:cTn id="9" dur="500"/>
                                        <p:tgtEl>
                                          <p:spTgt spid="3">
                                            <p:txEl>
                                              <p:pRg st="3" end="3"/>
                                            </p:txEl>
                                          </p:spTgt>
                                        </p:tgtEl>
                                      </p:cBhvr>
                                    </p:animEffect>
                                  </p:childTnLst>
                                </p:cTn>
                              </p:par>
                              <p:par>
                                <p:cTn id="10" presetID="9"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dissolve">
                                      <p:cBhvr>
                                        <p:cTn id="12" dur="500"/>
                                        <p:tgtEl>
                                          <p:spTgt spid="3">
                                            <p:txEl>
                                              <p:pRg st="4" end="4"/>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dissolve">
                                      <p:cBhvr>
                                        <p:cTn id="18" dur="500"/>
                                        <p:tgtEl>
                                          <p:spTgt spid="3">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dissolv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Bias Problems</a:t>
            </a:r>
          </a:p>
        </p:txBody>
      </p:sp>
      <p:sp>
        <p:nvSpPr>
          <p:cNvPr id="24579" name="Rectangle 3"/>
          <p:cNvSpPr>
            <a:spLocks noGrp="1" noChangeArrowheads="1"/>
          </p:cNvSpPr>
          <p:nvPr>
            <p:ph idx="1"/>
          </p:nvPr>
        </p:nvSpPr>
        <p:spPr>
          <a:xfrm>
            <a:off x="533400" y="1828800"/>
            <a:ext cx="8305800" cy="2895600"/>
          </a:xfrm>
        </p:spPr>
        <p:txBody>
          <a:bodyPr/>
          <a:lstStyle/>
          <a:p>
            <a:pPr eaLnBrk="1" hangingPunct="1">
              <a:lnSpc>
                <a:spcPct val="90000"/>
              </a:lnSpc>
              <a:buFontTx/>
              <a:buNone/>
            </a:pPr>
            <a:r>
              <a:rPr lang="en-US" dirty="0" smtClean="0"/>
              <a:t>A question is biased if it influences people to</a:t>
            </a:r>
          </a:p>
          <a:p>
            <a:pPr eaLnBrk="1" hangingPunct="1">
              <a:lnSpc>
                <a:spcPct val="90000"/>
              </a:lnSpc>
              <a:buFontTx/>
              <a:buNone/>
            </a:pPr>
            <a:r>
              <a:rPr lang="en-US" dirty="0" smtClean="0"/>
              <a:t>respond in a manner that does not</a:t>
            </a:r>
          </a:p>
          <a:p>
            <a:pPr eaLnBrk="1" hangingPunct="1">
              <a:lnSpc>
                <a:spcPct val="90000"/>
              </a:lnSpc>
              <a:buFontTx/>
              <a:buNone/>
            </a:pPr>
            <a:r>
              <a:rPr lang="en-US" dirty="0" smtClean="0"/>
              <a:t>accurately reflect their position on the issue</a:t>
            </a:r>
          </a:p>
          <a:p>
            <a:pPr eaLnBrk="1" hangingPunct="1">
              <a:lnSpc>
                <a:spcPct val="90000"/>
              </a:lnSpc>
              <a:buFontTx/>
              <a:buNone/>
            </a:pPr>
            <a:r>
              <a:rPr lang="en-US" dirty="0" smtClean="0"/>
              <a:t>under investigation (</a:t>
            </a:r>
            <a:r>
              <a:rPr lang="en-US" dirty="0" err="1" smtClean="0"/>
              <a:t>Dillman</a:t>
            </a:r>
            <a:r>
              <a:rPr lang="en-US" dirty="0" smtClean="0"/>
              <a:t>, 1978)</a:t>
            </a:r>
          </a:p>
          <a:p>
            <a:pPr eaLnBrk="1" hangingPunct="1">
              <a:lnSpc>
                <a:spcPct val="90000"/>
              </a:lnSpc>
              <a:buFontTx/>
              <a:buNone/>
            </a:pPr>
            <a:endParaRPr lang="en-US" dirty="0" smtClean="0"/>
          </a:p>
        </p:txBody>
      </p:sp>
      <p:sp>
        <p:nvSpPr>
          <p:cNvPr id="24580" name="Slide Number Placeholder 3"/>
          <p:cNvSpPr>
            <a:spLocks noGrp="1"/>
          </p:cNvSpPr>
          <p:nvPr>
            <p:ph type="sldNum" sz="quarter" idx="4294967295"/>
          </p:nvPr>
        </p:nvSpPr>
        <p:spPr>
          <a:xfrm>
            <a:off x="7010400" y="6245225"/>
            <a:ext cx="2133600" cy="476250"/>
          </a:xfrm>
          <a:noFill/>
        </p:spPr>
        <p:txBody>
          <a:bodyPr/>
          <a:lstStyle/>
          <a:p>
            <a:fld id="{99457518-9F2F-49A2-A394-46BA51EA138C}" type="slidenum">
              <a:rPr lang="en-US" smtClean="0"/>
              <a:pPr/>
              <a:t>26</a:t>
            </a:fld>
            <a:endParaRPr lang="en-US" smtClean="0"/>
          </a:p>
        </p:txBody>
      </p:sp>
      <p:pic>
        <p:nvPicPr>
          <p:cNvPr id="23554" name="Picture 2" descr="http://s3.amazonaws.com/pixmac-preview/balance-286.jpg"/>
          <p:cNvPicPr>
            <a:picLocks noChangeAspect="1" noChangeArrowheads="1"/>
          </p:cNvPicPr>
          <p:nvPr/>
        </p:nvPicPr>
        <p:blipFill>
          <a:blip r:embed="rId3" cstate="print"/>
          <a:srcRect/>
          <a:stretch>
            <a:fillRect/>
          </a:stretch>
        </p:blipFill>
        <p:spPr bwMode="auto">
          <a:xfrm>
            <a:off x="2667000" y="4000500"/>
            <a:ext cx="3810000" cy="2857500"/>
          </a:xfrm>
          <a:prstGeom prst="rect">
            <a:avLst/>
          </a:prstGeom>
          <a:noFill/>
        </p:spPr>
      </p:pic>
    </p:spTree>
    <p:extLst>
      <p:ext uri="{BB962C8B-B14F-4D97-AF65-F5344CB8AC3E}">
        <p14:creationId xmlns:p14="http://schemas.microsoft.com/office/powerpoint/2010/main" val="21809200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Bias Problems</a:t>
            </a:r>
          </a:p>
        </p:txBody>
      </p:sp>
      <p:sp>
        <p:nvSpPr>
          <p:cNvPr id="25603" name="Rectangle 3"/>
          <p:cNvSpPr>
            <a:spLocks noGrp="1" noChangeArrowheads="1"/>
          </p:cNvSpPr>
          <p:nvPr>
            <p:ph idx="1"/>
          </p:nvPr>
        </p:nvSpPr>
        <p:spPr>
          <a:xfrm>
            <a:off x="914400" y="1371600"/>
            <a:ext cx="7772400" cy="4525963"/>
          </a:xfrm>
        </p:spPr>
        <p:txBody>
          <a:bodyPr/>
          <a:lstStyle/>
          <a:p>
            <a:pPr eaLnBrk="1" hangingPunct="1">
              <a:lnSpc>
                <a:spcPct val="90000"/>
              </a:lnSpc>
            </a:pPr>
            <a:r>
              <a:rPr lang="en-US" dirty="0" smtClean="0"/>
              <a:t>Order</a:t>
            </a:r>
          </a:p>
          <a:p>
            <a:pPr eaLnBrk="1" hangingPunct="1">
              <a:lnSpc>
                <a:spcPct val="90000"/>
              </a:lnSpc>
            </a:pPr>
            <a:r>
              <a:rPr lang="en-US" dirty="0" smtClean="0"/>
              <a:t>Priming</a:t>
            </a:r>
          </a:p>
          <a:p>
            <a:pPr eaLnBrk="1" hangingPunct="1">
              <a:lnSpc>
                <a:spcPct val="90000"/>
              </a:lnSpc>
            </a:pPr>
            <a:r>
              <a:rPr lang="en-US" dirty="0" smtClean="0"/>
              <a:t>Education/Information</a:t>
            </a:r>
          </a:p>
          <a:p>
            <a:pPr eaLnBrk="1" hangingPunct="1">
              <a:lnSpc>
                <a:spcPct val="90000"/>
              </a:lnSpc>
            </a:pPr>
            <a:r>
              <a:rPr lang="en-US" dirty="0" smtClean="0"/>
              <a:t>Social Desirability</a:t>
            </a:r>
          </a:p>
          <a:p>
            <a:pPr eaLnBrk="1" hangingPunct="1">
              <a:lnSpc>
                <a:spcPct val="90000"/>
              </a:lnSpc>
            </a:pPr>
            <a:r>
              <a:rPr lang="en-US" dirty="0" smtClean="0"/>
              <a:t>Wording/Connotations</a:t>
            </a:r>
          </a:p>
          <a:p>
            <a:pPr eaLnBrk="1" hangingPunct="1">
              <a:lnSpc>
                <a:spcPct val="90000"/>
              </a:lnSpc>
            </a:pPr>
            <a:endParaRPr lang="en-US" dirty="0" smtClean="0"/>
          </a:p>
        </p:txBody>
      </p:sp>
      <p:sp>
        <p:nvSpPr>
          <p:cNvPr id="25604" name="Slide Number Placeholder 3"/>
          <p:cNvSpPr>
            <a:spLocks noGrp="1"/>
          </p:cNvSpPr>
          <p:nvPr>
            <p:ph type="sldNum" sz="quarter" idx="4294967295"/>
          </p:nvPr>
        </p:nvSpPr>
        <p:spPr>
          <a:xfrm>
            <a:off x="7010400" y="6245225"/>
            <a:ext cx="2133600" cy="476250"/>
          </a:xfrm>
          <a:noFill/>
        </p:spPr>
        <p:txBody>
          <a:bodyPr/>
          <a:lstStyle/>
          <a:p>
            <a:fld id="{9C927DB0-13C9-441E-BACA-87429B394B24}" type="slidenum">
              <a:rPr lang="en-US" smtClean="0"/>
              <a:pPr/>
              <a:t>27</a:t>
            </a:fld>
            <a:endParaRPr lang="en-US" smtClean="0"/>
          </a:p>
        </p:txBody>
      </p:sp>
      <p:pic>
        <p:nvPicPr>
          <p:cNvPr id="5" name="Picture 2" descr="http://s3.amazonaws.com/pixmac-preview/balance-286.jpg"/>
          <p:cNvPicPr>
            <a:picLocks noChangeAspect="1" noChangeArrowheads="1"/>
          </p:cNvPicPr>
          <p:nvPr/>
        </p:nvPicPr>
        <p:blipFill>
          <a:blip r:embed="rId3" cstate="print"/>
          <a:srcRect/>
          <a:stretch>
            <a:fillRect/>
          </a:stretch>
        </p:blipFill>
        <p:spPr bwMode="auto">
          <a:xfrm>
            <a:off x="2667000" y="4000500"/>
            <a:ext cx="3810000" cy="2857500"/>
          </a:xfrm>
          <a:prstGeom prst="rect">
            <a:avLst/>
          </a:prstGeom>
          <a:noFill/>
        </p:spPr>
      </p:pic>
    </p:spTree>
    <p:extLst>
      <p:ext uri="{BB962C8B-B14F-4D97-AF65-F5344CB8AC3E}">
        <p14:creationId xmlns:p14="http://schemas.microsoft.com/office/powerpoint/2010/main" val="6232922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Bias - Order</a:t>
            </a:r>
          </a:p>
        </p:txBody>
      </p:sp>
      <p:sp>
        <p:nvSpPr>
          <p:cNvPr id="25603" name="Rectangle 3"/>
          <p:cNvSpPr>
            <a:spLocks noGrp="1" noChangeArrowheads="1"/>
          </p:cNvSpPr>
          <p:nvPr>
            <p:ph idx="1"/>
          </p:nvPr>
        </p:nvSpPr>
        <p:spPr>
          <a:xfrm>
            <a:off x="914400" y="1600200"/>
            <a:ext cx="7772400" cy="4525963"/>
          </a:xfrm>
        </p:spPr>
        <p:txBody>
          <a:bodyPr/>
          <a:lstStyle/>
          <a:p>
            <a:pPr eaLnBrk="1" hangingPunct="1">
              <a:lnSpc>
                <a:spcPct val="90000"/>
              </a:lnSpc>
              <a:buFontTx/>
              <a:buNone/>
            </a:pPr>
            <a:r>
              <a:rPr lang="en-US" sz="2800" dirty="0" smtClean="0"/>
              <a:t>1. How smart is the typical professional designer?</a:t>
            </a:r>
          </a:p>
          <a:p>
            <a:pPr eaLnBrk="1" hangingPunct="1">
              <a:lnSpc>
                <a:spcPct val="90000"/>
              </a:lnSpc>
              <a:buFontTx/>
              <a:buNone/>
            </a:pPr>
            <a:endParaRPr lang="en-US" sz="2800" dirty="0" smtClean="0"/>
          </a:p>
          <a:p>
            <a:pPr eaLnBrk="1" hangingPunct="1">
              <a:lnSpc>
                <a:spcPct val="90000"/>
              </a:lnSpc>
              <a:buFontTx/>
              <a:buNone/>
            </a:pPr>
            <a:r>
              <a:rPr lang="en-US" sz="2800" dirty="0" smtClean="0"/>
              <a:t>	smart	1	2	3	4	very smart</a:t>
            </a:r>
          </a:p>
          <a:p>
            <a:pPr eaLnBrk="1" hangingPunct="1">
              <a:lnSpc>
                <a:spcPct val="90000"/>
              </a:lnSpc>
              <a:buFontTx/>
              <a:buNone/>
            </a:pPr>
            <a:endParaRPr lang="en-US" sz="2800" dirty="0" smtClean="0"/>
          </a:p>
          <a:p>
            <a:pPr eaLnBrk="1" hangingPunct="1">
              <a:lnSpc>
                <a:spcPct val="90000"/>
              </a:lnSpc>
              <a:buFontTx/>
              <a:buNone/>
            </a:pPr>
            <a:endParaRPr lang="en-US" sz="2800" dirty="0" smtClean="0"/>
          </a:p>
          <a:p>
            <a:pPr eaLnBrk="1" hangingPunct="1">
              <a:lnSpc>
                <a:spcPct val="90000"/>
              </a:lnSpc>
              <a:buFontTx/>
              <a:buNone/>
            </a:pPr>
            <a:r>
              <a:rPr lang="en-US" sz="2800" dirty="0" smtClean="0"/>
              <a:t>2. How smart are you?</a:t>
            </a:r>
          </a:p>
          <a:p>
            <a:pPr>
              <a:lnSpc>
                <a:spcPct val="90000"/>
              </a:lnSpc>
              <a:buNone/>
            </a:pPr>
            <a:endParaRPr lang="en-US" sz="2800" dirty="0" smtClean="0"/>
          </a:p>
          <a:p>
            <a:pPr>
              <a:lnSpc>
                <a:spcPct val="90000"/>
              </a:lnSpc>
              <a:buNone/>
            </a:pPr>
            <a:r>
              <a:rPr lang="en-US" sz="2800" dirty="0" smtClean="0"/>
              <a:t>	smart	1	2	3	4	very smart</a:t>
            </a:r>
          </a:p>
          <a:p>
            <a:pPr eaLnBrk="1" hangingPunct="1">
              <a:lnSpc>
                <a:spcPct val="90000"/>
              </a:lnSpc>
              <a:buFontTx/>
              <a:buNone/>
            </a:pPr>
            <a:endParaRPr lang="en-US" sz="2800" dirty="0" smtClean="0"/>
          </a:p>
          <a:p>
            <a:pPr eaLnBrk="1" hangingPunct="1">
              <a:lnSpc>
                <a:spcPct val="90000"/>
              </a:lnSpc>
              <a:buNone/>
            </a:pPr>
            <a:endParaRPr lang="en-US" sz="2800" dirty="0" smtClean="0"/>
          </a:p>
        </p:txBody>
      </p:sp>
      <p:sp>
        <p:nvSpPr>
          <p:cNvPr id="25604" name="Slide Number Placeholder 3"/>
          <p:cNvSpPr>
            <a:spLocks noGrp="1"/>
          </p:cNvSpPr>
          <p:nvPr>
            <p:ph type="sldNum" sz="quarter" idx="4294967295"/>
          </p:nvPr>
        </p:nvSpPr>
        <p:spPr>
          <a:xfrm>
            <a:off x="7010400" y="6245225"/>
            <a:ext cx="2133600" cy="476250"/>
          </a:xfrm>
          <a:noFill/>
        </p:spPr>
        <p:txBody>
          <a:bodyPr/>
          <a:lstStyle/>
          <a:p>
            <a:fld id="{9C927DB0-13C9-441E-BACA-87429B394B24}" type="slidenum">
              <a:rPr lang="en-US" smtClean="0"/>
              <a:pPr/>
              <a:t>28</a:t>
            </a:fld>
            <a:endParaRPr lang="en-US" smtClean="0"/>
          </a:p>
        </p:txBody>
      </p:sp>
    </p:spTree>
    <p:extLst>
      <p:ext uri="{BB962C8B-B14F-4D97-AF65-F5344CB8AC3E}">
        <p14:creationId xmlns:p14="http://schemas.microsoft.com/office/powerpoint/2010/main" val="1719246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smtClean="0"/>
              <a:t>Bias - Priming</a:t>
            </a:r>
          </a:p>
        </p:txBody>
      </p:sp>
      <p:sp>
        <p:nvSpPr>
          <p:cNvPr id="25603" name="Rectangle 3"/>
          <p:cNvSpPr>
            <a:spLocks noGrp="1" noChangeArrowheads="1"/>
          </p:cNvSpPr>
          <p:nvPr>
            <p:ph idx="1"/>
          </p:nvPr>
        </p:nvSpPr>
        <p:spPr>
          <a:xfrm>
            <a:off x="914400" y="1600200"/>
            <a:ext cx="7772400" cy="4525963"/>
          </a:xfrm>
        </p:spPr>
        <p:txBody>
          <a:bodyPr/>
          <a:lstStyle/>
          <a:p>
            <a:pPr eaLnBrk="1" hangingPunct="1">
              <a:lnSpc>
                <a:spcPct val="90000"/>
              </a:lnSpc>
              <a:buFontTx/>
              <a:buNone/>
            </a:pPr>
            <a:r>
              <a:rPr lang="en-US" sz="2800" dirty="0" smtClean="0"/>
              <a:t>1. How are you feeling?</a:t>
            </a:r>
          </a:p>
          <a:p>
            <a:pPr eaLnBrk="1" hangingPunct="1">
              <a:lnSpc>
                <a:spcPct val="90000"/>
              </a:lnSpc>
              <a:buFontTx/>
              <a:buNone/>
            </a:pPr>
            <a:r>
              <a:rPr lang="en-US" sz="2800" dirty="0" smtClean="0"/>
              <a:t>		</a:t>
            </a:r>
          </a:p>
          <a:p>
            <a:pPr eaLnBrk="1" hangingPunct="1">
              <a:lnSpc>
                <a:spcPct val="90000"/>
              </a:lnSpc>
              <a:buFontTx/>
              <a:buNone/>
            </a:pPr>
            <a:endParaRPr lang="en-US" sz="2800" dirty="0" smtClean="0"/>
          </a:p>
          <a:p>
            <a:pPr eaLnBrk="1" hangingPunct="1">
              <a:lnSpc>
                <a:spcPct val="90000"/>
              </a:lnSpc>
              <a:buFontTx/>
              <a:buNone/>
            </a:pPr>
            <a:r>
              <a:rPr lang="en-US" sz="2800" dirty="0" smtClean="0"/>
              <a:t>1. How is the weather? </a:t>
            </a:r>
          </a:p>
          <a:p>
            <a:pPr eaLnBrk="1" hangingPunct="1">
              <a:lnSpc>
                <a:spcPct val="90000"/>
              </a:lnSpc>
              <a:buFontTx/>
              <a:buNone/>
            </a:pPr>
            <a:r>
              <a:rPr lang="en-US" sz="2800" dirty="0" smtClean="0"/>
              <a:t>2. How are you feeling?</a:t>
            </a:r>
          </a:p>
        </p:txBody>
      </p:sp>
      <p:sp>
        <p:nvSpPr>
          <p:cNvPr id="25604" name="Slide Number Placeholder 3"/>
          <p:cNvSpPr>
            <a:spLocks noGrp="1"/>
          </p:cNvSpPr>
          <p:nvPr>
            <p:ph type="sldNum" sz="quarter" idx="4294967295"/>
          </p:nvPr>
        </p:nvSpPr>
        <p:spPr>
          <a:xfrm>
            <a:off x="7010400" y="6245225"/>
            <a:ext cx="2133600" cy="476250"/>
          </a:xfrm>
          <a:noFill/>
        </p:spPr>
        <p:txBody>
          <a:bodyPr/>
          <a:lstStyle/>
          <a:p>
            <a:fld id="{9C927DB0-13C9-441E-BACA-87429B394B24}" type="slidenum">
              <a:rPr lang="en-US" smtClean="0"/>
              <a:pPr/>
              <a:t>29</a:t>
            </a:fld>
            <a:endParaRPr lang="en-US" smtClean="0"/>
          </a:p>
        </p:txBody>
      </p:sp>
    </p:spTree>
    <p:extLst>
      <p:ext uri="{BB962C8B-B14F-4D97-AF65-F5344CB8AC3E}">
        <p14:creationId xmlns:p14="http://schemas.microsoft.com/office/powerpoint/2010/main" val="30533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7" dur="500"/>
                                        <p:tgtEl>
                                          <p:spTgt spid="2560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10"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smtClean="0"/>
              <a:t>How will electric vehicle designs affect the market?</a:t>
            </a:r>
            <a:endParaRPr lang="en-US" dirty="0"/>
          </a:p>
        </p:txBody>
      </p:sp>
      <p:sp>
        <p:nvSpPr>
          <p:cNvPr id="4" name="Slide Number Placeholder 3"/>
          <p:cNvSpPr>
            <a:spLocks noGrp="1"/>
          </p:cNvSpPr>
          <p:nvPr>
            <p:ph type="sldNum" sz="quarter" idx="12"/>
          </p:nvPr>
        </p:nvSpPr>
        <p:spPr/>
        <p:txBody>
          <a:bodyPr/>
          <a:lstStyle/>
          <a:p>
            <a:fld id="{CBE56839-EA1C-4730-B6B0-68A33178F86B}" type="slidenum">
              <a:rPr lang="en-US" smtClean="0"/>
              <a:pPr/>
              <a:t>3</a:t>
            </a:fld>
            <a:endParaRPr lang="en-US"/>
          </a:p>
        </p:txBody>
      </p:sp>
      <p:pic>
        <p:nvPicPr>
          <p:cNvPr id="6" name="Picture 5"/>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81000" y="1219200"/>
            <a:ext cx="9724298" cy="5410200"/>
          </a:xfrm>
          <a:prstGeom prst="rect">
            <a:avLst/>
          </a:prstGeom>
          <a:noFill/>
        </p:spPr>
      </p:pic>
      <p:sp>
        <p:nvSpPr>
          <p:cNvPr id="7" name="Rectangle 6"/>
          <p:cNvSpPr/>
          <p:nvPr/>
        </p:nvSpPr>
        <p:spPr>
          <a:xfrm>
            <a:off x="0" y="6119336"/>
            <a:ext cx="3733800" cy="738664"/>
          </a:xfrm>
          <a:prstGeom prst="rect">
            <a:avLst/>
          </a:prstGeom>
        </p:spPr>
        <p:txBody>
          <a:bodyPr wrap="square">
            <a:spAutoFit/>
          </a:bodyPr>
          <a:lstStyle/>
          <a:p>
            <a:r>
              <a:rPr lang="en-US" sz="1400" dirty="0" smtClean="0"/>
              <a:t>Kang et al., A </a:t>
            </a:r>
            <a:r>
              <a:rPr lang="en-US" sz="1400" dirty="0"/>
              <a:t>Framework for Quantitative Analysis of Government Policy Influence on Electric Vehicle </a:t>
            </a:r>
            <a:r>
              <a:rPr lang="en-US" sz="1400" dirty="0" smtClean="0"/>
              <a:t>Market, 2015</a:t>
            </a:r>
            <a:endParaRPr lang="en-US" sz="1400" dirty="0"/>
          </a:p>
        </p:txBody>
      </p:sp>
    </p:spTree>
    <p:extLst>
      <p:ext uri="{BB962C8B-B14F-4D97-AF65-F5344CB8AC3E}">
        <p14:creationId xmlns:p14="http://schemas.microsoft.com/office/powerpoint/2010/main" val="1599631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Bias – Education/Information</a:t>
            </a:r>
          </a:p>
        </p:txBody>
      </p:sp>
      <p:sp>
        <p:nvSpPr>
          <p:cNvPr id="26627" name="Rectangle 3"/>
          <p:cNvSpPr>
            <a:spLocks noGrp="1" noChangeArrowheads="1"/>
          </p:cNvSpPr>
          <p:nvPr>
            <p:ph idx="1"/>
          </p:nvPr>
        </p:nvSpPr>
        <p:spPr>
          <a:xfrm>
            <a:off x="457200" y="1524000"/>
            <a:ext cx="8229600" cy="4724400"/>
          </a:xfrm>
        </p:spPr>
        <p:txBody>
          <a:bodyPr/>
          <a:lstStyle/>
          <a:p>
            <a:pPr eaLnBrk="1" hangingPunct="1">
              <a:buFontTx/>
              <a:buNone/>
            </a:pPr>
            <a:r>
              <a:rPr lang="en-US" dirty="0" smtClean="0"/>
              <a:t>	</a:t>
            </a:r>
            <a:r>
              <a:rPr lang="en-US" sz="2800" dirty="0" smtClean="0"/>
              <a:t>Read about our new product then answer the following questions…</a:t>
            </a:r>
          </a:p>
        </p:txBody>
      </p:sp>
      <p:sp>
        <p:nvSpPr>
          <p:cNvPr id="26628" name="Slide Number Placeholder 3"/>
          <p:cNvSpPr>
            <a:spLocks noGrp="1"/>
          </p:cNvSpPr>
          <p:nvPr>
            <p:ph type="sldNum" sz="quarter" idx="4294967295"/>
          </p:nvPr>
        </p:nvSpPr>
        <p:spPr>
          <a:xfrm>
            <a:off x="7010400" y="6245225"/>
            <a:ext cx="2133600" cy="476250"/>
          </a:xfrm>
          <a:noFill/>
        </p:spPr>
        <p:txBody>
          <a:bodyPr/>
          <a:lstStyle/>
          <a:p>
            <a:fld id="{BBD840C7-8755-46C8-8CE0-4AE7FA73F9B8}" type="slidenum">
              <a:rPr lang="en-US" smtClean="0"/>
              <a:pPr/>
              <a:t>30</a:t>
            </a:fld>
            <a:endParaRPr lang="en-US" smtClean="0"/>
          </a:p>
        </p:txBody>
      </p:sp>
    </p:spTree>
    <p:extLst>
      <p:ext uri="{BB962C8B-B14F-4D97-AF65-F5344CB8AC3E}">
        <p14:creationId xmlns:p14="http://schemas.microsoft.com/office/powerpoint/2010/main" val="5875821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 Social Desirability</a:t>
            </a:r>
            <a:endParaRPr lang="en-US" dirty="0"/>
          </a:p>
        </p:txBody>
      </p:sp>
      <p:sp>
        <p:nvSpPr>
          <p:cNvPr id="3" name="Content Placeholder 2"/>
          <p:cNvSpPr>
            <a:spLocks noGrp="1"/>
          </p:cNvSpPr>
          <p:nvPr>
            <p:ph idx="1"/>
          </p:nvPr>
        </p:nvSpPr>
        <p:spPr/>
        <p:txBody>
          <a:bodyPr/>
          <a:lstStyle/>
          <a:p>
            <a:r>
              <a:rPr lang="en-US" dirty="0" smtClean="0"/>
              <a:t>conforms to dominant belief patterns</a:t>
            </a:r>
          </a:p>
          <a:p>
            <a:r>
              <a:rPr lang="en-US" dirty="0" smtClean="0"/>
              <a:t>people often respond to make themselves sound or seem “better”</a:t>
            </a:r>
          </a:p>
          <a:p>
            <a:pPr>
              <a:buNone/>
            </a:pPr>
            <a:r>
              <a:rPr lang="en-US" dirty="0" smtClean="0"/>
              <a:t>	</a:t>
            </a:r>
          </a:p>
          <a:p>
            <a:pPr>
              <a:buNone/>
            </a:pPr>
            <a:r>
              <a:rPr lang="en-US" dirty="0" smtClean="0"/>
              <a:t>How </a:t>
            </a:r>
            <a:r>
              <a:rPr lang="en-US" dirty="0" smtClean="0"/>
              <a:t>often do you tell your significant other that you love them?</a:t>
            </a:r>
          </a:p>
          <a:p>
            <a:pPr>
              <a:buNone/>
            </a:pPr>
            <a:r>
              <a:rPr lang="en-US" dirty="0" smtClean="0"/>
              <a:t>	</a:t>
            </a:r>
          </a:p>
          <a:p>
            <a:pPr>
              <a:buNone/>
            </a:pPr>
            <a:r>
              <a:rPr lang="en-US" dirty="0" smtClean="0"/>
              <a:t>How </a:t>
            </a:r>
            <a:r>
              <a:rPr lang="en-US" dirty="0" smtClean="0"/>
              <a:t>much do you recycle?</a:t>
            </a:r>
          </a:p>
          <a:p>
            <a:endParaRPr lang="en-US" dirty="0"/>
          </a:p>
        </p:txBody>
      </p:sp>
      <p:sp>
        <p:nvSpPr>
          <p:cNvPr id="4" name="Slide Number Placeholder 3"/>
          <p:cNvSpPr>
            <a:spLocks noGrp="1"/>
          </p:cNvSpPr>
          <p:nvPr>
            <p:ph type="sldNum" sz="quarter" idx="12"/>
          </p:nvPr>
        </p:nvSpPr>
        <p:spPr/>
        <p:txBody>
          <a:bodyPr/>
          <a:lstStyle/>
          <a:p>
            <a:fld id="{13308378-C741-439A-BF84-CD988E0925BE}" type="slidenum">
              <a:rPr lang="en-US" smtClean="0"/>
              <a:t>31</a:t>
            </a:fld>
            <a:endParaRPr lang="en-US"/>
          </a:p>
        </p:txBody>
      </p:sp>
    </p:spTree>
    <p:extLst>
      <p:ext uri="{BB962C8B-B14F-4D97-AF65-F5344CB8AC3E}">
        <p14:creationId xmlns:p14="http://schemas.microsoft.com/office/powerpoint/2010/main" val="119703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Bias Solutions</a:t>
            </a:r>
          </a:p>
        </p:txBody>
      </p:sp>
      <p:sp>
        <p:nvSpPr>
          <p:cNvPr id="27651" name="Rectangle 3"/>
          <p:cNvSpPr>
            <a:spLocks noGrp="1" noChangeArrowheads="1"/>
          </p:cNvSpPr>
          <p:nvPr>
            <p:ph idx="1"/>
          </p:nvPr>
        </p:nvSpPr>
        <p:spPr/>
        <p:txBody>
          <a:bodyPr/>
          <a:lstStyle/>
          <a:p>
            <a:pPr eaLnBrk="1" hangingPunct="1"/>
            <a:r>
              <a:rPr lang="en-US" dirty="0" smtClean="0"/>
              <a:t>Randomization</a:t>
            </a:r>
          </a:p>
          <a:p>
            <a:pPr eaLnBrk="1" hangingPunct="1"/>
            <a:r>
              <a:rPr lang="en-US" dirty="0" smtClean="0"/>
              <a:t>Different versions</a:t>
            </a:r>
          </a:p>
          <a:p>
            <a:pPr eaLnBrk="1" hangingPunct="1"/>
            <a:r>
              <a:rPr lang="en-US" dirty="0" smtClean="0"/>
              <a:t>Careful wording</a:t>
            </a:r>
          </a:p>
          <a:p>
            <a:pPr eaLnBrk="1" hangingPunct="1"/>
            <a:r>
              <a:rPr lang="en-US" dirty="0" smtClean="0"/>
              <a:t>Think about potential bias when preparing surveys!</a:t>
            </a:r>
          </a:p>
        </p:txBody>
      </p:sp>
      <p:sp>
        <p:nvSpPr>
          <p:cNvPr id="27652" name="Slide Number Placeholder 3"/>
          <p:cNvSpPr>
            <a:spLocks noGrp="1"/>
          </p:cNvSpPr>
          <p:nvPr>
            <p:ph type="sldNum" sz="quarter" idx="4294967295"/>
          </p:nvPr>
        </p:nvSpPr>
        <p:spPr>
          <a:xfrm>
            <a:off x="7010400" y="6245225"/>
            <a:ext cx="2133600" cy="476250"/>
          </a:xfrm>
          <a:noFill/>
        </p:spPr>
        <p:txBody>
          <a:bodyPr/>
          <a:lstStyle/>
          <a:p>
            <a:fld id="{4BBC8069-5E1F-4A4B-AE2B-DE5949F08BBF}" type="slidenum">
              <a:rPr lang="en-US" smtClean="0"/>
              <a:pPr/>
              <a:t>32</a:t>
            </a:fld>
            <a:endParaRPr lang="en-US" smtClean="0"/>
          </a:p>
        </p:txBody>
      </p:sp>
      <p:pic>
        <p:nvPicPr>
          <p:cNvPr id="5" name="Picture 2" descr="http://s3.amazonaws.com/pixmac-preview/balance-286.jpg"/>
          <p:cNvPicPr>
            <a:picLocks noChangeAspect="1" noChangeArrowheads="1"/>
          </p:cNvPicPr>
          <p:nvPr/>
        </p:nvPicPr>
        <p:blipFill>
          <a:blip r:embed="rId2" cstate="print"/>
          <a:srcRect/>
          <a:stretch>
            <a:fillRect/>
          </a:stretch>
        </p:blipFill>
        <p:spPr bwMode="auto">
          <a:xfrm>
            <a:off x="2667000" y="4000500"/>
            <a:ext cx="3810000" cy="2857500"/>
          </a:xfrm>
          <a:prstGeom prst="rect">
            <a:avLst/>
          </a:prstGeom>
          <a:noFill/>
        </p:spPr>
      </p:pic>
    </p:spTree>
    <p:extLst>
      <p:ext uri="{BB962C8B-B14F-4D97-AF65-F5344CB8AC3E}">
        <p14:creationId xmlns:p14="http://schemas.microsoft.com/office/powerpoint/2010/main" val="13244690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2400" y="427038"/>
            <a:ext cx="8763000" cy="715962"/>
          </a:xfrm>
        </p:spPr>
        <p:txBody>
          <a:bodyPr>
            <a:normAutofit fontScale="90000"/>
          </a:bodyPr>
          <a:lstStyle/>
          <a:p>
            <a:pPr eaLnBrk="1" hangingPunct="1"/>
            <a:r>
              <a:rPr lang="en-US" sz="2800" b="1" dirty="0" smtClean="0"/>
              <a:t>Wording Problems in Surveys (</a:t>
            </a:r>
            <a:r>
              <a:rPr lang="en-US" sz="2800" b="1" dirty="0" err="1" smtClean="0"/>
              <a:t>Dillman</a:t>
            </a:r>
            <a:r>
              <a:rPr lang="en-US" sz="2800" b="1" dirty="0" smtClean="0"/>
              <a:t>, 1978)</a:t>
            </a:r>
            <a:r>
              <a:rPr lang="en-US" sz="2800" dirty="0" smtClean="0"/>
              <a:t/>
            </a:r>
            <a:br>
              <a:rPr lang="en-US" sz="2800" dirty="0" smtClean="0"/>
            </a:br>
            <a:endParaRPr lang="en-US" sz="2800" dirty="0" smtClean="0"/>
          </a:p>
        </p:txBody>
      </p:sp>
      <p:sp>
        <p:nvSpPr>
          <p:cNvPr id="19459" name="Content Placeholder 2"/>
          <p:cNvSpPr>
            <a:spLocks noGrp="1"/>
          </p:cNvSpPr>
          <p:nvPr>
            <p:ph idx="1"/>
          </p:nvPr>
        </p:nvSpPr>
        <p:spPr>
          <a:xfrm>
            <a:off x="457200" y="1066800"/>
            <a:ext cx="8153400" cy="5105400"/>
          </a:xfrm>
        </p:spPr>
        <p:txBody>
          <a:bodyPr/>
          <a:lstStyle/>
          <a:p>
            <a:pPr marL="517525" indent="-517525" eaLnBrk="1" hangingPunct="1">
              <a:lnSpc>
                <a:spcPct val="80000"/>
              </a:lnSpc>
              <a:buNone/>
              <a:defRPr/>
            </a:pPr>
            <a:r>
              <a:rPr lang="en-US" sz="2000" dirty="0" smtClean="0"/>
              <a:t>1.  Will the words be uniformly understood?</a:t>
            </a:r>
          </a:p>
          <a:p>
            <a:pPr marL="517525" indent="-517525" eaLnBrk="1" hangingPunct="1">
              <a:lnSpc>
                <a:spcPct val="80000"/>
              </a:lnSpc>
              <a:buFontTx/>
              <a:buNone/>
              <a:defRPr/>
            </a:pPr>
            <a:r>
              <a:rPr lang="en-US" sz="2000" dirty="0" smtClean="0"/>
              <a:t>2.  Does the question contain abbreviations or unconventional phrases?</a:t>
            </a:r>
          </a:p>
          <a:p>
            <a:pPr marL="517525" indent="-517525" eaLnBrk="1" hangingPunct="1">
              <a:lnSpc>
                <a:spcPct val="80000"/>
              </a:lnSpc>
              <a:buFontTx/>
              <a:buNone/>
              <a:defRPr/>
            </a:pPr>
            <a:r>
              <a:rPr lang="en-US" sz="2000" dirty="0" smtClean="0"/>
              <a:t>3.  Is the question too vague?</a:t>
            </a:r>
          </a:p>
          <a:p>
            <a:pPr marL="517525" indent="-517525" eaLnBrk="1" hangingPunct="1">
              <a:lnSpc>
                <a:spcPct val="80000"/>
              </a:lnSpc>
              <a:buFontTx/>
              <a:buNone/>
              <a:defRPr/>
            </a:pPr>
            <a:r>
              <a:rPr lang="en-US" sz="2000" dirty="0" smtClean="0"/>
              <a:t>4.  Is the question too precise?</a:t>
            </a:r>
          </a:p>
          <a:p>
            <a:pPr marL="517525" indent="-517525" eaLnBrk="1" hangingPunct="1">
              <a:lnSpc>
                <a:spcPct val="80000"/>
              </a:lnSpc>
              <a:buFontTx/>
              <a:buNone/>
              <a:defRPr/>
            </a:pPr>
            <a:r>
              <a:rPr lang="en-US" sz="2000" dirty="0" smtClean="0"/>
              <a:t>5.  Is the question biased?</a:t>
            </a:r>
          </a:p>
          <a:p>
            <a:pPr marL="517525" indent="-517525">
              <a:lnSpc>
                <a:spcPct val="80000"/>
              </a:lnSpc>
              <a:buNone/>
            </a:pPr>
            <a:r>
              <a:rPr lang="en-US" sz="2000" dirty="0" smtClean="0"/>
              <a:t>6.  Is the question objectionable?</a:t>
            </a:r>
          </a:p>
          <a:p>
            <a:pPr marL="517525" indent="-517525">
              <a:lnSpc>
                <a:spcPct val="80000"/>
              </a:lnSpc>
              <a:buNone/>
            </a:pPr>
            <a:r>
              <a:rPr lang="en-US" sz="2000" dirty="0" smtClean="0"/>
              <a:t>7.  Is the question too demanding?</a:t>
            </a:r>
          </a:p>
          <a:p>
            <a:pPr marL="517525" indent="-517525">
              <a:lnSpc>
                <a:spcPct val="80000"/>
              </a:lnSpc>
              <a:buNone/>
            </a:pPr>
            <a:r>
              <a:rPr lang="en-US" sz="2000" dirty="0" smtClean="0"/>
              <a:t>8.  Is it a double question?</a:t>
            </a:r>
          </a:p>
          <a:p>
            <a:pPr marL="517525" indent="-517525">
              <a:lnSpc>
                <a:spcPct val="80000"/>
              </a:lnSpc>
              <a:buNone/>
            </a:pPr>
            <a:r>
              <a:rPr lang="en-US" sz="2000" dirty="0" smtClean="0"/>
              <a:t>9.  Does the question have a double negative?</a:t>
            </a:r>
          </a:p>
          <a:p>
            <a:pPr marL="517525" indent="-517525">
              <a:lnSpc>
                <a:spcPct val="80000"/>
              </a:lnSpc>
              <a:buNone/>
            </a:pPr>
            <a:r>
              <a:rPr lang="en-US" sz="2000" dirty="0" smtClean="0"/>
              <a:t>10.  Are the answers mutually exclusive?</a:t>
            </a:r>
          </a:p>
          <a:p>
            <a:pPr marL="517525" indent="-517525">
              <a:lnSpc>
                <a:spcPct val="80000"/>
              </a:lnSpc>
              <a:buNone/>
            </a:pPr>
            <a:r>
              <a:rPr lang="en-US" sz="2000" dirty="0" smtClean="0"/>
              <a:t>11.  Does the question assume too much about what the respondents know?</a:t>
            </a:r>
          </a:p>
          <a:p>
            <a:pPr marL="517525" indent="-517525">
              <a:lnSpc>
                <a:spcPct val="80000"/>
              </a:lnSpc>
              <a:buNone/>
            </a:pPr>
            <a:r>
              <a:rPr lang="en-US" sz="2000" dirty="0" smtClean="0"/>
              <a:t>12.  Is the question technically accurate?</a:t>
            </a:r>
          </a:p>
          <a:p>
            <a:pPr marL="517525" indent="-517525">
              <a:lnSpc>
                <a:spcPct val="80000"/>
              </a:lnSpc>
              <a:buNone/>
            </a:pPr>
            <a:r>
              <a:rPr lang="en-US" sz="2000" dirty="0" smtClean="0"/>
              <a:t>13.  Is an appropriate time referent provided?</a:t>
            </a:r>
          </a:p>
          <a:p>
            <a:pPr marL="517525" indent="-517525">
              <a:lnSpc>
                <a:spcPct val="80000"/>
              </a:lnSpc>
              <a:buNone/>
            </a:pPr>
            <a:r>
              <a:rPr lang="en-US" sz="2000" dirty="0" smtClean="0"/>
              <a:t>14.  Can the question be understood when taken out of order or context?</a:t>
            </a:r>
          </a:p>
          <a:p>
            <a:pPr marL="517525" indent="-517525">
              <a:lnSpc>
                <a:spcPct val="80000"/>
              </a:lnSpc>
              <a:buNone/>
            </a:pPr>
            <a:r>
              <a:rPr lang="en-US" sz="2000" dirty="0" smtClean="0"/>
              <a:t>15.  Can responses be compared to existing information?</a:t>
            </a:r>
          </a:p>
          <a:p>
            <a:pPr>
              <a:lnSpc>
                <a:spcPct val="80000"/>
              </a:lnSpc>
              <a:buNone/>
            </a:pPr>
            <a:endParaRPr lang="en-US" sz="2000" dirty="0" smtClean="0"/>
          </a:p>
          <a:p>
            <a:pPr eaLnBrk="1" hangingPunct="1">
              <a:lnSpc>
                <a:spcPct val="80000"/>
              </a:lnSpc>
              <a:buFontTx/>
              <a:buNone/>
              <a:defRPr/>
            </a:pPr>
            <a:endParaRPr lang="en-US" sz="2000" dirty="0" smtClean="0"/>
          </a:p>
          <a:p>
            <a:pPr eaLnBrk="1" hangingPunct="1">
              <a:defRPr/>
            </a:pPr>
            <a:endParaRPr lang="en-US" sz="2000" dirty="0" smtClean="0"/>
          </a:p>
        </p:txBody>
      </p:sp>
      <p:sp>
        <p:nvSpPr>
          <p:cNvPr id="21508" name="Slide Number Placeholder 3"/>
          <p:cNvSpPr>
            <a:spLocks noGrp="1"/>
          </p:cNvSpPr>
          <p:nvPr>
            <p:ph type="sldNum" sz="quarter" idx="4294967295"/>
          </p:nvPr>
        </p:nvSpPr>
        <p:spPr>
          <a:xfrm>
            <a:off x="7010400" y="6245225"/>
            <a:ext cx="2133600" cy="476250"/>
          </a:xfrm>
          <a:noFill/>
        </p:spPr>
        <p:txBody>
          <a:bodyPr/>
          <a:lstStyle/>
          <a:p>
            <a:fld id="{23356E4B-4140-4ED2-BAA8-2083930A73E1}" type="slidenum">
              <a:rPr lang="en-US" smtClean="0"/>
              <a:pPr/>
              <a:t>33</a:t>
            </a:fld>
            <a:endParaRPr lang="en-US" smtClean="0"/>
          </a:p>
        </p:txBody>
      </p:sp>
    </p:spTree>
    <p:extLst>
      <p:ext uri="{BB962C8B-B14F-4D97-AF65-F5344CB8AC3E}">
        <p14:creationId xmlns:p14="http://schemas.microsoft.com/office/powerpoint/2010/main" val="1654826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Outline</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What is the goal of the survey?</a:t>
            </a:r>
          </a:p>
          <a:p>
            <a:pPr marL="0" indent="0">
              <a:buNone/>
            </a:pPr>
            <a:endParaRPr lang="en-US" sz="2800" dirty="0" smtClean="0"/>
          </a:p>
          <a:p>
            <a:r>
              <a:rPr lang="en-US" sz="2800" dirty="0" smtClean="0"/>
              <a:t>What are the best questions to ask to achieve those goals?</a:t>
            </a:r>
            <a:endParaRPr lang="en-US" sz="2800" dirty="0"/>
          </a:p>
          <a:p>
            <a:endParaRPr lang="en-US" sz="2800" dirty="0" smtClean="0"/>
          </a:p>
          <a:p>
            <a:r>
              <a:rPr lang="en-US" sz="2800" dirty="0" smtClean="0"/>
              <a:t>Common problems to avoid</a:t>
            </a:r>
          </a:p>
          <a:p>
            <a:endParaRPr lang="en-US" sz="2800" dirty="0"/>
          </a:p>
          <a:p>
            <a:r>
              <a:rPr lang="en-US" sz="2800" b="1" dirty="0" smtClean="0"/>
              <a:t>Choice-Based Conjoint (CBC)</a:t>
            </a:r>
          </a:p>
          <a:p>
            <a:pPr>
              <a:buNone/>
            </a:pPr>
            <a:r>
              <a:rPr lang="en-US" sz="2800" dirty="0" smtClean="0"/>
              <a:t>		</a:t>
            </a:r>
            <a:r>
              <a:rPr lang="en-US" sz="2000" dirty="0" smtClean="0"/>
              <a:t>How do we prioritize our design objectives?</a:t>
            </a:r>
            <a:endParaRPr lang="en-US" sz="2800" dirty="0" smtClean="0"/>
          </a:p>
        </p:txBody>
      </p:sp>
      <p:pic>
        <p:nvPicPr>
          <p:cNvPr id="52226" name="Picture 2" descr="http://www.consciousbreakthrough.com/wp-content/uploads/2009/09/Survey-Clipart.jpeg"/>
          <p:cNvPicPr>
            <a:picLocks noChangeAspect="1" noChangeArrowheads="1"/>
          </p:cNvPicPr>
          <p:nvPr/>
        </p:nvPicPr>
        <p:blipFill>
          <a:blip r:embed="rId2" cstate="print"/>
          <a:srcRect/>
          <a:stretch>
            <a:fillRect/>
          </a:stretch>
        </p:blipFill>
        <p:spPr bwMode="auto">
          <a:xfrm>
            <a:off x="7391400" y="228600"/>
            <a:ext cx="1524000" cy="1143000"/>
          </a:xfrm>
          <a:prstGeom prst="rect">
            <a:avLst/>
          </a:prstGeom>
          <a:noFill/>
        </p:spPr>
      </p:pic>
      <p:sp>
        <p:nvSpPr>
          <p:cNvPr id="4" name="Slide Number Placeholder 3"/>
          <p:cNvSpPr>
            <a:spLocks noGrp="1"/>
          </p:cNvSpPr>
          <p:nvPr>
            <p:ph type="sldNum" sz="quarter" idx="12"/>
          </p:nvPr>
        </p:nvSpPr>
        <p:spPr/>
        <p:txBody>
          <a:bodyPr/>
          <a:lstStyle/>
          <a:p>
            <a:fld id="{13308378-C741-439A-BF84-CD988E0925BE}" type="slidenum">
              <a:rPr lang="en-US" smtClean="0"/>
              <a:t>34</a:t>
            </a:fld>
            <a:endParaRPr lang="en-US"/>
          </a:p>
        </p:txBody>
      </p:sp>
    </p:spTree>
    <p:extLst>
      <p:ext uri="{BB962C8B-B14F-4D97-AF65-F5344CB8AC3E}">
        <p14:creationId xmlns:p14="http://schemas.microsoft.com/office/powerpoint/2010/main" val="41053423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381003"/>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endParaRPr lang="en-US" sz="4000" dirty="0">
              <a:solidFill>
                <a:srgbClr val="C00000"/>
              </a:solidFill>
              <a:latin typeface="PTF NORDIC Std" pitchFamily="34" charset="0"/>
            </a:endParaRPr>
          </a:p>
        </p:txBody>
      </p:sp>
      <p:sp>
        <p:nvSpPr>
          <p:cNvPr id="6" name="Rectangle 5"/>
          <p:cNvSpPr/>
          <p:nvPr/>
        </p:nvSpPr>
        <p:spPr>
          <a:xfrm>
            <a:off x="590209" y="1249740"/>
            <a:ext cx="7924800" cy="1195990"/>
          </a:xfrm>
          <a:prstGeom prst="rect">
            <a:avLst/>
          </a:prstGeom>
        </p:spPr>
        <p:txBody>
          <a:bodyPr wrap="square" lIns="91425" tIns="45713" rIns="91425" bIns="45713">
            <a:spAutoFit/>
          </a:bodyPr>
          <a:lstStyle/>
          <a:p>
            <a:pPr marL="342848" indent="-342848">
              <a:spcBef>
                <a:spcPts val="600"/>
              </a:spcBef>
              <a:buFont typeface="Wingdings" pitchFamily="2" charset="2"/>
              <a:buChar char="§"/>
            </a:pPr>
            <a:r>
              <a:rPr lang="en-US" sz="2400" b="1" dirty="0">
                <a:latin typeface="Calibri" pitchFamily="34" charset="0"/>
                <a:cs typeface="Calibri" pitchFamily="34" charset="0"/>
              </a:rPr>
              <a:t>Systematic way to match </a:t>
            </a:r>
            <a:r>
              <a:rPr lang="en-US" sz="2400" b="1" dirty="0">
                <a:solidFill>
                  <a:srgbClr val="C00000"/>
                </a:solidFill>
                <a:latin typeface="Calibri" pitchFamily="34" charset="0"/>
                <a:cs typeface="Calibri" pitchFamily="34" charset="0"/>
              </a:rPr>
              <a:t>product design </a:t>
            </a:r>
            <a:r>
              <a:rPr lang="en-US" sz="2400" b="1" dirty="0">
                <a:latin typeface="Calibri" pitchFamily="34" charset="0"/>
                <a:cs typeface="Calibri" pitchFamily="34" charset="0"/>
              </a:rPr>
              <a:t>with</a:t>
            </a:r>
            <a:br>
              <a:rPr lang="en-US" sz="2400" b="1" dirty="0">
                <a:latin typeface="Calibri" pitchFamily="34" charset="0"/>
                <a:cs typeface="Calibri" pitchFamily="34" charset="0"/>
              </a:rPr>
            </a:br>
            <a:r>
              <a:rPr lang="en-US" sz="2400" b="1" dirty="0">
                <a:solidFill>
                  <a:srgbClr val="C00000"/>
                </a:solidFill>
                <a:latin typeface="Calibri" pitchFamily="34" charset="0"/>
                <a:cs typeface="Calibri" pitchFamily="34" charset="0"/>
              </a:rPr>
              <a:t>the needs and wants of customers</a:t>
            </a:r>
            <a:r>
              <a:rPr lang="en-US" sz="2400" b="1" dirty="0">
                <a:latin typeface="Calibri" pitchFamily="34" charset="0"/>
                <a:cs typeface="Calibri" pitchFamily="34" charset="0"/>
              </a:rPr>
              <a:t>,</a:t>
            </a:r>
            <a:r>
              <a:rPr lang="en-US" sz="2400" b="1" dirty="0">
                <a:solidFill>
                  <a:srgbClr val="C00000"/>
                </a:solidFill>
                <a:latin typeface="Calibri" pitchFamily="34" charset="0"/>
                <a:cs typeface="Calibri" pitchFamily="34" charset="0"/>
              </a:rPr>
              <a:t> </a:t>
            </a:r>
            <a:r>
              <a:rPr lang="en-US" sz="2400" b="1" dirty="0">
                <a:latin typeface="Calibri" pitchFamily="34" charset="0"/>
                <a:cs typeface="Calibri" pitchFamily="34" charset="0"/>
              </a:rPr>
              <a:t>especially in the early stages of the New Product Development process</a:t>
            </a:r>
          </a:p>
        </p:txBody>
      </p:sp>
      <p:sp>
        <p:nvSpPr>
          <p:cNvPr id="9" name="Rectangle 8"/>
          <p:cNvSpPr/>
          <p:nvPr/>
        </p:nvSpPr>
        <p:spPr>
          <a:xfrm>
            <a:off x="139811" y="2913728"/>
            <a:ext cx="8825595" cy="909253"/>
          </a:xfrm>
          <a:prstGeom prst="rect">
            <a:avLst/>
          </a:prstGeom>
        </p:spPr>
        <p:txBody>
          <a:bodyPr wrap="square" lIns="91425" tIns="45713" rIns="91425" bIns="45713">
            <a:spAutoFit/>
          </a:bodyPr>
          <a:lstStyle/>
          <a:p>
            <a:pPr marL="285707" indent="-285707">
              <a:spcBef>
                <a:spcPts val="600"/>
              </a:spcBef>
              <a:buFont typeface="Arial" pitchFamily="34" charset="0"/>
              <a:buChar char="•"/>
            </a:pPr>
            <a:r>
              <a:rPr lang="en-US" sz="2400" b="1" dirty="0">
                <a:latin typeface="Calibri" pitchFamily="34" charset="0"/>
                <a:cs typeface="Calibri" pitchFamily="34" charset="0"/>
              </a:rPr>
              <a:t>To understand how consumers make </a:t>
            </a:r>
            <a:r>
              <a:rPr lang="en-US" sz="2400" b="1" dirty="0">
                <a:solidFill>
                  <a:schemeClr val="tx2">
                    <a:lumMod val="60000"/>
                    <a:lumOff val="40000"/>
                  </a:schemeClr>
                </a:solidFill>
                <a:latin typeface="Calibri" pitchFamily="34" charset="0"/>
                <a:cs typeface="Calibri" pitchFamily="34" charset="0"/>
              </a:rPr>
              <a:t>trade-offs</a:t>
            </a:r>
          </a:p>
          <a:p>
            <a:pPr marL="285707" indent="-285707">
              <a:spcBef>
                <a:spcPts val="600"/>
              </a:spcBef>
              <a:buFont typeface="Arial" pitchFamily="34" charset="0"/>
              <a:buChar char="•"/>
            </a:pPr>
            <a:r>
              <a:rPr lang="en-US" sz="2400" b="1" dirty="0">
                <a:latin typeface="Calibri" pitchFamily="34" charset="0"/>
                <a:cs typeface="Calibri" pitchFamily="34" charset="0"/>
              </a:rPr>
              <a:t>To help uncover customers’ </a:t>
            </a:r>
            <a:r>
              <a:rPr lang="en-US" sz="2400" b="1" dirty="0">
                <a:solidFill>
                  <a:schemeClr val="tx2">
                    <a:lumMod val="60000"/>
                    <a:lumOff val="40000"/>
                  </a:schemeClr>
                </a:solidFill>
                <a:latin typeface="Calibri" pitchFamily="34" charset="0"/>
                <a:cs typeface="Calibri" pitchFamily="34" charset="0"/>
              </a:rPr>
              <a:t>most important product attributes</a:t>
            </a:r>
          </a:p>
        </p:txBody>
      </p:sp>
      <p:sp>
        <p:nvSpPr>
          <p:cNvPr id="17" name="Content Placeholder 2"/>
          <p:cNvSpPr txBox="1">
            <a:spLocks/>
          </p:cNvSpPr>
          <p:nvPr/>
        </p:nvSpPr>
        <p:spPr>
          <a:xfrm>
            <a:off x="0" y="152402"/>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err="1">
                <a:solidFill>
                  <a:srgbClr val="C00000"/>
                </a:solidFill>
                <a:latin typeface="PTF NORDIC Std" pitchFamily="34" charset="0"/>
              </a:rPr>
              <a:t>Con</a:t>
            </a:r>
            <a:r>
              <a:rPr lang="en-US" sz="4000" dirty="0" err="1">
                <a:solidFill>
                  <a:schemeClr val="tx1">
                    <a:lumMod val="95000"/>
                    <a:lumOff val="5000"/>
                  </a:schemeClr>
                </a:solidFill>
                <a:latin typeface="PTF NORDIC Std" pitchFamily="34" charset="0"/>
              </a:rPr>
              <a:t>sider</a:t>
            </a:r>
            <a:r>
              <a:rPr lang="en-US" sz="4000" dirty="0" err="1">
                <a:solidFill>
                  <a:srgbClr val="C00000"/>
                </a:solidFill>
                <a:latin typeface="PTF NORDIC Std" pitchFamily="34" charset="0"/>
              </a:rPr>
              <a:t>joint</a:t>
            </a:r>
            <a:r>
              <a:rPr lang="en-US" sz="4000" dirty="0" err="1">
                <a:solidFill>
                  <a:schemeClr val="tx1">
                    <a:lumMod val="95000"/>
                    <a:lumOff val="5000"/>
                  </a:schemeClr>
                </a:solidFill>
                <a:latin typeface="PTF NORDIC Std" pitchFamily="34" charset="0"/>
              </a:rPr>
              <a:t>ly</a:t>
            </a:r>
            <a:r>
              <a:rPr lang="en-US" sz="4000" dirty="0">
                <a:solidFill>
                  <a:schemeClr val="tx1">
                    <a:lumMod val="95000"/>
                    <a:lumOff val="5000"/>
                  </a:schemeClr>
                </a:solidFill>
                <a:latin typeface="PTF NORDIC Std" pitchFamily="34" charset="0"/>
              </a:rPr>
              <a:t> Analysis</a:t>
            </a:r>
            <a:endParaRPr lang="en-US" sz="4000" dirty="0">
              <a:solidFill>
                <a:srgbClr val="C00000"/>
              </a:solidFill>
              <a:latin typeface="PTF NORDIC Std" pitchFamily="34" charset="0"/>
            </a:endParaRPr>
          </a:p>
        </p:txBody>
      </p:sp>
      <p:sp>
        <p:nvSpPr>
          <p:cNvPr id="10" name="Down Arrow 9"/>
          <p:cNvSpPr/>
          <p:nvPr/>
        </p:nvSpPr>
        <p:spPr>
          <a:xfrm>
            <a:off x="3794154" y="4491335"/>
            <a:ext cx="1516909" cy="1143000"/>
          </a:xfrm>
          <a:prstGeom prst="downArrow">
            <a:avLst>
              <a:gd name="adj1" fmla="val 50000"/>
              <a:gd name="adj2" fmla="val 3515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38" name="Rectangle 37"/>
          <p:cNvSpPr/>
          <p:nvPr/>
        </p:nvSpPr>
        <p:spPr>
          <a:xfrm>
            <a:off x="590209" y="5710536"/>
            <a:ext cx="7924800" cy="461665"/>
          </a:xfrm>
          <a:prstGeom prst="rect">
            <a:avLst/>
          </a:prstGeom>
        </p:spPr>
        <p:txBody>
          <a:bodyPr wrap="square" lIns="91425" tIns="45713" rIns="91425" bIns="45713">
            <a:spAutoFit/>
          </a:bodyPr>
          <a:lstStyle/>
          <a:p>
            <a:pPr>
              <a:spcBef>
                <a:spcPts val="600"/>
              </a:spcBef>
            </a:pPr>
            <a:r>
              <a:rPr lang="en-US" sz="2400" b="1" i="1" dirty="0">
                <a:latin typeface="Calibri" pitchFamily="34" charset="0"/>
                <a:cs typeface="Calibri" pitchFamily="34" charset="0"/>
              </a:rPr>
              <a:t>Design products to maximize </a:t>
            </a:r>
            <a:r>
              <a:rPr lang="en-US" sz="2400" b="1" i="1" dirty="0">
                <a:solidFill>
                  <a:srgbClr val="C00000"/>
                </a:solidFill>
                <a:latin typeface="Calibri" pitchFamily="34" charset="0"/>
                <a:cs typeface="Calibri" pitchFamily="34" charset="0"/>
              </a:rPr>
              <a:t>market share</a:t>
            </a:r>
          </a:p>
        </p:txBody>
      </p:sp>
      <p:sp>
        <p:nvSpPr>
          <p:cNvPr id="14" name="Rectangle 13"/>
          <p:cNvSpPr/>
          <p:nvPr/>
        </p:nvSpPr>
        <p:spPr>
          <a:xfrm>
            <a:off x="2227553" y="4719935"/>
            <a:ext cx="4650112" cy="461665"/>
          </a:xfrm>
          <a:prstGeom prst="rect">
            <a:avLst/>
          </a:prstGeom>
        </p:spPr>
        <p:txBody>
          <a:bodyPr wrap="square" lIns="91425" tIns="45713" rIns="91425" bIns="45713">
            <a:spAutoFit/>
          </a:bodyPr>
          <a:lstStyle/>
          <a:p>
            <a:pPr>
              <a:spcBef>
                <a:spcPts val="600"/>
              </a:spcBef>
            </a:pPr>
            <a:r>
              <a:rPr lang="en-US" sz="2400" b="1" dirty="0">
                <a:latin typeface="Calibri" pitchFamily="34" charset="0"/>
                <a:cs typeface="Calibri" pitchFamily="34" charset="0"/>
              </a:rPr>
              <a:t>Measuring </a:t>
            </a:r>
            <a:r>
              <a:rPr lang="en-US" sz="2400" b="1" dirty="0">
                <a:solidFill>
                  <a:srgbClr val="C00000"/>
                </a:solidFill>
                <a:latin typeface="Calibri" pitchFamily="34" charset="0"/>
                <a:cs typeface="Calibri" pitchFamily="34" charset="0"/>
              </a:rPr>
              <a:t>Utility</a:t>
            </a:r>
          </a:p>
        </p:txBody>
      </p:sp>
      <p:pic>
        <p:nvPicPr>
          <p:cNvPr id="11" name="Picture 2" descr="C:\Users\Kang\AppData\Local\Microsoft\Windows\Temporary Internet Files\Content.IE5\8UDR3IZ0\dglxasset[1].jp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760" y="152399"/>
            <a:ext cx="853440" cy="609600"/>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52"/>
          <p:cNvSpPr>
            <a:spLocks noGrp="1"/>
          </p:cNvSpPr>
          <p:nvPr>
            <p:ph type="sldNum" sz="quarter" idx="4294967295"/>
          </p:nvPr>
        </p:nvSpPr>
        <p:spPr>
          <a:xfrm>
            <a:off x="8229600" y="6585644"/>
            <a:ext cx="485811" cy="267891"/>
          </a:xfrm>
          <a:prstGeom prst="rect">
            <a:avLst/>
          </a:prstGeom>
          <a:extLst>
            <a:ext uri="{C572A759-6A51-4108-AA02-DFA0A04FC94B}">
              <ma14:wrappingTextBoxFlag xmlns="" xmlns:ma14="http://schemas.microsoft.com/office/mac/drawingml/2011/main" val="1"/>
            </a:ext>
          </a:extLst>
        </p:spPr>
        <p:txBody>
          <a:bodyPr/>
          <a:lstStyle/>
          <a:p>
            <a:pPr lvl="0">
              <a:defRPr>
                <a:solidFill>
                  <a:srgbClr val="000000"/>
                </a:solidFill>
              </a:defRPr>
            </a:pPr>
            <a:fld id="{86CB4B4D-7CA3-9044-876B-883B54F8677D}" type="slidenum">
              <a:rPr sz="1300">
                <a:solidFill>
                  <a:schemeClr val="tx1"/>
                </a:solidFill>
              </a:rPr>
              <a:t>35</a:t>
            </a:fld>
            <a:endParaRPr sz="1300" dirty="0">
              <a:solidFill>
                <a:schemeClr val="tx1"/>
              </a:solidFill>
            </a:endParaRPr>
          </a:p>
        </p:txBody>
      </p:sp>
    </p:spTree>
    <p:extLst>
      <p:ext uri="{BB962C8B-B14F-4D97-AF65-F5344CB8AC3E}">
        <p14:creationId xmlns:p14="http://schemas.microsoft.com/office/powerpoint/2010/main" val="1116936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txBox="1">
            <a:spLocks/>
          </p:cNvSpPr>
          <p:nvPr/>
        </p:nvSpPr>
        <p:spPr>
          <a:xfrm>
            <a:off x="0" y="152402"/>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Utility model</a:t>
            </a:r>
            <a:endParaRPr lang="en-US" sz="4000" dirty="0">
              <a:solidFill>
                <a:srgbClr val="C00000"/>
              </a:solidFill>
              <a:latin typeface="PTF NORDIC Std" pitchFamily="34" charset="0"/>
            </a:endParaRPr>
          </a:p>
        </p:txBody>
      </p:sp>
      <p:pic>
        <p:nvPicPr>
          <p:cNvPr id="7987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295" r="41588"/>
          <a:stretch/>
        </p:blipFill>
        <p:spPr bwMode="auto">
          <a:xfrm>
            <a:off x="7087528" y="1262878"/>
            <a:ext cx="1571741" cy="147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8" name="Straight Arrow Connector 27"/>
          <p:cNvCxnSpPr>
            <a:stCxn id="6" idx="3"/>
            <a:endCxn id="3" idx="1"/>
          </p:cNvCxnSpPr>
          <p:nvPr/>
        </p:nvCxnSpPr>
        <p:spPr>
          <a:xfrm>
            <a:off x="1691970" y="1877937"/>
            <a:ext cx="397084" cy="832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a:spLocks noChangeArrowheads="1"/>
          </p:cNvSpPr>
          <p:nvPr/>
        </p:nvSpPr>
        <p:spPr bwMode="auto">
          <a:xfrm>
            <a:off x="4054168" y="1706825"/>
            <a:ext cx="7464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p>
            <a:pPr marL="342848" indent="-342848">
              <a:spcBef>
                <a:spcPct val="20000"/>
              </a:spcBef>
              <a:spcAft>
                <a:spcPct val="25000"/>
              </a:spcAft>
              <a:buClr>
                <a:srgbClr val="6600CC"/>
              </a:buClr>
            </a:pPr>
            <a:r>
              <a:rPr lang="en-US" sz="2000" dirty="0">
                <a:latin typeface="Calibri" pitchFamily="34" charset="0"/>
                <a:cs typeface="Calibri" pitchFamily="34" charset="0"/>
              </a:rPr>
              <a:t>Error</a:t>
            </a:r>
            <a:endParaRPr lang="en-US" sz="2000" dirty="0">
              <a:latin typeface="Calibri" pitchFamily="34" charset="0"/>
              <a:cs typeface="Calibri" pitchFamily="34" charset="0"/>
            </a:endParaRPr>
          </a:p>
        </p:txBody>
      </p:sp>
      <p:cxnSp>
        <p:nvCxnSpPr>
          <p:cNvPr id="36" name="Straight Arrow Connector 35"/>
          <p:cNvCxnSpPr>
            <a:stCxn id="34" idx="1"/>
            <a:endCxn id="3" idx="3"/>
          </p:cNvCxnSpPr>
          <p:nvPr/>
        </p:nvCxnSpPr>
        <p:spPr>
          <a:xfrm flipH="1">
            <a:off x="3616750" y="1860714"/>
            <a:ext cx="437418" cy="1005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81451" y="1524001"/>
            <a:ext cx="1110519" cy="707872"/>
          </a:xfrm>
          <a:prstGeom prst="rect">
            <a:avLst/>
          </a:prstGeom>
        </p:spPr>
        <p:txBody>
          <a:bodyPr wrap="square" lIns="91425" tIns="45713" rIns="91425" bIns="45713">
            <a:spAutoFit/>
          </a:bodyPr>
          <a:lstStyle/>
          <a:p>
            <a:pPr algn="ctr"/>
            <a:r>
              <a:rPr lang="en-US" sz="2000" i="1" dirty="0">
                <a:latin typeface="Calibri" pitchFamily="34" charset="0"/>
                <a:cs typeface="Calibri" pitchFamily="34" charset="0"/>
              </a:rPr>
              <a:t>Utility</a:t>
            </a:r>
            <a:r>
              <a:rPr lang="en-US" sz="2000" i="1" dirty="0">
                <a:latin typeface="Calibri" pitchFamily="34" charset="0"/>
                <a:cs typeface="Calibri" pitchFamily="34" charset="0"/>
              </a:rPr>
              <a:t> </a:t>
            </a:r>
            <a:r>
              <a:rPr lang="en-US" sz="2000" i="1" dirty="0">
                <a:latin typeface="Calibri" pitchFamily="34" charset="0"/>
                <a:cs typeface="Calibri" pitchFamily="34" charset="0"/>
              </a:rPr>
              <a:t>of</a:t>
            </a:r>
          </a:p>
          <a:p>
            <a:pPr algn="ctr"/>
            <a:r>
              <a:rPr lang="en-US" sz="2000" i="1" dirty="0">
                <a:latin typeface="Calibri" pitchFamily="34" charset="0"/>
                <a:cs typeface="Calibri" pitchFamily="34" charset="0"/>
              </a:rPr>
              <a:t>Product j</a:t>
            </a:r>
            <a:endParaRPr lang="en-US" sz="2000" dirty="0">
              <a:latin typeface="Calibri" pitchFamily="34" charset="0"/>
              <a:cs typeface="Calibri" pitchFamily="34" charset="0"/>
            </a:endParaRPr>
          </a:p>
        </p:txBody>
      </p:sp>
      <p:sp>
        <p:nvSpPr>
          <p:cNvPr id="40" name="Rectangle 39"/>
          <p:cNvSpPr/>
          <p:nvPr/>
        </p:nvSpPr>
        <p:spPr>
          <a:xfrm>
            <a:off x="1162971" y="2477870"/>
            <a:ext cx="1643730" cy="707872"/>
          </a:xfrm>
          <a:prstGeom prst="rect">
            <a:avLst/>
          </a:prstGeom>
        </p:spPr>
        <p:txBody>
          <a:bodyPr wrap="square" lIns="91425" tIns="45713" rIns="91425" bIns="45713">
            <a:spAutoFit/>
          </a:bodyPr>
          <a:lstStyle/>
          <a:p>
            <a:pPr algn="ctr"/>
            <a:r>
              <a:rPr lang="en-US" sz="2000" dirty="0">
                <a:latin typeface="Calibri" pitchFamily="34" charset="0"/>
                <a:cs typeface="Calibri" pitchFamily="34" charset="0"/>
              </a:rPr>
              <a:t>Deterministic</a:t>
            </a:r>
          </a:p>
          <a:p>
            <a:pPr algn="ctr"/>
            <a:r>
              <a:rPr lang="en-US" sz="2000" dirty="0">
                <a:latin typeface="Calibri" pitchFamily="34" charset="0"/>
                <a:cs typeface="Calibri" pitchFamily="34" charset="0"/>
              </a:rPr>
              <a:t>component</a:t>
            </a:r>
            <a:endParaRPr lang="en-US" sz="2000" dirty="0">
              <a:latin typeface="Calibri" pitchFamily="34" charset="0"/>
              <a:cs typeface="Calibri" pitchFamily="34" charset="0"/>
            </a:endParaRPr>
          </a:p>
        </p:txBody>
      </p:sp>
      <p:sp>
        <p:nvSpPr>
          <p:cNvPr id="71" name="Rectangle 70"/>
          <p:cNvSpPr/>
          <p:nvPr/>
        </p:nvSpPr>
        <p:spPr>
          <a:xfrm>
            <a:off x="457202" y="914401"/>
            <a:ext cx="4001823" cy="461665"/>
          </a:xfrm>
          <a:prstGeom prst="rect">
            <a:avLst/>
          </a:prstGeom>
        </p:spPr>
        <p:txBody>
          <a:bodyPr wrap="square" lIns="91425" tIns="45713" rIns="91425" bIns="45713">
            <a:spAutoFit/>
          </a:bodyPr>
          <a:lstStyle/>
          <a:p>
            <a:pPr algn="l"/>
            <a:r>
              <a:rPr lang="en-US" sz="2400" b="1" dirty="0">
                <a:latin typeface="Calibri" pitchFamily="34" charset="0"/>
                <a:cs typeface="Calibri" pitchFamily="34" charset="0"/>
              </a:rPr>
              <a:t>Random utility model</a:t>
            </a:r>
            <a:endParaRPr lang="en-US" sz="2400" b="1" i="1" baseline="-25000" dirty="0">
              <a:latin typeface="Calibri" pitchFamily="34" charset="0"/>
              <a:cs typeface="Calibri"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2089054" y="1748828"/>
                <a:ext cx="1527696" cy="424782"/>
              </a:xfrm>
              <a:prstGeom prst="rect">
                <a:avLst/>
              </a:prstGeom>
              <a:noFill/>
            </p:spPr>
            <p:txBody>
              <a:bodyPr wrap="none" lIns="91425" tIns="45713" rIns="91425" bIns="45713"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𝑢</m:t>
                          </m:r>
                        </m:e>
                        <m:sub>
                          <m:r>
                            <a:rPr lang="en-US" sz="2000" i="1">
                              <a:latin typeface="Cambria Math"/>
                            </a:rPr>
                            <m:t>𝑗</m:t>
                          </m:r>
                        </m:sub>
                      </m:sSub>
                      <m:r>
                        <a:rPr lang="en-US" sz="2000" i="1">
                          <a:latin typeface="Cambria Math"/>
                        </a:rPr>
                        <m:t>=</m:t>
                      </m:r>
                      <m:sSub>
                        <m:sSubPr>
                          <m:ctrlPr>
                            <a:rPr lang="en-US" sz="2000" i="1">
                              <a:latin typeface="Cambria Math"/>
                            </a:rPr>
                          </m:ctrlPr>
                        </m:sSubPr>
                        <m:e>
                          <m:r>
                            <a:rPr lang="en-US" sz="2000" i="1">
                              <a:latin typeface="Cambria Math"/>
                            </a:rPr>
                            <m:t>𝑣</m:t>
                          </m:r>
                        </m:e>
                        <m:sub>
                          <m:r>
                            <a:rPr lang="en-US" sz="2000" i="1">
                              <a:latin typeface="Cambria Math"/>
                            </a:rPr>
                            <m:t>𝑗</m:t>
                          </m:r>
                        </m:sub>
                      </m:sSub>
                      <m:r>
                        <a:rPr lang="en-US" sz="2000" i="1">
                          <a:latin typeface="Cambria Math"/>
                        </a:rPr>
                        <m:t>+</m:t>
                      </m:r>
                      <m:sSub>
                        <m:sSubPr>
                          <m:ctrlPr>
                            <a:rPr lang="en-US" sz="2000" i="1">
                              <a:latin typeface="Cambria Math"/>
                            </a:rPr>
                          </m:ctrlPr>
                        </m:sSubPr>
                        <m:e>
                          <m:r>
                            <a:rPr lang="en-US" sz="2000" i="1">
                              <a:latin typeface="Cambria Math"/>
                              <a:ea typeface="Cambria Math"/>
                            </a:rPr>
                            <m:t>𝜀</m:t>
                          </m:r>
                        </m:e>
                        <m:sub>
                          <m:r>
                            <a:rPr lang="en-US" sz="2000" i="1">
                              <a:latin typeface="Cambria Math"/>
                            </a:rPr>
                            <m:t>𝑗</m:t>
                          </m:r>
                        </m:sub>
                      </m:sSub>
                    </m:oMath>
                  </m:oMathPara>
                </a14:m>
                <a:endParaRPr lang="en-US" sz="2000" dirty="0">
                  <a:latin typeface="Calibri" pitchFamily="34" charset="0"/>
                  <a:cs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971099" y="2487221"/>
                <a:ext cx="2140747" cy="596881"/>
              </a:xfrm>
              <a:prstGeom prst="rect">
                <a:avLst/>
              </a:prstGeom>
              <a:blipFill rotWithShape="1">
                <a:blip r:embed="rId4"/>
                <a:stretch>
                  <a:fillRect t="-6122" r="-3409" b="-193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2800271" y="2438955"/>
                <a:ext cx="1311291" cy="437413"/>
              </a:xfrm>
              <a:prstGeom prst="rect">
                <a:avLst/>
              </a:prstGeom>
              <a:noFill/>
            </p:spPr>
            <p:txBody>
              <a:bodyPr wrap="none" lIns="91425" tIns="45713" rIns="91425" bIns="45713"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𝑣</m:t>
                          </m:r>
                        </m:e>
                        <m:sub>
                          <m:r>
                            <a:rPr lang="en-US" sz="2000" i="1">
                              <a:latin typeface="Cambria Math"/>
                            </a:rPr>
                            <m:t>𝑗</m:t>
                          </m:r>
                        </m:sub>
                      </m:sSub>
                      <m:r>
                        <a:rPr lang="en-US" sz="2000" i="1">
                          <a:latin typeface="Cambria Math"/>
                        </a:rPr>
                        <m:t>=</m:t>
                      </m:r>
                      <m:sSup>
                        <m:sSupPr>
                          <m:ctrlPr>
                            <a:rPr lang="en-US" sz="2000" i="1">
                              <a:solidFill>
                                <a:srgbClr val="C00000"/>
                              </a:solidFill>
                              <a:latin typeface="Cambria Math"/>
                            </a:rPr>
                          </m:ctrlPr>
                        </m:sSupPr>
                        <m:e>
                          <m:r>
                            <a:rPr lang="en-US" sz="2000" b="1">
                              <a:solidFill>
                                <a:srgbClr val="C00000"/>
                              </a:solidFill>
                              <a:latin typeface="Cambria Math"/>
                              <a:ea typeface="Cambria Math"/>
                            </a:rPr>
                            <m:t>𝛃</m:t>
                          </m:r>
                        </m:e>
                        <m:sup>
                          <m:r>
                            <m:rPr>
                              <m:sty m:val="p"/>
                            </m:rPr>
                            <a:rPr lang="en-US" sz="2000">
                              <a:solidFill>
                                <a:srgbClr val="C00000"/>
                              </a:solidFill>
                              <a:latin typeface="Cambria Math"/>
                            </a:rPr>
                            <m:t>T</m:t>
                          </m:r>
                        </m:sup>
                      </m:sSup>
                      <m:sSub>
                        <m:sSubPr>
                          <m:ctrlPr>
                            <a:rPr lang="en-US" sz="2000" i="1">
                              <a:latin typeface="Cambria Math"/>
                            </a:rPr>
                          </m:ctrlPr>
                        </m:sSubPr>
                        <m:e>
                          <m:r>
                            <a:rPr lang="en-US" sz="2000" b="1">
                              <a:latin typeface="Cambria Math"/>
                              <a:ea typeface="Cambria Math"/>
                            </a:rPr>
                            <m:t>𝐱</m:t>
                          </m:r>
                        </m:e>
                        <m:sub>
                          <m:r>
                            <a:rPr lang="en-US" sz="2000" i="1">
                              <a:latin typeface="Cambria Math"/>
                            </a:rPr>
                            <m:t>𝑗</m:t>
                          </m:r>
                        </m:sub>
                      </m:sSub>
                    </m:oMath>
                  </m:oMathPara>
                </a14:m>
                <a:endParaRPr lang="en-US" sz="2000" b="1" dirty="0">
                  <a:latin typeface="Calibri" pitchFamily="34" charset="0"/>
                  <a:cs typeface="Calibri" pitchFamily="34" charset="0"/>
                </a:endParaRPr>
              </a:p>
            </p:txBody>
          </p:sp>
        </mc:Choice>
        <mc:Fallback xmlns="">
          <p:sp>
            <p:nvSpPr>
              <p:cNvPr id="49" name="TextBox 48"/>
              <p:cNvSpPr txBox="1">
                <a:spLocks noRot="1" noChangeAspect="1" noMove="1" noResize="1" noEditPoints="1" noAdjustHandles="1" noChangeArrowheads="1" noChangeShapeType="1" noTextEdit="1"/>
              </p:cNvSpPr>
              <p:nvPr/>
            </p:nvSpPr>
            <p:spPr>
              <a:xfrm>
                <a:off x="3982608" y="3468735"/>
                <a:ext cx="1839189" cy="614513"/>
              </a:xfrm>
              <a:prstGeom prst="rect">
                <a:avLst/>
              </a:prstGeom>
              <a:blipFill rotWithShape="1">
                <a:blip r:embed="rId5"/>
                <a:stretch>
                  <a:fillRect t="-2970" r="-4305" b="-18812"/>
                </a:stretch>
              </a:blipFill>
            </p:spPr>
            <p:txBody>
              <a:bodyPr/>
              <a:lstStyle/>
              <a:p>
                <a:r>
                  <a:rPr lang="en-US">
                    <a:noFill/>
                  </a:rPr>
                  <a:t> </a:t>
                </a:r>
              </a:p>
            </p:txBody>
          </p:sp>
        </mc:Fallback>
      </mc:AlternateContent>
      <p:cxnSp>
        <p:nvCxnSpPr>
          <p:cNvPr id="50" name="Straight Arrow Connector 49"/>
          <p:cNvCxnSpPr/>
          <p:nvPr/>
        </p:nvCxnSpPr>
        <p:spPr>
          <a:xfrm>
            <a:off x="2863412" y="2194256"/>
            <a:ext cx="32188" cy="3203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4113506" y="2604538"/>
            <a:ext cx="482600" cy="839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518766" y="2325470"/>
            <a:ext cx="1206582" cy="707872"/>
          </a:xfrm>
          <a:prstGeom prst="rect">
            <a:avLst/>
          </a:prstGeom>
        </p:spPr>
        <p:txBody>
          <a:bodyPr wrap="none" lIns="91425" tIns="45713" rIns="91425" bIns="45713">
            <a:spAutoFit/>
          </a:bodyPr>
          <a:lstStyle/>
          <a:p>
            <a:pPr algn="ctr"/>
            <a:r>
              <a:rPr lang="en-US" sz="2000" dirty="0">
                <a:latin typeface="Calibri" pitchFamily="34" charset="0"/>
                <a:cs typeface="Calibri" pitchFamily="34" charset="0"/>
              </a:rPr>
              <a:t>Product</a:t>
            </a:r>
          </a:p>
          <a:p>
            <a:pPr algn="ctr"/>
            <a:r>
              <a:rPr lang="en-US" sz="2000" dirty="0">
                <a:latin typeface="Calibri" pitchFamily="34" charset="0"/>
                <a:cs typeface="Calibri" pitchFamily="34" charset="0"/>
              </a:rPr>
              <a:t>attributes</a:t>
            </a:r>
            <a:endParaRPr lang="en-US" sz="2000" dirty="0">
              <a:latin typeface="Calibri" pitchFamily="34" charset="0"/>
              <a:cs typeface="Calibri" pitchFamily="34" charset="0"/>
            </a:endParaRPr>
          </a:p>
        </p:txBody>
      </p:sp>
      <p:sp>
        <p:nvSpPr>
          <p:cNvPr id="59" name="Rectangle 58"/>
          <p:cNvSpPr/>
          <p:nvPr/>
        </p:nvSpPr>
        <p:spPr>
          <a:xfrm>
            <a:off x="2720300" y="3212068"/>
            <a:ext cx="1699300" cy="400095"/>
          </a:xfrm>
          <a:prstGeom prst="rect">
            <a:avLst/>
          </a:prstGeom>
        </p:spPr>
        <p:txBody>
          <a:bodyPr wrap="square" lIns="91425" tIns="45713" rIns="91425" bIns="45713">
            <a:spAutoFit/>
          </a:bodyPr>
          <a:lstStyle/>
          <a:p>
            <a:pPr algn="ctr"/>
            <a:r>
              <a:rPr lang="en-US" sz="2000" dirty="0">
                <a:solidFill>
                  <a:srgbClr val="C00000"/>
                </a:solidFill>
                <a:latin typeface="Calibri" pitchFamily="34" charset="0"/>
                <a:cs typeface="Calibri" pitchFamily="34" charset="0"/>
              </a:rPr>
              <a:t>Part </a:t>
            </a:r>
            <a:r>
              <a:rPr lang="en-US" sz="2000" dirty="0" err="1">
                <a:solidFill>
                  <a:srgbClr val="C00000"/>
                </a:solidFill>
                <a:latin typeface="Calibri" pitchFamily="34" charset="0"/>
                <a:cs typeface="Calibri" pitchFamily="34" charset="0"/>
              </a:rPr>
              <a:t>worths</a:t>
            </a:r>
            <a:endParaRPr lang="en-US" sz="2000" dirty="0">
              <a:solidFill>
                <a:srgbClr val="C00000"/>
              </a:solidFill>
              <a:latin typeface="Calibri" pitchFamily="34" charset="0"/>
              <a:cs typeface="Calibri" pitchFamily="34" charset="0"/>
            </a:endParaRPr>
          </a:p>
        </p:txBody>
      </p:sp>
      <p:cxnSp>
        <p:nvCxnSpPr>
          <p:cNvPr id="61" name="Straight Arrow Connector 60"/>
          <p:cNvCxnSpPr>
            <a:stCxn id="59" idx="0"/>
          </p:cNvCxnSpPr>
          <p:nvPr/>
        </p:nvCxnSpPr>
        <p:spPr>
          <a:xfrm flipH="1" flipV="1">
            <a:off x="3549990" y="2940354"/>
            <a:ext cx="19960" cy="271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6" idx="2"/>
          </p:cNvCxnSpPr>
          <p:nvPr/>
        </p:nvCxnSpPr>
        <p:spPr>
          <a:xfrm>
            <a:off x="2884290" y="4773260"/>
            <a:ext cx="277175" cy="423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268141" y="4400564"/>
            <a:ext cx="1232297" cy="372696"/>
          </a:xfrm>
          <a:prstGeom prst="rect">
            <a:avLst/>
          </a:prstGeom>
        </p:spPr>
        <p:txBody>
          <a:bodyPr wrap="square" lIns="64291" tIns="32146" rIns="64291" bIns="32146">
            <a:spAutoFit/>
          </a:bodyPr>
          <a:lstStyle/>
          <a:p>
            <a:pPr algn="ctr"/>
            <a:r>
              <a:rPr lang="en-US" sz="2000" dirty="0">
                <a:latin typeface="Calibri" pitchFamily="34" charset="0"/>
                <a:cs typeface="Calibri" pitchFamily="34" charset="0"/>
              </a:rPr>
              <a:t>Utility of </a:t>
            </a:r>
            <a:r>
              <a:rPr lang="en-US" sz="2000" i="1" dirty="0">
                <a:latin typeface="Calibri" pitchFamily="34" charset="0"/>
                <a:cs typeface="Calibri" pitchFamily="34" charset="0"/>
              </a:rPr>
              <a:t>j</a:t>
            </a:r>
            <a:endParaRPr lang="en-US" sz="2000" i="1" dirty="0">
              <a:latin typeface="Calibri" pitchFamily="34" charset="0"/>
              <a:cs typeface="Calibri" pitchFamily="34" charset="0"/>
            </a:endParaRPr>
          </a:p>
        </p:txBody>
      </p:sp>
      <p:cxnSp>
        <p:nvCxnSpPr>
          <p:cNvPr id="63" name="Straight Arrow Connector 62"/>
          <p:cNvCxnSpPr/>
          <p:nvPr/>
        </p:nvCxnSpPr>
        <p:spPr>
          <a:xfrm flipV="1">
            <a:off x="2324445" y="5625703"/>
            <a:ext cx="0" cy="316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001375" y="5942171"/>
            <a:ext cx="7481829" cy="372696"/>
          </a:xfrm>
          <a:prstGeom prst="rect">
            <a:avLst/>
          </a:prstGeom>
        </p:spPr>
        <p:txBody>
          <a:bodyPr wrap="square" lIns="64291" tIns="32146" rIns="64291" bIns="32146">
            <a:spAutoFit/>
          </a:bodyPr>
          <a:lstStyle/>
          <a:p>
            <a:pPr algn="ctr"/>
            <a:r>
              <a:rPr lang="en-US" sz="2000" dirty="0">
                <a:latin typeface="Calibri" pitchFamily="34" charset="0"/>
                <a:cs typeface="Calibri" pitchFamily="34" charset="0"/>
              </a:rPr>
              <a:t>Probability of choosing </a:t>
            </a:r>
            <a:r>
              <a:rPr lang="en-US" sz="2000" i="1" dirty="0">
                <a:latin typeface="Calibri" pitchFamily="34" charset="0"/>
                <a:cs typeface="Calibri" pitchFamily="34" charset="0"/>
              </a:rPr>
              <a:t>j = </a:t>
            </a:r>
            <a:r>
              <a:rPr lang="en-US" sz="2000" dirty="0">
                <a:latin typeface="Calibri" pitchFamily="34" charset="0"/>
                <a:cs typeface="Calibri" pitchFamily="34" charset="0"/>
              </a:rPr>
              <a:t>Probability that </a:t>
            </a:r>
            <a:r>
              <a:rPr lang="en-US" sz="2000" i="1" dirty="0">
                <a:latin typeface="Calibri" pitchFamily="34" charset="0"/>
                <a:cs typeface="Calibri" pitchFamily="34" charset="0"/>
              </a:rPr>
              <a:t>j</a:t>
            </a:r>
            <a:r>
              <a:rPr lang="en-US" sz="2000" dirty="0">
                <a:latin typeface="Calibri" pitchFamily="34" charset="0"/>
                <a:cs typeface="Calibri" pitchFamily="34" charset="0"/>
              </a:rPr>
              <a:t> has more utility than </a:t>
            </a:r>
            <a:r>
              <a:rPr lang="en-US" sz="2000" i="1" dirty="0">
                <a:latin typeface="Calibri" pitchFamily="34" charset="0"/>
                <a:cs typeface="Calibri" pitchFamily="34" charset="0"/>
              </a:rPr>
              <a:t>k</a:t>
            </a:r>
            <a:endParaRPr lang="en-US" sz="2000" i="1" dirty="0">
              <a:latin typeface="Calibri" pitchFamily="34" charset="0"/>
              <a:cs typeface="Calibri" pitchFamily="34" charset="0"/>
            </a:endParaRPr>
          </a:p>
        </p:txBody>
      </p:sp>
      <p:sp>
        <p:nvSpPr>
          <p:cNvPr id="27" name="TextBox 26"/>
          <p:cNvSpPr txBox="1"/>
          <p:nvPr/>
        </p:nvSpPr>
        <p:spPr>
          <a:xfrm>
            <a:off x="725031" y="3750469"/>
            <a:ext cx="4629151" cy="372696"/>
          </a:xfrm>
          <a:prstGeom prst="rect">
            <a:avLst/>
          </a:prstGeom>
          <a:noFill/>
        </p:spPr>
        <p:txBody>
          <a:bodyPr wrap="square" lIns="64291" tIns="32146" rIns="64291" bIns="32146" rtlCol="0">
            <a:spAutoFit/>
          </a:bodyPr>
          <a:lstStyle/>
          <a:p>
            <a:r>
              <a:rPr lang="en-US" sz="2000" b="1" dirty="0">
                <a:latin typeface="Calibri" pitchFamily="34" charset="0"/>
                <a:cs typeface="Calibri" pitchFamily="34" charset="0"/>
              </a:rPr>
              <a:t>In simple case: Product </a:t>
            </a:r>
            <a:r>
              <a:rPr lang="en-US" sz="2000" b="1" i="1" dirty="0">
                <a:latin typeface="Calibri" pitchFamily="34" charset="0"/>
                <a:cs typeface="Calibri" pitchFamily="34" charset="0"/>
              </a:rPr>
              <a:t>j</a:t>
            </a:r>
            <a:r>
              <a:rPr lang="en-US" sz="2000" b="1" dirty="0">
                <a:latin typeface="Calibri" pitchFamily="34" charset="0"/>
                <a:cs typeface="Calibri" pitchFamily="34" charset="0"/>
              </a:rPr>
              <a:t> vs. Product </a:t>
            </a:r>
            <a:r>
              <a:rPr lang="en-US" sz="2000" b="1" i="1" dirty="0">
                <a:latin typeface="Calibri" pitchFamily="34" charset="0"/>
                <a:cs typeface="Calibri" pitchFamily="34" charset="0"/>
              </a:rPr>
              <a:t>k</a:t>
            </a:r>
          </a:p>
        </p:txBody>
      </p:sp>
      <p:cxnSp>
        <p:nvCxnSpPr>
          <p:cNvPr id="51" name="Straight Arrow Connector 50"/>
          <p:cNvCxnSpPr>
            <a:stCxn id="52" idx="2"/>
          </p:cNvCxnSpPr>
          <p:nvPr/>
        </p:nvCxnSpPr>
        <p:spPr>
          <a:xfrm flipH="1">
            <a:off x="3695644" y="4784141"/>
            <a:ext cx="423442" cy="509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417389" y="4411445"/>
            <a:ext cx="1403393" cy="372696"/>
          </a:xfrm>
          <a:prstGeom prst="rect">
            <a:avLst/>
          </a:prstGeom>
        </p:spPr>
        <p:txBody>
          <a:bodyPr wrap="square" lIns="64291" tIns="32146" rIns="64291" bIns="32146">
            <a:spAutoFit/>
          </a:bodyPr>
          <a:lstStyle/>
          <a:p>
            <a:pPr algn="ctr"/>
            <a:r>
              <a:rPr lang="en-US" sz="2000" dirty="0">
                <a:latin typeface="Calibri" pitchFamily="34" charset="0"/>
                <a:cs typeface="Calibri" pitchFamily="34" charset="0"/>
              </a:rPr>
              <a:t>Utility of </a:t>
            </a:r>
            <a:r>
              <a:rPr lang="en-US" sz="2000" i="1" dirty="0">
                <a:latin typeface="Calibri" pitchFamily="34" charset="0"/>
                <a:cs typeface="Calibri" pitchFamily="34" charset="0"/>
              </a:rPr>
              <a:t>k</a:t>
            </a:r>
            <a:endParaRPr lang="en-US" sz="2000" i="1" dirty="0">
              <a:latin typeface="Calibri" pitchFamily="34" charset="0"/>
              <a:cs typeface="Calibri" pitchFamily="34" charset="0"/>
            </a:endParaRPr>
          </a:p>
        </p:txBody>
      </p:sp>
      <mc:AlternateContent xmlns:mc="http://schemas.openxmlformats.org/markup-compatibility/2006" xmlns:a14="http://schemas.microsoft.com/office/drawing/2010/main">
        <mc:Choice Requires="a14">
          <p:sp>
            <p:nvSpPr>
              <p:cNvPr id="62" name="TextBox 61"/>
              <p:cNvSpPr txBox="1"/>
              <p:nvPr/>
            </p:nvSpPr>
            <p:spPr>
              <a:xfrm>
                <a:off x="1612550" y="4987414"/>
                <a:ext cx="5294090" cy="771075"/>
              </a:xfrm>
              <a:prstGeom prst="rect">
                <a:avLst/>
              </a:prstGeom>
              <a:noFill/>
            </p:spPr>
            <p:txBody>
              <a:bodyPr wrap="square" lIns="64291" tIns="32146" rIns="64291" bIns="32146"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𝑃</m:t>
                          </m:r>
                        </m:e>
                        <m:sub>
                          <m:r>
                            <a:rPr lang="en-US" sz="2000" i="1">
                              <a:latin typeface="Cambria Math"/>
                            </a:rPr>
                            <m:t>𝑗</m:t>
                          </m:r>
                        </m:sub>
                      </m:sSub>
                      <m:r>
                        <a:rPr lang="en-US" sz="2000" i="1">
                          <a:latin typeface="Cambria Math"/>
                        </a:rPr>
                        <m:t>=</m:t>
                      </m:r>
                      <m:func>
                        <m:funcPr>
                          <m:ctrlPr>
                            <a:rPr lang="en-US" sz="2000" i="1">
                              <a:latin typeface="Cambria Math"/>
                            </a:rPr>
                          </m:ctrlPr>
                        </m:funcPr>
                        <m:fName>
                          <m:r>
                            <m:rPr>
                              <m:sty m:val="p"/>
                            </m:rPr>
                            <a:rPr lang="en-US" sz="2000">
                              <a:latin typeface="Cambria Math"/>
                            </a:rPr>
                            <m:t>Pr</m:t>
                          </m:r>
                        </m:fName>
                        <m:e>
                          <m:d>
                            <m:dPr>
                              <m:begChr m:val="["/>
                              <m:endChr m:val="]"/>
                              <m:ctrlPr>
                                <a:rPr lang="en-US" sz="2000" i="1">
                                  <a:latin typeface="Cambria Math"/>
                                </a:rPr>
                              </m:ctrlPr>
                            </m:dPr>
                            <m:e>
                              <m:sSub>
                                <m:sSubPr>
                                  <m:ctrlPr>
                                    <a:rPr lang="en-US" sz="2000" i="1">
                                      <a:latin typeface="Cambria Math"/>
                                    </a:rPr>
                                  </m:ctrlPr>
                                </m:sSubPr>
                                <m:e>
                                  <m:r>
                                    <a:rPr lang="en-US" sz="2000" i="1">
                                      <a:latin typeface="Cambria Math"/>
                                    </a:rPr>
                                    <m:t>𝑢</m:t>
                                  </m:r>
                                </m:e>
                                <m:sub>
                                  <m:r>
                                    <a:rPr lang="en-US" sz="2000" i="1">
                                      <a:latin typeface="Cambria Math"/>
                                    </a:rPr>
                                    <m:t>𝑗</m:t>
                                  </m:r>
                                </m:sub>
                              </m:sSub>
                              <m:r>
                                <a:rPr lang="en-US" sz="2000" i="1">
                                  <a:latin typeface="Cambria Math"/>
                                </a:rPr>
                                <m:t>&gt;</m:t>
                              </m:r>
                              <m:sSub>
                                <m:sSubPr>
                                  <m:ctrlPr>
                                    <a:rPr lang="en-US" sz="2000" i="1">
                                      <a:latin typeface="Cambria Math"/>
                                    </a:rPr>
                                  </m:ctrlPr>
                                </m:sSubPr>
                                <m:e>
                                  <m:r>
                                    <a:rPr lang="en-US" sz="2000" i="1">
                                      <a:latin typeface="Cambria Math"/>
                                    </a:rPr>
                                    <m:t>𝑢</m:t>
                                  </m:r>
                                </m:e>
                                <m:sub>
                                  <m:r>
                                    <a:rPr lang="en-US" sz="2000" i="1">
                                      <a:latin typeface="Cambria Math"/>
                                    </a:rPr>
                                    <m:t>𝑘</m:t>
                                  </m:r>
                                </m:sub>
                              </m:sSub>
                            </m:e>
                          </m:d>
                        </m:e>
                      </m:func>
                      <m:r>
                        <a:rPr lang="en-US" sz="2000" i="1">
                          <a:latin typeface="Cambria Math"/>
                        </a:rPr>
                        <m:t>=</m:t>
                      </m:r>
                      <m:f>
                        <m:fPr>
                          <m:ctrlPr>
                            <a:rPr lang="en-US" sz="2000" i="1">
                              <a:latin typeface="Cambria Math"/>
                            </a:rPr>
                          </m:ctrlPr>
                        </m:fPr>
                        <m:num>
                          <m:r>
                            <m:rPr>
                              <m:sty m:val="p"/>
                            </m:rPr>
                            <a:rPr lang="en-US" sz="2000">
                              <a:latin typeface="Cambria Math"/>
                            </a:rPr>
                            <m:t>exp</m:t>
                          </m:r>
                          <m:r>
                            <a:rPr lang="en-US" sz="2000" i="1">
                              <a:latin typeface="Cambria Math"/>
                            </a:rPr>
                            <m:t>⁡(</m:t>
                          </m:r>
                          <m:sSub>
                            <m:sSubPr>
                              <m:ctrlPr>
                                <a:rPr lang="en-US" sz="2000" i="1">
                                  <a:latin typeface="Cambria Math"/>
                                </a:rPr>
                              </m:ctrlPr>
                            </m:sSubPr>
                            <m:e>
                              <m:r>
                                <a:rPr lang="en-US" sz="2000" i="1">
                                  <a:latin typeface="Cambria Math"/>
                                </a:rPr>
                                <m:t>𝑣</m:t>
                              </m:r>
                            </m:e>
                            <m:sub>
                              <m:r>
                                <a:rPr lang="en-US" sz="2000" i="1">
                                  <a:latin typeface="Cambria Math"/>
                                </a:rPr>
                                <m:t>𝑗</m:t>
                              </m:r>
                            </m:sub>
                          </m:sSub>
                          <m:r>
                            <a:rPr lang="en-US" sz="2000" i="1">
                              <a:latin typeface="Cambria Math"/>
                            </a:rPr>
                            <m:t>) </m:t>
                          </m:r>
                        </m:num>
                        <m:den>
                          <m:func>
                            <m:funcPr>
                              <m:ctrlPr>
                                <a:rPr lang="en-US" sz="2000" i="1">
                                  <a:latin typeface="Cambria Math"/>
                                </a:rPr>
                              </m:ctrlPr>
                            </m:funcPr>
                            <m:fName>
                              <m:r>
                                <m:rPr>
                                  <m:sty m:val="p"/>
                                </m:rPr>
                                <a:rPr lang="en-US" sz="2000">
                                  <a:latin typeface="Cambria Math"/>
                                </a:rPr>
                                <m:t>exp</m:t>
                              </m:r>
                            </m:fName>
                            <m:e>
                              <m:d>
                                <m:dPr>
                                  <m:ctrlPr>
                                    <a:rPr lang="en-US" sz="2000" i="1">
                                      <a:latin typeface="Cambria Math"/>
                                    </a:rPr>
                                  </m:ctrlPr>
                                </m:dPr>
                                <m:e>
                                  <m:sSub>
                                    <m:sSubPr>
                                      <m:ctrlPr>
                                        <a:rPr lang="en-US" sz="2000" i="1">
                                          <a:latin typeface="Cambria Math"/>
                                        </a:rPr>
                                      </m:ctrlPr>
                                    </m:sSubPr>
                                    <m:e>
                                      <m:r>
                                        <a:rPr lang="en-US" sz="2000" i="1">
                                          <a:latin typeface="Cambria Math"/>
                                        </a:rPr>
                                        <m:t>𝑣</m:t>
                                      </m:r>
                                    </m:e>
                                    <m:sub>
                                      <m:r>
                                        <a:rPr lang="en-US" sz="2000" i="1">
                                          <a:latin typeface="Cambria Math"/>
                                        </a:rPr>
                                        <m:t>𝑗</m:t>
                                      </m:r>
                                    </m:sub>
                                  </m:sSub>
                                </m:e>
                              </m:d>
                            </m:e>
                          </m:func>
                          <m:r>
                            <a:rPr lang="en-US" sz="2000" i="1">
                              <a:latin typeface="Cambria Math"/>
                            </a:rPr>
                            <m:t>+</m:t>
                          </m:r>
                          <m:r>
                            <m:rPr>
                              <m:sty m:val="p"/>
                            </m:rPr>
                            <a:rPr lang="en-US" sz="2000">
                              <a:latin typeface="Cambria Math"/>
                            </a:rPr>
                            <m:t>exp</m:t>
                          </m:r>
                          <m:r>
                            <a:rPr lang="en-US" sz="2000" i="1">
                              <a:latin typeface="Cambria Math"/>
                            </a:rPr>
                            <m:t>⁡(</m:t>
                          </m:r>
                          <m:sSub>
                            <m:sSubPr>
                              <m:ctrlPr>
                                <a:rPr lang="en-US" sz="2000" i="1">
                                  <a:latin typeface="Cambria Math"/>
                                </a:rPr>
                              </m:ctrlPr>
                            </m:sSubPr>
                            <m:e>
                              <m:r>
                                <a:rPr lang="en-US" sz="2000" i="1">
                                  <a:latin typeface="Cambria Math"/>
                                </a:rPr>
                                <m:t>𝑣</m:t>
                              </m:r>
                            </m:e>
                            <m:sub>
                              <m:r>
                                <a:rPr lang="en-US" sz="2000" i="1">
                                  <a:latin typeface="Cambria Math"/>
                                </a:rPr>
                                <m:t>𝑘</m:t>
                              </m:r>
                            </m:sub>
                          </m:sSub>
                          <m:r>
                            <a:rPr lang="en-US" sz="2000" i="1">
                              <a:latin typeface="Cambria Math"/>
                            </a:rPr>
                            <m:t>)</m:t>
                          </m:r>
                        </m:den>
                      </m:f>
                    </m:oMath>
                  </m:oMathPara>
                </a14:m>
                <a:endParaRPr lang="en-US" sz="2000" b="1" dirty="0">
                  <a:latin typeface="Calibri" pitchFamily="34" charset="0"/>
                  <a:cs typeface="Calibri" pitchFamily="34" charset="0"/>
                </a:endParaRPr>
              </a:p>
            </p:txBody>
          </p:sp>
        </mc:Choice>
        <mc:Fallback xmlns="">
          <p:sp>
            <p:nvSpPr>
              <p:cNvPr id="62" name="TextBox 61"/>
              <p:cNvSpPr txBox="1">
                <a:spLocks noRot="1" noChangeAspect="1" noMove="1" noResize="1" noEditPoints="1" noAdjustHandles="1" noChangeArrowheads="1" noChangeShapeType="1" noTextEdit="1"/>
              </p:cNvSpPr>
              <p:nvPr/>
            </p:nvSpPr>
            <p:spPr>
              <a:xfrm>
                <a:off x="2293405" y="7093211"/>
                <a:ext cx="7529372" cy="1081003"/>
              </a:xfrm>
              <a:prstGeom prst="rect">
                <a:avLst/>
              </a:prstGeom>
              <a:blipFill rotWithShape="1">
                <a:blip r:embed="rId6"/>
                <a:stretch>
                  <a:fillRect/>
                </a:stretch>
              </a:blipFill>
            </p:spPr>
            <p:txBody>
              <a:bodyPr/>
              <a:lstStyle/>
              <a:p>
                <a:r>
                  <a:rPr lang="en-US">
                    <a:noFill/>
                  </a:rPr>
                  <a:t> </a:t>
                </a:r>
              </a:p>
            </p:txBody>
          </p:sp>
        </mc:Fallback>
      </mc:AlternateContent>
      <p:sp>
        <p:nvSpPr>
          <p:cNvPr id="72" name="Rectangle 71"/>
          <p:cNvSpPr/>
          <p:nvPr/>
        </p:nvSpPr>
        <p:spPr>
          <a:xfrm>
            <a:off x="6573383" y="5104055"/>
            <a:ext cx="2105141" cy="680473"/>
          </a:xfrm>
          <a:prstGeom prst="rect">
            <a:avLst/>
          </a:prstGeom>
        </p:spPr>
        <p:txBody>
          <a:bodyPr wrap="square" lIns="64291" tIns="32146" rIns="64291" bIns="32146">
            <a:spAutoFit/>
          </a:bodyPr>
          <a:lstStyle/>
          <a:p>
            <a:pPr algn="ctr"/>
            <a:r>
              <a:rPr lang="en-US" sz="2000" b="1" dirty="0">
                <a:latin typeface="Calibri" pitchFamily="34" charset="0"/>
                <a:cs typeface="Calibri" pitchFamily="34" charset="0"/>
              </a:rPr>
              <a:t>Multinomial</a:t>
            </a:r>
            <a:br>
              <a:rPr lang="en-US" sz="2000" b="1" dirty="0">
                <a:latin typeface="Calibri" pitchFamily="34" charset="0"/>
                <a:cs typeface="Calibri" pitchFamily="34" charset="0"/>
              </a:rPr>
            </a:br>
            <a:r>
              <a:rPr lang="en-US" sz="2000" b="1" dirty="0" err="1">
                <a:latin typeface="Calibri" pitchFamily="34" charset="0"/>
                <a:cs typeface="Calibri" pitchFamily="34" charset="0"/>
              </a:rPr>
              <a:t>Logit</a:t>
            </a:r>
            <a:r>
              <a:rPr lang="en-US" sz="2000" b="1" dirty="0">
                <a:latin typeface="Calibri" pitchFamily="34" charset="0"/>
                <a:cs typeface="Calibri" pitchFamily="34" charset="0"/>
              </a:rPr>
              <a:t> Model</a:t>
            </a:r>
            <a:endParaRPr lang="en-US" sz="2000" b="1" dirty="0">
              <a:latin typeface="Calibri" pitchFamily="34" charset="0"/>
              <a:cs typeface="Calibri" pitchFamily="34" charset="0"/>
            </a:endParaRPr>
          </a:p>
        </p:txBody>
      </p:sp>
      <p:sp>
        <p:nvSpPr>
          <p:cNvPr id="30" name="Shape 52"/>
          <p:cNvSpPr>
            <a:spLocks noGrp="1"/>
          </p:cNvSpPr>
          <p:nvPr>
            <p:ph type="sldNum" sz="quarter" idx="4294967295"/>
          </p:nvPr>
        </p:nvSpPr>
        <p:spPr>
          <a:xfrm>
            <a:off x="8153400" y="6585644"/>
            <a:ext cx="562011" cy="267891"/>
          </a:xfrm>
          <a:prstGeom prst="rect">
            <a:avLst/>
          </a:prstGeom>
          <a:extLst>
            <a:ext uri="{C572A759-6A51-4108-AA02-DFA0A04FC94B}">
              <ma14:wrappingTextBoxFlag xmlns="" xmlns:ma14="http://schemas.microsoft.com/office/mac/drawingml/2011/main" val="1"/>
            </a:ext>
          </a:extLst>
        </p:spPr>
        <p:txBody>
          <a:bodyPr/>
          <a:lstStyle/>
          <a:p>
            <a:pPr lvl="0">
              <a:defRPr>
                <a:solidFill>
                  <a:srgbClr val="000000"/>
                </a:solidFill>
              </a:defRPr>
            </a:pPr>
            <a:fld id="{86CB4B4D-7CA3-9044-876B-883B54F8677D}" type="slidenum">
              <a:rPr sz="1300">
                <a:solidFill>
                  <a:schemeClr val="tx1"/>
                </a:solidFill>
              </a:rPr>
              <a:t>36</a:t>
            </a:fld>
            <a:endParaRPr sz="1300">
              <a:solidFill>
                <a:schemeClr val="tx1"/>
              </a:solidFill>
            </a:endParaRPr>
          </a:p>
        </p:txBody>
      </p:sp>
    </p:spTree>
    <p:extLst>
      <p:ext uri="{BB962C8B-B14F-4D97-AF65-F5344CB8AC3E}">
        <p14:creationId xmlns:p14="http://schemas.microsoft.com/office/powerpoint/2010/main" val="19097357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500"/>
                                        <p:tgtEl>
                                          <p:spTgt spid="5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2"/>
                                        </p:tgtEl>
                                        <p:attrNameLst>
                                          <p:attrName>style.visibility</p:attrName>
                                        </p:attrNameLst>
                                      </p:cBhvr>
                                      <p:to>
                                        <p:strVal val="visible"/>
                                      </p:to>
                                    </p:set>
                                    <p:animEffect transition="in" filter="fade">
                                      <p:cBhvr>
                                        <p:cTn id="28" dur="500"/>
                                        <p:tgtEl>
                                          <p:spTgt spid="6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animEffect transition="in" filter="fade">
                                      <p:cBhvr>
                                        <p:cTn id="3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4" grpId="0"/>
      <p:bldP spid="27" grpId="0"/>
      <p:bldP spid="52" grpId="0"/>
      <p:bldP spid="62" grpId="0"/>
      <p:bldP spid="7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381003"/>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endParaRPr lang="en-US" sz="4000" dirty="0">
              <a:solidFill>
                <a:srgbClr val="C00000"/>
              </a:solidFill>
              <a:latin typeface="PTF NORDIC Std" pitchFamily="34" charset="0"/>
            </a:endParaRPr>
          </a:p>
        </p:txBody>
      </p:sp>
      <p:sp>
        <p:nvSpPr>
          <p:cNvPr id="15" name="Content Placeholder 2"/>
          <p:cNvSpPr txBox="1">
            <a:spLocks/>
          </p:cNvSpPr>
          <p:nvPr/>
        </p:nvSpPr>
        <p:spPr>
          <a:xfrm>
            <a:off x="0" y="152402"/>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Utility model</a:t>
            </a:r>
            <a:endParaRPr lang="en-US" sz="4000" dirty="0">
              <a:solidFill>
                <a:srgbClr val="C00000"/>
              </a:solidFill>
              <a:latin typeface="PTF NORDIC Std" pitchFamily="34" charset="0"/>
            </a:endParaRPr>
          </a:p>
        </p:txBody>
      </p:sp>
      <p:sp>
        <p:nvSpPr>
          <p:cNvPr id="2" name="Rectangle 1"/>
          <p:cNvSpPr/>
          <p:nvPr/>
        </p:nvSpPr>
        <p:spPr>
          <a:xfrm>
            <a:off x="4229100" y="990600"/>
            <a:ext cx="1409700" cy="676273"/>
          </a:xfrm>
          <a:prstGeom prst="rect">
            <a:avLst/>
          </a:prstGeom>
          <a:solidFill>
            <a:schemeClr val="tx2"/>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r>
              <a:rPr lang="en-US" sz="1700" b="1" dirty="0">
                <a:solidFill>
                  <a:schemeClr val="bg1"/>
                </a:solidFill>
                <a:latin typeface="Calibri" pitchFamily="34" charset="0"/>
                <a:cs typeface="Calibri" pitchFamily="34" charset="0"/>
              </a:rPr>
              <a:t>Vehicle</a:t>
            </a:r>
          </a:p>
        </p:txBody>
      </p:sp>
      <p:sp>
        <p:nvSpPr>
          <p:cNvPr id="69654" name="TextBox 69653"/>
          <p:cNvSpPr txBox="1"/>
          <p:nvPr/>
        </p:nvSpPr>
        <p:spPr>
          <a:xfrm>
            <a:off x="61913" y="1133474"/>
            <a:ext cx="1295400" cy="352010"/>
          </a:xfrm>
          <a:prstGeom prst="rect">
            <a:avLst/>
          </a:prstGeom>
          <a:noFill/>
        </p:spPr>
        <p:txBody>
          <a:bodyPr wrap="square" lIns="91425" tIns="45713" rIns="91425" bIns="45713" rtlCol="0">
            <a:spAutoFit/>
          </a:bodyPr>
          <a:lstStyle/>
          <a:p>
            <a:pPr algn="l"/>
            <a:r>
              <a:rPr lang="en-US" sz="1700" b="1" dirty="0">
                <a:latin typeface="Calibri" pitchFamily="34" charset="0"/>
                <a:cs typeface="Calibri" pitchFamily="34" charset="0"/>
              </a:rPr>
              <a:t>Product</a:t>
            </a:r>
          </a:p>
        </p:txBody>
      </p:sp>
      <p:sp>
        <p:nvSpPr>
          <p:cNvPr id="16" name="Rectangle 15"/>
          <p:cNvSpPr/>
          <p:nvPr/>
        </p:nvSpPr>
        <p:spPr>
          <a:xfrm>
            <a:off x="1447802" y="2276474"/>
            <a:ext cx="1409700" cy="685800"/>
          </a:xfrm>
          <a:prstGeom prst="rect">
            <a:avLst/>
          </a:prstGeom>
          <a:solidFill>
            <a:schemeClr val="accent3">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b="1" dirty="0">
                <a:solidFill>
                  <a:schemeClr val="tx1"/>
                </a:solidFill>
                <a:latin typeface="Calibri" pitchFamily="34" charset="0"/>
                <a:cs typeface="Calibri" pitchFamily="34" charset="0"/>
              </a:rPr>
              <a:t>Price</a:t>
            </a:r>
            <a:endParaRPr lang="en-US" sz="1700" b="1" dirty="0">
              <a:solidFill>
                <a:schemeClr val="tx1"/>
              </a:solidFill>
              <a:latin typeface="Calibri" pitchFamily="34" charset="0"/>
              <a:cs typeface="Calibri" pitchFamily="34" charset="0"/>
            </a:endParaRPr>
          </a:p>
        </p:txBody>
      </p:sp>
      <p:sp>
        <p:nvSpPr>
          <p:cNvPr id="17" name="Rectangle 16"/>
          <p:cNvSpPr/>
          <p:nvPr/>
        </p:nvSpPr>
        <p:spPr>
          <a:xfrm>
            <a:off x="4238626" y="2276474"/>
            <a:ext cx="1409700" cy="685800"/>
          </a:xfrm>
          <a:prstGeom prst="rect">
            <a:avLst/>
          </a:prstGeom>
          <a:solidFill>
            <a:schemeClr val="accent3">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b="1" dirty="0">
                <a:solidFill>
                  <a:schemeClr val="tx1"/>
                </a:solidFill>
                <a:latin typeface="Calibri" pitchFamily="34" charset="0"/>
                <a:cs typeface="Calibri" pitchFamily="34" charset="0"/>
              </a:rPr>
              <a:t>MPG</a:t>
            </a:r>
            <a:endParaRPr lang="en-US" sz="1700" b="1" dirty="0">
              <a:solidFill>
                <a:schemeClr val="tx1"/>
              </a:solidFill>
              <a:latin typeface="Calibri" pitchFamily="34" charset="0"/>
              <a:cs typeface="Calibri" pitchFamily="34" charset="0"/>
            </a:endParaRPr>
          </a:p>
        </p:txBody>
      </p:sp>
      <p:sp>
        <p:nvSpPr>
          <p:cNvPr id="18" name="Rectangle 17"/>
          <p:cNvSpPr/>
          <p:nvPr/>
        </p:nvSpPr>
        <p:spPr>
          <a:xfrm>
            <a:off x="7086601" y="2276474"/>
            <a:ext cx="1409700" cy="685800"/>
          </a:xfrm>
          <a:prstGeom prst="rect">
            <a:avLst/>
          </a:prstGeom>
          <a:solidFill>
            <a:schemeClr val="accent3">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b="1" dirty="0">
                <a:solidFill>
                  <a:schemeClr val="tx1"/>
                </a:solidFill>
                <a:latin typeface="Calibri" pitchFamily="34" charset="0"/>
                <a:cs typeface="Calibri" pitchFamily="34" charset="0"/>
              </a:rPr>
              <a:t>Acceleration</a:t>
            </a:r>
          </a:p>
          <a:p>
            <a:pPr algn="ctr"/>
            <a:r>
              <a:rPr lang="en-US" sz="1700" b="1" dirty="0">
                <a:solidFill>
                  <a:schemeClr val="tx1"/>
                </a:solidFill>
                <a:latin typeface="Calibri" pitchFamily="34" charset="0"/>
                <a:cs typeface="Calibri" pitchFamily="34" charset="0"/>
              </a:rPr>
              <a:t>(0</a:t>
            </a:r>
            <a:r>
              <a:rPr lang="en-US" sz="1700" b="1" dirty="0">
                <a:solidFill>
                  <a:schemeClr val="tx1"/>
                </a:solidFill>
                <a:latin typeface="Calibri" pitchFamily="34" charset="0"/>
                <a:cs typeface="Calibri" pitchFamily="34" charset="0"/>
                <a:sym typeface="Wingdings" pitchFamily="2" charset="2"/>
              </a:rPr>
              <a:t></a:t>
            </a:r>
            <a:r>
              <a:rPr lang="en-US" sz="1700" b="1" dirty="0">
                <a:solidFill>
                  <a:schemeClr val="tx1"/>
                </a:solidFill>
                <a:latin typeface="Calibri" pitchFamily="34" charset="0"/>
                <a:cs typeface="Calibri" pitchFamily="34" charset="0"/>
              </a:rPr>
              <a:t>60mph)</a:t>
            </a:r>
            <a:endParaRPr lang="en-US" sz="1700" b="1" dirty="0">
              <a:solidFill>
                <a:schemeClr val="tx1"/>
              </a:solidFill>
              <a:latin typeface="Calibri" pitchFamily="34" charset="0"/>
              <a:cs typeface="Calibri" pitchFamily="34" charset="0"/>
            </a:endParaRPr>
          </a:p>
        </p:txBody>
      </p:sp>
      <p:cxnSp>
        <p:nvCxnSpPr>
          <p:cNvPr id="8" name="Elbow Connector 7"/>
          <p:cNvCxnSpPr>
            <a:stCxn id="2" idx="2"/>
            <a:endCxn id="16" idx="0"/>
          </p:cNvCxnSpPr>
          <p:nvPr/>
        </p:nvCxnSpPr>
        <p:spPr>
          <a:xfrm rot="5400000">
            <a:off x="3238501" y="581024"/>
            <a:ext cx="609600" cy="278130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2"/>
            <a:endCxn id="18" idx="0"/>
          </p:cNvCxnSpPr>
          <p:nvPr/>
        </p:nvCxnSpPr>
        <p:spPr>
          <a:xfrm rot="16200000" flipH="1">
            <a:off x="6057901" y="542924"/>
            <a:ext cx="609600" cy="285750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 idx="2"/>
            <a:endCxn id="17" idx="0"/>
          </p:cNvCxnSpPr>
          <p:nvPr/>
        </p:nvCxnSpPr>
        <p:spPr>
          <a:xfrm rot="16200000" flipH="1">
            <a:off x="4633913" y="1966911"/>
            <a:ext cx="609600" cy="9525"/>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1913" y="2409795"/>
            <a:ext cx="1295400" cy="324608"/>
          </a:xfrm>
          <a:prstGeom prst="rect">
            <a:avLst/>
          </a:prstGeom>
          <a:noFill/>
        </p:spPr>
        <p:txBody>
          <a:bodyPr wrap="square" lIns="64291" tIns="32146" rIns="64291" bIns="32146" rtlCol="0">
            <a:spAutoFit/>
          </a:bodyPr>
          <a:lstStyle/>
          <a:p>
            <a:pPr algn="l"/>
            <a:r>
              <a:rPr lang="en-US" sz="1700" b="1" dirty="0">
                <a:latin typeface="Calibri" pitchFamily="34" charset="0"/>
                <a:cs typeface="Calibri" pitchFamily="34" charset="0"/>
              </a:rPr>
              <a:t>Attributes</a:t>
            </a:r>
          </a:p>
        </p:txBody>
      </p:sp>
      <p:sp>
        <p:nvSpPr>
          <p:cNvPr id="19" name="Rectangle 18"/>
          <p:cNvSpPr/>
          <p:nvPr/>
        </p:nvSpPr>
        <p:spPr>
          <a:xfrm>
            <a:off x="9906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$15K</a:t>
            </a:r>
            <a:endParaRPr lang="en-US" sz="1700" dirty="0">
              <a:solidFill>
                <a:schemeClr val="tx1"/>
              </a:solidFill>
              <a:latin typeface="Calibri" pitchFamily="34" charset="0"/>
              <a:cs typeface="Calibri" pitchFamily="34" charset="0"/>
            </a:endParaRPr>
          </a:p>
        </p:txBody>
      </p:sp>
      <p:sp>
        <p:nvSpPr>
          <p:cNvPr id="21" name="Rectangle 20"/>
          <p:cNvSpPr/>
          <p:nvPr/>
        </p:nvSpPr>
        <p:spPr>
          <a:xfrm>
            <a:off x="180975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$20K</a:t>
            </a:r>
            <a:endParaRPr lang="en-US" sz="1700" dirty="0">
              <a:solidFill>
                <a:schemeClr val="tx1"/>
              </a:solidFill>
              <a:latin typeface="Calibri" pitchFamily="34" charset="0"/>
              <a:cs typeface="Calibri" pitchFamily="34" charset="0"/>
            </a:endParaRPr>
          </a:p>
        </p:txBody>
      </p:sp>
      <p:sp>
        <p:nvSpPr>
          <p:cNvPr id="22" name="Rectangle 21"/>
          <p:cNvSpPr/>
          <p:nvPr/>
        </p:nvSpPr>
        <p:spPr>
          <a:xfrm>
            <a:off x="26289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$25K</a:t>
            </a:r>
            <a:endParaRPr lang="en-US" sz="1700" dirty="0">
              <a:solidFill>
                <a:schemeClr val="tx1"/>
              </a:solidFill>
              <a:latin typeface="Calibri" pitchFamily="34" charset="0"/>
              <a:cs typeface="Calibri" pitchFamily="34" charset="0"/>
            </a:endParaRPr>
          </a:p>
        </p:txBody>
      </p:sp>
      <p:sp>
        <p:nvSpPr>
          <p:cNvPr id="23" name="Rectangle 22"/>
          <p:cNvSpPr/>
          <p:nvPr/>
        </p:nvSpPr>
        <p:spPr>
          <a:xfrm>
            <a:off x="37719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25</a:t>
            </a:r>
            <a:endParaRPr lang="en-US" sz="1700" dirty="0">
              <a:solidFill>
                <a:schemeClr val="tx1"/>
              </a:solidFill>
              <a:latin typeface="Calibri" pitchFamily="34" charset="0"/>
              <a:cs typeface="Calibri" pitchFamily="34" charset="0"/>
            </a:endParaRPr>
          </a:p>
        </p:txBody>
      </p:sp>
      <p:sp>
        <p:nvSpPr>
          <p:cNvPr id="24" name="Rectangle 23"/>
          <p:cNvSpPr/>
          <p:nvPr/>
        </p:nvSpPr>
        <p:spPr>
          <a:xfrm>
            <a:off x="459105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30</a:t>
            </a:r>
            <a:endParaRPr lang="en-US" sz="1700" dirty="0">
              <a:solidFill>
                <a:schemeClr val="tx1"/>
              </a:solidFill>
              <a:latin typeface="Calibri" pitchFamily="34" charset="0"/>
              <a:cs typeface="Calibri" pitchFamily="34" charset="0"/>
            </a:endParaRPr>
          </a:p>
        </p:txBody>
      </p:sp>
      <p:sp>
        <p:nvSpPr>
          <p:cNvPr id="25" name="Rectangle 24"/>
          <p:cNvSpPr/>
          <p:nvPr/>
        </p:nvSpPr>
        <p:spPr>
          <a:xfrm>
            <a:off x="54102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35</a:t>
            </a:r>
            <a:endParaRPr lang="en-US" sz="1700" dirty="0">
              <a:solidFill>
                <a:schemeClr val="tx1"/>
              </a:solidFill>
              <a:latin typeface="Calibri" pitchFamily="34" charset="0"/>
              <a:cs typeface="Calibri" pitchFamily="34" charset="0"/>
            </a:endParaRPr>
          </a:p>
        </p:txBody>
      </p:sp>
      <p:sp>
        <p:nvSpPr>
          <p:cNvPr id="26" name="Rectangle 25"/>
          <p:cNvSpPr/>
          <p:nvPr/>
        </p:nvSpPr>
        <p:spPr>
          <a:xfrm>
            <a:off x="66294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6sec</a:t>
            </a:r>
            <a:endParaRPr lang="en-US" sz="1700" dirty="0">
              <a:solidFill>
                <a:schemeClr val="tx1"/>
              </a:solidFill>
              <a:latin typeface="Calibri" pitchFamily="34" charset="0"/>
              <a:cs typeface="Calibri" pitchFamily="34" charset="0"/>
            </a:endParaRPr>
          </a:p>
        </p:txBody>
      </p:sp>
      <p:sp>
        <p:nvSpPr>
          <p:cNvPr id="27" name="Rectangle 26"/>
          <p:cNvSpPr/>
          <p:nvPr/>
        </p:nvSpPr>
        <p:spPr>
          <a:xfrm>
            <a:off x="744855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8sec</a:t>
            </a:r>
            <a:endParaRPr lang="en-US" sz="1700" dirty="0">
              <a:solidFill>
                <a:schemeClr val="tx1"/>
              </a:solidFill>
              <a:latin typeface="Calibri" pitchFamily="34" charset="0"/>
              <a:cs typeface="Calibri" pitchFamily="34" charset="0"/>
            </a:endParaRPr>
          </a:p>
        </p:txBody>
      </p:sp>
      <p:sp>
        <p:nvSpPr>
          <p:cNvPr id="28" name="Rectangle 27"/>
          <p:cNvSpPr/>
          <p:nvPr/>
        </p:nvSpPr>
        <p:spPr>
          <a:xfrm>
            <a:off x="82677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10sec</a:t>
            </a:r>
            <a:endParaRPr lang="en-US" sz="1700" dirty="0">
              <a:solidFill>
                <a:schemeClr val="tx1"/>
              </a:solidFill>
              <a:latin typeface="Calibri" pitchFamily="34" charset="0"/>
              <a:cs typeface="Calibri" pitchFamily="34" charset="0"/>
            </a:endParaRPr>
          </a:p>
        </p:txBody>
      </p:sp>
      <p:cxnSp>
        <p:nvCxnSpPr>
          <p:cNvPr id="36" name="Elbow Connector 35"/>
          <p:cNvCxnSpPr>
            <a:stCxn id="16" idx="2"/>
            <a:endCxn id="19" idx="0"/>
          </p:cNvCxnSpPr>
          <p:nvPr/>
        </p:nvCxnSpPr>
        <p:spPr>
          <a:xfrm rot="5400000">
            <a:off x="1409700" y="2905124"/>
            <a:ext cx="685800" cy="80010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6" idx="2"/>
            <a:endCxn id="21" idx="0"/>
          </p:cNvCxnSpPr>
          <p:nvPr/>
        </p:nvCxnSpPr>
        <p:spPr>
          <a:xfrm rot="16200000" flipH="1">
            <a:off x="1819275" y="3295649"/>
            <a:ext cx="685800" cy="1905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6" idx="2"/>
            <a:endCxn id="22" idx="0"/>
          </p:cNvCxnSpPr>
          <p:nvPr/>
        </p:nvCxnSpPr>
        <p:spPr>
          <a:xfrm rot="16200000" flipH="1">
            <a:off x="2228850" y="2886075"/>
            <a:ext cx="685800" cy="83820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 idx="2"/>
            <a:endCxn id="23" idx="0"/>
          </p:cNvCxnSpPr>
          <p:nvPr/>
        </p:nvCxnSpPr>
        <p:spPr>
          <a:xfrm rot="5400000">
            <a:off x="4195763" y="2900362"/>
            <a:ext cx="685800" cy="809625"/>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7" idx="2"/>
            <a:endCxn id="24" idx="0"/>
          </p:cNvCxnSpPr>
          <p:nvPr/>
        </p:nvCxnSpPr>
        <p:spPr>
          <a:xfrm rot="16200000" flipH="1">
            <a:off x="4605337" y="3300412"/>
            <a:ext cx="685800" cy="9525"/>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7" idx="2"/>
            <a:endCxn id="25" idx="0"/>
          </p:cNvCxnSpPr>
          <p:nvPr/>
        </p:nvCxnSpPr>
        <p:spPr>
          <a:xfrm rot="16200000" flipH="1">
            <a:off x="5014912" y="2890836"/>
            <a:ext cx="685800" cy="828675"/>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8" idx="2"/>
            <a:endCxn id="28" idx="0"/>
          </p:cNvCxnSpPr>
          <p:nvPr/>
        </p:nvCxnSpPr>
        <p:spPr>
          <a:xfrm rot="16200000" flipH="1">
            <a:off x="7867650" y="2886075"/>
            <a:ext cx="685800" cy="83820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8" idx="2"/>
            <a:endCxn id="26" idx="0"/>
          </p:cNvCxnSpPr>
          <p:nvPr/>
        </p:nvCxnSpPr>
        <p:spPr>
          <a:xfrm rot="5400000">
            <a:off x="7048500" y="2905124"/>
            <a:ext cx="685800" cy="80010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1913" y="3714720"/>
            <a:ext cx="1295400" cy="324608"/>
          </a:xfrm>
          <a:prstGeom prst="rect">
            <a:avLst/>
          </a:prstGeom>
          <a:noFill/>
        </p:spPr>
        <p:txBody>
          <a:bodyPr wrap="square" lIns="64291" tIns="32146" rIns="64291" bIns="32146" rtlCol="0">
            <a:spAutoFit/>
          </a:bodyPr>
          <a:lstStyle/>
          <a:p>
            <a:pPr algn="l"/>
            <a:r>
              <a:rPr lang="en-US" sz="1700" b="1" dirty="0">
                <a:latin typeface="Calibri" pitchFamily="34" charset="0"/>
                <a:cs typeface="Calibri" pitchFamily="34" charset="0"/>
              </a:rPr>
              <a:t>Levels</a:t>
            </a:r>
          </a:p>
        </p:txBody>
      </p:sp>
      <p:cxnSp>
        <p:nvCxnSpPr>
          <p:cNvPr id="57" name="Elbow Connector 56"/>
          <p:cNvCxnSpPr>
            <a:stCxn id="18" idx="2"/>
            <a:endCxn id="27" idx="0"/>
          </p:cNvCxnSpPr>
          <p:nvPr/>
        </p:nvCxnSpPr>
        <p:spPr>
          <a:xfrm rot="16200000" flipH="1">
            <a:off x="7458075" y="3295649"/>
            <a:ext cx="685800" cy="1905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1912" y="4201183"/>
            <a:ext cx="1228725" cy="584295"/>
          </a:xfrm>
          <a:prstGeom prst="rect">
            <a:avLst/>
          </a:prstGeom>
          <a:noFill/>
        </p:spPr>
        <p:txBody>
          <a:bodyPr wrap="square" lIns="64291" tIns="32146" rIns="64291" bIns="32146" rtlCol="0">
            <a:spAutoFit/>
          </a:bodyPr>
          <a:lstStyle/>
          <a:p>
            <a:pPr algn="l"/>
            <a:r>
              <a:rPr lang="en-US" sz="1700" b="1" i="1" dirty="0">
                <a:solidFill>
                  <a:srgbClr val="C00000"/>
                </a:solidFill>
                <a:latin typeface="Calibri" pitchFamily="34" charset="0"/>
                <a:cs typeface="Calibri" pitchFamily="34" charset="0"/>
              </a:rPr>
              <a:t>Part-</a:t>
            </a:r>
          </a:p>
          <a:p>
            <a:pPr algn="l"/>
            <a:r>
              <a:rPr lang="en-US" sz="1700" b="1" i="1" dirty="0">
                <a:solidFill>
                  <a:srgbClr val="C00000"/>
                </a:solidFill>
                <a:latin typeface="Calibri" pitchFamily="34" charset="0"/>
                <a:cs typeface="Calibri" pitchFamily="34" charset="0"/>
              </a:rPr>
              <a:t>worth</a:t>
            </a:r>
          </a:p>
        </p:txBody>
      </p:sp>
      <p:sp>
        <p:nvSpPr>
          <p:cNvPr id="5" name="Down Arrow 4"/>
          <p:cNvSpPr/>
          <p:nvPr/>
        </p:nvSpPr>
        <p:spPr>
          <a:xfrm rot="10800000">
            <a:off x="4543420" y="4714875"/>
            <a:ext cx="771527" cy="60960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US" sz="1400">
              <a:latin typeface="Calibri" pitchFamily="34" charset="0"/>
              <a:cs typeface="Calibri" pitchFamily="34" charset="0"/>
            </a:endParaRPr>
          </a:p>
        </p:txBody>
      </p:sp>
      <p:sp>
        <p:nvSpPr>
          <p:cNvPr id="46" name="TextBox 45"/>
          <p:cNvSpPr txBox="1"/>
          <p:nvPr/>
        </p:nvSpPr>
        <p:spPr>
          <a:xfrm>
            <a:off x="3557588" y="5324475"/>
            <a:ext cx="2767013" cy="372696"/>
          </a:xfrm>
          <a:prstGeom prst="rect">
            <a:avLst/>
          </a:prstGeom>
          <a:noFill/>
        </p:spPr>
        <p:txBody>
          <a:bodyPr wrap="square" lIns="64291" tIns="32146" rIns="64291" bIns="32146" rtlCol="0">
            <a:spAutoFit/>
          </a:bodyPr>
          <a:lstStyle/>
          <a:p>
            <a:pPr algn="ctr"/>
            <a:r>
              <a:rPr lang="en-US" sz="2000" b="1" i="1" dirty="0">
                <a:solidFill>
                  <a:schemeClr val="tx2">
                    <a:lumMod val="60000"/>
                    <a:lumOff val="40000"/>
                  </a:schemeClr>
                </a:solidFill>
                <a:latin typeface="Calibri" pitchFamily="34" charset="0"/>
                <a:cs typeface="Calibri" pitchFamily="34" charset="0"/>
              </a:rPr>
              <a:t>Conjoint Analysis</a:t>
            </a:r>
          </a:p>
        </p:txBody>
      </p:sp>
      <mc:AlternateContent xmlns:mc="http://schemas.openxmlformats.org/markup-compatibility/2006" xmlns:a14="http://schemas.microsoft.com/office/drawing/2010/main">
        <mc:Choice Requires="a14">
          <p:sp>
            <p:nvSpPr>
              <p:cNvPr id="7" name="Rectangle 6"/>
              <p:cNvSpPr/>
              <p:nvPr/>
            </p:nvSpPr>
            <p:spPr>
              <a:xfrm>
                <a:off x="1169009" y="4263482"/>
                <a:ext cx="481863"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11</m:t>
                          </m:r>
                        </m:sub>
                      </m:sSub>
                    </m:oMath>
                  </m:oMathPara>
                </a14:m>
                <a:endParaRPr lang="en-US" sz="1700" dirty="0">
                  <a:solidFill>
                    <a:srgbClr val="C00000"/>
                  </a:solidFill>
                  <a:latin typeface="Calibri" pitchFamily="34" charset="0"/>
                  <a:cs typeface="Calibri"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662590" y="6063618"/>
                <a:ext cx="685316" cy="461665"/>
              </a:xfrm>
              <a:prstGeom prst="rect">
                <a:avLst/>
              </a:prstGeom>
              <a:blipFill rotWithShape="1">
                <a:blip r:embed="rId3"/>
                <a:stretch>
                  <a:fillRect l="-7143" t="-10667" r="-1339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1959586" y="4263482"/>
                <a:ext cx="481863"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12</m:t>
                          </m:r>
                        </m:sub>
                      </m:sSub>
                    </m:oMath>
                  </m:oMathPara>
                </a14:m>
                <a:endParaRPr lang="en-US" sz="1700" dirty="0">
                  <a:solidFill>
                    <a:srgbClr val="C00000"/>
                  </a:solidFill>
                  <a:latin typeface="Calibri" pitchFamily="34" charset="0"/>
                  <a:cs typeface="Calibri" pitchFamily="34" charset="0"/>
                </a:endParaRPr>
              </a:p>
            </p:txBody>
          </p:sp>
        </mc:Choice>
        <mc:Fallback xmlns="">
          <p:sp>
            <p:nvSpPr>
              <p:cNvPr id="67" name="Rectangle 66"/>
              <p:cNvSpPr>
                <a:spLocks noRot="1" noChangeAspect="1" noMove="1" noResize="1" noEditPoints="1" noAdjustHandles="1" noChangeArrowheads="1" noChangeShapeType="1" noTextEdit="1"/>
              </p:cNvSpPr>
              <p:nvPr/>
            </p:nvSpPr>
            <p:spPr>
              <a:xfrm>
                <a:off x="2786967" y="6063618"/>
                <a:ext cx="685316" cy="461665"/>
              </a:xfrm>
              <a:prstGeom prst="rect">
                <a:avLst/>
              </a:prstGeom>
              <a:blipFill rotWithShape="1">
                <a:blip r:embed="rId4"/>
                <a:stretch>
                  <a:fillRect l="-7080" t="-10667" r="-1238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2769209" y="4263482"/>
                <a:ext cx="481863"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13</m:t>
                          </m:r>
                        </m:sub>
                      </m:sSub>
                    </m:oMath>
                  </m:oMathPara>
                </a14:m>
                <a:endParaRPr lang="en-US" sz="1700" dirty="0">
                  <a:solidFill>
                    <a:srgbClr val="C00000"/>
                  </a:solidFill>
                  <a:latin typeface="Calibri" pitchFamily="34" charset="0"/>
                  <a:cs typeface="Calibri" pitchFamily="34" charset="0"/>
                </a:endParaRPr>
              </a:p>
            </p:txBody>
          </p:sp>
        </mc:Choice>
        <mc:Fallback xmlns="">
          <p:sp>
            <p:nvSpPr>
              <p:cNvPr id="68" name="Rectangle 67"/>
              <p:cNvSpPr>
                <a:spLocks noRot="1" noChangeAspect="1" noMove="1" noResize="1" noEditPoints="1" noAdjustHandles="1" noChangeArrowheads="1" noChangeShapeType="1" noTextEdit="1"/>
              </p:cNvSpPr>
              <p:nvPr/>
            </p:nvSpPr>
            <p:spPr>
              <a:xfrm>
                <a:off x="3938430" y="6063618"/>
                <a:ext cx="685316" cy="461665"/>
              </a:xfrm>
              <a:prstGeom prst="rect">
                <a:avLst/>
              </a:prstGeom>
              <a:blipFill rotWithShape="1">
                <a:blip r:embed="rId5"/>
                <a:stretch>
                  <a:fillRect l="-7143" t="-10667" r="-1339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3913266"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21</m:t>
                          </m:r>
                        </m:sub>
                      </m:sSub>
                    </m:oMath>
                  </m:oMathPara>
                </a14:m>
                <a:endParaRPr lang="en-US" sz="1700" dirty="0">
                  <a:solidFill>
                    <a:srgbClr val="C00000"/>
                  </a:solidFill>
                  <a:latin typeface="Calibri" pitchFamily="34" charset="0"/>
                  <a:cs typeface="Calibri" pitchFamily="34" charset="0"/>
                </a:endParaRPr>
              </a:p>
            </p:txBody>
          </p:sp>
        </mc:Choice>
        <mc:Fallback xmlns="">
          <p:sp>
            <p:nvSpPr>
              <p:cNvPr id="69" name="Rectangle 68"/>
              <p:cNvSpPr>
                <a:spLocks noRot="1" noChangeAspect="1" noMove="1" noResize="1" noEditPoints="1" noAdjustHandles="1" noChangeArrowheads="1" noChangeShapeType="1" noTextEdit="1"/>
              </p:cNvSpPr>
              <p:nvPr/>
            </p:nvSpPr>
            <p:spPr>
              <a:xfrm>
                <a:off x="5565534" y="6063618"/>
                <a:ext cx="692434" cy="461665"/>
              </a:xfrm>
              <a:prstGeom prst="rect">
                <a:avLst/>
              </a:prstGeom>
              <a:blipFill rotWithShape="1">
                <a:blip r:embed="rId6"/>
                <a:stretch>
                  <a:fillRect l="-7018" t="-10667" r="-1228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473241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22</m:t>
                          </m:r>
                        </m:sub>
                      </m:sSub>
                    </m:oMath>
                  </m:oMathPara>
                </a14:m>
                <a:endParaRPr lang="en-US" sz="1700" dirty="0">
                  <a:solidFill>
                    <a:srgbClr val="C00000"/>
                  </a:solidFill>
                  <a:latin typeface="Calibri" pitchFamily="34" charset="0"/>
                  <a:cs typeface="Calibri" pitchFamily="34" charset="0"/>
                </a:endParaRPr>
              </a:p>
            </p:txBody>
          </p:sp>
        </mc:Choice>
        <mc:Fallback xmlns="">
          <p:sp>
            <p:nvSpPr>
              <p:cNvPr id="70" name="Rectangle 69"/>
              <p:cNvSpPr>
                <a:spLocks noRot="1" noChangeAspect="1" noMove="1" noResize="1" noEditPoints="1" noAdjustHandles="1" noChangeArrowheads="1" noChangeShapeType="1" noTextEdit="1"/>
              </p:cNvSpPr>
              <p:nvPr/>
            </p:nvSpPr>
            <p:spPr>
              <a:xfrm>
                <a:off x="6730546" y="6063618"/>
                <a:ext cx="692434" cy="461665"/>
              </a:xfrm>
              <a:prstGeom prst="rect">
                <a:avLst/>
              </a:prstGeom>
              <a:blipFill rotWithShape="1">
                <a:blip r:embed="rId7"/>
                <a:stretch>
                  <a:fillRect l="-7018" t="-10667" r="-1228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555156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23</m:t>
                          </m:r>
                        </m:sub>
                      </m:sSub>
                    </m:oMath>
                  </m:oMathPara>
                </a14:m>
                <a:endParaRPr lang="en-US" sz="1700" dirty="0">
                  <a:solidFill>
                    <a:srgbClr val="C00000"/>
                  </a:solidFill>
                  <a:latin typeface="Calibri" pitchFamily="34" charset="0"/>
                  <a:cs typeface="Calibri" pitchFamily="34" charset="0"/>
                </a:endParaRPr>
              </a:p>
            </p:txBody>
          </p:sp>
        </mc:Choice>
        <mc:Fallback xmlns="">
          <p:sp>
            <p:nvSpPr>
              <p:cNvPr id="71" name="Rectangle 70"/>
              <p:cNvSpPr>
                <a:spLocks noRot="1" noChangeAspect="1" noMove="1" noResize="1" noEditPoints="1" noAdjustHandles="1" noChangeArrowheads="1" noChangeShapeType="1" noTextEdit="1"/>
              </p:cNvSpPr>
              <p:nvPr/>
            </p:nvSpPr>
            <p:spPr>
              <a:xfrm>
                <a:off x="7895559" y="6063618"/>
                <a:ext cx="692434" cy="461665"/>
              </a:xfrm>
              <a:prstGeom prst="rect">
                <a:avLst/>
              </a:prstGeom>
              <a:blipFill rotWithShape="1">
                <a:blip r:embed="rId8"/>
                <a:stretch>
                  <a:fillRect l="-7018" t="-10667" r="-1228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6770766"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31</m:t>
                          </m:r>
                        </m:sub>
                      </m:sSub>
                    </m:oMath>
                  </m:oMathPara>
                </a14:m>
                <a:endParaRPr lang="en-US" sz="1700" dirty="0">
                  <a:solidFill>
                    <a:srgbClr val="C00000"/>
                  </a:solidFill>
                  <a:latin typeface="Calibri" pitchFamily="34" charset="0"/>
                  <a:cs typeface="Calibri" pitchFamily="34" charset="0"/>
                </a:endParaRPr>
              </a:p>
            </p:txBody>
          </p:sp>
        </mc:Choice>
        <mc:Fallback xmlns="">
          <p:sp>
            <p:nvSpPr>
              <p:cNvPr id="74" name="Rectangle 73"/>
              <p:cNvSpPr>
                <a:spLocks noRot="1" noChangeAspect="1" noMove="1" noResize="1" noEditPoints="1" noAdjustHandles="1" noChangeArrowheads="1" noChangeShapeType="1" noTextEdit="1"/>
              </p:cNvSpPr>
              <p:nvPr/>
            </p:nvSpPr>
            <p:spPr>
              <a:xfrm>
                <a:off x="9629534" y="6063618"/>
                <a:ext cx="692434" cy="461665"/>
              </a:xfrm>
              <a:prstGeom prst="rect">
                <a:avLst/>
              </a:prstGeom>
              <a:blipFill rotWithShape="1">
                <a:blip r:embed="rId9"/>
                <a:stretch>
                  <a:fillRect l="-7080" t="-10667" r="-1327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758991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32</m:t>
                          </m:r>
                        </m:sub>
                      </m:sSub>
                    </m:oMath>
                  </m:oMathPara>
                </a14:m>
                <a:endParaRPr lang="en-US" sz="1700" dirty="0">
                  <a:solidFill>
                    <a:srgbClr val="C00000"/>
                  </a:solidFill>
                  <a:latin typeface="Calibri" pitchFamily="34" charset="0"/>
                  <a:cs typeface="Calibri" pitchFamily="34" charset="0"/>
                </a:endParaRPr>
              </a:p>
            </p:txBody>
          </p:sp>
        </mc:Choice>
        <mc:Fallback xmlns="">
          <p:sp>
            <p:nvSpPr>
              <p:cNvPr id="75" name="Rectangle 74"/>
              <p:cNvSpPr>
                <a:spLocks noRot="1" noChangeAspect="1" noMove="1" noResize="1" noEditPoints="1" noAdjustHandles="1" noChangeArrowheads="1" noChangeShapeType="1" noTextEdit="1"/>
              </p:cNvSpPr>
              <p:nvPr/>
            </p:nvSpPr>
            <p:spPr>
              <a:xfrm>
                <a:off x="10794546" y="6063618"/>
                <a:ext cx="692434" cy="461665"/>
              </a:xfrm>
              <a:prstGeom prst="rect">
                <a:avLst/>
              </a:prstGeom>
              <a:blipFill rotWithShape="1">
                <a:blip r:embed="rId10"/>
                <a:stretch>
                  <a:fillRect l="-7080" t="-10667" r="-1327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840906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33</m:t>
                          </m:r>
                        </m:sub>
                      </m:sSub>
                    </m:oMath>
                  </m:oMathPara>
                </a14:m>
                <a:endParaRPr lang="en-US" sz="1700" dirty="0">
                  <a:solidFill>
                    <a:srgbClr val="C00000"/>
                  </a:solidFill>
                  <a:latin typeface="Calibri" pitchFamily="34" charset="0"/>
                  <a:cs typeface="Calibri" pitchFamily="34" charset="0"/>
                </a:endParaRPr>
              </a:p>
            </p:txBody>
          </p:sp>
        </mc:Choice>
        <mc:Fallback xmlns="">
          <p:sp>
            <p:nvSpPr>
              <p:cNvPr id="76" name="Rectangle 75"/>
              <p:cNvSpPr>
                <a:spLocks noRot="1" noChangeAspect="1" noMove="1" noResize="1" noEditPoints="1" noAdjustHandles="1" noChangeArrowheads="1" noChangeShapeType="1" noTextEdit="1"/>
              </p:cNvSpPr>
              <p:nvPr/>
            </p:nvSpPr>
            <p:spPr>
              <a:xfrm>
                <a:off x="11959560" y="6063618"/>
                <a:ext cx="692434" cy="461665"/>
              </a:xfrm>
              <a:prstGeom prst="rect">
                <a:avLst/>
              </a:prstGeom>
              <a:blipFill rotWithShape="1">
                <a:blip r:embed="rId11"/>
                <a:stretch>
                  <a:fillRect l="-7080" t="-10667" r="-13274" b="-30667"/>
                </a:stretch>
              </a:blipFill>
            </p:spPr>
            <p:txBody>
              <a:bodyPr/>
              <a:lstStyle/>
              <a:p>
                <a:r>
                  <a:rPr lang="en-US">
                    <a:noFill/>
                  </a:rPr>
                  <a:t> </a:t>
                </a:r>
              </a:p>
            </p:txBody>
          </p:sp>
        </mc:Fallback>
      </mc:AlternateContent>
      <p:sp>
        <p:nvSpPr>
          <p:cNvPr id="47" name="TextBox 46"/>
          <p:cNvSpPr txBox="1"/>
          <p:nvPr/>
        </p:nvSpPr>
        <p:spPr>
          <a:xfrm>
            <a:off x="2990850" y="1138536"/>
            <a:ext cx="1200150" cy="352010"/>
          </a:xfrm>
          <a:prstGeom prst="rect">
            <a:avLst/>
          </a:prstGeom>
          <a:noFill/>
        </p:spPr>
        <p:txBody>
          <a:bodyPr wrap="square" lIns="91425" tIns="45713" rIns="91425" bIns="45713" rtlCol="0">
            <a:spAutoFit/>
          </a:bodyPr>
          <a:lstStyle/>
          <a:p>
            <a:pPr algn="ctr"/>
            <a:r>
              <a:rPr lang="en-US" sz="1700" b="1" i="1" dirty="0">
                <a:solidFill>
                  <a:srgbClr val="C00000"/>
                </a:solidFill>
                <a:latin typeface="Calibri" pitchFamily="34" charset="0"/>
                <a:cs typeface="Calibri" pitchFamily="34" charset="0"/>
              </a:rPr>
              <a:t>Utility</a:t>
            </a:r>
          </a:p>
        </p:txBody>
      </p:sp>
      <mc:AlternateContent xmlns:mc="http://schemas.openxmlformats.org/markup-compatibility/2006" xmlns:a14="http://schemas.microsoft.com/office/drawing/2010/main">
        <mc:Choice Requires="a14">
          <p:sp>
            <p:nvSpPr>
              <p:cNvPr id="10" name="TextBox 9"/>
              <p:cNvSpPr txBox="1"/>
              <p:nvPr/>
            </p:nvSpPr>
            <p:spPr>
              <a:xfrm>
                <a:off x="1078476" y="5736074"/>
                <a:ext cx="7636383" cy="352010"/>
              </a:xfrm>
              <a:prstGeom prst="rect">
                <a:avLst/>
              </a:prstGeom>
              <a:noFill/>
            </p:spPr>
            <p:txBody>
              <a:bodyPr wrap="none" lIns="91425" tIns="45713" rIns="91425" bIns="45713" rtlCol="0">
                <a:spAutoFit/>
              </a:bodyPr>
              <a:lstStyle/>
              <a:p>
                <a:pPr/>
                <a14:m>
                  <m:oMathPara xmlns:m="http://schemas.openxmlformats.org/officeDocument/2006/math">
                    <m:oMathParaPr>
                      <m:jc m:val="centerGroup"/>
                    </m:oMathParaPr>
                    <m:oMath xmlns:m="http://schemas.openxmlformats.org/officeDocument/2006/math">
                      <m:r>
                        <a:rPr lang="en-US" sz="1700" i="1">
                          <a:latin typeface="Cambria Math"/>
                        </a:rPr>
                        <m:t>𝑈</m:t>
                      </m:r>
                      <m:d>
                        <m:dPr>
                          <m:ctrlPr>
                            <a:rPr lang="en-US" sz="1700" i="1">
                              <a:latin typeface="Cambria Math"/>
                            </a:rPr>
                          </m:ctrlPr>
                        </m:dPr>
                        <m:e>
                          <m:r>
                            <a:rPr lang="en-US" sz="1700" b="1">
                              <a:latin typeface="Cambria Math"/>
                            </a:rPr>
                            <m:t>𝐱</m:t>
                          </m:r>
                        </m:e>
                      </m:d>
                      <m:r>
                        <a:rPr lang="en-US" sz="1700">
                          <a:latin typeface="Cambria Math"/>
                        </a:rPr>
                        <m:t>=</m:t>
                      </m:r>
                      <m:sSub>
                        <m:sSubPr>
                          <m:ctrlPr>
                            <a:rPr lang="el-GR" sz="1700" i="1">
                              <a:latin typeface="Cambria Math"/>
                              <a:ea typeface="Cambria Math"/>
                            </a:rPr>
                          </m:ctrlPr>
                        </m:sSubPr>
                        <m:e>
                          <m:r>
                            <a:rPr lang="el-GR" sz="1700" i="1">
                              <a:latin typeface="Cambria Math"/>
                              <a:ea typeface="Cambria Math"/>
                            </a:rPr>
                            <m:t>𝛽</m:t>
                          </m:r>
                        </m:e>
                        <m:sub>
                          <m:r>
                            <a:rPr lang="en-US" sz="1700" i="1">
                              <a:latin typeface="Cambria Math"/>
                              <a:ea typeface="Cambria Math"/>
                            </a:rPr>
                            <m:t>11</m:t>
                          </m:r>
                        </m:sub>
                      </m:sSub>
                      <m:sSub>
                        <m:sSubPr>
                          <m:ctrlPr>
                            <a:rPr lang="el-GR" sz="1700" i="1">
                              <a:latin typeface="Cambria Math"/>
                              <a:ea typeface="Cambria Math"/>
                            </a:rPr>
                          </m:ctrlPr>
                        </m:sSubPr>
                        <m:e>
                          <m:r>
                            <a:rPr lang="en-US" sz="1700" i="1">
                              <a:latin typeface="Cambria Math"/>
                              <a:ea typeface="Cambria Math"/>
                            </a:rPr>
                            <m:t>𝑥</m:t>
                          </m:r>
                        </m:e>
                        <m:sub>
                          <m:r>
                            <a:rPr lang="en-US" sz="1700" i="1">
                              <a:latin typeface="Cambria Math"/>
                              <a:ea typeface="Cambria Math"/>
                            </a:rPr>
                            <m:t>11</m:t>
                          </m:r>
                        </m:sub>
                      </m:sSub>
                      <m:r>
                        <a:rPr lang="en-US" sz="1700" i="1">
                          <a:latin typeface="Cambria Math"/>
                          <a:ea typeface="Cambria Math"/>
                        </a:rPr>
                        <m:t>+</m:t>
                      </m:r>
                      <m:sSub>
                        <m:sSubPr>
                          <m:ctrlPr>
                            <a:rPr lang="el-GR" sz="1700" i="1">
                              <a:latin typeface="Cambria Math"/>
                              <a:ea typeface="Cambria Math"/>
                            </a:rPr>
                          </m:ctrlPr>
                        </m:sSubPr>
                        <m:e>
                          <m:r>
                            <a:rPr lang="el-GR" sz="1700" i="1">
                              <a:latin typeface="Cambria Math"/>
                              <a:ea typeface="Cambria Math"/>
                            </a:rPr>
                            <m:t>𝛽</m:t>
                          </m:r>
                        </m:e>
                        <m:sub>
                          <m:r>
                            <a:rPr lang="en-US" sz="1700" i="1">
                              <a:latin typeface="Cambria Math"/>
                              <a:ea typeface="Cambria Math"/>
                            </a:rPr>
                            <m:t>1</m:t>
                          </m:r>
                          <m:r>
                            <a:rPr lang="en-US" sz="1700" i="1">
                              <a:latin typeface="Cambria Math"/>
                              <a:ea typeface="Cambria Math"/>
                            </a:rPr>
                            <m:t>2</m:t>
                          </m:r>
                        </m:sub>
                      </m:sSub>
                      <m:sSub>
                        <m:sSubPr>
                          <m:ctrlPr>
                            <a:rPr lang="el-GR" sz="1700" i="1">
                              <a:latin typeface="Cambria Math"/>
                              <a:ea typeface="Cambria Math"/>
                            </a:rPr>
                          </m:ctrlPr>
                        </m:sSubPr>
                        <m:e>
                          <m:r>
                            <a:rPr lang="en-US" sz="1700" i="1">
                              <a:latin typeface="Cambria Math"/>
                              <a:ea typeface="Cambria Math"/>
                            </a:rPr>
                            <m:t>𝑥</m:t>
                          </m:r>
                        </m:e>
                        <m:sub>
                          <m:r>
                            <a:rPr lang="en-US" sz="1700" i="1">
                              <a:latin typeface="Cambria Math"/>
                              <a:ea typeface="Cambria Math"/>
                            </a:rPr>
                            <m:t>1</m:t>
                          </m:r>
                          <m:r>
                            <a:rPr lang="en-US" sz="1700" i="1">
                              <a:latin typeface="Cambria Math"/>
                              <a:ea typeface="Cambria Math"/>
                            </a:rPr>
                            <m:t>2</m:t>
                          </m:r>
                        </m:sub>
                      </m:sSub>
                      <m:r>
                        <a:rPr lang="en-US" sz="1700" i="1">
                          <a:latin typeface="Cambria Math"/>
                          <a:ea typeface="Cambria Math"/>
                        </a:rPr>
                        <m:t>+</m:t>
                      </m:r>
                      <m:sSub>
                        <m:sSubPr>
                          <m:ctrlPr>
                            <a:rPr lang="el-GR" sz="1700" i="1">
                              <a:latin typeface="Cambria Math"/>
                              <a:ea typeface="Cambria Math"/>
                            </a:rPr>
                          </m:ctrlPr>
                        </m:sSubPr>
                        <m:e>
                          <m:r>
                            <a:rPr lang="el-GR" sz="1700" i="1">
                              <a:latin typeface="Cambria Math"/>
                              <a:ea typeface="Cambria Math"/>
                            </a:rPr>
                            <m:t>𝛽</m:t>
                          </m:r>
                        </m:e>
                        <m:sub>
                          <m:r>
                            <a:rPr lang="en-US" sz="1700" i="1">
                              <a:latin typeface="Cambria Math"/>
                              <a:ea typeface="Cambria Math"/>
                            </a:rPr>
                            <m:t>1</m:t>
                          </m:r>
                          <m:r>
                            <a:rPr lang="en-US" sz="1700" i="1">
                              <a:latin typeface="Cambria Math"/>
                              <a:ea typeface="Cambria Math"/>
                            </a:rPr>
                            <m:t>3</m:t>
                          </m:r>
                        </m:sub>
                      </m:sSub>
                      <m:sSub>
                        <m:sSubPr>
                          <m:ctrlPr>
                            <a:rPr lang="el-GR" sz="1700" i="1">
                              <a:latin typeface="Cambria Math"/>
                              <a:ea typeface="Cambria Math"/>
                            </a:rPr>
                          </m:ctrlPr>
                        </m:sSubPr>
                        <m:e>
                          <m:r>
                            <a:rPr lang="en-US" sz="1700" i="1">
                              <a:latin typeface="Cambria Math"/>
                              <a:ea typeface="Cambria Math"/>
                            </a:rPr>
                            <m:t>𝑥</m:t>
                          </m:r>
                        </m:e>
                        <m:sub>
                          <m:r>
                            <a:rPr lang="en-US" sz="1700" i="1">
                              <a:latin typeface="Cambria Math"/>
                              <a:ea typeface="Cambria Math"/>
                            </a:rPr>
                            <m:t>1</m:t>
                          </m:r>
                          <m:r>
                            <a:rPr lang="en-US" sz="1700" i="1">
                              <a:latin typeface="Cambria Math"/>
                              <a:ea typeface="Cambria Math"/>
                            </a:rPr>
                            <m:t>3</m:t>
                          </m:r>
                        </m:sub>
                      </m:sSub>
                      <m:r>
                        <a:rPr lang="en-US" sz="1700" i="1">
                          <a:latin typeface="Cambria Math"/>
                          <a:ea typeface="Cambria Math"/>
                        </a:rPr>
                        <m:t>+</m:t>
                      </m:r>
                      <m:sSub>
                        <m:sSubPr>
                          <m:ctrlPr>
                            <a:rPr lang="el-GR" sz="1700" i="1">
                              <a:latin typeface="Cambria Math"/>
                              <a:ea typeface="Cambria Math"/>
                            </a:rPr>
                          </m:ctrlPr>
                        </m:sSubPr>
                        <m:e>
                          <m:r>
                            <a:rPr lang="el-GR" sz="1700" i="1">
                              <a:latin typeface="Cambria Math"/>
                              <a:ea typeface="Cambria Math"/>
                            </a:rPr>
                            <m:t>𝛽</m:t>
                          </m:r>
                        </m:e>
                        <m:sub>
                          <m:r>
                            <a:rPr lang="en-US" sz="1700" i="1">
                              <a:latin typeface="Cambria Math"/>
                              <a:ea typeface="Cambria Math"/>
                            </a:rPr>
                            <m:t>2</m:t>
                          </m:r>
                          <m:r>
                            <a:rPr lang="en-US" sz="1700" i="1">
                              <a:latin typeface="Cambria Math"/>
                              <a:ea typeface="Cambria Math"/>
                            </a:rPr>
                            <m:t>1</m:t>
                          </m:r>
                        </m:sub>
                      </m:sSub>
                      <m:sSub>
                        <m:sSubPr>
                          <m:ctrlPr>
                            <a:rPr lang="el-GR" sz="1700" i="1">
                              <a:latin typeface="Cambria Math"/>
                              <a:ea typeface="Cambria Math"/>
                            </a:rPr>
                          </m:ctrlPr>
                        </m:sSubPr>
                        <m:e>
                          <m:r>
                            <a:rPr lang="en-US" sz="1700" i="1">
                              <a:latin typeface="Cambria Math"/>
                              <a:ea typeface="Cambria Math"/>
                            </a:rPr>
                            <m:t>𝑥</m:t>
                          </m:r>
                        </m:e>
                        <m:sub>
                          <m:r>
                            <a:rPr lang="en-US" sz="1700" i="1">
                              <a:latin typeface="Cambria Math"/>
                              <a:ea typeface="Cambria Math"/>
                            </a:rPr>
                            <m:t>2</m:t>
                          </m:r>
                          <m:r>
                            <a:rPr lang="en-US" sz="1700" i="1">
                              <a:latin typeface="Cambria Math"/>
                              <a:ea typeface="Cambria Math"/>
                            </a:rPr>
                            <m:t>1</m:t>
                          </m:r>
                        </m:sub>
                      </m:sSub>
                      <m:r>
                        <a:rPr lang="en-US" sz="1700" i="1">
                          <a:latin typeface="Cambria Math"/>
                          <a:ea typeface="Cambria Math"/>
                        </a:rPr>
                        <m:t>+</m:t>
                      </m:r>
                      <m:sSub>
                        <m:sSubPr>
                          <m:ctrlPr>
                            <a:rPr lang="el-GR" sz="1700" i="1">
                              <a:latin typeface="Cambria Math"/>
                              <a:ea typeface="Cambria Math"/>
                            </a:rPr>
                          </m:ctrlPr>
                        </m:sSubPr>
                        <m:e>
                          <m:r>
                            <a:rPr lang="el-GR" sz="1700" i="1">
                              <a:latin typeface="Cambria Math"/>
                              <a:ea typeface="Cambria Math"/>
                            </a:rPr>
                            <m:t>𝛽</m:t>
                          </m:r>
                        </m:e>
                        <m:sub>
                          <m:r>
                            <a:rPr lang="en-US" sz="1700" i="1">
                              <a:latin typeface="Cambria Math"/>
                              <a:ea typeface="Cambria Math"/>
                            </a:rPr>
                            <m:t>22</m:t>
                          </m:r>
                        </m:sub>
                      </m:sSub>
                      <m:sSub>
                        <m:sSubPr>
                          <m:ctrlPr>
                            <a:rPr lang="el-GR" sz="1700" i="1">
                              <a:latin typeface="Cambria Math"/>
                              <a:ea typeface="Cambria Math"/>
                            </a:rPr>
                          </m:ctrlPr>
                        </m:sSubPr>
                        <m:e>
                          <m:r>
                            <a:rPr lang="en-US" sz="1700" i="1">
                              <a:latin typeface="Cambria Math"/>
                              <a:ea typeface="Cambria Math"/>
                            </a:rPr>
                            <m:t>𝑥</m:t>
                          </m:r>
                        </m:e>
                        <m:sub>
                          <m:r>
                            <a:rPr lang="en-US" sz="1700" i="1">
                              <a:latin typeface="Cambria Math"/>
                              <a:ea typeface="Cambria Math"/>
                            </a:rPr>
                            <m:t>22</m:t>
                          </m:r>
                        </m:sub>
                      </m:sSub>
                      <m:r>
                        <a:rPr lang="en-US" sz="1700" i="1">
                          <a:latin typeface="Cambria Math"/>
                          <a:ea typeface="Cambria Math"/>
                        </a:rPr>
                        <m:t>+</m:t>
                      </m:r>
                      <m:sSub>
                        <m:sSubPr>
                          <m:ctrlPr>
                            <a:rPr lang="el-GR" sz="1700" i="1">
                              <a:latin typeface="Cambria Math"/>
                              <a:ea typeface="Cambria Math"/>
                            </a:rPr>
                          </m:ctrlPr>
                        </m:sSubPr>
                        <m:e>
                          <m:r>
                            <a:rPr lang="el-GR" sz="1700" i="1">
                              <a:latin typeface="Cambria Math"/>
                              <a:ea typeface="Cambria Math"/>
                            </a:rPr>
                            <m:t>𝛽</m:t>
                          </m:r>
                        </m:e>
                        <m:sub>
                          <m:r>
                            <a:rPr lang="en-US" sz="1700" i="1">
                              <a:latin typeface="Cambria Math"/>
                              <a:ea typeface="Cambria Math"/>
                            </a:rPr>
                            <m:t>3</m:t>
                          </m:r>
                          <m:r>
                            <a:rPr lang="en-US" sz="1700" i="1">
                              <a:latin typeface="Cambria Math"/>
                              <a:ea typeface="Cambria Math"/>
                            </a:rPr>
                            <m:t>1</m:t>
                          </m:r>
                        </m:sub>
                      </m:sSub>
                      <m:sSub>
                        <m:sSubPr>
                          <m:ctrlPr>
                            <a:rPr lang="el-GR" sz="1700" i="1">
                              <a:latin typeface="Cambria Math"/>
                              <a:ea typeface="Cambria Math"/>
                            </a:rPr>
                          </m:ctrlPr>
                        </m:sSubPr>
                        <m:e>
                          <m:r>
                            <a:rPr lang="en-US" sz="1700" i="1">
                              <a:latin typeface="Cambria Math"/>
                              <a:ea typeface="Cambria Math"/>
                            </a:rPr>
                            <m:t>𝑥</m:t>
                          </m:r>
                        </m:e>
                        <m:sub>
                          <m:r>
                            <a:rPr lang="en-US" sz="1700" i="1">
                              <a:latin typeface="Cambria Math"/>
                              <a:ea typeface="Cambria Math"/>
                            </a:rPr>
                            <m:t>3</m:t>
                          </m:r>
                          <m:r>
                            <a:rPr lang="en-US" sz="1700" i="1">
                              <a:latin typeface="Cambria Math"/>
                              <a:ea typeface="Cambria Math"/>
                            </a:rPr>
                            <m:t>1</m:t>
                          </m:r>
                        </m:sub>
                      </m:sSub>
                      <m:r>
                        <a:rPr lang="en-US" sz="1700" i="1">
                          <a:latin typeface="Cambria Math"/>
                          <a:ea typeface="Cambria Math"/>
                        </a:rPr>
                        <m:t>+</m:t>
                      </m:r>
                      <m:sSub>
                        <m:sSubPr>
                          <m:ctrlPr>
                            <a:rPr lang="el-GR" sz="1700" i="1">
                              <a:latin typeface="Cambria Math"/>
                              <a:ea typeface="Cambria Math"/>
                            </a:rPr>
                          </m:ctrlPr>
                        </m:sSubPr>
                        <m:e>
                          <m:r>
                            <a:rPr lang="el-GR" sz="1700" i="1">
                              <a:latin typeface="Cambria Math"/>
                              <a:ea typeface="Cambria Math"/>
                            </a:rPr>
                            <m:t>𝛽</m:t>
                          </m:r>
                        </m:e>
                        <m:sub>
                          <m:r>
                            <a:rPr lang="en-US" sz="1700" i="1">
                              <a:latin typeface="Cambria Math"/>
                              <a:ea typeface="Cambria Math"/>
                            </a:rPr>
                            <m:t>32</m:t>
                          </m:r>
                        </m:sub>
                      </m:sSub>
                      <m:sSub>
                        <m:sSubPr>
                          <m:ctrlPr>
                            <a:rPr lang="el-GR" sz="1700" i="1">
                              <a:latin typeface="Cambria Math"/>
                              <a:ea typeface="Cambria Math"/>
                            </a:rPr>
                          </m:ctrlPr>
                        </m:sSubPr>
                        <m:e>
                          <m:r>
                            <a:rPr lang="en-US" sz="1700" i="1">
                              <a:latin typeface="Cambria Math"/>
                              <a:ea typeface="Cambria Math"/>
                            </a:rPr>
                            <m:t>𝑥</m:t>
                          </m:r>
                        </m:e>
                        <m:sub>
                          <m:r>
                            <a:rPr lang="en-US" sz="1700" i="1">
                              <a:latin typeface="Cambria Math"/>
                              <a:ea typeface="Cambria Math"/>
                            </a:rPr>
                            <m:t>32</m:t>
                          </m:r>
                        </m:sub>
                      </m:sSub>
                      <m:r>
                        <a:rPr lang="en-US" sz="1700" i="1">
                          <a:latin typeface="Cambria Math"/>
                          <a:ea typeface="Cambria Math"/>
                        </a:rPr>
                        <m:t>+</m:t>
                      </m:r>
                      <m:sSub>
                        <m:sSubPr>
                          <m:ctrlPr>
                            <a:rPr lang="el-GR" sz="1700" i="1">
                              <a:latin typeface="Cambria Math"/>
                              <a:ea typeface="Cambria Math"/>
                            </a:rPr>
                          </m:ctrlPr>
                        </m:sSubPr>
                        <m:e>
                          <m:r>
                            <a:rPr lang="el-GR" sz="1700" i="1">
                              <a:latin typeface="Cambria Math"/>
                              <a:ea typeface="Cambria Math"/>
                            </a:rPr>
                            <m:t>𝛽</m:t>
                          </m:r>
                        </m:e>
                        <m:sub>
                          <m:r>
                            <a:rPr lang="en-US" sz="1700" i="1">
                              <a:latin typeface="Cambria Math"/>
                              <a:ea typeface="Cambria Math"/>
                            </a:rPr>
                            <m:t>33</m:t>
                          </m:r>
                        </m:sub>
                      </m:sSub>
                      <m:sSub>
                        <m:sSubPr>
                          <m:ctrlPr>
                            <a:rPr lang="el-GR" sz="1700" i="1">
                              <a:latin typeface="Cambria Math"/>
                              <a:ea typeface="Cambria Math"/>
                            </a:rPr>
                          </m:ctrlPr>
                        </m:sSubPr>
                        <m:e>
                          <m:r>
                            <a:rPr lang="en-US" sz="1700" i="1">
                              <a:latin typeface="Cambria Math"/>
                              <a:ea typeface="Cambria Math"/>
                            </a:rPr>
                            <m:t>𝑥</m:t>
                          </m:r>
                        </m:e>
                        <m:sub>
                          <m:r>
                            <a:rPr lang="en-US" sz="1700" i="1">
                              <a:latin typeface="Cambria Math"/>
                              <a:ea typeface="Cambria Math"/>
                            </a:rPr>
                            <m:t>33</m:t>
                          </m:r>
                        </m:sub>
                      </m:sSub>
                    </m:oMath>
                  </m:oMathPara>
                </a14:m>
                <a:endParaRPr lang="en-US" sz="1700" dirty="0">
                  <a:latin typeface="Calibri" pitchFamily="34" charset="0"/>
                  <a:cs typeface="Calibri"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533832" y="8157972"/>
                <a:ext cx="10860633" cy="500636"/>
              </a:xfrm>
              <a:prstGeom prst="rect">
                <a:avLst/>
              </a:prstGeom>
              <a:blipFill rotWithShape="1">
                <a:blip r:embed="rId12"/>
                <a:stretch>
                  <a:fillRect t="-6098" r="-56" b="-231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853516" y="3263901"/>
                <a:ext cx="532515"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11</m:t>
                          </m:r>
                        </m:sub>
                      </m:sSub>
                    </m:oMath>
                  </m:oMathPara>
                </a14:m>
                <a:endParaRPr lang="en-US" sz="1700" dirty="0">
                  <a:latin typeface="Calibri" pitchFamily="34" charset="0"/>
                  <a:cs typeface="Calibri" pitchFamily="34" charset="0"/>
                </a:endParaRPr>
              </a:p>
            </p:txBody>
          </p:sp>
        </mc:Choice>
        <mc:Fallback xmlns="">
          <p:sp>
            <p:nvSpPr>
              <p:cNvPr id="52" name="Rectangle 51"/>
              <p:cNvSpPr>
                <a:spLocks noRot="1" noChangeAspect="1" noMove="1" noResize="1" noEditPoints="1" noAdjustHandles="1" noChangeArrowheads="1" noChangeShapeType="1" noTextEdit="1"/>
              </p:cNvSpPr>
              <p:nvPr/>
            </p:nvSpPr>
            <p:spPr>
              <a:xfrm>
                <a:off x="1213889" y="4641993"/>
                <a:ext cx="757355" cy="500636"/>
              </a:xfrm>
              <a:prstGeom prst="rect">
                <a:avLst/>
              </a:prstGeom>
              <a:blipFill rotWithShape="1">
                <a:blip r:embed="rId13"/>
                <a:stretch>
                  <a:fillRect t="-4819" r="-6452"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1688542" y="3263901"/>
                <a:ext cx="532515"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1</m:t>
                          </m:r>
                          <m:r>
                            <a:rPr lang="en-US" sz="1700" i="1">
                              <a:latin typeface="Cambria Math"/>
                            </a:rPr>
                            <m:t>2</m:t>
                          </m:r>
                        </m:sub>
                      </m:sSub>
                    </m:oMath>
                  </m:oMathPara>
                </a14:m>
                <a:endParaRPr lang="en-US" sz="1700" dirty="0">
                  <a:latin typeface="Calibri" pitchFamily="34" charset="0"/>
                  <a:cs typeface="Calibri"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a:xfrm>
                <a:off x="2401481" y="4641993"/>
                <a:ext cx="757355" cy="500636"/>
              </a:xfrm>
              <a:prstGeom prst="rect">
                <a:avLst/>
              </a:prstGeom>
              <a:blipFill rotWithShape="1">
                <a:blip r:embed="rId14"/>
                <a:stretch>
                  <a:fillRect t="-4819" r="-6452"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2507568" y="3263901"/>
                <a:ext cx="532515"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1</m:t>
                          </m:r>
                          <m:r>
                            <a:rPr lang="en-US" sz="1700" i="1">
                              <a:latin typeface="Cambria Math"/>
                            </a:rPr>
                            <m:t>3</m:t>
                          </m:r>
                        </m:sub>
                      </m:sSub>
                    </m:oMath>
                  </m:oMathPara>
                </a14:m>
                <a:endParaRPr lang="en-US" sz="1700" dirty="0">
                  <a:latin typeface="Calibri" pitchFamily="34" charset="0"/>
                  <a:cs typeface="Calibri" pitchFamily="34" charset="0"/>
                </a:endParaRPr>
              </a:p>
            </p:txBody>
          </p:sp>
        </mc:Choice>
        <mc:Fallback xmlns="">
          <p:sp>
            <p:nvSpPr>
              <p:cNvPr id="55" name="Rectangle 54"/>
              <p:cNvSpPr>
                <a:spLocks noRot="1" noChangeAspect="1" noMove="1" noResize="1" noEditPoints="1" noAdjustHandles="1" noChangeArrowheads="1" noChangeShapeType="1" noTextEdit="1"/>
              </p:cNvSpPr>
              <p:nvPr/>
            </p:nvSpPr>
            <p:spPr>
              <a:xfrm>
                <a:off x="3566318" y="4641993"/>
                <a:ext cx="757355" cy="500636"/>
              </a:xfrm>
              <a:prstGeom prst="rect">
                <a:avLst/>
              </a:prstGeom>
              <a:blipFill rotWithShape="1">
                <a:blip r:embed="rId15"/>
                <a:stretch>
                  <a:fillRect t="-4819" r="-6452"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3667019"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21</m:t>
                          </m:r>
                        </m:sub>
                      </m:sSub>
                    </m:oMath>
                  </m:oMathPara>
                </a14:m>
                <a:endParaRPr lang="en-US" sz="1700" dirty="0">
                  <a:latin typeface="Calibri" pitchFamily="34" charset="0"/>
                  <a:cs typeface="Calibri" pitchFamily="34" charset="0"/>
                </a:endParaRPr>
              </a:p>
            </p:txBody>
          </p:sp>
        </mc:Choice>
        <mc:Fallback xmlns="">
          <p:sp>
            <p:nvSpPr>
              <p:cNvPr id="56" name="Rectangle 55"/>
              <p:cNvSpPr>
                <a:spLocks noRot="1" noChangeAspect="1" noMove="1" noResize="1" noEditPoints="1" noAdjustHandles="1" noChangeArrowheads="1" noChangeShapeType="1" noTextEdit="1"/>
              </p:cNvSpPr>
              <p:nvPr/>
            </p:nvSpPr>
            <p:spPr>
              <a:xfrm>
                <a:off x="5215315" y="4641993"/>
                <a:ext cx="764472" cy="500636"/>
              </a:xfrm>
              <a:prstGeom prst="rect">
                <a:avLst/>
              </a:prstGeom>
              <a:blipFill rotWithShape="1">
                <a:blip r:embed="rId16"/>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4435119"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22</m:t>
                          </m:r>
                        </m:sub>
                      </m:sSub>
                    </m:oMath>
                  </m:oMathPara>
                </a14:m>
                <a:endParaRPr lang="en-US" sz="1700" dirty="0">
                  <a:latin typeface="Calibri" pitchFamily="34" charset="0"/>
                  <a:cs typeface="Calibri" pitchFamily="34" charset="0"/>
                </a:endParaRPr>
              </a:p>
            </p:txBody>
          </p:sp>
        </mc:Choice>
        <mc:Fallback xmlns="">
          <p:sp>
            <p:nvSpPr>
              <p:cNvPr id="58" name="Rectangle 57"/>
              <p:cNvSpPr>
                <a:spLocks noRot="1" noChangeAspect="1" noMove="1" noResize="1" noEditPoints="1" noAdjustHandles="1" noChangeArrowheads="1" noChangeShapeType="1" noTextEdit="1"/>
              </p:cNvSpPr>
              <p:nvPr/>
            </p:nvSpPr>
            <p:spPr>
              <a:xfrm>
                <a:off x="6307724" y="4641993"/>
                <a:ext cx="764472" cy="500636"/>
              </a:xfrm>
              <a:prstGeom prst="rect">
                <a:avLst/>
              </a:prstGeom>
              <a:blipFill rotWithShape="1">
                <a:blip r:embed="rId17"/>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5273320"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23</m:t>
                          </m:r>
                        </m:sub>
                      </m:sSub>
                    </m:oMath>
                  </m:oMathPara>
                </a14:m>
                <a:endParaRPr lang="en-US" sz="1700" dirty="0">
                  <a:latin typeface="Calibri" pitchFamily="34" charset="0"/>
                  <a:cs typeface="Calibri" pitchFamily="34" charset="0"/>
                </a:endParaRPr>
              </a:p>
            </p:txBody>
          </p:sp>
        </mc:Choice>
        <mc:Fallback xmlns="">
          <p:sp>
            <p:nvSpPr>
              <p:cNvPr id="59" name="Rectangle 58"/>
              <p:cNvSpPr>
                <a:spLocks noRot="1" noChangeAspect="1" noMove="1" noResize="1" noEditPoints="1" noAdjustHandles="1" noChangeArrowheads="1" noChangeShapeType="1" noTextEdit="1"/>
              </p:cNvSpPr>
              <p:nvPr/>
            </p:nvSpPr>
            <p:spPr>
              <a:xfrm>
                <a:off x="7499832" y="4641993"/>
                <a:ext cx="764472" cy="500636"/>
              </a:xfrm>
              <a:prstGeom prst="rect">
                <a:avLst/>
              </a:prstGeom>
              <a:blipFill rotWithShape="1">
                <a:blip r:embed="rId18"/>
                <a:stretch>
                  <a:fillRect t="-4819" r="-6349"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6465848"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31</m:t>
                          </m:r>
                        </m:sub>
                      </m:sSub>
                    </m:oMath>
                  </m:oMathPara>
                </a14:m>
                <a:endParaRPr lang="en-US" sz="1700" dirty="0">
                  <a:latin typeface="Calibri" pitchFamily="34" charset="0"/>
                  <a:cs typeface="Calibri" pitchFamily="34" charset="0"/>
                </a:endParaRPr>
              </a:p>
            </p:txBody>
          </p:sp>
        </mc:Choice>
        <mc:Fallback xmlns="">
          <p:sp>
            <p:nvSpPr>
              <p:cNvPr id="61" name="Rectangle 60"/>
              <p:cNvSpPr>
                <a:spLocks noRot="1" noChangeAspect="1" noMove="1" noResize="1" noEditPoints="1" noAdjustHandles="1" noChangeArrowheads="1" noChangeShapeType="1" noTextEdit="1"/>
              </p:cNvSpPr>
              <p:nvPr/>
            </p:nvSpPr>
            <p:spPr>
              <a:xfrm>
                <a:off x="9195872" y="4641993"/>
                <a:ext cx="764472" cy="500636"/>
              </a:xfrm>
              <a:prstGeom prst="rect">
                <a:avLst/>
              </a:prstGeom>
              <a:blipFill rotWithShape="1">
                <a:blip r:embed="rId19"/>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7312343"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32</m:t>
                          </m:r>
                        </m:sub>
                      </m:sSub>
                    </m:oMath>
                  </m:oMathPara>
                </a14:m>
                <a:endParaRPr lang="en-US" sz="1700" dirty="0">
                  <a:latin typeface="Calibri" pitchFamily="34" charset="0"/>
                  <a:cs typeface="Calibri" pitchFamily="34" charset="0"/>
                </a:endParaRPr>
              </a:p>
            </p:txBody>
          </p:sp>
        </mc:Choice>
        <mc:Fallback xmlns="">
          <p:sp>
            <p:nvSpPr>
              <p:cNvPr id="62" name="Rectangle 61"/>
              <p:cNvSpPr>
                <a:spLocks noRot="1" noChangeAspect="1" noMove="1" noResize="1" noEditPoints="1" noAdjustHandles="1" noChangeArrowheads="1" noChangeShapeType="1" noTextEdit="1"/>
              </p:cNvSpPr>
              <p:nvPr/>
            </p:nvSpPr>
            <p:spPr>
              <a:xfrm>
                <a:off x="10399776" y="4641993"/>
                <a:ext cx="764472" cy="500636"/>
              </a:xfrm>
              <a:prstGeom prst="rect">
                <a:avLst/>
              </a:prstGeom>
              <a:blipFill rotWithShape="1">
                <a:blip r:embed="rId20"/>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8162571"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33</m:t>
                          </m:r>
                        </m:sub>
                      </m:sSub>
                    </m:oMath>
                  </m:oMathPara>
                </a14:m>
                <a:endParaRPr lang="en-US" sz="1700" dirty="0">
                  <a:latin typeface="Calibri" pitchFamily="34" charset="0"/>
                  <a:cs typeface="Calibri" pitchFamily="34" charset="0"/>
                </a:endParaRPr>
              </a:p>
            </p:txBody>
          </p:sp>
        </mc:Choice>
        <mc:Fallback xmlns="">
          <p:sp>
            <p:nvSpPr>
              <p:cNvPr id="63" name="Rectangle 62"/>
              <p:cNvSpPr>
                <a:spLocks noRot="1" noChangeAspect="1" noMove="1" noResize="1" noEditPoints="1" noAdjustHandles="1" noChangeArrowheads="1" noChangeShapeType="1" noTextEdit="1"/>
              </p:cNvSpPr>
              <p:nvPr/>
            </p:nvSpPr>
            <p:spPr>
              <a:xfrm>
                <a:off x="11608989" y="4641993"/>
                <a:ext cx="764472" cy="500636"/>
              </a:xfrm>
              <a:prstGeom prst="rect">
                <a:avLst/>
              </a:prstGeom>
              <a:blipFill rotWithShape="1">
                <a:blip r:embed="rId21"/>
                <a:stretch>
                  <a:fillRect t="-4819" r="-6349" b="-22892"/>
                </a:stretch>
              </a:blipFill>
            </p:spPr>
            <p:txBody>
              <a:bodyPr/>
              <a:lstStyle/>
              <a:p>
                <a:r>
                  <a:rPr lang="en-US">
                    <a:noFill/>
                  </a:rPr>
                  <a:t> </a:t>
                </a:r>
              </a:p>
            </p:txBody>
          </p:sp>
        </mc:Fallback>
      </mc:AlternateContent>
      <p:sp>
        <p:nvSpPr>
          <p:cNvPr id="11" name="TextBox 10"/>
          <p:cNvSpPr txBox="1"/>
          <p:nvPr/>
        </p:nvSpPr>
        <p:spPr>
          <a:xfrm>
            <a:off x="1185756" y="6161484"/>
            <a:ext cx="4962525" cy="352010"/>
          </a:xfrm>
          <a:prstGeom prst="rect">
            <a:avLst/>
          </a:prstGeom>
          <a:noFill/>
        </p:spPr>
        <p:txBody>
          <a:bodyPr wrap="square" lIns="91425" tIns="45713" rIns="91425" bIns="45713" rtlCol="0">
            <a:spAutoFit/>
          </a:bodyPr>
          <a:lstStyle/>
          <a:p>
            <a:pPr algn="l"/>
            <a:r>
              <a:rPr lang="en-US" sz="1700" dirty="0">
                <a:latin typeface="Calibri" pitchFamily="34" charset="0"/>
                <a:cs typeface="Calibri" pitchFamily="34" charset="0"/>
              </a:rPr>
              <a:t>where </a:t>
            </a:r>
            <a:r>
              <a:rPr lang="en-US" sz="1700" b="1" dirty="0">
                <a:latin typeface="Calibri" pitchFamily="34" charset="0"/>
                <a:cs typeface="Calibri" pitchFamily="34" charset="0"/>
              </a:rPr>
              <a:t>x</a:t>
            </a:r>
            <a:r>
              <a:rPr lang="en-US" sz="1700" dirty="0">
                <a:latin typeface="Calibri" pitchFamily="34" charset="0"/>
                <a:cs typeface="Calibri" pitchFamily="34" charset="0"/>
              </a:rPr>
              <a:t> is binary variables (</a:t>
            </a:r>
            <a:r>
              <a:rPr lang="en-US" sz="1700" i="1" dirty="0">
                <a:latin typeface="Calibri" pitchFamily="34" charset="0"/>
                <a:cs typeface="Calibri" pitchFamily="34" charset="0"/>
              </a:rPr>
              <a:t>x</a:t>
            </a:r>
            <a:r>
              <a:rPr lang="en-US" sz="1700" dirty="0">
                <a:latin typeface="Calibri" pitchFamily="34" charset="0"/>
                <a:cs typeface="Calibri" pitchFamily="34" charset="0"/>
              </a:rPr>
              <a:t> = 0 or 1)</a:t>
            </a:r>
            <a:endParaRPr lang="en-US" sz="1700" dirty="0">
              <a:latin typeface="Calibri" pitchFamily="34" charset="0"/>
              <a:cs typeface="Calibri" pitchFamily="34" charset="0"/>
            </a:endParaRPr>
          </a:p>
        </p:txBody>
      </p:sp>
      <p:sp>
        <p:nvSpPr>
          <p:cNvPr id="66" name="Shape 52"/>
          <p:cNvSpPr>
            <a:spLocks noGrp="1"/>
          </p:cNvSpPr>
          <p:nvPr>
            <p:ph type="sldNum" sz="quarter" idx="4294967295"/>
          </p:nvPr>
        </p:nvSpPr>
        <p:spPr>
          <a:xfrm>
            <a:off x="8267700" y="6585644"/>
            <a:ext cx="44771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37</a:t>
            </a:fld>
            <a:endParaRPr sz="1300" dirty="0">
              <a:solidFill>
                <a:schemeClr val="tx1"/>
              </a:solidFill>
            </a:endParaRPr>
          </a:p>
        </p:txBody>
      </p:sp>
    </p:spTree>
    <p:extLst>
      <p:ext uri="{BB962C8B-B14F-4D97-AF65-F5344CB8AC3E}">
        <p14:creationId xmlns:p14="http://schemas.microsoft.com/office/powerpoint/2010/main" val="3519962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6" grpId="0"/>
      <p:bldP spid="10"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381003"/>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endParaRPr lang="en-US" sz="4000" dirty="0">
              <a:solidFill>
                <a:srgbClr val="C00000"/>
              </a:solidFill>
              <a:latin typeface="PTF NORDIC Std" pitchFamily="34" charset="0"/>
            </a:endParaRPr>
          </a:p>
        </p:txBody>
      </p:sp>
      <p:sp>
        <p:nvSpPr>
          <p:cNvPr id="15" name="Content Placeholder 2"/>
          <p:cNvSpPr txBox="1">
            <a:spLocks/>
          </p:cNvSpPr>
          <p:nvPr/>
        </p:nvSpPr>
        <p:spPr>
          <a:xfrm>
            <a:off x="0" y="152402"/>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Utility model</a:t>
            </a:r>
            <a:endParaRPr lang="en-US" sz="4000" dirty="0">
              <a:solidFill>
                <a:srgbClr val="C00000"/>
              </a:solidFill>
              <a:latin typeface="PTF NORDIC Std" pitchFamily="34" charset="0"/>
            </a:endParaRPr>
          </a:p>
        </p:txBody>
      </p:sp>
      <p:sp>
        <p:nvSpPr>
          <p:cNvPr id="2" name="Rectangle 1"/>
          <p:cNvSpPr/>
          <p:nvPr/>
        </p:nvSpPr>
        <p:spPr>
          <a:xfrm>
            <a:off x="4229100" y="990600"/>
            <a:ext cx="1409700" cy="676273"/>
          </a:xfrm>
          <a:prstGeom prst="rect">
            <a:avLst/>
          </a:prstGeom>
          <a:solidFill>
            <a:schemeClr val="tx2"/>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r>
              <a:rPr lang="en-US" sz="1700" b="1" dirty="0">
                <a:solidFill>
                  <a:schemeClr val="bg1"/>
                </a:solidFill>
                <a:latin typeface="Calibri" pitchFamily="34" charset="0"/>
                <a:cs typeface="Calibri" pitchFamily="34" charset="0"/>
              </a:rPr>
              <a:t>Vehicle</a:t>
            </a:r>
          </a:p>
        </p:txBody>
      </p:sp>
      <p:sp>
        <p:nvSpPr>
          <p:cNvPr id="69654" name="TextBox 69653"/>
          <p:cNvSpPr txBox="1"/>
          <p:nvPr/>
        </p:nvSpPr>
        <p:spPr>
          <a:xfrm>
            <a:off x="61913" y="1133474"/>
            <a:ext cx="1295400" cy="352010"/>
          </a:xfrm>
          <a:prstGeom prst="rect">
            <a:avLst/>
          </a:prstGeom>
          <a:noFill/>
        </p:spPr>
        <p:txBody>
          <a:bodyPr wrap="square" lIns="91425" tIns="45713" rIns="91425" bIns="45713" rtlCol="0">
            <a:spAutoFit/>
          </a:bodyPr>
          <a:lstStyle/>
          <a:p>
            <a:pPr algn="l"/>
            <a:r>
              <a:rPr lang="en-US" sz="1700" b="1" dirty="0">
                <a:latin typeface="Calibri" pitchFamily="34" charset="0"/>
                <a:cs typeface="Calibri" pitchFamily="34" charset="0"/>
              </a:rPr>
              <a:t>Product</a:t>
            </a:r>
          </a:p>
        </p:txBody>
      </p:sp>
      <p:sp>
        <p:nvSpPr>
          <p:cNvPr id="16" name="Rectangle 15"/>
          <p:cNvSpPr/>
          <p:nvPr/>
        </p:nvSpPr>
        <p:spPr>
          <a:xfrm>
            <a:off x="1447802" y="2276474"/>
            <a:ext cx="1409700" cy="685800"/>
          </a:xfrm>
          <a:prstGeom prst="rect">
            <a:avLst/>
          </a:prstGeom>
          <a:solidFill>
            <a:schemeClr val="accent3">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b="1" dirty="0">
                <a:solidFill>
                  <a:schemeClr val="tx1"/>
                </a:solidFill>
                <a:latin typeface="Calibri" pitchFamily="34" charset="0"/>
                <a:cs typeface="Calibri" pitchFamily="34" charset="0"/>
              </a:rPr>
              <a:t>Price</a:t>
            </a:r>
            <a:endParaRPr lang="en-US" sz="1700" b="1" dirty="0">
              <a:solidFill>
                <a:schemeClr val="tx1"/>
              </a:solidFill>
              <a:latin typeface="Calibri" pitchFamily="34" charset="0"/>
              <a:cs typeface="Calibri" pitchFamily="34" charset="0"/>
            </a:endParaRPr>
          </a:p>
        </p:txBody>
      </p:sp>
      <p:sp>
        <p:nvSpPr>
          <p:cNvPr id="17" name="Rectangle 16"/>
          <p:cNvSpPr/>
          <p:nvPr/>
        </p:nvSpPr>
        <p:spPr>
          <a:xfrm>
            <a:off x="4238626" y="2276474"/>
            <a:ext cx="1409700" cy="685800"/>
          </a:xfrm>
          <a:prstGeom prst="rect">
            <a:avLst/>
          </a:prstGeom>
          <a:solidFill>
            <a:schemeClr val="accent3">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b="1" dirty="0">
                <a:solidFill>
                  <a:schemeClr val="tx1"/>
                </a:solidFill>
                <a:latin typeface="Calibri" pitchFamily="34" charset="0"/>
                <a:cs typeface="Calibri" pitchFamily="34" charset="0"/>
              </a:rPr>
              <a:t>MPG</a:t>
            </a:r>
            <a:endParaRPr lang="en-US" sz="1700" b="1" dirty="0">
              <a:solidFill>
                <a:schemeClr val="tx1"/>
              </a:solidFill>
              <a:latin typeface="Calibri" pitchFamily="34" charset="0"/>
              <a:cs typeface="Calibri" pitchFamily="34" charset="0"/>
            </a:endParaRPr>
          </a:p>
        </p:txBody>
      </p:sp>
      <p:sp>
        <p:nvSpPr>
          <p:cNvPr id="18" name="Rectangle 17"/>
          <p:cNvSpPr/>
          <p:nvPr/>
        </p:nvSpPr>
        <p:spPr>
          <a:xfrm>
            <a:off x="7086601" y="2276474"/>
            <a:ext cx="1409700" cy="685800"/>
          </a:xfrm>
          <a:prstGeom prst="rect">
            <a:avLst/>
          </a:prstGeom>
          <a:solidFill>
            <a:schemeClr val="accent3">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b="1" dirty="0">
                <a:solidFill>
                  <a:schemeClr val="tx1"/>
                </a:solidFill>
                <a:latin typeface="Calibri" pitchFamily="34" charset="0"/>
                <a:cs typeface="Calibri" pitchFamily="34" charset="0"/>
              </a:rPr>
              <a:t>Acceleration</a:t>
            </a:r>
          </a:p>
          <a:p>
            <a:pPr algn="ctr"/>
            <a:r>
              <a:rPr lang="en-US" sz="1700" b="1" dirty="0">
                <a:solidFill>
                  <a:schemeClr val="tx1"/>
                </a:solidFill>
                <a:latin typeface="Calibri" pitchFamily="34" charset="0"/>
                <a:cs typeface="Calibri" pitchFamily="34" charset="0"/>
              </a:rPr>
              <a:t>(0</a:t>
            </a:r>
            <a:r>
              <a:rPr lang="en-US" sz="1700" b="1" dirty="0">
                <a:solidFill>
                  <a:schemeClr val="tx1"/>
                </a:solidFill>
                <a:latin typeface="Calibri" pitchFamily="34" charset="0"/>
                <a:cs typeface="Calibri" pitchFamily="34" charset="0"/>
                <a:sym typeface="Wingdings" pitchFamily="2" charset="2"/>
              </a:rPr>
              <a:t></a:t>
            </a:r>
            <a:r>
              <a:rPr lang="en-US" sz="1700" b="1" dirty="0">
                <a:solidFill>
                  <a:schemeClr val="tx1"/>
                </a:solidFill>
                <a:latin typeface="Calibri" pitchFamily="34" charset="0"/>
                <a:cs typeface="Calibri" pitchFamily="34" charset="0"/>
              </a:rPr>
              <a:t>60mph)</a:t>
            </a:r>
            <a:endParaRPr lang="en-US" sz="1700" b="1" dirty="0">
              <a:solidFill>
                <a:schemeClr val="tx1"/>
              </a:solidFill>
              <a:latin typeface="Calibri" pitchFamily="34" charset="0"/>
              <a:cs typeface="Calibri" pitchFamily="34" charset="0"/>
            </a:endParaRPr>
          </a:p>
        </p:txBody>
      </p:sp>
      <p:cxnSp>
        <p:nvCxnSpPr>
          <p:cNvPr id="8" name="Elbow Connector 7"/>
          <p:cNvCxnSpPr>
            <a:stCxn id="2" idx="2"/>
            <a:endCxn id="16" idx="0"/>
          </p:cNvCxnSpPr>
          <p:nvPr/>
        </p:nvCxnSpPr>
        <p:spPr>
          <a:xfrm rot="5400000">
            <a:off x="3238501" y="581024"/>
            <a:ext cx="609600" cy="278130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2"/>
            <a:endCxn id="18" idx="0"/>
          </p:cNvCxnSpPr>
          <p:nvPr/>
        </p:nvCxnSpPr>
        <p:spPr>
          <a:xfrm rot="16200000" flipH="1">
            <a:off x="6057901" y="542924"/>
            <a:ext cx="609600" cy="285750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 idx="2"/>
            <a:endCxn id="17" idx="0"/>
          </p:cNvCxnSpPr>
          <p:nvPr/>
        </p:nvCxnSpPr>
        <p:spPr>
          <a:xfrm rot="16200000" flipH="1">
            <a:off x="4633913" y="1966911"/>
            <a:ext cx="609600" cy="9525"/>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1913" y="2409795"/>
            <a:ext cx="1295400" cy="324608"/>
          </a:xfrm>
          <a:prstGeom prst="rect">
            <a:avLst/>
          </a:prstGeom>
          <a:noFill/>
        </p:spPr>
        <p:txBody>
          <a:bodyPr wrap="square" lIns="64291" tIns="32146" rIns="64291" bIns="32146" rtlCol="0">
            <a:spAutoFit/>
          </a:bodyPr>
          <a:lstStyle/>
          <a:p>
            <a:pPr algn="l"/>
            <a:r>
              <a:rPr lang="en-US" sz="1700" b="1" dirty="0">
                <a:latin typeface="Calibri" pitchFamily="34" charset="0"/>
                <a:cs typeface="Calibri" pitchFamily="34" charset="0"/>
              </a:rPr>
              <a:t>Attributes</a:t>
            </a:r>
          </a:p>
        </p:txBody>
      </p:sp>
      <p:sp>
        <p:nvSpPr>
          <p:cNvPr id="19" name="Rectangle 18"/>
          <p:cNvSpPr/>
          <p:nvPr/>
        </p:nvSpPr>
        <p:spPr>
          <a:xfrm>
            <a:off x="9906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$15K</a:t>
            </a:r>
            <a:endParaRPr lang="en-US" sz="1700" dirty="0">
              <a:solidFill>
                <a:schemeClr val="tx1"/>
              </a:solidFill>
              <a:latin typeface="Calibri" pitchFamily="34" charset="0"/>
              <a:cs typeface="Calibri" pitchFamily="34" charset="0"/>
            </a:endParaRPr>
          </a:p>
        </p:txBody>
      </p:sp>
      <p:sp>
        <p:nvSpPr>
          <p:cNvPr id="21" name="Rectangle 20"/>
          <p:cNvSpPr/>
          <p:nvPr/>
        </p:nvSpPr>
        <p:spPr>
          <a:xfrm>
            <a:off x="180975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$20K</a:t>
            </a:r>
            <a:endParaRPr lang="en-US" sz="1700" dirty="0">
              <a:solidFill>
                <a:schemeClr val="tx1"/>
              </a:solidFill>
              <a:latin typeface="Calibri" pitchFamily="34" charset="0"/>
              <a:cs typeface="Calibri" pitchFamily="34" charset="0"/>
            </a:endParaRPr>
          </a:p>
        </p:txBody>
      </p:sp>
      <p:sp>
        <p:nvSpPr>
          <p:cNvPr id="22" name="Rectangle 21"/>
          <p:cNvSpPr/>
          <p:nvPr/>
        </p:nvSpPr>
        <p:spPr>
          <a:xfrm>
            <a:off x="26289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$25K</a:t>
            </a:r>
            <a:endParaRPr lang="en-US" sz="1700" dirty="0">
              <a:solidFill>
                <a:schemeClr val="tx1"/>
              </a:solidFill>
              <a:latin typeface="Calibri" pitchFamily="34" charset="0"/>
              <a:cs typeface="Calibri" pitchFamily="34" charset="0"/>
            </a:endParaRPr>
          </a:p>
        </p:txBody>
      </p:sp>
      <p:sp>
        <p:nvSpPr>
          <p:cNvPr id="23" name="Rectangle 22"/>
          <p:cNvSpPr/>
          <p:nvPr/>
        </p:nvSpPr>
        <p:spPr>
          <a:xfrm>
            <a:off x="37719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25</a:t>
            </a:r>
            <a:endParaRPr lang="en-US" sz="1700" dirty="0">
              <a:solidFill>
                <a:schemeClr val="tx1"/>
              </a:solidFill>
              <a:latin typeface="Calibri" pitchFamily="34" charset="0"/>
              <a:cs typeface="Calibri" pitchFamily="34" charset="0"/>
            </a:endParaRPr>
          </a:p>
        </p:txBody>
      </p:sp>
      <p:sp>
        <p:nvSpPr>
          <p:cNvPr id="24" name="Rectangle 23"/>
          <p:cNvSpPr/>
          <p:nvPr/>
        </p:nvSpPr>
        <p:spPr>
          <a:xfrm>
            <a:off x="459105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30</a:t>
            </a:r>
            <a:endParaRPr lang="en-US" sz="1700" dirty="0">
              <a:solidFill>
                <a:schemeClr val="tx1"/>
              </a:solidFill>
              <a:latin typeface="Calibri" pitchFamily="34" charset="0"/>
              <a:cs typeface="Calibri" pitchFamily="34" charset="0"/>
            </a:endParaRPr>
          </a:p>
        </p:txBody>
      </p:sp>
      <p:sp>
        <p:nvSpPr>
          <p:cNvPr id="25" name="Rectangle 24"/>
          <p:cNvSpPr/>
          <p:nvPr/>
        </p:nvSpPr>
        <p:spPr>
          <a:xfrm>
            <a:off x="54102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35</a:t>
            </a:r>
            <a:endParaRPr lang="en-US" sz="1700" dirty="0">
              <a:solidFill>
                <a:schemeClr val="tx1"/>
              </a:solidFill>
              <a:latin typeface="Calibri" pitchFamily="34" charset="0"/>
              <a:cs typeface="Calibri" pitchFamily="34" charset="0"/>
            </a:endParaRPr>
          </a:p>
        </p:txBody>
      </p:sp>
      <p:sp>
        <p:nvSpPr>
          <p:cNvPr id="26" name="Rectangle 25"/>
          <p:cNvSpPr/>
          <p:nvPr/>
        </p:nvSpPr>
        <p:spPr>
          <a:xfrm>
            <a:off x="66294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6sec</a:t>
            </a:r>
            <a:endParaRPr lang="en-US" sz="1700" dirty="0">
              <a:solidFill>
                <a:schemeClr val="tx1"/>
              </a:solidFill>
              <a:latin typeface="Calibri" pitchFamily="34" charset="0"/>
              <a:cs typeface="Calibri" pitchFamily="34" charset="0"/>
            </a:endParaRPr>
          </a:p>
        </p:txBody>
      </p:sp>
      <p:sp>
        <p:nvSpPr>
          <p:cNvPr id="27" name="Rectangle 26"/>
          <p:cNvSpPr/>
          <p:nvPr/>
        </p:nvSpPr>
        <p:spPr>
          <a:xfrm>
            <a:off x="744855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8sec</a:t>
            </a:r>
            <a:endParaRPr lang="en-US" sz="1700" dirty="0">
              <a:solidFill>
                <a:schemeClr val="tx1"/>
              </a:solidFill>
              <a:latin typeface="Calibri" pitchFamily="34" charset="0"/>
              <a:cs typeface="Calibri" pitchFamily="34" charset="0"/>
            </a:endParaRPr>
          </a:p>
        </p:txBody>
      </p:sp>
      <p:sp>
        <p:nvSpPr>
          <p:cNvPr id="28" name="Rectangle 27"/>
          <p:cNvSpPr/>
          <p:nvPr/>
        </p:nvSpPr>
        <p:spPr>
          <a:xfrm>
            <a:off x="82677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10sec</a:t>
            </a:r>
            <a:endParaRPr lang="en-US" sz="1700" dirty="0">
              <a:solidFill>
                <a:schemeClr val="tx1"/>
              </a:solidFill>
              <a:latin typeface="Calibri" pitchFamily="34" charset="0"/>
              <a:cs typeface="Calibri" pitchFamily="34" charset="0"/>
            </a:endParaRPr>
          </a:p>
        </p:txBody>
      </p:sp>
      <p:cxnSp>
        <p:nvCxnSpPr>
          <p:cNvPr id="36" name="Elbow Connector 35"/>
          <p:cNvCxnSpPr>
            <a:stCxn id="16" idx="2"/>
            <a:endCxn id="19" idx="0"/>
          </p:cNvCxnSpPr>
          <p:nvPr/>
        </p:nvCxnSpPr>
        <p:spPr>
          <a:xfrm rot="5400000">
            <a:off x="1409700" y="2905124"/>
            <a:ext cx="685800" cy="80010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6" idx="2"/>
            <a:endCxn id="21" idx="0"/>
          </p:cNvCxnSpPr>
          <p:nvPr/>
        </p:nvCxnSpPr>
        <p:spPr>
          <a:xfrm rot="16200000" flipH="1">
            <a:off x="1819275" y="3295649"/>
            <a:ext cx="685800" cy="1905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6" idx="2"/>
            <a:endCxn id="22" idx="0"/>
          </p:cNvCxnSpPr>
          <p:nvPr/>
        </p:nvCxnSpPr>
        <p:spPr>
          <a:xfrm rot="16200000" flipH="1">
            <a:off x="2228850" y="2886075"/>
            <a:ext cx="685800" cy="83820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 idx="2"/>
            <a:endCxn id="23" idx="0"/>
          </p:cNvCxnSpPr>
          <p:nvPr/>
        </p:nvCxnSpPr>
        <p:spPr>
          <a:xfrm rot="5400000">
            <a:off x="4195763" y="2900362"/>
            <a:ext cx="685800" cy="809625"/>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7" idx="2"/>
            <a:endCxn id="24" idx="0"/>
          </p:cNvCxnSpPr>
          <p:nvPr/>
        </p:nvCxnSpPr>
        <p:spPr>
          <a:xfrm rot="16200000" flipH="1">
            <a:off x="4605337" y="3300412"/>
            <a:ext cx="685800" cy="9525"/>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7" idx="2"/>
            <a:endCxn id="25" idx="0"/>
          </p:cNvCxnSpPr>
          <p:nvPr/>
        </p:nvCxnSpPr>
        <p:spPr>
          <a:xfrm rot="16200000" flipH="1">
            <a:off x="5014912" y="2890836"/>
            <a:ext cx="685800" cy="828675"/>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8" idx="2"/>
            <a:endCxn id="28" idx="0"/>
          </p:cNvCxnSpPr>
          <p:nvPr/>
        </p:nvCxnSpPr>
        <p:spPr>
          <a:xfrm rot="16200000" flipH="1">
            <a:off x="7867650" y="2886075"/>
            <a:ext cx="685800" cy="83820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8" idx="2"/>
            <a:endCxn id="26" idx="0"/>
          </p:cNvCxnSpPr>
          <p:nvPr/>
        </p:nvCxnSpPr>
        <p:spPr>
          <a:xfrm rot="5400000">
            <a:off x="7048500" y="2905124"/>
            <a:ext cx="685800" cy="80010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1913" y="3714720"/>
            <a:ext cx="1295400" cy="324608"/>
          </a:xfrm>
          <a:prstGeom prst="rect">
            <a:avLst/>
          </a:prstGeom>
          <a:noFill/>
        </p:spPr>
        <p:txBody>
          <a:bodyPr wrap="square" lIns="64291" tIns="32146" rIns="64291" bIns="32146" rtlCol="0">
            <a:spAutoFit/>
          </a:bodyPr>
          <a:lstStyle/>
          <a:p>
            <a:pPr algn="l"/>
            <a:r>
              <a:rPr lang="en-US" sz="1700" b="1" dirty="0">
                <a:latin typeface="Calibri" pitchFamily="34" charset="0"/>
                <a:cs typeface="Calibri" pitchFamily="34" charset="0"/>
              </a:rPr>
              <a:t>Levels</a:t>
            </a:r>
          </a:p>
        </p:txBody>
      </p:sp>
      <p:cxnSp>
        <p:nvCxnSpPr>
          <p:cNvPr id="57" name="Elbow Connector 56"/>
          <p:cNvCxnSpPr>
            <a:stCxn id="18" idx="2"/>
            <a:endCxn id="27" idx="0"/>
          </p:cNvCxnSpPr>
          <p:nvPr/>
        </p:nvCxnSpPr>
        <p:spPr>
          <a:xfrm rot="16200000" flipH="1">
            <a:off x="7458075" y="3295649"/>
            <a:ext cx="685800" cy="1905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1912" y="4201183"/>
            <a:ext cx="1228725" cy="584295"/>
          </a:xfrm>
          <a:prstGeom prst="rect">
            <a:avLst/>
          </a:prstGeom>
          <a:noFill/>
        </p:spPr>
        <p:txBody>
          <a:bodyPr wrap="square" lIns="64291" tIns="32146" rIns="64291" bIns="32146" rtlCol="0">
            <a:spAutoFit/>
          </a:bodyPr>
          <a:lstStyle/>
          <a:p>
            <a:pPr algn="l"/>
            <a:r>
              <a:rPr lang="en-US" sz="1700" b="1" i="1" dirty="0">
                <a:latin typeface="Calibri" pitchFamily="34" charset="0"/>
                <a:cs typeface="Calibri" pitchFamily="34" charset="0"/>
              </a:rPr>
              <a:t>Part-</a:t>
            </a:r>
          </a:p>
          <a:p>
            <a:pPr algn="l"/>
            <a:r>
              <a:rPr lang="en-US" sz="1700" b="1" i="1" dirty="0">
                <a:latin typeface="Calibri" pitchFamily="34" charset="0"/>
                <a:cs typeface="Calibri" pitchFamily="34" charset="0"/>
              </a:rPr>
              <a:t>worth</a:t>
            </a:r>
          </a:p>
        </p:txBody>
      </p:sp>
      <mc:AlternateContent xmlns:mc="http://schemas.openxmlformats.org/markup-compatibility/2006" xmlns:a14="http://schemas.microsoft.com/office/drawing/2010/main">
        <mc:Choice Requires="a14">
          <p:sp>
            <p:nvSpPr>
              <p:cNvPr id="7" name="Rectangle 6"/>
              <p:cNvSpPr/>
              <p:nvPr/>
            </p:nvSpPr>
            <p:spPr>
              <a:xfrm>
                <a:off x="1169009" y="4263482"/>
                <a:ext cx="481863"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11</m:t>
                          </m:r>
                        </m:sub>
                      </m:sSub>
                    </m:oMath>
                  </m:oMathPara>
                </a14:m>
                <a:endParaRPr lang="en-US" sz="1700" dirty="0">
                  <a:latin typeface="Calibri" pitchFamily="34" charset="0"/>
                  <a:cs typeface="Calibri"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662590" y="6063618"/>
                <a:ext cx="685316" cy="461665"/>
              </a:xfrm>
              <a:prstGeom prst="rect">
                <a:avLst/>
              </a:prstGeom>
              <a:blipFill rotWithShape="1">
                <a:blip r:embed="rId3"/>
                <a:stretch>
                  <a:fillRect l="-7143" t="-10667" r="-1339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1959586" y="4263482"/>
                <a:ext cx="481863"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12</m:t>
                          </m:r>
                        </m:sub>
                      </m:sSub>
                    </m:oMath>
                  </m:oMathPara>
                </a14:m>
                <a:endParaRPr lang="en-US" sz="1700" dirty="0">
                  <a:latin typeface="Calibri" pitchFamily="34" charset="0"/>
                  <a:cs typeface="Calibri" pitchFamily="34" charset="0"/>
                </a:endParaRPr>
              </a:p>
            </p:txBody>
          </p:sp>
        </mc:Choice>
        <mc:Fallback xmlns="">
          <p:sp>
            <p:nvSpPr>
              <p:cNvPr id="67" name="Rectangle 66"/>
              <p:cNvSpPr>
                <a:spLocks noRot="1" noChangeAspect="1" noMove="1" noResize="1" noEditPoints="1" noAdjustHandles="1" noChangeArrowheads="1" noChangeShapeType="1" noTextEdit="1"/>
              </p:cNvSpPr>
              <p:nvPr/>
            </p:nvSpPr>
            <p:spPr>
              <a:xfrm>
                <a:off x="2786967" y="6063618"/>
                <a:ext cx="685316" cy="461665"/>
              </a:xfrm>
              <a:prstGeom prst="rect">
                <a:avLst/>
              </a:prstGeom>
              <a:blipFill rotWithShape="1">
                <a:blip r:embed="rId4"/>
                <a:stretch>
                  <a:fillRect l="-7080" t="-10667" r="-1238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2769209" y="4263482"/>
                <a:ext cx="481863"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13</m:t>
                          </m:r>
                        </m:sub>
                      </m:sSub>
                    </m:oMath>
                  </m:oMathPara>
                </a14:m>
                <a:endParaRPr lang="en-US" sz="1700" dirty="0">
                  <a:latin typeface="Calibri" pitchFamily="34" charset="0"/>
                  <a:cs typeface="Calibri" pitchFamily="34" charset="0"/>
                </a:endParaRPr>
              </a:p>
            </p:txBody>
          </p:sp>
        </mc:Choice>
        <mc:Fallback xmlns="">
          <p:sp>
            <p:nvSpPr>
              <p:cNvPr id="68" name="Rectangle 67"/>
              <p:cNvSpPr>
                <a:spLocks noRot="1" noChangeAspect="1" noMove="1" noResize="1" noEditPoints="1" noAdjustHandles="1" noChangeArrowheads="1" noChangeShapeType="1" noTextEdit="1"/>
              </p:cNvSpPr>
              <p:nvPr/>
            </p:nvSpPr>
            <p:spPr>
              <a:xfrm>
                <a:off x="3938430" y="6063618"/>
                <a:ext cx="685316" cy="461665"/>
              </a:xfrm>
              <a:prstGeom prst="rect">
                <a:avLst/>
              </a:prstGeom>
              <a:blipFill rotWithShape="1">
                <a:blip r:embed="rId5"/>
                <a:stretch>
                  <a:fillRect l="-7143" t="-10667" r="-1339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3913266"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21</m:t>
                          </m:r>
                        </m:sub>
                      </m:sSub>
                    </m:oMath>
                  </m:oMathPara>
                </a14:m>
                <a:endParaRPr lang="en-US" sz="1700" dirty="0">
                  <a:latin typeface="Calibri" pitchFamily="34" charset="0"/>
                  <a:cs typeface="Calibri" pitchFamily="34" charset="0"/>
                </a:endParaRPr>
              </a:p>
            </p:txBody>
          </p:sp>
        </mc:Choice>
        <mc:Fallback xmlns="">
          <p:sp>
            <p:nvSpPr>
              <p:cNvPr id="69" name="Rectangle 68"/>
              <p:cNvSpPr>
                <a:spLocks noRot="1" noChangeAspect="1" noMove="1" noResize="1" noEditPoints="1" noAdjustHandles="1" noChangeArrowheads="1" noChangeShapeType="1" noTextEdit="1"/>
              </p:cNvSpPr>
              <p:nvPr/>
            </p:nvSpPr>
            <p:spPr>
              <a:xfrm>
                <a:off x="5565534" y="6063618"/>
                <a:ext cx="692434" cy="461665"/>
              </a:xfrm>
              <a:prstGeom prst="rect">
                <a:avLst/>
              </a:prstGeom>
              <a:blipFill rotWithShape="1">
                <a:blip r:embed="rId6"/>
                <a:stretch>
                  <a:fillRect l="-7018" t="-10667" r="-1228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473241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22</m:t>
                          </m:r>
                        </m:sub>
                      </m:sSub>
                    </m:oMath>
                  </m:oMathPara>
                </a14:m>
                <a:endParaRPr lang="en-US" sz="1700" dirty="0">
                  <a:latin typeface="Calibri" pitchFamily="34" charset="0"/>
                  <a:cs typeface="Calibri" pitchFamily="34" charset="0"/>
                </a:endParaRPr>
              </a:p>
            </p:txBody>
          </p:sp>
        </mc:Choice>
        <mc:Fallback xmlns="">
          <p:sp>
            <p:nvSpPr>
              <p:cNvPr id="70" name="Rectangle 69"/>
              <p:cNvSpPr>
                <a:spLocks noRot="1" noChangeAspect="1" noMove="1" noResize="1" noEditPoints="1" noAdjustHandles="1" noChangeArrowheads="1" noChangeShapeType="1" noTextEdit="1"/>
              </p:cNvSpPr>
              <p:nvPr/>
            </p:nvSpPr>
            <p:spPr>
              <a:xfrm>
                <a:off x="6730546" y="6063618"/>
                <a:ext cx="692434" cy="461665"/>
              </a:xfrm>
              <a:prstGeom prst="rect">
                <a:avLst/>
              </a:prstGeom>
              <a:blipFill rotWithShape="1">
                <a:blip r:embed="rId7"/>
                <a:stretch>
                  <a:fillRect l="-7018" t="-10667" r="-1228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555156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23</m:t>
                          </m:r>
                        </m:sub>
                      </m:sSub>
                    </m:oMath>
                  </m:oMathPara>
                </a14:m>
                <a:endParaRPr lang="en-US" sz="1700" dirty="0">
                  <a:latin typeface="Calibri" pitchFamily="34" charset="0"/>
                  <a:cs typeface="Calibri" pitchFamily="34" charset="0"/>
                </a:endParaRPr>
              </a:p>
            </p:txBody>
          </p:sp>
        </mc:Choice>
        <mc:Fallback xmlns="">
          <p:sp>
            <p:nvSpPr>
              <p:cNvPr id="71" name="Rectangle 70"/>
              <p:cNvSpPr>
                <a:spLocks noRot="1" noChangeAspect="1" noMove="1" noResize="1" noEditPoints="1" noAdjustHandles="1" noChangeArrowheads="1" noChangeShapeType="1" noTextEdit="1"/>
              </p:cNvSpPr>
              <p:nvPr/>
            </p:nvSpPr>
            <p:spPr>
              <a:xfrm>
                <a:off x="7895559" y="6063618"/>
                <a:ext cx="692434" cy="461665"/>
              </a:xfrm>
              <a:prstGeom prst="rect">
                <a:avLst/>
              </a:prstGeom>
              <a:blipFill rotWithShape="1">
                <a:blip r:embed="rId8"/>
                <a:stretch>
                  <a:fillRect l="-7018" t="-10667" r="-1228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6770766"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31</m:t>
                          </m:r>
                        </m:sub>
                      </m:sSub>
                    </m:oMath>
                  </m:oMathPara>
                </a14:m>
                <a:endParaRPr lang="en-US" sz="1700" dirty="0">
                  <a:latin typeface="Calibri" pitchFamily="34" charset="0"/>
                  <a:cs typeface="Calibri" pitchFamily="34" charset="0"/>
                </a:endParaRPr>
              </a:p>
            </p:txBody>
          </p:sp>
        </mc:Choice>
        <mc:Fallback xmlns="">
          <p:sp>
            <p:nvSpPr>
              <p:cNvPr id="74" name="Rectangle 73"/>
              <p:cNvSpPr>
                <a:spLocks noRot="1" noChangeAspect="1" noMove="1" noResize="1" noEditPoints="1" noAdjustHandles="1" noChangeArrowheads="1" noChangeShapeType="1" noTextEdit="1"/>
              </p:cNvSpPr>
              <p:nvPr/>
            </p:nvSpPr>
            <p:spPr>
              <a:xfrm>
                <a:off x="9629534" y="6063618"/>
                <a:ext cx="692434" cy="461665"/>
              </a:xfrm>
              <a:prstGeom prst="rect">
                <a:avLst/>
              </a:prstGeom>
              <a:blipFill rotWithShape="1">
                <a:blip r:embed="rId9"/>
                <a:stretch>
                  <a:fillRect l="-7080" t="-10667" r="-1327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758991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32</m:t>
                          </m:r>
                        </m:sub>
                      </m:sSub>
                    </m:oMath>
                  </m:oMathPara>
                </a14:m>
                <a:endParaRPr lang="en-US" sz="1700" dirty="0">
                  <a:latin typeface="Calibri" pitchFamily="34" charset="0"/>
                  <a:cs typeface="Calibri" pitchFamily="34" charset="0"/>
                </a:endParaRPr>
              </a:p>
            </p:txBody>
          </p:sp>
        </mc:Choice>
        <mc:Fallback xmlns="">
          <p:sp>
            <p:nvSpPr>
              <p:cNvPr id="75" name="Rectangle 74"/>
              <p:cNvSpPr>
                <a:spLocks noRot="1" noChangeAspect="1" noMove="1" noResize="1" noEditPoints="1" noAdjustHandles="1" noChangeArrowheads="1" noChangeShapeType="1" noTextEdit="1"/>
              </p:cNvSpPr>
              <p:nvPr/>
            </p:nvSpPr>
            <p:spPr>
              <a:xfrm>
                <a:off x="10794546" y="6063618"/>
                <a:ext cx="692434" cy="461665"/>
              </a:xfrm>
              <a:prstGeom prst="rect">
                <a:avLst/>
              </a:prstGeom>
              <a:blipFill rotWithShape="1">
                <a:blip r:embed="rId10"/>
                <a:stretch>
                  <a:fillRect l="-7080" t="-10667" r="-1327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840906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33</m:t>
                          </m:r>
                        </m:sub>
                      </m:sSub>
                    </m:oMath>
                  </m:oMathPara>
                </a14:m>
                <a:endParaRPr lang="en-US" sz="1700" dirty="0">
                  <a:latin typeface="Calibri" pitchFamily="34" charset="0"/>
                  <a:cs typeface="Calibri" pitchFamily="34" charset="0"/>
                </a:endParaRPr>
              </a:p>
            </p:txBody>
          </p:sp>
        </mc:Choice>
        <mc:Fallback xmlns="">
          <p:sp>
            <p:nvSpPr>
              <p:cNvPr id="76" name="Rectangle 75"/>
              <p:cNvSpPr>
                <a:spLocks noRot="1" noChangeAspect="1" noMove="1" noResize="1" noEditPoints="1" noAdjustHandles="1" noChangeArrowheads="1" noChangeShapeType="1" noTextEdit="1"/>
              </p:cNvSpPr>
              <p:nvPr/>
            </p:nvSpPr>
            <p:spPr>
              <a:xfrm>
                <a:off x="11959560" y="6063618"/>
                <a:ext cx="692434" cy="461665"/>
              </a:xfrm>
              <a:prstGeom prst="rect">
                <a:avLst/>
              </a:prstGeom>
              <a:blipFill rotWithShape="1">
                <a:blip r:embed="rId11"/>
                <a:stretch>
                  <a:fillRect l="-7080" t="-10667" r="-1327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853516" y="3263901"/>
                <a:ext cx="532515"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11</m:t>
                          </m:r>
                        </m:sub>
                      </m:sSub>
                    </m:oMath>
                  </m:oMathPara>
                </a14:m>
                <a:endParaRPr lang="en-US" sz="1700" dirty="0">
                  <a:latin typeface="Calibri" pitchFamily="34" charset="0"/>
                  <a:cs typeface="Calibri" pitchFamily="34" charset="0"/>
                </a:endParaRPr>
              </a:p>
            </p:txBody>
          </p:sp>
        </mc:Choice>
        <mc:Fallback xmlns="">
          <p:sp>
            <p:nvSpPr>
              <p:cNvPr id="52" name="Rectangle 51"/>
              <p:cNvSpPr>
                <a:spLocks noRot="1" noChangeAspect="1" noMove="1" noResize="1" noEditPoints="1" noAdjustHandles="1" noChangeArrowheads="1" noChangeShapeType="1" noTextEdit="1"/>
              </p:cNvSpPr>
              <p:nvPr/>
            </p:nvSpPr>
            <p:spPr>
              <a:xfrm>
                <a:off x="1213889" y="4641993"/>
                <a:ext cx="757355" cy="500636"/>
              </a:xfrm>
              <a:prstGeom prst="rect">
                <a:avLst/>
              </a:prstGeom>
              <a:blipFill rotWithShape="1">
                <a:blip r:embed="rId13"/>
                <a:stretch>
                  <a:fillRect t="-4819" r="-6452"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1688542" y="3263901"/>
                <a:ext cx="532515"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1</m:t>
                          </m:r>
                          <m:r>
                            <a:rPr lang="en-US" sz="1700" i="1">
                              <a:latin typeface="Cambria Math"/>
                            </a:rPr>
                            <m:t>2</m:t>
                          </m:r>
                        </m:sub>
                      </m:sSub>
                    </m:oMath>
                  </m:oMathPara>
                </a14:m>
                <a:endParaRPr lang="en-US" sz="1700" dirty="0">
                  <a:latin typeface="Calibri" pitchFamily="34" charset="0"/>
                  <a:cs typeface="Calibri"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a:xfrm>
                <a:off x="2401481" y="4641993"/>
                <a:ext cx="757355" cy="500636"/>
              </a:xfrm>
              <a:prstGeom prst="rect">
                <a:avLst/>
              </a:prstGeom>
              <a:blipFill rotWithShape="1">
                <a:blip r:embed="rId14"/>
                <a:stretch>
                  <a:fillRect t="-4819" r="-6452"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2507568" y="3263901"/>
                <a:ext cx="532515"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1</m:t>
                          </m:r>
                          <m:r>
                            <a:rPr lang="en-US" sz="1700" i="1">
                              <a:latin typeface="Cambria Math"/>
                            </a:rPr>
                            <m:t>3</m:t>
                          </m:r>
                        </m:sub>
                      </m:sSub>
                    </m:oMath>
                  </m:oMathPara>
                </a14:m>
                <a:endParaRPr lang="en-US" sz="1700" dirty="0">
                  <a:latin typeface="Calibri" pitchFamily="34" charset="0"/>
                  <a:cs typeface="Calibri" pitchFamily="34" charset="0"/>
                </a:endParaRPr>
              </a:p>
            </p:txBody>
          </p:sp>
        </mc:Choice>
        <mc:Fallback xmlns="">
          <p:sp>
            <p:nvSpPr>
              <p:cNvPr id="55" name="Rectangle 54"/>
              <p:cNvSpPr>
                <a:spLocks noRot="1" noChangeAspect="1" noMove="1" noResize="1" noEditPoints="1" noAdjustHandles="1" noChangeArrowheads="1" noChangeShapeType="1" noTextEdit="1"/>
              </p:cNvSpPr>
              <p:nvPr/>
            </p:nvSpPr>
            <p:spPr>
              <a:xfrm>
                <a:off x="3566318" y="4641993"/>
                <a:ext cx="757355" cy="500636"/>
              </a:xfrm>
              <a:prstGeom prst="rect">
                <a:avLst/>
              </a:prstGeom>
              <a:blipFill rotWithShape="1">
                <a:blip r:embed="rId15"/>
                <a:stretch>
                  <a:fillRect t="-4819" r="-6452"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3667019"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21</m:t>
                          </m:r>
                        </m:sub>
                      </m:sSub>
                    </m:oMath>
                  </m:oMathPara>
                </a14:m>
                <a:endParaRPr lang="en-US" sz="1700" dirty="0">
                  <a:latin typeface="Calibri" pitchFamily="34" charset="0"/>
                  <a:cs typeface="Calibri" pitchFamily="34" charset="0"/>
                </a:endParaRPr>
              </a:p>
            </p:txBody>
          </p:sp>
        </mc:Choice>
        <mc:Fallback xmlns="">
          <p:sp>
            <p:nvSpPr>
              <p:cNvPr id="56" name="Rectangle 55"/>
              <p:cNvSpPr>
                <a:spLocks noRot="1" noChangeAspect="1" noMove="1" noResize="1" noEditPoints="1" noAdjustHandles="1" noChangeArrowheads="1" noChangeShapeType="1" noTextEdit="1"/>
              </p:cNvSpPr>
              <p:nvPr/>
            </p:nvSpPr>
            <p:spPr>
              <a:xfrm>
                <a:off x="5215315" y="4641993"/>
                <a:ext cx="764472" cy="500636"/>
              </a:xfrm>
              <a:prstGeom prst="rect">
                <a:avLst/>
              </a:prstGeom>
              <a:blipFill rotWithShape="1">
                <a:blip r:embed="rId16"/>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4435119"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22</m:t>
                          </m:r>
                        </m:sub>
                      </m:sSub>
                    </m:oMath>
                  </m:oMathPara>
                </a14:m>
                <a:endParaRPr lang="en-US" sz="1700" dirty="0">
                  <a:latin typeface="Calibri" pitchFamily="34" charset="0"/>
                  <a:cs typeface="Calibri" pitchFamily="34" charset="0"/>
                </a:endParaRPr>
              </a:p>
            </p:txBody>
          </p:sp>
        </mc:Choice>
        <mc:Fallback xmlns="">
          <p:sp>
            <p:nvSpPr>
              <p:cNvPr id="58" name="Rectangle 57"/>
              <p:cNvSpPr>
                <a:spLocks noRot="1" noChangeAspect="1" noMove="1" noResize="1" noEditPoints="1" noAdjustHandles="1" noChangeArrowheads="1" noChangeShapeType="1" noTextEdit="1"/>
              </p:cNvSpPr>
              <p:nvPr/>
            </p:nvSpPr>
            <p:spPr>
              <a:xfrm>
                <a:off x="6307724" y="4641993"/>
                <a:ext cx="764472" cy="500636"/>
              </a:xfrm>
              <a:prstGeom prst="rect">
                <a:avLst/>
              </a:prstGeom>
              <a:blipFill rotWithShape="1">
                <a:blip r:embed="rId17"/>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5273320"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23</m:t>
                          </m:r>
                        </m:sub>
                      </m:sSub>
                    </m:oMath>
                  </m:oMathPara>
                </a14:m>
                <a:endParaRPr lang="en-US" sz="1700" dirty="0">
                  <a:latin typeface="Calibri" pitchFamily="34" charset="0"/>
                  <a:cs typeface="Calibri" pitchFamily="34" charset="0"/>
                </a:endParaRPr>
              </a:p>
            </p:txBody>
          </p:sp>
        </mc:Choice>
        <mc:Fallback xmlns="">
          <p:sp>
            <p:nvSpPr>
              <p:cNvPr id="59" name="Rectangle 58"/>
              <p:cNvSpPr>
                <a:spLocks noRot="1" noChangeAspect="1" noMove="1" noResize="1" noEditPoints="1" noAdjustHandles="1" noChangeArrowheads="1" noChangeShapeType="1" noTextEdit="1"/>
              </p:cNvSpPr>
              <p:nvPr/>
            </p:nvSpPr>
            <p:spPr>
              <a:xfrm>
                <a:off x="7499832" y="4641993"/>
                <a:ext cx="764472" cy="500636"/>
              </a:xfrm>
              <a:prstGeom prst="rect">
                <a:avLst/>
              </a:prstGeom>
              <a:blipFill rotWithShape="1">
                <a:blip r:embed="rId18"/>
                <a:stretch>
                  <a:fillRect t="-4819" r="-6349"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6465848"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31</m:t>
                          </m:r>
                        </m:sub>
                      </m:sSub>
                    </m:oMath>
                  </m:oMathPara>
                </a14:m>
                <a:endParaRPr lang="en-US" sz="1700" dirty="0">
                  <a:latin typeface="Calibri" pitchFamily="34" charset="0"/>
                  <a:cs typeface="Calibri" pitchFamily="34" charset="0"/>
                </a:endParaRPr>
              </a:p>
            </p:txBody>
          </p:sp>
        </mc:Choice>
        <mc:Fallback xmlns="">
          <p:sp>
            <p:nvSpPr>
              <p:cNvPr id="61" name="Rectangle 60"/>
              <p:cNvSpPr>
                <a:spLocks noRot="1" noChangeAspect="1" noMove="1" noResize="1" noEditPoints="1" noAdjustHandles="1" noChangeArrowheads="1" noChangeShapeType="1" noTextEdit="1"/>
              </p:cNvSpPr>
              <p:nvPr/>
            </p:nvSpPr>
            <p:spPr>
              <a:xfrm>
                <a:off x="9195872" y="4641993"/>
                <a:ext cx="764472" cy="500636"/>
              </a:xfrm>
              <a:prstGeom prst="rect">
                <a:avLst/>
              </a:prstGeom>
              <a:blipFill rotWithShape="1">
                <a:blip r:embed="rId19"/>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7312343"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32</m:t>
                          </m:r>
                        </m:sub>
                      </m:sSub>
                    </m:oMath>
                  </m:oMathPara>
                </a14:m>
                <a:endParaRPr lang="en-US" sz="1700" dirty="0">
                  <a:latin typeface="Calibri" pitchFamily="34" charset="0"/>
                  <a:cs typeface="Calibri" pitchFamily="34" charset="0"/>
                </a:endParaRPr>
              </a:p>
            </p:txBody>
          </p:sp>
        </mc:Choice>
        <mc:Fallback xmlns="">
          <p:sp>
            <p:nvSpPr>
              <p:cNvPr id="62" name="Rectangle 61"/>
              <p:cNvSpPr>
                <a:spLocks noRot="1" noChangeAspect="1" noMove="1" noResize="1" noEditPoints="1" noAdjustHandles="1" noChangeArrowheads="1" noChangeShapeType="1" noTextEdit="1"/>
              </p:cNvSpPr>
              <p:nvPr/>
            </p:nvSpPr>
            <p:spPr>
              <a:xfrm>
                <a:off x="10399776" y="4641993"/>
                <a:ext cx="764472" cy="500636"/>
              </a:xfrm>
              <a:prstGeom prst="rect">
                <a:avLst/>
              </a:prstGeom>
              <a:blipFill rotWithShape="1">
                <a:blip r:embed="rId20"/>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8162571"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33</m:t>
                          </m:r>
                        </m:sub>
                      </m:sSub>
                    </m:oMath>
                  </m:oMathPara>
                </a14:m>
                <a:endParaRPr lang="en-US" sz="1700" dirty="0">
                  <a:latin typeface="Calibri" pitchFamily="34" charset="0"/>
                  <a:cs typeface="Calibri" pitchFamily="34" charset="0"/>
                </a:endParaRPr>
              </a:p>
            </p:txBody>
          </p:sp>
        </mc:Choice>
        <mc:Fallback xmlns="">
          <p:sp>
            <p:nvSpPr>
              <p:cNvPr id="63" name="Rectangle 62"/>
              <p:cNvSpPr>
                <a:spLocks noRot="1" noChangeAspect="1" noMove="1" noResize="1" noEditPoints="1" noAdjustHandles="1" noChangeArrowheads="1" noChangeShapeType="1" noTextEdit="1"/>
              </p:cNvSpPr>
              <p:nvPr/>
            </p:nvSpPr>
            <p:spPr>
              <a:xfrm>
                <a:off x="11608989" y="4641993"/>
                <a:ext cx="764472" cy="500636"/>
              </a:xfrm>
              <a:prstGeom prst="rect">
                <a:avLst/>
              </a:prstGeom>
              <a:blipFill rotWithShape="1">
                <a:blip r:embed="rId21"/>
                <a:stretch>
                  <a:fillRect t="-4819" r="-6349" b="-22892"/>
                </a:stretch>
              </a:blipFill>
            </p:spPr>
            <p:txBody>
              <a:bodyPr/>
              <a:lstStyle/>
              <a:p>
                <a:r>
                  <a:rPr lang="en-US">
                    <a:noFill/>
                  </a:rPr>
                  <a:t> </a:t>
                </a:r>
              </a:p>
            </p:txBody>
          </p:sp>
        </mc:Fallback>
      </mc:AlternateContent>
      <p:pic>
        <p:nvPicPr>
          <p:cNvPr id="66" name="Picture 65"/>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667000" y="4953001"/>
            <a:ext cx="1911368" cy="1295400"/>
          </a:xfrm>
          <a:prstGeom prst="rect">
            <a:avLst/>
          </a:prstGeom>
        </p:spPr>
      </p:pic>
      <p:sp>
        <p:nvSpPr>
          <p:cNvPr id="72" name="TextBox 71"/>
          <p:cNvSpPr txBox="1"/>
          <p:nvPr/>
        </p:nvSpPr>
        <p:spPr>
          <a:xfrm>
            <a:off x="2362201" y="914401"/>
            <a:ext cx="2019300" cy="707872"/>
          </a:xfrm>
          <a:prstGeom prst="rect">
            <a:avLst/>
          </a:prstGeom>
          <a:noFill/>
        </p:spPr>
        <p:txBody>
          <a:bodyPr wrap="square" lIns="91425" tIns="45713" rIns="91425" bIns="45713" rtlCol="0">
            <a:spAutoFit/>
          </a:bodyPr>
          <a:lstStyle/>
          <a:p>
            <a:pPr algn="ctr"/>
            <a:r>
              <a:rPr lang="en-US" sz="2000" b="1" i="1" dirty="0">
                <a:solidFill>
                  <a:srgbClr val="C00000"/>
                </a:solidFill>
                <a:latin typeface="Calibri" pitchFamily="34" charset="0"/>
                <a:cs typeface="Calibri" pitchFamily="34" charset="0"/>
              </a:rPr>
              <a:t>Utility</a:t>
            </a:r>
          </a:p>
          <a:p>
            <a:pPr algn="ctr"/>
            <a:r>
              <a:rPr lang="en-US" sz="2000" b="1" i="1" dirty="0">
                <a:solidFill>
                  <a:srgbClr val="C00000"/>
                </a:solidFill>
                <a:latin typeface="Calibri" pitchFamily="34" charset="0"/>
                <a:cs typeface="Calibri" pitchFamily="34" charset="0"/>
              </a:rPr>
              <a:t>of vehicle j</a:t>
            </a:r>
          </a:p>
        </p:txBody>
      </p:sp>
      <p:sp>
        <p:nvSpPr>
          <p:cNvPr id="73" name="Rectangle 72"/>
          <p:cNvSpPr/>
          <p:nvPr/>
        </p:nvSpPr>
        <p:spPr>
          <a:xfrm>
            <a:off x="1676361" y="4953003"/>
            <a:ext cx="958887" cy="1015649"/>
          </a:xfrm>
          <a:prstGeom prst="rect">
            <a:avLst/>
          </a:prstGeom>
        </p:spPr>
        <p:txBody>
          <a:bodyPr wrap="none" lIns="91425" tIns="45713" rIns="91425" bIns="45713">
            <a:spAutoFit/>
          </a:bodyPr>
          <a:lstStyle/>
          <a:p>
            <a:pPr algn="ctr"/>
            <a:r>
              <a:rPr lang="en-US" sz="2000" i="1" dirty="0">
                <a:latin typeface="Calibri" pitchFamily="34" charset="0"/>
                <a:cs typeface="Calibri" pitchFamily="34" charset="0"/>
              </a:rPr>
              <a:t>$25K</a:t>
            </a:r>
          </a:p>
          <a:p>
            <a:pPr algn="ctr"/>
            <a:r>
              <a:rPr lang="en-US" sz="2000" i="1" dirty="0">
                <a:latin typeface="Calibri" pitchFamily="34" charset="0"/>
                <a:cs typeface="Calibri" pitchFamily="34" charset="0"/>
              </a:rPr>
              <a:t>35MPG</a:t>
            </a:r>
          </a:p>
          <a:p>
            <a:pPr algn="ctr"/>
            <a:r>
              <a:rPr lang="en-US" sz="2000" i="1" dirty="0">
                <a:latin typeface="Calibri" pitchFamily="34" charset="0"/>
                <a:cs typeface="Calibri" pitchFamily="34" charset="0"/>
              </a:rPr>
              <a:t>8sec</a:t>
            </a:r>
          </a:p>
        </p:txBody>
      </p:sp>
      <p:sp>
        <p:nvSpPr>
          <p:cNvPr id="77" name="Rectangle 76"/>
          <p:cNvSpPr/>
          <p:nvPr/>
        </p:nvSpPr>
        <p:spPr>
          <a:xfrm>
            <a:off x="3134613" y="6091536"/>
            <a:ext cx="986019" cy="308728"/>
          </a:xfrm>
          <a:prstGeom prst="rect">
            <a:avLst/>
          </a:prstGeom>
        </p:spPr>
        <p:txBody>
          <a:bodyPr wrap="none" lIns="91425" tIns="45713" rIns="91425" bIns="45713">
            <a:spAutoFit/>
          </a:bodyPr>
          <a:lstStyle/>
          <a:p>
            <a:pPr algn="ctr"/>
            <a:r>
              <a:rPr lang="en-US" sz="1400" dirty="0">
                <a:latin typeface="Calibri" pitchFamily="34" charset="0"/>
                <a:cs typeface="Calibri" pitchFamily="34" charset="0"/>
              </a:rPr>
              <a:t>&lt;Vehicle</a:t>
            </a:r>
            <a:r>
              <a:rPr lang="en-US" sz="1400" i="1" dirty="0">
                <a:latin typeface="Calibri" pitchFamily="34" charset="0"/>
                <a:cs typeface="Calibri" pitchFamily="34" charset="0"/>
              </a:rPr>
              <a:t> j</a:t>
            </a:r>
            <a:r>
              <a:rPr lang="en-US" sz="1400" dirty="0">
                <a:latin typeface="Calibri" pitchFamily="34" charset="0"/>
                <a:cs typeface="Calibri" pitchFamily="34" charset="0"/>
              </a:rPr>
              <a:t>&gt;</a:t>
            </a:r>
          </a:p>
        </p:txBody>
      </p:sp>
      <p:sp>
        <p:nvSpPr>
          <p:cNvPr id="78" name="Shape 52"/>
          <p:cNvSpPr>
            <a:spLocks noGrp="1"/>
          </p:cNvSpPr>
          <p:nvPr>
            <p:ph type="sldNum" sz="quarter" idx="4294967295"/>
          </p:nvPr>
        </p:nvSpPr>
        <p:spPr>
          <a:xfrm>
            <a:off x="8267700" y="6585644"/>
            <a:ext cx="44771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38</a:t>
            </a:fld>
            <a:endParaRPr sz="1300" dirty="0">
              <a:solidFill>
                <a:schemeClr val="tx1"/>
              </a:solidFill>
            </a:endParaRPr>
          </a:p>
        </p:txBody>
      </p:sp>
    </p:spTree>
    <p:extLst>
      <p:ext uri="{BB962C8B-B14F-4D97-AF65-F5344CB8AC3E}">
        <p14:creationId xmlns:p14="http://schemas.microsoft.com/office/powerpoint/2010/main" val="2696295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381003"/>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endParaRPr lang="en-US" sz="4000" dirty="0">
              <a:solidFill>
                <a:srgbClr val="C00000"/>
              </a:solidFill>
              <a:latin typeface="PTF NORDIC Std" pitchFamily="34" charset="0"/>
            </a:endParaRPr>
          </a:p>
        </p:txBody>
      </p:sp>
      <p:sp>
        <p:nvSpPr>
          <p:cNvPr id="15" name="Content Placeholder 2"/>
          <p:cNvSpPr txBox="1">
            <a:spLocks/>
          </p:cNvSpPr>
          <p:nvPr/>
        </p:nvSpPr>
        <p:spPr>
          <a:xfrm>
            <a:off x="0" y="152402"/>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Utility model</a:t>
            </a:r>
            <a:endParaRPr lang="en-US" sz="4000" dirty="0">
              <a:solidFill>
                <a:srgbClr val="C00000"/>
              </a:solidFill>
              <a:latin typeface="PTF NORDIC Std" pitchFamily="34" charset="0"/>
            </a:endParaRPr>
          </a:p>
        </p:txBody>
      </p:sp>
      <p:sp>
        <p:nvSpPr>
          <p:cNvPr id="2" name="Rectangle 1"/>
          <p:cNvSpPr/>
          <p:nvPr/>
        </p:nvSpPr>
        <p:spPr>
          <a:xfrm>
            <a:off x="4229100" y="990600"/>
            <a:ext cx="1409700" cy="676273"/>
          </a:xfrm>
          <a:prstGeom prst="rect">
            <a:avLst/>
          </a:prstGeom>
          <a:solidFill>
            <a:schemeClr val="tx2"/>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r>
              <a:rPr lang="en-US" sz="1700" b="1" dirty="0">
                <a:solidFill>
                  <a:schemeClr val="bg1"/>
                </a:solidFill>
                <a:latin typeface="Calibri" pitchFamily="34" charset="0"/>
                <a:cs typeface="Calibri" pitchFamily="34" charset="0"/>
              </a:rPr>
              <a:t>Vehicle</a:t>
            </a:r>
          </a:p>
        </p:txBody>
      </p:sp>
      <p:sp>
        <p:nvSpPr>
          <p:cNvPr id="69654" name="TextBox 69653"/>
          <p:cNvSpPr txBox="1"/>
          <p:nvPr/>
        </p:nvSpPr>
        <p:spPr>
          <a:xfrm>
            <a:off x="61913" y="1133474"/>
            <a:ext cx="1295400" cy="352010"/>
          </a:xfrm>
          <a:prstGeom prst="rect">
            <a:avLst/>
          </a:prstGeom>
          <a:noFill/>
        </p:spPr>
        <p:txBody>
          <a:bodyPr wrap="square" lIns="91425" tIns="45713" rIns="91425" bIns="45713" rtlCol="0">
            <a:spAutoFit/>
          </a:bodyPr>
          <a:lstStyle/>
          <a:p>
            <a:pPr algn="l"/>
            <a:r>
              <a:rPr lang="en-US" sz="1700" b="1" dirty="0">
                <a:latin typeface="Calibri" pitchFamily="34" charset="0"/>
                <a:cs typeface="Calibri" pitchFamily="34" charset="0"/>
              </a:rPr>
              <a:t>Product</a:t>
            </a:r>
          </a:p>
        </p:txBody>
      </p:sp>
      <p:sp>
        <p:nvSpPr>
          <p:cNvPr id="16" name="Rectangle 15"/>
          <p:cNvSpPr/>
          <p:nvPr/>
        </p:nvSpPr>
        <p:spPr>
          <a:xfrm>
            <a:off x="1447802" y="2276474"/>
            <a:ext cx="1409700" cy="685800"/>
          </a:xfrm>
          <a:prstGeom prst="rect">
            <a:avLst/>
          </a:prstGeom>
          <a:solidFill>
            <a:schemeClr val="accent3">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b="1" dirty="0">
                <a:solidFill>
                  <a:schemeClr val="tx1"/>
                </a:solidFill>
                <a:latin typeface="Calibri" pitchFamily="34" charset="0"/>
                <a:cs typeface="Calibri" pitchFamily="34" charset="0"/>
              </a:rPr>
              <a:t>Price</a:t>
            </a:r>
            <a:endParaRPr lang="en-US" sz="1700" b="1" dirty="0">
              <a:solidFill>
                <a:schemeClr val="tx1"/>
              </a:solidFill>
              <a:latin typeface="Calibri" pitchFamily="34" charset="0"/>
              <a:cs typeface="Calibri" pitchFamily="34" charset="0"/>
            </a:endParaRPr>
          </a:p>
        </p:txBody>
      </p:sp>
      <p:sp>
        <p:nvSpPr>
          <p:cNvPr id="17" name="Rectangle 16"/>
          <p:cNvSpPr/>
          <p:nvPr/>
        </p:nvSpPr>
        <p:spPr>
          <a:xfrm>
            <a:off x="4238626" y="2276474"/>
            <a:ext cx="1409700" cy="685800"/>
          </a:xfrm>
          <a:prstGeom prst="rect">
            <a:avLst/>
          </a:prstGeom>
          <a:solidFill>
            <a:schemeClr val="accent3">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b="1" dirty="0">
                <a:solidFill>
                  <a:schemeClr val="tx1"/>
                </a:solidFill>
                <a:latin typeface="Calibri" pitchFamily="34" charset="0"/>
                <a:cs typeface="Calibri" pitchFamily="34" charset="0"/>
              </a:rPr>
              <a:t>MPG</a:t>
            </a:r>
            <a:endParaRPr lang="en-US" sz="1700" b="1" dirty="0">
              <a:solidFill>
                <a:schemeClr val="tx1"/>
              </a:solidFill>
              <a:latin typeface="Calibri" pitchFamily="34" charset="0"/>
              <a:cs typeface="Calibri" pitchFamily="34" charset="0"/>
            </a:endParaRPr>
          </a:p>
        </p:txBody>
      </p:sp>
      <p:sp>
        <p:nvSpPr>
          <p:cNvPr id="18" name="Rectangle 17"/>
          <p:cNvSpPr/>
          <p:nvPr/>
        </p:nvSpPr>
        <p:spPr>
          <a:xfrm>
            <a:off x="7086601" y="2276474"/>
            <a:ext cx="1409700" cy="685800"/>
          </a:xfrm>
          <a:prstGeom prst="rect">
            <a:avLst/>
          </a:prstGeom>
          <a:solidFill>
            <a:schemeClr val="accent3">
              <a:lumMod val="60000"/>
              <a:lumOff val="4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b="1" dirty="0">
                <a:solidFill>
                  <a:schemeClr val="tx1"/>
                </a:solidFill>
                <a:latin typeface="Calibri" pitchFamily="34" charset="0"/>
                <a:cs typeface="Calibri" pitchFamily="34" charset="0"/>
              </a:rPr>
              <a:t>Acceleration</a:t>
            </a:r>
          </a:p>
          <a:p>
            <a:pPr algn="ctr"/>
            <a:r>
              <a:rPr lang="en-US" sz="1700" b="1" dirty="0">
                <a:solidFill>
                  <a:schemeClr val="tx1"/>
                </a:solidFill>
                <a:latin typeface="Calibri" pitchFamily="34" charset="0"/>
                <a:cs typeface="Calibri" pitchFamily="34" charset="0"/>
              </a:rPr>
              <a:t>(0</a:t>
            </a:r>
            <a:r>
              <a:rPr lang="en-US" sz="1700" b="1" dirty="0">
                <a:solidFill>
                  <a:schemeClr val="tx1"/>
                </a:solidFill>
                <a:latin typeface="Calibri" pitchFamily="34" charset="0"/>
                <a:cs typeface="Calibri" pitchFamily="34" charset="0"/>
                <a:sym typeface="Wingdings" pitchFamily="2" charset="2"/>
              </a:rPr>
              <a:t></a:t>
            </a:r>
            <a:r>
              <a:rPr lang="en-US" sz="1700" b="1" dirty="0">
                <a:solidFill>
                  <a:schemeClr val="tx1"/>
                </a:solidFill>
                <a:latin typeface="Calibri" pitchFamily="34" charset="0"/>
                <a:cs typeface="Calibri" pitchFamily="34" charset="0"/>
              </a:rPr>
              <a:t>60mph)</a:t>
            </a:r>
            <a:endParaRPr lang="en-US" sz="1700" b="1" dirty="0">
              <a:solidFill>
                <a:schemeClr val="tx1"/>
              </a:solidFill>
              <a:latin typeface="Calibri" pitchFamily="34" charset="0"/>
              <a:cs typeface="Calibri" pitchFamily="34" charset="0"/>
            </a:endParaRPr>
          </a:p>
        </p:txBody>
      </p:sp>
      <p:cxnSp>
        <p:nvCxnSpPr>
          <p:cNvPr id="8" name="Elbow Connector 7"/>
          <p:cNvCxnSpPr>
            <a:stCxn id="2" idx="2"/>
            <a:endCxn id="16" idx="0"/>
          </p:cNvCxnSpPr>
          <p:nvPr/>
        </p:nvCxnSpPr>
        <p:spPr>
          <a:xfrm rot="5400000">
            <a:off x="3238501" y="581024"/>
            <a:ext cx="609600" cy="278130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 idx="2"/>
            <a:endCxn id="18" idx="0"/>
          </p:cNvCxnSpPr>
          <p:nvPr/>
        </p:nvCxnSpPr>
        <p:spPr>
          <a:xfrm rot="16200000" flipH="1">
            <a:off x="6057901" y="542924"/>
            <a:ext cx="609600" cy="285750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 idx="2"/>
            <a:endCxn id="17" idx="0"/>
          </p:cNvCxnSpPr>
          <p:nvPr/>
        </p:nvCxnSpPr>
        <p:spPr>
          <a:xfrm rot="16200000" flipH="1">
            <a:off x="4633913" y="1966911"/>
            <a:ext cx="609600" cy="9525"/>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1913" y="2409795"/>
            <a:ext cx="1295400" cy="324608"/>
          </a:xfrm>
          <a:prstGeom prst="rect">
            <a:avLst/>
          </a:prstGeom>
          <a:noFill/>
        </p:spPr>
        <p:txBody>
          <a:bodyPr wrap="square" lIns="64291" tIns="32146" rIns="64291" bIns="32146" rtlCol="0">
            <a:spAutoFit/>
          </a:bodyPr>
          <a:lstStyle/>
          <a:p>
            <a:pPr algn="l"/>
            <a:r>
              <a:rPr lang="en-US" sz="1700" b="1" dirty="0">
                <a:latin typeface="Calibri" pitchFamily="34" charset="0"/>
                <a:cs typeface="Calibri" pitchFamily="34" charset="0"/>
              </a:rPr>
              <a:t>Attributes</a:t>
            </a:r>
          </a:p>
        </p:txBody>
      </p:sp>
      <p:sp>
        <p:nvSpPr>
          <p:cNvPr id="19" name="Rectangle 18"/>
          <p:cNvSpPr/>
          <p:nvPr/>
        </p:nvSpPr>
        <p:spPr>
          <a:xfrm>
            <a:off x="9906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$15K</a:t>
            </a:r>
            <a:endParaRPr lang="en-US" sz="1700" dirty="0">
              <a:solidFill>
                <a:schemeClr val="tx1"/>
              </a:solidFill>
              <a:latin typeface="Calibri" pitchFamily="34" charset="0"/>
              <a:cs typeface="Calibri" pitchFamily="34" charset="0"/>
            </a:endParaRPr>
          </a:p>
        </p:txBody>
      </p:sp>
      <p:sp>
        <p:nvSpPr>
          <p:cNvPr id="21" name="Rectangle 20"/>
          <p:cNvSpPr/>
          <p:nvPr/>
        </p:nvSpPr>
        <p:spPr>
          <a:xfrm>
            <a:off x="180975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$20K</a:t>
            </a:r>
            <a:endParaRPr lang="en-US" sz="1700" dirty="0">
              <a:solidFill>
                <a:schemeClr val="tx1"/>
              </a:solidFill>
              <a:latin typeface="Calibri" pitchFamily="34" charset="0"/>
              <a:cs typeface="Calibri" pitchFamily="34" charset="0"/>
            </a:endParaRPr>
          </a:p>
        </p:txBody>
      </p:sp>
      <p:sp>
        <p:nvSpPr>
          <p:cNvPr id="22" name="Rectangle 21"/>
          <p:cNvSpPr/>
          <p:nvPr/>
        </p:nvSpPr>
        <p:spPr>
          <a:xfrm>
            <a:off x="2628900" y="3648074"/>
            <a:ext cx="723900" cy="5334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$25K</a:t>
            </a:r>
            <a:endParaRPr lang="en-US" sz="1700" dirty="0">
              <a:solidFill>
                <a:schemeClr val="tx1"/>
              </a:solidFill>
              <a:latin typeface="Calibri" pitchFamily="34" charset="0"/>
              <a:cs typeface="Calibri" pitchFamily="34" charset="0"/>
            </a:endParaRPr>
          </a:p>
        </p:txBody>
      </p:sp>
      <p:sp>
        <p:nvSpPr>
          <p:cNvPr id="23" name="Rectangle 22"/>
          <p:cNvSpPr/>
          <p:nvPr/>
        </p:nvSpPr>
        <p:spPr>
          <a:xfrm>
            <a:off x="37719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25</a:t>
            </a:r>
            <a:endParaRPr lang="en-US" sz="1700" dirty="0">
              <a:solidFill>
                <a:schemeClr val="tx1"/>
              </a:solidFill>
              <a:latin typeface="Calibri" pitchFamily="34" charset="0"/>
              <a:cs typeface="Calibri" pitchFamily="34" charset="0"/>
            </a:endParaRPr>
          </a:p>
        </p:txBody>
      </p:sp>
      <p:sp>
        <p:nvSpPr>
          <p:cNvPr id="24" name="Rectangle 23"/>
          <p:cNvSpPr/>
          <p:nvPr/>
        </p:nvSpPr>
        <p:spPr>
          <a:xfrm>
            <a:off x="459105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30</a:t>
            </a:r>
            <a:endParaRPr lang="en-US" sz="1700" dirty="0">
              <a:solidFill>
                <a:schemeClr val="tx1"/>
              </a:solidFill>
              <a:latin typeface="Calibri" pitchFamily="34" charset="0"/>
              <a:cs typeface="Calibri" pitchFamily="34" charset="0"/>
            </a:endParaRPr>
          </a:p>
        </p:txBody>
      </p:sp>
      <p:sp>
        <p:nvSpPr>
          <p:cNvPr id="25" name="Rectangle 24"/>
          <p:cNvSpPr/>
          <p:nvPr/>
        </p:nvSpPr>
        <p:spPr>
          <a:xfrm>
            <a:off x="5410200" y="3648074"/>
            <a:ext cx="723900" cy="5334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35</a:t>
            </a:r>
            <a:endParaRPr lang="en-US" sz="1700" dirty="0">
              <a:solidFill>
                <a:schemeClr val="tx1"/>
              </a:solidFill>
              <a:latin typeface="Calibri" pitchFamily="34" charset="0"/>
              <a:cs typeface="Calibri" pitchFamily="34" charset="0"/>
            </a:endParaRPr>
          </a:p>
        </p:txBody>
      </p:sp>
      <p:sp>
        <p:nvSpPr>
          <p:cNvPr id="26" name="Rectangle 25"/>
          <p:cNvSpPr/>
          <p:nvPr/>
        </p:nvSpPr>
        <p:spPr>
          <a:xfrm>
            <a:off x="66294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6sec</a:t>
            </a:r>
            <a:endParaRPr lang="en-US" sz="1700" dirty="0">
              <a:solidFill>
                <a:schemeClr val="tx1"/>
              </a:solidFill>
              <a:latin typeface="Calibri" pitchFamily="34" charset="0"/>
              <a:cs typeface="Calibri" pitchFamily="34" charset="0"/>
            </a:endParaRPr>
          </a:p>
        </p:txBody>
      </p:sp>
      <p:sp>
        <p:nvSpPr>
          <p:cNvPr id="27" name="Rectangle 26"/>
          <p:cNvSpPr/>
          <p:nvPr/>
        </p:nvSpPr>
        <p:spPr>
          <a:xfrm>
            <a:off x="7448550" y="3648074"/>
            <a:ext cx="723900" cy="53340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8sec</a:t>
            </a:r>
            <a:endParaRPr lang="en-US" sz="1700" dirty="0">
              <a:solidFill>
                <a:schemeClr val="tx1"/>
              </a:solidFill>
              <a:latin typeface="Calibri" pitchFamily="34" charset="0"/>
              <a:cs typeface="Calibri" pitchFamily="34" charset="0"/>
            </a:endParaRPr>
          </a:p>
        </p:txBody>
      </p:sp>
      <p:sp>
        <p:nvSpPr>
          <p:cNvPr id="28" name="Rectangle 27"/>
          <p:cNvSpPr/>
          <p:nvPr/>
        </p:nvSpPr>
        <p:spPr>
          <a:xfrm>
            <a:off x="8267700" y="3648074"/>
            <a:ext cx="723900" cy="533400"/>
          </a:xfrm>
          <a:prstGeom prst="rect">
            <a:avLst/>
          </a:prstGeom>
          <a:no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r>
              <a:rPr lang="en-US" sz="1700" dirty="0">
                <a:solidFill>
                  <a:schemeClr val="tx1"/>
                </a:solidFill>
                <a:latin typeface="Calibri" pitchFamily="34" charset="0"/>
                <a:cs typeface="Calibri" pitchFamily="34" charset="0"/>
              </a:rPr>
              <a:t>10sec</a:t>
            </a:r>
            <a:endParaRPr lang="en-US" sz="1700" dirty="0">
              <a:solidFill>
                <a:schemeClr val="tx1"/>
              </a:solidFill>
              <a:latin typeface="Calibri" pitchFamily="34" charset="0"/>
              <a:cs typeface="Calibri" pitchFamily="34" charset="0"/>
            </a:endParaRPr>
          </a:p>
        </p:txBody>
      </p:sp>
      <p:cxnSp>
        <p:nvCxnSpPr>
          <p:cNvPr id="36" name="Elbow Connector 35"/>
          <p:cNvCxnSpPr>
            <a:stCxn id="16" idx="2"/>
            <a:endCxn id="19" idx="0"/>
          </p:cNvCxnSpPr>
          <p:nvPr/>
        </p:nvCxnSpPr>
        <p:spPr>
          <a:xfrm rot="5400000">
            <a:off x="1409700" y="2905124"/>
            <a:ext cx="685800" cy="80010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16" idx="2"/>
            <a:endCxn id="21" idx="0"/>
          </p:cNvCxnSpPr>
          <p:nvPr/>
        </p:nvCxnSpPr>
        <p:spPr>
          <a:xfrm rot="16200000" flipH="1">
            <a:off x="1819275" y="3295649"/>
            <a:ext cx="685800" cy="19050"/>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16" idx="2"/>
            <a:endCxn id="22" idx="0"/>
          </p:cNvCxnSpPr>
          <p:nvPr/>
        </p:nvCxnSpPr>
        <p:spPr>
          <a:xfrm rot="16200000" flipH="1">
            <a:off x="2228850" y="2886075"/>
            <a:ext cx="685800" cy="838200"/>
          </a:xfrm>
          <a:prstGeom prst="bentConnector3">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17" idx="2"/>
            <a:endCxn id="23" idx="0"/>
          </p:cNvCxnSpPr>
          <p:nvPr/>
        </p:nvCxnSpPr>
        <p:spPr>
          <a:xfrm rot="5400000">
            <a:off x="4195763" y="2900362"/>
            <a:ext cx="685800" cy="809625"/>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17" idx="2"/>
            <a:endCxn id="24" idx="0"/>
          </p:cNvCxnSpPr>
          <p:nvPr/>
        </p:nvCxnSpPr>
        <p:spPr>
          <a:xfrm rot="16200000" flipH="1">
            <a:off x="4605337" y="3300412"/>
            <a:ext cx="685800" cy="9525"/>
          </a:xfrm>
          <a:prstGeom prst="bentConnector3">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17" idx="2"/>
            <a:endCxn id="25" idx="0"/>
          </p:cNvCxnSpPr>
          <p:nvPr/>
        </p:nvCxnSpPr>
        <p:spPr>
          <a:xfrm rot="16200000" flipH="1">
            <a:off x="5014912" y="2890836"/>
            <a:ext cx="685800" cy="828675"/>
          </a:xfrm>
          <a:prstGeom prst="bentConnector3">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8" idx="2"/>
            <a:endCxn id="28" idx="0"/>
          </p:cNvCxnSpPr>
          <p:nvPr/>
        </p:nvCxnSpPr>
        <p:spPr>
          <a:xfrm rot="16200000" flipH="1">
            <a:off x="7867650" y="2886075"/>
            <a:ext cx="685800" cy="83820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8" idx="2"/>
            <a:endCxn id="26" idx="0"/>
          </p:cNvCxnSpPr>
          <p:nvPr/>
        </p:nvCxnSpPr>
        <p:spPr>
          <a:xfrm rot="5400000">
            <a:off x="7048500" y="2905124"/>
            <a:ext cx="685800" cy="800100"/>
          </a:xfrm>
          <a:prstGeom prst="bentConnector3">
            <a:avLst>
              <a:gd name="adj1" fmla="val 5000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1913" y="3714720"/>
            <a:ext cx="1295400" cy="324608"/>
          </a:xfrm>
          <a:prstGeom prst="rect">
            <a:avLst/>
          </a:prstGeom>
          <a:noFill/>
        </p:spPr>
        <p:txBody>
          <a:bodyPr wrap="square" lIns="64291" tIns="32146" rIns="64291" bIns="32146" rtlCol="0">
            <a:spAutoFit/>
          </a:bodyPr>
          <a:lstStyle/>
          <a:p>
            <a:pPr algn="l"/>
            <a:r>
              <a:rPr lang="en-US" sz="1700" b="1" dirty="0">
                <a:latin typeface="Calibri" pitchFamily="34" charset="0"/>
                <a:cs typeface="Calibri" pitchFamily="34" charset="0"/>
              </a:rPr>
              <a:t>Levels</a:t>
            </a:r>
          </a:p>
        </p:txBody>
      </p:sp>
      <p:cxnSp>
        <p:nvCxnSpPr>
          <p:cNvPr id="57" name="Elbow Connector 56"/>
          <p:cNvCxnSpPr>
            <a:stCxn id="18" idx="2"/>
            <a:endCxn id="27" idx="0"/>
          </p:cNvCxnSpPr>
          <p:nvPr/>
        </p:nvCxnSpPr>
        <p:spPr>
          <a:xfrm rot="16200000" flipH="1">
            <a:off x="7458075" y="3295649"/>
            <a:ext cx="685800" cy="19050"/>
          </a:xfrm>
          <a:prstGeom prst="bentConnector3">
            <a:avLst>
              <a:gd name="adj1" fmla="val 50000"/>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1912" y="4201183"/>
            <a:ext cx="1228725" cy="584295"/>
          </a:xfrm>
          <a:prstGeom prst="rect">
            <a:avLst/>
          </a:prstGeom>
          <a:noFill/>
        </p:spPr>
        <p:txBody>
          <a:bodyPr wrap="square" lIns="64291" tIns="32146" rIns="64291" bIns="32146" rtlCol="0">
            <a:spAutoFit/>
          </a:bodyPr>
          <a:lstStyle/>
          <a:p>
            <a:pPr algn="l"/>
            <a:r>
              <a:rPr lang="en-US" sz="1700" b="1" i="1" dirty="0">
                <a:latin typeface="Calibri" pitchFamily="34" charset="0"/>
                <a:cs typeface="Calibri" pitchFamily="34" charset="0"/>
              </a:rPr>
              <a:t>Part-</a:t>
            </a:r>
          </a:p>
          <a:p>
            <a:pPr algn="l"/>
            <a:r>
              <a:rPr lang="en-US" sz="1700" b="1" i="1" dirty="0">
                <a:latin typeface="Calibri" pitchFamily="34" charset="0"/>
                <a:cs typeface="Calibri" pitchFamily="34" charset="0"/>
              </a:rPr>
              <a:t>worth</a:t>
            </a:r>
          </a:p>
        </p:txBody>
      </p:sp>
      <mc:AlternateContent xmlns:mc="http://schemas.openxmlformats.org/markup-compatibility/2006" xmlns:a14="http://schemas.microsoft.com/office/drawing/2010/main">
        <mc:Choice Requires="a14">
          <p:sp>
            <p:nvSpPr>
              <p:cNvPr id="7" name="Rectangle 6"/>
              <p:cNvSpPr/>
              <p:nvPr/>
            </p:nvSpPr>
            <p:spPr>
              <a:xfrm>
                <a:off x="1169009" y="4263482"/>
                <a:ext cx="481863"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11</m:t>
                          </m:r>
                        </m:sub>
                      </m:sSub>
                    </m:oMath>
                  </m:oMathPara>
                </a14:m>
                <a:endParaRPr lang="en-US" sz="1700" dirty="0">
                  <a:latin typeface="Calibri" pitchFamily="34" charset="0"/>
                  <a:cs typeface="Calibri"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662590" y="6063618"/>
                <a:ext cx="685316" cy="461665"/>
              </a:xfrm>
              <a:prstGeom prst="rect">
                <a:avLst/>
              </a:prstGeom>
              <a:blipFill rotWithShape="1">
                <a:blip r:embed="rId3"/>
                <a:stretch>
                  <a:fillRect l="-7143" t="-10667" r="-1339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Rectangle 66"/>
              <p:cNvSpPr/>
              <p:nvPr/>
            </p:nvSpPr>
            <p:spPr>
              <a:xfrm>
                <a:off x="1959586" y="4263482"/>
                <a:ext cx="481863"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12</m:t>
                          </m:r>
                        </m:sub>
                      </m:sSub>
                    </m:oMath>
                  </m:oMathPara>
                </a14:m>
                <a:endParaRPr lang="en-US" sz="1700" dirty="0">
                  <a:latin typeface="Calibri" pitchFamily="34" charset="0"/>
                  <a:cs typeface="Calibri" pitchFamily="34" charset="0"/>
                </a:endParaRPr>
              </a:p>
            </p:txBody>
          </p:sp>
        </mc:Choice>
        <mc:Fallback xmlns="">
          <p:sp>
            <p:nvSpPr>
              <p:cNvPr id="67" name="Rectangle 66"/>
              <p:cNvSpPr>
                <a:spLocks noRot="1" noChangeAspect="1" noMove="1" noResize="1" noEditPoints="1" noAdjustHandles="1" noChangeArrowheads="1" noChangeShapeType="1" noTextEdit="1"/>
              </p:cNvSpPr>
              <p:nvPr/>
            </p:nvSpPr>
            <p:spPr>
              <a:xfrm>
                <a:off x="2786967" y="6063618"/>
                <a:ext cx="685316" cy="461665"/>
              </a:xfrm>
              <a:prstGeom prst="rect">
                <a:avLst/>
              </a:prstGeom>
              <a:blipFill rotWithShape="1">
                <a:blip r:embed="rId4"/>
                <a:stretch>
                  <a:fillRect l="-7080" t="-10667" r="-1238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67"/>
              <p:cNvSpPr/>
              <p:nvPr/>
            </p:nvSpPr>
            <p:spPr>
              <a:xfrm>
                <a:off x="2769209" y="4263482"/>
                <a:ext cx="481863"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13</m:t>
                          </m:r>
                        </m:sub>
                      </m:sSub>
                    </m:oMath>
                  </m:oMathPara>
                </a14:m>
                <a:endParaRPr lang="en-US" sz="1700" dirty="0">
                  <a:solidFill>
                    <a:srgbClr val="C00000"/>
                  </a:solidFill>
                  <a:latin typeface="Calibri" pitchFamily="34" charset="0"/>
                  <a:cs typeface="Calibri" pitchFamily="34" charset="0"/>
                </a:endParaRPr>
              </a:p>
            </p:txBody>
          </p:sp>
        </mc:Choice>
        <mc:Fallback xmlns="">
          <p:sp>
            <p:nvSpPr>
              <p:cNvPr id="68" name="Rectangle 67"/>
              <p:cNvSpPr>
                <a:spLocks noRot="1" noChangeAspect="1" noMove="1" noResize="1" noEditPoints="1" noAdjustHandles="1" noChangeArrowheads="1" noChangeShapeType="1" noTextEdit="1"/>
              </p:cNvSpPr>
              <p:nvPr/>
            </p:nvSpPr>
            <p:spPr>
              <a:xfrm>
                <a:off x="3938430" y="6063618"/>
                <a:ext cx="685316" cy="461665"/>
              </a:xfrm>
              <a:prstGeom prst="rect">
                <a:avLst/>
              </a:prstGeom>
              <a:blipFill rotWithShape="1">
                <a:blip r:embed="rId5"/>
                <a:stretch>
                  <a:fillRect l="-7143" t="-10667" r="-1339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a:xfrm>
                <a:off x="3913266"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21</m:t>
                          </m:r>
                        </m:sub>
                      </m:sSub>
                    </m:oMath>
                  </m:oMathPara>
                </a14:m>
                <a:endParaRPr lang="en-US" sz="1700" dirty="0">
                  <a:latin typeface="Calibri" pitchFamily="34" charset="0"/>
                  <a:cs typeface="Calibri" pitchFamily="34" charset="0"/>
                </a:endParaRPr>
              </a:p>
            </p:txBody>
          </p:sp>
        </mc:Choice>
        <mc:Fallback xmlns="">
          <p:sp>
            <p:nvSpPr>
              <p:cNvPr id="69" name="Rectangle 68"/>
              <p:cNvSpPr>
                <a:spLocks noRot="1" noChangeAspect="1" noMove="1" noResize="1" noEditPoints="1" noAdjustHandles="1" noChangeArrowheads="1" noChangeShapeType="1" noTextEdit="1"/>
              </p:cNvSpPr>
              <p:nvPr/>
            </p:nvSpPr>
            <p:spPr>
              <a:xfrm>
                <a:off x="5565534" y="6063618"/>
                <a:ext cx="692434" cy="461665"/>
              </a:xfrm>
              <a:prstGeom prst="rect">
                <a:avLst/>
              </a:prstGeom>
              <a:blipFill rotWithShape="1">
                <a:blip r:embed="rId6"/>
                <a:stretch>
                  <a:fillRect l="-7018" t="-10667" r="-1228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69"/>
              <p:cNvSpPr/>
              <p:nvPr/>
            </p:nvSpPr>
            <p:spPr>
              <a:xfrm>
                <a:off x="473241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22</m:t>
                          </m:r>
                        </m:sub>
                      </m:sSub>
                    </m:oMath>
                  </m:oMathPara>
                </a14:m>
                <a:endParaRPr lang="en-US" sz="1700" dirty="0">
                  <a:latin typeface="Calibri" pitchFamily="34" charset="0"/>
                  <a:cs typeface="Calibri" pitchFamily="34" charset="0"/>
                </a:endParaRPr>
              </a:p>
            </p:txBody>
          </p:sp>
        </mc:Choice>
        <mc:Fallback xmlns="">
          <p:sp>
            <p:nvSpPr>
              <p:cNvPr id="70" name="Rectangle 69"/>
              <p:cNvSpPr>
                <a:spLocks noRot="1" noChangeAspect="1" noMove="1" noResize="1" noEditPoints="1" noAdjustHandles="1" noChangeArrowheads="1" noChangeShapeType="1" noTextEdit="1"/>
              </p:cNvSpPr>
              <p:nvPr/>
            </p:nvSpPr>
            <p:spPr>
              <a:xfrm>
                <a:off x="6730546" y="6063618"/>
                <a:ext cx="692434" cy="461665"/>
              </a:xfrm>
              <a:prstGeom prst="rect">
                <a:avLst/>
              </a:prstGeom>
              <a:blipFill rotWithShape="1">
                <a:blip r:embed="rId7"/>
                <a:stretch>
                  <a:fillRect l="-7018" t="-10667" r="-1228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a:xfrm>
                <a:off x="555156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23</m:t>
                          </m:r>
                        </m:sub>
                      </m:sSub>
                    </m:oMath>
                  </m:oMathPara>
                </a14:m>
                <a:endParaRPr lang="en-US" sz="1700" dirty="0">
                  <a:solidFill>
                    <a:srgbClr val="C00000"/>
                  </a:solidFill>
                  <a:latin typeface="Calibri" pitchFamily="34" charset="0"/>
                  <a:cs typeface="Calibri" pitchFamily="34" charset="0"/>
                </a:endParaRPr>
              </a:p>
            </p:txBody>
          </p:sp>
        </mc:Choice>
        <mc:Fallback xmlns="">
          <p:sp>
            <p:nvSpPr>
              <p:cNvPr id="71" name="Rectangle 70"/>
              <p:cNvSpPr>
                <a:spLocks noRot="1" noChangeAspect="1" noMove="1" noResize="1" noEditPoints="1" noAdjustHandles="1" noChangeArrowheads="1" noChangeShapeType="1" noTextEdit="1"/>
              </p:cNvSpPr>
              <p:nvPr/>
            </p:nvSpPr>
            <p:spPr>
              <a:xfrm>
                <a:off x="7895559" y="6063618"/>
                <a:ext cx="692434" cy="461665"/>
              </a:xfrm>
              <a:prstGeom prst="rect">
                <a:avLst/>
              </a:prstGeom>
              <a:blipFill rotWithShape="1">
                <a:blip r:embed="rId8"/>
                <a:stretch>
                  <a:fillRect l="-7018" t="-10667" r="-1228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Rectangle 73"/>
              <p:cNvSpPr/>
              <p:nvPr/>
            </p:nvSpPr>
            <p:spPr>
              <a:xfrm>
                <a:off x="6770766"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31</m:t>
                          </m:r>
                        </m:sub>
                      </m:sSub>
                    </m:oMath>
                  </m:oMathPara>
                </a14:m>
                <a:endParaRPr lang="en-US" sz="1700" dirty="0">
                  <a:latin typeface="Calibri" pitchFamily="34" charset="0"/>
                  <a:cs typeface="Calibri" pitchFamily="34" charset="0"/>
                </a:endParaRPr>
              </a:p>
            </p:txBody>
          </p:sp>
        </mc:Choice>
        <mc:Fallback xmlns="">
          <p:sp>
            <p:nvSpPr>
              <p:cNvPr id="74" name="Rectangle 73"/>
              <p:cNvSpPr>
                <a:spLocks noRot="1" noChangeAspect="1" noMove="1" noResize="1" noEditPoints="1" noAdjustHandles="1" noChangeArrowheads="1" noChangeShapeType="1" noTextEdit="1"/>
              </p:cNvSpPr>
              <p:nvPr/>
            </p:nvSpPr>
            <p:spPr>
              <a:xfrm>
                <a:off x="9629534" y="6063618"/>
                <a:ext cx="692434" cy="461665"/>
              </a:xfrm>
              <a:prstGeom prst="rect">
                <a:avLst/>
              </a:prstGeom>
              <a:blipFill rotWithShape="1">
                <a:blip r:embed="rId9"/>
                <a:stretch>
                  <a:fillRect l="-7080" t="-10667" r="-1327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758991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pt-BR" sz="1700" i="1">
                              <a:solidFill>
                                <a:srgbClr val="C00000"/>
                              </a:solidFill>
                              <a:latin typeface="Cambria Math"/>
                              <a:ea typeface="Cambria Math"/>
                            </a:rPr>
                            <m:t>𝛽</m:t>
                          </m:r>
                        </m:e>
                        <m:sub>
                          <m:r>
                            <a:rPr lang="en-US" sz="1700" i="1">
                              <a:solidFill>
                                <a:srgbClr val="C00000"/>
                              </a:solidFill>
                              <a:latin typeface="Cambria Math"/>
                            </a:rPr>
                            <m:t>32</m:t>
                          </m:r>
                        </m:sub>
                      </m:sSub>
                    </m:oMath>
                  </m:oMathPara>
                </a14:m>
                <a:endParaRPr lang="en-US" sz="1700" dirty="0">
                  <a:solidFill>
                    <a:srgbClr val="C00000"/>
                  </a:solidFill>
                  <a:latin typeface="Calibri" pitchFamily="34" charset="0"/>
                  <a:cs typeface="Calibri" pitchFamily="34" charset="0"/>
                </a:endParaRPr>
              </a:p>
            </p:txBody>
          </p:sp>
        </mc:Choice>
        <mc:Fallback xmlns="">
          <p:sp>
            <p:nvSpPr>
              <p:cNvPr id="75" name="Rectangle 74"/>
              <p:cNvSpPr>
                <a:spLocks noRot="1" noChangeAspect="1" noMove="1" noResize="1" noEditPoints="1" noAdjustHandles="1" noChangeArrowheads="1" noChangeShapeType="1" noTextEdit="1"/>
              </p:cNvSpPr>
              <p:nvPr/>
            </p:nvSpPr>
            <p:spPr>
              <a:xfrm>
                <a:off x="10794546" y="6063618"/>
                <a:ext cx="692434" cy="461665"/>
              </a:xfrm>
              <a:prstGeom prst="rect">
                <a:avLst/>
              </a:prstGeom>
              <a:blipFill rotWithShape="1">
                <a:blip r:embed="rId10"/>
                <a:stretch>
                  <a:fillRect l="-7080" t="-10667" r="-1327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8409065" y="4263482"/>
                <a:ext cx="486868" cy="324608"/>
              </a:xfrm>
              <a:prstGeom prst="rect">
                <a:avLst/>
              </a:prstGeom>
            </p:spPr>
            <p:txBody>
              <a:bodyPr wrap="none" lIns="64291" tIns="32146" rIns="64291" bIns="32146">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pt-BR" sz="1700" i="1">
                              <a:latin typeface="Cambria Math"/>
                              <a:ea typeface="Cambria Math"/>
                            </a:rPr>
                            <m:t>𝛽</m:t>
                          </m:r>
                        </m:e>
                        <m:sub>
                          <m:r>
                            <a:rPr lang="en-US" sz="1700" i="1">
                              <a:latin typeface="Cambria Math"/>
                            </a:rPr>
                            <m:t>33</m:t>
                          </m:r>
                        </m:sub>
                      </m:sSub>
                    </m:oMath>
                  </m:oMathPara>
                </a14:m>
                <a:endParaRPr lang="en-US" sz="1700" dirty="0">
                  <a:latin typeface="Calibri" pitchFamily="34" charset="0"/>
                  <a:cs typeface="Calibri" pitchFamily="34" charset="0"/>
                </a:endParaRPr>
              </a:p>
            </p:txBody>
          </p:sp>
        </mc:Choice>
        <mc:Fallback xmlns="">
          <p:sp>
            <p:nvSpPr>
              <p:cNvPr id="76" name="Rectangle 75"/>
              <p:cNvSpPr>
                <a:spLocks noRot="1" noChangeAspect="1" noMove="1" noResize="1" noEditPoints="1" noAdjustHandles="1" noChangeArrowheads="1" noChangeShapeType="1" noTextEdit="1"/>
              </p:cNvSpPr>
              <p:nvPr/>
            </p:nvSpPr>
            <p:spPr>
              <a:xfrm>
                <a:off x="11959560" y="6063618"/>
                <a:ext cx="692434" cy="461665"/>
              </a:xfrm>
              <a:prstGeom prst="rect">
                <a:avLst/>
              </a:prstGeom>
              <a:blipFill rotWithShape="1">
                <a:blip r:embed="rId11"/>
                <a:stretch>
                  <a:fillRect l="-7080" t="-10667" r="-1327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p:cNvSpPr/>
              <p:nvPr/>
            </p:nvSpPr>
            <p:spPr>
              <a:xfrm>
                <a:off x="853516" y="3263901"/>
                <a:ext cx="532515"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11</m:t>
                          </m:r>
                        </m:sub>
                      </m:sSub>
                    </m:oMath>
                  </m:oMathPara>
                </a14:m>
                <a:endParaRPr lang="en-US" sz="1700" dirty="0">
                  <a:latin typeface="Calibri" pitchFamily="34" charset="0"/>
                  <a:cs typeface="Calibri" pitchFamily="34" charset="0"/>
                </a:endParaRPr>
              </a:p>
            </p:txBody>
          </p:sp>
        </mc:Choice>
        <mc:Fallback xmlns="">
          <p:sp>
            <p:nvSpPr>
              <p:cNvPr id="52" name="Rectangle 51"/>
              <p:cNvSpPr>
                <a:spLocks noRot="1" noChangeAspect="1" noMove="1" noResize="1" noEditPoints="1" noAdjustHandles="1" noChangeArrowheads="1" noChangeShapeType="1" noTextEdit="1"/>
              </p:cNvSpPr>
              <p:nvPr/>
            </p:nvSpPr>
            <p:spPr>
              <a:xfrm>
                <a:off x="1213889" y="4641993"/>
                <a:ext cx="757355" cy="500636"/>
              </a:xfrm>
              <a:prstGeom prst="rect">
                <a:avLst/>
              </a:prstGeom>
              <a:blipFill rotWithShape="1">
                <a:blip r:embed="rId13"/>
                <a:stretch>
                  <a:fillRect t="-4819" r="-6452"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p:cNvSpPr/>
              <p:nvPr/>
            </p:nvSpPr>
            <p:spPr>
              <a:xfrm>
                <a:off x="1688542" y="3263901"/>
                <a:ext cx="532515"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1</m:t>
                          </m:r>
                          <m:r>
                            <a:rPr lang="en-US" sz="1700" i="1">
                              <a:latin typeface="Cambria Math"/>
                            </a:rPr>
                            <m:t>2</m:t>
                          </m:r>
                        </m:sub>
                      </m:sSub>
                    </m:oMath>
                  </m:oMathPara>
                </a14:m>
                <a:endParaRPr lang="en-US" sz="1700" dirty="0">
                  <a:latin typeface="Calibri" pitchFamily="34" charset="0"/>
                  <a:cs typeface="Calibri" pitchFamily="34" charset="0"/>
                </a:endParaRPr>
              </a:p>
            </p:txBody>
          </p:sp>
        </mc:Choice>
        <mc:Fallback xmlns="">
          <p:sp>
            <p:nvSpPr>
              <p:cNvPr id="53" name="Rectangle 52"/>
              <p:cNvSpPr>
                <a:spLocks noRot="1" noChangeAspect="1" noMove="1" noResize="1" noEditPoints="1" noAdjustHandles="1" noChangeArrowheads="1" noChangeShapeType="1" noTextEdit="1"/>
              </p:cNvSpPr>
              <p:nvPr/>
            </p:nvSpPr>
            <p:spPr>
              <a:xfrm>
                <a:off x="2401481" y="4641993"/>
                <a:ext cx="757355" cy="500636"/>
              </a:xfrm>
              <a:prstGeom prst="rect">
                <a:avLst/>
              </a:prstGeom>
              <a:blipFill rotWithShape="1">
                <a:blip r:embed="rId14"/>
                <a:stretch>
                  <a:fillRect t="-4819" r="-6452"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p:cNvSpPr/>
              <p:nvPr/>
            </p:nvSpPr>
            <p:spPr>
              <a:xfrm>
                <a:off x="2507568" y="3263901"/>
                <a:ext cx="532515"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en-US" sz="1700" i="1">
                              <a:solidFill>
                                <a:srgbClr val="C00000"/>
                              </a:solidFill>
                              <a:latin typeface="Cambria Math"/>
                              <a:ea typeface="Cambria Math"/>
                            </a:rPr>
                            <m:t>𝑥</m:t>
                          </m:r>
                        </m:e>
                        <m:sub>
                          <m:r>
                            <a:rPr lang="en-US" sz="1700" i="1">
                              <a:solidFill>
                                <a:srgbClr val="C00000"/>
                              </a:solidFill>
                              <a:latin typeface="Cambria Math"/>
                            </a:rPr>
                            <m:t>1</m:t>
                          </m:r>
                          <m:r>
                            <a:rPr lang="en-US" sz="1700" i="1">
                              <a:solidFill>
                                <a:srgbClr val="C00000"/>
                              </a:solidFill>
                              <a:latin typeface="Cambria Math"/>
                            </a:rPr>
                            <m:t>3</m:t>
                          </m:r>
                        </m:sub>
                      </m:sSub>
                    </m:oMath>
                  </m:oMathPara>
                </a14:m>
                <a:endParaRPr lang="en-US" sz="1700" dirty="0">
                  <a:solidFill>
                    <a:srgbClr val="C00000"/>
                  </a:solidFill>
                  <a:latin typeface="Calibri" pitchFamily="34" charset="0"/>
                  <a:cs typeface="Calibri" pitchFamily="34" charset="0"/>
                </a:endParaRPr>
              </a:p>
            </p:txBody>
          </p:sp>
        </mc:Choice>
        <mc:Fallback xmlns="">
          <p:sp>
            <p:nvSpPr>
              <p:cNvPr id="55" name="Rectangle 54"/>
              <p:cNvSpPr>
                <a:spLocks noRot="1" noChangeAspect="1" noMove="1" noResize="1" noEditPoints="1" noAdjustHandles="1" noChangeArrowheads="1" noChangeShapeType="1" noTextEdit="1"/>
              </p:cNvSpPr>
              <p:nvPr/>
            </p:nvSpPr>
            <p:spPr>
              <a:xfrm>
                <a:off x="3566318" y="4641993"/>
                <a:ext cx="757355" cy="500636"/>
              </a:xfrm>
              <a:prstGeom prst="rect">
                <a:avLst/>
              </a:prstGeom>
              <a:blipFill rotWithShape="1">
                <a:blip r:embed="rId15"/>
                <a:stretch>
                  <a:fillRect t="-4819" r="-6452"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3667019"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21</m:t>
                          </m:r>
                        </m:sub>
                      </m:sSub>
                    </m:oMath>
                  </m:oMathPara>
                </a14:m>
                <a:endParaRPr lang="en-US" sz="1700" dirty="0">
                  <a:latin typeface="Calibri" pitchFamily="34" charset="0"/>
                  <a:cs typeface="Calibri" pitchFamily="34" charset="0"/>
                </a:endParaRPr>
              </a:p>
            </p:txBody>
          </p:sp>
        </mc:Choice>
        <mc:Fallback xmlns="">
          <p:sp>
            <p:nvSpPr>
              <p:cNvPr id="56" name="Rectangle 55"/>
              <p:cNvSpPr>
                <a:spLocks noRot="1" noChangeAspect="1" noMove="1" noResize="1" noEditPoints="1" noAdjustHandles="1" noChangeArrowheads="1" noChangeShapeType="1" noTextEdit="1"/>
              </p:cNvSpPr>
              <p:nvPr/>
            </p:nvSpPr>
            <p:spPr>
              <a:xfrm>
                <a:off x="5215315" y="4641993"/>
                <a:ext cx="764472" cy="500636"/>
              </a:xfrm>
              <a:prstGeom prst="rect">
                <a:avLst/>
              </a:prstGeom>
              <a:blipFill rotWithShape="1">
                <a:blip r:embed="rId16"/>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4435119"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22</m:t>
                          </m:r>
                        </m:sub>
                      </m:sSub>
                    </m:oMath>
                  </m:oMathPara>
                </a14:m>
                <a:endParaRPr lang="en-US" sz="1700" dirty="0">
                  <a:latin typeface="Calibri" pitchFamily="34" charset="0"/>
                  <a:cs typeface="Calibri" pitchFamily="34" charset="0"/>
                </a:endParaRPr>
              </a:p>
            </p:txBody>
          </p:sp>
        </mc:Choice>
        <mc:Fallback xmlns="">
          <p:sp>
            <p:nvSpPr>
              <p:cNvPr id="58" name="Rectangle 57"/>
              <p:cNvSpPr>
                <a:spLocks noRot="1" noChangeAspect="1" noMove="1" noResize="1" noEditPoints="1" noAdjustHandles="1" noChangeArrowheads="1" noChangeShapeType="1" noTextEdit="1"/>
              </p:cNvSpPr>
              <p:nvPr/>
            </p:nvSpPr>
            <p:spPr>
              <a:xfrm>
                <a:off x="6307724" y="4641993"/>
                <a:ext cx="764472" cy="500636"/>
              </a:xfrm>
              <a:prstGeom prst="rect">
                <a:avLst/>
              </a:prstGeom>
              <a:blipFill rotWithShape="1">
                <a:blip r:embed="rId17"/>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Rectangle 58"/>
              <p:cNvSpPr/>
              <p:nvPr/>
            </p:nvSpPr>
            <p:spPr>
              <a:xfrm>
                <a:off x="5273320"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en-US" sz="1700" i="1">
                              <a:solidFill>
                                <a:srgbClr val="C00000"/>
                              </a:solidFill>
                              <a:latin typeface="Cambria Math"/>
                              <a:ea typeface="Cambria Math"/>
                            </a:rPr>
                            <m:t>𝑥</m:t>
                          </m:r>
                        </m:e>
                        <m:sub>
                          <m:r>
                            <a:rPr lang="en-US" sz="1700" i="1">
                              <a:solidFill>
                                <a:srgbClr val="C00000"/>
                              </a:solidFill>
                              <a:latin typeface="Cambria Math"/>
                            </a:rPr>
                            <m:t>23</m:t>
                          </m:r>
                        </m:sub>
                      </m:sSub>
                    </m:oMath>
                  </m:oMathPara>
                </a14:m>
                <a:endParaRPr lang="en-US" sz="1700" dirty="0">
                  <a:solidFill>
                    <a:srgbClr val="C00000"/>
                  </a:solidFill>
                  <a:latin typeface="Calibri" pitchFamily="34" charset="0"/>
                  <a:cs typeface="Calibri" pitchFamily="34" charset="0"/>
                </a:endParaRPr>
              </a:p>
            </p:txBody>
          </p:sp>
        </mc:Choice>
        <mc:Fallback xmlns="">
          <p:sp>
            <p:nvSpPr>
              <p:cNvPr id="59" name="Rectangle 58"/>
              <p:cNvSpPr>
                <a:spLocks noRot="1" noChangeAspect="1" noMove="1" noResize="1" noEditPoints="1" noAdjustHandles="1" noChangeArrowheads="1" noChangeShapeType="1" noTextEdit="1"/>
              </p:cNvSpPr>
              <p:nvPr/>
            </p:nvSpPr>
            <p:spPr>
              <a:xfrm>
                <a:off x="7499832" y="4641993"/>
                <a:ext cx="764472" cy="500636"/>
              </a:xfrm>
              <a:prstGeom prst="rect">
                <a:avLst/>
              </a:prstGeom>
              <a:blipFill rotWithShape="1">
                <a:blip r:embed="rId18"/>
                <a:stretch>
                  <a:fillRect t="-4819" r="-6349"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60"/>
              <p:cNvSpPr/>
              <p:nvPr/>
            </p:nvSpPr>
            <p:spPr>
              <a:xfrm>
                <a:off x="6465848"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31</m:t>
                          </m:r>
                        </m:sub>
                      </m:sSub>
                    </m:oMath>
                  </m:oMathPara>
                </a14:m>
                <a:endParaRPr lang="en-US" sz="1700" dirty="0">
                  <a:latin typeface="Calibri" pitchFamily="34" charset="0"/>
                  <a:cs typeface="Calibri" pitchFamily="34" charset="0"/>
                </a:endParaRPr>
              </a:p>
            </p:txBody>
          </p:sp>
        </mc:Choice>
        <mc:Fallback xmlns="">
          <p:sp>
            <p:nvSpPr>
              <p:cNvPr id="61" name="Rectangle 60"/>
              <p:cNvSpPr>
                <a:spLocks noRot="1" noChangeAspect="1" noMove="1" noResize="1" noEditPoints="1" noAdjustHandles="1" noChangeArrowheads="1" noChangeShapeType="1" noTextEdit="1"/>
              </p:cNvSpPr>
              <p:nvPr/>
            </p:nvSpPr>
            <p:spPr>
              <a:xfrm>
                <a:off x="9195872" y="4641993"/>
                <a:ext cx="764472" cy="500636"/>
              </a:xfrm>
              <a:prstGeom prst="rect">
                <a:avLst/>
              </a:prstGeom>
              <a:blipFill rotWithShape="1">
                <a:blip r:embed="rId19"/>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Rectangle 61"/>
              <p:cNvSpPr/>
              <p:nvPr/>
            </p:nvSpPr>
            <p:spPr>
              <a:xfrm>
                <a:off x="7312343"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solidFill>
                                <a:srgbClr val="C00000"/>
                              </a:solidFill>
                              <a:latin typeface="Cambria Math"/>
                              <a:ea typeface="Cambria Math"/>
                            </a:rPr>
                          </m:ctrlPr>
                        </m:sSubPr>
                        <m:e>
                          <m:r>
                            <a:rPr lang="en-US" sz="1700" i="1">
                              <a:solidFill>
                                <a:srgbClr val="C00000"/>
                              </a:solidFill>
                              <a:latin typeface="Cambria Math"/>
                              <a:ea typeface="Cambria Math"/>
                            </a:rPr>
                            <m:t>𝑥</m:t>
                          </m:r>
                        </m:e>
                        <m:sub>
                          <m:r>
                            <a:rPr lang="en-US" sz="1700" i="1">
                              <a:solidFill>
                                <a:srgbClr val="C00000"/>
                              </a:solidFill>
                              <a:latin typeface="Cambria Math"/>
                            </a:rPr>
                            <m:t>32</m:t>
                          </m:r>
                        </m:sub>
                      </m:sSub>
                    </m:oMath>
                  </m:oMathPara>
                </a14:m>
                <a:endParaRPr lang="en-US" sz="1700" dirty="0">
                  <a:solidFill>
                    <a:srgbClr val="C00000"/>
                  </a:solidFill>
                  <a:latin typeface="Calibri" pitchFamily="34" charset="0"/>
                  <a:cs typeface="Calibri" pitchFamily="34" charset="0"/>
                </a:endParaRPr>
              </a:p>
            </p:txBody>
          </p:sp>
        </mc:Choice>
        <mc:Fallback xmlns="">
          <p:sp>
            <p:nvSpPr>
              <p:cNvPr id="62" name="Rectangle 61"/>
              <p:cNvSpPr>
                <a:spLocks noRot="1" noChangeAspect="1" noMove="1" noResize="1" noEditPoints="1" noAdjustHandles="1" noChangeArrowheads="1" noChangeShapeType="1" noTextEdit="1"/>
              </p:cNvSpPr>
              <p:nvPr/>
            </p:nvSpPr>
            <p:spPr>
              <a:xfrm>
                <a:off x="10399776" y="4641993"/>
                <a:ext cx="764472" cy="500636"/>
              </a:xfrm>
              <a:prstGeom prst="rect">
                <a:avLst/>
              </a:prstGeom>
              <a:blipFill rotWithShape="1">
                <a:blip r:embed="rId20"/>
                <a:stretch>
                  <a:fillRect t="-4819" r="-6400" b="-228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Rectangle 62"/>
              <p:cNvSpPr/>
              <p:nvPr/>
            </p:nvSpPr>
            <p:spPr>
              <a:xfrm>
                <a:off x="8162571" y="3263901"/>
                <a:ext cx="537519" cy="352010"/>
              </a:xfrm>
              <a:prstGeom prst="rect">
                <a:avLst/>
              </a:prstGeom>
            </p:spPr>
            <p:txBody>
              <a:bodyPr wrap="none" lIns="91425" tIns="45713" rIns="91425" bIns="45713">
                <a:spAutoFit/>
              </a:bodyPr>
              <a:lstStyle/>
              <a:p>
                <a:pPr/>
                <a14:m>
                  <m:oMathPara xmlns:m="http://schemas.openxmlformats.org/officeDocument/2006/math">
                    <m:oMathParaPr>
                      <m:jc m:val="centerGroup"/>
                    </m:oMathParaPr>
                    <m:oMath xmlns:m="http://schemas.openxmlformats.org/officeDocument/2006/math">
                      <m:sSub>
                        <m:sSubPr>
                          <m:ctrlPr>
                            <a:rPr lang="pt-BR" sz="1700" i="1">
                              <a:latin typeface="Cambria Math"/>
                              <a:ea typeface="Cambria Math"/>
                            </a:rPr>
                          </m:ctrlPr>
                        </m:sSubPr>
                        <m:e>
                          <m:r>
                            <a:rPr lang="en-US" sz="1700" i="1">
                              <a:latin typeface="Cambria Math"/>
                              <a:ea typeface="Cambria Math"/>
                            </a:rPr>
                            <m:t>𝑥</m:t>
                          </m:r>
                        </m:e>
                        <m:sub>
                          <m:r>
                            <a:rPr lang="en-US" sz="1700" i="1">
                              <a:latin typeface="Cambria Math"/>
                            </a:rPr>
                            <m:t>33</m:t>
                          </m:r>
                        </m:sub>
                      </m:sSub>
                    </m:oMath>
                  </m:oMathPara>
                </a14:m>
                <a:endParaRPr lang="en-US" sz="1700" dirty="0">
                  <a:latin typeface="Calibri" pitchFamily="34" charset="0"/>
                  <a:cs typeface="Calibri" pitchFamily="34" charset="0"/>
                </a:endParaRPr>
              </a:p>
            </p:txBody>
          </p:sp>
        </mc:Choice>
        <mc:Fallback xmlns="">
          <p:sp>
            <p:nvSpPr>
              <p:cNvPr id="63" name="Rectangle 62"/>
              <p:cNvSpPr>
                <a:spLocks noRot="1" noChangeAspect="1" noMove="1" noResize="1" noEditPoints="1" noAdjustHandles="1" noChangeArrowheads="1" noChangeShapeType="1" noTextEdit="1"/>
              </p:cNvSpPr>
              <p:nvPr/>
            </p:nvSpPr>
            <p:spPr>
              <a:xfrm>
                <a:off x="11608989" y="4641993"/>
                <a:ext cx="764472" cy="500636"/>
              </a:xfrm>
              <a:prstGeom prst="rect">
                <a:avLst/>
              </a:prstGeom>
              <a:blipFill rotWithShape="1">
                <a:blip r:embed="rId21"/>
                <a:stretch>
                  <a:fillRect t="-4819" r="-6349" b="-22892"/>
                </a:stretch>
              </a:blipFill>
            </p:spPr>
            <p:txBody>
              <a:bodyPr/>
              <a:lstStyle/>
              <a:p>
                <a:r>
                  <a:rPr lang="en-US">
                    <a:noFill/>
                  </a:rPr>
                  <a:t> </a:t>
                </a:r>
              </a:p>
            </p:txBody>
          </p:sp>
        </mc:Fallback>
      </mc:AlternateContent>
      <p:sp>
        <p:nvSpPr>
          <p:cNvPr id="72" name="TextBox 71"/>
          <p:cNvSpPr txBox="1"/>
          <p:nvPr/>
        </p:nvSpPr>
        <p:spPr>
          <a:xfrm>
            <a:off x="2362201" y="914401"/>
            <a:ext cx="2019300" cy="707872"/>
          </a:xfrm>
          <a:prstGeom prst="rect">
            <a:avLst/>
          </a:prstGeom>
          <a:noFill/>
        </p:spPr>
        <p:txBody>
          <a:bodyPr wrap="square" lIns="91425" tIns="45713" rIns="91425" bIns="45713" rtlCol="0">
            <a:spAutoFit/>
          </a:bodyPr>
          <a:lstStyle/>
          <a:p>
            <a:pPr algn="ctr"/>
            <a:r>
              <a:rPr lang="en-US" sz="2000" b="1" i="1" dirty="0">
                <a:solidFill>
                  <a:srgbClr val="C00000"/>
                </a:solidFill>
                <a:latin typeface="Calibri" pitchFamily="34" charset="0"/>
                <a:cs typeface="Calibri" pitchFamily="34" charset="0"/>
              </a:rPr>
              <a:t>Utility</a:t>
            </a:r>
          </a:p>
          <a:p>
            <a:pPr algn="ctr"/>
            <a:r>
              <a:rPr lang="en-US" sz="2000" b="1" i="1" dirty="0">
                <a:solidFill>
                  <a:srgbClr val="C00000"/>
                </a:solidFill>
                <a:latin typeface="Calibri" pitchFamily="34" charset="0"/>
                <a:cs typeface="Calibri" pitchFamily="34" charset="0"/>
              </a:rPr>
              <a:t>of vehicle j</a:t>
            </a:r>
          </a:p>
        </p:txBody>
      </p:sp>
      <p:pic>
        <p:nvPicPr>
          <p:cNvPr id="78" name="Picture 77"/>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667000" y="4953001"/>
            <a:ext cx="1911368" cy="1295400"/>
          </a:xfrm>
          <a:prstGeom prst="rect">
            <a:avLst/>
          </a:prstGeom>
        </p:spPr>
      </p:pic>
      <mc:AlternateContent xmlns:mc="http://schemas.openxmlformats.org/markup-compatibility/2006" xmlns:a14="http://schemas.microsoft.com/office/drawing/2010/main">
        <mc:Choice Requires="a14">
          <p:sp>
            <p:nvSpPr>
              <p:cNvPr id="79" name="TextBox 78"/>
              <p:cNvSpPr txBox="1"/>
              <p:nvPr/>
            </p:nvSpPr>
            <p:spPr>
              <a:xfrm>
                <a:off x="4578369" y="4800603"/>
                <a:ext cx="4413232" cy="1015649"/>
              </a:xfrm>
              <a:prstGeom prst="rect">
                <a:avLst/>
              </a:prstGeom>
              <a:noFill/>
            </p:spPr>
            <p:txBody>
              <a:bodyPr wrap="square" lIns="91425" tIns="45713" rIns="91425" bIns="45713" rtlCol="0">
                <a:spAutoFit/>
              </a:bodyPr>
              <a:lstStyle/>
              <a:p>
                <a:r>
                  <a:rPr lang="en-US" sz="2000" dirty="0">
                    <a:latin typeface="Calibri" pitchFamily="34" charset="0"/>
                    <a:cs typeface="Calibri" pitchFamily="34" charset="0"/>
                  </a:rPr>
                  <a:t>Utility </a:t>
                </a:r>
              </a:p>
              <a:p>
                <a:r>
                  <a:rPr lang="en-US" sz="2000" dirty="0">
                    <a:latin typeface="Calibri" pitchFamily="34" charset="0"/>
                    <a:cs typeface="Calibri" pitchFamily="34" charset="0"/>
                  </a:rPr>
                  <a:t>= U($25K, 35MPG, 8sec)</a:t>
                </a:r>
              </a:p>
              <a:p>
                <a:r>
                  <a:rPr lang="en-US" sz="2000" dirty="0">
                    <a:latin typeface="Calibri" pitchFamily="34" charset="0"/>
                    <a:cs typeface="Calibri" pitchFamily="34" charset="0"/>
                  </a:rPr>
                  <a:t>= </a:t>
                </a:r>
                <a14:m>
                  <m:oMath xmlns:m="http://schemas.openxmlformats.org/officeDocument/2006/math">
                    <m:sSub>
                      <m:sSubPr>
                        <m:ctrlPr>
                          <a:rPr lang="pt-BR" sz="2000" i="1">
                            <a:solidFill>
                              <a:srgbClr val="C00000"/>
                            </a:solidFill>
                            <a:latin typeface="Cambria Math"/>
                            <a:ea typeface="Cambria Math"/>
                          </a:rPr>
                        </m:ctrlPr>
                      </m:sSubPr>
                      <m:e>
                        <m:r>
                          <a:rPr lang="pt-BR" sz="2000" i="1">
                            <a:solidFill>
                              <a:srgbClr val="C00000"/>
                            </a:solidFill>
                            <a:latin typeface="Cambria Math"/>
                            <a:ea typeface="Cambria Math"/>
                          </a:rPr>
                          <m:t>𝛽</m:t>
                        </m:r>
                      </m:e>
                      <m:sub>
                        <m:r>
                          <a:rPr lang="en-US" sz="2000" i="1">
                            <a:solidFill>
                              <a:srgbClr val="C00000"/>
                            </a:solidFill>
                            <a:latin typeface="Cambria Math"/>
                          </a:rPr>
                          <m:t>13</m:t>
                        </m:r>
                      </m:sub>
                    </m:sSub>
                  </m:oMath>
                </a14:m>
                <a:r>
                  <a:rPr lang="en-US" sz="2000" dirty="0">
                    <a:latin typeface="Calibri" pitchFamily="34" charset="0"/>
                    <a:cs typeface="Calibri" pitchFamily="34" charset="0"/>
                  </a:rPr>
                  <a:t>+ </a:t>
                </a:r>
                <a14:m>
                  <m:oMath xmlns:m="http://schemas.openxmlformats.org/officeDocument/2006/math">
                    <m:sSub>
                      <m:sSubPr>
                        <m:ctrlPr>
                          <a:rPr lang="pt-BR" sz="2000" i="1">
                            <a:solidFill>
                              <a:srgbClr val="C00000"/>
                            </a:solidFill>
                            <a:latin typeface="Cambria Math"/>
                            <a:ea typeface="Cambria Math"/>
                          </a:rPr>
                        </m:ctrlPr>
                      </m:sSubPr>
                      <m:e>
                        <m:r>
                          <a:rPr lang="pt-BR" sz="2000" i="1">
                            <a:solidFill>
                              <a:srgbClr val="C00000"/>
                            </a:solidFill>
                            <a:latin typeface="Cambria Math"/>
                            <a:ea typeface="Cambria Math"/>
                          </a:rPr>
                          <m:t>𝛽</m:t>
                        </m:r>
                      </m:e>
                      <m:sub>
                        <m:r>
                          <a:rPr lang="en-US" sz="2000" i="1">
                            <a:solidFill>
                              <a:srgbClr val="C00000"/>
                            </a:solidFill>
                            <a:latin typeface="Cambria Math"/>
                          </a:rPr>
                          <m:t>23</m:t>
                        </m:r>
                      </m:sub>
                    </m:sSub>
                  </m:oMath>
                </a14:m>
                <a:r>
                  <a:rPr lang="en-US" sz="2000" dirty="0">
                    <a:latin typeface="Calibri" pitchFamily="34" charset="0"/>
                    <a:cs typeface="Calibri" pitchFamily="34" charset="0"/>
                  </a:rPr>
                  <a:t>+ </a:t>
                </a:r>
                <a14:m>
                  <m:oMath xmlns:m="http://schemas.openxmlformats.org/officeDocument/2006/math">
                    <m:sSub>
                      <m:sSubPr>
                        <m:ctrlPr>
                          <a:rPr lang="pt-BR" sz="2000" i="1">
                            <a:solidFill>
                              <a:srgbClr val="C00000"/>
                            </a:solidFill>
                            <a:latin typeface="Cambria Math"/>
                            <a:ea typeface="Cambria Math"/>
                          </a:rPr>
                        </m:ctrlPr>
                      </m:sSubPr>
                      <m:e>
                        <m:r>
                          <a:rPr lang="pt-BR" sz="2000" i="1">
                            <a:solidFill>
                              <a:srgbClr val="C00000"/>
                            </a:solidFill>
                            <a:latin typeface="Cambria Math"/>
                            <a:ea typeface="Cambria Math"/>
                          </a:rPr>
                          <m:t>𝛽</m:t>
                        </m:r>
                      </m:e>
                      <m:sub>
                        <m:r>
                          <a:rPr lang="en-US" sz="2000" i="1">
                            <a:solidFill>
                              <a:srgbClr val="C00000"/>
                            </a:solidFill>
                            <a:latin typeface="Cambria Math"/>
                          </a:rPr>
                          <m:t>32</m:t>
                        </m:r>
                      </m:sub>
                    </m:sSub>
                  </m:oMath>
                </a14:m>
                <a:endParaRPr lang="en-US" sz="2000" dirty="0">
                  <a:solidFill>
                    <a:srgbClr val="C00000"/>
                  </a:solidFill>
                  <a:latin typeface="Calibri" pitchFamily="34" charset="0"/>
                  <a:cs typeface="Calibri" pitchFamily="34" charset="0"/>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6511458" y="6827523"/>
                <a:ext cx="6276597" cy="1423965"/>
              </a:xfrm>
              <a:prstGeom prst="rect">
                <a:avLst/>
              </a:prstGeom>
              <a:blipFill rotWithShape="1">
                <a:blip r:embed="rId23"/>
                <a:stretch>
                  <a:fillRect t="-2564" b="-9829"/>
                </a:stretch>
              </a:blipFill>
            </p:spPr>
            <p:txBody>
              <a:bodyPr/>
              <a:lstStyle/>
              <a:p>
                <a:r>
                  <a:rPr lang="en-US">
                    <a:noFill/>
                  </a:rPr>
                  <a:t> </a:t>
                </a:r>
              </a:p>
            </p:txBody>
          </p:sp>
        </mc:Fallback>
      </mc:AlternateContent>
      <p:sp>
        <p:nvSpPr>
          <p:cNvPr id="80" name="Rectangle 79"/>
          <p:cNvSpPr/>
          <p:nvPr/>
        </p:nvSpPr>
        <p:spPr>
          <a:xfrm>
            <a:off x="1676361" y="4953003"/>
            <a:ext cx="958887" cy="1015649"/>
          </a:xfrm>
          <a:prstGeom prst="rect">
            <a:avLst/>
          </a:prstGeom>
        </p:spPr>
        <p:txBody>
          <a:bodyPr wrap="none" lIns="91425" tIns="45713" rIns="91425" bIns="45713">
            <a:spAutoFit/>
          </a:bodyPr>
          <a:lstStyle/>
          <a:p>
            <a:pPr algn="ctr"/>
            <a:r>
              <a:rPr lang="en-US" sz="2000" i="1" dirty="0">
                <a:latin typeface="Calibri" pitchFamily="34" charset="0"/>
                <a:cs typeface="Calibri" pitchFamily="34" charset="0"/>
              </a:rPr>
              <a:t>$25K</a:t>
            </a:r>
          </a:p>
          <a:p>
            <a:pPr algn="ctr"/>
            <a:r>
              <a:rPr lang="en-US" sz="2000" i="1" dirty="0">
                <a:latin typeface="Calibri" pitchFamily="34" charset="0"/>
                <a:cs typeface="Calibri" pitchFamily="34" charset="0"/>
              </a:rPr>
              <a:t>35MPG</a:t>
            </a:r>
          </a:p>
          <a:p>
            <a:pPr algn="ctr"/>
            <a:r>
              <a:rPr lang="en-US" sz="2000" i="1" dirty="0">
                <a:latin typeface="Calibri" pitchFamily="34" charset="0"/>
                <a:cs typeface="Calibri" pitchFamily="34" charset="0"/>
              </a:rPr>
              <a:t>8sec</a:t>
            </a:r>
          </a:p>
        </p:txBody>
      </p:sp>
      <p:sp>
        <p:nvSpPr>
          <p:cNvPr id="81" name="Rectangle 80"/>
          <p:cNvSpPr/>
          <p:nvPr/>
        </p:nvSpPr>
        <p:spPr>
          <a:xfrm>
            <a:off x="3134614" y="6091536"/>
            <a:ext cx="986020" cy="308728"/>
          </a:xfrm>
          <a:prstGeom prst="rect">
            <a:avLst/>
          </a:prstGeom>
        </p:spPr>
        <p:txBody>
          <a:bodyPr wrap="none" lIns="91425" tIns="45713" rIns="91425" bIns="45713">
            <a:spAutoFit/>
          </a:bodyPr>
          <a:lstStyle/>
          <a:p>
            <a:pPr algn="ctr"/>
            <a:r>
              <a:rPr lang="en-US" sz="1400" dirty="0">
                <a:latin typeface="Calibri" pitchFamily="34" charset="0"/>
                <a:cs typeface="Calibri" pitchFamily="34" charset="0"/>
              </a:rPr>
              <a:t>&lt;Vehicle</a:t>
            </a:r>
            <a:r>
              <a:rPr lang="en-US" sz="1400" i="1" dirty="0">
                <a:latin typeface="Calibri" pitchFamily="34" charset="0"/>
                <a:cs typeface="Calibri" pitchFamily="34" charset="0"/>
              </a:rPr>
              <a:t> j</a:t>
            </a:r>
            <a:r>
              <a:rPr lang="en-US" sz="1400" dirty="0">
                <a:latin typeface="Calibri" pitchFamily="34" charset="0"/>
                <a:cs typeface="Calibri" pitchFamily="34" charset="0"/>
              </a:rPr>
              <a:t>&gt;</a:t>
            </a:r>
          </a:p>
        </p:txBody>
      </p:sp>
      <p:sp>
        <p:nvSpPr>
          <p:cNvPr id="82" name="Shape 52"/>
          <p:cNvSpPr>
            <a:spLocks noGrp="1"/>
          </p:cNvSpPr>
          <p:nvPr>
            <p:ph type="sldNum" sz="quarter" idx="4294967295"/>
          </p:nvPr>
        </p:nvSpPr>
        <p:spPr>
          <a:xfrm>
            <a:off x="8210550" y="6585644"/>
            <a:ext cx="50486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39</a:t>
            </a:fld>
            <a:endParaRPr sz="1300">
              <a:solidFill>
                <a:schemeClr val="tx1"/>
              </a:solidFill>
            </a:endParaRPr>
          </a:p>
        </p:txBody>
      </p:sp>
    </p:spTree>
    <p:extLst>
      <p:ext uri="{BB962C8B-B14F-4D97-AF65-F5344CB8AC3E}">
        <p14:creationId xmlns:p14="http://schemas.microsoft.com/office/powerpoint/2010/main" val="3480307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8" y="-152400"/>
            <a:ext cx="9753600" cy="609600"/>
          </a:xfrm>
        </p:spPr>
        <p:txBody>
          <a:bodyPr>
            <a:noAutofit/>
          </a:bodyPr>
          <a:lstStyle/>
          <a:p>
            <a:r>
              <a:rPr lang="en-US" sz="2800" dirty="0" smtClean="0"/>
              <a:t>US consumer preference</a:t>
            </a:r>
            <a:endParaRPr lang="en-US" sz="2800" dirty="0"/>
          </a:p>
        </p:txBody>
      </p:sp>
      <p:sp>
        <p:nvSpPr>
          <p:cNvPr id="4" name="Slide Number Placeholder 3"/>
          <p:cNvSpPr>
            <a:spLocks noGrp="1"/>
          </p:cNvSpPr>
          <p:nvPr>
            <p:ph type="sldNum" sz="quarter" idx="12"/>
          </p:nvPr>
        </p:nvSpPr>
        <p:spPr/>
        <p:txBody>
          <a:bodyPr/>
          <a:lstStyle/>
          <a:p>
            <a:fld id="{CBE56839-EA1C-4730-B6B0-68A33178F86B}" type="slidenum">
              <a:rPr lang="en-US" smtClean="0"/>
              <a:pPr/>
              <a:t>4</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86576"/>
            <a:ext cx="6248400" cy="6400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4024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txBox="1">
            <a:spLocks/>
          </p:cNvSpPr>
          <p:nvPr/>
        </p:nvSpPr>
        <p:spPr>
          <a:xfrm>
            <a:off x="0" y="152400"/>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Utility Model</a:t>
            </a:r>
            <a:endParaRPr lang="en-US" sz="4000" dirty="0">
              <a:solidFill>
                <a:srgbClr val="C00000"/>
              </a:solidFill>
              <a:latin typeface="PTF NORDIC Std" pitchFamily="34" charset="0"/>
            </a:endParaRPr>
          </a:p>
        </p:txBody>
      </p:sp>
      <p:sp>
        <p:nvSpPr>
          <p:cNvPr id="19" name="Rectangle 18"/>
          <p:cNvSpPr/>
          <p:nvPr/>
        </p:nvSpPr>
        <p:spPr>
          <a:xfrm>
            <a:off x="821532" y="1178719"/>
            <a:ext cx="7696200" cy="438580"/>
          </a:xfrm>
          <a:prstGeom prst="rect">
            <a:avLst/>
          </a:prstGeom>
        </p:spPr>
        <p:txBody>
          <a:bodyPr wrap="square" lIns="91435" tIns="45718" rIns="91435" bIns="45718">
            <a:spAutoFit/>
          </a:bodyPr>
          <a:lstStyle/>
          <a:p>
            <a:pPr algn="l"/>
            <a:r>
              <a:rPr lang="en-US" sz="2200" b="1" dirty="0">
                <a:latin typeface="Calibri" pitchFamily="34" charset="0"/>
                <a:cs typeface="Calibri" pitchFamily="34" charset="0"/>
              </a:rPr>
              <a:t>Compute </a:t>
            </a:r>
            <a:r>
              <a:rPr lang="en-US" sz="2200" b="1" dirty="0">
                <a:latin typeface="Calibri" pitchFamily="34" charset="0"/>
                <a:cs typeface="Calibri" pitchFamily="34" charset="0"/>
              </a:rPr>
              <a:t>relative importance for each product attribute</a:t>
            </a:r>
          </a:p>
        </p:txBody>
      </p:sp>
      <p:sp>
        <p:nvSpPr>
          <p:cNvPr id="71" name="Rectangle 70"/>
          <p:cNvSpPr/>
          <p:nvPr/>
        </p:nvSpPr>
        <p:spPr>
          <a:xfrm>
            <a:off x="435217" y="1928813"/>
            <a:ext cx="1143000"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Attribute</a:t>
            </a:r>
          </a:p>
        </p:txBody>
      </p:sp>
      <p:sp>
        <p:nvSpPr>
          <p:cNvPr id="79" name="Rectangle 78"/>
          <p:cNvSpPr/>
          <p:nvPr/>
        </p:nvSpPr>
        <p:spPr>
          <a:xfrm>
            <a:off x="1875402" y="1928813"/>
            <a:ext cx="835446"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Level</a:t>
            </a:r>
          </a:p>
        </p:txBody>
      </p:sp>
      <p:sp>
        <p:nvSpPr>
          <p:cNvPr id="80" name="Rectangle 79"/>
          <p:cNvSpPr/>
          <p:nvPr/>
        </p:nvSpPr>
        <p:spPr>
          <a:xfrm>
            <a:off x="1822424" y="3452813"/>
            <a:ext cx="762000"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Level</a:t>
            </a:r>
          </a:p>
        </p:txBody>
      </p:sp>
      <p:sp>
        <p:nvSpPr>
          <p:cNvPr id="81" name="Rectangle 80"/>
          <p:cNvSpPr/>
          <p:nvPr/>
        </p:nvSpPr>
        <p:spPr>
          <a:xfrm>
            <a:off x="232172" y="3452813"/>
            <a:ext cx="1143000"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Attribute</a:t>
            </a:r>
          </a:p>
        </p:txBody>
      </p:sp>
      <p:sp>
        <p:nvSpPr>
          <p:cNvPr id="82" name="Rectangle 81"/>
          <p:cNvSpPr/>
          <p:nvPr/>
        </p:nvSpPr>
        <p:spPr>
          <a:xfrm>
            <a:off x="587617" y="2500961"/>
            <a:ext cx="685800"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Price</a:t>
            </a:r>
          </a:p>
        </p:txBody>
      </p:sp>
      <p:sp>
        <p:nvSpPr>
          <p:cNvPr id="83" name="Rectangle 82"/>
          <p:cNvSpPr/>
          <p:nvPr/>
        </p:nvSpPr>
        <p:spPr>
          <a:xfrm>
            <a:off x="587617" y="4025880"/>
            <a:ext cx="661930"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MPG</a:t>
            </a:r>
          </a:p>
        </p:txBody>
      </p:sp>
      <p:sp>
        <p:nvSpPr>
          <p:cNvPr id="84" name="Rectangle 83"/>
          <p:cNvSpPr/>
          <p:nvPr/>
        </p:nvSpPr>
        <p:spPr>
          <a:xfrm>
            <a:off x="1959217" y="2240782"/>
            <a:ext cx="688554"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$15K</a:t>
            </a:r>
          </a:p>
        </p:txBody>
      </p:sp>
      <p:sp>
        <p:nvSpPr>
          <p:cNvPr id="85" name="Rectangle 84"/>
          <p:cNvSpPr/>
          <p:nvPr/>
        </p:nvSpPr>
        <p:spPr>
          <a:xfrm>
            <a:off x="1959217" y="2507205"/>
            <a:ext cx="688554"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$20K</a:t>
            </a:r>
          </a:p>
        </p:txBody>
      </p:sp>
      <p:sp>
        <p:nvSpPr>
          <p:cNvPr id="86" name="Rectangle 85"/>
          <p:cNvSpPr/>
          <p:nvPr/>
        </p:nvSpPr>
        <p:spPr>
          <a:xfrm>
            <a:off x="1959217" y="2773629"/>
            <a:ext cx="688554"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$25K</a:t>
            </a:r>
          </a:p>
        </p:txBody>
      </p:sp>
      <p:sp>
        <p:nvSpPr>
          <p:cNvPr id="87" name="Rectangle 86"/>
          <p:cNvSpPr/>
          <p:nvPr/>
        </p:nvSpPr>
        <p:spPr>
          <a:xfrm>
            <a:off x="1908722" y="3771489"/>
            <a:ext cx="644488"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35</a:t>
            </a:r>
          </a:p>
        </p:txBody>
      </p:sp>
      <p:sp>
        <p:nvSpPr>
          <p:cNvPr id="88" name="Rectangle 87"/>
          <p:cNvSpPr/>
          <p:nvPr/>
        </p:nvSpPr>
        <p:spPr>
          <a:xfrm>
            <a:off x="1908722" y="4027807"/>
            <a:ext cx="644488" cy="387794"/>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30</a:t>
            </a:r>
            <a:endParaRPr lang="en-US" sz="1600" b="1" dirty="0">
              <a:latin typeface="Helvetica" pitchFamily="34" charset="0"/>
              <a:cs typeface="Helvetica" pitchFamily="34" charset="0"/>
            </a:endParaRPr>
          </a:p>
        </p:txBody>
      </p:sp>
      <p:sp>
        <p:nvSpPr>
          <p:cNvPr id="89" name="Rectangle 88"/>
          <p:cNvSpPr/>
          <p:nvPr/>
        </p:nvSpPr>
        <p:spPr>
          <a:xfrm>
            <a:off x="1919739" y="4300936"/>
            <a:ext cx="622454"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25</a:t>
            </a:r>
            <a:endParaRPr lang="en-US" sz="1600" b="1" dirty="0">
              <a:latin typeface="Helvetica" pitchFamily="34" charset="0"/>
              <a:cs typeface="Helvetica" pitchFamily="34" charset="0"/>
            </a:endParaRPr>
          </a:p>
        </p:txBody>
      </p:sp>
      <p:cxnSp>
        <p:nvCxnSpPr>
          <p:cNvPr id="90" name="Straight Connector 89"/>
          <p:cNvCxnSpPr>
            <a:stCxn id="83" idx="3"/>
            <a:endCxn id="87" idx="1"/>
          </p:cNvCxnSpPr>
          <p:nvPr/>
        </p:nvCxnSpPr>
        <p:spPr>
          <a:xfrm flipV="1">
            <a:off x="1249548" y="3965389"/>
            <a:ext cx="659175" cy="254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3" idx="3"/>
            <a:endCxn id="88" idx="1"/>
          </p:cNvCxnSpPr>
          <p:nvPr/>
        </p:nvCxnSpPr>
        <p:spPr>
          <a:xfrm>
            <a:off x="1249547" y="4219779"/>
            <a:ext cx="659175" cy="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83" idx="3"/>
            <a:endCxn id="89" idx="1"/>
          </p:cNvCxnSpPr>
          <p:nvPr/>
        </p:nvCxnSpPr>
        <p:spPr>
          <a:xfrm>
            <a:off x="1249548" y="4219779"/>
            <a:ext cx="670191" cy="276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82" idx="3"/>
            <a:endCxn id="84" idx="1"/>
          </p:cNvCxnSpPr>
          <p:nvPr/>
        </p:nvCxnSpPr>
        <p:spPr>
          <a:xfrm flipV="1">
            <a:off x="1273417" y="2434681"/>
            <a:ext cx="685800" cy="261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82" idx="3"/>
            <a:endCxn id="85" idx="1"/>
          </p:cNvCxnSpPr>
          <p:nvPr/>
        </p:nvCxnSpPr>
        <p:spPr>
          <a:xfrm>
            <a:off x="1273417" y="2696446"/>
            <a:ext cx="685800" cy="6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82" idx="3"/>
            <a:endCxn id="86" idx="1"/>
          </p:cNvCxnSpPr>
          <p:nvPr/>
        </p:nvCxnSpPr>
        <p:spPr>
          <a:xfrm>
            <a:off x="1273417" y="2696446"/>
            <a:ext cx="685800" cy="272668"/>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2897842" y="1928813"/>
            <a:ext cx="1412818"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Part-worth</a:t>
            </a:r>
          </a:p>
        </p:txBody>
      </p:sp>
      <p:sp>
        <p:nvSpPr>
          <p:cNvPr id="97" name="Rectangle 96"/>
          <p:cNvSpPr/>
          <p:nvPr/>
        </p:nvSpPr>
        <p:spPr>
          <a:xfrm>
            <a:off x="2965476" y="3466227"/>
            <a:ext cx="1298050"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Part-worth</a:t>
            </a:r>
          </a:p>
        </p:txBody>
      </p:sp>
      <p:sp>
        <p:nvSpPr>
          <p:cNvPr id="98" name="Rectangle 97"/>
          <p:cNvSpPr/>
          <p:nvPr/>
        </p:nvSpPr>
        <p:spPr>
          <a:xfrm>
            <a:off x="3311235" y="2254375"/>
            <a:ext cx="539212"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6</a:t>
            </a:r>
          </a:p>
        </p:txBody>
      </p:sp>
      <p:sp>
        <p:nvSpPr>
          <p:cNvPr id="99" name="Rectangle 98"/>
          <p:cNvSpPr/>
          <p:nvPr/>
        </p:nvSpPr>
        <p:spPr>
          <a:xfrm>
            <a:off x="3333268" y="2507205"/>
            <a:ext cx="539212"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3</a:t>
            </a:r>
          </a:p>
        </p:txBody>
      </p:sp>
      <p:sp>
        <p:nvSpPr>
          <p:cNvPr id="100" name="Rectangle 99"/>
          <p:cNvSpPr/>
          <p:nvPr/>
        </p:nvSpPr>
        <p:spPr>
          <a:xfrm>
            <a:off x="3311235" y="2773629"/>
            <a:ext cx="539212"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-9</a:t>
            </a:r>
          </a:p>
        </p:txBody>
      </p:sp>
      <p:sp>
        <p:nvSpPr>
          <p:cNvPr id="101" name="Rectangle 100"/>
          <p:cNvSpPr/>
          <p:nvPr/>
        </p:nvSpPr>
        <p:spPr>
          <a:xfrm>
            <a:off x="3365692" y="3771489"/>
            <a:ext cx="477410"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2</a:t>
            </a:r>
          </a:p>
        </p:txBody>
      </p:sp>
      <p:sp>
        <p:nvSpPr>
          <p:cNvPr id="102" name="Rectangle 101"/>
          <p:cNvSpPr/>
          <p:nvPr/>
        </p:nvSpPr>
        <p:spPr>
          <a:xfrm>
            <a:off x="3365692" y="4041400"/>
            <a:ext cx="477410"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1</a:t>
            </a:r>
          </a:p>
        </p:txBody>
      </p:sp>
      <p:sp>
        <p:nvSpPr>
          <p:cNvPr id="103" name="Rectangle 102"/>
          <p:cNvSpPr/>
          <p:nvPr/>
        </p:nvSpPr>
        <p:spPr>
          <a:xfrm>
            <a:off x="3365692" y="4300937"/>
            <a:ext cx="477410"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-3</a:t>
            </a:r>
          </a:p>
        </p:txBody>
      </p:sp>
      <p:cxnSp>
        <p:nvCxnSpPr>
          <p:cNvPr id="104" name="Straight Connector 103"/>
          <p:cNvCxnSpPr>
            <a:stCxn id="84" idx="3"/>
            <a:endCxn id="98" idx="1"/>
          </p:cNvCxnSpPr>
          <p:nvPr/>
        </p:nvCxnSpPr>
        <p:spPr>
          <a:xfrm>
            <a:off x="2647771" y="2434681"/>
            <a:ext cx="663463" cy="15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85" idx="3"/>
            <a:endCxn id="99" idx="1"/>
          </p:cNvCxnSpPr>
          <p:nvPr/>
        </p:nvCxnSpPr>
        <p:spPr>
          <a:xfrm>
            <a:off x="2647772" y="2702690"/>
            <a:ext cx="6854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86" idx="3"/>
            <a:endCxn id="100" idx="1"/>
          </p:cNvCxnSpPr>
          <p:nvPr/>
        </p:nvCxnSpPr>
        <p:spPr>
          <a:xfrm>
            <a:off x="2647771" y="2969114"/>
            <a:ext cx="6634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87" idx="3"/>
            <a:endCxn id="101" idx="1"/>
          </p:cNvCxnSpPr>
          <p:nvPr/>
        </p:nvCxnSpPr>
        <p:spPr>
          <a:xfrm>
            <a:off x="2553211" y="3965388"/>
            <a:ext cx="812481" cy="1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88" idx="3"/>
            <a:endCxn id="102" idx="1"/>
          </p:cNvCxnSpPr>
          <p:nvPr/>
        </p:nvCxnSpPr>
        <p:spPr>
          <a:xfrm>
            <a:off x="2553210" y="4221704"/>
            <a:ext cx="812482" cy="15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89" idx="3"/>
            <a:endCxn id="103" idx="1"/>
          </p:cNvCxnSpPr>
          <p:nvPr/>
        </p:nvCxnSpPr>
        <p:spPr>
          <a:xfrm>
            <a:off x="2542193" y="4496422"/>
            <a:ext cx="823499"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TextBox 109"/>
              <p:cNvSpPr txBox="1"/>
              <p:nvPr/>
            </p:nvSpPr>
            <p:spPr>
              <a:xfrm>
                <a:off x="6480315" y="2428031"/>
                <a:ext cx="2273561" cy="681978"/>
              </a:xfrm>
              <a:prstGeom prst="rect">
                <a:avLst/>
              </a:prstGeom>
              <a:noFill/>
            </p:spPr>
            <p:txBody>
              <a:bodyPr wrap="none" lIns="91435" tIns="45718" rIns="91435" bIns="45718"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a:rPr>
                          </m:ctrlPr>
                        </m:fPr>
                        <m:num>
                          <m:r>
                            <a:rPr lang="en-US" sz="2000" i="1">
                              <a:latin typeface="Cambria Math"/>
                            </a:rPr>
                            <m:t>15</m:t>
                          </m:r>
                        </m:num>
                        <m:den>
                          <m:r>
                            <a:rPr lang="en-US" sz="2000" i="1">
                              <a:latin typeface="Cambria Math"/>
                            </a:rPr>
                            <m:t>15+5+1</m:t>
                          </m:r>
                        </m:den>
                      </m:f>
                      <m:r>
                        <a:rPr lang="en-US" sz="2000" i="1">
                          <a:latin typeface="Cambria Math"/>
                        </a:rPr>
                        <m:t>=71%</m:t>
                      </m:r>
                    </m:oMath>
                  </m:oMathPara>
                </a14:m>
                <a:endParaRPr lang="en-US"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9216448" y="3453199"/>
                <a:ext cx="3216197" cy="956735"/>
              </a:xfrm>
              <a:prstGeom prst="rect">
                <a:avLst/>
              </a:prstGeom>
              <a:blipFill rotWithShape="1">
                <a:blip r:embed="rId3"/>
                <a:stretch>
                  <a:fillRect r="-2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6507419" y="3881437"/>
                <a:ext cx="2273561" cy="681978"/>
              </a:xfrm>
              <a:prstGeom prst="rect">
                <a:avLst/>
              </a:prstGeom>
              <a:noFill/>
            </p:spPr>
            <p:txBody>
              <a:bodyPr wrap="none" lIns="91435" tIns="45718" rIns="91435" bIns="45718"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a:rPr>
                          </m:ctrlPr>
                        </m:fPr>
                        <m:num>
                          <m:r>
                            <a:rPr lang="en-US" sz="2000" i="1">
                              <a:latin typeface="Cambria Math"/>
                            </a:rPr>
                            <m:t>5</m:t>
                          </m:r>
                        </m:num>
                        <m:den>
                          <m:r>
                            <a:rPr lang="en-US" sz="2000" i="1">
                              <a:latin typeface="Cambria Math"/>
                            </a:rPr>
                            <m:t>15+5+1</m:t>
                          </m:r>
                        </m:den>
                      </m:f>
                      <m:r>
                        <a:rPr lang="en-US" sz="2000" i="1">
                          <a:latin typeface="Cambria Math"/>
                        </a:rPr>
                        <m:t>=24%</m:t>
                      </m:r>
                    </m:oMath>
                  </m:oMathPara>
                </a14:m>
                <a:endParaRPr lang="en-US" sz="2000" dirty="0"/>
              </a:p>
            </p:txBody>
          </p:sp>
        </mc:Choice>
        <mc:Fallback xmlns="">
          <p:sp>
            <p:nvSpPr>
              <p:cNvPr id="111" name="TextBox 110"/>
              <p:cNvSpPr txBox="1">
                <a:spLocks noRot="1" noChangeAspect="1" noMove="1" noResize="1" noEditPoints="1" noAdjustHandles="1" noChangeArrowheads="1" noChangeShapeType="1" noTextEdit="1"/>
              </p:cNvSpPr>
              <p:nvPr/>
            </p:nvSpPr>
            <p:spPr>
              <a:xfrm>
                <a:off x="9254996" y="5520265"/>
                <a:ext cx="3216197" cy="956735"/>
              </a:xfrm>
              <a:prstGeom prst="rect">
                <a:avLst/>
              </a:prstGeom>
              <a:blipFill rotWithShape="1">
                <a:blip r:embed="rId4"/>
                <a:stretch>
                  <a:fillRect r="-1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a:off x="4525450" y="2566734"/>
                <a:ext cx="1859473" cy="400105"/>
              </a:xfrm>
              <a:prstGeom prst="rect">
                <a:avLst/>
              </a:prstGeom>
              <a:noFill/>
            </p:spPr>
            <p:txBody>
              <a:bodyPr wrap="none" lIns="91435" tIns="45718" rIns="91435" bIns="45718"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a:rPr>
                        <m:t>6−</m:t>
                      </m:r>
                      <m:d>
                        <m:dPr>
                          <m:ctrlPr>
                            <a:rPr lang="en-US" sz="2000" i="1">
                              <a:latin typeface="Cambria Math"/>
                            </a:rPr>
                          </m:ctrlPr>
                        </m:dPr>
                        <m:e>
                          <m:r>
                            <a:rPr lang="en-US" sz="2000" i="1">
                              <a:latin typeface="Cambria Math"/>
                            </a:rPr>
                            <m:t>−9</m:t>
                          </m:r>
                        </m:e>
                      </m:d>
                      <m:r>
                        <a:rPr lang="en-US" sz="2000" i="1">
                          <a:latin typeface="Cambria Math"/>
                        </a:rPr>
                        <m:t>=15</m:t>
                      </m:r>
                    </m:oMath>
                  </m:oMathPara>
                </a14:m>
                <a:endParaRPr lang="en-US" sz="2000" dirty="0"/>
              </a:p>
            </p:txBody>
          </p:sp>
        </mc:Choice>
        <mc:Fallback xmlns="">
          <p:sp>
            <p:nvSpPr>
              <p:cNvPr id="112" name="TextBox 111"/>
              <p:cNvSpPr txBox="1">
                <a:spLocks noRot="1" noChangeAspect="1" noMove="1" noResize="1" noEditPoints="1" noAdjustHandles="1" noChangeArrowheads="1" noChangeShapeType="1" noTextEdit="1"/>
              </p:cNvSpPr>
              <p:nvPr/>
            </p:nvSpPr>
            <p:spPr>
              <a:xfrm>
                <a:off x="6436196" y="3650465"/>
                <a:ext cx="2638154" cy="562203"/>
              </a:xfrm>
              <a:prstGeom prst="rect">
                <a:avLst/>
              </a:prstGeom>
              <a:blipFill rotWithShape="1">
                <a:blip r:embed="rId5"/>
                <a:stretch>
                  <a:fillRect t="-9783" r="-2540" b="-23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p:cNvSpPr txBox="1"/>
              <p:nvPr/>
            </p:nvSpPr>
            <p:spPr>
              <a:xfrm>
                <a:off x="4531210" y="4020139"/>
                <a:ext cx="1716806" cy="400105"/>
              </a:xfrm>
              <a:prstGeom prst="rect">
                <a:avLst/>
              </a:prstGeom>
              <a:noFill/>
            </p:spPr>
            <p:txBody>
              <a:bodyPr wrap="none" lIns="91435" tIns="45718" rIns="91435" bIns="45718"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a:rPr>
                        <m:t>2−</m:t>
                      </m:r>
                      <m:d>
                        <m:dPr>
                          <m:ctrlPr>
                            <a:rPr lang="en-US" sz="2000" i="1">
                              <a:latin typeface="Cambria Math"/>
                            </a:rPr>
                          </m:ctrlPr>
                        </m:dPr>
                        <m:e>
                          <m:r>
                            <a:rPr lang="en-US" sz="2000" i="1">
                              <a:latin typeface="Cambria Math"/>
                            </a:rPr>
                            <m:t>−3</m:t>
                          </m:r>
                        </m:e>
                      </m:d>
                      <m:r>
                        <a:rPr lang="en-US" sz="2000" i="1">
                          <a:latin typeface="Cambria Math"/>
                        </a:rPr>
                        <m:t>=5</m:t>
                      </m:r>
                    </m:oMath>
                  </m:oMathPara>
                </a14:m>
                <a:endParaRPr lang="en-US" sz="2000" dirty="0"/>
              </a:p>
            </p:txBody>
          </p:sp>
        </mc:Choice>
        <mc:Fallback xmlns="">
          <p:sp>
            <p:nvSpPr>
              <p:cNvPr id="113" name="TextBox 112"/>
              <p:cNvSpPr txBox="1">
                <a:spLocks noRot="1" noChangeAspect="1" noMove="1" noResize="1" noEditPoints="1" noAdjustHandles="1" noChangeArrowheads="1" noChangeShapeType="1" noTextEdit="1"/>
              </p:cNvSpPr>
              <p:nvPr/>
            </p:nvSpPr>
            <p:spPr>
              <a:xfrm>
                <a:off x="6444387" y="5717531"/>
                <a:ext cx="2439382" cy="562203"/>
              </a:xfrm>
              <a:prstGeom prst="rect">
                <a:avLst/>
              </a:prstGeom>
              <a:blipFill rotWithShape="1">
                <a:blip r:embed="rId6"/>
                <a:stretch>
                  <a:fillRect t="-9783" r="-3000" b="-23913"/>
                </a:stretch>
              </a:blipFill>
            </p:spPr>
            <p:txBody>
              <a:bodyPr/>
              <a:lstStyle/>
              <a:p>
                <a:r>
                  <a:rPr lang="en-US">
                    <a:noFill/>
                  </a:rPr>
                  <a:t> </a:t>
                </a:r>
              </a:p>
            </p:txBody>
          </p:sp>
        </mc:Fallback>
      </mc:AlternateContent>
      <p:sp>
        <p:nvSpPr>
          <p:cNvPr id="114" name="Right Arrow 113"/>
          <p:cNvSpPr/>
          <p:nvPr/>
        </p:nvSpPr>
        <p:spPr>
          <a:xfrm>
            <a:off x="4196953" y="2634570"/>
            <a:ext cx="172803" cy="25962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p>
        </p:txBody>
      </p:sp>
      <p:sp>
        <p:nvSpPr>
          <p:cNvPr id="115" name="Right Arrow 114"/>
          <p:cNvSpPr/>
          <p:nvPr/>
        </p:nvSpPr>
        <p:spPr>
          <a:xfrm>
            <a:off x="4196953" y="4087975"/>
            <a:ext cx="172803" cy="25962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p>
        </p:txBody>
      </p:sp>
      <p:sp>
        <p:nvSpPr>
          <p:cNvPr id="116" name="Right Arrow 115"/>
          <p:cNvSpPr/>
          <p:nvPr/>
        </p:nvSpPr>
        <p:spPr>
          <a:xfrm>
            <a:off x="6340078" y="2634570"/>
            <a:ext cx="172803" cy="25962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p>
        </p:txBody>
      </p:sp>
      <p:sp>
        <p:nvSpPr>
          <p:cNvPr id="117" name="Right Arrow 116"/>
          <p:cNvSpPr/>
          <p:nvPr/>
        </p:nvSpPr>
        <p:spPr>
          <a:xfrm>
            <a:off x="6340078" y="4087975"/>
            <a:ext cx="172803" cy="25962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p>
        </p:txBody>
      </p:sp>
      <p:sp>
        <p:nvSpPr>
          <p:cNvPr id="49" name="Rectangle 48"/>
          <p:cNvSpPr/>
          <p:nvPr/>
        </p:nvSpPr>
        <p:spPr>
          <a:xfrm>
            <a:off x="1822424" y="4983539"/>
            <a:ext cx="762000"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Level</a:t>
            </a:r>
          </a:p>
        </p:txBody>
      </p:sp>
      <p:sp>
        <p:nvSpPr>
          <p:cNvPr id="50" name="Rectangle 49"/>
          <p:cNvSpPr/>
          <p:nvPr/>
        </p:nvSpPr>
        <p:spPr>
          <a:xfrm>
            <a:off x="232172" y="4983539"/>
            <a:ext cx="1143000"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Attribute</a:t>
            </a:r>
          </a:p>
        </p:txBody>
      </p:sp>
      <p:sp>
        <p:nvSpPr>
          <p:cNvPr id="51" name="Rectangle 50"/>
          <p:cNvSpPr/>
          <p:nvPr/>
        </p:nvSpPr>
        <p:spPr>
          <a:xfrm>
            <a:off x="339328" y="5556605"/>
            <a:ext cx="910219"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0 to 60</a:t>
            </a:r>
            <a:endParaRPr lang="en-US" sz="1600" b="1" dirty="0">
              <a:latin typeface="Helvetica" pitchFamily="34" charset="0"/>
              <a:cs typeface="Helvetica" pitchFamily="34" charset="0"/>
            </a:endParaRPr>
          </a:p>
        </p:txBody>
      </p:sp>
      <p:sp>
        <p:nvSpPr>
          <p:cNvPr id="52" name="Rectangle 51"/>
          <p:cNvSpPr/>
          <p:nvPr/>
        </p:nvSpPr>
        <p:spPr>
          <a:xfrm>
            <a:off x="1908722" y="5302215"/>
            <a:ext cx="644488" cy="387794"/>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6sec</a:t>
            </a:r>
            <a:endParaRPr lang="en-US" sz="1600" b="1" dirty="0">
              <a:latin typeface="Helvetica" pitchFamily="34" charset="0"/>
              <a:cs typeface="Helvetica" pitchFamily="34" charset="0"/>
            </a:endParaRPr>
          </a:p>
        </p:txBody>
      </p:sp>
      <p:sp>
        <p:nvSpPr>
          <p:cNvPr id="53" name="Rectangle 52"/>
          <p:cNvSpPr/>
          <p:nvPr/>
        </p:nvSpPr>
        <p:spPr>
          <a:xfrm>
            <a:off x="1908722" y="5558533"/>
            <a:ext cx="644488" cy="387794"/>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8sec</a:t>
            </a:r>
            <a:endParaRPr lang="en-US" sz="1600" b="1" dirty="0">
              <a:latin typeface="Helvetica" pitchFamily="34" charset="0"/>
              <a:cs typeface="Helvetica" pitchFamily="34" charset="0"/>
            </a:endParaRPr>
          </a:p>
        </p:txBody>
      </p:sp>
      <p:sp>
        <p:nvSpPr>
          <p:cNvPr id="54" name="Rectangle 53"/>
          <p:cNvSpPr/>
          <p:nvPr/>
        </p:nvSpPr>
        <p:spPr>
          <a:xfrm>
            <a:off x="1919738" y="5831662"/>
            <a:ext cx="791109" cy="390971"/>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10sec</a:t>
            </a:r>
            <a:endParaRPr lang="en-US" sz="1600" b="1" dirty="0">
              <a:latin typeface="Helvetica" pitchFamily="34" charset="0"/>
              <a:cs typeface="Helvetica" pitchFamily="34" charset="0"/>
            </a:endParaRPr>
          </a:p>
        </p:txBody>
      </p:sp>
      <p:cxnSp>
        <p:nvCxnSpPr>
          <p:cNvPr id="55" name="Straight Connector 54"/>
          <p:cNvCxnSpPr>
            <a:stCxn id="51" idx="3"/>
            <a:endCxn id="52" idx="1"/>
          </p:cNvCxnSpPr>
          <p:nvPr/>
        </p:nvCxnSpPr>
        <p:spPr>
          <a:xfrm flipV="1">
            <a:off x="1249547" y="5496112"/>
            <a:ext cx="659175" cy="255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51" idx="3"/>
            <a:endCxn id="53" idx="1"/>
          </p:cNvCxnSpPr>
          <p:nvPr/>
        </p:nvCxnSpPr>
        <p:spPr>
          <a:xfrm>
            <a:off x="1249547" y="5752091"/>
            <a:ext cx="659175" cy="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3"/>
            <a:endCxn id="54" idx="1"/>
          </p:cNvCxnSpPr>
          <p:nvPr/>
        </p:nvCxnSpPr>
        <p:spPr>
          <a:xfrm>
            <a:off x="1249547" y="5752090"/>
            <a:ext cx="670191" cy="275057"/>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2965476" y="4996952"/>
            <a:ext cx="1298050" cy="387798"/>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Part-worth</a:t>
            </a:r>
          </a:p>
        </p:txBody>
      </p:sp>
      <p:sp>
        <p:nvSpPr>
          <p:cNvPr id="59" name="Rectangle 58"/>
          <p:cNvSpPr/>
          <p:nvPr/>
        </p:nvSpPr>
        <p:spPr>
          <a:xfrm>
            <a:off x="3365692" y="5302215"/>
            <a:ext cx="477410" cy="387794"/>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0.5</a:t>
            </a:r>
            <a:endParaRPr lang="en-US" sz="1600" b="1" dirty="0">
              <a:latin typeface="Helvetica" pitchFamily="34" charset="0"/>
              <a:cs typeface="Helvetica" pitchFamily="34" charset="0"/>
            </a:endParaRPr>
          </a:p>
        </p:txBody>
      </p:sp>
      <p:sp>
        <p:nvSpPr>
          <p:cNvPr id="60" name="Rectangle 59"/>
          <p:cNvSpPr/>
          <p:nvPr/>
        </p:nvSpPr>
        <p:spPr>
          <a:xfrm>
            <a:off x="3365692" y="5572125"/>
            <a:ext cx="477410" cy="387794"/>
          </a:xfrm>
          <a:prstGeom prst="rect">
            <a:avLst/>
          </a:prstGeom>
        </p:spPr>
        <p:txBody>
          <a:bodyPr wrap="square" lIns="91435" tIns="45718" rIns="91435" bIns="45718">
            <a:spAutoFit/>
          </a:bodyPr>
          <a:lstStyle/>
          <a:p>
            <a:pPr algn="ctr">
              <a:lnSpc>
                <a:spcPct val="120000"/>
              </a:lnSpc>
            </a:pPr>
            <a:r>
              <a:rPr lang="en-US" sz="1600" b="1" dirty="0">
                <a:latin typeface="Helvetica" pitchFamily="34" charset="0"/>
                <a:cs typeface="Helvetica" pitchFamily="34" charset="0"/>
              </a:rPr>
              <a:t>0</a:t>
            </a:r>
            <a:endParaRPr lang="en-US" sz="1600" b="1" dirty="0">
              <a:latin typeface="Helvetica" pitchFamily="34" charset="0"/>
              <a:cs typeface="Helvetica" pitchFamily="34" charset="0"/>
            </a:endParaRPr>
          </a:p>
        </p:txBody>
      </p:sp>
      <p:sp>
        <p:nvSpPr>
          <p:cNvPr id="61" name="Rectangle 60"/>
          <p:cNvSpPr/>
          <p:nvPr/>
        </p:nvSpPr>
        <p:spPr>
          <a:xfrm>
            <a:off x="3365692" y="5831663"/>
            <a:ext cx="897835" cy="387794"/>
          </a:xfrm>
          <a:prstGeom prst="rect">
            <a:avLst/>
          </a:prstGeom>
        </p:spPr>
        <p:txBody>
          <a:bodyPr wrap="square" lIns="91435" tIns="45718" rIns="91435" bIns="45718">
            <a:spAutoFit/>
          </a:bodyPr>
          <a:lstStyle/>
          <a:p>
            <a:pPr algn="l">
              <a:lnSpc>
                <a:spcPct val="120000"/>
              </a:lnSpc>
            </a:pPr>
            <a:r>
              <a:rPr lang="en-US" sz="1600" b="1" dirty="0">
                <a:latin typeface="Helvetica" pitchFamily="34" charset="0"/>
                <a:cs typeface="Helvetica" pitchFamily="34" charset="0"/>
              </a:rPr>
              <a:t>-0.5</a:t>
            </a:r>
            <a:endParaRPr lang="en-US" sz="1600" b="1" dirty="0">
              <a:latin typeface="Helvetica" pitchFamily="34" charset="0"/>
              <a:cs typeface="Helvetica" pitchFamily="34" charset="0"/>
            </a:endParaRPr>
          </a:p>
        </p:txBody>
      </p:sp>
      <p:cxnSp>
        <p:nvCxnSpPr>
          <p:cNvPr id="62" name="Straight Connector 61"/>
          <p:cNvCxnSpPr>
            <a:stCxn id="52" idx="3"/>
            <a:endCxn id="59" idx="1"/>
          </p:cNvCxnSpPr>
          <p:nvPr/>
        </p:nvCxnSpPr>
        <p:spPr>
          <a:xfrm>
            <a:off x="2553210" y="5496112"/>
            <a:ext cx="8124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3"/>
            <a:endCxn id="60" idx="1"/>
          </p:cNvCxnSpPr>
          <p:nvPr/>
        </p:nvCxnSpPr>
        <p:spPr>
          <a:xfrm>
            <a:off x="2553210" y="5752430"/>
            <a:ext cx="812482" cy="1359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54" idx="3"/>
            <a:endCxn id="61" idx="1"/>
          </p:cNvCxnSpPr>
          <p:nvPr/>
        </p:nvCxnSpPr>
        <p:spPr>
          <a:xfrm flipV="1">
            <a:off x="2710847" y="6025560"/>
            <a:ext cx="654845" cy="158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4339602" y="5520365"/>
                <a:ext cx="2107938" cy="400105"/>
              </a:xfrm>
              <a:prstGeom prst="rect">
                <a:avLst/>
              </a:prstGeom>
              <a:noFill/>
            </p:spPr>
            <p:txBody>
              <a:bodyPr wrap="none" lIns="91435" tIns="45718" rIns="91435" bIns="45718"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a:rPr>
                        <m:t>0.5−</m:t>
                      </m:r>
                      <m:d>
                        <m:dPr>
                          <m:ctrlPr>
                            <a:rPr lang="en-US" sz="2000" i="1">
                              <a:latin typeface="Cambria Math"/>
                            </a:rPr>
                          </m:ctrlPr>
                        </m:dPr>
                        <m:e>
                          <m:r>
                            <a:rPr lang="en-US" sz="2000" i="1">
                              <a:latin typeface="Cambria Math"/>
                            </a:rPr>
                            <m:t>−0.5</m:t>
                          </m:r>
                        </m:e>
                      </m:d>
                      <m:r>
                        <a:rPr lang="en-US" sz="2000" i="1">
                          <a:latin typeface="Cambria Math"/>
                        </a:rPr>
                        <m:t>=1</m:t>
                      </m:r>
                    </m:oMath>
                  </m:oMathPara>
                </a14:m>
                <a:endParaRPr lang="en-US" sz="2000" dirty="0"/>
              </a:p>
            </p:txBody>
          </p:sp>
        </mc:Choice>
        <mc:Fallback xmlns="">
          <p:sp>
            <p:nvSpPr>
              <p:cNvPr id="74" name="TextBox 73"/>
              <p:cNvSpPr txBox="1">
                <a:spLocks noRot="1" noChangeAspect="1" noMove="1" noResize="1" noEditPoints="1" noAdjustHandles="1" noChangeArrowheads="1" noChangeShapeType="1" noTextEdit="1"/>
              </p:cNvSpPr>
              <p:nvPr/>
            </p:nvSpPr>
            <p:spPr>
              <a:xfrm>
                <a:off x="6171877" y="7851185"/>
                <a:ext cx="2984403" cy="562203"/>
              </a:xfrm>
              <a:prstGeom prst="rect">
                <a:avLst/>
              </a:prstGeom>
              <a:blipFill rotWithShape="1">
                <a:blip r:embed="rId7"/>
                <a:stretch>
                  <a:fillRect t="-9783" r="-2449" b="-23913"/>
                </a:stretch>
              </a:blipFill>
            </p:spPr>
            <p:txBody>
              <a:bodyPr/>
              <a:lstStyle/>
              <a:p>
                <a:r>
                  <a:rPr lang="en-US">
                    <a:noFill/>
                  </a:rPr>
                  <a:t> </a:t>
                </a:r>
              </a:p>
            </p:txBody>
          </p:sp>
        </mc:Fallback>
      </mc:AlternateContent>
      <p:sp>
        <p:nvSpPr>
          <p:cNvPr id="75" name="Right Arrow 74"/>
          <p:cNvSpPr/>
          <p:nvPr/>
        </p:nvSpPr>
        <p:spPr>
          <a:xfrm>
            <a:off x="4196953" y="5588201"/>
            <a:ext cx="172803" cy="25962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p>
        </p:txBody>
      </p:sp>
      <mc:AlternateContent xmlns:mc="http://schemas.openxmlformats.org/markup-compatibility/2006" xmlns:a14="http://schemas.microsoft.com/office/drawing/2010/main">
        <mc:Choice Requires="a14">
          <p:sp>
            <p:nvSpPr>
              <p:cNvPr id="76" name="TextBox 75"/>
              <p:cNvSpPr txBox="1"/>
              <p:nvPr/>
            </p:nvSpPr>
            <p:spPr>
              <a:xfrm>
                <a:off x="6577300" y="5384750"/>
                <a:ext cx="2130894" cy="675694"/>
              </a:xfrm>
              <a:prstGeom prst="rect">
                <a:avLst/>
              </a:prstGeom>
              <a:noFill/>
            </p:spPr>
            <p:txBody>
              <a:bodyPr wrap="none" lIns="91435" tIns="45718" rIns="91435" bIns="45718"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a:rPr>
                          </m:ctrlPr>
                        </m:fPr>
                        <m:num>
                          <m:r>
                            <a:rPr lang="en-US" sz="2000" i="1">
                              <a:latin typeface="Cambria Math"/>
                            </a:rPr>
                            <m:t>1</m:t>
                          </m:r>
                        </m:num>
                        <m:den>
                          <m:r>
                            <a:rPr lang="en-US" sz="2000" i="1">
                              <a:latin typeface="Cambria Math"/>
                            </a:rPr>
                            <m:t>15+5+1</m:t>
                          </m:r>
                        </m:den>
                      </m:f>
                      <m:r>
                        <a:rPr lang="en-US" sz="2000" i="1">
                          <a:latin typeface="Cambria Math"/>
                        </a:rPr>
                        <m:t>=5%</m:t>
                      </m:r>
                    </m:oMath>
                  </m:oMathPara>
                </a14:m>
                <a:endParaRPr lang="en-US" sz="2000" dirty="0"/>
              </a:p>
            </p:txBody>
          </p:sp>
        </mc:Choice>
        <mc:Fallback xmlns="">
          <p:sp>
            <p:nvSpPr>
              <p:cNvPr id="76" name="TextBox 75"/>
              <p:cNvSpPr txBox="1">
                <a:spLocks noRot="1" noChangeAspect="1" noMove="1" noResize="1" noEditPoints="1" noAdjustHandles="1" noChangeArrowheads="1" noChangeShapeType="1" noTextEdit="1"/>
              </p:cNvSpPr>
              <p:nvPr/>
            </p:nvSpPr>
            <p:spPr>
              <a:xfrm>
                <a:off x="9354382" y="7658311"/>
                <a:ext cx="3017424" cy="947950"/>
              </a:xfrm>
              <a:prstGeom prst="rect">
                <a:avLst/>
              </a:prstGeom>
              <a:blipFill rotWithShape="1">
                <a:blip r:embed="rId8"/>
                <a:stretch>
                  <a:fillRect r="-2429"/>
                </a:stretch>
              </a:blipFill>
            </p:spPr>
            <p:txBody>
              <a:bodyPr/>
              <a:lstStyle/>
              <a:p>
                <a:r>
                  <a:rPr lang="en-US">
                    <a:noFill/>
                  </a:rPr>
                  <a:t> </a:t>
                </a:r>
              </a:p>
            </p:txBody>
          </p:sp>
        </mc:Fallback>
      </mc:AlternateContent>
      <p:sp>
        <p:nvSpPr>
          <p:cNvPr id="77" name="Right Arrow 76"/>
          <p:cNvSpPr/>
          <p:nvPr/>
        </p:nvSpPr>
        <p:spPr>
          <a:xfrm>
            <a:off x="6340078" y="5588201"/>
            <a:ext cx="172803" cy="259627"/>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p>
        </p:txBody>
      </p:sp>
      <p:sp>
        <p:nvSpPr>
          <p:cNvPr id="78" name="Shape 52"/>
          <p:cNvSpPr>
            <a:spLocks noGrp="1"/>
          </p:cNvSpPr>
          <p:nvPr>
            <p:ph type="sldNum" sz="quarter" idx="4294967295"/>
          </p:nvPr>
        </p:nvSpPr>
        <p:spPr>
          <a:xfrm>
            <a:off x="8229600" y="6585644"/>
            <a:ext cx="48581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40</a:t>
            </a:fld>
            <a:endParaRPr sz="1300" dirty="0">
              <a:solidFill>
                <a:schemeClr val="tx1"/>
              </a:solidFill>
            </a:endParaRPr>
          </a:p>
        </p:txBody>
      </p:sp>
    </p:spTree>
    <p:extLst>
      <p:ext uri="{BB962C8B-B14F-4D97-AF65-F5344CB8AC3E}">
        <p14:creationId xmlns:p14="http://schemas.microsoft.com/office/powerpoint/2010/main" val="12714568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fade">
                                      <p:cBhvr>
                                        <p:cTn id="13" dur="500"/>
                                        <p:tgtEl>
                                          <p:spTgt spid="1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5"/>
                                        </p:tgtEl>
                                        <p:attrNameLst>
                                          <p:attrName>style.visibility</p:attrName>
                                        </p:attrNameLst>
                                      </p:cBhvr>
                                      <p:to>
                                        <p:strVal val="visible"/>
                                      </p:to>
                                    </p:set>
                                    <p:animEffect transition="in" filter="fade">
                                      <p:cBhvr>
                                        <p:cTn id="16" dur="500"/>
                                        <p:tgtEl>
                                          <p:spTgt spid="1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500"/>
                                        <p:tgtEl>
                                          <p:spTgt spid="1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fade">
                                      <p:cBhvr>
                                        <p:cTn id="30" dur="500"/>
                                        <p:tgtEl>
                                          <p:spTgt spid="1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fade">
                                      <p:cBhvr>
                                        <p:cTn id="33" dur="500"/>
                                        <p:tgtEl>
                                          <p:spTgt spid="1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fade">
                                      <p:cBhvr>
                                        <p:cTn id="36" dur="500"/>
                                        <p:tgtEl>
                                          <p:spTgt spid="1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fade">
                                      <p:cBhvr>
                                        <p:cTn id="39" dur="500"/>
                                        <p:tgtEl>
                                          <p:spTgt spid="7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7"/>
                                        </p:tgtEl>
                                        <p:attrNameLst>
                                          <p:attrName>style.visibility</p:attrName>
                                        </p:attrNameLst>
                                      </p:cBhvr>
                                      <p:to>
                                        <p:strVal val="visible"/>
                                      </p:to>
                                    </p:set>
                                    <p:animEffect transition="in" filter="fade">
                                      <p:cBhvr>
                                        <p:cTn id="4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animBg="1"/>
      <p:bldP spid="115" grpId="0" animBg="1"/>
      <p:bldP spid="116" grpId="0" animBg="1"/>
      <p:bldP spid="117" grpId="0" animBg="1"/>
      <p:bldP spid="74" grpId="0"/>
      <p:bldP spid="75" grpId="0" animBg="1"/>
      <p:bldP spid="76" grpId="0"/>
      <p:bldP spid="7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381003"/>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endParaRPr lang="en-US" sz="4000" dirty="0">
              <a:solidFill>
                <a:srgbClr val="C00000"/>
              </a:solidFill>
              <a:latin typeface="PTF NORDIC Std" pitchFamily="34" charset="0"/>
            </a:endParaRPr>
          </a:p>
        </p:txBody>
      </p:sp>
      <p:sp>
        <p:nvSpPr>
          <p:cNvPr id="15" name="Content Placeholder 2"/>
          <p:cNvSpPr txBox="1">
            <a:spLocks/>
          </p:cNvSpPr>
          <p:nvPr/>
        </p:nvSpPr>
        <p:spPr>
          <a:xfrm>
            <a:off x="0" y="152402"/>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Utility model</a:t>
            </a:r>
            <a:endParaRPr lang="en-US" sz="4000" dirty="0">
              <a:solidFill>
                <a:srgbClr val="C00000"/>
              </a:solidFill>
              <a:latin typeface="PTF NORDIC Std" pitchFamily="34" charset="0"/>
            </a:endParaRPr>
          </a:p>
        </p:txBody>
      </p:sp>
      <p:pic>
        <p:nvPicPr>
          <p:cNvPr id="44" name="Picture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1516424"/>
            <a:ext cx="1676400" cy="1136154"/>
          </a:xfrm>
          <a:prstGeom prst="rect">
            <a:avLst/>
          </a:prstGeom>
        </p:spPr>
      </p:pic>
      <p:pic>
        <p:nvPicPr>
          <p:cNvPr id="49" name="Picture 4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75913" y="1268131"/>
            <a:ext cx="1792790" cy="1357198"/>
          </a:xfrm>
          <a:prstGeom prst="rect">
            <a:avLst/>
          </a:prstGeom>
        </p:spPr>
      </p:pic>
      <p:sp>
        <p:nvSpPr>
          <p:cNvPr id="50" name="TextBox 49"/>
          <p:cNvSpPr txBox="1"/>
          <p:nvPr/>
        </p:nvSpPr>
        <p:spPr>
          <a:xfrm>
            <a:off x="3581399" y="2026780"/>
            <a:ext cx="685800" cy="308728"/>
          </a:xfrm>
          <a:prstGeom prst="rect">
            <a:avLst/>
          </a:prstGeom>
          <a:noFill/>
        </p:spPr>
        <p:txBody>
          <a:bodyPr wrap="square" lIns="91425" tIns="45713" rIns="91425" bIns="45713" rtlCol="0">
            <a:spAutoFit/>
          </a:bodyPr>
          <a:lstStyle/>
          <a:p>
            <a:pPr algn="ctr"/>
            <a:r>
              <a:rPr lang="en-US" sz="1400" b="1" dirty="0">
                <a:latin typeface="Calibri" pitchFamily="34" charset="0"/>
                <a:cs typeface="Calibri" pitchFamily="34" charset="0"/>
              </a:rPr>
              <a:t>VS</a:t>
            </a:r>
          </a:p>
        </p:txBody>
      </p:sp>
      <mc:AlternateContent xmlns:mc="http://schemas.openxmlformats.org/markup-compatibility/2006" xmlns:a14="http://schemas.microsoft.com/office/drawing/2010/main">
        <mc:Choice Requires="a14">
          <p:sp>
            <p:nvSpPr>
              <p:cNvPr id="52" name="TextBox 51"/>
              <p:cNvSpPr txBox="1"/>
              <p:nvPr/>
            </p:nvSpPr>
            <p:spPr>
              <a:xfrm>
                <a:off x="609601" y="2507024"/>
                <a:ext cx="3124200" cy="707872"/>
              </a:xfrm>
              <a:prstGeom prst="rect">
                <a:avLst/>
              </a:prstGeom>
              <a:noFill/>
            </p:spPr>
            <p:txBody>
              <a:bodyPr wrap="square" lIns="91425" tIns="45713" rIns="91425" bIns="45713" rtlCol="0">
                <a:spAutoFit/>
              </a:bodyPr>
              <a:lstStyle/>
              <a:p>
                <a:pPr algn="ctr"/>
                <a:r>
                  <a:rPr lang="en-US" sz="2000" i="1" dirty="0" err="1">
                    <a:latin typeface="Calibri" pitchFamily="34" charset="0"/>
                    <a:cs typeface="Calibri" pitchFamily="34" charset="0"/>
                  </a:rPr>
                  <a:t>U</a:t>
                </a:r>
                <a:r>
                  <a:rPr lang="en-US" sz="2000" i="1" baseline="-25000" dirty="0" err="1">
                    <a:latin typeface="Calibri" pitchFamily="34" charset="0"/>
                    <a:cs typeface="Calibri" pitchFamily="34" charset="0"/>
                  </a:rPr>
                  <a:t>j</a:t>
                </a:r>
                <a:r>
                  <a:rPr lang="en-US" sz="2000" dirty="0">
                    <a:latin typeface="Calibri" pitchFamily="34" charset="0"/>
                    <a:cs typeface="Calibri" pitchFamily="34" charset="0"/>
                  </a:rPr>
                  <a:t> = </a:t>
                </a:r>
                <a:r>
                  <a:rPr lang="en-US" sz="2000" i="1" dirty="0">
                    <a:latin typeface="Calibri" pitchFamily="34" charset="0"/>
                    <a:cs typeface="Calibri" pitchFamily="34" charset="0"/>
                  </a:rPr>
                  <a:t>U</a:t>
                </a:r>
                <a:r>
                  <a:rPr lang="en-US" sz="2000" dirty="0">
                    <a:latin typeface="Calibri" pitchFamily="34" charset="0"/>
                    <a:cs typeface="Calibri" pitchFamily="34" charset="0"/>
                  </a:rPr>
                  <a:t>($25K, 35MPG, 8sec)</a:t>
                </a:r>
              </a:p>
              <a:p>
                <a:pPr algn="ctr"/>
                <a:r>
                  <a:rPr lang="en-US" sz="2000" dirty="0">
                    <a:latin typeface="Calibri" pitchFamily="34" charset="0"/>
                    <a:cs typeface="Calibri" pitchFamily="34" charset="0"/>
                  </a:rPr>
                  <a:t>= </a:t>
                </a:r>
                <a14:m>
                  <m:oMath xmlns:m="http://schemas.openxmlformats.org/officeDocument/2006/math">
                    <m:sSub>
                      <m:sSubPr>
                        <m:ctrlPr>
                          <a:rPr lang="pt-BR" sz="2000" i="1">
                            <a:solidFill>
                              <a:srgbClr val="C00000"/>
                            </a:solidFill>
                            <a:latin typeface="Cambria Math"/>
                            <a:ea typeface="Cambria Math"/>
                          </a:rPr>
                        </m:ctrlPr>
                      </m:sSubPr>
                      <m:e>
                        <m:r>
                          <a:rPr lang="pt-BR" sz="2000" i="1">
                            <a:solidFill>
                              <a:srgbClr val="C00000"/>
                            </a:solidFill>
                            <a:latin typeface="Cambria Math"/>
                            <a:ea typeface="Cambria Math"/>
                          </a:rPr>
                          <m:t>𝛽</m:t>
                        </m:r>
                      </m:e>
                      <m:sub>
                        <m:r>
                          <a:rPr lang="en-US" sz="2000" i="1">
                            <a:solidFill>
                              <a:srgbClr val="C00000"/>
                            </a:solidFill>
                            <a:latin typeface="Cambria Math"/>
                          </a:rPr>
                          <m:t>13</m:t>
                        </m:r>
                      </m:sub>
                    </m:sSub>
                  </m:oMath>
                </a14:m>
                <a:r>
                  <a:rPr lang="en-US" sz="2000" dirty="0">
                    <a:latin typeface="Calibri" pitchFamily="34" charset="0"/>
                    <a:cs typeface="Calibri" pitchFamily="34" charset="0"/>
                  </a:rPr>
                  <a:t>+ </a:t>
                </a:r>
                <a14:m>
                  <m:oMath xmlns:m="http://schemas.openxmlformats.org/officeDocument/2006/math">
                    <m:sSub>
                      <m:sSubPr>
                        <m:ctrlPr>
                          <a:rPr lang="pt-BR" sz="2000" i="1">
                            <a:solidFill>
                              <a:srgbClr val="C00000"/>
                            </a:solidFill>
                            <a:latin typeface="Cambria Math"/>
                            <a:ea typeface="Cambria Math"/>
                          </a:rPr>
                        </m:ctrlPr>
                      </m:sSubPr>
                      <m:e>
                        <m:r>
                          <a:rPr lang="pt-BR" sz="2000" i="1">
                            <a:solidFill>
                              <a:srgbClr val="C00000"/>
                            </a:solidFill>
                            <a:latin typeface="Cambria Math"/>
                            <a:ea typeface="Cambria Math"/>
                          </a:rPr>
                          <m:t>𝛽</m:t>
                        </m:r>
                      </m:e>
                      <m:sub>
                        <m:r>
                          <a:rPr lang="en-US" sz="2000" i="1">
                            <a:solidFill>
                              <a:srgbClr val="C00000"/>
                            </a:solidFill>
                            <a:latin typeface="Cambria Math"/>
                          </a:rPr>
                          <m:t>23</m:t>
                        </m:r>
                      </m:sub>
                    </m:sSub>
                  </m:oMath>
                </a14:m>
                <a:r>
                  <a:rPr lang="en-US" sz="2000" dirty="0">
                    <a:latin typeface="Calibri" pitchFamily="34" charset="0"/>
                    <a:cs typeface="Calibri" pitchFamily="34" charset="0"/>
                  </a:rPr>
                  <a:t>+ </a:t>
                </a:r>
                <a14:m>
                  <m:oMath xmlns:m="http://schemas.openxmlformats.org/officeDocument/2006/math">
                    <m:sSub>
                      <m:sSubPr>
                        <m:ctrlPr>
                          <a:rPr lang="pt-BR" sz="2000" i="1">
                            <a:solidFill>
                              <a:srgbClr val="C00000"/>
                            </a:solidFill>
                            <a:latin typeface="Cambria Math"/>
                            <a:ea typeface="Cambria Math"/>
                          </a:rPr>
                        </m:ctrlPr>
                      </m:sSubPr>
                      <m:e>
                        <m:r>
                          <a:rPr lang="pt-BR" sz="2000" i="1">
                            <a:solidFill>
                              <a:srgbClr val="C00000"/>
                            </a:solidFill>
                            <a:latin typeface="Cambria Math"/>
                            <a:ea typeface="Cambria Math"/>
                          </a:rPr>
                          <m:t>𝛽</m:t>
                        </m:r>
                      </m:e>
                      <m:sub>
                        <m:r>
                          <a:rPr lang="en-US" sz="2000" i="1">
                            <a:solidFill>
                              <a:srgbClr val="C00000"/>
                            </a:solidFill>
                            <a:latin typeface="Cambria Math"/>
                          </a:rPr>
                          <m:t>32</m:t>
                        </m:r>
                      </m:sub>
                    </m:sSub>
                  </m:oMath>
                </a14:m>
                <a:r>
                  <a:rPr lang="en-US" sz="2000" dirty="0">
                    <a:latin typeface="Calibri" pitchFamily="34" charset="0"/>
                    <a:cs typeface="Calibri" pitchFamily="34" charset="0"/>
                  </a:rPr>
                  <a:t> = 0.8</a:t>
                </a:r>
                <a:endParaRPr lang="en-US" sz="2000" dirty="0">
                  <a:latin typeface="Calibri" pitchFamily="34" charset="0"/>
                  <a:cs typeface="Calibri" pitchFamily="34" charset="0"/>
                </a:endParaRPr>
              </a:p>
            </p:txBody>
          </p:sp>
        </mc:Choice>
        <mc:Fallback xmlns="">
          <p:sp>
            <p:nvSpPr>
              <p:cNvPr id="52" name="TextBox 51"/>
              <p:cNvSpPr txBox="1">
                <a:spLocks noRot="1" noChangeAspect="1" noMove="1" noResize="1" noEditPoints="1" noAdjustHandles="1" noChangeArrowheads="1" noChangeShapeType="1" noTextEdit="1"/>
              </p:cNvSpPr>
              <p:nvPr/>
            </p:nvSpPr>
            <p:spPr>
              <a:xfrm>
                <a:off x="866988" y="3565545"/>
                <a:ext cx="4443307" cy="993078"/>
              </a:xfrm>
              <a:prstGeom prst="rect">
                <a:avLst/>
              </a:prstGeom>
              <a:blipFill rotWithShape="1">
                <a:blip r:embed="rId5"/>
                <a:stretch>
                  <a:fillRect t="-3681" b="-14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4010024" y="2561138"/>
                <a:ext cx="3067050" cy="707872"/>
              </a:xfrm>
              <a:prstGeom prst="rect">
                <a:avLst/>
              </a:prstGeom>
              <a:noFill/>
            </p:spPr>
            <p:txBody>
              <a:bodyPr wrap="square" lIns="91425" tIns="45713" rIns="91425" bIns="45713" rtlCol="0">
                <a:spAutoFit/>
              </a:bodyPr>
              <a:lstStyle/>
              <a:p>
                <a:pPr algn="ctr"/>
                <a:r>
                  <a:rPr lang="en-US" sz="2000" i="1" dirty="0" err="1">
                    <a:latin typeface="Calibri" pitchFamily="34" charset="0"/>
                    <a:cs typeface="Calibri" pitchFamily="34" charset="0"/>
                  </a:rPr>
                  <a:t>U</a:t>
                </a:r>
                <a:r>
                  <a:rPr lang="en-US" sz="2000" i="1" baseline="-25000" dirty="0" err="1">
                    <a:latin typeface="Calibri" pitchFamily="34" charset="0"/>
                    <a:cs typeface="Calibri" pitchFamily="34" charset="0"/>
                  </a:rPr>
                  <a:t>k</a:t>
                </a:r>
                <a:r>
                  <a:rPr lang="en-US" sz="2000" dirty="0">
                    <a:latin typeface="Calibri" pitchFamily="34" charset="0"/>
                    <a:cs typeface="Calibri" pitchFamily="34" charset="0"/>
                  </a:rPr>
                  <a:t>= </a:t>
                </a:r>
                <a:r>
                  <a:rPr lang="en-US" sz="2000" i="1" dirty="0">
                    <a:latin typeface="Calibri" pitchFamily="34" charset="0"/>
                    <a:cs typeface="Calibri" pitchFamily="34" charset="0"/>
                  </a:rPr>
                  <a:t>U</a:t>
                </a:r>
                <a:r>
                  <a:rPr lang="en-US" sz="2000" dirty="0">
                    <a:latin typeface="Calibri" pitchFamily="34" charset="0"/>
                    <a:cs typeface="Calibri" pitchFamily="34" charset="0"/>
                  </a:rPr>
                  <a:t>($20K, 30MPG, 6sec)</a:t>
                </a:r>
              </a:p>
              <a:p>
                <a:pPr algn="ctr"/>
                <a:r>
                  <a:rPr lang="en-US" sz="2000" dirty="0">
                    <a:latin typeface="Calibri" pitchFamily="34" charset="0"/>
                    <a:cs typeface="Calibri" pitchFamily="34" charset="0"/>
                  </a:rPr>
                  <a:t>= </a:t>
                </a:r>
                <a14:m>
                  <m:oMath xmlns:m="http://schemas.openxmlformats.org/officeDocument/2006/math">
                    <m:sSub>
                      <m:sSubPr>
                        <m:ctrlPr>
                          <a:rPr lang="pt-BR" sz="2000" i="1">
                            <a:solidFill>
                              <a:schemeClr val="tx2">
                                <a:lumMod val="60000"/>
                                <a:lumOff val="40000"/>
                              </a:schemeClr>
                            </a:solidFill>
                            <a:latin typeface="Cambria Math"/>
                            <a:ea typeface="Cambria Math"/>
                          </a:rPr>
                        </m:ctrlPr>
                      </m:sSubPr>
                      <m:e>
                        <m:r>
                          <a:rPr lang="pt-BR" sz="2000" i="1">
                            <a:solidFill>
                              <a:schemeClr val="tx2">
                                <a:lumMod val="60000"/>
                                <a:lumOff val="40000"/>
                              </a:schemeClr>
                            </a:solidFill>
                            <a:latin typeface="Cambria Math"/>
                            <a:ea typeface="Cambria Math"/>
                          </a:rPr>
                          <m:t>𝛽</m:t>
                        </m:r>
                      </m:e>
                      <m:sub>
                        <m:r>
                          <a:rPr lang="en-US" sz="2000" i="1">
                            <a:solidFill>
                              <a:schemeClr val="tx2">
                                <a:lumMod val="60000"/>
                                <a:lumOff val="40000"/>
                              </a:schemeClr>
                            </a:solidFill>
                            <a:latin typeface="Cambria Math"/>
                          </a:rPr>
                          <m:t>11</m:t>
                        </m:r>
                      </m:sub>
                    </m:sSub>
                  </m:oMath>
                </a14:m>
                <a:r>
                  <a:rPr lang="en-US" sz="2000" dirty="0">
                    <a:latin typeface="Calibri" pitchFamily="34" charset="0"/>
                    <a:cs typeface="Calibri" pitchFamily="34" charset="0"/>
                  </a:rPr>
                  <a:t>+ </a:t>
                </a:r>
                <a14:m>
                  <m:oMath xmlns:m="http://schemas.openxmlformats.org/officeDocument/2006/math">
                    <m:sSub>
                      <m:sSubPr>
                        <m:ctrlPr>
                          <a:rPr lang="pt-BR" sz="2000" i="1">
                            <a:solidFill>
                              <a:schemeClr val="tx2">
                                <a:lumMod val="60000"/>
                                <a:lumOff val="40000"/>
                              </a:schemeClr>
                            </a:solidFill>
                            <a:latin typeface="Cambria Math"/>
                            <a:ea typeface="Cambria Math"/>
                          </a:rPr>
                        </m:ctrlPr>
                      </m:sSubPr>
                      <m:e>
                        <m:r>
                          <a:rPr lang="pt-BR" sz="2000" i="1">
                            <a:solidFill>
                              <a:schemeClr val="tx2">
                                <a:lumMod val="60000"/>
                                <a:lumOff val="40000"/>
                              </a:schemeClr>
                            </a:solidFill>
                            <a:latin typeface="Cambria Math"/>
                            <a:ea typeface="Cambria Math"/>
                          </a:rPr>
                          <m:t>𝛽</m:t>
                        </m:r>
                      </m:e>
                      <m:sub>
                        <m:r>
                          <a:rPr lang="en-US" sz="2000" i="1">
                            <a:solidFill>
                              <a:schemeClr val="tx2">
                                <a:lumMod val="60000"/>
                                <a:lumOff val="40000"/>
                              </a:schemeClr>
                            </a:solidFill>
                            <a:latin typeface="Cambria Math"/>
                          </a:rPr>
                          <m:t>22</m:t>
                        </m:r>
                      </m:sub>
                    </m:sSub>
                  </m:oMath>
                </a14:m>
                <a:r>
                  <a:rPr lang="en-US" sz="2000" dirty="0">
                    <a:latin typeface="Calibri" pitchFamily="34" charset="0"/>
                    <a:cs typeface="Calibri" pitchFamily="34" charset="0"/>
                  </a:rPr>
                  <a:t> + </a:t>
                </a:r>
                <a14:m>
                  <m:oMath xmlns:m="http://schemas.openxmlformats.org/officeDocument/2006/math">
                    <m:sSub>
                      <m:sSubPr>
                        <m:ctrlPr>
                          <a:rPr lang="pt-BR" sz="2000" i="1">
                            <a:solidFill>
                              <a:schemeClr val="tx2">
                                <a:lumMod val="60000"/>
                                <a:lumOff val="40000"/>
                              </a:schemeClr>
                            </a:solidFill>
                            <a:latin typeface="Cambria Math"/>
                            <a:ea typeface="Cambria Math"/>
                          </a:rPr>
                        </m:ctrlPr>
                      </m:sSubPr>
                      <m:e>
                        <m:r>
                          <a:rPr lang="pt-BR" sz="2000" i="1">
                            <a:solidFill>
                              <a:schemeClr val="tx2">
                                <a:lumMod val="60000"/>
                                <a:lumOff val="40000"/>
                              </a:schemeClr>
                            </a:solidFill>
                            <a:latin typeface="Cambria Math"/>
                            <a:ea typeface="Cambria Math"/>
                          </a:rPr>
                          <m:t>𝛽</m:t>
                        </m:r>
                      </m:e>
                      <m:sub>
                        <m:r>
                          <a:rPr lang="en-US" sz="2000" i="1">
                            <a:solidFill>
                              <a:schemeClr val="tx2">
                                <a:lumMod val="60000"/>
                                <a:lumOff val="40000"/>
                              </a:schemeClr>
                            </a:solidFill>
                            <a:latin typeface="Cambria Math"/>
                          </a:rPr>
                          <m:t>31</m:t>
                        </m:r>
                      </m:sub>
                    </m:sSub>
                  </m:oMath>
                </a14:m>
                <a:r>
                  <a:rPr lang="en-US" sz="2000" dirty="0">
                    <a:latin typeface="Calibri" pitchFamily="34" charset="0"/>
                    <a:cs typeface="Calibri" pitchFamily="34" charset="0"/>
                  </a:rPr>
                  <a:t>= 0.2</a:t>
                </a:r>
                <a:endParaRPr lang="en-US" sz="2000" dirty="0">
                  <a:latin typeface="Calibri" pitchFamily="34" charset="0"/>
                  <a:cs typeface="Calibri"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703145" y="3642507"/>
                <a:ext cx="4362027" cy="993078"/>
              </a:xfrm>
              <a:prstGeom prst="rect">
                <a:avLst/>
              </a:prstGeom>
              <a:blipFill rotWithShape="1">
                <a:blip r:embed="rId6"/>
                <a:stretch>
                  <a:fillRect t="-3704" r="-559" b="-15432"/>
                </a:stretch>
              </a:blipFill>
            </p:spPr>
            <p:txBody>
              <a:bodyPr/>
              <a:lstStyle/>
              <a:p>
                <a:r>
                  <a:rPr lang="en-US">
                    <a:noFill/>
                  </a:rPr>
                  <a:t> </a:t>
                </a:r>
              </a:p>
            </p:txBody>
          </p:sp>
        </mc:Fallback>
      </mc:AlternateContent>
      <p:sp>
        <p:nvSpPr>
          <p:cNvPr id="55" name="Rectangle 54"/>
          <p:cNvSpPr/>
          <p:nvPr/>
        </p:nvSpPr>
        <p:spPr>
          <a:xfrm>
            <a:off x="2610750" y="1516423"/>
            <a:ext cx="1311611" cy="400095"/>
          </a:xfrm>
          <a:prstGeom prst="rect">
            <a:avLst/>
          </a:prstGeom>
        </p:spPr>
        <p:txBody>
          <a:bodyPr wrap="none" lIns="91425" tIns="45713" rIns="91425" bIns="45713">
            <a:spAutoFit/>
          </a:bodyPr>
          <a:lstStyle/>
          <a:p>
            <a:pPr algn="ctr"/>
            <a:r>
              <a:rPr lang="en-US" sz="2000" dirty="0">
                <a:latin typeface="Calibri" pitchFamily="34" charset="0"/>
                <a:cs typeface="Calibri" pitchFamily="34" charset="0"/>
              </a:rPr>
              <a:t>&lt;</a:t>
            </a:r>
            <a:r>
              <a:rPr lang="en-US" sz="2000" dirty="0">
                <a:latin typeface="Calibri" pitchFamily="34" charset="0"/>
                <a:cs typeface="Calibri" pitchFamily="34" charset="0"/>
              </a:rPr>
              <a:t>Vehicle</a:t>
            </a:r>
            <a:r>
              <a:rPr lang="en-US" sz="2000" i="1" dirty="0">
                <a:latin typeface="Calibri" pitchFamily="34" charset="0"/>
                <a:cs typeface="Calibri" pitchFamily="34" charset="0"/>
              </a:rPr>
              <a:t> j</a:t>
            </a:r>
            <a:r>
              <a:rPr lang="en-US" sz="2000" dirty="0">
                <a:latin typeface="Calibri" pitchFamily="34" charset="0"/>
                <a:cs typeface="Calibri" pitchFamily="34" charset="0"/>
              </a:rPr>
              <a:t>&gt;</a:t>
            </a:r>
            <a:endParaRPr lang="en-US" sz="2000" dirty="0">
              <a:latin typeface="Calibri" pitchFamily="34" charset="0"/>
              <a:cs typeface="Calibri" pitchFamily="34" charset="0"/>
            </a:endParaRPr>
          </a:p>
        </p:txBody>
      </p:sp>
      <p:sp>
        <p:nvSpPr>
          <p:cNvPr id="56" name="Rectangle 55"/>
          <p:cNvSpPr/>
          <p:nvPr/>
        </p:nvSpPr>
        <p:spPr>
          <a:xfrm>
            <a:off x="3979143" y="1516423"/>
            <a:ext cx="1367716" cy="400095"/>
          </a:xfrm>
          <a:prstGeom prst="rect">
            <a:avLst/>
          </a:prstGeom>
        </p:spPr>
        <p:txBody>
          <a:bodyPr wrap="none" lIns="91425" tIns="45713" rIns="91425" bIns="45713">
            <a:spAutoFit/>
          </a:bodyPr>
          <a:lstStyle/>
          <a:p>
            <a:pPr algn="ctr"/>
            <a:r>
              <a:rPr lang="en-US" sz="2000" dirty="0">
                <a:latin typeface="Calibri" pitchFamily="34" charset="0"/>
                <a:cs typeface="Calibri" pitchFamily="34" charset="0"/>
              </a:rPr>
              <a:t>&lt;</a:t>
            </a:r>
            <a:r>
              <a:rPr lang="en-US" sz="2000" dirty="0">
                <a:latin typeface="Calibri" pitchFamily="34" charset="0"/>
                <a:cs typeface="Calibri" pitchFamily="34" charset="0"/>
              </a:rPr>
              <a:t>Vehicle</a:t>
            </a:r>
            <a:r>
              <a:rPr lang="en-US" sz="2000" i="1" dirty="0">
                <a:latin typeface="Calibri" pitchFamily="34" charset="0"/>
                <a:cs typeface="Calibri" pitchFamily="34" charset="0"/>
              </a:rPr>
              <a:t> k</a:t>
            </a:r>
            <a:r>
              <a:rPr lang="en-US" sz="2000" dirty="0">
                <a:latin typeface="Calibri" pitchFamily="34" charset="0"/>
                <a:cs typeface="Calibri" pitchFamily="34" charset="0"/>
              </a:rPr>
              <a:t>&gt;</a:t>
            </a:r>
            <a:endParaRPr lang="en-US" sz="2000" dirty="0">
              <a:latin typeface="Calibri" pitchFamily="34" charset="0"/>
              <a:cs typeface="Calibri" pitchFamily="34" charset="0"/>
            </a:endParaRPr>
          </a:p>
        </p:txBody>
      </p:sp>
      <p:sp>
        <p:nvSpPr>
          <p:cNvPr id="4" name="Right Arrow 3"/>
          <p:cNvSpPr/>
          <p:nvPr/>
        </p:nvSpPr>
        <p:spPr>
          <a:xfrm rot="5400000">
            <a:off x="3685701" y="3344986"/>
            <a:ext cx="361950" cy="411244"/>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sz="2000">
              <a:latin typeface="Calibri" pitchFamily="34" charset="0"/>
              <a:cs typeface="Calibri" pitchFamily="34" charset="0"/>
            </a:endParaRPr>
          </a:p>
        </p:txBody>
      </p:sp>
      <mc:AlternateContent xmlns:mc="http://schemas.openxmlformats.org/markup-compatibility/2006" xmlns:a14="http://schemas.microsoft.com/office/drawing/2010/main">
        <mc:Choice Requires="a14">
          <p:sp>
            <p:nvSpPr>
              <p:cNvPr id="6" name="TextBox 5"/>
              <p:cNvSpPr txBox="1"/>
              <p:nvPr/>
            </p:nvSpPr>
            <p:spPr>
              <a:xfrm>
                <a:off x="483552" y="3731583"/>
                <a:ext cx="8584248" cy="1106251"/>
              </a:xfrm>
              <a:prstGeom prst="rect">
                <a:avLst/>
              </a:prstGeom>
              <a:noFill/>
            </p:spPr>
            <p:txBody>
              <a:bodyPr wrap="square" lIns="91425" tIns="45713" rIns="91425" bIns="45713"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a:rPr>
                        <m:t>Choice</m:t>
                      </m:r>
                      <m:r>
                        <a:rPr lang="en-US" sz="2000">
                          <a:latin typeface="Cambria Math"/>
                        </a:rPr>
                        <m:t> </m:t>
                      </m:r>
                      <m:r>
                        <m:rPr>
                          <m:sty m:val="p"/>
                        </m:rPr>
                        <a:rPr lang="en-US" sz="2000">
                          <a:latin typeface="Cambria Math"/>
                        </a:rPr>
                        <m:t>Probability</m:t>
                      </m:r>
                      <m:r>
                        <a:rPr lang="en-US" sz="2000">
                          <a:latin typeface="Cambria Math"/>
                        </a:rPr>
                        <m:t> </m:t>
                      </m:r>
                      <m:r>
                        <m:rPr>
                          <m:sty m:val="p"/>
                        </m:rPr>
                        <a:rPr lang="en-US" sz="2000">
                          <a:latin typeface="Cambria Math"/>
                        </a:rPr>
                        <m:t>of</m:t>
                      </m:r>
                      <m:r>
                        <a:rPr lang="en-US" sz="2000">
                          <a:latin typeface="Cambria Math"/>
                        </a:rPr>
                        <m:t> </m:t>
                      </m:r>
                      <m:r>
                        <m:rPr>
                          <m:sty m:val="p"/>
                        </m:rPr>
                        <a:rPr lang="en-US" sz="2000">
                          <a:latin typeface="Cambria Math"/>
                        </a:rPr>
                        <m:t>Vehicle</m:t>
                      </m:r>
                      <m:r>
                        <a:rPr lang="en-US" sz="2000">
                          <a:latin typeface="Cambria Math"/>
                        </a:rPr>
                        <m:t> </m:t>
                      </m:r>
                      <m:r>
                        <a:rPr lang="en-US" sz="2000" i="1">
                          <a:latin typeface="Cambria Math"/>
                        </a:rPr>
                        <m:t>𝑗</m:t>
                      </m:r>
                      <m:r>
                        <a:rPr lang="en-US" sz="2000">
                          <a:latin typeface="Cambria Math"/>
                        </a:rPr>
                        <m:t> </m:t>
                      </m:r>
                      <m:r>
                        <a:rPr lang="en-US" sz="2000" i="1">
                          <a:latin typeface="Cambria Math"/>
                        </a:rPr>
                        <m:t>=</m:t>
                      </m:r>
                      <m:f>
                        <m:fPr>
                          <m:ctrlPr>
                            <a:rPr lang="en-US" sz="2000" i="1">
                              <a:latin typeface="Cambria Math"/>
                            </a:rPr>
                          </m:ctrlPr>
                        </m:fPr>
                        <m:num>
                          <m:r>
                            <m:rPr>
                              <m:sty m:val="p"/>
                            </m:rPr>
                            <a:rPr lang="en-US" sz="2000">
                              <a:latin typeface="Cambria Math"/>
                            </a:rPr>
                            <m:t>exp</m:t>
                          </m:r>
                          <m:r>
                            <a:rPr lang="en-US" sz="2000" i="1">
                              <a:latin typeface="Cambria Math"/>
                            </a:rPr>
                            <m:t>⁡(</m:t>
                          </m:r>
                          <m:sSub>
                            <m:sSubPr>
                              <m:ctrlPr>
                                <a:rPr lang="en-US" sz="2000" i="1">
                                  <a:latin typeface="Cambria Math"/>
                                </a:rPr>
                              </m:ctrlPr>
                            </m:sSubPr>
                            <m:e>
                              <m:r>
                                <a:rPr lang="en-US" sz="2000" i="1">
                                  <a:latin typeface="Cambria Math"/>
                                </a:rPr>
                                <m:t>𝑈</m:t>
                              </m:r>
                            </m:e>
                            <m:sub>
                              <m:r>
                                <a:rPr lang="en-US" sz="2000" i="1">
                                  <a:latin typeface="Cambria Math"/>
                                </a:rPr>
                                <m:t>𝑗</m:t>
                              </m:r>
                            </m:sub>
                          </m:sSub>
                          <m:r>
                            <a:rPr lang="en-US" sz="2000" i="1">
                              <a:latin typeface="Cambria Math"/>
                            </a:rPr>
                            <m:t>)</m:t>
                          </m:r>
                        </m:num>
                        <m:den>
                          <m:func>
                            <m:funcPr>
                              <m:ctrlPr>
                                <a:rPr lang="en-US" sz="2000" i="1">
                                  <a:latin typeface="Cambria Math"/>
                                </a:rPr>
                              </m:ctrlPr>
                            </m:funcPr>
                            <m:fName>
                              <m:r>
                                <m:rPr>
                                  <m:sty m:val="p"/>
                                </m:rPr>
                                <a:rPr lang="en-US" sz="2000">
                                  <a:latin typeface="Cambria Math"/>
                                </a:rPr>
                                <m:t>exp</m:t>
                              </m:r>
                            </m:fName>
                            <m:e>
                              <m:d>
                                <m:dPr>
                                  <m:ctrlPr>
                                    <a:rPr lang="en-US" sz="2000" i="1">
                                      <a:latin typeface="Cambria Math"/>
                                    </a:rPr>
                                  </m:ctrlPr>
                                </m:dPr>
                                <m:e>
                                  <m:sSub>
                                    <m:sSubPr>
                                      <m:ctrlPr>
                                        <a:rPr lang="en-US" sz="2000" i="1">
                                          <a:latin typeface="Cambria Math"/>
                                        </a:rPr>
                                      </m:ctrlPr>
                                    </m:sSubPr>
                                    <m:e>
                                      <m:r>
                                        <a:rPr lang="en-US" sz="2000" i="1">
                                          <a:latin typeface="Cambria Math"/>
                                        </a:rPr>
                                        <m:t>𝑈</m:t>
                                      </m:r>
                                    </m:e>
                                    <m:sub>
                                      <m:r>
                                        <a:rPr lang="en-US" sz="2000" i="1">
                                          <a:latin typeface="Cambria Math"/>
                                        </a:rPr>
                                        <m:t>𝑗</m:t>
                                      </m:r>
                                    </m:sub>
                                  </m:sSub>
                                </m:e>
                              </m:d>
                            </m:e>
                          </m:func>
                          <m:r>
                            <a:rPr lang="en-US" sz="2000" i="1">
                              <a:latin typeface="Cambria Math"/>
                            </a:rPr>
                            <m:t>+</m:t>
                          </m:r>
                          <m:func>
                            <m:funcPr>
                              <m:ctrlPr>
                                <a:rPr lang="en-US" sz="2000" i="1">
                                  <a:latin typeface="Cambria Math"/>
                                </a:rPr>
                              </m:ctrlPr>
                            </m:funcPr>
                            <m:fName>
                              <m:r>
                                <m:rPr>
                                  <m:sty m:val="p"/>
                                </m:rPr>
                                <a:rPr lang="en-US" sz="2000">
                                  <a:latin typeface="Cambria Math"/>
                                </a:rPr>
                                <m:t>exp</m:t>
                              </m:r>
                            </m:fName>
                            <m:e>
                              <m:d>
                                <m:dPr>
                                  <m:ctrlPr>
                                    <a:rPr lang="en-US" sz="2000" i="1">
                                      <a:latin typeface="Cambria Math"/>
                                    </a:rPr>
                                  </m:ctrlPr>
                                </m:dPr>
                                <m:e>
                                  <m:sSub>
                                    <m:sSubPr>
                                      <m:ctrlPr>
                                        <a:rPr lang="en-US" sz="2000" i="1">
                                          <a:latin typeface="Cambria Math"/>
                                        </a:rPr>
                                      </m:ctrlPr>
                                    </m:sSubPr>
                                    <m:e>
                                      <m:r>
                                        <a:rPr lang="en-US" sz="2000" i="1">
                                          <a:latin typeface="Cambria Math"/>
                                        </a:rPr>
                                        <m:t>𝑈</m:t>
                                      </m:r>
                                    </m:e>
                                    <m:sub>
                                      <m:r>
                                        <a:rPr lang="en-US" sz="2000" i="1">
                                          <a:latin typeface="Cambria Math"/>
                                        </a:rPr>
                                        <m:t>𝑘</m:t>
                                      </m:r>
                                    </m:sub>
                                  </m:sSub>
                                </m:e>
                              </m:d>
                            </m:e>
                          </m:func>
                        </m:den>
                      </m:f>
                      <m:r>
                        <a:rPr lang="en-US" sz="2000" i="1">
                          <a:latin typeface="Cambria Math"/>
                        </a:rPr>
                        <m:t>=</m:t>
                      </m:r>
                      <m:f>
                        <m:fPr>
                          <m:ctrlPr>
                            <a:rPr lang="en-US" sz="2000" i="1">
                              <a:latin typeface="Cambria Math"/>
                            </a:rPr>
                          </m:ctrlPr>
                        </m:fPr>
                        <m:num>
                          <m:r>
                            <m:rPr>
                              <m:sty m:val="p"/>
                            </m:rPr>
                            <a:rPr lang="en-US" sz="2000">
                              <a:latin typeface="Cambria Math"/>
                            </a:rPr>
                            <m:t>exp</m:t>
                          </m:r>
                          <m:r>
                            <a:rPr lang="en-US" sz="2000" i="1">
                              <a:latin typeface="Cambria Math"/>
                            </a:rPr>
                            <m:t>⁡(</m:t>
                          </m:r>
                          <m:r>
                            <a:rPr lang="en-US" sz="2000" i="1">
                              <a:latin typeface="Cambria Math"/>
                            </a:rPr>
                            <m:t>0.8</m:t>
                          </m:r>
                          <m:r>
                            <a:rPr lang="en-US" sz="2000" i="1">
                              <a:latin typeface="Cambria Math"/>
                            </a:rPr>
                            <m:t>)</m:t>
                          </m:r>
                        </m:num>
                        <m:den>
                          <m:func>
                            <m:funcPr>
                              <m:ctrlPr>
                                <a:rPr lang="en-US" sz="2000" i="1">
                                  <a:latin typeface="Cambria Math"/>
                                </a:rPr>
                              </m:ctrlPr>
                            </m:funcPr>
                            <m:fName>
                              <m:r>
                                <m:rPr>
                                  <m:sty m:val="p"/>
                                </m:rPr>
                                <a:rPr lang="en-US" sz="2000">
                                  <a:latin typeface="Cambria Math"/>
                                </a:rPr>
                                <m:t>exp</m:t>
                              </m:r>
                            </m:fName>
                            <m:e>
                              <m:d>
                                <m:dPr>
                                  <m:ctrlPr>
                                    <a:rPr lang="en-US" sz="2000" i="1">
                                      <a:latin typeface="Cambria Math"/>
                                    </a:rPr>
                                  </m:ctrlPr>
                                </m:dPr>
                                <m:e>
                                  <m:r>
                                    <a:rPr lang="en-US" sz="2000" i="1">
                                      <a:latin typeface="Cambria Math"/>
                                    </a:rPr>
                                    <m:t>0.8</m:t>
                                  </m:r>
                                </m:e>
                              </m:d>
                            </m:e>
                          </m:func>
                          <m:r>
                            <a:rPr lang="en-US" sz="2000" i="1">
                              <a:latin typeface="Cambria Math"/>
                            </a:rPr>
                            <m:t>+</m:t>
                          </m:r>
                          <m:func>
                            <m:funcPr>
                              <m:ctrlPr>
                                <a:rPr lang="en-US" sz="2000" i="1">
                                  <a:latin typeface="Cambria Math"/>
                                </a:rPr>
                              </m:ctrlPr>
                            </m:funcPr>
                            <m:fName>
                              <m:r>
                                <m:rPr>
                                  <m:sty m:val="p"/>
                                </m:rPr>
                                <a:rPr lang="en-US" sz="2000">
                                  <a:latin typeface="Cambria Math"/>
                                </a:rPr>
                                <m:t>exp</m:t>
                              </m:r>
                            </m:fName>
                            <m:e>
                              <m:d>
                                <m:dPr>
                                  <m:ctrlPr>
                                    <a:rPr lang="en-US" sz="2000" i="1">
                                      <a:latin typeface="Cambria Math"/>
                                    </a:rPr>
                                  </m:ctrlPr>
                                </m:dPr>
                                <m:e>
                                  <m:r>
                                    <a:rPr lang="en-US" sz="2000" i="1">
                                      <a:latin typeface="Cambria Math"/>
                                    </a:rPr>
                                    <m:t>0.2</m:t>
                                  </m:r>
                                </m:e>
                              </m:d>
                            </m:e>
                          </m:func>
                        </m:den>
                      </m:f>
                      <m:r>
                        <a:rPr lang="en-US" sz="2000" i="1">
                          <a:latin typeface="Cambria Math"/>
                        </a:rPr>
                        <m:t>=0.65</m:t>
                      </m:r>
                    </m:oMath>
                  </m:oMathPara>
                </a14:m>
                <a:endParaRPr lang="en-US" sz="2000" dirty="0">
                  <a:latin typeface="Calibri" pitchFamily="34" charset="0"/>
                  <a:cs typeface="Calibri"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87719" y="5307140"/>
                <a:ext cx="12208708" cy="1550860"/>
              </a:xfrm>
              <a:prstGeom prst="rect">
                <a:avLst/>
              </a:prstGeom>
              <a:blipFill rotWithShape="1">
                <a:blip r:embed="rId7"/>
                <a:stretch>
                  <a:fillRect b="-9055"/>
                </a:stretch>
              </a:blipFill>
            </p:spPr>
            <p:txBody>
              <a:bodyPr/>
              <a:lstStyle/>
              <a:p>
                <a:r>
                  <a:rPr lang="en-US">
                    <a:noFill/>
                  </a:rPr>
                  <a:t> </a:t>
                </a:r>
              </a:p>
            </p:txBody>
          </p:sp>
        </mc:Fallback>
      </mc:AlternateContent>
      <p:sp>
        <p:nvSpPr>
          <p:cNvPr id="75" name="Right Arrow 74"/>
          <p:cNvSpPr/>
          <p:nvPr/>
        </p:nvSpPr>
        <p:spPr>
          <a:xfrm rot="5400000">
            <a:off x="3685701" y="4830844"/>
            <a:ext cx="361950" cy="411244"/>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sz="2000">
              <a:latin typeface="Calibri" pitchFamily="34" charset="0"/>
              <a:cs typeface="Calibri" pitchFamily="34" charset="0"/>
            </a:endParaRPr>
          </a:p>
        </p:txBody>
      </p:sp>
      <mc:AlternateContent xmlns:mc="http://schemas.openxmlformats.org/markup-compatibility/2006" xmlns:a14="http://schemas.microsoft.com/office/drawing/2010/main">
        <mc:Choice Requires="a14">
          <p:sp>
            <p:nvSpPr>
              <p:cNvPr id="76" name="TextBox 75"/>
              <p:cNvSpPr txBox="1"/>
              <p:nvPr/>
            </p:nvSpPr>
            <p:spPr>
              <a:xfrm>
                <a:off x="381001" y="5217441"/>
                <a:ext cx="8686800" cy="798474"/>
              </a:xfrm>
              <a:prstGeom prst="rect">
                <a:avLst/>
              </a:prstGeom>
              <a:noFill/>
            </p:spPr>
            <p:txBody>
              <a:bodyPr wrap="square" lIns="91425" tIns="45713" rIns="91425" bIns="45713" rtlCol="0">
                <a:spAutoFit/>
              </a:bodyPr>
              <a:lstStyle/>
              <a:p>
                <a:pPr/>
                <a14:m>
                  <m:oMathPara xmlns:m="http://schemas.openxmlformats.org/officeDocument/2006/math">
                    <m:oMathParaPr>
                      <m:jc m:val="centerGroup"/>
                    </m:oMathParaPr>
                    <m:oMath xmlns:m="http://schemas.openxmlformats.org/officeDocument/2006/math">
                      <m:r>
                        <m:rPr>
                          <m:sty m:val="p"/>
                        </m:rPr>
                        <a:rPr lang="en-US" sz="2000">
                          <a:latin typeface="Cambria Math"/>
                        </a:rPr>
                        <m:t>Demand</m:t>
                      </m:r>
                      <m:r>
                        <a:rPr lang="en-US" sz="2000">
                          <a:latin typeface="Cambria Math"/>
                        </a:rPr>
                        <m:t> </m:t>
                      </m:r>
                      <m:r>
                        <m:rPr>
                          <m:sty m:val="p"/>
                        </m:rPr>
                        <a:rPr lang="en-US" sz="2000">
                          <a:latin typeface="Cambria Math"/>
                        </a:rPr>
                        <m:t>of</m:t>
                      </m:r>
                      <m:r>
                        <a:rPr lang="en-US" sz="2000">
                          <a:latin typeface="Cambria Math"/>
                        </a:rPr>
                        <m:t> </m:t>
                      </m:r>
                      <m:r>
                        <m:rPr>
                          <m:sty m:val="p"/>
                        </m:rPr>
                        <a:rPr lang="en-US" sz="2000">
                          <a:latin typeface="Cambria Math"/>
                        </a:rPr>
                        <m:t>Vehicle</m:t>
                      </m:r>
                      <m:r>
                        <a:rPr lang="en-US" sz="2000">
                          <a:latin typeface="Cambria Math"/>
                        </a:rPr>
                        <m:t> </m:t>
                      </m:r>
                      <m:r>
                        <a:rPr lang="en-US" sz="2000" i="1">
                          <a:latin typeface="Cambria Math"/>
                        </a:rPr>
                        <m:t>𝑗</m:t>
                      </m:r>
                      <m:r>
                        <a:rPr lang="en-US" sz="2000">
                          <a:latin typeface="Cambria Math"/>
                        </a:rPr>
                        <m:t> </m:t>
                      </m:r>
                      <m:r>
                        <a:rPr lang="en-US" sz="2000" i="1">
                          <a:latin typeface="Cambria Math"/>
                        </a:rPr>
                        <m:t>=</m:t>
                      </m:r>
                      <m:r>
                        <a:rPr lang="en-US" sz="2000" i="1">
                          <a:solidFill>
                            <a:srgbClr val="C00000"/>
                          </a:solidFill>
                          <a:latin typeface="Cambria Math"/>
                        </a:rPr>
                        <m:t>𝑠</m:t>
                      </m:r>
                      <m:f>
                        <m:fPr>
                          <m:ctrlPr>
                            <a:rPr lang="en-US" sz="2000" i="1">
                              <a:latin typeface="Cambria Math"/>
                            </a:rPr>
                          </m:ctrlPr>
                        </m:fPr>
                        <m:num>
                          <m:r>
                            <m:rPr>
                              <m:sty m:val="p"/>
                            </m:rPr>
                            <a:rPr lang="en-US" sz="2000">
                              <a:latin typeface="Cambria Math"/>
                            </a:rPr>
                            <m:t>exp</m:t>
                          </m:r>
                          <m:r>
                            <a:rPr lang="en-US" sz="2000" i="1">
                              <a:latin typeface="Cambria Math"/>
                            </a:rPr>
                            <m:t>⁡(</m:t>
                          </m:r>
                          <m:sSub>
                            <m:sSubPr>
                              <m:ctrlPr>
                                <a:rPr lang="en-US" sz="2000" i="1">
                                  <a:latin typeface="Cambria Math"/>
                                </a:rPr>
                              </m:ctrlPr>
                            </m:sSubPr>
                            <m:e>
                              <m:r>
                                <a:rPr lang="en-US" sz="2000" i="1">
                                  <a:latin typeface="Cambria Math"/>
                                </a:rPr>
                                <m:t>𝑈</m:t>
                              </m:r>
                            </m:e>
                            <m:sub>
                              <m:r>
                                <a:rPr lang="en-US" sz="2000" i="1">
                                  <a:latin typeface="Cambria Math"/>
                                </a:rPr>
                                <m:t>𝑗</m:t>
                              </m:r>
                            </m:sub>
                          </m:sSub>
                          <m:r>
                            <a:rPr lang="en-US" sz="2000" i="1">
                              <a:latin typeface="Cambria Math"/>
                            </a:rPr>
                            <m:t>)</m:t>
                          </m:r>
                        </m:num>
                        <m:den>
                          <m:func>
                            <m:funcPr>
                              <m:ctrlPr>
                                <a:rPr lang="en-US" sz="2000" i="1">
                                  <a:latin typeface="Cambria Math"/>
                                </a:rPr>
                              </m:ctrlPr>
                            </m:funcPr>
                            <m:fName>
                              <m:r>
                                <m:rPr>
                                  <m:sty m:val="p"/>
                                </m:rPr>
                                <a:rPr lang="en-US" sz="2000">
                                  <a:latin typeface="Cambria Math"/>
                                </a:rPr>
                                <m:t>exp</m:t>
                              </m:r>
                            </m:fName>
                            <m:e>
                              <m:d>
                                <m:dPr>
                                  <m:ctrlPr>
                                    <a:rPr lang="en-US" sz="2000" i="1">
                                      <a:latin typeface="Cambria Math"/>
                                    </a:rPr>
                                  </m:ctrlPr>
                                </m:dPr>
                                <m:e>
                                  <m:sSub>
                                    <m:sSubPr>
                                      <m:ctrlPr>
                                        <a:rPr lang="en-US" sz="2000" i="1">
                                          <a:latin typeface="Cambria Math"/>
                                        </a:rPr>
                                      </m:ctrlPr>
                                    </m:sSubPr>
                                    <m:e>
                                      <m:r>
                                        <a:rPr lang="en-US" sz="2000" i="1">
                                          <a:latin typeface="Cambria Math"/>
                                        </a:rPr>
                                        <m:t>𝑈</m:t>
                                      </m:r>
                                    </m:e>
                                    <m:sub>
                                      <m:r>
                                        <a:rPr lang="en-US" sz="2000" i="1">
                                          <a:latin typeface="Cambria Math"/>
                                        </a:rPr>
                                        <m:t>𝑗</m:t>
                                      </m:r>
                                    </m:sub>
                                  </m:sSub>
                                </m:e>
                              </m:d>
                            </m:e>
                          </m:func>
                          <m:r>
                            <a:rPr lang="en-US" sz="2000" i="1">
                              <a:latin typeface="Cambria Math"/>
                            </a:rPr>
                            <m:t>+</m:t>
                          </m:r>
                          <m:func>
                            <m:funcPr>
                              <m:ctrlPr>
                                <a:rPr lang="en-US" sz="2000" i="1">
                                  <a:latin typeface="Cambria Math"/>
                                </a:rPr>
                              </m:ctrlPr>
                            </m:funcPr>
                            <m:fName>
                              <m:r>
                                <m:rPr>
                                  <m:sty m:val="p"/>
                                </m:rPr>
                                <a:rPr lang="en-US" sz="2000">
                                  <a:latin typeface="Cambria Math"/>
                                </a:rPr>
                                <m:t>exp</m:t>
                              </m:r>
                            </m:fName>
                            <m:e>
                              <m:d>
                                <m:dPr>
                                  <m:ctrlPr>
                                    <a:rPr lang="en-US" sz="2000" i="1">
                                      <a:latin typeface="Cambria Math"/>
                                    </a:rPr>
                                  </m:ctrlPr>
                                </m:dPr>
                                <m:e>
                                  <m:sSub>
                                    <m:sSubPr>
                                      <m:ctrlPr>
                                        <a:rPr lang="en-US" sz="2000" i="1">
                                          <a:latin typeface="Cambria Math"/>
                                        </a:rPr>
                                      </m:ctrlPr>
                                    </m:sSubPr>
                                    <m:e>
                                      <m:r>
                                        <a:rPr lang="en-US" sz="2000" i="1">
                                          <a:latin typeface="Cambria Math"/>
                                        </a:rPr>
                                        <m:t>𝑈</m:t>
                                      </m:r>
                                    </m:e>
                                    <m:sub>
                                      <m:r>
                                        <a:rPr lang="en-US" sz="2000" i="1">
                                          <a:latin typeface="Cambria Math"/>
                                        </a:rPr>
                                        <m:t>𝑘</m:t>
                                      </m:r>
                                    </m:sub>
                                  </m:sSub>
                                </m:e>
                              </m:d>
                            </m:e>
                          </m:func>
                        </m:den>
                      </m:f>
                      <m:r>
                        <a:rPr lang="en-US" sz="2000" i="1">
                          <a:latin typeface="Cambria Math"/>
                        </a:rPr>
                        <m:t>=</m:t>
                      </m:r>
                      <m:r>
                        <a:rPr lang="en-US" sz="2000">
                          <a:latin typeface="Cambria Math"/>
                        </a:rPr>
                        <m:t>1</m:t>
                      </m:r>
                      <m:r>
                        <a:rPr lang="en-US" sz="2000" i="1">
                          <a:latin typeface="Cambria Math"/>
                          <a:ea typeface="Cambria Math"/>
                        </a:rPr>
                        <m:t>𝑚𝑖𝑙𝑖𝑜𝑛</m:t>
                      </m:r>
                      <m:r>
                        <a:rPr lang="en-US" sz="2000" i="1">
                          <a:latin typeface="Cambria Math"/>
                          <a:ea typeface="Cambria Math"/>
                        </a:rPr>
                        <m:t>×0.65=0.65</m:t>
                      </m:r>
                      <m:r>
                        <a:rPr lang="en-US" sz="2000" i="1">
                          <a:latin typeface="Cambria Math"/>
                          <a:ea typeface="Cambria Math"/>
                        </a:rPr>
                        <m:t>𝑚𝑖𝑙𝑖𝑜𝑛</m:t>
                      </m:r>
                    </m:oMath>
                  </m:oMathPara>
                </a14:m>
                <a:endParaRPr lang="en-US" sz="2000" dirty="0">
                  <a:latin typeface="Calibri" pitchFamily="34" charset="0"/>
                  <a:cs typeface="Calibri" pitchFamily="34"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541868" y="7420361"/>
                <a:ext cx="12354560" cy="1119972"/>
              </a:xfrm>
              <a:prstGeom prst="rect">
                <a:avLst/>
              </a:prstGeom>
              <a:blipFill rotWithShape="1">
                <a:blip r:embed="rId8"/>
                <a:stretch>
                  <a:fillRect/>
                </a:stretch>
              </a:blipFill>
            </p:spPr>
            <p:txBody>
              <a:bodyPr/>
              <a:lstStyle/>
              <a:p>
                <a:r>
                  <a:rPr lang="en-US">
                    <a:noFill/>
                  </a:rPr>
                  <a:t> </a:t>
                </a:r>
              </a:p>
            </p:txBody>
          </p:sp>
        </mc:Fallback>
      </mc:AlternateContent>
      <p:sp>
        <p:nvSpPr>
          <p:cNvPr id="77" name="TextBox 76"/>
          <p:cNvSpPr txBox="1"/>
          <p:nvPr/>
        </p:nvSpPr>
        <p:spPr>
          <a:xfrm>
            <a:off x="2053828" y="6138446"/>
            <a:ext cx="2244756" cy="292374"/>
          </a:xfrm>
          <a:prstGeom prst="rect">
            <a:avLst/>
          </a:prstGeom>
          <a:noFill/>
        </p:spPr>
        <p:txBody>
          <a:bodyPr wrap="square" lIns="91425" tIns="45713" rIns="91425" bIns="45713" rtlCol="0">
            <a:spAutoFit/>
          </a:bodyPr>
          <a:lstStyle/>
          <a:p>
            <a:pPr algn="ctr"/>
            <a:r>
              <a:rPr lang="en-US" sz="1300" b="1" i="1" dirty="0">
                <a:solidFill>
                  <a:schemeClr val="tx2"/>
                </a:solidFill>
                <a:latin typeface="Calibri" pitchFamily="34" charset="0"/>
                <a:cs typeface="Calibri" pitchFamily="34" charset="0"/>
              </a:rPr>
              <a:t>Potential Market Size</a:t>
            </a:r>
          </a:p>
        </p:txBody>
      </p:sp>
      <p:cxnSp>
        <p:nvCxnSpPr>
          <p:cNvPr id="78" name="Straight Arrow Connector 77"/>
          <p:cNvCxnSpPr>
            <a:stCxn id="77" idx="0"/>
          </p:cNvCxnSpPr>
          <p:nvPr/>
        </p:nvCxnSpPr>
        <p:spPr>
          <a:xfrm flipV="1">
            <a:off x="3176206" y="5715000"/>
            <a:ext cx="0" cy="423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60797" y="857250"/>
            <a:ext cx="7696200" cy="438580"/>
          </a:xfrm>
          <a:prstGeom prst="rect">
            <a:avLst/>
          </a:prstGeom>
        </p:spPr>
        <p:txBody>
          <a:bodyPr wrap="square" lIns="91435" tIns="45718" rIns="91435" bIns="45718">
            <a:spAutoFit/>
          </a:bodyPr>
          <a:lstStyle/>
          <a:p>
            <a:pPr algn="l"/>
            <a:r>
              <a:rPr lang="en-US" sz="2200" b="1" dirty="0">
                <a:latin typeface="Calibri" pitchFamily="34" charset="0"/>
                <a:cs typeface="Calibri" pitchFamily="34" charset="0"/>
              </a:rPr>
              <a:t>Estimate market demand</a:t>
            </a:r>
            <a:endParaRPr lang="en-US" sz="2200" b="1" dirty="0">
              <a:latin typeface="Calibri" pitchFamily="34" charset="0"/>
              <a:cs typeface="Calibri" pitchFamily="34" charset="0"/>
            </a:endParaRPr>
          </a:p>
        </p:txBody>
      </p:sp>
      <p:sp>
        <p:nvSpPr>
          <p:cNvPr id="18" name="Shape 52"/>
          <p:cNvSpPr>
            <a:spLocks noGrp="1"/>
          </p:cNvSpPr>
          <p:nvPr>
            <p:ph type="sldNum" sz="quarter" idx="4294967295"/>
          </p:nvPr>
        </p:nvSpPr>
        <p:spPr>
          <a:xfrm>
            <a:off x="8356997" y="6585644"/>
            <a:ext cx="358414"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41</a:t>
            </a:fld>
            <a:endParaRPr sz="1300" dirty="0">
              <a:solidFill>
                <a:schemeClr val="tx1"/>
              </a:solidFill>
            </a:endParaRPr>
          </a:p>
        </p:txBody>
      </p:sp>
    </p:spTree>
    <p:extLst>
      <p:ext uri="{BB962C8B-B14F-4D97-AF65-F5344CB8AC3E}">
        <p14:creationId xmlns:p14="http://schemas.microsoft.com/office/powerpoint/2010/main" val="4197133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381003"/>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endParaRPr lang="en-US" sz="4000" dirty="0">
              <a:solidFill>
                <a:srgbClr val="C00000"/>
              </a:solidFill>
              <a:latin typeface="PTF NORDIC Std" pitchFamily="34" charset="0"/>
            </a:endParaRPr>
          </a:p>
        </p:txBody>
      </p:sp>
      <p:sp>
        <p:nvSpPr>
          <p:cNvPr id="4" name="Rectangle 3"/>
          <p:cNvSpPr/>
          <p:nvPr/>
        </p:nvSpPr>
        <p:spPr>
          <a:xfrm>
            <a:off x="457200" y="1066801"/>
            <a:ext cx="8229600" cy="525134"/>
          </a:xfrm>
          <a:prstGeom prst="rect">
            <a:avLst/>
          </a:prstGeom>
        </p:spPr>
        <p:txBody>
          <a:bodyPr wrap="square" lIns="91425" tIns="45713" rIns="91425" bIns="45713">
            <a:spAutoFit/>
          </a:bodyPr>
          <a:lstStyle/>
          <a:p>
            <a:r>
              <a:rPr lang="en-US" sz="2800" b="1" dirty="0">
                <a:latin typeface="Calibri" pitchFamily="34" charset="0"/>
                <a:cs typeface="Calibri" pitchFamily="34" charset="0"/>
              </a:rPr>
              <a:t>1. Design the conjoint survey</a:t>
            </a:r>
            <a:endParaRPr lang="en-US" sz="2800" b="1" i="1" baseline="-25000" dirty="0">
              <a:latin typeface="Calibri" pitchFamily="34" charset="0"/>
              <a:cs typeface="Calibri" pitchFamily="34" charset="0"/>
            </a:endParaRPr>
          </a:p>
        </p:txBody>
      </p:sp>
      <p:sp>
        <p:nvSpPr>
          <p:cNvPr id="15" name="Rectangle 14"/>
          <p:cNvSpPr/>
          <p:nvPr/>
        </p:nvSpPr>
        <p:spPr>
          <a:xfrm>
            <a:off x="685800" y="1524001"/>
            <a:ext cx="8305800" cy="1015663"/>
          </a:xfrm>
          <a:prstGeom prst="rect">
            <a:avLst/>
          </a:prstGeom>
        </p:spPr>
        <p:txBody>
          <a:bodyPr wrap="square" lIns="91425" tIns="45713" rIns="91425" bIns="45713">
            <a:spAutoFit/>
          </a:bodyPr>
          <a:lstStyle/>
          <a:p>
            <a:pPr>
              <a:lnSpc>
                <a:spcPct val="150000"/>
              </a:lnSpc>
            </a:pPr>
            <a:r>
              <a:rPr lang="en-US" sz="2000" dirty="0">
                <a:latin typeface="Calibri" pitchFamily="34" charset="0"/>
                <a:cs typeface="Calibri" pitchFamily="34" charset="0"/>
              </a:rPr>
              <a:t>1.1: Select </a:t>
            </a:r>
            <a:r>
              <a:rPr lang="en-US" sz="2000" b="1" dirty="0">
                <a:solidFill>
                  <a:srgbClr val="C00000"/>
                </a:solidFill>
                <a:latin typeface="Calibri" pitchFamily="34" charset="0"/>
                <a:cs typeface="Calibri" pitchFamily="34" charset="0"/>
              </a:rPr>
              <a:t>attributes</a:t>
            </a:r>
            <a:r>
              <a:rPr lang="en-US" sz="2000" dirty="0">
                <a:latin typeface="Calibri" pitchFamily="34" charset="0"/>
                <a:cs typeface="Calibri" pitchFamily="34" charset="0"/>
              </a:rPr>
              <a:t> relevant to the product or service category</a:t>
            </a:r>
          </a:p>
          <a:p>
            <a:pPr>
              <a:lnSpc>
                <a:spcPct val="150000"/>
              </a:lnSpc>
            </a:pPr>
            <a:r>
              <a:rPr lang="en-US" sz="2000" dirty="0">
                <a:latin typeface="Calibri" pitchFamily="34" charset="0"/>
                <a:cs typeface="Calibri" pitchFamily="34" charset="0"/>
              </a:rPr>
              <a:t>1.2: Select </a:t>
            </a:r>
            <a:r>
              <a:rPr lang="en-US" sz="2000" b="1" dirty="0">
                <a:solidFill>
                  <a:srgbClr val="C00000"/>
                </a:solidFill>
                <a:latin typeface="Calibri" pitchFamily="34" charset="0"/>
                <a:cs typeface="Calibri" pitchFamily="34" charset="0"/>
              </a:rPr>
              <a:t>levels</a:t>
            </a:r>
            <a:r>
              <a:rPr lang="en-US" sz="2000" dirty="0">
                <a:latin typeface="Calibri" pitchFamily="34" charset="0"/>
                <a:cs typeface="Calibri" pitchFamily="34" charset="0"/>
              </a:rPr>
              <a:t> for each attribute</a:t>
            </a:r>
          </a:p>
        </p:txBody>
      </p:sp>
      <p:graphicFrame>
        <p:nvGraphicFramePr>
          <p:cNvPr id="19" name="Table 18"/>
          <p:cNvGraphicFramePr>
            <a:graphicFrameLocks noGrp="1"/>
          </p:cNvGraphicFramePr>
          <p:nvPr>
            <p:extLst>
              <p:ext uri="{D42A27DB-BD31-4B8C-83A1-F6EECF244321}">
                <p14:modId xmlns:p14="http://schemas.microsoft.com/office/powerpoint/2010/main" val="492720687"/>
              </p:ext>
            </p:extLst>
          </p:nvPr>
        </p:nvGraphicFramePr>
        <p:xfrm>
          <a:off x="1289035" y="2667002"/>
          <a:ext cx="5187966" cy="1447801"/>
        </p:xfrm>
        <a:graphic>
          <a:graphicData uri="http://schemas.openxmlformats.org/drawingml/2006/table">
            <a:tbl>
              <a:tblPr>
                <a:tableStyleId>{8EC20E35-A176-4012-BC5E-935CFFF8708E}</a:tableStyleId>
              </a:tblPr>
              <a:tblGrid>
                <a:gridCol w="1995372"/>
                <a:gridCol w="1097454"/>
                <a:gridCol w="997686"/>
                <a:gridCol w="1097454"/>
              </a:tblGrid>
              <a:tr h="291754">
                <a:tc>
                  <a:txBody>
                    <a:bodyPr/>
                    <a:lstStyle/>
                    <a:p>
                      <a:pPr algn="ctr" fontAlgn="b"/>
                      <a:r>
                        <a:rPr lang="en-US" sz="1600" b="1" u="none" strike="noStrike" dirty="0" smtClean="0">
                          <a:effectLst/>
                          <a:latin typeface="Helvetica" pitchFamily="34" charset="0"/>
                          <a:cs typeface="Helvetica" pitchFamily="34" charset="0"/>
                        </a:rPr>
                        <a:t>Attribute</a:t>
                      </a:r>
                      <a:endParaRPr lang="en-US" sz="1600" b="1" i="0" u="none" strike="noStrike" dirty="0">
                        <a:effectLst/>
                        <a:latin typeface="Helvetica" pitchFamily="34" charset="0"/>
                        <a:cs typeface="Helvetica" pitchFamily="34" charset="0"/>
                      </a:endParaRPr>
                    </a:p>
                  </a:txBody>
                  <a:tcPr marL="9525" marR="9525" marT="9525" marB="0" anchor="ctr"/>
                </a:tc>
                <a:tc gridSpan="3">
                  <a:txBody>
                    <a:bodyPr/>
                    <a:lstStyle/>
                    <a:p>
                      <a:pPr algn="ctr" fontAlgn="b"/>
                      <a:r>
                        <a:rPr lang="en-US" sz="1600" b="1" u="none" strike="noStrike" dirty="0" smtClean="0">
                          <a:effectLst/>
                          <a:latin typeface="Helvetica" pitchFamily="34" charset="0"/>
                          <a:cs typeface="Helvetica" pitchFamily="34" charset="0"/>
                        </a:rPr>
                        <a:t>Level</a:t>
                      </a:r>
                      <a:endParaRPr lang="en-US" sz="1600" b="1" i="0" u="none" strike="noStrike" dirty="0">
                        <a:effectLst/>
                        <a:latin typeface="Helvetica" pitchFamily="34" charset="0"/>
                        <a:cs typeface="Helvetica" pitchFamily="34" charset="0"/>
                      </a:endParaRPr>
                    </a:p>
                  </a:txBody>
                  <a:tcPr marL="9525" marR="9525" marT="9525" marB="0" anchor="ctr"/>
                </a:tc>
                <a:tc hMerge="1">
                  <a:txBody>
                    <a:bodyPr/>
                    <a:lstStyle/>
                    <a:p>
                      <a:pPr algn="ctr" fontAlgn="b"/>
                      <a:endParaRPr lang="en-US" sz="1800" b="1" i="0" u="none" strike="noStrike" dirty="0">
                        <a:effectLst/>
                        <a:latin typeface="Arial"/>
                      </a:endParaRPr>
                    </a:p>
                  </a:txBody>
                  <a:tcPr marL="9525" marR="9525" marT="9525" marB="0" anchor="b"/>
                </a:tc>
                <a:tc hMerge="1">
                  <a:txBody>
                    <a:bodyPr/>
                    <a:lstStyle/>
                    <a:p>
                      <a:pPr algn="ctr" fontAlgn="b"/>
                      <a:endParaRPr lang="en-US" sz="1800" b="1" i="0" u="none" strike="noStrike" dirty="0">
                        <a:effectLst/>
                        <a:latin typeface="Arial"/>
                      </a:endParaRPr>
                    </a:p>
                  </a:txBody>
                  <a:tcPr marL="9525" marR="9525" marT="9525" marB="0" anchor="b"/>
                </a:tc>
              </a:tr>
              <a:tr h="291754">
                <a:tc>
                  <a:txBody>
                    <a:bodyPr/>
                    <a:lstStyle/>
                    <a:p>
                      <a:pPr algn="ctr" fontAlgn="b"/>
                      <a:r>
                        <a:rPr lang="en-US" sz="1600" u="none" strike="noStrike" dirty="0" smtClean="0">
                          <a:effectLst/>
                          <a:latin typeface="Helvetica" pitchFamily="34" charset="0"/>
                          <a:cs typeface="Helvetica" pitchFamily="34" charset="0"/>
                        </a:rPr>
                        <a:t>Price</a:t>
                      </a:r>
                      <a:endParaRPr lang="en-US" sz="1600" b="0" i="0" u="none" strike="noStrike" dirty="0">
                        <a:effectLst/>
                        <a:latin typeface="Helvetica" pitchFamily="34" charset="0"/>
                        <a:cs typeface="Helvetica" pitchFamily="34" charset="0"/>
                      </a:endParaRPr>
                    </a:p>
                  </a:txBody>
                  <a:tcPr marL="9525" marR="9525" marT="9525" marB="0" anchor="ctr">
                    <a:noFill/>
                  </a:tcPr>
                </a:tc>
                <a:tc>
                  <a:txBody>
                    <a:bodyPr/>
                    <a:lstStyle/>
                    <a:p>
                      <a:pPr algn="ctr" fontAlgn="b"/>
                      <a:r>
                        <a:rPr lang="en-US" sz="1600" u="none" strike="noStrike" dirty="0">
                          <a:effectLst/>
                          <a:latin typeface="Helvetica" pitchFamily="34" charset="0"/>
                          <a:cs typeface="Helvetica" pitchFamily="34" charset="0"/>
                        </a:rPr>
                        <a:t>$</a:t>
                      </a:r>
                      <a:r>
                        <a:rPr lang="en-US" sz="1600" u="none" strike="noStrike" dirty="0" smtClean="0">
                          <a:effectLst/>
                          <a:latin typeface="Helvetica" pitchFamily="34" charset="0"/>
                          <a:cs typeface="Helvetica" pitchFamily="34" charset="0"/>
                        </a:rPr>
                        <a:t>15K</a:t>
                      </a:r>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600" u="none" strike="noStrike" dirty="0">
                          <a:effectLst/>
                          <a:latin typeface="Helvetica" pitchFamily="34" charset="0"/>
                          <a:cs typeface="Helvetica" pitchFamily="34" charset="0"/>
                        </a:rPr>
                        <a:t>$</a:t>
                      </a:r>
                      <a:r>
                        <a:rPr lang="en-US" sz="1600" u="none" strike="noStrike" dirty="0" smtClean="0">
                          <a:effectLst/>
                          <a:latin typeface="Helvetica" pitchFamily="34" charset="0"/>
                          <a:cs typeface="Helvetica" pitchFamily="34" charset="0"/>
                        </a:rPr>
                        <a:t>20K</a:t>
                      </a:r>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600" u="none" strike="noStrike" dirty="0">
                          <a:effectLst/>
                          <a:latin typeface="Helvetica" pitchFamily="34" charset="0"/>
                          <a:cs typeface="Helvetica" pitchFamily="34" charset="0"/>
                        </a:rPr>
                        <a:t>$</a:t>
                      </a:r>
                      <a:r>
                        <a:rPr lang="en-US" sz="1600" u="none" strike="noStrike" dirty="0" smtClean="0">
                          <a:effectLst/>
                          <a:latin typeface="Helvetica" pitchFamily="34" charset="0"/>
                          <a:cs typeface="Helvetica" pitchFamily="34" charset="0"/>
                        </a:rPr>
                        <a:t>25K</a:t>
                      </a:r>
                      <a:endParaRPr lang="en-US" sz="1600" b="0" i="0" u="none" strike="noStrike" dirty="0">
                        <a:effectLst/>
                        <a:latin typeface="Helvetica" pitchFamily="34" charset="0"/>
                        <a:cs typeface="Helvetica" pitchFamily="34" charset="0"/>
                      </a:endParaRPr>
                    </a:p>
                  </a:txBody>
                  <a:tcPr marL="9525" marR="9525" marT="9525" marB="0" anchor="ctr"/>
                </a:tc>
              </a:tr>
              <a:tr h="291754">
                <a:tc>
                  <a:txBody>
                    <a:bodyPr/>
                    <a:lstStyle/>
                    <a:p>
                      <a:pPr algn="ctr" fontAlgn="b"/>
                      <a:r>
                        <a:rPr lang="en-US" sz="1600" u="none" strike="noStrike" dirty="0" smtClean="0">
                          <a:effectLst/>
                          <a:latin typeface="Helvetica" pitchFamily="34" charset="0"/>
                          <a:cs typeface="Helvetica" pitchFamily="34" charset="0"/>
                        </a:rPr>
                        <a:t>MPG</a:t>
                      </a:r>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600" u="none" strike="noStrike" dirty="0">
                          <a:effectLst/>
                          <a:latin typeface="Helvetica" pitchFamily="34" charset="0"/>
                          <a:cs typeface="Helvetica" pitchFamily="34" charset="0"/>
                        </a:rPr>
                        <a:t>25</a:t>
                      </a:r>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600" u="none" strike="noStrike" dirty="0">
                          <a:effectLst/>
                          <a:latin typeface="Helvetica" pitchFamily="34" charset="0"/>
                          <a:cs typeface="Helvetica" pitchFamily="34" charset="0"/>
                        </a:rPr>
                        <a:t>30</a:t>
                      </a:r>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600" u="none" strike="noStrike" dirty="0">
                          <a:effectLst/>
                          <a:latin typeface="Helvetica" pitchFamily="34" charset="0"/>
                          <a:cs typeface="Helvetica" pitchFamily="34" charset="0"/>
                        </a:rPr>
                        <a:t>35</a:t>
                      </a:r>
                      <a:endParaRPr lang="en-US" sz="1600" b="0" i="0" u="none" strike="noStrike" dirty="0">
                        <a:effectLst/>
                        <a:latin typeface="Helvetica" pitchFamily="34" charset="0"/>
                        <a:cs typeface="Helvetica" pitchFamily="34" charset="0"/>
                      </a:endParaRPr>
                    </a:p>
                  </a:txBody>
                  <a:tcPr marL="9525" marR="9525" marT="9525" marB="0" anchor="ctr"/>
                </a:tc>
              </a:tr>
              <a:tr h="572539">
                <a:tc>
                  <a:txBody>
                    <a:bodyPr/>
                    <a:lstStyle/>
                    <a:p>
                      <a:pPr algn="ctr" fontAlgn="b"/>
                      <a:r>
                        <a:rPr lang="en-US" sz="1600" u="none" strike="noStrike" dirty="0" smtClean="0">
                          <a:effectLst/>
                          <a:latin typeface="Helvetica" pitchFamily="34" charset="0"/>
                          <a:cs typeface="Helvetica" pitchFamily="34" charset="0"/>
                        </a:rPr>
                        <a:t>Acceleration (0</a:t>
                      </a:r>
                      <a:r>
                        <a:rPr lang="en-US" sz="1600" u="none" strike="noStrike" dirty="0" smtClean="0">
                          <a:effectLst/>
                          <a:latin typeface="Helvetica" pitchFamily="34" charset="0"/>
                          <a:cs typeface="Helvetica" pitchFamily="34" charset="0"/>
                          <a:sym typeface="Wingdings" pitchFamily="2" charset="2"/>
                        </a:rPr>
                        <a:t>60mph)</a:t>
                      </a:r>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600" u="none" strike="noStrike" dirty="0" smtClean="0">
                          <a:effectLst/>
                          <a:latin typeface="Helvetica" pitchFamily="34" charset="0"/>
                          <a:cs typeface="Helvetica" pitchFamily="34" charset="0"/>
                        </a:rPr>
                        <a:t>6sec</a:t>
                      </a:r>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600" u="none" strike="noStrike" dirty="0" smtClean="0">
                          <a:effectLst/>
                          <a:latin typeface="Helvetica" pitchFamily="34" charset="0"/>
                          <a:cs typeface="Helvetica" pitchFamily="34" charset="0"/>
                        </a:rPr>
                        <a:t>8sec</a:t>
                      </a:r>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600" u="none" strike="noStrike" dirty="0" smtClean="0">
                          <a:effectLst/>
                          <a:latin typeface="Helvetica" pitchFamily="34" charset="0"/>
                          <a:cs typeface="Helvetica" pitchFamily="34" charset="0"/>
                        </a:rPr>
                        <a:t>10sec</a:t>
                      </a:r>
                      <a:endParaRPr lang="en-US" sz="1600" b="0" i="0" u="none" strike="noStrike" dirty="0">
                        <a:effectLst/>
                        <a:latin typeface="Helvetica" pitchFamily="34" charset="0"/>
                        <a:cs typeface="Helvetica" pitchFamily="34" charset="0"/>
                      </a:endParaRPr>
                    </a:p>
                  </a:txBody>
                  <a:tcPr marL="9525" marR="9525" marT="9525" marB="0" anchor="ctr"/>
                </a:tc>
              </a:tr>
            </a:tbl>
          </a:graphicData>
        </a:graphic>
      </p:graphicFrame>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53200" y="2819400"/>
            <a:ext cx="1911368" cy="1295400"/>
          </a:xfrm>
          <a:prstGeom prst="rect">
            <a:avLst/>
          </a:prstGeom>
        </p:spPr>
      </p:pic>
      <p:grpSp>
        <p:nvGrpSpPr>
          <p:cNvPr id="9" name="Group 8"/>
          <p:cNvGrpSpPr/>
          <p:nvPr/>
        </p:nvGrpSpPr>
        <p:grpSpPr>
          <a:xfrm>
            <a:off x="685800" y="4246602"/>
            <a:ext cx="8001000" cy="2101574"/>
            <a:chOff x="685800" y="4246602"/>
            <a:chExt cx="8001000" cy="2101574"/>
          </a:xfrm>
        </p:grpSpPr>
        <p:sp>
          <p:nvSpPr>
            <p:cNvPr id="6" name="TextBox 5"/>
            <p:cNvSpPr txBox="1"/>
            <p:nvPr/>
          </p:nvSpPr>
          <p:spPr>
            <a:xfrm>
              <a:off x="2514600" y="4876800"/>
              <a:ext cx="3048000" cy="338554"/>
            </a:xfrm>
            <a:prstGeom prst="rect">
              <a:avLst/>
            </a:prstGeom>
            <a:noFill/>
          </p:spPr>
          <p:txBody>
            <a:bodyPr wrap="square" rtlCol="0">
              <a:spAutoFit/>
            </a:bodyPr>
            <a:lstStyle/>
            <a:p>
              <a:pPr algn="ctr"/>
              <a:r>
                <a:rPr lang="en-US" sz="1600" dirty="0">
                  <a:latin typeface="Calibri" pitchFamily="34" charset="0"/>
                  <a:cs typeface="Calibri" pitchFamily="34" charset="0"/>
                </a:rPr>
                <a:t>($15K, 25mpg, 10sec)</a:t>
              </a:r>
            </a:p>
          </p:txBody>
        </p:sp>
        <p:sp>
          <p:nvSpPr>
            <p:cNvPr id="21" name="TextBox 20"/>
            <p:cNvSpPr txBox="1"/>
            <p:nvPr/>
          </p:nvSpPr>
          <p:spPr>
            <a:xfrm>
              <a:off x="2514600" y="5236577"/>
              <a:ext cx="3048000" cy="338554"/>
            </a:xfrm>
            <a:prstGeom prst="rect">
              <a:avLst/>
            </a:prstGeom>
            <a:noFill/>
          </p:spPr>
          <p:txBody>
            <a:bodyPr wrap="square" rtlCol="0">
              <a:spAutoFit/>
            </a:bodyPr>
            <a:lstStyle/>
            <a:p>
              <a:pPr algn="ctr"/>
              <a:r>
                <a:rPr lang="en-US" sz="1600" dirty="0">
                  <a:latin typeface="Calibri" pitchFamily="34" charset="0"/>
                  <a:cs typeface="Calibri" pitchFamily="34" charset="0"/>
                </a:rPr>
                <a:t>($20K, 30mpg, 8sec)</a:t>
              </a:r>
            </a:p>
          </p:txBody>
        </p:sp>
        <p:sp>
          <p:nvSpPr>
            <p:cNvPr id="22" name="TextBox 21"/>
            <p:cNvSpPr txBox="1"/>
            <p:nvPr/>
          </p:nvSpPr>
          <p:spPr>
            <a:xfrm>
              <a:off x="2514600" y="5596354"/>
              <a:ext cx="3048000" cy="338554"/>
            </a:xfrm>
            <a:prstGeom prst="rect">
              <a:avLst/>
            </a:prstGeom>
            <a:noFill/>
          </p:spPr>
          <p:txBody>
            <a:bodyPr wrap="square" rtlCol="0">
              <a:spAutoFit/>
            </a:bodyPr>
            <a:lstStyle/>
            <a:p>
              <a:pPr algn="ctr"/>
              <a:r>
                <a:rPr lang="en-US" sz="1600" dirty="0">
                  <a:latin typeface="Calibri" pitchFamily="34" charset="0"/>
                  <a:cs typeface="Calibri" pitchFamily="34" charset="0"/>
                </a:rPr>
                <a:t>($25K, 35mpg, 6sec)</a:t>
              </a:r>
            </a:p>
          </p:txBody>
        </p:sp>
        <p:sp>
          <p:nvSpPr>
            <p:cNvPr id="7" name="TextBox 6"/>
            <p:cNvSpPr txBox="1"/>
            <p:nvPr/>
          </p:nvSpPr>
          <p:spPr>
            <a:xfrm rot="5400000">
              <a:off x="3989457" y="5765633"/>
              <a:ext cx="457200" cy="707886"/>
            </a:xfrm>
            <a:prstGeom prst="rect">
              <a:avLst/>
            </a:prstGeom>
            <a:noFill/>
          </p:spPr>
          <p:txBody>
            <a:bodyPr wrap="square" rtlCol="0">
              <a:spAutoFit/>
            </a:bodyPr>
            <a:lstStyle/>
            <a:p>
              <a:r>
                <a:rPr lang="en-US" sz="4000" dirty="0">
                  <a:latin typeface="Calibri" pitchFamily="34" charset="0"/>
                  <a:cs typeface="Calibri" pitchFamily="34" charset="0"/>
                </a:rPr>
                <a:t>…</a:t>
              </a:r>
            </a:p>
          </p:txBody>
        </p:sp>
        <p:sp>
          <p:nvSpPr>
            <p:cNvPr id="2" name="TextBox 1"/>
            <p:cNvSpPr txBox="1"/>
            <p:nvPr/>
          </p:nvSpPr>
          <p:spPr>
            <a:xfrm>
              <a:off x="5333999" y="5238690"/>
              <a:ext cx="3178969" cy="400110"/>
            </a:xfrm>
            <a:prstGeom prst="rect">
              <a:avLst/>
            </a:prstGeom>
            <a:noFill/>
          </p:spPr>
          <p:txBody>
            <a:bodyPr wrap="square" rtlCol="0">
              <a:spAutoFit/>
            </a:bodyPr>
            <a:lstStyle/>
            <a:p>
              <a:r>
                <a:rPr lang="en-US" sz="2000" b="1" dirty="0">
                  <a:latin typeface="Calibri" pitchFamily="34" charset="0"/>
                  <a:cs typeface="Calibri" pitchFamily="34" charset="0"/>
                </a:rPr>
                <a:t>Design of experiment (DOE)</a:t>
              </a:r>
            </a:p>
          </p:txBody>
        </p:sp>
        <p:sp>
          <p:nvSpPr>
            <p:cNvPr id="8" name="Rectangle 7"/>
            <p:cNvSpPr/>
            <p:nvPr/>
          </p:nvSpPr>
          <p:spPr>
            <a:xfrm>
              <a:off x="685800" y="4246602"/>
              <a:ext cx="8001000" cy="553998"/>
            </a:xfrm>
            <a:prstGeom prst="rect">
              <a:avLst/>
            </a:prstGeom>
          </p:spPr>
          <p:txBody>
            <a:bodyPr wrap="square">
              <a:spAutoFit/>
            </a:bodyPr>
            <a:lstStyle/>
            <a:p>
              <a:pPr>
                <a:lnSpc>
                  <a:spcPct val="150000"/>
                </a:lnSpc>
              </a:pPr>
              <a:r>
                <a:rPr lang="en-US" sz="2000" dirty="0">
                  <a:latin typeface="Calibri" pitchFamily="34" charset="0"/>
                  <a:cs typeface="Calibri" pitchFamily="34" charset="0"/>
                </a:rPr>
                <a:t>1.3: Develop </a:t>
              </a:r>
              <a:r>
                <a:rPr lang="en-US" sz="2000" b="1" dirty="0">
                  <a:solidFill>
                    <a:srgbClr val="C00000"/>
                  </a:solidFill>
                  <a:latin typeface="Calibri" pitchFamily="34" charset="0"/>
                  <a:cs typeface="Calibri" pitchFamily="34" charset="0"/>
                </a:rPr>
                <a:t>“product bundles”</a:t>
              </a:r>
              <a:r>
                <a:rPr lang="en-US" sz="2000" b="1" dirty="0">
                  <a:latin typeface="Calibri" pitchFamily="34" charset="0"/>
                  <a:cs typeface="Calibri" pitchFamily="34" charset="0"/>
                </a:rPr>
                <a:t> </a:t>
              </a:r>
              <a:r>
                <a:rPr lang="en-US" sz="2000" dirty="0">
                  <a:latin typeface="Calibri" pitchFamily="34" charset="0"/>
                  <a:cs typeface="Calibri" pitchFamily="34" charset="0"/>
                </a:rPr>
                <a:t>to be evaluated</a:t>
              </a:r>
            </a:p>
          </p:txBody>
        </p:sp>
      </p:grpSp>
      <p:sp>
        <p:nvSpPr>
          <p:cNvPr id="16" name="Content Placeholder 2"/>
          <p:cNvSpPr txBox="1">
            <a:spLocks/>
          </p:cNvSpPr>
          <p:nvPr/>
        </p:nvSpPr>
        <p:spPr>
          <a:xfrm>
            <a:off x="0" y="152402"/>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Conjoint survey design</a:t>
            </a:r>
            <a:endParaRPr lang="en-US" sz="4000" dirty="0">
              <a:solidFill>
                <a:srgbClr val="C00000"/>
              </a:solidFill>
              <a:latin typeface="PTF NORDIC Std" pitchFamily="34" charset="0"/>
            </a:endParaRPr>
          </a:p>
        </p:txBody>
      </p:sp>
      <p:sp>
        <p:nvSpPr>
          <p:cNvPr id="17" name="Shape 52"/>
          <p:cNvSpPr>
            <a:spLocks noGrp="1"/>
          </p:cNvSpPr>
          <p:nvPr>
            <p:ph type="sldNum" sz="quarter" idx="4294967295"/>
          </p:nvPr>
        </p:nvSpPr>
        <p:spPr>
          <a:xfrm>
            <a:off x="8305800" y="6585644"/>
            <a:ext cx="40961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42</a:t>
            </a:fld>
            <a:endParaRPr sz="1300">
              <a:solidFill>
                <a:schemeClr val="tx1"/>
              </a:solidFill>
            </a:endParaRPr>
          </a:p>
        </p:txBody>
      </p:sp>
    </p:spTree>
    <p:extLst>
      <p:ext uri="{BB962C8B-B14F-4D97-AF65-F5344CB8AC3E}">
        <p14:creationId xmlns:p14="http://schemas.microsoft.com/office/powerpoint/2010/main" val="663435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381003"/>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endParaRPr lang="en-US" sz="4000" dirty="0">
              <a:solidFill>
                <a:srgbClr val="C00000"/>
              </a:solidFill>
              <a:latin typeface="PTF NORDIC Std" pitchFamily="34" charset="0"/>
            </a:endParaRPr>
          </a:p>
        </p:txBody>
      </p:sp>
      <p:sp>
        <p:nvSpPr>
          <p:cNvPr id="4" name="Rectangle 3"/>
          <p:cNvSpPr/>
          <p:nvPr/>
        </p:nvSpPr>
        <p:spPr>
          <a:xfrm>
            <a:off x="4343400" y="2124174"/>
            <a:ext cx="3733800" cy="830997"/>
          </a:xfrm>
          <a:prstGeom prst="rect">
            <a:avLst/>
          </a:prstGeom>
        </p:spPr>
        <p:txBody>
          <a:bodyPr wrap="square" lIns="91425" tIns="45713" rIns="91425" bIns="45713">
            <a:spAutoFit/>
          </a:bodyPr>
          <a:lstStyle/>
          <a:p>
            <a:pPr algn="ctr"/>
            <a:r>
              <a:rPr lang="en-US" sz="2400" b="1" dirty="0">
                <a:latin typeface="Calibri" pitchFamily="34" charset="0"/>
                <a:cs typeface="Calibri" pitchFamily="34" charset="0"/>
              </a:rPr>
              <a:t>Design of Experiment:</a:t>
            </a:r>
          </a:p>
          <a:p>
            <a:pPr algn="ctr"/>
            <a:r>
              <a:rPr lang="en-US" sz="2400" b="1" dirty="0">
                <a:latin typeface="Calibri" pitchFamily="34" charset="0"/>
                <a:cs typeface="Calibri" pitchFamily="34" charset="0"/>
              </a:rPr>
              <a:t>D-optimal design</a:t>
            </a:r>
            <a:endParaRPr lang="en-US" sz="2400" b="1" i="1" baseline="-25000" dirty="0">
              <a:latin typeface="Calibri" pitchFamily="34" charset="0"/>
              <a:cs typeface="Calibri" pitchFamily="34" charset="0"/>
            </a:endParaRPr>
          </a:p>
        </p:txBody>
      </p:sp>
      <p:cxnSp>
        <p:nvCxnSpPr>
          <p:cNvPr id="17" name="Straight Connector 16"/>
          <p:cNvCxnSpPr/>
          <p:nvPr/>
        </p:nvCxnSpPr>
        <p:spPr>
          <a:xfrm>
            <a:off x="3200400" y="1528468"/>
            <a:ext cx="0" cy="487233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68167" y="2662535"/>
            <a:ext cx="3084786" cy="461665"/>
          </a:xfrm>
          <a:prstGeom prst="rect">
            <a:avLst/>
          </a:prstGeom>
          <a:noFill/>
        </p:spPr>
        <p:txBody>
          <a:bodyPr wrap="square" lIns="91425" tIns="45713" rIns="91425" bIns="45713" rtlCol="0">
            <a:spAutoFit/>
          </a:bodyPr>
          <a:lstStyle/>
          <a:p>
            <a:pPr algn="ctr"/>
            <a:r>
              <a:rPr lang="en-US" sz="2400" b="1" dirty="0">
                <a:latin typeface="Calibri" pitchFamily="34" charset="0"/>
                <a:cs typeface="Calibri" pitchFamily="34" charset="0"/>
              </a:rPr>
              <a:t>Full factorial design</a:t>
            </a:r>
          </a:p>
        </p:txBody>
      </p:sp>
      <p:graphicFrame>
        <p:nvGraphicFramePr>
          <p:cNvPr id="14" name="Table 13"/>
          <p:cNvGraphicFramePr>
            <a:graphicFrameLocks noGrp="1"/>
          </p:cNvGraphicFramePr>
          <p:nvPr>
            <p:extLst>
              <p:ext uri="{D42A27DB-BD31-4B8C-83A1-F6EECF244321}">
                <p14:modId xmlns:p14="http://schemas.microsoft.com/office/powerpoint/2010/main" val="3599389500"/>
              </p:ext>
            </p:extLst>
          </p:nvPr>
        </p:nvGraphicFramePr>
        <p:xfrm>
          <a:off x="796159" y="3581400"/>
          <a:ext cx="1219200" cy="1219200"/>
        </p:xfrm>
        <a:graphic>
          <a:graphicData uri="http://schemas.openxmlformats.org/drawingml/2006/table">
            <a:tbl>
              <a:tblPr firstRow="1" bandRow="1">
                <a:tableStyleId>{5940675A-B579-460E-94D1-54222C63F5DA}</a:tableStyleId>
              </a:tblPr>
              <a:tblGrid>
                <a:gridCol w="609600"/>
                <a:gridCol w="609600"/>
              </a:tblGrid>
              <a:tr h="609600">
                <a:tc>
                  <a:txBody>
                    <a:bodyPr/>
                    <a:lstStyle/>
                    <a:p>
                      <a:endParaRPr lang="en-US" sz="2600" dirty="0"/>
                    </a:p>
                  </a:txBody>
                  <a:tcPr/>
                </a:tc>
                <a:tc>
                  <a:txBody>
                    <a:bodyPr/>
                    <a:lstStyle/>
                    <a:p>
                      <a:endParaRPr lang="en-US" sz="2600"/>
                    </a:p>
                  </a:txBody>
                  <a:tcPr/>
                </a:tc>
              </a:tr>
              <a:tr h="609600">
                <a:tc>
                  <a:txBody>
                    <a:bodyPr/>
                    <a:lstStyle/>
                    <a:p>
                      <a:endParaRPr lang="en-US" sz="2600"/>
                    </a:p>
                  </a:txBody>
                  <a:tcPr/>
                </a:tc>
                <a:tc>
                  <a:txBody>
                    <a:bodyPr/>
                    <a:lstStyle/>
                    <a:p>
                      <a:endParaRPr lang="en-US" sz="2600" dirty="0"/>
                    </a:p>
                  </a:txBody>
                  <a:tcPr/>
                </a:tc>
              </a:tr>
            </a:tbl>
          </a:graphicData>
        </a:graphic>
      </p:graphicFrame>
      <p:sp>
        <p:nvSpPr>
          <p:cNvPr id="18" name="TextBox 17"/>
          <p:cNvSpPr txBox="1"/>
          <p:nvPr/>
        </p:nvSpPr>
        <p:spPr>
          <a:xfrm>
            <a:off x="247454" y="4000892"/>
            <a:ext cx="609600" cy="369318"/>
          </a:xfrm>
          <a:prstGeom prst="rect">
            <a:avLst/>
          </a:prstGeom>
          <a:noFill/>
        </p:spPr>
        <p:txBody>
          <a:bodyPr wrap="square" lIns="91425" tIns="45713" rIns="91425" bIns="45713" rtlCol="0">
            <a:spAutoFit/>
          </a:bodyPr>
          <a:lstStyle/>
          <a:p>
            <a:pPr algn="ctr"/>
            <a:r>
              <a:rPr lang="en-US" dirty="0" smtClean="0">
                <a:latin typeface="Calibri" pitchFamily="34" charset="0"/>
                <a:cs typeface="Calibri" pitchFamily="34" charset="0"/>
              </a:rPr>
              <a:t>X</a:t>
            </a:r>
            <a:r>
              <a:rPr lang="en-US" baseline="-25000" dirty="0" smtClean="0">
                <a:latin typeface="Calibri" pitchFamily="34" charset="0"/>
                <a:cs typeface="Calibri" pitchFamily="34" charset="0"/>
              </a:rPr>
              <a:t>1</a:t>
            </a:r>
            <a:endParaRPr lang="en-US" baseline="-25000" dirty="0">
              <a:latin typeface="Calibri" pitchFamily="34" charset="0"/>
              <a:cs typeface="Calibri" pitchFamily="34" charset="0"/>
            </a:endParaRPr>
          </a:p>
        </p:txBody>
      </p:sp>
      <p:sp>
        <p:nvSpPr>
          <p:cNvPr id="25" name="TextBox 24"/>
          <p:cNvSpPr txBox="1"/>
          <p:nvPr/>
        </p:nvSpPr>
        <p:spPr>
          <a:xfrm>
            <a:off x="1105293" y="4953001"/>
            <a:ext cx="609600" cy="369318"/>
          </a:xfrm>
          <a:prstGeom prst="rect">
            <a:avLst/>
          </a:prstGeom>
          <a:noFill/>
        </p:spPr>
        <p:txBody>
          <a:bodyPr wrap="square" lIns="91425" tIns="45713" rIns="91425" bIns="45713" rtlCol="0">
            <a:spAutoFit/>
          </a:bodyPr>
          <a:lstStyle/>
          <a:p>
            <a:pPr algn="ctr"/>
            <a:r>
              <a:rPr lang="en-US" dirty="0" smtClean="0">
                <a:latin typeface="Calibri" pitchFamily="34" charset="0"/>
                <a:cs typeface="Calibri" pitchFamily="34" charset="0"/>
              </a:rPr>
              <a:t>X</a:t>
            </a:r>
            <a:r>
              <a:rPr lang="en-US" baseline="-25000" dirty="0" smtClean="0">
                <a:latin typeface="Calibri" pitchFamily="34" charset="0"/>
                <a:cs typeface="Calibri" pitchFamily="34" charset="0"/>
              </a:rPr>
              <a:t>2</a:t>
            </a:r>
            <a:endParaRPr lang="en-US" baseline="-25000" dirty="0">
              <a:latin typeface="Calibri" pitchFamily="34" charset="0"/>
              <a:cs typeface="Calibri" pitchFamily="34" charset="0"/>
            </a:endParaRPr>
          </a:p>
        </p:txBody>
      </p:sp>
      <p:sp>
        <p:nvSpPr>
          <p:cNvPr id="24" name="Oval 23"/>
          <p:cNvSpPr/>
          <p:nvPr/>
        </p:nvSpPr>
        <p:spPr>
          <a:xfrm>
            <a:off x="730473" y="4733828"/>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27" name="Oval 26"/>
          <p:cNvSpPr/>
          <p:nvPr/>
        </p:nvSpPr>
        <p:spPr>
          <a:xfrm>
            <a:off x="739900" y="4114800"/>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28" name="Oval 27"/>
          <p:cNvSpPr/>
          <p:nvPr/>
        </p:nvSpPr>
        <p:spPr>
          <a:xfrm>
            <a:off x="749327" y="3505200"/>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29" name="Oval 28"/>
          <p:cNvSpPr/>
          <p:nvPr/>
        </p:nvSpPr>
        <p:spPr>
          <a:xfrm>
            <a:off x="1352749" y="3505200"/>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30" name="Oval 29"/>
          <p:cNvSpPr/>
          <p:nvPr/>
        </p:nvSpPr>
        <p:spPr>
          <a:xfrm>
            <a:off x="1352749" y="4124227"/>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31" name="Oval 30"/>
          <p:cNvSpPr/>
          <p:nvPr/>
        </p:nvSpPr>
        <p:spPr>
          <a:xfrm>
            <a:off x="1351965" y="4733828"/>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33" name="Oval 32"/>
          <p:cNvSpPr/>
          <p:nvPr/>
        </p:nvSpPr>
        <p:spPr>
          <a:xfrm>
            <a:off x="1947044" y="4725185"/>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34" name="Oval 33"/>
          <p:cNvSpPr/>
          <p:nvPr/>
        </p:nvSpPr>
        <p:spPr>
          <a:xfrm>
            <a:off x="1956471" y="4124227"/>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35" name="Oval 34"/>
          <p:cNvSpPr/>
          <p:nvPr/>
        </p:nvSpPr>
        <p:spPr>
          <a:xfrm>
            <a:off x="1943495" y="3505200"/>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graphicFrame>
        <p:nvGraphicFramePr>
          <p:cNvPr id="48" name="Table 47"/>
          <p:cNvGraphicFramePr>
            <a:graphicFrameLocks noGrp="1"/>
          </p:cNvGraphicFramePr>
          <p:nvPr>
            <p:extLst>
              <p:ext uri="{D42A27DB-BD31-4B8C-83A1-F6EECF244321}">
                <p14:modId xmlns:p14="http://schemas.microsoft.com/office/powerpoint/2010/main" val="2915869657"/>
              </p:ext>
            </p:extLst>
          </p:nvPr>
        </p:nvGraphicFramePr>
        <p:xfrm>
          <a:off x="3695634" y="3648173"/>
          <a:ext cx="1219200" cy="1219200"/>
        </p:xfrm>
        <a:graphic>
          <a:graphicData uri="http://schemas.openxmlformats.org/drawingml/2006/table">
            <a:tbl>
              <a:tblPr firstRow="1" bandRow="1">
                <a:tableStyleId>{5940675A-B579-460E-94D1-54222C63F5DA}</a:tableStyleId>
              </a:tblPr>
              <a:tblGrid>
                <a:gridCol w="609600"/>
                <a:gridCol w="609600"/>
              </a:tblGrid>
              <a:tr h="609600">
                <a:tc>
                  <a:txBody>
                    <a:bodyPr/>
                    <a:lstStyle/>
                    <a:p>
                      <a:endParaRPr lang="en-US" sz="2600" dirty="0"/>
                    </a:p>
                  </a:txBody>
                  <a:tcPr/>
                </a:tc>
                <a:tc>
                  <a:txBody>
                    <a:bodyPr/>
                    <a:lstStyle/>
                    <a:p>
                      <a:endParaRPr lang="en-US" sz="2600"/>
                    </a:p>
                  </a:txBody>
                  <a:tcPr/>
                </a:tc>
              </a:tr>
              <a:tr h="609600">
                <a:tc>
                  <a:txBody>
                    <a:bodyPr/>
                    <a:lstStyle/>
                    <a:p>
                      <a:endParaRPr lang="en-US" sz="2600"/>
                    </a:p>
                  </a:txBody>
                  <a:tcPr/>
                </a:tc>
                <a:tc>
                  <a:txBody>
                    <a:bodyPr/>
                    <a:lstStyle/>
                    <a:p>
                      <a:endParaRPr lang="en-US" sz="2600" dirty="0"/>
                    </a:p>
                  </a:txBody>
                  <a:tcPr/>
                </a:tc>
              </a:tr>
            </a:tbl>
          </a:graphicData>
        </a:graphic>
      </p:graphicFrame>
      <p:sp>
        <p:nvSpPr>
          <p:cNvPr id="51" name="Oval 50"/>
          <p:cNvSpPr/>
          <p:nvPr/>
        </p:nvSpPr>
        <p:spPr>
          <a:xfrm>
            <a:off x="3629948" y="4800600"/>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55" name="Oval 54"/>
          <p:cNvSpPr/>
          <p:nvPr/>
        </p:nvSpPr>
        <p:spPr>
          <a:xfrm>
            <a:off x="4252224" y="4191000"/>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59" name="Oval 58"/>
          <p:cNvSpPr/>
          <p:nvPr/>
        </p:nvSpPr>
        <p:spPr>
          <a:xfrm>
            <a:off x="4842970" y="3571973"/>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graphicFrame>
        <p:nvGraphicFramePr>
          <p:cNvPr id="60" name="Table 59"/>
          <p:cNvGraphicFramePr>
            <a:graphicFrameLocks noGrp="1"/>
          </p:cNvGraphicFramePr>
          <p:nvPr>
            <p:extLst>
              <p:ext uri="{D42A27DB-BD31-4B8C-83A1-F6EECF244321}">
                <p14:modId xmlns:p14="http://schemas.microsoft.com/office/powerpoint/2010/main" val="2189222659"/>
              </p:ext>
            </p:extLst>
          </p:nvPr>
        </p:nvGraphicFramePr>
        <p:xfrm>
          <a:off x="5649041" y="3648173"/>
          <a:ext cx="1219200" cy="1219200"/>
        </p:xfrm>
        <a:graphic>
          <a:graphicData uri="http://schemas.openxmlformats.org/drawingml/2006/table">
            <a:tbl>
              <a:tblPr firstRow="1" bandRow="1">
                <a:tableStyleId>{5940675A-B579-460E-94D1-54222C63F5DA}</a:tableStyleId>
              </a:tblPr>
              <a:tblGrid>
                <a:gridCol w="609600"/>
                <a:gridCol w="609600"/>
              </a:tblGrid>
              <a:tr h="609600">
                <a:tc>
                  <a:txBody>
                    <a:bodyPr/>
                    <a:lstStyle/>
                    <a:p>
                      <a:endParaRPr lang="en-US" sz="2600" dirty="0"/>
                    </a:p>
                  </a:txBody>
                  <a:tcPr/>
                </a:tc>
                <a:tc>
                  <a:txBody>
                    <a:bodyPr/>
                    <a:lstStyle/>
                    <a:p>
                      <a:endParaRPr lang="en-US" sz="2600"/>
                    </a:p>
                  </a:txBody>
                  <a:tcPr/>
                </a:tc>
              </a:tr>
              <a:tr h="609600">
                <a:tc>
                  <a:txBody>
                    <a:bodyPr/>
                    <a:lstStyle/>
                    <a:p>
                      <a:endParaRPr lang="en-US" sz="2600"/>
                    </a:p>
                  </a:txBody>
                  <a:tcPr/>
                </a:tc>
                <a:tc>
                  <a:txBody>
                    <a:bodyPr/>
                    <a:lstStyle/>
                    <a:p>
                      <a:endParaRPr lang="en-US" sz="2600" dirty="0"/>
                    </a:p>
                  </a:txBody>
                  <a:tcPr/>
                </a:tc>
              </a:tr>
            </a:tbl>
          </a:graphicData>
        </a:graphic>
      </p:graphicFrame>
      <p:sp>
        <p:nvSpPr>
          <p:cNvPr id="64" name="Oval 63"/>
          <p:cNvSpPr/>
          <p:nvPr/>
        </p:nvSpPr>
        <p:spPr>
          <a:xfrm>
            <a:off x="5592782" y="4181573"/>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66" name="Oval 65"/>
          <p:cNvSpPr/>
          <p:nvPr/>
        </p:nvSpPr>
        <p:spPr>
          <a:xfrm>
            <a:off x="6205631" y="3571973"/>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68" name="Oval 67"/>
          <p:cNvSpPr/>
          <p:nvPr/>
        </p:nvSpPr>
        <p:spPr>
          <a:xfrm>
            <a:off x="6204847" y="4800600"/>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graphicFrame>
        <p:nvGraphicFramePr>
          <p:cNvPr id="72" name="Table 71"/>
          <p:cNvGraphicFramePr>
            <a:graphicFrameLocks noGrp="1"/>
          </p:cNvGraphicFramePr>
          <p:nvPr>
            <p:extLst>
              <p:ext uri="{D42A27DB-BD31-4B8C-83A1-F6EECF244321}">
                <p14:modId xmlns:p14="http://schemas.microsoft.com/office/powerpoint/2010/main" val="2927364453"/>
              </p:ext>
            </p:extLst>
          </p:nvPr>
        </p:nvGraphicFramePr>
        <p:xfrm>
          <a:off x="7554041" y="3648173"/>
          <a:ext cx="1219200" cy="1219200"/>
        </p:xfrm>
        <a:graphic>
          <a:graphicData uri="http://schemas.openxmlformats.org/drawingml/2006/table">
            <a:tbl>
              <a:tblPr firstRow="1" bandRow="1">
                <a:tableStyleId>{5940675A-B579-460E-94D1-54222C63F5DA}</a:tableStyleId>
              </a:tblPr>
              <a:tblGrid>
                <a:gridCol w="609600"/>
                <a:gridCol w="609600"/>
              </a:tblGrid>
              <a:tr h="609600">
                <a:tc>
                  <a:txBody>
                    <a:bodyPr/>
                    <a:lstStyle/>
                    <a:p>
                      <a:endParaRPr lang="en-US" sz="2600" dirty="0"/>
                    </a:p>
                  </a:txBody>
                  <a:tcPr/>
                </a:tc>
                <a:tc>
                  <a:txBody>
                    <a:bodyPr/>
                    <a:lstStyle/>
                    <a:p>
                      <a:endParaRPr lang="en-US" sz="2600"/>
                    </a:p>
                  </a:txBody>
                  <a:tcPr/>
                </a:tc>
              </a:tr>
              <a:tr h="609600">
                <a:tc>
                  <a:txBody>
                    <a:bodyPr/>
                    <a:lstStyle/>
                    <a:p>
                      <a:endParaRPr lang="en-US" sz="2600"/>
                    </a:p>
                  </a:txBody>
                  <a:tcPr/>
                </a:tc>
                <a:tc>
                  <a:txBody>
                    <a:bodyPr/>
                    <a:lstStyle/>
                    <a:p>
                      <a:endParaRPr lang="en-US" sz="2600" dirty="0"/>
                    </a:p>
                  </a:txBody>
                  <a:tcPr/>
                </a:tc>
              </a:tr>
            </a:tbl>
          </a:graphicData>
        </a:graphic>
      </p:graphicFrame>
      <p:sp>
        <p:nvSpPr>
          <p:cNvPr id="75" name="Oval 74"/>
          <p:cNvSpPr/>
          <p:nvPr/>
        </p:nvSpPr>
        <p:spPr>
          <a:xfrm>
            <a:off x="7488355" y="4800600"/>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78" name="Oval 77"/>
          <p:cNvSpPr/>
          <p:nvPr/>
        </p:nvSpPr>
        <p:spPr>
          <a:xfrm>
            <a:off x="8110631" y="3571973"/>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82" name="Oval 81"/>
          <p:cNvSpPr/>
          <p:nvPr/>
        </p:nvSpPr>
        <p:spPr>
          <a:xfrm>
            <a:off x="8714353" y="4191000"/>
            <a:ext cx="110359"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84" name="TextBox 83"/>
          <p:cNvSpPr txBox="1"/>
          <p:nvPr/>
        </p:nvSpPr>
        <p:spPr>
          <a:xfrm>
            <a:off x="3505200" y="3185474"/>
            <a:ext cx="1494041" cy="400095"/>
          </a:xfrm>
          <a:prstGeom prst="rect">
            <a:avLst/>
          </a:prstGeom>
          <a:noFill/>
        </p:spPr>
        <p:txBody>
          <a:bodyPr wrap="square" lIns="91425" tIns="45713" rIns="91425" bIns="45713" rtlCol="0">
            <a:spAutoFit/>
          </a:bodyPr>
          <a:lstStyle/>
          <a:p>
            <a:pPr algn="ctr"/>
            <a:r>
              <a:rPr lang="en-US" sz="2000" dirty="0" err="1">
                <a:latin typeface="Calibri" pitchFamily="34" charset="0"/>
                <a:cs typeface="Calibri" pitchFamily="34" charset="0"/>
              </a:rPr>
              <a:t>det</a:t>
            </a:r>
            <a:r>
              <a:rPr lang="en-US" sz="2000" dirty="0">
                <a:latin typeface="Calibri" pitchFamily="34" charset="0"/>
                <a:cs typeface="Calibri" pitchFamily="34" charset="0"/>
              </a:rPr>
              <a:t>(</a:t>
            </a:r>
            <a:r>
              <a:rPr lang="en-US" sz="2000" b="1" dirty="0">
                <a:latin typeface="Calibri" pitchFamily="34" charset="0"/>
                <a:cs typeface="Calibri" pitchFamily="34" charset="0"/>
              </a:rPr>
              <a:t>X</a:t>
            </a:r>
            <a:r>
              <a:rPr lang="en-US" sz="2000" baseline="30000" dirty="0">
                <a:latin typeface="Calibri" pitchFamily="34" charset="0"/>
                <a:cs typeface="Calibri" pitchFamily="34" charset="0"/>
              </a:rPr>
              <a:t>T</a:t>
            </a:r>
            <a:r>
              <a:rPr lang="en-US" sz="2000" b="1" dirty="0">
                <a:latin typeface="Calibri" pitchFamily="34" charset="0"/>
                <a:cs typeface="Calibri" pitchFamily="34" charset="0"/>
              </a:rPr>
              <a:t>X</a:t>
            </a:r>
            <a:r>
              <a:rPr lang="en-US" sz="2000" dirty="0">
                <a:latin typeface="Calibri" pitchFamily="34" charset="0"/>
                <a:cs typeface="Calibri" pitchFamily="34" charset="0"/>
              </a:rPr>
              <a:t>) = 0</a:t>
            </a:r>
            <a:endParaRPr lang="en-US" sz="2000" baseline="-25000" dirty="0">
              <a:latin typeface="Calibri" pitchFamily="34" charset="0"/>
              <a:cs typeface="Calibri" pitchFamily="34" charset="0"/>
            </a:endParaRPr>
          </a:p>
        </p:txBody>
      </p:sp>
      <p:sp>
        <p:nvSpPr>
          <p:cNvPr id="85" name="TextBox 84"/>
          <p:cNvSpPr txBox="1"/>
          <p:nvPr/>
        </p:nvSpPr>
        <p:spPr>
          <a:xfrm>
            <a:off x="5513787" y="3185474"/>
            <a:ext cx="1494041" cy="400095"/>
          </a:xfrm>
          <a:prstGeom prst="rect">
            <a:avLst/>
          </a:prstGeom>
          <a:noFill/>
        </p:spPr>
        <p:txBody>
          <a:bodyPr wrap="square" lIns="91425" tIns="45713" rIns="91425" bIns="45713" rtlCol="0">
            <a:spAutoFit/>
          </a:bodyPr>
          <a:lstStyle/>
          <a:p>
            <a:pPr algn="ctr"/>
            <a:r>
              <a:rPr lang="en-US" sz="2000" dirty="0" err="1">
                <a:latin typeface="Calibri" pitchFamily="34" charset="0"/>
                <a:cs typeface="Calibri" pitchFamily="34" charset="0"/>
              </a:rPr>
              <a:t>det</a:t>
            </a:r>
            <a:r>
              <a:rPr lang="en-US" sz="2000" dirty="0">
                <a:latin typeface="Calibri" pitchFamily="34" charset="0"/>
                <a:cs typeface="Calibri" pitchFamily="34" charset="0"/>
              </a:rPr>
              <a:t>(</a:t>
            </a:r>
            <a:r>
              <a:rPr lang="en-US" sz="2000" b="1" dirty="0">
                <a:latin typeface="Calibri" pitchFamily="34" charset="0"/>
                <a:cs typeface="Calibri" pitchFamily="34" charset="0"/>
              </a:rPr>
              <a:t>X</a:t>
            </a:r>
            <a:r>
              <a:rPr lang="en-US" sz="2000" baseline="30000" dirty="0">
                <a:latin typeface="Calibri" pitchFamily="34" charset="0"/>
                <a:cs typeface="Calibri" pitchFamily="34" charset="0"/>
              </a:rPr>
              <a:t>T</a:t>
            </a:r>
            <a:r>
              <a:rPr lang="en-US" sz="2000" b="1" dirty="0">
                <a:latin typeface="Calibri" pitchFamily="34" charset="0"/>
                <a:cs typeface="Calibri" pitchFamily="34" charset="0"/>
              </a:rPr>
              <a:t>X</a:t>
            </a:r>
            <a:r>
              <a:rPr lang="en-US" sz="2000" dirty="0">
                <a:latin typeface="Calibri" pitchFamily="34" charset="0"/>
                <a:cs typeface="Calibri" pitchFamily="34" charset="0"/>
              </a:rPr>
              <a:t>) = 2</a:t>
            </a:r>
            <a:endParaRPr lang="en-US" sz="2000" baseline="-25000" dirty="0">
              <a:latin typeface="Calibri" pitchFamily="34" charset="0"/>
              <a:cs typeface="Calibri" pitchFamily="34" charset="0"/>
            </a:endParaRPr>
          </a:p>
        </p:txBody>
      </p:sp>
      <p:sp>
        <p:nvSpPr>
          <p:cNvPr id="86" name="TextBox 85"/>
          <p:cNvSpPr txBox="1"/>
          <p:nvPr/>
        </p:nvSpPr>
        <p:spPr>
          <a:xfrm>
            <a:off x="7363607" y="3185474"/>
            <a:ext cx="1494041" cy="400095"/>
          </a:xfrm>
          <a:prstGeom prst="rect">
            <a:avLst/>
          </a:prstGeom>
          <a:noFill/>
        </p:spPr>
        <p:txBody>
          <a:bodyPr wrap="square" lIns="91425" tIns="45713" rIns="91425" bIns="45713" rtlCol="0">
            <a:spAutoFit/>
          </a:bodyPr>
          <a:lstStyle/>
          <a:p>
            <a:pPr algn="ctr"/>
            <a:r>
              <a:rPr lang="en-US" sz="2000" dirty="0" err="1">
                <a:latin typeface="Calibri" pitchFamily="34" charset="0"/>
                <a:cs typeface="Calibri" pitchFamily="34" charset="0"/>
              </a:rPr>
              <a:t>det</a:t>
            </a:r>
            <a:r>
              <a:rPr lang="en-US" sz="2000" dirty="0">
                <a:latin typeface="Calibri" pitchFamily="34" charset="0"/>
                <a:cs typeface="Calibri" pitchFamily="34" charset="0"/>
              </a:rPr>
              <a:t>(</a:t>
            </a:r>
            <a:r>
              <a:rPr lang="en-US" sz="2000" b="1" dirty="0">
                <a:latin typeface="Calibri" pitchFamily="34" charset="0"/>
                <a:cs typeface="Calibri" pitchFamily="34" charset="0"/>
              </a:rPr>
              <a:t>X</a:t>
            </a:r>
            <a:r>
              <a:rPr lang="en-US" sz="2000" baseline="30000" dirty="0">
                <a:latin typeface="Calibri" pitchFamily="34" charset="0"/>
                <a:cs typeface="Calibri" pitchFamily="34" charset="0"/>
              </a:rPr>
              <a:t>T</a:t>
            </a:r>
            <a:r>
              <a:rPr lang="en-US" sz="2000" b="1" dirty="0">
                <a:latin typeface="Calibri" pitchFamily="34" charset="0"/>
                <a:cs typeface="Calibri" pitchFamily="34" charset="0"/>
              </a:rPr>
              <a:t>X</a:t>
            </a:r>
            <a:r>
              <a:rPr lang="en-US" sz="2000" dirty="0">
                <a:latin typeface="Calibri" pitchFamily="34" charset="0"/>
                <a:cs typeface="Calibri" pitchFamily="34" charset="0"/>
              </a:rPr>
              <a:t>) = 3</a:t>
            </a:r>
            <a:endParaRPr lang="en-US" sz="2000" baseline="-25000" dirty="0">
              <a:latin typeface="Calibri" pitchFamily="34" charset="0"/>
              <a:cs typeface="Calibri" pitchFamily="34" charset="0"/>
            </a:endParaRPr>
          </a:p>
        </p:txBody>
      </p:sp>
      <p:sp>
        <p:nvSpPr>
          <p:cNvPr id="38" name="Content Placeholder 2"/>
          <p:cNvSpPr txBox="1">
            <a:spLocks/>
          </p:cNvSpPr>
          <p:nvPr/>
        </p:nvSpPr>
        <p:spPr>
          <a:xfrm>
            <a:off x="0" y="152402"/>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Conjoint survey design</a:t>
            </a:r>
            <a:endParaRPr lang="en-US" sz="4000" dirty="0">
              <a:solidFill>
                <a:srgbClr val="C00000"/>
              </a:solidFill>
              <a:latin typeface="PTF NORDIC Std" pitchFamily="34" charset="0"/>
            </a:endParaRPr>
          </a:p>
        </p:txBody>
      </p:sp>
      <p:sp>
        <p:nvSpPr>
          <p:cNvPr id="36" name="Shape 52"/>
          <p:cNvSpPr>
            <a:spLocks noGrp="1"/>
          </p:cNvSpPr>
          <p:nvPr>
            <p:ph type="sldNum" sz="quarter" idx="4294967295"/>
          </p:nvPr>
        </p:nvSpPr>
        <p:spPr>
          <a:xfrm>
            <a:off x="8220990" y="6585644"/>
            <a:ext cx="49442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43</a:t>
            </a:fld>
            <a:endParaRPr sz="1300" dirty="0">
              <a:solidFill>
                <a:schemeClr val="tx1"/>
              </a:solidFill>
            </a:endParaRPr>
          </a:p>
        </p:txBody>
      </p:sp>
    </p:spTree>
    <p:extLst>
      <p:ext uri="{BB962C8B-B14F-4D97-AF65-F5344CB8AC3E}">
        <p14:creationId xmlns:p14="http://schemas.microsoft.com/office/powerpoint/2010/main" val="3296484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381001"/>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endParaRPr lang="en-US" sz="4000" dirty="0">
              <a:solidFill>
                <a:srgbClr val="C00000"/>
              </a:solidFill>
              <a:latin typeface="PTF NORDIC Std" pitchFamily="34" charset="0"/>
            </a:endParaRPr>
          </a:p>
        </p:txBody>
      </p:sp>
      <p:sp>
        <p:nvSpPr>
          <p:cNvPr id="6" name="Rectangle 5"/>
          <p:cNvSpPr/>
          <p:nvPr/>
        </p:nvSpPr>
        <p:spPr>
          <a:xfrm>
            <a:off x="726281" y="1297396"/>
            <a:ext cx="2895600" cy="438580"/>
          </a:xfrm>
          <a:prstGeom prst="rect">
            <a:avLst/>
          </a:prstGeom>
        </p:spPr>
        <p:txBody>
          <a:bodyPr wrap="square" lIns="91435" tIns="45718" rIns="91435" bIns="45718">
            <a:spAutoFit/>
          </a:bodyPr>
          <a:lstStyle/>
          <a:p>
            <a:pPr>
              <a:spcBef>
                <a:spcPts val="600"/>
              </a:spcBef>
            </a:pPr>
            <a:r>
              <a:rPr lang="en-US" sz="2200" b="1" dirty="0">
                <a:latin typeface="Calibri" pitchFamily="34" charset="0"/>
                <a:cs typeface="Calibri" pitchFamily="34" charset="0"/>
              </a:rPr>
              <a:t>&lt;Ranking conjoint&gt;</a:t>
            </a:r>
          </a:p>
        </p:txBody>
      </p:sp>
      <p:sp>
        <p:nvSpPr>
          <p:cNvPr id="17" name="Content Placeholder 2"/>
          <p:cNvSpPr txBox="1">
            <a:spLocks/>
          </p:cNvSpPr>
          <p:nvPr/>
        </p:nvSpPr>
        <p:spPr>
          <a:xfrm>
            <a:off x="0" y="152400"/>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latin typeface="PTF NORDIC Std" pitchFamily="34" charset="0"/>
              </a:rPr>
              <a:t>Types of Conjoint survey</a:t>
            </a:r>
          </a:p>
        </p:txBody>
      </p:sp>
      <p:sp>
        <p:nvSpPr>
          <p:cNvPr id="2" name="TextBox 1"/>
          <p:cNvSpPr txBox="1"/>
          <p:nvPr/>
        </p:nvSpPr>
        <p:spPr>
          <a:xfrm>
            <a:off x="-35719" y="1898263"/>
            <a:ext cx="4419599" cy="352018"/>
          </a:xfrm>
          <a:prstGeom prst="rect">
            <a:avLst/>
          </a:prstGeom>
          <a:noFill/>
        </p:spPr>
        <p:txBody>
          <a:bodyPr wrap="square" lIns="91435" tIns="45718" rIns="91435" bIns="45718" rtlCol="0">
            <a:spAutoFit/>
          </a:bodyPr>
          <a:lstStyle/>
          <a:p>
            <a:pPr algn="ctr"/>
            <a:r>
              <a:rPr lang="en-US" sz="1700" b="1" i="1" dirty="0">
                <a:latin typeface="Calibri" pitchFamily="34" charset="0"/>
                <a:cs typeface="Calibri" pitchFamily="34" charset="0"/>
              </a:rPr>
              <a:t>Please rank all the cars</a:t>
            </a:r>
          </a:p>
        </p:txBody>
      </p:sp>
      <p:sp>
        <p:nvSpPr>
          <p:cNvPr id="19" name="TextBox 18"/>
          <p:cNvSpPr txBox="1"/>
          <p:nvPr/>
        </p:nvSpPr>
        <p:spPr>
          <a:xfrm>
            <a:off x="417036" y="4936451"/>
            <a:ext cx="2333625" cy="741548"/>
          </a:xfrm>
          <a:prstGeom prst="rect">
            <a:avLst/>
          </a:prstGeom>
          <a:noFill/>
          <a:ln w="19050">
            <a:solidFill>
              <a:schemeClr val="bg1">
                <a:lumMod val="50000"/>
              </a:schemeClr>
            </a:solidFill>
          </a:ln>
        </p:spPr>
        <p:txBody>
          <a:bodyPr wrap="square" lIns="91435" tIns="45718" rIns="91435" bIns="45718" rtlCol="0">
            <a:spAutoFit/>
          </a:bodyPr>
          <a:lstStyle/>
          <a:p>
            <a:pPr algn="ctr"/>
            <a:r>
              <a:rPr lang="en-US" sz="1400" b="1" dirty="0">
                <a:latin typeface="Calibri" pitchFamily="34" charset="0"/>
                <a:cs typeface="Calibri" pitchFamily="34" charset="0"/>
              </a:rPr>
              <a:t>Price: $25K</a:t>
            </a:r>
          </a:p>
          <a:p>
            <a:pPr algn="ctr"/>
            <a:r>
              <a:rPr lang="en-US" sz="1400" b="1" dirty="0">
                <a:latin typeface="Calibri" pitchFamily="34" charset="0"/>
                <a:cs typeface="Calibri" pitchFamily="34" charset="0"/>
              </a:rPr>
              <a:t>MPG: 35</a:t>
            </a:r>
          </a:p>
          <a:p>
            <a:pPr algn="ctr"/>
            <a:r>
              <a:rPr lang="en-US" sz="1400" b="1" dirty="0">
                <a:latin typeface="Calibri" pitchFamily="34" charset="0"/>
                <a:cs typeface="Calibri" pitchFamily="34" charset="0"/>
              </a:rPr>
              <a:t>Acceleration: 8sec</a:t>
            </a:r>
            <a:endParaRPr lang="en-US" sz="1400" dirty="0">
              <a:latin typeface="Calibri" pitchFamily="34" charset="0"/>
              <a:cs typeface="Calibri" pitchFamily="34" charset="0"/>
            </a:endParaRPr>
          </a:p>
        </p:txBody>
      </p:sp>
      <p:cxnSp>
        <p:nvCxnSpPr>
          <p:cNvPr id="28" name="Straight Connector 27"/>
          <p:cNvCxnSpPr/>
          <p:nvPr/>
        </p:nvCxnSpPr>
        <p:spPr>
          <a:xfrm>
            <a:off x="4572000" y="838200"/>
            <a:ext cx="0" cy="585052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993481" y="1297396"/>
            <a:ext cx="3676650" cy="411170"/>
          </a:xfrm>
          <a:prstGeom prst="rect">
            <a:avLst/>
          </a:prstGeom>
        </p:spPr>
        <p:txBody>
          <a:bodyPr wrap="square" lIns="64291" tIns="32146" rIns="64291" bIns="32146">
            <a:spAutoFit/>
          </a:bodyPr>
          <a:lstStyle/>
          <a:p>
            <a:pPr>
              <a:spcBef>
                <a:spcPts val="600"/>
              </a:spcBef>
            </a:pPr>
            <a:r>
              <a:rPr lang="en-US" sz="2200" b="1" dirty="0">
                <a:latin typeface="Calibri" pitchFamily="34" charset="0"/>
                <a:cs typeface="Calibri" pitchFamily="34" charset="0"/>
              </a:rPr>
              <a:t>&lt;Metric/rating conjoint&gt;</a:t>
            </a:r>
          </a:p>
        </p:txBody>
      </p:sp>
      <p:sp>
        <p:nvSpPr>
          <p:cNvPr id="22" name="TextBox 21"/>
          <p:cNvSpPr txBox="1"/>
          <p:nvPr/>
        </p:nvSpPr>
        <p:spPr>
          <a:xfrm>
            <a:off x="4688682" y="2791127"/>
            <a:ext cx="4419599" cy="584295"/>
          </a:xfrm>
          <a:prstGeom prst="rect">
            <a:avLst/>
          </a:prstGeom>
          <a:noFill/>
        </p:spPr>
        <p:txBody>
          <a:bodyPr wrap="square" lIns="64291" tIns="32146" rIns="64291" bIns="32146" rtlCol="0">
            <a:spAutoFit/>
          </a:bodyPr>
          <a:lstStyle/>
          <a:p>
            <a:pPr algn="ctr"/>
            <a:r>
              <a:rPr lang="en-US" sz="1700" b="1" i="1" dirty="0">
                <a:latin typeface="Calibri" pitchFamily="34" charset="0"/>
                <a:cs typeface="Calibri" pitchFamily="34" charset="0"/>
              </a:rPr>
              <a:t>How likely would you be to buy</a:t>
            </a:r>
            <a:br>
              <a:rPr lang="en-US" sz="1700" b="1" i="1" dirty="0">
                <a:latin typeface="Calibri" pitchFamily="34" charset="0"/>
                <a:cs typeface="Calibri" pitchFamily="34" charset="0"/>
              </a:rPr>
            </a:br>
            <a:r>
              <a:rPr lang="en-US" sz="1700" b="1" i="1" dirty="0">
                <a:latin typeface="Calibri" pitchFamily="34" charset="0"/>
                <a:cs typeface="Calibri" pitchFamily="34" charset="0"/>
              </a:rPr>
              <a:t>this car?</a:t>
            </a:r>
          </a:p>
        </p:txBody>
      </p:sp>
      <p:sp>
        <p:nvSpPr>
          <p:cNvPr id="23" name="TextBox 22"/>
          <p:cNvSpPr txBox="1"/>
          <p:nvPr/>
        </p:nvSpPr>
        <p:spPr>
          <a:xfrm>
            <a:off x="5707857" y="3625690"/>
            <a:ext cx="2333625" cy="714138"/>
          </a:xfrm>
          <a:prstGeom prst="rect">
            <a:avLst/>
          </a:prstGeom>
          <a:noFill/>
          <a:ln w="19050">
            <a:solidFill>
              <a:schemeClr val="bg1">
                <a:lumMod val="50000"/>
              </a:schemeClr>
            </a:solidFill>
          </a:ln>
        </p:spPr>
        <p:txBody>
          <a:bodyPr wrap="square" lIns="64291" tIns="32146" rIns="64291" bIns="32146" rtlCol="0">
            <a:spAutoFit/>
          </a:bodyPr>
          <a:lstStyle/>
          <a:p>
            <a:pPr algn="ctr"/>
            <a:r>
              <a:rPr lang="en-US" sz="1400" b="1" dirty="0">
                <a:latin typeface="Calibri" pitchFamily="34" charset="0"/>
                <a:cs typeface="Calibri" pitchFamily="34" charset="0"/>
              </a:rPr>
              <a:t>Price: $25K</a:t>
            </a:r>
          </a:p>
          <a:p>
            <a:pPr algn="ctr"/>
            <a:r>
              <a:rPr lang="en-US" sz="1400" b="1" dirty="0">
                <a:latin typeface="Calibri" pitchFamily="34" charset="0"/>
                <a:cs typeface="Calibri" pitchFamily="34" charset="0"/>
              </a:rPr>
              <a:t>MPG: 35</a:t>
            </a:r>
          </a:p>
          <a:p>
            <a:pPr algn="ctr"/>
            <a:r>
              <a:rPr lang="en-US" sz="1400" b="1" dirty="0">
                <a:latin typeface="Calibri" pitchFamily="34" charset="0"/>
                <a:cs typeface="Calibri" pitchFamily="34" charset="0"/>
              </a:rPr>
              <a:t>Acceleration: 8sec</a:t>
            </a:r>
            <a:endParaRPr lang="en-US" sz="1400" dirty="0">
              <a:latin typeface="Calibri" pitchFamily="34" charset="0"/>
              <a:cs typeface="Calibri" pitchFamily="34" charset="0"/>
            </a:endParaRPr>
          </a:p>
        </p:txBody>
      </p:sp>
      <p:sp>
        <p:nvSpPr>
          <p:cNvPr id="24" name="TextBox 23"/>
          <p:cNvSpPr txBox="1"/>
          <p:nvPr/>
        </p:nvSpPr>
        <p:spPr>
          <a:xfrm>
            <a:off x="4456716" y="4778752"/>
            <a:ext cx="1121569" cy="665084"/>
          </a:xfrm>
          <a:prstGeom prst="rect">
            <a:avLst/>
          </a:prstGeom>
          <a:noFill/>
        </p:spPr>
        <p:txBody>
          <a:bodyPr wrap="square" lIns="64291" tIns="32146" rIns="64291" bIns="32146" rtlCol="0">
            <a:spAutoFit/>
          </a:bodyPr>
          <a:lstStyle/>
          <a:p>
            <a:pPr algn="ctr"/>
            <a:r>
              <a:rPr lang="en-US" sz="1300" dirty="0">
                <a:latin typeface="Calibri" pitchFamily="34" charset="0"/>
                <a:cs typeface="Calibri" pitchFamily="34" charset="0"/>
              </a:rPr>
              <a:t>Definitely</a:t>
            </a:r>
            <a:br>
              <a:rPr lang="en-US" sz="1300" dirty="0">
                <a:latin typeface="Calibri" pitchFamily="34" charset="0"/>
                <a:cs typeface="Calibri" pitchFamily="34" charset="0"/>
              </a:rPr>
            </a:br>
            <a:r>
              <a:rPr lang="en-US" sz="1300" dirty="0">
                <a:latin typeface="Calibri" pitchFamily="34" charset="0"/>
                <a:cs typeface="Calibri" pitchFamily="34" charset="0"/>
              </a:rPr>
              <a:t>Would</a:t>
            </a:r>
          </a:p>
          <a:p>
            <a:pPr algn="ctr"/>
            <a:r>
              <a:rPr lang="en-US" sz="1300" dirty="0">
                <a:latin typeface="Calibri" pitchFamily="34" charset="0"/>
                <a:cs typeface="Calibri" pitchFamily="34" charset="0"/>
              </a:rPr>
              <a:t>Not</a:t>
            </a:r>
          </a:p>
        </p:txBody>
      </p:sp>
      <p:sp>
        <p:nvSpPr>
          <p:cNvPr id="4" name="Oval 3"/>
          <p:cNvSpPr/>
          <p:nvPr/>
        </p:nvSpPr>
        <p:spPr>
          <a:xfrm>
            <a:off x="4926806" y="4594086"/>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US" sz="1300">
              <a:latin typeface="Calibri" pitchFamily="34" charset="0"/>
              <a:cs typeface="Calibri" pitchFamily="34" charset="0"/>
            </a:endParaRPr>
          </a:p>
        </p:txBody>
      </p:sp>
      <p:sp>
        <p:nvSpPr>
          <p:cNvPr id="29" name="Oval 28"/>
          <p:cNvSpPr/>
          <p:nvPr/>
        </p:nvSpPr>
        <p:spPr>
          <a:xfrm>
            <a:off x="5848350" y="4594086"/>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US" sz="1300">
              <a:latin typeface="Calibri" pitchFamily="34" charset="0"/>
              <a:cs typeface="Calibri" pitchFamily="34" charset="0"/>
            </a:endParaRPr>
          </a:p>
        </p:txBody>
      </p:sp>
      <p:sp>
        <p:nvSpPr>
          <p:cNvPr id="30" name="Oval 29"/>
          <p:cNvSpPr/>
          <p:nvPr/>
        </p:nvSpPr>
        <p:spPr>
          <a:xfrm>
            <a:off x="6769894" y="4594086"/>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US" sz="1300">
              <a:latin typeface="Calibri" pitchFamily="34" charset="0"/>
              <a:cs typeface="Calibri" pitchFamily="34" charset="0"/>
            </a:endParaRPr>
          </a:p>
        </p:txBody>
      </p:sp>
      <p:sp>
        <p:nvSpPr>
          <p:cNvPr id="31" name="Oval 30"/>
          <p:cNvSpPr/>
          <p:nvPr/>
        </p:nvSpPr>
        <p:spPr>
          <a:xfrm>
            <a:off x="7691438" y="4594086"/>
            <a:ext cx="152400" cy="18466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US" sz="1300">
              <a:latin typeface="Calibri" pitchFamily="34" charset="0"/>
              <a:cs typeface="Calibri" pitchFamily="34" charset="0"/>
            </a:endParaRPr>
          </a:p>
        </p:txBody>
      </p:sp>
      <p:sp>
        <p:nvSpPr>
          <p:cNvPr id="36" name="Oval 35"/>
          <p:cNvSpPr/>
          <p:nvPr/>
        </p:nvSpPr>
        <p:spPr>
          <a:xfrm>
            <a:off x="8612981" y="4594086"/>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4291" tIns="32146" rIns="64291" bIns="32146" rtlCol="0" anchor="ctr"/>
          <a:lstStyle/>
          <a:p>
            <a:pPr algn="ctr"/>
            <a:endParaRPr lang="en-US" sz="1300">
              <a:latin typeface="Calibri" pitchFamily="34" charset="0"/>
              <a:cs typeface="Calibri" pitchFamily="34" charset="0"/>
            </a:endParaRPr>
          </a:p>
        </p:txBody>
      </p:sp>
      <p:sp>
        <p:nvSpPr>
          <p:cNvPr id="37" name="TextBox 36"/>
          <p:cNvSpPr txBox="1"/>
          <p:nvPr/>
        </p:nvSpPr>
        <p:spPr>
          <a:xfrm>
            <a:off x="5377314" y="4778752"/>
            <a:ext cx="1121569" cy="665084"/>
          </a:xfrm>
          <a:prstGeom prst="rect">
            <a:avLst/>
          </a:prstGeom>
          <a:noFill/>
        </p:spPr>
        <p:txBody>
          <a:bodyPr wrap="square" lIns="64291" tIns="32146" rIns="64291" bIns="32146" rtlCol="0">
            <a:spAutoFit/>
          </a:bodyPr>
          <a:lstStyle/>
          <a:p>
            <a:pPr algn="ctr"/>
            <a:r>
              <a:rPr lang="en-US" sz="1300" dirty="0">
                <a:latin typeface="Calibri" pitchFamily="34" charset="0"/>
                <a:cs typeface="Calibri" pitchFamily="34" charset="0"/>
              </a:rPr>
              <a:t>Probably Would</a:t>
            </a:r>
          </a:p>
          <a:p>
            <a:pPr algn="ctr"/>
            <a:r>
              <a:rPr lang="en-US" sz="1300" dirty="0">
                <a:latin typeface="Calibri" pitchFamily="34" charset="0"/>
                <a:cs typeface="Calibri" pitchFamily="34" charset="0"/>
              </a:rPr>
              <a:t>Not</a:t>
            </a:r>
          </a:p>
        </p:txBody>
      </p:sp>
      <p:sp>
        <p:nvSpPr>
          <p:cNvPr id="38" name="TextBox 37"/>
          <p:cNvSpPr txBox="1"/>
          <p:nvPr/>
        </p:nvSpPr>
        <p:spPr>
          <a:xfrm>
            <a:off x="6297914" y="4778752"/>
            <a:ext cx="1121569" cy="665084"/>
          </a:xfrm>
          <a:prstGeom prst="rect">
            <a:avLst/>
          </a:prstGeom>
          <a:noFill/>
        </p:spPr>
        <p:txBody>
          <a:bodyPr wrap="square" lIns="64291" tIns="32146" rIns="64291" bIns="32146" rtlCol="0">
            <a:spAutoFit/>
          </a:bodyPr>
          <a:lstStyle/>
          <a:p>
            <a:pPr algn="ctr"/>
            <a:r>
              <a:rPr lang="en-US" sz="1300" dirty="0">
                <a:latin typeface="Calibri" pitchFamily="34" charset="0"/>
                <a:cs typeface="Calibri" pitchFamily="34" charset="0"/>
              </a:rPr>
              <a:t>Might or Might</a:t>
            </a:r>
            <a:br>
              <a:rPr lang="en-US" sz="1300" dirty="0">
                <a:latin typeface="Calibri" pitchFamily="34" charset="0"/>
                <a:cs typeface="Calibri" pitchFamily="34" charset="0"/>
              </a:rPr>
            </a:br>
            <a:r>
              <a:rPr lang="en-US" sz="1300" dirty="0">
                <a:latin typeface="Calibri" pitchFamily="34" charset="0"/>
                <a:cs typeface="Calibri" pitchFamily="34" charset="0"/>
              </a:rPr>
              <a:t>Not</a:t>
            </a:r>
          </a:p>
        </p:txBody>
      </p:sp>
      <p:sp>
        <p:nvSpPr>
          <p:cNvPr id="39" name="TextBox 38"/>
          <p:cNvSpPr txBox="1"/>
          <p:nvPr/>
        </p:nvSpPr>
        <p:spPr>
          <a:xfrm>
            <a:off x="7218512" y="4778752"/>
            <a:ext cx="1121569" cy="465029"/>
          </a:xfrm>
          <a:prstGeom prst="rect">
            <a:avLst/>
          </a:prstGeom>
          <a:noFill/>
        </p:spPr>
        <p:txBody>
          <a:bodyPr wrap="square" lIns="64291" tIns="32146" rIns="64291" bIns="32146" rtlCol="0">
            <a:spAutoFit/>
          </a:bodyPr>
          <a:lstStyle/>
          <a:p>
            <a:pPr algn="ctr"/>
            <a:r>
              <a:rPr lang="en-US" sz="1300" dirty="0">
                <a:latin typeface="Calibri" pitchFamily="34" charset="0"/>
                <a:cs typeface="Calibri" pitchFamily="34" charset="0"/>
              </a:rPr>
              <a:t>Probably</a:t>
            </a:r>
          </a:p>
          <a:p>
            <a:pPr algn="ctr"/>
            <a:r>
              <a:rPr lang="en-US" sz="1300" dirty="0">
                <a:latin typeface="Calibri" pitchFamily="34" charset="0"/>
                <a:cs typeface="Calibri" pitchFamily="34" charset="0"/>
              </a:rPr>
              <a:t>Would</a:t>
            </a:r>
          </a:p>
        </p:txBody>
      </p:sp>
      <p:sp>
        <p:nvSpPr>
          <p:cNvPr id="40" name="TextBox 39"/>
          <p:cNvSpPr txBox="1"/>
          <p:nvPr/>
        </p:nvSpPr>
        <p:spPr>
          <a:xfrm>
            <a:off x="8139112" y="4758393"/>
            <a:ext cx="1121569" cy="465029"/>
          </a:xfrm>
          <a:prstGeom prst="rect">
            <a:avLst/>
          </a:prstGeom>
          <a:noFill/>
        </p:spPr>
        <p:txBody>
          <a:bodyPr wrap="square" lIns="64291" tIns="32146" rIns="64291" bIns="32146" rtlCol="0">
            <a:spAutoFit/>
          </a:bodyPr>
          <a:lstStyle/>
          <a:p>
            <a:pPr algn="ctr"/>
            <a:r>
              <a:rPr lang="en-US" sz="1300" dirty="0">
                <a:latin typeface="Calibri" pitchFamily="34" charset="0"/>
                <a:cs typeface="Calibri" pitchFamily="34" charset="0"/>
              </a:rPr>
              <a:t>Definitely</a:t>
            </a:r>
          </a:p>
          <a:p>
            <a:pPr algn="ctr"/>
            <a:r>
              <a:rPr lang="en-US" sz="1300" dirty="0">
                <a:latin typeface="Calibri" pitchFamily="34" charset="0"/>
                <a:cs typeface="Calibri" pitchFamily="34" charset="0"/>
              </a:rPr>
              <a:t>Would</a:t>
            </a:r>
          </a:p>
        </p:txBody>
      </p:sp>
      <p:sp>
        <p:nvSpPr>
          <p:cNvPr id="41" name="TextBox 40"/>
          <p:cNvSpPr txBox="1"/>
          <p:nvPr/>
        </p:nvSpPr>
        <p:spPr>
          <a:xfrm>
            <a:off x="417036" y="2837855"/>
            <a:ext cx="2333625" cy="741548"/>
          </a:xfrm>
          <a:prstGeom prst="rect">
            <a:avLst/>
          </a:prstGeom>
          <a:noFill/>
          <a:ln w="19050">
            <a:solidFill>
              <a:schemeClr val="bg1">
                <a:lumMod val="50000"/>
              </a:schemeClr>
            </a:solidFill>
          </a:ln>
        </p:spPr>
        <p:txBody>
          <a:bodyPr wrap="square" lIns="91435" tIns="45718" rIns="91435" bIns="45718" rtlCol="0">
            <a:spAutoFit/>
          </a:bodyPr>
          <a:lstStyle/>
          <a:p>
            <a:pPr algn="ctr"/>
            <a:r>
              <a:rPr lang="en-US" sz="1400" b="1" dirty="0">
                <a:latin typeface="Calibri" pitchFamily="34" charset="0"/>
                <a:cs typeface="Calibri" pitchFamily="34" charset="0"/>
              </a:rPr>
              <a:t>Price: $15K</a:t>
            </a:r>
          </a:p>
          <a:p>
            <a:pPr algn="ctr"/>
            <a:r>
              <a:rPr lang="en-US" sz="1400" b="1" dirty="0">
                <a:latin typeface="Calibri" pitchFamily="34" charset="0"/>
                <a:cs typeface="Calibri" pitchFamily="34" charset="0"/>
              </a:rPr>
              <a:t>MPG: 25</a:t>
            </a:r>
          </a:p>
          <a:p>
            <a:pPr algn="ctr"/>
            <a:r>
              <a:rPr lang="en-US" sz="1400" b="1" dirty="0">
                <a:latin typeface="Calibri" pitchFamily="34" charset="0"/>
                <a:cs typeface="Calibri" pitchFamily="34" charset="0"/>
              </a:rPr>
              <a:t>Acceleration: 10sec</a:t>
            </a:r>
            <a:endParaRPr lang="en-US" sz="1400" dirty="0">
              <a:latin typeface="Calibri" pitchFamily="34" charset="0"/>
              <a:cs typeface="Calibri" pitchFamily="34" charset="0"/>
            </a:endParaRPr>
          </a:p>
        </p:txBody>
      </p:sp>
      <p:sp>
        <p:nvSpPr>
          <p:cNvPr id="42" name="TextBox 41"/>
          <p:cNvSpPr txBox="1"/>
          <p:nvPr/>
        </p:nvSpPr>
        <p:spPr>
          <a:xfrm>
            <a:off x="417036" y="3893403"/>
            <a:ext cx="2333625" cy="741548"/>
          </a:xfrm>
          <a:prstGeom prst="rect">
            <a:avLst/>
          </a:prstGeom>
          <a:noFill/>
          <a:ln w="19050">
            <a:solidFill>
              <a:schemeClr val="bg1">
                <a:lumMod val="50000"/>
              </a:schemeClr>
            </a:solidFill>
          </a:ln>
        </p:spPr>
        <p:txBody>
          <a:bodyPr wrap="square" lIns="91435" tIns="45718" rIns="91435" bIns="45718" rtlCol="0">
            <a:spAutoFit/>
          </a:bodyPr>
          <a:lstStyle/>
          <a:p>
            <a:pPr algn="ctr"/>
            <a:r>
              <a:rPr lang="en-US" sz="1400" b="1" dirty="0">
                <a:latin typeface="Calibri" pitchFamily="34" charset="0"/>
                <a:cs typeface="Calibri" pitchFamily="34" charset="0"/>
              </a:rPr>
              <a:t>Price: $30K</a:t>
            </a:r>
          </a:p>
          <a:p>
            <a:pPr algn="ctr"/>
            <a:r>
              <a:rPr lang="en-US" sz="1400" b="1" dirty="0">
                <a:latin typeface="Calibri" pitchFamily="34" charset="0"/>
                <a:cs typeface="Calibri" pitchFamily="34" charset="0"/>
              </a:rPr>
              <a:t>MPG: 20</a:t>
            </a:r>
          </a:p>
          <a:p>
            <a:pPr algn="ctr"/>
            <a:r>
              <a:rPr lang="en-US" sz="1400" b="1" dirty="0">
                <a:latin typeface="Calibri" pitchFamily="34" charset="0"/>
                <a:cs typeface="Calibri" pitchFamily="34" charset="0"/>
              </a:rPr>
              <a:t>Acceleration: 6sec</a:t>
            </a:r>
            <a:endParaRPr lang="en-US" sz="1400" dirty="0">
              <a:latin typeface="Calibri" pitchFamily="34" charset="0"/>
              <a:cs typeface="Calibri" pitchFamily="34" charset="0"/>
            </a:endParaRPr>
          </a:p>
        </p:txBody>
      </p:sp>
      <p:sp>
        <p:nvSpPr>
          <p:cNvPr id="7" name="TextBox 6"/>
          <p:cNvSpPr txBox="1"/>
          <p:nvPr/>
        </p:nvSpPr>
        <p:spPr>
          <a:xfrm rot="5400000">
            <a:off x="1278318" y="5883291"/>
            <a:ext cx="609600" cy="308737"/>
          </a:xfrm>
          <a:prstGeom prst="rect">
            <a:avLst/>
          </a:prstGeom>
          <a:noFill/>
        </p:spPr>
        <p:txBody>
          <a:bodyPr wrap="square" lIns="91435" tIns="45718" rIns="91435" bIns="45718" rtlCol="0">
            <a:spAutoFit/>
          </a:bodyPr>
          <a:lstStyle/>
          <a:p>
            <a:r>
              <a:rPr lang="en-US" sz="1400" dirty="0">
                <a:latin typeface="Calibri" pitchFamily="34" charset="0"/>
                <a:cs typeface="Calibri" pitchFamily="34" charset="0"/>
              </a:rPr>
              <a:t>…</a:t>
            </a:r>
          </a:p>
        </p:txBody>
      </p:sp>
      <p:sp>
        <p:nvSpPr>
          <p:cNvPr id="43" name="TextBox 42"/>
          <p:cNvSpPr txBox="1"/>
          <p:nvPr/>
        </p:nvSpPr>
        <p:spPr>
          <a:xfrm>
            <a:off x="3012280" y="2450068"/>
            <a:ext cx="914400" cy="308737"/>
          </a:xfrm>
          <a:prstGeom prst="rect">
            <a:avLst/>
          </a:prstGeom>
          <a:noFill/>
        </p:spPr>
        <p:txBody>
          <a:bodyPr wrap="square" lIns="91435" tIns="45718" rIns="91435" bIns="45718" rtlCol="0">
            <a:spAutoFit/>
          </a:bodyPr>
          <a:lstStyle/>
          <a:p>
            <a:pPr algn="ctr"/>
            <a:r>
              <a:rPr lang="en-US" sz="1400" dirty="0">
                <a:latin typeface="Calibri" pitchFamily="34" charset="0"/>
                <a:cs typeface="Calibri" pitchFamily="34" charset="0"/>
              </a:rPr>
              <a:t>Rank</a:t>
            </a:r>
          </a:p>
        </p:txBody>
      </p:sp>
      <p:sp>
        <p:nvSpPr>
          <p:cNvPr id="44" name="TextBox 43"/>
          <p:cNvSpPr txBox="1"/>
          <p:nvPr/>
        </p:nvSpPr>
        <p:spPr>
          <a:xfrm>
            <a:off x="2993231" y="3117131"/>
            <a:ext cx="914400" cy="400105"/>
          </a:xfrm>
          <a:prstGeom prst="rect">
            <a:avLst/>
          </a:prstGeom>
          <a:noFill/>
        </p:spPr>
        <p:txBody>
          <a:bodyPr wrap="square" lIns="91435" tIns="45718" rIns="91435" bIns="45718" rtlCol="0">
            <a:spAutoFit/>
          </a:bodyPr>
          <a:lstStyle/>
          <a:p>
            <a:pPr algn="ctr"/>
            <a:r>
              <a:rPr lang="en-US" sz="2000" b="1" dirty="0">
                <a:solidFill>
                  <a:srgbClr val="C00000"/>
                </a:solidFill>
                <a:latin typeface="Calibri" pitchFamily="34" charset="0"/>
                <a:cs typeface="Calibri" pitchFamily="34" charset="0"/>
              </a:rPr>
              <a:t>3</a:t>
            </a:r>
          </a:p>
        </p:txBody>
      </p:sp>
      <p:sp>
        <p:nvSpPr>
          <p:cNvPr id="45" name="TextBox 44"/>
          <p:cNvSpPr txBox="1"/>
          <p:nvPr/>
        </p:nvSpPr>
        <p:spPr>
          <a:xfrm>
            <a:off x="2993231" y="5227603"/>
            <a:ext cx="914400" cy="400105"/>
          </a:xfrm>
          <a:prstGeom prst="rect">
            <a:avLst/>
          </a:prstGeom>
          <a:noFill/>
        </p:spPr>
        <p:txBody>
          <a:bodyPr wrap="square" lIns="91435" tIns="45718" rIns="91435" bIns="45718" rtlCol="0">
            <a:spAutoFit/>
          </a:bodyPr>
          <a:lstStyle/>
          <a:p>
            <a:pPr algn="ctr"/>
            <a:r>
              <a:rPr lang="en-US" sz="2000" b="1" dirty="0">
                <a:solidFill>
                  <a:srgbClr val="C00000"/>
                </a:solidFill>
                <a:latin typeface="Calibri" pitchFamily="34" charset="0"/>
                <a:cs typeface="Calibri" pitchFamily="34" charset="0"/>
              </a:rPr>
              <a:t>2</a:t>
            </a:r>
          </a:p>
        </p:txBody>
      </p:sp>
      <p:sp>
        <p:nvSpPr>
          <p:cNvPr id="46" name="TextBox 45"/>
          <p:cNvSpPr txBox="1"/>
          <p:nvPr/>
        </p:nvSpPr>
        <p:spPr>
          <a:xfrm>
            <a:off x="2993231" y="4127168"/>
            <a:ext cx="914400" cy="400105"/>
          </a:xfrm>
          <a:prstGeom prst="rect">
            <a:avLst/>
          </a:prstGeom>
          <a:noFill/>
        </p:spPr>
        <p:txBody>
          <a:bodyPr wrap="square" lIns="91435" tIns="45718" rIns="91435" bIns="45718" rtlCol="0">
            <a:spAutoFit/>
          </a:bodyPr>
          <a:lstStyle/>
          <a:p>
            <a:pPr algn="ctr"/>
            <a:r>
              <a:rPr lang="en-US" sz="2000" b="1" dirty="0">
                <a:solidFill>
                  <a:srgbClr val="C00000"/>
                </a:solidFill>
                <a:latin typeface="Calibri" pitchFamily="34" charset="0"/>
                <a:cs typeface="Calibri" pitchFamily="34" charset="0"/>
              </a:rPr>
              <a:t>5</a:t>
            </a:r>
          </a:p>
        </p:txBody>
      </p:sp>
      <p:sp>
        <p:nvSpPr>
          <p:cNvPr id="47" name="TextBox 46"/>
          <p:cNvSpPr txBox="1"/>
          <p:nvPr/>
        </p:nvSpPr>
        <p:spPr>
          <a:xfrm rot="5400000">
            <a:off x="3205404" y="5883291"/>
            <a:ext cx="609600" cy="308737"/>
          </a:xfrm>
          <a:prstGeom prst="rect">
            <a:avLst/>
          </a:prstGeom>
          <a:noFill/>
        </p:spPr>
        <p:txBody>
          <a:bodyPr wrap="square" lIns="91435" tIns="45718" rIns="91435" bIns="45718" rtlCol="0">
            <a:spAutoFit/>
          </a:bodyPr>
          <a:lstStyle/>
          <a:p>
            <a:r>
              <a:rPr lang="en-US" sz="1400" dirty="0">
                <a:latin typeface="Calibri" pitchFamily="34" charset="0"/>
                <a:cs typeface="Calibri" pitchFamily="34" charset="0"/>
              </a:rPr>
              <a:t>…</a:t>
            </a:r>
          </a:p>
        </p:txBody>
      </p:sp>
      <p:sp>
        <p:nvSpPr>
          <p:cNvPr id="32" name="Shape 52"/>
          <p:cNvSpPr>
            <a:spLocks noGrp="1"/>
          </p:cNvSpPr>
          <p:nvPr>
            <p:ph type="sldNum" sz="quarter" idx="4294967295"/>
          </p:nvPr>
        </p:nvSpPr>
        <p:spPr>
          <a:xfrm>
            <a:off x="8340081" y="6585644"/>
            <a:ext cx="375330"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44</a:t>
            </a:fld>
            <a:endParaRPr sz="1300">
              <a:solidFill>
                <a:schemeClr val="tx1"/>
              </a:solidFill>
            </a:endParaRPr>
          </a:p>
        </p:txBody>
      </p:sp>
    </p:spTree>
    <p:extLst>
      <p:ext uri="{BB962C8B-B14F-4D97-AF65-F5344CB8AC3E}">
        <p14:creationId xmlns:p14="http://schemas.microsoft.com/office/powerpoint/2010/main" val="7564193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381001"/>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endParaRPr lang="en-US" sz="4000" dirty="0">
              <a:solidFill>
                <a:srgbClr val="C00000"/>
              </a:solidFill>
              <a:latin typeface="PTF NORDIC Std" pitchFamily="34" charset="0"/>
            </a:endParaRPr>
          </a:p>
        </p:txBody>
      </p:sp>
      <p:sp>
        <p:nvSpPr>
          <p:cNvPr id="6" name="Rectangle 5"/>
          <p:cNvSpPr/>
          <p:nvPr/>
        </p:nvSpPr>
        <p:spPr>
          <a:xfrm>
            <a:off x="114300" y="1297396"/>
            <a:ext cx="4381500" cy="400105"/>
          </a:xfrm>
          <a:prstGeom prst="rect">
            <a:avLst/>
          </a:prstGeom>
        </p:spPr>
        <p:txBody>
          <a:bodyPr wrap="square" lIns="91435" tIns="45718" rIns="91435" bIns="45718">
            <a:spAutoFit/>
          </a:bodyPr>
          <a:lstStyle/>
          <a:p>
            <a:pPr>
              <a:spcBef>
                <a:spcPts val="600"/>
              </a:spcBef>
            </a:pPr>
            <a:r>
              <a:rPr lang="en-US" sz="2000" b="1" dirty="0">
                <a:latin typeface="Calibri" pitchFamily="34" charset="0"/>
                <a:cs typeface="Calibri" pitchFamily="34" charset="0"/>
              </a:rPr>
              <a:t>&lt;Pair-wise comparison conjoint&gt;</a:t>
            </a:r>
          </a:p>
        </p:txBody>
      </p:sp>
      <p:sp>
        <p:nvSpPr>
          <p:cNvPr id="17" name="Content Placeholder 2"/>
          <p:cNvSpPr txBox="1">
            <a:spLocks/>
          </p:cNvSpPr>
          <p:nvPr/>
        </p:nvSpPr>
        <p:spPr>
          <a:xfrm>
            <a:off x="0" y="152400"/>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latin typeface="PTF NORDIC Std" pitchFamily="34" charset="0"/>
              </a:rPr>
              <a:t>Types of Conjoint survey</a:t>
            </a:r>
          </a:p>
        </p:txBody>
      </p:sp>
      <p:sp>
        <p:nvSpPr>
          <p:cNvPr id="18" name="Rectangle 17"/>
          <p:cNvSpPr/>
          <p:nvPr/>
        </p:nvSpPr>
        <p:spPr>
          <a:xfrm>
            <a:off x="5029200" y="1297396"/>
            <a:ext cx="3676650" cy="400105"/>
          </a:xfrm>
          <a:prstGeom prst="rect">
            <a:avLst/>
          </a:prstGeom>
        </p:spPr>
        <p:txBody>
          <a:bodyPr wrap="square" lIns="91435" tIns="45718" rIns="91435" bIns="45718">
            <a:spAutoFit/>
          </a:bodyPr>
          <a:lstStyle/>
          <a:p>
            <a:pPr>
              <a:spcBef>
                <a:spcPts val="600"/>
              </a:spcBef>
            </a:pPr>
            <a:r>
              <a:rPr lang="en-US" sz="2000" b="1" dirty="0">
                <a:latin typeface="Calibri" pitchFamily="34" charset="0"/>
                <a:cs typeface="Calibri" pitchFamily="34" charset="0"/>
              </a:rPr>
              <a:t>&lt;Choice-based conjoint&gt;</a:t>
            </a:r>
          </a:p>
        </p:txBody>
      </p:sp>
      <p:sp>
        <p:nvSpPr>
          <p:cNvPr id="2" name="TextBox 1"/>
          <p:cNvSpPr txBox="1"/>
          <p:nvPr/>
        </p:nvSpPr>
        <p:spPr>
          <a:xfrm>
            <a:off x="1" y="2286000"/>
            <a:ext cx="4419599" cy="308737"/>
          </a:xfrm>
          <a:prstGeom prst="rect">
            <a:avLst/>
          </a:prstGeom>
          <a:noFill/>
        </p:spPr>
        <p:txBody>
          <a:bodyPr wrap="square" lIns="91435" tIns="45718" rIns="91435" bIns="45718" rtlCol="0">
            <a:spAutoFit/>
          </a:bodyPr>
          <a:lstStyle/>
          <a:p>
            <a:pPr algn="ctr"/>
            <a:r>
              <a:rPr lang="en-US" sz="1400" b="1" dirty="0">
                <a:latin typeface="Calibri" pitchFamily="34" charset="0"/>
                <a:cs typeface="Calibri" pitchFamily="34" charset="0"/>
              </a:rPr>
              <a:t>Which car would you prefer?</a:t>
            </a:r>
          </a:p>
        </p:txBody>
      </p:sp>
      <p:sp>
        <p:nvSpPr>
          <p:cNvPr id="19" name="TextBox 18"/>
          <p:cNvSpPr txBox="1"/>
          <p:nvPr/>
        </p:nvSpPr>
        <p:spPr>
          <a:xfrm>
            <a:off x="304801" y="2990911"/>
            <a:ext cx="1790701" cy="1323435"/>
          </a:xfrm>
          <a:prstGeom prst="rect">
            <a:avLst/>
          </a:prstGeom>
          <a:noFill/>
          <a:ln w="19050">
            <a:solidFill>
              <a:schemeClr val="bg1">
                <a:lumMod val="50000"/>
              </a:schemeClr>
            </a:solidFill>
          </a:ln>
        </p:spPr>
        <p:txBody>
          <a:bodyPr wrap="square" lIns="91435" tIns="45718" rIns="91435" bIns="45718" rtlCol="0">
            <a:spAutoFit/>
          </a:bodyPr>
          <a:lstStyle/>
          <a:p>
            <a:pPr algn="ctr"/>
            <a:r>
              <a:rPr lang="en-US" sz="2000" b="1" dirty="0">
                <a:latin typeface="Calibri" pitchFamily="34" charset="0"/>
                <a:cs typeface="Calibri" pitchFamily="34" charset="0"/>
              </a:rPr>
              <a:t>Price: $25K</a:t>
            </a:r>
          </a:p>
          <a:p>
            <a:pPr algn="ctr"/>
            <a:r>
              <a:rPr lang="en-US" sz="2000" b="1" dirty="0">
                <a:latin typeface="Calibri" pitchFamily="34" charset="0"/>
                <a:cs typeface="Calibri" pitchFamily="34" charset="0"/>
              </a:rPr>
              <a:t>MPG: 35</a:t>
            </a:r>
          </a:p>
          <a:p>
            <a:pPr algn="ctr"/>
            <a:r>
              <a:rPr lang="en-US" sz="2000" b="1" dirty="0">
                <a:latin typeface="Calibri" pitchFamily="34" charset="0"/>
                <a:cs typeface="Calibri" pitchFamily="34" charset="0"/>
              </a:rPr>
              <a:t>Acceleration: 8sec</a:t>
            </a:r>
            <a:endParaRPr lang="en-US" sz="2000" dirty="0">
              <a:latin typeface="Calibri" pitchFamily="34" charset="0"/>
              <a:cs typeface="Calibri" pitchFamily="34" charset="0"/>
            </a:endParaRPr>
          </a:p>
        </p:txBody>
      </p:sp>
      <p:sp>
        <p:nvSpPr>
          <p:cNvPr id="22" name="TextBox 21"/>
          <p:cNvSpPr txBox="1"/>
          <p:nvPr/>
        </p:nvSpPr>
        <p:spPr>
          <a:xfrm>
            <a:off x="4724402" y="2590801"/>
            <a:ext cx="4419599" cy="525142"/>
          </a:xfrm>
          <a:prstGeom prst="rect">
            <a:avLst/>
          </a:prstGeom>
          <a:noFill/>
        </p:spPr>
        <p:txBody>
          <a:bodyPr wrap="square" lIns="91435" tIns="45718" rIns="91435" bIns="45718" rtlCol="0">
            <a:spAutoFit/>
          </a:bodyPr>
          <a:lstStyle/>
          <a:p>
            <a:pPr algn="ctr"/>
            <a:r>
              <a:rPr lang="en-US" sz="1400" b="1" dirty="0">
                <a:latin typeface="Calibri" pitchFamily="34" charset="0"/>
                <a:cs typeface="Calibri" pitchFamily="34" charset="0"/>
              </a:rPr>
              <a:t>If you were shopping for a car and these were your only option, which would you choose?</a:t>
            </a:r>
            <a:endParaRPr lang="en-US" sz="2000" dirty="0">
              <a:latin typeface="Calibri" pitchFamily="34" charset="0"/>
              <a:cs typeface="Calibri" pitchFamily="34" charset="0"/>
            </a:endParaRPr>
          </a:p>
        </p:txBody>
      </p:sp>
      <p:cxnSp>
        <p:nvCxnSpPr>
          <p:cNvPr id="28" name="Straight Connector 27"/>
          <p:cNvCxnSpPr/>
          <p:nvPr/>
        </p:nvCxnSpPr>
        <p:spPr>
          <a:xfrm>
            <a:off x="4572000" y="838200"/>
            <a:ext cx="0" cy="585052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5026820" y="3835063"/>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latin typeface="Calibri" pitchFamily="34" charset="0"/>
              <a:cs typeface="Calibri" pitchFamily="34" charset="0"/>
            </a:endParaRPr>
          </a:p>
        </p:txBody>
      </p:sp>
      <p:sp>
        <p:nvSpPr>
          <p:cNvPr id="29" name="Oval 28"/>
          <p:cNvSpPr/>
          <p:nvPr/>
        </p:nvSpPr>
        <p:spPr>
          <a:xfrm>
            <a:off x="6096001" y="3835063"/>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latin typeface="Calibri" pitchFamily="34" charset="0"/>
              <a:cs typeface="Calibri" pitchFamily="34" charset="0"/>
            </a:endParaRPr>
          </a:p>
        </p:txBody>
      </p:sp>
      <p:sp>
        <p:nvSpPr>
          <p:cNvPr id="31" name="Oval 30"/>
          <p:cNvSpPr/>
          <p:nvPr/>
        </p:nvSpPr>
        <p:spPr>
          <a:xfrm>
            <a:off x="7086600" y="3835063"/>
            <a:ext cx="152400" cy="18466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latin typeface="Calibri" pitchFamily="34" charset="0"/>
              <a:cs typeface="Calibri" pitchFamily="34" charset="0"/>
            </a:endParaRPr>
          </a:p>
        </p:txBody>
      </p:sp>
      <p:sp>
        <p:nvSpPr>
          <p:cNvPr id="36" name="Oval 35"/>
          <p:cNvSpPr/>
          <p:nvPr/>
        </p:nvSpPr>
        <p:spPr>
          <a:xfrm>
            <a:off x="8305800" y="3835063"/>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latin typeface="Calibri" pitchFamily="34" charset="0"/>
              <a:cs typeface="Calibri" pitchFamily="34" charset="0"/>
            </a:endParaRPr>
          </a:p>
        </p:txBody>
      </p:sp>
      <p:sp>
        <p:nvSpPr>
          <p:cNvPr id="41" name="TextBox 40"/>
          <p:cNvSpPr txBox="1"/>
          <p:nvPr/>
        </p:nvSpPr>
        <p:spPr>
          <a:xfrm>
            <a:off x="2438400" y="2991997"/>
            <a:ext cx="1790701" cy="1323435"/>
          </a:xfrm>
          <a:prstGeom prst="rect">
            <a:avLst/>
          </a:prstGeom>
          <a:noFill/>
          <a:ln w="19050">
            <a:solidFill>
              <a:schemeClr val="bg1">
                <a:lumMod val="50000"/>
              </a:schemeClr>
            </a:solidFill>
          </a:ln>
        </p:spPr>
        <p:txBody>
          <a:bodyPr wrap="square" lIns="91435" tIns="45718" rIns="91435" bIns="45718" rtlCol="0">
            <a:spAutoFit/>
          </a:bodyPr>
          <a:lstStyle/>
          <a:p>
            <a:pPr algn="ctr"/>
            <a:r>
              <a:rPr lang="en-US" sz="2000" b="1" dirty="0">
                <a:latin typeface="Calibri" pitchFamily="34" charset="0"/>
                <a:cs typeface="Calibri" pitchFamily="34" charset="0"/>
              </a:rPr>
              <a:t>Price: $15K</a:t>
            </a:r>
          </a:p>
          <a:p>
            <a:pPr algn="ctr"/>
            <a:r>
              <a:rPr lang="en-US" sz="2000" b="1" dirty="0">
                <a:latin typeface="Calibri" pitchFamily="34" charset="0"/>
                <a:cs typeface="Calibri" pitchFamily="34" charset="0"/>
              </a:rPr>
              <a:t>MPG: 25</a:t>
            </a:r>
          </a:p>
          <a:p>
            <a:pPr algn="ctr"/>
            <a:r>
              <a:rPr lang="en-US" sz="2000" b="1" dirty="0">
                <a:latin typeface="Calibri" pitchFamily="34" charset="0"/>
                <a:cs typeface="Calibri" pitchFamily="34" charset="0"/>
              </a:rPr>
              <a:t>Acceleration: 10sec</a:t>
            </a:r>
            <a:endParaRPr lang="en-US" sz="2000" dirty="0">
              <a:latin typeface="Calibri" pitchFamily="34" charset="0"/>
              <a:cs typeface="Calibri" pitchFamily="34" charset="0"/>
            </a:endParaRPr>
          </a:p>
        </p:txBody>
      </p:sp>
      <p:sp>
        <p:nvSpPr>
          <p:cNvPr id="63" name="TextBox 62"/>
          <p:cNvSpPr txBox="1"/>
          <p:nvPr/>
        </p:nvSpPr>
        <p:spPr>
          <a:xfrm>
            <a:off x="-107950" y="4699577"/>
            <a:ext cx="1121569" cy="692493"/>
          </a:xfrm>
          <a:prstGeom prst="rect">
            <a:avLst/>
          </a:prstGeom>
          <a:noFill/>
        </p:spPr>
        <p:txBody>
          <a:bodyPr wrap="square" lIns="91435" tIns="45718" rIns="91435" bIns="45718" rtlCol="0">
            <a:spAutoFit/>
          </a:bodyPr>
          <a:lstStyle/>
          <a:p>
            <a:pPr algn="ctr"/>
            <a:r>
              <a:rPr lang="en-US" sz="1300" dirty="0">
                <a:latin typeface="Calibri" pitchFamily="34" charset="0"/>
                <a:cs typeface="Calibri" pitchFamily="34" charset="0"/>
              </a:rPr>
              <a:t>Strongly</a:t>
            </a:r>
          </a:p>
          <a:p>
            <a:pPr algn="ctr"/>
            <a:r>
              <a:rPr lang="en-US" sz="1300" dirty="0">
                <a:latin typeface="Calibri" pitchFamily="34" charset="0"/>
                <a:cs typeface="Calibri" pitchFamily="34" charset="0"/>
              </a:rPr>
              <a:t>Prefer</a:t>
            </a:r>
          </a:p>
          <a:p>
            <a:pPr algn="ctr"/>
            <a:r>
              <a:rPr lang="en-US" sz="1300" dirty="0">
                <a:latin typeface="Calibri" pitchFamily="34" charset="0"/>
                <a:cs typeface="Calibri" pitchFamily="34" charset="0"/>
              </a:rPr>
              <a:t>Left</a:t>
            </a:r>
          </a:p>
        </p:txBody>
      </p:sp>
      <p:sp>
        <p:nvSpPr>
          <p:cNvPr id="64" name="Oval 63"/>
          <p:cNvSpPr/>
          <p:nvPr/>
        </p:nvSpPr>
        <p:spPr>
          <a:xfrm>
            <a:off x="362140" y="4514910"/>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latin typeface="Calibri" pitchFamily="34" charset="0"/>
              <a:cs typeface="Calibri" pitchFamily="34" charset="0"/>
            </a:endParaRPr>
          </a:p>
        </p:txBody>
      </p:sp>
      <p:sp>
        <p:nvSpPr>
          <p:cNvPr id="65" name="Oval 64"/>
          <p:cNvSpPr/>
          <p:nvPr/>
        </p:nvSpPr>
        <p:spPr>
          <a:xfrm>
            <a:off x="1283685" y="4514910"/>
            <a:ext cx="152400" cy="184666"/>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latin typeface="Calibri" pitchFamily="34" charset="0"/>
              <a:cs typeface="Calibri" pitchFamily="34" charset="0"/>
            </a:endParaRPr>
          </a:p>
        </p:txBody>
      </p:sp>
      <p:sp>
        <p:nvSpPr>
          <p:cNvPr id="66" name="Oval 65"/>
          <p:cNvSpPr/>
          <p:nvPr/>
        </p:nvSpPr>
        <p:spPr>
          <a:xfrm>
            <a:off x="2205228" y="4514910"/>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latin typeface="Calibri" pitchFamily="34" charset="0"/>
              <a:cs typeface="Calibri" pitchFamily="34" charset="0"/>
            </a:endParaRPr>
          </a:p>
        </p:txBody>
      </p:sp>
      <p:sp>
        <p:nvSpPr>
          <p:cNvPr id="67" name="Oval 66"/>
          <p:cNvSpPr/>
          <p:nvPr/>
        </p:nvSpPr>
        <p:spPr>
          <a:xfrm>
            <a:off x="3126772" y="4514910"/>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latin typeface="Calibri" pitchFamily="34" charset="0"/>
              <a:cs typeface="Calibri" pitchFamily="34" charset="0"/>
            </a:endParaRPr>
          </a:p>
        </p:txBody>
      </p:sp>
      <p:sp>
        <p:nvSpPr>
          <p:cNvPr id="68" name="Oval 67"/>
          <p:cNvSpPr/>
          <p:nvPr/>
        </p:nvSpPr>
        <p:spPr>
          <a:xfrm>
            <a:off x="4048315" y="4514910"/>
            <a:ext cx="152400" cy="1846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2000">
              <a:latin typeface="Calibri" pitchFamily="34" charset="0"/>
              <a:cs typeface="Calibri" pitchFamily="34" charset="0"/>
            </a:endParaRPr>
          </a:p>
        </p:txBody>
      </p:sp>
      <p:sp>
        <p:nvSpPr>
          <p:cNvPr id="69" name="TextBox 68"/>
          <p:cNvSpPr txBox="1"/>
          <p:nvPr/>
        </p:nvSpPr>
        <p:spPr>
          <a:xfrm>
            <a:off x="812649" y="4699577"/>
            <a:ext cx="1121569" cy="692493"/>
          </a:xfrm>
          <a:prstGeom prst="rect">
            <a:avLst/>
          </a:prstGeom>
          <a:noFill/>
        </p:spPr>
        <p:txBody>
          <a:bodyPr wrap="square" lIns="91435" tIns="45718" rIns="91435" bIns="45718" rtlCol="0">
            <a:spAutoFit/>
          </a:bodyPr>
          <a:lstStyle/>
          <a:p>
            <a:pPr algn="ctr"/>
            <a:r>
              <a:rPr lang="en-US" sz="1300" dirty="0">
                <a:latin typeface="Calibri" pitchFamily="34" charset="0"/>
                <a:cs typeface="Calibri" pitchFamily="34" charset="0"/>
              </a:rPr>
              <a:t>Somewhat</a:t>
            </a:r>
          </a:p>
          <a:p>
            <a:pPr algn="ctr"/>
            <a:r>
              <a:rPr lang="en-US" sz="1300" dirty="0">
                <a:latin typeface="Calibri" pitchFamily="34" charset="0"/>
                <a:cs typeface="Calibri" pitchFamily="34" charset="0"/>
              </a:rPr>
              <a:t>Prefer</a:t>
            </a:r>
          </a:p>
          <a:p>
            <a:pPr algn="ctr"/>
            <a:r>
              <a:rPr lang="en-US" sz="1300" dirty="0">
                <a:latin typeface="Calibri" pitchFamily="34" charset="0"/>
                <a:cs typeface="Calibri" pitchFamily="34" charset="0"/>
              </a:rPr>
              <a:t>Left</a:t>
            </a:r>
          </a:p>
        </p:txBody>
      </p:sp>
      <p:sp>
        <p:nvSpPr>
          <p:cNvPr id="70" name="TextBox 69"/>
          <p:cNvSpPr txBox="1"/>
          <p:nvPr/>
        </p:nvSpPr>
        <p:spPr>
          <a:xfrm>
            <a:off x="1733249" y="4699577"/>
            <a:ext cx="1121569" cy="492438"/>
          </a:xfrm>
          <a:prstGeom prst="rect">
            <a:avLst/>
          </a:prstGeom>
          <a:noFill/>
        </p:spPr>
        <p:txBody>
          <a:bodyPr wrap="square" lIns="91435" tIns="45718" rIns="91435" bIns="45718" rtlCol="0">
            <a:spAutoFit/>
          </a:bodyPr>
          <a:lstStyle/>
          <a:p>
            <a:pPr algn="ctr"/>
            <a:r>
              <a:rPr lang="en-US" sz="1300" dirty="0">
                <a:latin typeface="Calibri" pitchFamily="34" charset="0"/>
                <a:cs typeface="Calibri" pitchFamily="34" charset="0"/>
              </a:rPr>
              <a:t>No</a:t>
            </a:r>
          </a:p>
          <a:p>
            <a:pPr algn="ctr"/>
            <a:r>
              <a:rPr lang="en-US" sz="1300" dirty="0">
                <a:latin typeface="Calibri" pitchFamily="34" charset="0"/>
                <a:cs typeface="Calibri" pitchFamily="34" charset="0"/>
              </a:rPr>
              <a:t>Preference</a:t>
            </a:r>
          </a:p>
        </p:txBody>
      </p:sp>
      <p:sp>
        <p:nvSpPr>
          <p:cNvPr id="71" name="TextBox 70"/>
          <p:cNvSpPr txBox="1"/>
          <p:nvPr/>
        </p:nvSpPr>
        <p:spPr>
          <a:xfrm>
            <a:off x="2653847" y="4699577"/>
            <a:ext cx="1121569" cy="692493"/>
          </a:xfrm>
          <a:prstGeom prst="rect">
            <a:avLst/>
          </a:prstGeom>
          <a:noFill/>
        </p:spPr>
        <p:txBody>
          <a:bodyPr wrap="square" lIns="91435" tIns="45718" rIns="91435" bIns="45718" rtlCol="0">
            <a:spAutoFit/>
          </a:bodyPr>
          <a:lstStyle/>
          <a:p>
            <a:pPr algn="ctr"/>
            <a:r>
              <a:rPr lang="en-US" sz="1300" dirty="0">
                <a:latin typeface="Calibri" pitchFamily="34" charset="0"/>
                <a:cs typeface="Calibri" pitchFamily="34" charset="0"/>
              </a:rPr>
              <a:t>Somewhat</a:t>
            </a:r>
          </a:p>
          <a:p>
            <a:pPr algn="ctr"/>
            <a:r>
              <a:rPr lang="en-US" sz="1300" dirty="0">
                <a:latin typeface="Calibri" pitchFamily="34" charset="0"/>
                <a:cs typeface="Calibri" pitchFamily="34" charset="0"/>
              </a:rPr>
              <a:t>Prefer</a:t>
            </a:r>
          </a:p>
          <a:p>
            <a:pPr algn="ctr"/>
            <a:r>
              <a:rPr lang="en-US" sz="1300" dirty="0">
                <a:latin typeface="Calibri" pitchFamily="34" charset="0"/>
                <a:cs typeface="Calibri" pitchFamily="34" charset="0"/>
              </a:rPr>
              <a:t>Right</a:t>
            </a:r>
          </a:p>
        </p:txBody>
      </p:sp>
      <p:sp>
        <p:nvSpPr>
          <p:cNvPr id="72" name="TextBox 71"/>
          <p:cNvSpPr txBox="1"/>
          <p:nvPr/>
        </p:nvSpPr>
        <p:spPr>
          <a:xfrm>
            <a:off x="3574446" y="4699577"/>
            <a:ext cx="1121569" cy="692493"/>
          </a:xfrm>
          <a:prstGeom prst="rect">
            <a:avLst/>
          </a:prstGeom>
          <a:noFill/>
        </p:spPr>
        <p:txBody>
          <a:bodyPr wrap="square" lIns="91435" tIns="45718" rIns="91435" bIns="45718" rtlCol="0">
            <a:spAutoFit/>
          </a:bodyPr>
          <a:lstStyle/>
          <a:p>
            <a:pPr algn="ctr"/>
            <a:r>
              <a:rPr lang="en-US" sz="1300" dirty="0">
                <a:latin typeface="Calibri" pitchFamily="34" charset="0"/>
                <a:cs typeface="Calibri" pitchFamily="34" charset="0"/>
              </a:rPr>
              <a:t>Strongly</a:t>
            </a:r>
          </a:p>
          <a:p>
            <a:pPr algn="ctr"/>
            <a:r>
              <a:rPr lang="en-US" sz="1300" dirty="0">
                <a:latin typeface="Calibri" pitchFamily="34" charset="0"/>
                <a:cs typeface="Calibri" pitchFamily="34" charset="0"/>
              </a:rPr>
              <a:t>Prefer</a:t>
            </a:r>
          </a:p>
          <a:p>
            <a:pPr algn="ctr"/>
            <a:r>
              <a:rPr lang="en-US" sz="1300" dirty="0">
                <a:latin typeface="Calibri" pitchFamily="34" charset="0"/>
                <a:cs typeface="Calibri" pitchFamily="34" charset="0"/>
              </a:rPr>
              <a:t>Right</a:t>
            </a:r>
          </a:p>
        </p:txBody>
      </p:sp>
      <p:sp>
        <p:nvSpPr>
          <p:cNvPr id="74" name="TextBox 73"/>
          <p:cNvSpPr txBox="1"/>
          <p:nvPr/>
        </p:nvSpPr>
        <p:spPr>
          <a:xfrm>
            <a:off x="4690053" y="4147067"/>
            <a:ext cx="895189" cy="1077218"/>
          </a:xfrm>
          <a:prstGeom prst="rect">
            <a:avLst/>
          </a:prstGeom>
          <a:noFill/>
          <a:ln w="19050">
            <a:solidFill>
              <a:schemeClr val="bg1">
                <a:lumMod val="50000"/>
              </a:schemeClr>
            </a:solidFill>
          </a:ln>
        </p:spPr>
        <p:txBody>
          <a:bodyPr wrap="square" lIns="91435" tIns="45718" rIns="91435" bIns="45718" rtlCol="0" anchor="ctr" anchorCtr="1">
            <a:noAutofit/>
          </a:bodyPr>
          <a:lstStyle/>
          <a:p>
            <a:pPr algn="ctr"/>
            <a:r>
              <a:rPr lang="en-US" sz="1300" b="1" dirty="0">
                <a:latin typeface="Calibri" pitchFamily="34" charset="0"/>
                <a:cs typeface="Calibri" pitchFamily="34" charset="0"/>
              </a:rPr>
              <a:t>$15K</a:t>
            </a:r>
          </a:p>
          <a:p>
            <a:pPr algn="ctr"/>
            <a:r>
              <a:rPr lang="en-US" sz="1300" b="1" dirty="0">
                <a:latin typeface="Calibri" pitchFamily="34" charset="0"/>
                <a:cs typeface="Calibri" pitchFamily="34" charset="0"/>
              </a:rPr>
              <a:t>25 MPG</a:t>
            </a:r>
          </a:p>
          <a:p>
            <a:pPr algn="ctr"/>
            <a:r>
              <a:rPr lang="en-US" sz="1300" b="1" dirty="0">
                <a:latin typeface="Calibri" pitchFamily="34" charset="0"/>
                <a:cs typeface="Calibri" pitchFamily="34" charset="0"/>
              </a:rPr>
              <a:t>10sec</a:t>
            </a:r>
            <a:endParaRPr lang="en-US" sz="1300" dirty="0">
              <a:latin typeface="Calibri" pitchFamily="34" charset="0"/>
              <a:cs typeface="Calibri" pitchFamily="34" charset="0"/>
            </a:endParaRPr>
          </a:p>
        </p:txBody>
      </p:sp>
      <p:sp>
        <p:nvSpPr>
          <p:cNvPr id="75" name="TextBox 74"/>
          <p:cNvSpPr txBox="1"/>
          <p:nvPr/>
        </p:nvSpPr>
        <p:spPr>
          <a:xfrm>
            <a:off x="5715000" y="4147065"/>
            <a:ext cx="895190" cy="1077218"/>
          </a:xfrm>
          <a:prstGeom prst="rect">
            <a:avLst/>
          </a:prstGeom>
          <a:noFill/>
          <a:ln w="19050">
            <a:solidFill>
              <a:schemeClr val="bg1">
                <a:lumMod val="50000"/>
              </a:schemeClr>
            </a:solidFill>
          </a:ln>
        </p:spPr>
        <p:txBody>
          <a:bodyPr wrap="square" lIns="91435" tIns="45718" rIns="91435" bIns="45718" rtlCol="0" anchor="ctr" anchorCtr="1">
            <a:noAutofit/>
          </a:bodyPr>
          <a:lstStyle/>
          <a:p>
            <a:pPr algn="ctr"/>
            <a:r>
              <a:rPr lang="en-US" sz="1300" b="1" dirty="0">
                <a:latin typeface="Calibri" pitchFamily="34" charset="0"/>
                <a:cs typeface="Calibri" pitchFamily="34" charset="0"/>
              </a:rPr>
              <a:t>$30K</a:t>
            </a:r>
          </a:p>
          <a:p>
            <a:pPr algn="ctr"/>
            <a:r>
              <a:rPr lang="en-US" sz="1300" b="1" dirty="0">
                <a:latin typeface="Calibri" pitchFamily="34" charset="0"/>
                <a:cs typeface="Calibri" pitchFamily="34" charset="0"/>
              </a:rPr>
              <a:t>20 MPG</a:t>
            </a:r>
          </a:p>
          <a:p>
            <a:pPr algn="ctr"/>
            <a:r>
              <a:rPr lang="en-US" sz="1300" b="1" dirty="0">
                <a:latin typeface="Calibri" pitchFamily="34" charset="0"/>
                <a:cs typeface="Calibri" pitchFamily="34" charset="0"/>
              </a:rPr>
              <a:t>6sec</a:t>
            </a:r>
            <a:endParaRPr lang="en-US" sz="1300" dirty="0">
              <a:latin typeface="Calibri" pitchFamily="34" charset="0"/>
              <a:cs typeface="Calibri" pitchFamily="34" charset="0"/>
            </a:endParaRPr>
          </a:p>
        </p:txBody>
      </p:sp>
      <p:sp>
        <p:nvSpPr>
          <p:cNvPr id="76" name="TextBox 75"/>
          <p:cNvSpPr txBox="1"/>
          <p:nvPr/>
        </p:nvSpPr>
        <p:spPr>
          <a:xfrm>
            <a:off x="6705600" y="4147065"/>
            <a:ext cx="895190" cy="1077218"/>
          </a:xfrm>
          <a:prstGeom prst="rect">
            <a:avLst/>
          </a:prstGeom>
          <a:noFill/>
          <a:ln w="19050">
            <a:solidFill>
              <a:schemeClr val="bg1">
                <a:lumMod val="50000"/>
              </a:schemeClr>
            </a:solidFill>
          </a:ln>
        </p:spPr>
        <p:txBody>
          <a:bodyPr wrap="square" lIns="91435" tIns="45718" rIns="91435" bIns="45718" rtlCol="0" anchor="ctr" anchorCtr="1">
            <a:noAutofit/>
          </a:bodyPr>
          <a:lstStyle/>
          <a:p>
            <a:pPr algn="ctr"/>
            <a:r>
              <a:rPr lang="en-US" sz="1300" b="1" dirty="0">
                <a:latin typeface="Calibri" pitchFamily="34" charset="0"/>
                <a:cs typeface="Calibri" pitchFamily="34" charset="0"/>
              </a:rPr>
              <a:t>$25K</a:t>
            </a:r>
          </a:p>
          <a:p>
            <a:pPr algn="ctr"/>
            <a:r>
              <a:rPr lang="en-US" sz="1300" b="1" dirty="0">
                <a:latin typeface="Calibri" pitchFamily="34" charset="0"/>
                <a:cs typeface="Calibri" pitchFamily="34" charset="0"/>
              </a:rPr>
              <a:t>35 MPG</a:t>
            </a:r>
          </a:p>
          <a:p>
            <a:pPr algn="ctr"/>
            <a:r>
              <a:rPr lang="en-US" sz="1300" b="1" dirty="0">
                <a:latin typeface="Calibri" pitchFamily="34" charset="0"/>
                <a:cs typeface="Calibri" pitchFamily="34" charset="0"/>
              </a:rPr>
              <a:t>8sec</a:t>
            </a:r>
            <a:endParaRPr lang="en-US" sz="1300" dirty="0">
              <a:latin typeface="Calibri" pitchFamily="34" charset="0"/>
              <a:cs typeface="Calibri" pitchFamily="34" charset="0"/>
            </a:endParaRPr>
          </a:p>
        </p:txBody>
      </p:sp>
      <p:sp>
        <p:nvSpPr>
          <p:cNvPr id="77" name="TextBox 76"/>
          <p:cNvSpPr txBox="1"/>
          <p:nvPr/>
        </p:nvSpPr>
        <p:spPr>
          <a:xfrm>
            <a:off x="7696201" y="4239401"/>
            <a:ext cx="1295400" cy="892548"/>
          </a:xfrm>
          <a:prstGeom prst="rect">
            <a:avLst/>
          </a:prstGeom>
          <a:noFill/>
          <a:ln w="19050">
            <a:solidFill>
              <a:schemeClr val="bg1">
                <a:lumMod val="50000"/>
              </a:schemeClr>
            </a:solidFill>
          </a:ln>
        </p:spPr>
        <p:txBody>
          <a:bodyPr wrap="square" lIns="91435" tIns="45718" rIns="91435" bIns="45718" rtlCol="0" anchor="ctr" anchorCtr="1">
            <a:spAutoFit/>
          </a:bodyPr>
          <a:lstStyle/>
          <a:p>
            <a:pPr algn="ctr"/>
            <a:r>
              <a:rPr lang="en-US" sz="1300" b="1" dirty="0">
                <a:latin typeface="Calibri" pitchFamily="34" charset="0"/>
                <a:cs typeface="Calibri" pitchFamily="34" charset="0"/>
              </a:rPr>
              <a:t>None: </a:t>
            </a:r>
            <a:br>
              <a:rPr lang="en-US" sz="1300" b="1" dirty="0">
                <a:latin typeface="Calibri" pitchFamily="34" charset="0"/>
                <a:cs typeface="Calibri" pitchFamily="34" charset="0"/>
              </a:rPr>
            </a:br>
            <a:r>
              <a:rPr lang="en-US" sz="1300" b="1" dirty="0">
                <a:latin typeface="Calibri" pitchFamily="34" charset="0"/>
                <a:cs typeface="Calibri" pitchFamily="34" charset="0"/>
              </a:rPr>
              <a:t>I wouldn’t choose any of these</a:t>
            </a:r>
            <a:endParaRPr lang="en-US" sz="1300" dirty="0">
              <a:latin typeface="Calibri" pitchFamily="34" charset="0"/>
              <a:cs typeface="Calibri" pitchFamily="34" charset="0"/>
            </a:endParaRPr>
          </a:p>
        </p:txBody>
      </p:sp>
      <p:sp>
        <p:nvSpPr>
          <p:cNvPr id="30" name="Shape 52"/>
          <p:cNvSpPr>
            <a:spLocks noGrp="1"/>
          </p:cNvSpPr>
          <p:nvPr>
            <p:ph type="sldNum" sz="quarter" idx="4294967295"/>
          </p:nvPr>
        </p:nvSpPr>
        <p:spPr>
          <a:xfrm>
            <a:off x="8305800" y="6585644"/>
            <a:ext cx="40961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45</a:t>
            </a:fld>
            <a:endParaRPr sz="1300" dirty="0">
              <a:solidFill>
                <a:schemeClr val="tx1"/>
              </a:solidFill>
            </a:endParaRPr>
          </a:p>
        </p:txBody>
      </p:sp>
    </p:spTree>
    <p:extLst>
      <p:ext uri="{BB962C8B-B14F-4D97-AF65-F5344CB8AC3E}">
        <p14:creationId xmlns:p14="http://schemas.microsoft.com/office/powerpoint/2010/main" val="30240489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066801"/>
            <a:ext cx="8229600" cy="525134"/>
          </a:xfrm>
          <a:prstGeom prst="rect">
            <a:avLst/>
          </a:prstGeom>
        </p:spPr>
        <p:txBody>
          <a:bodyPr wrap="square" lIns="91425" tIns="45713" rIns="91425" bIns="45713">
            <a:spAutoFit/>
          </a:bodyPr>
          <a:lstStyle/>
          <a:p>
            <a:r>
              <a:rPr lang="en-US" sz="2800" b="1" dirty="0">
                <a:latin typeface="Calibri" pitchFamily="34" charset="0"/>
                <a:cs typeface="Calibri" pitchFamily="34" charset="0"/>
              </a:rPr>
              <a:t>2. Conduct the conjoint survey and obtain data</a:t>
            </a:r>
            <a:endParaRPr lang="en-US" sz="2800" b="1" i="1" baseline="-25000" dirty="0">
              <a:latin typeface="Calibri" pitchFamily="34" charset="0"/>
              <a:cs typeface="Calibri" pitchFamily="34" charset="0"/>
            </a:endParaRPr>
          </a:p>
        </p:txBody>
      </p:sp>
      <p:sp>
        <p:nvSpPr>
          <p:cNvPr id="15" name="Rectangle 14"/>
          <p:cNvSpPr/>
          <p:nvPr/>
        </p:nvSpPr>
        <p:spPr>
          <a:xfrm>
            <a:off x="914400" y="1579602"/>
            <a:ext cx="7162800" cy="553998"/>
          </a:xfrm>
          <a:prstGeom prst="rect">
            <a:avLst/>
          </a:prstGeom>
        </p:spPr>
        <p:txBody>
          <a:bodyPr wrap="square" lIns="91425" tIns="45713" rIns="91425" bIns="45713">
            <a:spAutoFit/>
          </a:bodyPr>
          <a:lstStyle/>
          <a:p>
            <a:pPr>
              <a:lnSpc>
                <a:spcPct val="150000"/>
              </a:lnSpc>
            </a:pPr>
            <a:r>
              <a:rPr lang="en-US" sz="2000" b="1" dirty="0">
                <a:solidFill>
                  <a:srgbClr val="C00000"/>
                </a:solidFill>
                <a:latin typeface="Calibri" pitchFamily="34" charset="0"/>
                <a:cs typeface="Calibri" pitchFamily="34" charset="0"/>
              </a:rPr>
              <a:t>Evaluate</a:t>
            </a:r>
            <a:r>
              <a:rPr lang="en-US" sz="2000" dirty="0">
                <a:latin typeface="Calibri" pitchFamily="34" charset="0"/>
                <a:cs typeface="Calibri" pitchFamily="34" charset="0"/>
              </a:rPr>
              <a:t> bundles using either ranking, rating, or </a:t>
            </a:r>
            <a:r>
              <a:rPr lang="en-US" sz="2000" b="1" dirty="0">
                <a:solidFill>
                  <a:srgbClr val="C00000"/>
                </a:solidFill>
                <a:latin typeface="Calibri" pitchFamily="34" charset="0"/>
                <a:cs typeface="Calibri" pitchFamily="34" charset="0"/>
              </a:rPr>
              <a:t>choice</a:t>
            </a:r>
            <a:endParaRPr lang="en-US" sz="2000" dirty="0">
              <a:latin typeface="Calibri" pitchFamily="34" charset="0"/>
              <a:cs typeface="Calibri"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2170235846"/>
              </p:ext>
            </p:extLst>
          </p:nvPr>
        </p:nvGraphicFramePr>
        <p:xfrm>
          <a:off x="694064" y="2743202"/>
          <a:ext cx="7924800" cy="2801799"/>
        </p:xfrm>
        <a:graphic>
          <a:graphicData uri="http://schemas.openxmlformats.org/drawingml/2006/table">
            <a:tbl>
              <a:tblPr>
                <a:tableStyleId>{5940675A-B579-460E-94D1-54222C63F5DA}</a:tableStyleId>
              </a:tblPr>
              <a:tblGrid>
                <a:gridCol w="1828800"/>
                <a:gridCol w="1828800"/>
                <a:gridCol w="1828800"/>
                <a:gridCol w="2438400"/>
              </a:tblGrid>
              <a:tr h="685799">
                <a:tc gridSpan="4">
                  <a:txBody>
                    <a:bodyPr/>
                    <a:lstStyle/>
                    <a:p>
                      <a:pPr algn="ctr" fontAlgn="b"/>
                      <a:r>
                        <a:rPr lang="en-US" sz="1600" u="none" strike="noStrike" dirty="0" smtClean="0">
                          <a:effectLst/>
                          <a:latin typeface="Helvetica" pitchFamily="34" charset="0"/>
                          <a:cs typeface="Helvetica" pitchFamily="34" charset="0"/>
                        </a:rPr>
                        <a:t>If these were your only options, which would you choose?</a:t>
                      </a:r>
                      <a:endParaRPr lang="en-US" sz="1600" b="0" i="0" u="none" strike="noStrike" dirty="0">
                        <a:effectLst/>
                        <a:latin typeface="Helvetica" pitchFamily="34" charset="0"/>
                        <a:cs typeface="Helvetica" pitchFamily="34" charset="0"/>
                      </a:endParaRPr>
                    </a:p>
                  </a:txBody>
                  <a:tcPr marL="9525" marR="9525" marT="9525" marB="0" anchor="ctr"/>
                </a:tc>
                <a:tc hMerge="1">
                  <a:txBody>
                    <a:bodyPr/>
                    <a:lstStyle/>
                    <a:p>
                      <a:pPr algn="ctr" fontAlgn="b"/>
                      <a:endParaRPr lang="en-US" sz="1800" b="0" i="0" u="none" strike="noStrike" dirty="0">
                        <a:effectLst/>
                        <a:latin typeface="Helvetica" pitchFamily="34" charset="0"/>
                        <a:cs typeface="Helvetica" pitchFamily="34" charset="0"/>
                      </a:endParaRPr>
                    </a:p>
                  </a:txBody>
                  <a:tcPr marL="9525" marR="9525" marT="9525" marB="0" anchor="ctr"/>
                </a:tc>
                <a:tc hMerge="1">
                  <a:txBody>
                    <a:bodyPr/>
                    <a:lstStyle/>
                    <a:p>
                      <a:pPr algn="ctr" fontAlgn="b"/>
                      <a:endParaRPr lang="en-US" sz="1800" b="1" i="0" u="none" strike="noStrike" dirty="0">
                        <a:effectLst/>
                        <a:latin typeface="Arial"/>
                      </a:endParaRPr>
                    </a:p>
                  </a:txBody>
                  <a:tcPr marL="9525" marR="9525" marT="9525" marB="0" anchor="b"/>
                </a:tc>
                <a:tc hMerge="1">
                  <a:txBody>
                    <a:bodyPr/>
                    <a:lstStyle/>
                    <a:p>
                      <a:pPr algn="ctr" fontAlgn="b"/>
                      <a:endParaRPr lang="en-US" sz="1800" b="1" i="0" u="none" strike="noStrike" dirty="0">
                        <a:effectLst/>
                        <a:latin typeface="Arial"/>
                      </a:endParaRPr>
                    </a:p>
                  </a:txBody>
                  <a:tcPr marL="9525" marR="9525" marT="9525" marB="0" anchor="b"/>
                </a:tc>
              </a:tr>
              <a:tr h="1656738">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0" dirty="0" smtClean="0">
                          <a:effectLst/>
                          <a:latin typeface="Helvetica" pitchFamily="34" charset="0"/>
                          <a:cs typeface="Helvetica" pitchFamily="34" charset="0"/>
                        </a:rPr>
                        <a:t>$15K</a:t>
                      </a:r>
                    </a:p>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effectLst/>
                          <a:latin typeface="Helvetica" pitchFamily="34" charset="0"/>
                          <a:cs typeface="Helvetica" pitchFamily="34" charset="0"/>
                        </a:rPr>
                        <a:t>MPG</a:t>
                      </a:r>
                      <a:r>
                        <a:rPr lang="en-US" sz="1600" b="0" i="0" u="none" strike="noStrike" baseline="0" dirty="0" smtClean="0">
                          <a:effectLst/>
                          <a:latin typeface="Helvetica" pitchFamily="34" charset="0"/>
                          <a:cs typeface="Helvetica" pitchFamily="34" charset="0"/>
                        </a:rPr>
                        <a:t> 25</a:t>
                      </a:r>
                      <a:endParaRPr lang="en-US" sz="1600" u="none" strike="noStrike" dirty="0" smtClean="0">
                        <a:effectLst/>
                        <a:latin typeface="Helvetica" pitchFamily="34" charset="0"/>
                        <a:cs typeface="Helvetica" pitchFamily="34" charset="0"/>
                      </a:endParaRPr>
                    </a:p>
                    <a:p>
                      <a:pPr marL="0" marR="0" indent="0" algn="ctr"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pitchFamily="34" charset="0"/>
                          <a:cs typeface="Helvetica" pitchFamily="34" charset="0"/>
                        </a:rPr>
                        <a:t>Acceleration 6sec</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0" dirty="0" smtClean="0">
                          <a:effectLst/>
                          <a:latin typeface="Helvetica" pitchFamily="34" charset="0"/>
                          <a:cs typeface="Helvetica" pitchFamily="34" charset="0"/>
                        </a:rPr>
                        <a:t>$25K</a:t>
                      </a:r>
                    </a:p>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effectLst/>
                          <a:latin typeface="Helvetica" pitchFamily="34" charset="0"/>
                          <a:cs typeface="Helvetica" pitchFamily="34" charset="0"/>
                        </a:rPr>
                        <a:t>MPG</a:t>
                      </a:r>
                      <a:r>
                        <a:rPr lang="en-US" sz="1600" b="0" i="0" u="none" strike="noStrike" baseline="0" dirty="0" smtClean="0">
                          <a:effectLst/>
                          <a:latin typeface="Helvetica" pitchFamily="34" charset="0"/>
                          <a:cs typeface="Helvetica" pitchFamily="34" charset="0"/>
                        </a:rPr>
                        <a:t> 30</a:t>
                      </a:r>
                    </a:p>
                    <a:p>
                      <a:pPr marL="0" marR="0" indent="0" algn="ctr"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pitchFamily="34" charset="0"/>
                          <a:cs typeface="Helvetica" pitchFamily="34" charset="0"/>
                        </a:rPr>
                        <a:t>Acceleration 7sec</a:t>
                      </a: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0" dirty="0" smtClean="0">
                          <a:effectLst/>
                          <a:latin typeface="Helvetica" pitchFamily="34" charset="0"/>
                          <a:cs typeface="Helvetica" pitchFamily="34" charset="0"/>
                        </a:rPr>
                        <a:t>$15K</a:t>
                      </a:r>
                    </a:p>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smtClean="0">
                          <a:effectLst/>
                          <a:latin typeface="Helvetica" pitchFamily="34" charset="0"/>
                          <a:cs typeface="Helvetica" pitchFamily="34" charset="0"/>
                        </a:rPr>
                        <a:t>MPG</a:t>
                      </a:r>
                      <a:r>
                        <a:rPr lang="en-US" sz="1600" b="0" i="0" u="none" strike="noStrike" baseline="0" dirty="0" smtClean="0">
                          <a:effectLst/>
                          <a:latin typeface="Helvetica" pitchFamily="34" charset="0"/>
                          <a:cs typeface="Helvetica" pitchFamily="34" charset="0"/>
                        </a:rPr>
                        <a:t> 35</a:t>
                      </a:r>
                    </a:p>
                    <a:p>
                      <a:pPr marL="0" marR="0" indent="0" algn="ctr" defTabSz="914400" rtl="0" eaLnBrk="1" fontAlgn="b" latinLnBrk="0" hangingPunct="1">
                        <a:lnSpc>
                          <a:spcPct val="100000"/>
                        </a:lnSpc>
                        <a:spcBef>
                          <a:spcPts val="0"/>
                        </a:spcBef>
                        <a:spcAft>
                          <a:spcPts val="0"/>
                        </a:spcAft>
                        <a:buClrTx/>
                        <a:buSzTx/>
                        <a:buFontTx/>
                        <a:buNone/>
                        <a:tabLst/>
                        <a:defRPr/>
                      </a:pPr>
                      <a:r>
                        <a:rPr lang="en-US" sz="1600" u="none" strike="noStrike" dirty="0" smtClean="0">
                          <a:effectLst/>
                          <a:latin typeface="Helvetica" pitchFamily="34" charset="0"/>
                          <a:cs typeface="Helvetica" pitchFamily="34" charset="0"/>
                        </a:rPr>
                        <a:t>Acceleration 8sec</a:t>
                      </a:r>
                      <a:endParaRPr lang="en-US" sz="1600" b="0" i="0" u="none" strike="noStrike" dirty="0" smtClean="0">
                        <a:effectLst/>
                        <a:latin typeface="Helvetica" pitchFamily="34" charset="0"/>
                        <a:cs typeface="Helvetica" pitchFamily="34" charset="0"/>
                      </a:endParaRPr>
                    </a:p>
                  </a:txBody>
                  <a:tcPr marL="9525" marR="9525" marT="9525" marB="0" anchor="ct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0" dirty="0" smtClean="0">
                          <a:effectLst/>
                          <a:latin typeface="Helvetica" pitchFamily="34" charset="0"/>
                          <a:cs typeface="Helvetica" pitchFamily="34" charset="0"/>
                        </a:rPr>
                        <a:t>NONE:</a:t>
                      </a:r>
                    </a:p>
                    <a:p>
                      <a:pPr marL="0" marR="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baseline="0" dirty="0" smtClean="0">
                          <a:effectLst/>
                          <a:latin typeface="Helvetica" pitchFamily="34" charset="0"/>
                          <a:cs typeface="Helvetica" pitchFamily="34" charset="0"/>
                        </a:rPr>
                        <a:t>I wouldn't choose any of these.</a:t>
                      </a:r>
                    </a:p>
                  </a:txBody>
                  <a:tcPr marL="9525" marR="9525" marT="9525" marB="0" anchor="ctr"/>
                </a:tc>
              </a:tr>
              <a:tr h="459262">
                <a:tc>
                  <a:txBody>
                    <a:bodyPr/>
                    <a:lstStyle/>
                    <a:p>
                      <a:pPr algn="ctr" fontAlgn="b"/>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endParaRPr lang="en-US" sz="1600" b="0" i="0" u="none" strike="noStrike" dirty="0">
                        <a:effectLst/>
                        <a:latin typeface="Helvetica" pitchFamily="34" charset="0"/>
                        <a:cs typeface="Helvetica" pitchFamily="34" charset="0"/>
                      </a:endParaRPr>
                    </a:p>
                  </a:txBody>
                  <a:tcPr marL="9525" marR="9525" marT="9525" marB="0" anchor="ctr"/>
                </a:tc>
                <a:tc>
                  <a:txBody>
                    <a:bodyPr/>
                    <a:lstStyle/>
                    <a:p>
                      <a:pPr algn="ctr" fontAlgn="b"/>
                      <a:endParaRPr lang="en-US" sz="1600" b="0" i="0" u="none" strike="noStrike" dirty="0">
                        <a:effectLst/>
                        <a:latin typeface="Helvetica" pitchFamily="34" charset="0"/>
                        <a:cs typeface="Helvetica" pitchFamily="34" charset="0"/>
                      </a:endParaRPr>
                    </a:p>
                  </a:txBody>
                  <a:tcPr marL="9525" marR="9525" marT="9525" marB="0" anchor="ctr"/>
                </a:tc>
              </a:tr>
            </a:tbl>
          </a:graphicData>
        </a:graphic>
      </p:graphicFrame>
      <p:sp>
        <p:nvSpPr>
          <p:cNvPr id="23" name="Oval 22"/>
          <p:cNvSpPr/>
          <p:nvPr/>
        </p:nvSpPr>
        <p:spPr>
          <a:xfrm>
            <a:off x="1532263" y="5240199"/>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24" name="Oval 23"/>
          <p:cNvSpPr/>
          <p:nvPr/>
        </p:nvSpPr>
        <p:spPr>
          <a:xfrm>
            <a:off x="3361063" y="5240199"/>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25" name="Oval 24"/>
          <p:cNvSpPr/>
          <p:nvPr/>
        </p:nvSpPr>
        <p:spPr>
          <a:xfrm>
            <a:off x="5189863" y="5240199"/>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26" name="Oval 25"/>
          <p:cNvSpPr/>
          <p:nvPr/>
        </p:nvSpPr>
        <p:spPr>
          <a:xfrm>
            <a:off x="7323464" y="5240199"/>
            <a:ext cx="1524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a:latin typeface="Calibri" pitchFamily="34" charset="0"/>
              <a:cs typeface="Calibri" pitchFamily="34" charset="0"/>
            </a:endParaRPr>
          </a:p>
        </p:txBody>
      </p:sp>
      <p:sp>
        <p:nvSpPr>
          <p:cNvPr id="27" name="TextBox 26"/>
          <p:cNvSpPr txBox="1"/>
          <p:nvPr/>
        </p:nvSpPr>
        <p:spPr>
          <a:xfrm>
            <a:off x="5075564" y="4924425"/>
            <a:ext cx="304800" cy="584775"/>
          </a:xfrm>
          <a:prstGeom prst="rect">
            <a:avLst/>
          </a:prstGeom>
          <a:noFill/>
        </p:spPr>
        <p:txBody>
          <a:bodyPr wrap="square" lIns="91425" tIns="45713" rIns="91425" bIns="45713" rtlCol="0">
            <a:spAutoFit/>
          </a:bodyPr>
          <a:lstStyle/>
          <a:p>
            <a:r>
              <a:rPr lang="en-US" sz="3200" b="1" dirty="0">
                <a:solidFill>
                  <a:srgbClr val="C00000"/>
                </a:solidFill>
                <a:latin typeface="Calibri" pitchFamily="34" charset="0"/>
                <a:cs typeface="Calibri" pitchFamily="34" charset="0"/>
              </a:rPr>
              <a:t>√</a:t>
            </a:r>
          </a:p>
        </p:txBody>
      </p:sp>
      <p:sp>
        <p:nvSpPr>
          <p:cNvPr id="28" name="Rectangle 27"/>
          <p:cNvSpPr/>
          <p:nvPr/>
        </p:nvSpPr>
        <p:spPr>
          <a:xfrm>
            <a:off x="2756931" y="2209800"/>
            <a:ext cx="3907820" cy="553998"/>
          </a:xfrm>
          <a:prstGeom prst="rect">
            <a:avLst/>
          </a:prstGeom>
        </p:spPr>
        <p:txBody>
          <a:bodyPr wrap="square" lIns="91425" tIns="45713" rIns="91425" bIns="45713">
            <a:spAutoFit/>
          </a:bodyPr>
          <a:lstStyle/>
          <a:p>
            <a:pPr>
              <a:lnSpc>
                <a:spcPct val="150000"/>
              </a:lnSpc>
            </a:pPr>
            <a:r>
              <a:rPr lang="en-US" sz="2000" dirty="0">
                <a:latin typeface="Calibri" pitchFamily="34" charset="0"/>
                <a:cs typeface="Calibri" pitchFamily="34" charset="0"/>
              </a:rPr>
              <a:t>Choice based conjoint (CBC)</a:t>
            </a:r>
          </a:p>
        </p:txBody>
      </p:sp>
      <p:sp>
        <p:nvSpPr>
          <p:cNvPr id="14" name="TextBox 13"/>
          <p:cNvSpPr txBox="1"/>
          <p:nvPr/>
        </p:nvSpPr>
        <p:spPr>
          <a:xfrm rot="5400000">
            <a:off x="4240143" y="5495857"/>
            <a:ext cx="457200" cy="707886"/>
          </a:xfrm>
          <a:prstGeom prst="rect">
            <a:avLst/>
          </a:prstGeom>
          <a:noFill/>
        </p:spPr>
        <p:txBody>
          <a:bodyPr wrap="square" lIns="91425" tIns="45713" rIns="91425" bIns="45713" rtlCol="0">
            <a:spAutoFit/>
          </a:bodyPr>
          <a:lstStyle/>
          <a:p>
            <a:r>
              <a:rPr lang="en-US" sz="4000" dirty="0">
                <a:latin typeface="Calibri" pitchFamily="34" charset="0"/>
                <a:cs typeface="Calibri" pitchFamily="34" charset="0"/>
              </a:rPr>
              <a:t>…</a:t>
            </a:r>
          </a:p>
        </p:txBody>
      </p:sp>
      <p:sp>
        <p:nvSpPr>
          <p:cNvPr id="20" name="Content Placeholder 2"/>
          <p:cNvSpPr txBox="1">
            <a:spLocks/>
          </p:cNvSpPr>
          <p:nvPr/>
        </p:nvSpPr>
        <p:spPr>
          <a:xfrm>
            <a:off x="0" y="152402"/>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Conjoint survey design</a:t>
            </a:r>
            <a:endParaRPr lang="en-US" sz="4000" dirty="0">
              <a:solidFill>
                <a:srgbClr val="C00000"/>
              </a:solidFill>
              <a:latin typeface="PTF NORDIC Std" pitchFamily="34" charset="0"/>
            </a:endParaRPr>
          </a:p>
        </p:txBody>
      </p:sp>
      <p:sp>
        <p:nvSpPr>
          <p:cNvPr id="13" name="Shape 52"/>
          <p:cNvSpPr>
            <a:spLocks noGrp="1"/>
          </p:cNvSpPr>
          <p:nvPr>
            <p:ph type="sldNum" sz="quarter" idx="4294967295"/>
          </p:nvPr>
        </p:nvSpPr>
        <p:spPr>
          <a:xfrm>
            <a:off x="8305800" y="6585644"/>
            <a:ext cx="40961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46</a:t>
            </a:fld>
            <a:endParaRPr sz="1300" dirty="0">
              <a:solidFill>
                <a:schemeClr val="tx1"/>
              </a:solidFill>
            </a:endParaRPr>
          </a:p>
        </p:txBody>
      </p:sp>
    </p:spTree>
    <p:extLst>
      <p:ext uri="{BB962C8B-B14F-4D97-AF65-F5344CB8AC3E}">
        <p14:creationId xmlns:p14="http://schemas.microsoft.com/office/powerpoint/2010/main" val="3955749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2906" y="1066801"/>
            <a:ext cx="8229600" cy="525134"/>
          </a:xfrm>
          <a:prstGeom prst="rect">
            <a:avLst/>
          </a:prstGeom>
        </p:spPr>
        <p:txBody>
          <a:bodyPr wrap="square" lIns="91425" tIns="45713" rIns="91425" bIns="45713">
            <a:spAutoFit/>
          </a:bodyPr>
          <a:lstStyle/>
          <a:p>
            <a:pPr algn="l"/>
            <a:r>
              <a:rPr lang="en-US" sz="2800" b="1" dirty="0">
                <a:latin typeface="Calibri" pitchFamily="34" charset="0"/>
                <a:cs typeface="Calibri" pitchFamily="34" charset="0"/>
              </a:rPr>
              <a:t>3. Build </a:t>
            </a:r>
            <a:r>
              <a:rPr lang="en-US" sz="2800" b="1" dirty="0">
                <a:latin typeface="Calibri" pitchFamily="34" charset="0"/>
                <a:cs typeface="Calibri" pitchFamily="34" charset="0"/>
              </a:rPr>
              <a:t>the utility model</a:t>
            </a:r>
            <a:endParaRPr lang="en-US" sz="2800" b="1" i="1" baseline="-25000" dirty="0">
              <a:latin typeface="Calibri" pitchFamily="34" charset="0"/>
              <a:cs typeface="Calibri" pitchFamily="34" charset="0"/>
            </a:endParaRPr>
          </a:p>
        </p:txBody>
      </p:sp>
      <p:sp>
        <p:nvSpPr>
          <p:cNvPr id="81" name="Rectangle 80"/>
          <p:cNvSpPr/>
          <p:nvPr/>
        </p:nvSpPr>
        <p:spPr>
          <a:xfrm>
            <a:off x="383745" y="1714500"/>
            <a:ext cx="5103357" cy="438571"/>
          </a:xfrm>
          <a:prstGeom prst="rect">
            <a:avLst/>
          </a:prstGeom>
        </p:spPr>
        <p:txBody>
          <a:bodyPr wrap="none" lIns="91425" tIns="45713" rIns="91425" bIns="45713">
            <a:spAutoFit/>
          </a:bodyPr>
          <a:lstStyle/>
          <a:p>
            <a:pPr marL="342848" indent="-342848">
              <a:buClr>
                <a:srgbClr val="6600CC"/>
              </a:buClr>
            </a:pPr>
            <a:r>
              <a:rPr lang="en-US" sz="2200" dirty="0">
                <a:latin typeface="Calibri" pitchFamily="34" charset="0"/>
                <a:cs typeface="Calibri" pitchFamily="34" charset="0"/>
              </a:rPr>
              <a:t>Use </a:t>
            </a:r>
            <a:r>
              <a:rPr lang="en-US" sz="2200" dirty="0">
                <a:latin typeface="Calibri" pitchFamily="34" charset="0"/>
                <a:cs typeface="Calibri" pitchFamily="34" charset="0"/>
              </a:rPr>
              <a:t>MLE(Maximum likelihood estimation)</a:t>
            </a:r>
          </a:p>
        </p:txBody>
      </p:sp>
      <p:sp>
        <p:nvSpPr>
          <p:cNvPr id="82" name="Rectangle 81"/>
          <p:cNvSpPr/>
          <p:nvPr/>
        </p:nvSpPr>
        <p:spPr>
          <a:xfrm>
            <a:off x="1224972" y="3161110"/>
            <a:ext cx="3561341" cy="1015649"/>
          </a:xfrm>
          <a:prstGeom prst="rect">
            <a:avLst/>
          </a:prstGeom>
        </p:spPr>
        <p:txBody>
          <a:bodyPr wrap="square" lIns="91425" tIns="45713" rIns="91425" bIns="45713">
            <a:spAutoFit/>
          </a:bodyPr>
          <a:lstStyle/>
          <a:p>
            <a:r>
              <a:rPr lang="en-US" sz="2000" dirty="0">
                <a:latin typeface="Calibri" pitchFamily="34" charset="0"/>
                <a:cs typeface="Calibri" pitchFamily="34" charset="0"/>
              </a:rPr>
              <a:t>Observed choice data </a:t>
            </a:r>
          </a:p>
          <a:p>
            <a:r>
              <a:rPr lang="en-US" sz="2000" dirty="0">
                <a:latin typeface="Calibri" pitchFamily="34" charset="0"/>
                <a:cs typeface="Calibri" pitchFamily="34" charset="0"/>
              </a:rPr>
              <a:t>1: </a:t>
            </a:r>
            <a:r>
              <a:rPr lang="en-US" sz="2000" i="1" dirty="0">
                <a:latin typeface="Calibri" pitchFamily="34" charset="0"/>
                <a:cs typeface="Calibri" pitchFamily="34" charset="0"/>
              </a:rPr>
              <a:t>j</a:t>
            </a:r>
            <a:r>
              <a:rPr lang="en-US" sz="2000" dirty="0">
                <a:latin typeface="Calibri" pitchFamily="34" charset="0"/>
                <a:cs typeface="Calibri" pitchFamily="34" charset="0"/>
              </a:rPr>
              <a:t> is chosen</a:t>
            </a:r>
          </a:p>
          <a:p>
            <a:r>
              <a:rPr lang="en-US" sz="2000" dirty="0">
                <a:latin typeface="Calibri" pitchFamily="34" charset="0"/>
                <a:cs typeface="Calibri" pitchFamily="34" charset="0"/>
              </a:rPr>
              <a:t>0: </a:t>
            </a:r>
            <a:r>
              <a:rPr lang="en-US" sz="2000" i="1" dirty="0">
                <a:latin typeface="Calibri" pitchFamily="34" charset="0"/>
                <a:cs typeface="Calibri" pitchFamily="34" charset="0"/>
              </a:rPr>
              <a:t>j</a:t>
            </a:r>
            <a:r>
              <a:rPr lang="en-US" sz="2000" dirty="0">
                <a:latin typeface="Calibri" pitchFamily="34" charset="0"/>
                <a:cs typeface="Calibri" pitchFamily="34" charset="0"/>
              </a:rPr>
              <a:t> is </a:t>
            </a:r>
            <a:r>
              <a:rPr lang="en-US" sz="2000" dirty="0">
                <a:latin typeface="Calibri" pitchFamily="34" charset="0"/>
                <a:cs typeface="Calibri" pitchFamily="34" charset="0"/>
              </a:rPr>
              <a:t>not chosen</a:t>
            </a:r>
            <a:endParaRPr lang="en-US" sz="2000" dirty="0">
              <a:latin typeface="Calibri" pitchFamily="34" charset="0"/>
              <a:cs typeface="Calibri" pitchFamily="34" charset="0"/>
            </a:endParaRPr>
          </a:p>
        </p:txBody>
      </p:sp>
      <p:cxnSp>
        <p:nvCxnSpPr>
          <p:cNvPr id="83" name="Straight Arrow Connector 82"/>
          <p:cNvCxnSpPr/>
          <p:nvPr/>
        </p:nvCxnSpPr>
        <p:spPr>
          <a:xfrm flipH="1" flipV="1">
            <a:off x="2926343" y="2750711"/>
            <a:ext cx="51442" cy="4380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84" name="Picture 3"/>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06848" y="2141738"/>
            <a:ext cx="5690417" cy="89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Oval 84"/>
          <p:cNvSpPr/>
          <p:nvPr/>
        </p:nvSpPr>
        <p:spPr>
          <a:xfrm>
            <a:off x="6099250" y="2110267"/>
            <a:ext cx="45719" cy="457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sz="2200">
              <a:latin typeface="Calibri" pitchFamily="34" charset="0"/>
              <a:cs typeface="Calibri" pitchFamily="34" charset="0"/>
            </a:endParaRPr>
          </a:p>
        </p:txBody>
      </p:sp>
      <p:sp>
        <p:nvSpPr>
          <p:cNvPr id="86" name="Oval 85"/>
          <p:cNvSpPr/>
          <p:nvPr/>
        </p:nvSpPr>
        <p:spPr>
          <a:xfrm>
            <a:off x="1083469" y="2629926"/>
            <a:ext cx="381000" cy="329859"/>
          </a:xfrm>
          <a:prstGeom prst="ellipse">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sz="1700">
              <a:latin typeface="Calibri" pitchFamily="34" charset="0"/>
              <a:cs typeface="Calibri" pitchFamily="34" charset="0"/>
            </a:endParaRPr>
          </a:p>
        </p:txBody>
      </p:sp>
      <p:pic>
        <p:nvPicPr>
          <p:cNvPr id="8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295" r="41588"/>
          <a:stretch/>
        </p:blipFill>
        <p:spPr bwMode="auto">
          <a:xfrm>
            <a:off x="7087528" y="1262878"/>
            <a:ext cx="1571741" cy="147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91" name="TextBox 90"/>
              <p:cNvSpPr txBox="1"/>
              <p:nvPr/>
            </p:nvSpPr>
            <p:spPr>
              <a:xfrm>
                <a:off x="3867972" y="5330429"/>
                <a:ext cx="1543605" cy="378294"/>
              </a:xfrm>
              <a:prstGeom prst="rect">
                <a:avLst/>
              </a:prstGeom>
              <a:noFill/>
            </p:spPr>
            <p:txBody>
              <a:bodyPr wrap="square" lIns="91425" tIns="45713" rIns="91425" bIns="45713" rtlCol="0">
                <a:spAutoFit/>
              </a:bodyPr>
              <a:lstStyle/>
              <a:p>
                <a:pPr/>
                <a14:m>
                  <m:oMathPara xmlns:m="http://schemas.openxmlformats.org/officeDocument/2006/math">
                    <m:oMathParaPr>
                      <m:jc m:val="centerGroup"/>
                    </m:oMathParaPr>
                    <m:oMath xmlns:m="http://schemas.openxmlformats.org/officeDocument/2006/math">
                      <m:sSub>
                        <m:sSubPr>
                          <m:ctrlPr>
                            <a:rPr lang="en-US" sz="1700" i="1">
                              <a:latin typeface="Cambria Math"/>
                            </a:rPr>
                          </m:ctrlPr>
                        </m:sSubPr>
                        <m:e>
                          <m:r>
                            <a:rPr lang="en-US" sz="1700" i="1">
                              <a:latin typeface="Cambria Math"/>
                            </a:rPr>
                            <m:t>𝑣</m:t>
                          </m:r>
                        </m:e>
                        <m:sub>
                          <m:r>
                            <a:rPr lang="en-US" sz="1700" i="1">
                              <a:latin typeface="Cambria Math"/>
                            </a:rPr>
                            <m:t>𝑗</m:t>
                          </m:r>
                        </m:sub>
                      </m:sSub>
                      <m:r>
                        <a:rPr lang="en-US" sz="1700" i="1">
                          <a:latin typeface="Cambria Math"/>
                        </a:rPr>
                        <m:t>=</m:t>
                      </m:r>
                      <m:sSup>
                        <m:sSupPr>
                          <m:ctrlPr>
                            <a:rPr lang="en-US" sz="1700" i="1">
                              <a:solidFill>
                                <a:srgbClr val="C00000"/>
                              </a:solidFill>
                              <a:latin typeface="Cambria Math"/>
                            </a:rPr>
                          </m:ctrlPr>
                        </m:sSupPr>
                        <m:e>
                          <m:r>
                            <a:rPr lang="en-US" sz="1700" b="1">
                              <a:solidFill>
                                <a:srgbClr val="C00000"/>
                              </a:solidFill>
                              <a:latin typeface="Cambria Math"/>
                              <a:ea typeface="Cambria Math"/>
                            </a:rPr>
                            <m:t>𝛃</m:t>
                          </m:r>
                        </m:e>
                        <m:sup>
                          <m:r>
                            <a:rPr lang="en-US" sz="1700" i="1">
                              <a:solidFill>
                                <a:srgbClr val="C00000"/>
                              </a:solidFill>
                              <a:latin typeface="Cambria Math"/>
                            </a:rPr>
                            <m:t>𝑇</m:t>
                          </m:r>
                        </m:sup>
                      </m:sSup>
                      <m:sSub>
                        <m:sSubPr>
                          <m:ctrlPr>
                            <a:rPr lang="en-US" sz="1700" i="1">
                              <a:latin typeface="Cambria Math"/>
                            </a:rPr>
                          </m:ctrlPr>
                        </m:sSubPr>
                        <m:e>
                          <m:r>
                            <a:rPr lang="en-US" sz="1700" b="1">
                              <a:latin typeface="Cambria Math"/>
                              <a:ea typeface="Cambria Math"/>
                            </a:rPr>
                            <m:t>𝐱</m:t>
                          </m:r>
                        </m:e>
                        <m:sub>
                          <m:r>
                            <a:rPr lang="en-US" sz="1700" i="1">
                              <a:latin typeface="Cambria Math"/>
                            </a:rPr>
                            <m:t>𝑗</m:t>
                          </m:r>
                        </m:sub>
                      </m:sSub>
                    </m:oMath>
                  </m:oMathPara>
                </a14:m>
                <a:endParaRPr lang="en-US" sz="1700" b="1" dirty="0">
                  <a:latin typeface="Calibri" pitchFamily="34" charset="0"/>
                  <a:cs typeface="Calibri" pitchFamily="34" charset="0"/>
                </a:endParaRPr>
              </a:p>
            </p:txBody>
          </p:sp>
        </mc:Choice>
        <mc:Fallback xmlns="">
          <p:sp>
            <p:nvSpPr>
              <p:cNvPr id="91" name="TextBox 90"/>
              <p:cNvSpPr txBox="1">
                <a:spLocks noRot="1" noChangeAspect="1" noMove="1" noResize="1" noEditPoints="1" noAdjustHandles="1" noChangeArrowheads="1" noChangeShapeType="1" noTextEdit="1"/>
              </p:cNvSpPr>
              <p:nvPr/>
            </p:nvSpPr>
            <p:spPr>
              <a:xfrm>
                <a:off x="5501115" y="7581054"/>
                <a:ext cx="2195350" cy="538018"/>
              </a:xfrm>
              <a:prstGeom prst="rect">
                <a:avLst/>
              </a:prstGeom>
              <a:blipFill rotWithShape="1">
                <a:blip r:embed="rId5"/>
                <a:stretch>
                  <a:fillRect t="-3409" b="-17045"/>
                </a:stretch>
              </a:blipFill>
            </p:spPr>
            <p:txBody>
              <a:bodyPr/>
              <a:lstStyle/>
              <a:p>
                <a:r>
                  <a:rPr lang="en-US">
                    <a:noFill/>
                  </a:rPr>
                  <a:t> </a:t>
                </a:r>
              </a:p>
            </p:txBody>
          </p:sp>
        </mc:Fallback>
      </mc:AlternateContent>
      <p:sp>
        <p:nvSpPr>
          <p:cNvPr id="96" name="Right Arrow 95"/>
          <p:cNvSpPr/>
          <p:nvPr/>
        </p:nvSpPr>
        <p:spPr>
          <a:xfrm>
            <a:off x="3124200" y="4492229"/>
            <a:ext cx="533400" cy="6096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sz="2200">
              <a:latin typeface="Calibri" pitchFamily="34" charset="0"/>
              <a:cs typeface="Calibri" pitchFamily="34" charset="0"/>
            </a:endParaRPr>
          </a:p>
        </p:txBody>
      </p:sp>
      <p:sp>
        <p:nvSpPr>
          <p:cNvPr id="97" name="TextBox 96"/>
          <p:cNvSpPr txBox="1"/>
          <p:nvPr/>
        </p:nvSpPr>
        <p:spPr>
          <a:xfrm>
            <a:off x="1219200" y="4423233"/>
            <a:ext cx="1976718" cy="784820"/>
          </a:xfrm>
          <a:prstGeom prst="rect">
            <a:avLst/>
          </a:prstGeom>
          <a:noFill/>
        </p:spPr>
        <p:txBody>
          <a:bodyPr wrap="square" lIns="91425" tIns="45713" rIns="91425" bIns="45713" rtlCol="0">
            <a:spAutoFit/>
          </a:bodyPr>
          <a:lstStyle/>
          <a:p>
            <a:pPr algn="ctr"/>
            <a:r>
              <a:rPr lang="en-US" sz="2200" dirty="0">
                <a:latin typeface="Calibri" pitchFamily="34" charset="0"/>
                <a:cs typeface="Calibri" pitchFamily="34" charset="0"/>
              </a:rPr>
              <a:t>Choice data</a:t>
            </a:r>
          </a:p>
          <a:p>
            <a:pPr algn="ctr"/>
            <a:r>
              <a:rPr lang="en-US" sz="2200" dirty="0">
                <a:latin typeface="Calibri" pitchFamily="34" charset="0"/>
                <a:cs typeface="Calibri" pitchFamily="34" charset="0"/>
              </a:rPr>
              <a:t>by survey</a:t>
            </a:r>
          </a:p>
        </p:txBody>
      </p:sp>
      <p:sp>
        <p:nvSpPr>
          <p:cNvPr id="98" name="Rectangle 97"/>
          <p:cNvSpPr/>
          <p:nvPr/>
        </p:nvSpPr>
        <p:spPr>
          <a:xfrm>
            <a:off x="3774141" y="4339828"/>
            <a:ext cx="1752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r>
              <a:rPr lang="en-US" sz="2200" dirty="0">
                <a:solidFill>
                  <a:schemeClr val="tx1"/>
                </a:solidFill>
                <a:latin typeface="Calibri" pitchFamily="34" charset="0"/>
                <a:cs typeface="Calibri" pitchFamily="34" charset="0"/>
              </a:rPr>
              <a:t>Train model</a:t>
            </a:r>
          </a:p>
        </p:txBody>
      </p:sp>
      <p:sp>
        <p:nvSpPr>
          <p:cNvPr id="99" name="TextBox 98"/>
          <p:cNvSpPr txBox="1"/>
          <p:nvPr/>
        </p:nvSpPr>
        <p:spPr>
          <a:xfrm>
            <a:off x="6100482" y="4423233"/>
            <a:ext cx="1976718" cy="784820"/>
          </a:xfrm>
          <a:prstGeom prst="rect">
            <a:avLst/>
          </a:prstGeom>
          <a:noFill/>
        </p:spPr>
        <p:txBody>
          <a:bodyPr wrap="square" lIns="91425" tIns="45713" rIns="91425" bIns="45713" rtlCol="0">
            <a:spAutoFit/>
          </a:bodyPr>
          <a:lstStyle/>
          <a:p>
            <a:pPr algn="ctr"/>
            <a:r>
              <a:rPr lang="en-US" sz="2200" dirty="0">
                <a:latin typeface="Calibri" pitchFamily="34" charset="0"/>
                <a:cs typeface="Calibri" pitchFamily="34" charset="0"/>
              </a:rPr>
              <a:t>Estimate</a:t>
            </a:r>
          </a:p>
          <a:p>
            <a:pPr algn="ctr"/>
            <a:r>
              <a:rPr lang="en-US" sz="2200" dirty="0">
                <a:latin typeface="Calibri" pitchFamily="34" charset="0"/>
                <a:cs typeface="Calibri" pitchFamily="34" charset="0"/>
              </a:rPr>
              <a:t>betas (</a:t>
            </a:r>
            <a:r>
              <a:rPr lang="el-GR" sz="2200" b="1" dirty="0">
                <a:latin typeface="Calibri" pitchFamily="34" charset="0"/>
                <a:ea typeface="굴림"/>
                <a:cs typeface="Calibri" pitchFamily="34" charset="0"/>
              </a:rPr>
              <a:t>β</a:t>
            </a:r>
            <a:r>
              <a:rPr lang="en-US" sz="2200" dirty="0">
                <a:latin typeface="Calibri" pitchFamily="34" charset="0"/>
                <a:cs typeface="Calibri" pitchFamily="34" charset="0"/>
              </a:rPr>
              <a:t>) </a:t>
            </a:r>
          </a:p>
        </p:txBody>
      </p:sp>
      <p:sp>
        <p:nvSpPr>
          <p:cNvPr id="100" name="Right Arrow 99"/>
          <p:cNvSpPr/>
          <p:nvPr/>
        </p:nvSpPr>
        <p:spPr>
          <a:xfrm>
            <a:off x="5795682" y="4492229"/>
            <a:ext cx="533400" cy="6096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25" tIns="45713" rIns="91425" bIns="45713" rtlCol="0" anchor="ctr"/>
          <a:lstStyle/>
          <a:p>
            <a:pPr algn="ctr"/>
            <a:endParaRPr lang="en-US" sz="2200">
              <a:latin typeface="Calibri" pitchFamily="34" charset="0"/>
              <a:cs typeface="Calibri" pitchFamily="34" charset="0"/>
            </a:endParaRPr>
          </a:p>
        </p:txBody>
      </p:sp>
      <mc:AlternateContent xmlns:mc="http://schemas.openxmlformats.org/markup-compatibility/2006" xmlns:a14="http://schemas.microsoft.com/office/drawing/2010/main">
        <mc:Choice Requires="a14">
          <p:sp>
            <p:nvSpPr>
              <p:cNvPr id="21" name="TextBox 20"/>
              <p:cNvSpPr txBox="1"/>
              <p:nvPr/>
            </p:nvSpPr>
            <p:spPr>
              <a:xfrm>
                <a:off x="2377652" y="5706666"/>
                <a:ext cx="4516068" cy="731756"/>
              </a:xfrm>
              <a:prstGeom prst="rect">
                <a:avLst/>
              </a:prstGeom>
              <a:noFill/>
            </p:spPr>
            <p:txBody>
              <a:bodyPr wrap="square" lIns="91425" tIns="45713" rIns="91425" bIns="45713" rtlCol="0">
                <a:spAutoFit/>
              </a:bodyPr>
              <a:lstStyle/>
              <a:p>
                <a:pPr/>
                <a14:m>
                  <m:oMathPara xmlns:m="http://schemas.openxmlformats.org/officeDocument/2006/math">
                    <m:oMathParaPr>
                      <m:jc m:val="centerGroup"/>
                    </m:oMathParaPr>
                    <m:oMath xmlns:m="http://schemas.openxmlformats.org/officeDocument/2006/math">
                      <m:sSub>
                        <m:sSubPr>
                          <m:ctrlPr>
                            <a:rPr lang="en-US" sz="1700" i="1">
                              <a:latin typeface="Cambria Math"/>
                            </a:rPr>
                          </m:ctrlPr>
                        </m:sSubPr>
                        <m:e>
                          <m:r>
                            <a:rPr lang="en-US" sz="1700" i="1">
                              <a:latin typeface="Cambria Math"/>
                            </a:rPr>
                            <m:t>𝑃</m:t>
                          </m:r>
                        </m:e>
                        <m:sub>
                          <m:r>
                            <a:rPr lang="en-US" sz="1700" i="1">
                              <a:latin typeface="Cambria Math"/>
                            </a:rPr>
                            <m:t>𝑗</m:t>
                          </m:r>
                        </m:sub>
                      </m:sSub>
                      <m:r>
                        <a:rPr lang="en-US" sz="1700" i="1">
                          <a:latin typeface="Cambria Math"/>
                        </a:rPr>
                        <m:t>=</m:t>
                      </m:r>
                      <m:f>
                        <m:fPr>
                          <m:ctrlPr>
                            <a:rPr lang="en-US" sz="1700" i="1">
                              <a:latin typeface="Cambria Math"/>
                            </a:rPr>
                          </m:ctrlPr>
                        </m:fPr>
                        <m:num>
                          <m:r>
                            <m:rPr>
                              <m:sty m:val="p"/>
                            </m:rPr>
                            <a:rPr lang="en-US" sz="1700">
                              <a:latin typeface="Cambria Math"/>
                            </a:rPr>
                            <m:t>exp</m:t>
                          </m:r>
                          <m:r>
                            <a:rPr lang="en-US" sz="1700" i="1">
                              <a:latin typeface="Cambria Math"/>
                            </a:rPr>
                            <m:t>⁡(</m:t>
                          </m:r>
                          <m:sSub>
                            <m:sSubPr>
                              <m:ctrlPr>
                                <a:rPr lang="en-US" sz="1700" i="1">
                                  <a:latin typeface="Cambria Math"/>
                                </a:rPr>
                              </m:ctrlPr>
                            </m:sSubPr>
                            <m:e>
                              <m:r>
                                <a:rPr lang="en-US" sz="1700" i="1">
                                  <a:latin typeface="Cambria Math"/>
                                </a:rPr>
                                <m:t>𝑣</m:t>
                              </m:r>
                            </m:e>
                            <m:sub>
                              <m:r>
                                <a:rPr lang="en-US" sz="1700" i="1">
                                  <a:latin typeface="Cambria Math"/>
                                </a:rPr>
                                <m:t>𝑗</m:t>
                              </m:r>
                            </m:sub>
                          </m:sSub>
                          <m:r>
                            <a:rPr lang="en-US" sz="1700" i="1">
                              <a:latin typeface="Cambria Math"/>
                            </a:rPr>
                            <m:t>) </m:t>
                          </m:r>
                        </m:num>
                        <m:den>
                          <m:nary>
                            <m:naryPr>
                              <m:chr m:val="∑"/>
                              <m:ctrlPr>
                                <a:rPr lang="en-US" sz="1700" i="1">
                                  <a:latin typeface="Cambria Math"/>
                                </a:rPr>
                              </m:ctrlPr>
                            </m:naryPr>
                            <m:sub>
                              <m:sSup>
                                <m:sSupPr>
                                  <m:ctrlPr>
                                    <a:rPr lang="en-US" sz="1700" i="1">
                                      <a:latin typeface="Cambria Math"/>
                                    </a:rPr>
                                  </m:ctrlPr>
                                </m:sSupPr>
                                <m:e>
                                  <m:r>
                                    <a:rPr lang="en-US" sz="1700" i="1">
                                      <a:latin typeface="Cambria Math"/>
                                    </a:rPr>
                                    <m:t>𝑗</m:t>
                                  </m:r>
                                </m:e>
                                <m:sup>
                                  <m:r>
                                    <a:rPr lang="en-US" sz="1700" i="1">
                                      <a:latin typeface="Cambria Math"/>
                                    </a:rPr>
                                    <m:t>′</m:t>
                                  </m:r>
                                </m:sup>
                              </m:sSup>
                            </m:sub>
                            <m:sup/>
                            <m:e>
                              <m:func>
                                <m:funcPr>
                                  <m:ctrlPr>
                                    <a:rPr lang="en-US" sz="1700" i="1">
                                      <a:latin typeface="Cambria Math"/>
                                    </a:rPr>
                                  </m:ctrlPr>
                                </m:funcPr>
                                <m:fName>
                                  <m:r>
                                    <m:rPr>
                                      <m:sty m:val="p"/>
                                    </m:rPr>
                                    <a:rPr lang="en-US" sz="1700">
                                      <a:latin typeface="Cambria Math"/>
                                    </a:rPr>
                                    <m:t>exp</m:t>
                                  </m:r>
                                </m:fName>
                                <m:e>
                                  <m:d>
                                    <m:dPr>
                                      <m:ctrlPr>
                                        <a:rPr lang="en-US" sz="1700" i="1">
                                          <a:latin typeface="Cambria Math"/>
                                        </a:rPr>
                                      </m:ctrlPr>
                                    </m:dPr>
                                    <m:e>
                                      <m:sSub>
                                        <m:sSubPr>
                                          <m:ctrlPr>
                                            <a:rPr lang="en-US" sz="1700" i="1">
                                              <a:latin typeface="Cambria Math"/>
                                            </a:rPr>
                                          </m:ctrlPr>
                                        </m:sSubPr>
                                        <m:e>
                                          <m:r>
                                            <a:rPr lang="en-US" sz="1700" i="1">
                                              <a:latin typeface="Cambria Math"/>
                                            </a:rPr>
                                            <m:t>𝑣</m:t>
                                          </m:r>
                                        </m:e>
                                        <m:sub>
                                          <m:sSup>
                                            <m:sSupPr>
                                              <m:ctrlPr>
                                                <a:rPr lang="en-US" sz="1700" i="1">
                                                  <a:latin typeface="Cambria Math"/>
                                                </a:rPr>
                                              </m:ctrlPr>
                                            </m:sSupPr>
                                            <m:e>
                                              <m:r>
                                                <a:rPr lang="en-US" sz="1700" i="1">
                                                  <a:latin typeface="Cambria Math"/>
                                                </a:rPr>
                                                <m:t>𝑗</m:t>
                                              </m:r>
                                            </m:e>
                                            <m:sup>
                                              <m:r>
                                                <a:rPr lang="en-US" sz="1700" i="1">
                                                  <a:latin typeface="Cambria Math"/>
                                                </a:rPr>
                                                <m:t>′</m:t>
                                              </m:r>
                                            </m:sup>
                                          </m:sSup>
                                        </m:sub>
                                      </m:sSub>
                                    </m:e>
                                  </m:d>
                                </m:e>
                              </m:func>
                            </m:e>
                          </m:nary>
                        </m:den>
                      </m:f>
                    </m:oMath>
                  </m:oMathPara>
                </a14:m>
                <a:endParaRPr lang="en-US" sz="1700" b="1" dirty="0">
                  <a:latin typeface="Calibri" pitchFamily="34" charset="0"/>
                  <a:cs typeface="Calibri"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3381549" y="8116147"/>
                <a:ext cx="6422852" cy="1040720"/>
              </a:xfrm>
              <a:prstGeom prst="rect">
                <a:avLst/>
              </a:prstGeom>
              <a:blipFill rotWithShape="1">
                <a:blip r:embed="rId8"/>
                <a:stretch>
                  <a:fillRect/>
                </a:stretch>
              </a:blipFill>
            </p:spPr>
            <p:txBody>
              <a:bodyPr/>
              <a:lstStyle/>
              <a:p>
                <a:r>
                  <a:rPr lang="en-US">
                    <a:noFill/>
                  </a:rPr>
                  <a:t> </a:t>
                </a:r>
              </a:p>
            </p:txBody>
          </p:sp>
        </mc:Fallback>
      </mc:AlternateContent>
      <p:sp>
        <p:nvSpPr>
          <p:cNvPr id="22" name="Content Placeholder 2"/>
          <p:cNvSpPr txBox="1">
            <a:spLocks/>
          </p:cNvSpPr>
          <p:nvPr/>
        </p:nvSpPr>
        <p:spPr>
          <a:xfrm>
            <a:off x="0" y="152402"/>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Estimate betas</a:t>
            </a:r>
            <a:endParaRPr lang="en-US" sz="4000" dirty="0">
              <a:solidFill>
                <a:srgbClr val="C00000"/>
              </a:solidFill>
              <a:latin typeface="PTF NORDIC Std" pitchFamily="34" charset="0"/>
            </a:endParaRPr>
          </a:p>
        </p:txBody>
      </p:sp>
      <p:sp>
        <p:nvSpPr>
          <p:cNvPr id="23" name="Shape 52"/>
          <p:cNvSpPr>
            <a:spLocks noGrp="1"/>
          </p:cNvSpPr>
          <p:nvPr>
            <p:ph type="sldNum" sz="quarter" idx="4294967295"/>
          </p:nvPr>
        </p:nvSpPr>
        <p:spPr>
          <a:xfrm>
            <a:off x="8305800" y="6585644"/>
            <a:ext cx="40961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47</a:t>
            </a:fld>
            <a:endParaRPr sz="1300" dirty="0">
              <a:solidFill>
                <a:schemeClr val="tx1"/>
              </a:solidFill>
            </a:endParaRPr>
          </a:p>
        </p:txBody>
      </p:sp>
    </p:spTree>
    <p:extLst>
      <p:ext uri="{BB962C8B-B14F-4D97-AF65-F5344CB8AC3E}">
        <p14:creationId xmlns:p14="http://schemas.microsoft.com/office/powerpoint/2010/main" val="4060735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67233" y="533403"/>
            <a:ext cx="8409534"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Contents</a:t>
            </a:r>
            <a:endParaRPr lang="en-US" sz="4000" dirty="0">
              <a:solidFill>
                <a:srgbClr val="C00000"/>
              </a:solidFill>
              <a:latin typeface="PTF NORDIC Std" pitchFamily="34" charset="0"/>
            </a:endParaRPr>
          </a:p>
        </p:txBody>
      </p:sp>
      <p:sp>
        <p:nvSpPr>
          <p:cNvPr id="5" name="Rectangle 4"/>
          <p:cNvSpPr/>
          <p:nvPr/>
        </p:nvSpPr>
        <p:spPr>
          <a:xfrm>
            <a:off x="228600" y="1607344"/>
            <a:ext cx="8686800" cy="4380756"/>
          </a:xfrm>
          <a:prstGeom prst="rect">
            <a:avLst/>
          </a:prstGeom>
        </p:spPr>
        <p:txBody>
          <a:bodyPr wrap="square" lIns="91425" tIns="45713" rIns="91425" bIns="45713">
            <a:spAutoFit/>
          </a:bodyPr>
          <a:lstStyle/>
          <a:p>
            <a:pPr>
              <a:spcBef>
                <a:spcPts val="1800"/>
              </a:spcBef>
            </a:pPr>
            <a:r>
              <a:rPr lang="en-US" sz="3400" b="1" dirty="0">
                <a:latin typeface="Calibri" pitchFamily="34" charset="0"/>
                <a:cs typeface="Calibri" pitchFamily="34" charset="0"/>
              </a:rPr>
              <a:t>1. Why </a:t>
            </a:r>
            <a:r>
              <a:rPr lang="en-US" sz="3400" b="1" dirty="0">
                <a:latin typeface="Calibri" pitchFamily="34" charset="0"/>
                <a:cs typeface="Calibri" pitchFamily="34" charset="0"/>
              </a:rPr>
              <a:t>Marketing Modeling?</a:t>
            </a:r>
          </a:p>
          <a:p>
            <a:pPr>
              <a:spcBef>
                <a:spcPts val="1800"/>
              </a:spcBef>
            </a:pPr>
            <a:r>
              <a:rPr lang="en-US" sz="3400" b="1" dirty="0">
                <a:solidFill>
                  <a:srgbClr val="C00000"/>
                </a:solidFill>
                <a:latin typeface="Calibri" pitchFamily="34" charset="0"/>
                <a:cs typeface="Calibri" pitchFamily="34" charset="0"/>
              </a:rPr>
              <a:t>2. Conjoint Analysis</a:t>
            </a:r>
          </a:p>
          <a:p>
            <a:pPr>
              <a:spcBef>
                <a:spcPts val="1800"/>
              </a:spcBef>
            </a:pPr>
            <a:r>
              <a:rPr lang="en-US" sz="3400" b="1" dirty="0">
                <a:solidFill>
                  <a:srgbClr val="C00000"/>
                </a:solidFill>
                <a:latin typeface="Calibri" pitchFamily="34" charset="0"/>
                <a:cs typeface="Calibri" pitchFamily="34" charset="0"/>
              </a:rPr>
              <a:t>	</a:t>
            </a:r>
            <a:r>
              <a:rPr lang="en-US" sz="3400" b="1" dirty="0">
                <a:latin typeface="Calibri" pitchFamily="34" charset="0"/>
                <a:cs typeface="Calibri" pitchFamily="34" charset="0"/>
              </a:rPr>
              <a:t>2.1 Utility Model</a:t>
            </a:r>
          </a:p>
          <a:p>
            <a:pPr>
              <a:spcBef>
                <a:spcPts val="1800"/>
              </a:spcBef>
            </a:pPr>
            <a:r>
              <a:rPr lang="en-US" sz="3400" b="1" dirty="0">
                <a:latin typeface="Calibri" pitchFamily="34" charset="0"/>
                <a:cs typeface="Calibri" pitchFamily="34" charset="0"/>
              </a:rPr>
              <a:t>	</a:t>
            </a:r>
            <a:r>
              <a:rPr lang="en-US" sz="3400" b="1" dirty="0">
                <a:latin typeface="Calibri" pitchFamily="34" charset="0"/>
                <a:cs typeface="Calibri" pitchFamily="34" charset="0"/>
              </a:rPr>
              <a:t>2.2 Conjoint Survey</a:t>
            </a:r>
          </a:p>
          <a:p>
            <a:pPr>
              <a:spcBef>
                <a:spcPts val="1800"/>
              </a:spcBef>
            </a:pPr>
            <a:r>
              <a:rPr lang="en-US" sz="3400" b="1" dirty="0">
                <a:latin typeface="Calibri" pitchFamily="34" charset="0"/>
                <a:cs typeface="Calibri" pitchFamily="34" charset="0"/>
              </a:rPr>
              <a:t>	</a:t>
            </a:r>
            <a:r>
              <a:rPr lang="en-US" sz="3400" b="1" dirty="0">
                <a:solidFill>
                  <a:srgbClr val="C00000"/>
                </a:solidFill>
                <a:latin typeface="Calibri" pitchFamily="34" charset="0"/>
                <a:cs typeface="Calibri" pitchFamily="34" charset="0"/>
              </a:rPr>
              <a:t>2.3. Spline Interpolation</a:t>
            </a:r>
            <a:endParaRPr lang="en-US" sz="3400" b="1" dirty="0">
              <a:solidFill>
                <a:srgbClr val="C00000"/>
              </a:solidFill>
              <a:latin typeface="Calibri" pitchFamily="34" charset="0"/>
              <a:cs typeface="Calibri" pitchFamily="34" charset="0"/>
            </a:endParaRPr>
          </a:p>
          <a:p>
            <a:pPr>
              <a:spcBef>
                <a:spcPts val="1800"/>
              </a:spcBef>
            </a:pPr>
            <a:r>
              <a:rPr lang="en-US" sz="3400" b="1" dirty="0">
                <a:latin typeface="Calibri" pitchFamily="34" charset="0"/>
                <a:cs typeface="Calibri" pitchFamily="34" charset="0"/>
              </a:rPr>
              <a:t>3. Advanced </a:t>
            </a:r>
            <a:r>
              <a:rPr lang="en-US" sz="3400" b="1" dirty="0">
                <a:latin typeface="Calibri" pitchFamily="34" charset="0"/>
                <a:cs typeface="Calibri" pitchFamily="34" charset="0"/>
              </a:rPr>
              <a:t>Conjoint Analysis</a:t>
            </a:r>
          </a:p>
        </p:txBody>
      </p:sp>
      <p:pic>
        <p:nvPicPr>
          <p:cNvPr id="6" name="Picture 2" descr="http://upload.wikimedia.org/wikipedia/commons/thumb/5/53/Interpolation_example_spline.svg/600px-Interpolation_example_splin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0865" y="2607216"/>
            <a:ext cx="2976265" cy="2381012"/>
          </a:xfrm>
          <a:prstGeom prst="rect">
            <a:avLst/>
          </a:prstGeom>
          <a:noFill/>
          <a:extLst>
            <a:ext uri="{909E8E84-426E-40DD-AFC4-6F175D3DCCD1}">
              <a14:hiddenFill xmlns:a14="http://schemas.microsoft.com/office/drawing/2010/main">
                <a:solidFill>
                  <a:srgbClr val="FFFFFF"/>
                </a:solidFill>
              </a14:hiddenFill>
            </a:ext>
          </a:extLst>
        </p:spPr>
      </p:pic>
      <p:sp>
        <p:nvSpPr>
          <p:cNvPr id="7" name="Shape 52"/>
          <p:cNvSpPr>
            <a:spLocks noGrp="1"/>
          </p:cNvSpPr>
          <p:nvPr>
            <p:ph type="sldNum" sz="quarter" idx="4294967295"/>
          </p:nvPr>
        </p:nvSpPr>
        <p:spPr>
          <a:xfrm>
            <a:off x="8077200" y="6585644"/>
            <a:ext cx="63821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48</a:t>
            </a:fld>
            <a:endParaRPr sz="1300">
              <a:solidFill>
                <a:schemeClr val="tx1"/>
              </a:solidFill>
            </a:endParaRPr>
          </a:p>
        </p:txBody>
      </p:sp>
    </p:spTree>
    <p:extLst>
      <p:ext uri="{BB962C8B-B14F-4D97-AF65-F5344CB8AC3E}">
        <p14:creationId xmlns:p14="http://schemas.microsoft.com/office/powerpoint/2010/main" val="11934213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9" name="Picture 5"/>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387" t="9307" r="2466" b="2939"/>
          <a:stretch/>
        </p:blipFill>
        <p:spPr bwMode="auto">
          <a:xfrm>
            <a:off x="176602" y="4038600"/>
            <a:ext cx="3185089"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0" name="Picture 6"/>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348" t="3655" r="2701" b="2350"/>
          <a:stretch/>
        </p:blipFill>
        <p:spPr bwMode="auto">
          <a:xfrm>
            <a:off x="3374290" y="3955421"/>
            <a:ext cx="2874111" cy="221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71" name="Picture 7"/>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523" t="1305" r="2722" b="3003"/>
          <a:stretch/>
        </p:blipFill>
        <p:spPr bwMode="auto">
          <a:xfrm>
            <a:off x="6269889" y="3879222"/>
            <a:ext cx="2874112" cy="2250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txBox="1">
            <a:spLocks/>
          </p:cNvSpPr>
          <p:nvPr/>
        </p:nvSpPr>
        <p:spPr>
          <a:xfrm>
            <a:off x="0" y="381001"/>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Part-worth and Spline curve</a:t>
            </a:r>
            <a:endParaRPr lang="en-US" sz="4000" dirty="0">
              <a:solidFill>
                <a:srgbClr val="C00000"/>
              </a:solidFill>
              <a:latin typeface="PTF NORDIC Std"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3892798007"/>
              </p:ext>
            </p:extLst>
          </p:nvPr>
        </p:nvGraphicFramePr>
        <p:xfrm>
          <a:off x="1143000" y="1313898"/>
          <a:ext cx="6858001" cy="1886502"/>
        </p:xfrm>
        <a:graphic>
          <a:graphicData uri="http://schemas.openxmlformats.org/drawingml/2006/table">
            <a:tbl>
              <a:tblPr>
                <a:tableStyleId>{9D7B26C5-4107-4FEC-AEDC-1716B250A1EF}</a:tableStyleId>
              </a:tblPr>
              <a:tblGrid>
                <a:gridCol w="1524000"/>
                <a:gridCol w="1625688"/>
                <a:gridCol w="1157508"/>
                <a:gridCol w="1521908"/>
                <a:gridCol w="1028897"/>
              </a:tblGrid>
              <a:tr h="314417">
                <a:tc row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Helvetica" pitchFamily="34" charset="0"/>
                          <a:cs typeface="Helvetica" pitchFamily="34" charset="0"/>
                        </a:rPr>
                        <a:t>Price</a:t>
                      </a:r>
                      <a:endParaRPr lang="en-US" sz="1400" b="0" i="0" u="none" strike="noStrike" dirty="0" smtClean="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a:effectLst/>
                          <a:latin typeface="Helvetica" pitchFamily="34" charset="0"/>
                          <a:cs typeface="Helvetica" pitchFamily="34" charset="0"/>
                        </a:rPr>
                        <a:t>Level</a:t>
                      </a:r>
                      <a:endParaRPr lang="en-US" sz="14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smtClean="0">
                          <a:effectLst/>
                          <a:latin typeface="Helvetica" pitchFamily="34" charset="0"/>
                          <a:cs typeface="Helvetica" pitchFamily="34" charset="0"/>
                        </a:rPr>
                        <a:t>15K</a:t>
                      </a:r>
                      <a:endParaRPr lang="en-US" sz="14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smtClean="0">
                          <a:effectLst/>
                          <a:latin typeface="Helvetica" pitchFamily="34" charset="0"/>
                          <a:cs typeface="Helvetica" pitchFamily="34" charset="0"/>
                        </a:rPr>
                        <a:t>20K</a:t>
                      </a:r>
                      <a:endParaRPr lang="en-US" sz="14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smtClean="0">
                          <a:effectLst/>
                          <a:latin typeface="Helvetica" pitchFamily="34" charset="0"/>
                          <a:cs typeface="Helvetica" pitchFamily="34" charset="0"/>
                        </a:rPr>
                        <a:t>30K</a:t>
                      </a:r>
                      <a:endParaRPr lang="en-US" sz="1400" b="0" i="0" u="none" strike="noStrike" dirty="0">
                        <a:effectLst/>
                        <a:latin typeface="Helvetica" pitchFamily="34" charset="0"/>
                        <a:cs typeface="Helvetica" pitchFamily="34" charset="0"/>
                      </a:endParaRPr>
                    </a:p>
                  </a:txBody>
                  <a:tcPr marL="9525" marR="9525" marT="9525" marB="0" anchor="ctr"/>
                </a:tc>
              </a:tr>
              <a:tr h="314417">
                <a:tc vMerge="1">
                  <a:txBody>
                    <a:bodyPr/>
                    <a:lstStyle/>
                    <a:p>
                      <a:pPr algn="ctr" fontAlgn="b"/>
                      <a:endParaRPr lang="en-US" sz="12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smtClean="0">
                          <a:effectLst/>
                          <a:latin typeface="Helvetica" pitchFamily="34" charset="0"/>
                          <a:cs typeface="Helvetica" pitchFamily="34" charset="0"/>
                        </a:rPr>
                        <a:t>Part-worth (Beta)</a:t>
                      </a:r>
                      <a:endParaRPr lang="en-US" sz="1400" b="1" i="0" u="none" strike="noStrike" dirty="0">
                        <a:effectLst/>
                        <a:latin typeface="Helvetica" pitchFamily="34" charset="0"/>
                        <a:cs typeface="Helvetica" pitchFamily="34" charset="0"/>
                      </a:endParaRPr>
                    </a:p>
                  </a:txBody>
                  <a:tcPr marL="9525" marR="9525" marT="9525" marB="0" anchor="ctr">
                    <a:solidFill>
                      <a:schemeClr val="accent2">
                        <a:lumMod val="20000"/>
                        <a:lumOff val="80000"/>
                      </a:schemeClr>
                    </a:solidFill>
                  </a:tcPr>
                </a:tc>
                <a:tc>
                  <a:txBody>
                    <a:bodyPr/>
                    <a:lstStyle/>
                    <a:p>
                      <a:pPr algn="ctr" fontAlgn="b"/>
                      <a:r>
                        <a:rPr lang="en-US" sz="1400" u="none" strike="noStrike" dirty="0" smtClean="0">
                          <a:effectLst/>
                          <a:latin typeface="Helvetica" pitchFamily="34" charset="0"/>
                          <a:cs typeface="Helvetica" pitchFamily="34" charset="0"/>
                        </a:rPr>
                        <a:t>0.64</a:t>
                      </a:r>
                      <a:endParaRPr lang="en-US" sz="1400" b="1" i="0" u="none" strike="noStrike" dirty="0">
                        <a:effectLst/>
                        <a:latin typeface="Helvetica" pitchFamily="34" charset="0"/>
                        <a:cs typeface="Helvetica" pitchFamily="34" charset="0"/>
                      </a:endParaRPr>
                    </a:p>
                  </a:txBody>
                  <a:tcPr marL="9525" marR="9525" marT="9525" marB="0" anchor="ctr">
                    <a:solidFill>
                      <a:schemeClr val="accent2">
                        <a:lumMod val="20000"/>
                        <a:lumOff val="80000"/>
                      </a:schemeClr>
                    </a:solidFill>
                  </a:tcPr>
                </a:tc>
                <a:tc>
                  <a:txBody>
                    <a:bodyPr/>
                    <a:lstStyle/>
                    <a:p>
                      <a:pPr algn="ctr" fontAlgn="b"/>
                      <a:r>
                        <a:rPr lang="en-US" sz="1400" u="none" strike="noStrike" dirty="0" smtClean="0">
                          <a:effectLst/>
                          <a:latin typeface="Helvetica" pitchFamily="34" charset="0"/>
                          <a:cs typeface="Helvetica" pitchFamily="34" charset="0"/>
                        </a:rPr>
                        <a:t>-0.03</a:t>
                      </a:r>
                      <a:endParaRPr lang="en-US" sz="1400" b="1" i="0" u="none" strike="noStrike" dirty="0">
                        <a:effectLst/>
                        <a:latin typeface="Helvetica" pitchFamily="34" charset="0"/>
                        <a:cs typeface="Helvetica" pitchFamily="34" charset="0"/>
                      </a:endParaRPr>
                    </a:p>
                  </a:txBody>
                  <a:tcPr marL="9525" marR="9525" marT="9525" marB="0" anchor="ctr">
                    <a:solidFill>
                      <a:schemeClr val="accent2">
                        <a:lumMod val="20000"/>
                        <a:lumOff val="80000"/>
                      </a:schemeClr>
                    </a:solidFill>
                  </a:tcPr>
                </a:tc>
                <a:tc>
                  <a:txBody>
                    <a:bodyPr/>
                    <a:lstStyle/>
                    <a:p>
                      <a:pPr algn="ctr" fontAlgn="b"/>
                      <a:r>
                        <a:rPr lang="en-US" sz="1400" u="none" strike="noStrike" dirty="0" smtClean="0">
                          <a:effectLst/>
                          <a:latin typeface="Helvetica" pitchFamily="34" charset="0"/>
                          <a:cs typeface="Helvetica" pitchFamily="34" charset="0"/>
                        </a:rPr>
                        <a:t>-0.61</a:t>
                      </a:r>
                      <a:endParaRPr lang="en-US" sz="1400" b="1" i="0" u="none" strike="noStrike" dirty="0">
                        <a:effectLst/>
                        <a:latin typeface="Helvetica" pitchFamily="34" charset="0"/>
                        <a:cs typeface="Helvetica" pitchFamily="34" charset="0"/>
                      </a:endParaRPr>
                    </a:p>
                  </a:txBody>
                  <a:tcPr marL="9525" marR="9525" marT="9525" marB="0" anchor="ctr">
                    <a:solidFill>
                      <a:schemeClr val="accent2">
                        <a:lumMod val="20000"/>
                        <a:lumOff val="80000"/>
                      </a:schemeClr>
                    </a:solidFill>
                  </a:tcPr>
                </a:tc>
              </a:tr>
              <a:tr h="314417">
                <a:tc rowSpan="2">
                  <a:txBody>
                    <a:bodyPr/>
                    <a:lstStyle/>
                    <a:p>
                      <a:pPr algn="ctr" fontAlgn="b"/>
                      <a:r>
                        <a:rPr lang="en-US" sz="1400" u="none" strike="noStrike" dirty="0" smtClean="0">
                          <a:effectLst/>
                          <a:latin typeface="Helvetica" pitchFamily="34" charset="0"/>
                          <a:cs typeface="Helvetica" pitchFamily="34" charset="0"/>
                        </a:rPr>
                        <a:t>MPG</a:t>
                      </a:r>
                      <a:endParaRPr lang="en-US" sz="14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a:effectLst/>
                          <a:latin typeface="Helvetica" pitchFamily="34" charset="0"/>
                          <a:cs typeface="Helvetica" pitchFamily="34" charset="0"/>
                        </a:rPr>
                        <a:t>Level</a:t>
                      </a:r>
                      <a:endParaRPr lang="en-US" sz="14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a:effectLst/>
                          <a:latin typeface="Helvetica" pitchFamily="34" charset="0"/>
                          <a:cs typeface="Helvetica" pitchFamily="34" charset="0"/>
                        </a:rPr>
                        <a:t>25</a:t>
                      </a:r>
                      <a:endParaRPr lang="en-US" sz="14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smtClean="0">
                          <a:effectLst/>
                          <a:latin typeface="Helvetica" pitchFamily="34" charset="0"/>
                          <a:cs typeface="Helvetica" pitchFamily="34" charset="0"/>
                        </a:rPr>
                        <a:t>30</a:t>
                      </a:r>
                      <a:endParaRPr lang="en-US" sz="14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smtClean="0">
                          <a:effectLst/>
                          <a:latin typeface="Helvetica" pitchFamily="34" charset="0"/>
                          <a:cs typeface="Helvetica" pitchFamily="34" charset="0"/>
                        </a:rPr>
                        <a:t>35</a:t>
                      </a:r>
                      <a:endParaRPr lang="en-US" sz="1400" b="0" i="0" u="none" strike="noStrike" dirty="0">
                        <a:effectLst/>
                        <a:latin typeface="Helvetica" pitchFamily="34" charset="0"/>
                        <a:cs typeface="Helvetica" pitchFamily="34" charset="0"/>
                      </a:endParaRPr>
                    </a:p>
                  </a:txBody>
                  <a:tcPr marL="9525" marR="9525" marT="9525" marB="0" anchor="ctr"/>
                </a:tc>
              </a:tr>
              <a:tr h="314417">
                <a:tc vMerge="1">
                  <a:txBody>
                    <a:bodyPr/>
                    <a:lstStyle/>
                    <a:p>
                      <a:pPr algn="ctr" fontAlgn="b"/>
                      <a:endParaRPr lang="en-US" sz="12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smtClean="0">
                          <a:effectLst/>
                          <a:latin typeface="Helvetica" pitchFamily="34" charset="0"/>
                          <a:cs typeface="Helvetica" pitchFamily="34" charset="0"/>
                        </a:rPr>
                        <a:t>Part-worth (Beta)</a:t>
                      </a:r>
                      <a:endParaRPr lang="en-US" sz="1400" b="1" i="0" u="none" strike="noStrike" dirty="0">
                        <a:effectLst/>
                        <a:latin typeface="Helvetica" pitchFamily="34" charset="0"/>
                        <a:cs typeface="Helvetica" pitchFamily="34" charset="0"/>
                      </a:endParaRPr>
                    </a:p>
                  </a:txBody>
                  <a:tcPr marL="9525" marR="9525" marT="9525" marB="0" anchor="ctr">
                    <a:solidFill>
                      <a:schemeClr val="accent1">
                        <a:lumMod val="20000"/>
                        <a:lumOff val="80000"/>
                      </a:schemeClr>
                    </a:solidFill>
                  </a:tcPr>
                </a:tc>
                <a:tc>
                  <a:txBody>
                    <a:bodyPr/>
                    <a:lstStyle/>
                    <a:p>
                      <a:pPr algn="ctr" fontAlgn="b"/>
                      <a:r>
                        <a:rPr lang="en-US" sz="1400" u="none" strike="noStrike" dirty="0" smtClean="0">
                          <a:effectLst/>
                          <a:latin typeface="Helvetica" pitchFamily="34" charset="0"/>
                          <a:cs typeface="Helvetica" pitchFamily="34" charset="0"/>
                        </a:rPr>
                        <a:t>-0.67</a:t>
                      </a:r>
                      <a:endParaRPr lang="en-US" sz="1400" b="1" i="0" u="none" strike="noStrike" dirty="0">
                        <a:effectLst/>
                        <a:latin typeface="Helvetica" pitchFamily="34" charset="0"/>
                        <a:cs typeface="Helvetica" pitchFamily="34" charset="0"/>
                      </a:endParaRPr>
                    </a:p>
                  </a:txBody>
                  <a:tcPr marL="9525" marR="9525" marT="9525" marB="0" anchor="ctr">
                    <a:solidFill>
                      <a:schemeClr val="accent1">
                        <a:lumMod val="20000"/>
                        <a:lumOff val="80000"/>
                      </a:schemeClr>
                    </a:solidFill>
                  </a:tcPr>
                </a:tc>
                <a:tc>
                  <a:txBody>
                    <a:bodyPr/>
                    <a:lstStyle/>
                    <a:p>
                      <a:pPr algn="ctr" fontAlgn="b"/>
                      <a:r>
                        <a:rPr lang="en-US" sz="1400" u="none" strike="noStrike" dirty="0" smtClean="0">
                          <a:effectLst/>
                          <a:latin typeface="Helvetica" pitchFamily="34" charset="0"/>
                          <a:cs typeface="Helvetica" pitchFamily="34" charset="0"/>
                        </a:rPr>
                        <a:t>-0.07</a:t>
                      </a:r>
                      <a:endParaRPr lang="en-US" sz="1400" b="1" i="0" u="none" strike="noStrike" dirty="0">
                        <a:effectLst/>
                        <a:latin typeface="Helvetica" pitchFamily="34" charset="0"/>
                        <a:cs typeface="Helvetica" pitchFamily="34" charset="0"/>
                      </a:endParaRPr>
                    </a:p>
                  </a:txBody>
                  <a:tcPr marL="9525" marR="9525" marT="9525" marB="0" anchor="ctr">
                    <a:solidFill>
                      <a:schemeClr val="accent1">
                        <a:lumMod val="20000"/>
                        <a:lumOff val="80000"/>
                      </a:schemeClr>
                    </a:solidFill>
                  </a:tcPr>
                </a:tc>
                <a:tc>
                  <a:txBody>
                    <a:bodyPr/>
                    <a:lstStyle/>
                    <a:p>
                      <a:pPr algn="ctr" fontAlgn="b"/>
                      <a:r>
                        <a:rPr lang="en-US" sz="1400" u="none" strike="noStrike" dirty="0" smtClean="0">
                          <a:effectLst/>
                          <a:latin typeface="Helvetica" pitchFamily="34" charset="0"/>
                          <a:cs typeface="Helvetica" pitchFamily="34" charset="0"/>
                        </a:rPr>
                        <a:t>0.74</a:t>
                      </a:r>
                      <a:endParaRPr lang="en-US" sz="1400" b="1" i="0" u="none" strike="noStrike" dirty="0">
                        <a:effectLst/>
                        <a:latin typeface="Helvetica" pitchFamily="34" charset="0"/>
                        <a:cs typeface="Helvetica" pitchFamily="34" charset="0"/>
                      </a:endParaRPr>
                    </a:p>
                  </a:txBody>
                  <a:tcPr marL="9525" marR="9525" marT="9525" marB="0" anchor="ctr">
                    <a:solidFill>
                      <a:schemeClr val="accent1">
                        <a:lumMod val="20000"/>
                        <a:lumOff val="80000"/>
                      </a:schemeClr>
                    </a:solidFill>
                  </a:tcPr>
                </a:tc>
              </a:tr>
              <a:tr h="314417">
                <a:tc rowSpan="2">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smtClean="0">
                          <a:effectLst/>
                          <a:latin typeface="Helvetica" pitchFamily="34" charset="0"/>
                          <a:cs typeface="Helvetica" pitchFamily="34" charset="0"/>
                        </a:rPr>
                        <a:t>Acceleration</a:t>
                      </a:r>
                      <a:endParaRPr lang="en-US" sz="1400" b="0" i="0" u="none" strike="noStrike" dirty="0" smtClean="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a:effectLst/>
                          <a:latin typeface="Helvetica" pitchFamily="34" charset="0"/>
                          <a:cs typeface="Helvetica" pitchFamily="34" charset="0"/>
                        </a:rPr>
                        <a:t>Level</a:t>
                      </a:r>
                      <a:endParaRPr lang="en-US" sz="14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a:effectLst/>
                          <a:latin typeface="Helvetica" pitchFamily="34" charset="0"/>
                          <a:cs typeface="Helvetica" pitchFamily="34" charset="0"/>
                        </a:rPr>
                        <a:t>6</a:t>
                      </a:r>
                      <a:endParaRPr lang="en-US" sz="14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a:effectLst/>
                          <a:latin typeface="Helvetica" pitchFamily="34" charset="0"/>
                          <a:cs typeface="Helvetica" pitchFamily="34" charset="0"/>
                        </a:rPr>
                        <a:t>8</a:t>
                      </a:r>
                      <a:endParaRPr lang="en-US" sz="14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a:effectLst/>
                          <a:latin typeface="Helvetica" pitchFamily="34" charset="0"/>
                          <a:cs typeface="Helvetica" pitchFamily="34" charset="0"/>
                        </a:rPr>
                        <a:t>10</a:t>
                      </a:r>
                      <a:endParaRPr lang="en-US" sz="1400" b="0" i="0" u="none" strike="noStrike" dirty="0">
                        <a:effectLst/>
                        <a:latin typeface="Helvetica" pitchFamily="34" charset="0"/>
                        <a:cs typeface="Helvetica" pitchFamily="34" charset="0"/>
                      </a:endParaRPr>
                    </a:p>
                  </a:txBody>
                  <a:tcPr marL="9525" marR="9525" marT="9525" marB="0" anchor="ctr"/>
                </a:tc>
              </a:tr>
              <a:tr h="314417">
                <a:tc vMerge="1">
                  <a:txBody>
                    <a:bodyPr/>
                    <a:lstStyle/>
                    <a:p>
                      <a:pPr algn="ctr" fontAlgn="b"/>
                      <a:endParaRPr lang="en-US" sz="1200" b="0" i="0" u="none" strike="noStrike" dirty="0">
                        <a:effectLst/>
                        <a:latin typeface="Helvetica" pitchFamily="34" charset="0"/>
                        <a:cs typeface="Helvetica" pitchFamily="34" charset="0"/>
                      </a:endParaRPr>
                    </a:p>
                  </a:txBody>
                  <a:tcPr marL="9525" marR="9525" marT="9525" marB="0" anchor="ctr"/>
                </a:tc>
                <a:tc>
                  <a:txBody>
                    <a:bodyPr/>
                    <a:lstStyle/>
                    <a:p>
                      <a:pPr algn="ctr" fontAlgn="b"/>
                      <a:r>
                        <a:rPr lang="en-US" sz="1400" u="none" strike="noStrike" dirty="0" smtClean="0">
                          <a:effectLst/>
                          <a:latin typeface="Helvetica" pitchFamily="34" charset="0"/>
                          <a:cs typeface="Helvetica" pitchFamily="34" charset="0"/>
                        </a:rPr>
                        <a:t>Part-worth (Beta)</a:t>
                      </a:r>
                      <a:endParaRPr lang="en-US" sz="1400" b="1" i="0" u="none" strike="noStrike" dirty="0">
                        <a:effectLst/>
                        <a:latin typeface="Helvetica" pitchFamily="34" charset="0"/>
                        <a:cs typeface="Helvetica" pitchFamily="34" charset="0"/>
                      </a:endParaRPr>
                    </a:p>
                  </a:txBody>
                  <a:tcPr marL="9525" marR="9525" marT="9525" marB="0" anchor="ctr">
                    <a:solidFill>
                      <a:schemeClr val="accent3">
                        <a:lumMod val="20000"/>
                        <a:lumOff val="80000"/>
                      </a:schemeClr>
                    </a:solidFill>
                  </a:tcPr>
                </a:tc>
                <a:tc>
                  <a:txBody>
                    <a:bodyPr/>
                    <a:lstStyle/>
                    <a:p>
                      <a:pPr algn="ctr" fontAlgn="b"/>
                      <a:r>
                        <a:rPr lang="en-US" sz="1400" u="none" strike="noStrike" dirty="0" smtClean="0">
                          <a:effectLst/>
                          <a:latin typeface="Helvetica" pitchFamily="34" charset="0"/>
                          <a:cs typeface="Helvetica" pitchFamily="34" charset="0"/>
                        </a:rPr>
                        <a:t>0.74</a:t>
                      </a:r>
                      <a:endParaRPr lang="en-US" sz="1400" b="1" i="0" u="none" strike="noStrike" dirty="0">
                        <a:effectLst/>
                        <a:latin typeface="Helvetica" pitchFamily="34" charset="0"/>
                        <a:cs typeface="Helvetica" pitchFamily="34" charset="0"/>
                      </a:endParaRPr>
                    </a:p>
                  </a:txBody>
                  <a:tcPr marL="9525" marR="9525" marT="9525" marB="0" anchor="ctr">
                    <a:solidFill>
                      <a:schemeClr val="accent3">
                        <a:lumMod val="20000"/>
                        <a:lumOff val="80000"/>
                      </a:schemeClr>
                    </a:solidFill>
                  </a:tcPr>
                </a:tc>
                <a:tc>
                  <a:txBody>
                    <a:bodyPr/>
                    <a:lstStyle/>
                    <a:p>
                      <a:pPr algn="ctr" fontAlgn="b"/>
                      <a:r>
                        <a:rPr lang="en-US" sz="1400" u="none" strike="noStrike" dirty="0" smtClean="0">
                          <a:effectLst/>
                          <a:latin typeface="Helvetica" pitchFamily="34" charset="0"/>
                          <a:cs typeface="Helvetica" pitchFamily="34" charset="0"/>
                        </a:rPr>
                        <a:t>0.57</a:t>
                      </a:r>
                      <a:endParaRPr lang="en-US" sz="1400" b="1" i="0" u="none" strike="noStrike" dirty="0">
                        <a:effectLst/>
                        <a:latin typeface="Helvetica" pitchFamily="34" charset="0"/>
                        <a:cs typeface="Helvetica" pitchFamily="34" charset="0"/>
                      </a:endParaRPr>
                    </a:p>
                  </a:txBody>
                  <a:tcPr marL="9525" marR="9525" marT="9525" marB="0" anchor="ctr">
                    <a:solidFill>
                      <a:schemeClr val="accent3">
                        <a:lumMod val="20000"/>
                        <a:lumOff val="80000"/>
                      </a:schemeClr>
                    </a:solidFill>
                  </a:tcPr>
                </a:tc>
                <a:tc>
                  <a:txBody>
                    <a:bodyPr/>
                    <a:lstStyle/>
                    <a:p>
                      <a:pPr algn="ctr" fontAlgn="b"/>
                      <a:r>
                        <a:rPr lang="en-US" sz="1400" u="none" strike="noStrike" dirty="0">
                          <a:effectLst/>
                          <a:latin typeface="Helvetica" pitchFamily="34" charset="0"/>
                          <a:cs typeface="Helvetica" pitchFamily="34" charset="0"/>
                        </a:rPr>
                        <a:t>-</a:t>
                      </a:r>
                      <a:r>
                        <a:rPr lang="en-US" sz="1400" u="none" strike="noStrike" dirty="0" smtClean="0">
                          <a:effectLst/>
                          <a:latin typeface="Helvetica" pitchFamily="34" charset="0"/>
                          <a:cs typeface="Helvetica" pitchFamily="34" charset="0"/>
                        </a:rPr>
                        <a:t>1.32</a:t>
                      </a:r>
                      <a:endParaRPr lang="en-US" sz="1400" b="1" i="0" u="none" strike="noStrike" dirty="0">
                        <a:effectLst/>
                        <a:latin typeface="Helvetica" pitchFamily="34" charset="0"/>
                        <a:cs typeface="Helvetica" pitchFamily="34" charset="0"/>
                      </a:endParaRPr>
                    </a:p>
                  </a:txBody>
                  <a:tcPr marL="9525" marR="9525" marT="9525" marB="0" anchor="ctr">
                    <a:solidFill>
                      <a:schemeClr val="accent3">
                        <a:lumMod val="20000"/>
                        <a:lumOff val="80000"/>
                      </a:schemeClr>
                    </a:solidFill>
                  </a:tcPr>
                </a:tc>
              </a:tr>
            </a:tbl>
          </a:graphicData>
        </a:graphic>
      </p:graphicFrame>
      <p:sp>
        <p:nvSpPr>
          <p:cNvPr id="5" name="Rectangle 4"/>
          <p:cNvSpPr/>
          <p:nvPr/>
        </p:nvSpPr>
        <p:spPr>
          <a:xfrm>
            <a:off x="7330434" y="4135623"/>
            <a:ext cx="1258678" cy="307777"/>
          </a:xfrm>
          <a:prstGeom prst="rect">
            <a:avLst/>
          </a:prstGeom>
        </p:spPr>
        <p:txBody>
          <a:bodyPr wrap="none" lIns="91435" tIns="45718" rIns="91435" bIns="45718">
            <a:spAutoFit/>
          </a:bodyPr>
          <a:lstStyle/>
          <a:p>
            <a:pPr algn="ctr" fontAlgn="b">
              <a:defRPr/>
            </a:pPr>
            <a:r>
              <a:rPr lang="en-US" sz="1400" b="1" dirty="0">
                <a:latin typeface="Helvetica" pitchFamily="34" charset="0"/>
                <a:cs typeface="Helvetica" pitchFamily="34" charset="0"/>
              </a:rPr>
              <a:t>Acceleration</a:t>
            </a:r>
          </a:p>
        </p:txBody>
      </p:sp>
      <p:sp>
        <p:nvSpPr>
          <p:cNvPr id="21" name="Rectangle 20"/>
          <p:cNvSpPr/>
          <p:nvPr/>
        </p:nvSpPr>
        <p:spPr>
          <a:xfrm>
            <a:off x="4485582" y="4135623"/>
            <a:ext cx="593432" cy="307777"/>
          </a:xfrm>
          <a:prstGeom prst="rect">
            <a:avLst/>
          </a:prstGeom>
        </p:spPr>
        <p:txBody>
          <a:bodyPr wrap="none" lIns="91435" tIns="45718" rIns="91435" bIns="45718">
            <a:spAutoFit/>
          </a:bodyPr>
          <a:lstStyle/>
          <a:p>
            <a:pPr algn="ctr" fontAlgn="b">
              <a:defRPr/>
            </a:pPr>
            <a:r>
              <a:rPr lang="en-US" sz="1400" b="1" dirty="0">
                <a:latin typeface="Helvetica" pitchFamily="34" charset="0"/>
                <a:cs typeface="Helvetica" pitchFamily="34" charset="0"/>
              </a:rPr>
              <a:t>MPG</a:t>
            </a:r>
          </a:p>
        </p:txBody>
      </p:sp>
      <p:sp>
        <p:nvSpPr>
          <p:cNvPr id="23" name="Rectangle 22"/>
          <p:cNvSpPr/>
          <p:nvPr/>
        </p:nvSpPr>
        <p:spPr>
          <a:xfrm>
            <a:off x="1644342" y="4135623"/>
            <a:ext cx="623889" cy="307777"/>
          </a:xfrm>
          <a:prstGeom prst="rect">
            <a:avLst/>
          </a:prstGeom>
        </p:spPr>
        <p:txBody>
          <a:bodyPr wrap="none" lIns="91435" tIns="45718" rIns="91435" bIns="45718">
            <a:spAutoFit/>
          </a:bodyPr>
          <a:lstStyle/>
          <a:p>
            <a:pPr algn="ctr" fontAlgn="b">
              <a:defRPr/>
            </a:pPr>
            <a:r>
              <a:rPr lang="en-US" sz="1400" b="1" dirty="0">
                <a:latin typeface="Helvetica" pitchFamily="34" charset="0"/>
                <a:cs typeface="Helvetica" pitchFamily="34" charset="0"/>
              </a:rPr>
              <a:t>Price</a:t>
            </a:r>
          </a:p>
        </p:txBody>
      </p:sp>
      <p:sp>
        <p:nvSpPr>
          <p:cNvPr id="24" name="Rectangle 23"/>
          <p:cNvSpPr/>
          <p:nvPr/>
        </p:nvSpPr>
        <p:spPr>
          <a:xfrm rot="16200000">
            <a:off x="-300453" y="4954129"/>
            <a:ext cx="954108" cy="276999"/>
          </a:xfrm>
          <a:prstGeom prst="rect">
            <a:avLst/>
          </a:prstGeom>
        </p:spPr>
        <p:txBody>
          <a:bodyPr wrap="none" lIns="91435" tIns="45718" rIns="91435" bIns="45718">
            <a:spAutoFit/>
          </a:bodyPr>
          <a:lstStyle/>
          <a:p>
            <a:pPr algn="ctr" fontAlgn="b">
              <a:defRPr/>
            </a:pPr>
            <a:r>
              <a:rPr lang="en-US" sz="1200" b="1" dirty="0">
                <a:latin typeface="Helvetica" pitchFamily="34" charset="0"/>
                <a:cs typeface="Helvetica" pitchFamily="34" charset="0"/>
              </a:rPr>
              <a:t>Part-worth</a:t>
            </a:r>
          </a:p>
        </p:txBody>
      </p:sp>
      <p:sp>
        <p:nvSpPr>
          <p:cNvPr id="6" name="Down Arrow 5"/>
          <p:cNvSpPr/>
          <p:nvPr/>
        </p:nvSpPr>
        <p:spPr>
          <a:xfrm>
            <a:off x="3962400" y="3352800"/>
            <a:ext cx="1524000" cy="526421"/>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31" name="Rectangle 30"/>
          <p:cNvSpPr/>
          <p:nvPr/>
        </p:nvSpPr>
        <p:spPr>
          <a:xfrm>
            <a:off x="4343401" y="3396621"/>
            <a:ext cx="800219" cy="338554"/>
          </a:xfrm>
          <a:prstGeom prst="rect">
            <a:avLst/>
          </a:prstGeom>
        </p:spPr>
        <p:txBody>
          <a:bodyPr wrap="none" lIns="91435" tIns="45718" rIns="91435" bIns="45718">
            <a:spAutoFit/>
          </a:bodyPr>
          <a:lstStyle/>
          <a:p>
            <a:pPr algn="ctr" fontAlgn="b">
              <a:defRPr/>
            </a:pPr>
            <a:r>
              <a:rPr lang="en-US" sz="1600" b="1" dirty="0">
                <a:solidFill>
                  <a:schemeClr val="bg1"/>
                </a:solidFill>
                <a:latin typeface="Helvetica" pitchFamily="34" charset="0"/>
                <a:cs typeface="Helvetica" pitchFamily="34" charset="0"/>
              </a:rPr>
              <a:t>Spline</a:t>
            </a:r>
          </a:p>
        </p:txBody>
      </p:sp>
      <p:sp>
        <p:nvSpPr>
          <p:cNvPr id="7" name="Rectangle 6"/>
          <p:cNvSpPr/>
          <p:nvPr/>
        </p:nvSpPr>
        <p:spPr>
          <a:xfrm>
            <a:off x="1625291" y="5285307"/>
            <a:ext cx="533400" cy="261610"/>
          </a:xfrm>
          <a:prstGeom prst="rect">
            <a:avLst/>
          </a:prstGeom>
        </p:spPr>
        <p:txBody>
          <a:bodyPr wrap="square" lIns="91435" tIns="45718" rIns="91435" bIns="45718">
            <a:spAutoFit/>
          </a:bodyPr>
          <a:lstStyle/>
          <a:p>
            <a:pPr algn="ctr" fontAlgn="b"/>
            <a:r>
              <a:rPr lang="en-US" sz="1100" b="1" dirty="0">
                <a:latin typeface="Helvetica" pitchFamily="34" charset="0"/>
                <a:cs typeface="Helvetica" pitchFamily="34" charset="0"/>
              </a:rPr>
              <a:t>-0.03</a:t>
            </a:r>
          </a:p>
        </p:txBody>
      </p:sp>
      <p:sp>
        <p:nvSpPr>
          <p:cNvPr id="16" name="Rectangle 15"/>
          <p:cNvSpPr/>
          <p:nvPr/>
        </p:nvSpPr>
        <p:spPr>
          <a:xfrm>
            <a:off x="533401" y="4364277"/>
            <a:ext cx="533400" cy="261610"/>
          </a:xfrm>
          <a:prstGeom prst="rect">
            <a:avLst/>
          </a:prstGeom>
        </p:spPr>
        <p:txBody>
          <a:bodyPr wrap="square" lIns="91435" tIns="45718" rIns="91435" bIns="45718">
            <a:spAutoFit/>
          </a:bodyPr>
          <a:lstStyle/>
          <a:p>
            <a:pPr algn="ctr" fontAlgn="b"/>
            <a:r>
              <a:rPr lang="en-US" sz="1100" b="1" dirty="0">
                <a:latin typeface="Helvetica" pitchFamily="34" charset="0"/>
                <a:cs typeface="Helvetica" pitchFamily="34" charset="0"/>
              </a:rPr>
              <a:t>0.64</a:t>
            </a:r>
          </a:p>
        </p:txBody>
      </p:sp>
      <p:sp>
        <p:nvSpPr>
          <p:cNvPr id="18" name="Rectangle 17"/>
          <p:cNvSpPr/>
          <p:nvPr/>
        </p:nvSpPr>
        <p:spPr>
          <a:xfrm>
            <a:off x="2828290" y="5486400"/>
            <a:ext cx="533400" cy="261610"/>
          </a:xfrm>
          <a:prstGeom prst="rect">
            <a:avLst/>
          </a:prstGeom>
        </p:spPr>
        <p:txBody>
          <a:bodyPr wrap="square" lIns="91435" tIns="45718" rIns="91435" bIns="45718">
            <a:spAutoFit/>
          </a:bodyPr>
          <a:lstStyle/>
          <a:p>
            <a:pPr algn="ctr" fontAlgn="b"/>
            <a:r>
              <a:rPr lang="en-US" sz="1100" b="1" dirty="0">
                <a:latin typeface="Helvetica" pitchFamily="34" charset="0"/>
                <a:cs typeface="Helvetica" pitchFamily="34" charset="0"/>
              </a:rPr>
              <a:t>-0.61</a:t>
            </a:r>
          </a:p>
        </p:txBody>
      </p:sp>
      <p:sp>
        <p:nvSpPr>
          <p:cNvPr id="19" name="Shape 52"/>
          <p:cNvSpPr>
            <a:spLocks noGrp="1"/>
          </p:cNvSpPr>
          <p:nvPr>
            <p:ph type="sldNum" sz="quarter" idx="4294967295"/>
          </p:nvPr>
        </p:nvSpPr>
        <p:spPr>
          <a:xfrm>
            <a:off x="8229600" y="6585644"/>
            <a:ext cx="485811"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49</a:t>
            </a:fld>
            <a:endParaRPr sz="1300">
              <a:solidFill>
                <a:schemeClr val="tx1"/>
              </a:solidFill>
            </a:endParaRPr>
          </a:p>
        </p:txBody>
      </p:sp>
    </p:spTree>
    <p:extLst>
      <p:ext uri="{BB962C8B-B14F-4D97-AF65-F5344CB8AC3E}">
        <p14:creationId xmlns:p14="http://schemas.microsoft.com/office/powerpoint/2010/main" val="3774824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fade">
                                      <p:cBhvr>
                                        <p:cTn id="7" dur="500"/>
                                        <p:tgtEl>
                                          <p:spTgt spid="62469"/>
                                        </p:tgtEl>
                                      </p:cBhvr>
                                    </p:animEffect>
                                  </p:childTnLst>
                                </p:cTn>
                              </p:par>
                              <p:par>
                                <p:cTn id="8" presetID="10" presetClass="entr" presetSubtype="0" fill="hold" nodeType="withEffect">
                                  <p:stCondLst>
                                    <p:cond delay="0"/>
                                  </p:stCondLst>
                                  <p:childTnLst>
                                    <p:set>
                                      <p:cBhvr>
                                        <p:cTn id="9" dur="1" fill="hold">
                                          <p:stCondLst>
                                            <p:cond delay="0"/>
                                          </p:stCondLst>
                                        </p:cTn>
                                        <p:tgtEl>
                                          <p:spTgt spid="62470"/>
                                        </p:tgtEl>
                                        <p:attrNameLst>
                                          <p:attrName>style.visibility</p:attrName>
                                        </p:attrNameLst>
                                      </p:cBhvr>
                                      <p:to>
                                        <p:strVal val="visible"/>
                                      </p:to>
                                    </p:set>
                                    <p:animEffect transition="in" filter="fade">
                                      <p:cBhvr>
                                        <p:cTn id="10" dur="500"/>
                                        <p:tgtEl>
                                          <p:spTgt spid="62470"/>
                                        </p:tgtEl>
                                      </p:cBhvr>
                                    </p:animEffect>
                                  </p:childTnLst>
                                </p:cTn>
                              </p:par>
                              <p:par>
                                <p:cTn id="11" presetID="10" presetClass="entr" presetSubtype="0" fill="hold" nodeType="withEffect">
                                  <p:stCondLst>
                                    <p:cond delay="0"/>
                                  </p:stCondLst>
                                  <p:childTnLst>
                                    <p:set>
                                      <p:cBhvr>
                                        <p:cTn id="12" dur="1" fill="hold">
                                          <p:stCondLst>
                                            <p:cond delay="0"/>
                                          </p:stCondLst>
                                        </p:cTn>
                                        <p:tgtEl>
                                          <p:spTgt spid="62471"/>
                                        </p:tgtEl>
                                        <p:attrNameLst>
                                          <p:attrName>style.visibility</p:attrName>
                                        </p:attrNameLst>
                                      </p:cBhvr>
                                      <p:to>
                                        <p:strVal val="visible"/>
                                      </p:to>
                                    </p:set>
                                    <p:animEffect transition="in" filter="fade">
                                      <p:cBhvr>
                                        <p:cTn id="13" dur="500"/>
                                        <p:tgtEl>
                                          <p:spTgt spid="6247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P spid="23" grpId="0"/>
      <p:bldP spid="24" grpId="0"/>
      <p:bldP spid="6" grpId="0" animBg="1"/>
      <p:bldP spid="31" grpId="0"/>
      <p:bldP spid="7" grpId="0"/>
      <p:bldP spid="16"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C:\Users\p2admin\Documents\Research\Paper\DSJNamwoo2015\DSJ2015namwoo\US_ms.png"/>
          <p:cNvPicPr>
            <a:picLocks noChangeAspect="1" noChangeArrowheads="1"/>
          </p:cNvPicPr>
          <p:nvPr/>
        </p:nvPicPr>
        <p:blipFill rotWithShape="1">
          <a:blip r:embed="rId2">
            <a:extLst>
              <a:ext uri="{28A0092B-C50C-407E-A947-70E740481C1C}">
                <a14:useLocalDpi xmlns:a14="http://schemas.microsoft.com/office/drawing/2010/main" val="0"/>
              </a:ext>
            </a:extLst>
          </a:blip>
          <a:srcRect l="6468" t="-584" r="48492" b="67166"/>
          <a:stretch/>
        </p:blipFill>
        <p:spPr bwMode="auto">
          <a:xfrm>
            <a:off x="1371600" y="-228600"/>
            <a:ext cx="4724400" cy="43551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61258" y="-152400"/>
            <a:ext cx="9753600" cy="609600"/>
          </a:xfrm>
        </p:spPr>
        <p:txBody>
          <a:bodyPr>
            <a:noAutofit/>
          </a:bodyPr>
          <a:lstStyle/>
          <a:p>
            <a:r>
              <a:rPr lang="en-US" sz="2800" dirty="0" smtClean="0"/>
              <a:t>Policy design for </a:t>
            </a:r>
            <a:r>
              <a:rPr lang="en-US" sz="2800" dirty="0"/>
              <a:t>energy security and emission reduction</a:t>
            </a:r>
          </a:p>
        </p:txBody>
      </p:sp>
      <p:sp>
        <p:nvSpPr>
          <p:cNvPr id="4" name="Slide Number Placeholder 3"/>
          <p:cNvSpPr>
            <a:spLocks noGrp="1"/>
          </p:cNvSpPr>
          <p:nvPr>
            <p:ph type="sldNum" sz="quarter" idx="12"/>
          </p:nvPr>
        </p:nvSpPr>
        <p:spPr/>
        <p:txBody>
          <a:bodyPr/>
          <a:lstStyle/>
          <a:p>
            <a:fld id="{CBE56839-EA1C-4730-B6B0-68A33178F86B}" type="slidenum">
              <a:rPr lang="en-US" smtClean="0"/>
              <a:pPr/>
              <a:t>5</a:t>
            </a:fld>
            <a:endParaRPr lang="en-US"/>
          </a:p>
        </p:txBody>
      </p:sp>
      <p:sp>
        <p:nvSpPr>
          <p:cNvPr id="3" name="TextBox 2"/>
          <p:cNvSpPr txBox="1"/>
          <p:nvPr/>
        </p:nvSpPr>
        <p:spPr>
          <a:xfrm>
            <a:off x="457200" y="314980"/>
            <a:ext cx="2209800" cy="523220"/>
          </a:xfrm>
          <a:prstGeom prst="rect">
            <a:avLst/>
          </a:prstGeom>
          <a:noFill/>
        </p:spPr>
        <p:txBody>
          <a:bodyPr wrap="square" rtlCol="0">
            <a:spAutoFit/>
          </a:bodyPr>
          <a:lstStyle/>
          <a:p>
            <a:r>
              <a:rPr lang="en-US" sz="2800" i="1" u="sng" dirty="0" smtClean="0"/>
              <a:t>Ann Arbor</a:t>
            </a:r>
            <a:endParaRPr lang="en-US" sz="2800" i="1" u="sng" dirty="0"/>
          </a:p>
        </p:txBody>
      </p:sp>
      <p:pic>
        <p:nvPicPr>
          <p:cNvPr id="1026" name="Picture 2" descr="C:\Users\p2admin\Documents\Research\Paper\DSJNamwoo2015\DSJ2015namwoo\US_ms.png"/>
          <p:cNvPicPr>
            <a:picLocks noChangeAspect="1" noChangeArrowheads="1"/>
          </p:cNvPicPr>
          <p:nvPr/>
        </p:nvPicPr>
        <p:blipFill rotWithShape="1">
          <a:blip r:embed="rId2">
            <a:extLst>
              <a:ext uri="{28A0092B-C50C-407E-A947-70E740481C1C}">
                <a14:useLocalDpi xmlns:a14="http://schemas.microsoft.com/office/drawing/2010/main" val="0"/>
              </a:ext>
            </a:extLst>
          </a:blip>
          <a:srcRect l="6901" t="77441" r="48606"/>
          <a:stretch/>
        </p:blipFill>
        <p:spPr bwMode="auto">
          <a:xfrm>
            <a:off x="1524000" y="3964799"/>
            <a:ext cx="4572000" cy="2880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276133" y="2191312"/>
            <a:ext cx="2162643" cy="523220"/>
          </a:xfrm>
          <a:prstGeom prst="rect">
            <a:avLst/>
          </a:prstGeom>
          <a:noFill/>
        </p:spPr>
        <p:txBody>
          <a:bodyPr wrap="none" rtlCol="0">
            <a:spAutoFit/>
          </a:bodyPr>
          <a:lstStyle/>
          <a:p>
            <a:r>
              <a:rPr lang="en-US" sz="2800" b="1" dirty="0" smtClean="0"/>
              <a:t>Collaborative</a:t>
            </a:r>
            <a:endParaRPr lang="en-US" sz="2800" b="1" dirty="0"/>
          </a:p>
        </p:txBody>
      </p:sp>
      <p:sp>
        <p:nvSpPr>
          <p:cNvPr id="10" name="TextBox 9"/>
          <p:cNvSpPr txBox="1"/>
          <p:nvPr/>
        </p:nvSpPr>
        <p:spPr>
          <a:xfrm rot="16200000">
            <a:off x="-233877" y="4829268"/>
            <a:ext cx="2078133" cy="523220"/>
          </a:xfrm>
          <a:prstGeom prst="rect">
            <a:avLst/>
          </a:prstGeom>
          <a:noFill/>
        </p:spPr>
        <p:txBody>
          <a:bodyPr wrap="none" rtlCol="0">
            <a:spAutoFit/>
          </a:bodyPr>
          <a:lstStyle/>
          <a:p>
            <a:r>
              <a:rPr lang="en-US" sz="2800" b="1" dirty="0" smtClean="0"/>
              <a:t>Profit-driven</a:t>
            </a:r>
            <a:endParaRPr lang="en-US" sz="2800" b="1" dirty="0"/>
          </a:p>
        </p:txBody>
      </p:sp>
    </p:spTree>
    <p:extLst>
      <p:ext uri="{BB962C8B-B14F-4D97-AF65-F5344CB8AC3E}">
        <p14:creationId xmlns:p14="http://schemas.microsoft.com/office/powerpoint/2010/main" val="2829577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0" y="381001"/>
            <a:ext cx="9144000" cy="685801"/>
          </a:xfrm>
          <a:prstGeom prst="rect">
            <a:avLst/>
          </a:prstGeom>
        </p:spPr>
        <p:txBody>
          <a:bodyPr vert="horz" lIns="0" tIns="0" rIns="0" bIns="0" rtlCol="0">
            <a:noAutofit/>
          </a:bodyPr>
          <a:lstStyle>
            <a:lvl1pPr marL="235127" indent="-235127" algn="l" defTabSz="627004"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509441" indent="-195939" algn="l" defTabSz="627004"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83755" indent="-156751" algn="l" defTabSz="627004"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9725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1410759"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1724261"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037763"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351265"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664767" indent="-156751" algn="l" defTabSz="627004"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spcBef>
                <a:spcPts val="0"/>
              </a:spcBef>
              <a:buNone/>
            </a:pPr>
            <a:r>
              <a:rPr lang="en-US" sz="4000" dirty="0">
                <a:solidFill>
                  <a:schemeClr val="tx1">
                    <a:lumMod val="95000"/>
                    <a:lumOff val="5000"/>
                  </a:schemeClr>
                </a:solidFill>
                <a:latin typeface="PTF NORDIC Std" pitchFamily="34" charset="0"/>
              </a:rPr>
              <a:t>Compute interpolated values</a:t>
            </a:r>
            <a:endParaRPr lang="en-US" sz="4000" dirty="0">
              <a:solidFill>
                <a:srgbClr val="C00000"/>
              </a:solidFill>
              <a:latin typeface="PTF NORDIC Std" pitchFamily="34" charset="0"/>
            </a:endParaRPr>
          </a:p>
        </p:txBody>
      </p:sp>
      <p:graphicFrame>
        <p:nvGraphicFramePr>
          <p:cNvPr id="20" name="Object 19"/>
          <p:cNvGraphicFramePr>
            <a:graphicFrameLocks noChangeAspect="1"/>
          </p:cNvGraphicFramePr>
          <p:nvPr>
            <p:extLst>
              <p:ext uri="{D42A27DB-BD31-4B8C-83A1-F6EECF244321}">
                <p14:modId xmlns:p14="http://schemas.microsoft.com/office/powerpoint/2010/main" val="2645537511"/>
              </p:ext>
            </p:extLst>
          </p:nvPr>
        </p:nvGraphicFramePr>
        <p:xfrm>
          <a:off x="4657726" y="3294064"/>
          <a:ext cx="2835275" cy="320675"/>
        </p:xfrm>
        <a:graphic>
          <a:graphicData uri="http://schemas.openxmlformats.org/presentationml/2006/ole">
            <mc:AlternateContent xmlns:mc="http://schemas.openxmlformats.org/markup-compatibility/2006">
              <mc:Choice xmlns:v="urn:schemas-microsoft-com:vml" Requires="v">
                <p:oleObj spid="_x0000_s3078" name="Equation" r:id="rId3" imgW="1917360" imgH="215640" progId="Equation.3">
                  <p:embed/>
                </p:oleObj>
              </mc:Choice>
              <mc:Fallback>
                <p:oleObj name="Equation" r:id="rId3" imgW="1917360" imgH="215640" progId="Equation.3">
                  <p:embed/>
                  <p:pic>
                    <p:nvPicPr>
                      <p:cNvPr id="0" name=""/>
                      <p:cNvPicPr>
                        <a:picLocks noChangeAspect="1" noChangeArrowheads="1"/>
                      </p:cNvPicPr>
                      <p:nvPr/>
                    </p:nvPicPr>
                    <p:blipFill>
                      <a:blip r:embed="rId4"/>
                      <a:srcRect/>
                      <a:stretch>
                        <a:fillRect/>
                      </a:stretch>
                    </p:blipFill>
                    <p:spPr bwMode="auto">
                      <a:xfrm>
                        <a:off x="4657726" y="3294064"/>
                        <a:ext cx="2835275" cy="320675"/>
                      </a:xfrm>
                      <a:prstGeom prst="rect">
                        <a:avLst/>
                      </a:prstGeom>
                      <a:noFill/>
                      <a:ln>
                        <a:noFill/>
                      </a:ln>
                    </p:spPr>
                  </p:pic>
                </p:oleObj>
              </mc:Fallback>
            </mc:AlternateContent>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4087635161"/>
              </p:ext>
            </p:extLst>
          </p:nvPr>
        </p:nvGraphicFramePr>
        <p:xfrm>
          <a:off x="228600" y="2690978"/>
          <a:ext cx="2514600" cy="935432"/>
        </p:xfrm>
        <a:graphic>
          <a:graphicData uri="http://schemas.openxmlformats.org/drawingml/2006/table">
            <a:tbl>
              <a:tblPr>
                <a:tableStyleId>{9D7B26C5-4107-4FEC-AEDC-1716B250A1EF}</a:tableStyleId>
              </a:tblPr>
              <a:tblGrid>
                <a:gridCol w="984832"/>
                <a:gridCol w="700732"/>
                <a:gridCol w="829036"/>
              </a:tblGrid>
              <a:tr h="243878">
                <a:tc>
                  <a:txBody>
                    <a:bodyPr/>
                    <a:lstStyle/>
                    <a:p>
                      <a:pPr algn="ctr" fontAlgn="b"/>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Value</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Part-worth</a:t>
                      </a:r>
                      <a:endParaRPr lang="en-US" sz="1400" b="1" i="0" u="none" strike="noStrike" dirty="0">
                        <a:effectLst/>
                        <a:latin typeface="Calibri" pitchFamily="34" charset="0"/>
                        <a:cs typeface="Calibri" pitchFamily="34" charset="0"/>
                      </a:endParaRPr>
                    </a:p>
                  </a:txBody>
                  <a:tcPr marL="9525" marR="9525" marT="9525" marB="0" anchor="b"/>
                </a:tc>
              </a:tr>
              <a:tr h="223838">
                <a:tc>
                  <a:txBody>
                    <a:bodyPr/>
                    <a:lstStyle/>
                    <a:p>
                      <a:pPr algn="ctr" fontAlgn="b"/>
                      <a:r>
                        <a:rPr lang="en-US" sz="1400" u="none" strike="noStrike" dirty="0" smtClean="0">
                          <a:effectLst/>
                          <a:latin typeface="Calibri" pitchFamily="34" charset="0"/>
                          <a:cs typeface="Calibri" pitchFamily="34" charset="0"/>
                        </a:rPr>
                        <a:t>Price</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$24.6</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-0.57</a:t>
                      </a:r>
                      <a:endParaRPr lang="en-US" sz="1400" b="0" i="0" u="none" strike="noStrike" dirty="0">
                        <a:effectLst/>
                        <a:latin typeface="Calibri" pitchFamily="34" charset="0"/>
                        <a:cs typeface="Calibri" pitchFamily="34" charset="0"/>
                      </a:endParaRPr>
                    </a:p>
                  </a:txBody>
                  <a:tcPr marL="9525" marR="9525" marT="9525" marB="0" anchor="b"/>
                </a:tc>
              </a:tr>
              <a:tr h="223838">
                <a:tc>
                  <a:txBody>
                    <a:bodyPr/>
                    <a:lstStyle/>
                    <a:p>
                      <a:pPr algn="ctr" fontAlgn="b"/>
                      <a:r>
                        <a:rPr lang="en-US" sz="1400" u="none" strike="noStrike" dirty="0" smtClean="0">
                          <a:effectLst/>
                          <a:latin typeface="Calibri" pitchFamily="34" charset="0"/>
                          <a:cs typeface="Calibri" pitchFamily="34" charset="0"/>
                        </a:rPr>
                        <a:t>MPG</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34</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0.56</a:t>
                      </a:r>
                      <a:endParaRPr lang="en-US" sz="1400" b="0" i="0" u="none" strike="noStrike" dirty="0">
                        <a:effectLst/>
                        <a:latin typeface="Calibri" pitchFamily="34" charset="0"/>
                        <a:cs typeface="Calibri" pitchFamily="34" charset="0"/>
                      </a:endParaRPr>
                    </a:p>
                  </a:txBody>
                  <a:tcPr marL="9525" marR="9525" marT="9525" marB="0" anchor="b"/>
                </a:tc>
              </a:tr>
              <a:tr h="243878">
                <a:tc>
                  <a:txBody>
                    <a:bodyPr/>
                    <a:lstStyle/>
                    <a:p>
                      <a:pPr algn="ctr" fontAlgn="b"/>
                      <a:r>
                        <a:rPr lang="en-US" sz="1400" u="none" strike="noStrike" dirty="0" smtClean="0">
                          <a:effectLst/>
                          <a:latin typeface="Calibri" pitchFamily="34" charset="0"/>
                          <a:cs typeface="Calibri" pitchFamily="34" charset="0"/>
                        </a:rPr>
                        <a:t>Acceleration</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7.0</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0.87</a:t>
                      </a:r>
                      <a:endParaRPr lang="en-US" sz="1400" b="0" i="0" u="none" strike="noStrike" dirty="0">
                        <a:effectLst/>
                        <a:latin typeface="Calibri" pitchFamily="34" charset="0"/>
                        <a:cs typeface="Calibri" pitchFamily="34" charset="0"/>
                      </a:endParaRPr>
                    </a:p>
                  </a:txBody>
                  <a:tcPr marL="9525" marR="9525" marT="9525" marB="0" anchor="b"/>
                </a:tc>
              </a:tr>
            </a:tbl>
          </a:graphicData>
        </a:graphic>
      </p:graphicFrame>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1" y="1090779"/>
            <a:ext cx="1981200" cy="1342727"/>
          </a:xfrm>
          <a:prstGeom prst="rect">
            <a:avLst/>
          </a:prstGeom>
        </p:spPr>
      </p:pic>
      <p:sp>
        <p:nvSpPr>
          <p:cNvPr id="25" name="Rectangle 24"/>
          <p:cNvSpPr/>
          <p:nvPr/>
        </p:nvSpPr>
        <p:spPr>
          <a:xfrm>
            <a:off x="1680956" y="2352424"/>
            <a:ext cx="1050285" cy="352018"/>
          </a:xfrm>
          <a:prstGeom prst="rect">
            <a:avLst/>
          </a:prstGeom>
        </p:spPr>
        <p:txBody>
          <a:bodyPr wrap="none" lIns="91435" tIns="45718" rIns="91435" bIns="45718">
            <a:spAutoFit/>
          </a:bodyPr>
          <a:lstStyle/>
          <a:p>
            <a:r>
              <a:rPr lang="en-US" sz="1700" dirty="0">
                <a:latin typeface="Calibri" pitchFamily="34" charset="0"/>
                <a:cs typeface="Calibri" pitchFamily="34" charset="0"/>
              </a:rPr>
              <a:t>Product A</a:t>
            </a:r>
          </a:p>
        </p:txBody>
      </p:sp>
      <p:pic>
        <p:nvPicPr>
          <p:cNvPr id="26" name="Picture 5"/>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1387" t="9307" r="2466" b="2939"/>
          <a:stretch/>
        </p:blipFill>
        <p:spPr bwMode="auto">
          <a:xfrm>
            <a:off x="2800226" y="1735544"/>
            <a:ext cx="2134493" cy="142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6"/>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1348" t="3655" r="2701" b="2350"/>
          <a:stretch/>
        </p:blipFill>
        <p:spPr bwMode="auto">
          <a:xfrm>
            <a:off x="5074418" y="1676546"/>
            <a:ext cx="2012182" cy="1547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7"/>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1523" t="1305" r="2722" b="3003"/>
          <a:stretch/>
        </p:blipFill>
        <p:spPr bwMode="auto">
          <a:xfrm>
            <a:off x="7243814" y="1659051"/>
            <a:ext cx="1900186" cy="148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5-Point Star 30"/>
          <p:cNvSpPr/>
          <p:nvPr/>
        </p:nvSpPr>
        <p:spPr>
          <a:xfrm>
            <a:off x="4600154" y="2551670"/>
            <a:ext cx="152400" cy="164316"/>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32" name="5-Point Star 31"/>
          <p:cNvSpPr/>
          <p:nvPr/>
        </p:nvSpPr>
        <p:spPr>
          <a:xfrm>
            <a:off x="6715125" y="2147484"/>
            <a:ext cx="152400" cy="164316"/>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33" name="5-Point Star 32"/>
          <p:cNvSpPr/>
          <p:nvPr/>
        </p:nvSpPr>
        <p:spPr>
          <a:xfrm>
            <a:off x="7824840" y="2053014"/>
            <a:ext cx="152400" cy="164316"/>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graphicFrame>
        <p:nvGraphicFramePr>
          <p:cNvPr id="34" name="Object 33"/>
          <p:cNvGraphicFramePr>
            <a:graphicFrameLocks noChangeAspect="1"/>
          </p:cNvGraphicFramePr>
          <p:nvPr>
            <p:extLst>
              <p:ext uri="{D42A27DB-BD31-4B8C-83A1-F6EECF244321}">
                <p14:modId xmlns:p14="http://schemas.microsoft.com/office/powerpoint/2010/main" val="896309551"/>
              </p:ext>
            </p:extLst>
          </p:nvPr>
        </p:nvGraphicFramePr>
        <p:xfrm>
          <a:off x="4667251" y="5962650"/>
          <a:ext cx="2814638" cy="319088"/>
        </p:xfrm>
        <a:graphic>
          <a:graphicData uri="http://schemas.openxmlformats.org/presentationml/2006/ole">
            <mc:AlternateContent xmlns:mc="http://schemas.openxmlformats.org/markup-compatibility/2006">
              <mc:Choice xmlns:v="urn:schemas-microsoft-com:vml" Requires="v">
                <p:oleObj spid="_x0000_s3079" name="Equation" r:id="rId9" imgW="1904760" imgH="215640" progId="Equation.3">
                  <p:embed/>
                </p:oleObj>
              </mc:Choice>
              <mc:Fallback>
                <p:oleObj name="Equation" r:id="rId9" imgW="1904760" imgH="215640" progId="Equation.3">
                  <p:embed/>
                  <p:pic>
                    <p:nvPicPr>
                      <p:cNvPr id="0" name=""/>
                      <p:cNvPicPr>
                        <a:picLocks noChangeAspect="1" noChangeArrowheads="1"/>
                      </p:cNvPicPr>
                      <p:nvPr/>
                    </p:nvPicPr>
                    <p:blipFill>
                      <a:blip r:embed="rId10"/>
                      <a:srcRect/>
                      <a:stretch>
                        <a:fillRect/>
                      </a:stretch>
                    </p:blipFill>
                    <p:spPr bwMode="auto">
                      <a:xfrm>
                        <a:off x="4667251" y="5962650"/>
                        <a:ext cx="2814638" cy="319088"/>
                      </a:xfrm>
                      <a:prstGeom prst="rect">
                        <a:avLst/>
                      </a:prstGeom>
                      <a:noFill/>
                      <a:ln>
                        <a:noFill/>
                      </a:ln>
                    </p:spPr>
                  </p:pic>
                </p:oleObj>
              </mc:Fallback>
            </mc:AlternateContent>
          </a:graphicData>
        </a:graphic>
      </p:graphicFrame>
      <p:sp>
        <p:nvSpPr>
          <p:cNvPr id="37" name="Rectangle 36"/>
          <p:cNvSpPr/>
          <p:nvPr/>
        </p:nvSpPr>
        <p:spPr>
          <a:xfrm>
            <a:off x="1697979" y="4990849"/>
            <a:ext cx="1042395" cy="352018"/>
          </a:xfrm>
          <a:prstGeom prst="rect">
            <a:avLst/>
          </a:prstGeom>
        </p:spPr>
        <p:txBody>
          <a:bodyPr wrap="none" lIns="91435" tIns="45718" rIns="91435" bIns="45718">
            <a:spAutoFit/>
          </a:bodyPr>
          <a:lstStyle/>
          <a:p>
            <a:r>
              <a:rPr lang="en-US" sz="1700" dirty="0">
                <a:latin typeface="Calibri" pitchFamily="34" charset="0"/>
                <a:cs typeface="Calibri" pitchFamily="34" charset="0"/>
              </a:rPr>
              <a:t>Product B</a:t>
            </a:r>
          </a:p>
        </p:txBody>
      </p:sp>
      <p:pic>
        <p:nvPicPr>
          <p:cNvPr id="38" name="Picture 5"/>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1387" t="9307" r="2466" b="2939"/>
          <a:stretch/>
        </p:blipFill>
        <p:spPr bwMode="auto">
          <a:xfrm>
            <a:off x="2802211" y="4373970"/>
            <a:ext cx="2134493" cy="142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6"/>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1348" t="3655" r="2701" b="2350"/>
          <a:stretch/>
        </p:blipFill>
        <p:spPr bwMode="auto">
          <a:xfrm>
            <a:off x="5105400" y="4314972"/>
            <a:ext cx="2012182" cy="1547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7"/>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1523" t="1305" r="2722" b="3003"/>
          <a:stretch/>
        </p:blipFill>
        <p:spPr bwMode="auto">
          <a:xfrm>
            <a:off x="7243814" y="4297477"/>
            <a:ext cx="1900186" cy="148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5-Point Star 40"/>
          <p:cNvSpPr/>
          <p:nvPr/>
        </p:nvSpPr>
        <p:spPr>
          <a:xfrm>
            <a:off x="4483100" y="5165805"/>
            <a:ext cx="152400" cy="164316"/>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42" name="5-Point Star 41"/>
          <p:cNvSpPr/>
          <p:nvPr/>
        </p:nvSpPr>
        <p:spPr>
          <a:xfrm>
            <a:off x="6136892" y="5045083"/>
            <a:ext cx="152400" cy="164316"/>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sp>
        <p:nvSpPr>
          <p:cNvPr id="43" name="5-Point Star 42"/>
          <p:cNvSpPr/>
          <p:nvPr/>
        </p:nvSpPr>
        <p:spPr>
          <a:xfrm>
            <a:off x="7543800" y="4712484"/>
            <a:ext cx="152400" cy="164316"/>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a:p>
        </p:txBody>
      </p:sp>
      <p:pic>
        <p:nvPicPr>
          <p:cNvPr id="44" name="Picture 43"/>
          <p:cNvPicPr>
            <a:picLocks noChangeAspect="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5800" y="3755518"/>
            <a:ext cx="1792790" cy="1357198"/>
          </a:xfrm>
          <a:prstGeom prst="rect">
            <a:avLst/>
          </a:prstGeom>
        </p:spPr>
      </p:pic>
      <p:graphicFrame>
        <p:nvGraphicFramePr>
          <p:cNvPr id="45" name="Table 44"/>
          <p:cNvGraphicFramePr>
            <a:graphicFrameLocks noGrp="1"/>
          </p:cNvGraphicFramePr>
          <p:nvPr>
            <p:extLst>
              <p:ext uri="{D42A27DB-BD31-4B8C-83A1-F6EECF244321}">
                <p14:modId xmlns:p14="http://schemas.microsoft.com/office/powerpoint/2010/main" val="2657699870"/>
              </p:ext>
            </p:extLst>
          </p:nvPr>
        </p:nvGraphicFramePr>
        <p:xfrm>
          <a:off x="228600" y="5329403"/>
          <a:ext cx="2514600" cy="895352"/>
        </p:xfrm>
        <a:graphic>
          <a:graphicData uri="http://schemas.openxmlformats.org/drawingml/2006/table">
            <a:tbl>
              <a:tblPr>
                <a:tableStyleId>{9D7B26C5-4107-4FEC-AEDC-1716B250A1EF}</a:tableStyleId>
              </a:tblPr>
              <a:tblGrid>
                <a:gridCol w="984832"/>
                <a:gridCol w="700732"/>
                <a:gridCol w="829036"/>
              </a:tblGrid>
              <a:tr h="223838">
                <a:tc>
                  <a:txBody>
                    <a:bodyPr/>
                    <a:lstStyle/>
                    <a:p>
                      <a:pPr algn="ctr" fontAlgn="b"/>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Value</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Part-worth</a:t>
                      </a:r>
                      <a:endParaRPr lang="en-US" sz="1400" b="1" i="0" u="none" strike="noStrike" dirty="0">
                        <a:effectLst/>
                        <a:latin typeface="Calibri" pitchFamily="34" charset="0"/>
                        <a:cs typeface="Calibri" pitchFamily="34" charset="0"/>
                      </a:endParaRPr>
                    </a:p>
                  </a:txBody>
                  <a:tcPr marL="9525" marR="9525" marT="9525" marB="0" anchor="b"/>
                </a:tc>
              </a:tr>
              <a:tr h="223838">
                <a:tc>
                  <a:txBody>
                    <a:bodyPr/>
                    <a:lstStyle/>
                    <a:p>
                      <a:pPr algn="ctr" fontAlgn="b"/>
                      <a:r>
                        <a:rPr lang="en-US" sz="1400" u="none" strike="noStrike" dirty="0" smtClean="0">
                          <a:effectLst/>
                          <a:latin typeface="Calibri" pitchFamily="34" charset="0"/>
                          <a:cs typeface="Calibri" pitchFamily="34" charset="0"/>
                        </a:rPr>
                        <a:t>Price</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$23.9</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-0.49</a:t>
                      </a:r>
                      <a:endParaRPr lang="en-US" sz="1400" b="0" i="0" u="none" strike="noStrike" dirty="0">
                        <a:effectLst/>
                        <a:latin typeface="Calibri" pitchFamily="34" charset="0"/>
                        <a:cs typeface="Calibri" pitchFamily="34" charset="0"/>
                      </a:endParaRPr>
                    </a:p>
                  </a:txBody>
                  <a:tcPr marL="9525" marR="9525" marT="9525" marB="0" anchor="b"/>
                </a:tc>
              </a:tr>
              <a:tr h="223838">
                <a:tc>
                  <a:txBody>
                    <a:bodyPr/>
                    <a:lstStyle/>
                    <a:p>
                      <a:pPr algn="ctr" fontAlgn="b"/>
                      <a:r>
                        <a:rPr lang="en-US" sz="1400" u="none" strike="noStrike" dirty="0" smtClean="0">
                          <a:effectLst/>
                          <a:latin typeface="Calibri" pitchFamily="34" charset="0"/>
                          <a:cs typeface="Calibri" pitchFamily="34" charset="0"/>
                        </a:rPr>
                        <a:t>MPG</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30</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-0.07</a:t>
                      </a:r>
                      <a:endParaRPr lang="en-US" sz="1400" b="0" i="0" u="none" strike="noStrike" dirty="0">
                        <a:effectLst/>
                        <a:latin typeface="Calibri" pitchFamily="34" charset="0"/>
                        <a:cs typeface="Calibri" pitchFamily="34" charset="0"/>
                      </a:endParaRPr>
                    </a:p>
                  </a:txBody>
                  <a:tcPr marL="9525" marR="9525" marT="9525" marB="0" anchor="b"/>
                </a:tc>
              </a:tr>
              <a:tr h="223838">
                <a:tc>
                  <a:txBody>
                    <a:bodyPr/>
                    <a:lstStyle/>
                    <a:p>
                      <a:pPr algn="ctr" fontAlgn="b"/>
                      <a:r>
                        <a:rPr lang="en-US" sz="1400" u="none" strike="noStrike" dirty="0" smtClean="0">
                          <a:effectLst/>
                          <a:latin typeface="Calibri" pitchFamily="34" charset="0"/>
                          <a:cs typeface="Calibri" pitchFamily="34" charset="0"/>
                        </a:rPr>
                        <a:t>Acceleration</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6.2</a:t>
                      </a:r>
                      <a:endParaRPr lang="en-US" sz="1400" b="1" i="0" u="none" strike="noStrike" dirty="0">
                        <a:effectLst/>
                        <a:latin typeface="Calibri" pitchFamily="34" charset="0"/>
                        <a:cs typeface="Calibri" pitchFamily="34" charset="0"/>
                      </a:endParaRPr>
                    </a:p>
                  </a:txBody>
                  <a:tcPr marL="9525" marR="9525" marT="9525" marB="0" anchor="b"/>
                </a:tc>
                <a:tc>
                  <a:txBody>
                    <a:bodyPr/>
                    <a:lstStyle/>
                    <a:p>
                      <a:pPr algn="ctr" fontAlgn="b"/>
                      <a:r>
                        <a:rPr lang="en-US" sz="1400" u="none" strike="noStrike" dirty="0" smtClean="0">
                          <a:effectLst/>
                          <a:latin typeface="Calibri" pitchFamily="34" charset="0"/>
                          <a:cs typeface="Calibri" pitchFamily="34" charset="0"/>
                        </a:rPr>
                        <a:t>0.80</a:t>
                      </a:r>
                      <a:endParaRPr lang="en-US" sz="1400" b="0" i="0" u="none" strike="noStrike" dirty="0">
                        <a:effectLst/>
                        <a:latin typeface="Calibri" pitchFamily="34" charset="0"/>
                        <a:cs typeface="Calibri" pitchFamily="34" charset="0"/>
                      </a:endParaRPr>
                    </a:p>
                  </a:txBody>
                  <a:tcPr marL="9525" marR="9525" marT="9525" marB="0" anchor="b"/>
                </a:tc>
              </a:tr>
            </a:tbl>
          </a:graphicData>
        </a:graphic>
      </p:graphicFrame>
      <p:sp>
        <p:nvSpPr>
          <p:cNvPr id="29" name="Shape 52"/>
          <p:cNvSpPr>
            <a:spLocks noGrp="1"/>
          </p:cNvSpPr>
          <p:nvPr>
            <p:ph type="sldNum" sz="quarter" idx="4294967295"/>
          </p:nvPr>
        </p:nvSpPr>
        <p:spPr>
          <a:xfrm>
            <a:off x="8193908" y="6585644"/>
            <a:ext cx="521504" cy="267891"/>
          </a:xfrm>
          <a:prstGeom prst="rect">
            <a:avLst/>
          </a:prstGeom>
          <a:extLst>
            <a:ext uri="{C572A759-6A51-4108-AA02-DFA0A04FC94B}">
              <ma14:wrappingTextBoxFlag xmlns="" xmlns:ma14="http://schemas.microsoft.com/office/mac/drawingml/2011/main" val="1"/>
            </a:ext>
          </a:extLst>
        </p:spPr>
        <p:txBody>
          <a:bodyPr vert="horz" lIns="91440" tIns="45720" rIns="91440" bIns="45720" rtlCol="0" anchor="ctr"/>
          <a:lstStyle/>
          <a:p>
            <a:fld id="{86CB4B4D-7CA3-9044-876B-883B54F8677D}" type="slidenum">
              <a:rPr sz="1300">
                <a:solidFill>
                  <a:schemeClr val="tx1"/>
                </a:solidFill>
              </a:rPr>
              <a:pPr/>
              <a:t>50</a:t>
            </a:fld>
            <a:endParaRPr sz="1300" dirty="0">
              <a:solidFill>
                <a:schemeClr val="tx1"/>
              </a:solidFill>
            </a:endParaRPr>
          </a:p>
        </p:txBody>
      </p:sp>
    </p:spTree>
    <p:extLst>
      <p:ext uri="{BB962C8B-B14F-4D97-AF65-F5344CB8AC3E}">
        <p14:creationId xmlns:p14="http://schemas.microsoft.com/office/powerpoint/2010/main" val="15012418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8" y="-152400"/>
            <a:ext cx="9753600" cy="609600"/>
          </a:xfrm>
        </p:spPr>
        <p:txBody>
          <a:bodyPr>
            <a:noAutofit/>
          </a:bodyPr>
          <a:lstStyle/>
          <a:p>
            <a:r>
              <a:rPr lang="en-US" sz="2800" dirty="0" smtClean="0"/>
              <a:t>US consumer preference</a:t>
            </a:r>
            <a:endParaRPr lang="en-US" sz="2800" dirty="0"/>
          </a:p>
        </p:txBody>
      </p:sp>
      <p:sp>
        <p:nvSpPr>
          <p:cNvPr id="4" name="Slide Number Placeholder 3"/>
          <p:cNvSpPr>
            <a:spLocks noGrp="1"/>
          </p:cNvSpPr>
          <p:nvPr>
            <p:ph type="sldNum" sz="quarter" idx="12"/>
          </p:nvPr>
        </p:nvSpPr>
        <p:spPr/>
        <p:txBody>
          <a:bodyPr/>
          <a:lstStyle/>
          <a:p>
            <a:fld id="{CBE56839-EA1C-4730-B6B0-68A33178F86B}" type="slidenum">
              <a:rPr lang="en-US" smtClean="0"/>
              <a:pPr/>
              <a:t>6</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1000"/>
            <a:ext cx="5562600" cy="6474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345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8" y="-152400"/>
            <a:ext cx="9753600" cy="609600"/>
          </a:xfrm>
        </p:spPr>
        <p:txBody>
          <a:bodyPr>
            <a:noAutofit/>
          </a:bodyPr>
          <a:lstStyle/>
          <a:p>
            <a:r>
              <a:rPr lang="en-US" sz="2800" dirty="0" smtClean="0"/>
              <a:t>Policy design for </a:t>
            </a:r>
            <a:r>
              <a:rPr lang="en-US" sz="2800" dirty="0"/>
              <a:t>energy security and emission reduction</a:t>
            </a:r>
          </a:p>
        </p:txBody>
      </p:sp>
      <p:sp>
        <p:nvSpPr>
          <p:cNvPr id="4" name="Slide Number Placeholder 3"/>
          <p:cNvSpPr>
            <a:spLocks noGrp="1"/>
          </p:cNvSpPr>
          <p:nvPr>
            <p:ph type="sldNum" sz="quarter" idx="12"/>
          </p:nvPr>
        </p:nvSpPr>
        <p:spPr/>
        <p:txBody>
          <a:bodyPr/>
          <a:lstStyle/>
          <a:p>
            <a:fld id="{CBE56839-EA1C-4730-B6B0-68A33178F86B}" type="slidenum">
              <a:rPr lang="en-US" smtClean="0"/>
              <a:pPr/>
              <a:t>7</a:t>
            </a:fld>
            <a:endParaRPr lang="en-US"/>
          </a:p>
        </p:txBody>
      </p:sp>
      <p:sp>
        <p:nvSpPr>
          <p:cNvPr id="3" name="TextBox 2"/>
          <p:cNvSpPr txBox="1"/>
          <p:nvPr/>
        </p:nvSpPr>
        <p:spPr>
          <a:xfrm>
            <a:off x="457200" y="314980"/>
            <a:ext cx="2209800" cy="523220"/>
          </a:xfrm>
          <a:prstGeom prst="rect">
            <a:avLst/>
          </a:prstGeom>
          <a:noFill/>
        </p:spPr>
        <p:txBody>
          <a:bodyPr wrap="square" rtlCol="0">
            <a:spAutoFit/>
          </a:bodyPr>
          <a:lstStyle/>
          <a:p>
            <a:r>
              <a:rPr lang="en-US" sz="2800" i="1" u="sng" dirty="0" smtClean="0"/>
              <a:t>Beijing</a:t>
            </a:r>
            <a:endParaRPr lang="en-US" sz="2800" i="1" u="sng" dirty="0"/>
          </a:p>
        </p:txBody>
      </p:sp>
      <p:sp>
        <p:nvSpPr>
          <p:cNvPr id="8" name="Rectangle 7"/>
          <p:cNvSpPr/>
          <p:nvPr/>
        </p:nvSpPr>
        <p:spPr>
          <a:xfrm>
            <a:off x="0" y="6350169"/>
            <a:ext cx="2514600" cy="507831"/>
          </a:xfrm>
          <a:prstGeom prst="rect">
            <a:avLst/>
          </a:prstGeom>
        </p:spPr>
        <p:txBody>
          <a:bodyPr wrap="square">
            <a:spAutoFit/>
          </a:bodyPr>
          <a:lstStyle/>
          <a:p>
            <a:r>
              <a:rPr lang="en-US" sz="900" dirty="0" smtClean="0"/>
              <a:t>Figure from: Kang et al., A </a:t>
            </a:r>
            <a:r>
              <a:rPr lang="en-US" sz="900" dirty="0"/>
              <a:t>Framework for Quantitative Analysis of Government Policy Influence on Electric Vehicle </a:t>
            </a:r>
            <a:r>
              <a:rPr lang="en-US" sz="900" dirty="0" smtClean="0"/>
              <a:t>Market, 2015</a:t>
            </a:r>
            <a:endParaRPr lang="en-US" sz="900" dirty="0"/>
          </a:p>
        </p:txBody>
      </p:sp>
      <p:pic>
        <p:nvPicPr>
          <p:cNvPr id="2050" name="Picture 2" descr="C:\Users\p2admin\Documents\Research\Paper\DSJNamwoo2015\DSJ2015namwoo\China_ms.png"/>
          <p:cNvPicPr>
            <a:picLocks noChangeAspect="1" noChangeArrowheads="1"/>
          </p:cNvPicPr>
          <p:nvPr/>
        </p:nvPicPr>
        <p:blipFill rotWithShape="1">
          <a:blip r:embed="rId2">
            <a:extLst>
              <a:ext uri="{28A0092B-C50C-407E-A947-70E740481C1C}">
                <a14:useLocalDpi xmlns:a14="http://schemas.microsoft.com/office/drawing/2010/main" val="0"/>
              </a:ext>
            </a:extLst>
          </a:blip>
          <a:srcRect l="5516" r="47718" b="62934"/>
          <a:stretch/>
        </p:blipFill>
        <p:spPr bwMode="auto">
          <a:xfrm>
            <a:off x="990600" y="-1143000"/>
            <a:ext cx="5257800" cy="50978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Users\p2admin\Documents\Research\Paper\DSJNamwoo2015\DSJ2015namwoo\China_ms.png"/>
          <p:cNvPicPr>
            <a:picLocks noChangeAspect="1" noChangeArrowheads="1"/>
          </p:cNvPicPr>
          <p:nvPr/>
        </p:nvPicPr>
        <p:blipFill rotWithShape="1">
          <a:blip r:embed="rId2">
            <a:extLst>
              <a:ext uri="{28A0092B-C50C-407E-A947-70E740481C1C}">
                <a14:useLocalDpi xmlns:a14="http://schemas.microsoft.com/office/drawing/2010/main" val="0"/>
              </a:ext>
            </a:extLst>
          </a:blip>
          <a:srcRect l="6469" t="79684" r="46169" b="204"/>
          <a:stretch/>
        </p:blipFill>
        <p:spPr bwMode="auto">
          <a:xfrm>
            <a:off x="969000" y="3821939"/>
            <a:ext cx="5338652" cy="27732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rot="16200000">
            <a:off x="-657133" y="2343712"/>
            <a:ext cx="2162643" cy="523220"/>
          </a:xfrm>
          <a:prstGeom prst="rect">
            <a:avLst/>
          </a:prstGeom>
          <a:noFill/>
        </p:spPr>
        <p:txBody>
          <a:bodyPr wrap="none" rtlCol="0">
            <a:spAutoFit/>
          </a:bodyPr>
          <a:lstStyle/>
          <a:p>
            <a:r>
              <a:rPr lang="en-US" sz="2800" b="1" dirty="0" smtClean="0"/>
              <a:t>Collaborative</a:t>
            </a:r>
            <a:endParaRPr lang="en-US" sz="2800" b="1" dirty="0"/>
          </a:p>
        </p:txBody>
      </p:sp>
      <p:sp>
        <p:nvSpPr>
          <p:cNvPr id="11" name="TextBox 10"/>
          <p:cNvSpPr txBox="1"/>
          <p:nvPr/>
        </p:nvSpPr>
        <p:spPr>
          <a:xfrm rot="16200000">
            <a:off x="-614877" y="4587457"/>
            <a:ext cx="2078133" cy="523220"/>
          </a:xfrm>
          <a:prstGeom prst="rect">
            <a:avLst/>
          </a:prstGeom>
          <a:noFill/>
        </p:spPr>
        <p:txBody>
          <a:bodyPr wrap="none" rtlCol="0">
            <a:spAutoFit/>
          </a:bodyPr>
          <a:lstStyle/>
          <a:p>
            <a:r>
              <a:rPr lang="en-US" sz="2800" b="1" dirty="0" smtClean="0"/>
              <a:t>Profit-driven</a:t>
            </a:r>
            <a:endParaRPr lang="en-US" sz="2800" b="1" dirty="0"/>
          </a:p>
        </p:txBody>
      </p:sp>
    </p:spTree>
    <p:extLst>
      <p:ext uri="{BB962C8B-B14F-4D97-AF65-F5344CB8AC3E}">
        <p14:creationId xmlns:p14="http://schemas.microsoft.com/office/powerpoint/2010/main" val="608788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838200"/>
            <a:ext cx="8229600" cy="715962"/>
          </a:xfrm>
        </p:spPr>
        <p:txBody>
          <a:bodyPr>
            <a:normAutofit fontScale="90000"/>
          </a:bodyPr>
          <a:lstStyle/>
          <a:p>
            <a:r>
              <a:rPr lang="en-US" dirty="0" smtClean="0"/>
              <a:t>Motivation</a:t>
            </a:r>
          </a:p>
        </p:txBody>
      </p:sp>
      <p:sp>
        <p:nvSpPr>
          <p:cNvPr id="6147" name="Rectangle 3"/>
          <p:cNvSpPr>
            <a:spLocks noGrp="1" noChangeArrowheads="1"/>
          </p:cNvSpPr>
          <p:nvPr>
            <p:ph idx="1"/>
          </p:nvPr>
        </p:nvSpPr>
        <p:spPr>
          <a:xfrm>
            <a:off x="304800" y="2057400"/>
            <a:ext cx="8229600" cy="1143000"/>
          </a:xfrm>
        </p:spPr>
        <p:txBody>
          <a:bodyPr>
            <a:normAutofit fontScale="92500" lnSpcReduction="10000"/>
          </a:bodyPr>
          <a:lstStyle/>
          <a:p>
            <a:pPr algn="ctr">
              <a:buFontTx/>
              <a:buNone/>
            </a:pPr>
            <a:r>
              <a:rPr lang="en-US" sz="4000" dirty="0" smtClean="0"/>
              <a:t>The </a:t>
            </a:r>
            <a:r>
              <a:rPr lang="en-US" sz="4000" dirty="0" smtClean="0"/>
              <a:t>design process should have </a:t>
            </a:r>
            <a:r>
              <a:rPr lang="en-US" sz="4000" dirty="0" smtClean="0"/>
              <a:t>some form </a:t>
            </a:r>
            <a:r>
              <a:rPr lang="en-US" sz="4000" dirty="0" smtClean="0"/>
              <a:t>of user input</a:t>
            </a:r>
          </a:p>
          <a:p>
            <a:pPr algn="ctr"/>
            <a:endParaRPr lang="en-US" dirty="0" smtClean="0"/>
          </a:p>
          <a:p>
            <a:pPr algn="ctr"/>
            <a:endParaRPr lang="en-US" dirty="0" smtClean="0"/>
          </a:p>
        </p:txBody>
      </p:sp>
      <p:sp>
        <p:nvSpPr>
          <p:cNvPr id="6148" name="Slide Number Placeholder 3"/>
          <p:cNvSpPr>
            <a:spLocks noGrp="1"/>
          </p:cNvSpPr>
          <p:nvPr>
            <p:ph type="sldNum" sz="quarter" idx="4294967295"/>
          </p:nvPr>
        </p:nvSpPr>
        <p:spPr>
          <a:xfrm>
            <a:off x="7010400" y="6245225"/>
            <a:ext cx="2133600" cy="476250"/>
          </a:xfrm>
          <a:noFill/>
        </p:spPr>
        <p:txBody>
          <a:bodyPr/>
          <a:lstStyle/>
          <a:p>
            <a:fld id="{A2D43B66-7321-42E1-8027-A5DC60556862}" type="slidenum">
              <a:rPr lang="en-US" smtClean="0"/>
              <a:pPr/>
              <a:t>8</a:t>
            </a:fld>
            <a:endParaRPr lang="en-US" smtClean="0"/>
          </a:p>
        </p:txBody>
      </p:sp>
      <p:sp>
        <p:nvSpPr>
          <p:cNvPr id="5" name="Rectangle 2"/>
          <p:cNvSpPr txBox="1">
            <a:spLocks noChangeArrowheads="1"/>
          </p:cNvSpPr>
          <p:nvPr/>
        </p:nvSpPr>
        <p:spPr>
          <a:xfrm>
            <a:off x="457200" y="3657600"/>
            <a:ext cx="8229600" cy="715962"/>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How will the survey help you in the design process?</a:t>
            </a:r>
            <a:endParaRPr lang="en-US" dirty="0"/>
          </a:p>
        </p:txBody>
      </p:sp>
    </p:spTree>
    <p:extLst>
      <p:ext uri="{BB962C8B-B14F-4D97-AF65-F5344CB8AC3E}">
        <p14:creationId xmlns:p14="http://schemas.microsoft.com/office/powerpoint/2010/main" val="1067658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Outline</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What is the goal of the survey?</a:t>
            </a:r>
          </a:p>
          <a:p>
            <a:pPr marL="0" indent="0">
              <a:buNone/>
            </a:pPr>
            <a:endParaRPr lang="en-US" sz="2800" dirty="0" smtClean="0"/>
          </a:p>
          <a:p>
            <a:r>
              <a:rPr lang="en-US" sz="2800" dirty="0" smtClean="0"/>
              <a:t>What are the best questions to ask to achieve those goals?</a:t>
            </a:r>
            <a:endParaRPr lang="en-US" sz="2800" dirty="0"/>
          </a:p>
          <a:p>
            <a:endParaRPr lang="en-US" sz="2800" dirty="0" smtClean="0"/>
          </a:p>
          <a:p>
            <a:r>
              <a:rPr lang="en-US" sz="2800" dirty="0" smtClean="0"/>
              <a:t>Common problems to avoid</a:t>
            </a:r>
          </a:p>
          <a:p>
            <a:endParaRPr lang="en-US" sz="2800" dirty="0"/>
          </a:p>
          <a:p>
            <a:r>
              <a:rPr lang="en-US" sz="2800" dirty="0" smtClean="0"/>
              <a:t>Choice-Based Conjoint (CBC)</a:t>
            </a:r>
          </a:p>
          <a:p>
            <a:pPr>
              <a:buNone/>
            </a:pPr>
            <a:r>
              <a:rPr lang="en-US" sz="2800" dirty="0" smtClean="0"/>
              <a:t>		</a:t>
            </a:r>
            <a:r>
              <a:rPr lang="en-US" sz="2000" dirty="0" smtClean="0"/>
              <a:t>How do we prioritize our design objectives?</a:t>
            </a:r>
            <a:endParaRPr lang="en-US" sz="2800" dirty="0" smtClean="0"/>
          </a:p>
        </p:txBody>
      </p:sp>
      <p:pic>
        <p:nvPicPr>
          <p:cNvPr id="52226" name="Picture 2" descr="http://www.consciousbreakthrough.com/wp-content/uploads/2009/09/Survey-Clipart.jpeg"/>
          <p:cNvPicPr>
            <a:picLocks noChangeAspect="1" noChangeArrowheads="1"/>
          </p:cNvPicPr>
          <p:nvPr/>
        </p:nvPicPr>
        <p:blipFill>
          <a:blip r:embed="rId2" cstate="print"/>
          <a:srcRect/>
          <a:stretch>
            <a:fillRect/>
          </a:stretch>
        </p:blipFill>
        <p:spPr bwMode="auto">
          <a:xfrm>
            <a:off x="7391400" y="228600"/>
            <a:ext cx="1524000" cy="1143000"/>
          </a:xfrm>
          <a:prstGeom prst="rect">
            <a:avLst/>
          </a:prstGeom>
          <a:noFill/>
        </p:spPr>
      </p:pic>
      <p:sp>
        <p:nvSpPr>
          <p:cNvPr id="4" name="Slide Number Placeholder 3"/>
          <p:cNvSpPr>
            <a:spLocks noGrp="1"/>
          </p:cNvSpPr>
          <p:nvPr>
            <p:ph type="sldNum" sz="quarter" idx="12"/>
          </p:nvPr>
        </p:nvSpPr>
        <p:spPr/>
        <p:txBody>
          <a:bodyPr/>
          <a:lstStyle/>
          <a:p>
            <a:fld id="{13308378-C741-439A-BF84-CD988E0925BE}" type="slidenum">
              <a:rPr lang="en-US" smtClean="0"/>
              <a:t>9</a:t>
            </a:fld>
            <a:endParaRPr lang="en-US"/>
          </a:p>
        </p:txBody>
      </p:sp>
    </p:spTree>
    <p:extLst>
      <p:ext uri="{BB962C8B-B14F-4D97-AF65-F5344CB8AC3E}">
        <p14:creationId xmlns:p14="http://schemas.microsoft.com/office/powerpoint/2010/main" val="2377971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2895</Words>
  <Application>Microsoft Office PowerPoint</Application>
  <PresentationFormat>On-screen Show (4:3)</PresentationFormat>
  <Paragraphs>772</Paragraphs>
  <Slides>50</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2" baseType="lpstr">
      <vt:lpstr>Office Theme</vt:lpstr>
      <vt:lpstr>Equation</vt:lpstr>
      <vt:lpstr>Preference learning</vt:lpstr>
      <vt:lpstr>Understanding consumer preference is important for engineers!</vt:lpstr>
      <vt:lpstr>How will electric vehicle designs affect the market?</vt:lpstr>
      <vt:lpstr>US consumer preference</vt:lpstr>
      <vt:lpstr>Policy design for energy security and emission reduction</vt:lpstr>
      <vt:lpstr>US consumer preference</vt:lpstr>
      <vt:lpstr>Policy design for energy security and emission reduction</vt:lpstr>
      <vt:lpstr>Motivation</vt:lpstr>
      <vt:lpstr>Today’s Outline</vt:lpstr>
      <vt:lpstr>Goal: Understand consumers through data collection and analysis</vt:lpstr>
      <vt:lpstr>Types of Questions</vt:lpstr>
      <vt:lpstr>Open Response</vt:lpstr>
      <vt:lpstr>Closed Response</vt:lpstr>
      <vt:lpstr>Itemized Category</vt:lpstr>
      <vt:lpstr>Comparative</vt:lpstr>
      <vt:lpstr>Rank Order</vt:lpstr>
      <vt:lpstr>Likert Scale</vt:lpstr>
      <vt:lpstr>Semantic Differential</vt:lpstr>
      <vt:lpstr>Constant Sum</vt:lpstr>
      <vt:lpstr>Types of Questions</vt:lpstr>
      <vt:lpstr>PowerPoint Presentation</vt:lpstr>
      <vt:lpstr>Common Problems to Avoid</vt:lpstr>
      <vt:lpstr>Are the words understandable?</vt:lpstr>
      <vt:lpstr>Vague Questions </vt:lpstr>
      <vt:lpstr>What level of specificity is needed?</vt:lpstr>
      <vt:lpstr>Bias Problems</vt:lpstr>
      <vt:lpstr>Bias Problems</vt:lpstr>
      <vt:lpstr>Bias - Order</vt:lpstr>
      <vt:lpstr>Bias - Priming</vt:lpstr>
      <vt:lpstr>Bias – Education/Information</vt:lpstr>
      <vt:lpstr>Bias – Social Desirability</vt:lpstr>
      <vt:lpstr>Bias Solutions</vt:lpstr>
      <vt:lpstr>Wording Problems in Surveys (Dillman, 1978) </vt:lpstr>
      <vt:lpstr>Today’s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Preference learning</dc:title>
  <dc:creator>Yi Ren</dc:creator>
  <cp:lastModifiedBy>Yi Ren</cp:lastModifiedBy>
  <cp:revision>26</cp:revision>
  <dcterms:created xsi:type="dcterms:W3CDTF">2017-02-07T03:42:31Z</dcterms:created>
  <dcterms:modified xsi:type="dcterms:W3CDTF">2017-02-07T04:50:02Z</dcterms:modified>
</cp:coreProperties>
</file>