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  <p:sldMasterId id="2147483720" r:id="rId3"/>
  </p:sldMasterIdLst>
  <p:notesMasterIdLst>
    <p:notesMasterId r:id="rId36"/>
  </p:notesMasterIdLst>
  <p:handoutMasterIdLst>
    <p:handoutMasterId r:id="rId37"/>
  </p:handoutMasterIdLst>
  <p:sldIdLst>
    <p:sldId id="279" r:id="rId4"/>
    <p:sldId id="277" r:id="rId5"/>
    <p:sldId id="278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5" r:id="rId24"/>
    <p:sldId id="281" r:id="rId25"/>
    <p:sldId id="282" r:id="rId26"/>
    <p:sldId id="289" r:id="rId27"/>
    <p:sldId id="284" r:id="rId28"/>
    <p:sldId id="283" r:id="rId29"/>
    <p:sldId id="285" r:id="rId30"/>
    <p:sldId id="280" r:id="rId31"/>
    <p:sldId id="286" r:id="rId32"/>
    <p:sldId id="276" r:id="rId33"/>
    <p:sldId id="287" r:id="rId34"/>
    <p:sldId id="288" r:id="rId35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aximized">
    <p:restoredLeft sz="34567" autoAdjust="0"/>
    <p:restoredTop sz="86447" autoAdjust="0"/>
  </p:normalViewPr>
  <p:slideViewPr>
    <p:cSldViewPr>
      <p:cViewPr varScale="1">
        <p:scale>
          <a:sx n="75" d="100"/>
          <a:sy n="75" d="100"/>
        </p:scale>
        <p:origin x="-84" y="-5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3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es-AR" sz="1400" b="0" i="0" u="none" strike="noStrike" baseline="0">
              <a:ln>
                <a:noFill/>
              </a:ln>
              <a:solidFill>
                <a:srgbClr val="0080FF"/>
              </a:solidFill>
              <a:latin typeface="Arial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2 Marcador de fecha"/>
          <p:cNvSpPr txBox="1">
            <a:spLocks noGrp="1"/>
          </p:cNvSpPr>
          <p:nvPr>
            <p:ph type="dt" sz="quarter" idx="1"/>
          </p:nvPr>
        </p:nvSpPr>
        <p:spPr>
          <a:xfrm>
            <a:off x="388188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326F3A49-749C-41AB-8E0F-4D833A087396}" type="datetimeFigureOut">
              <a:t>15/12/2011</a:t>
            </a:fld>
            <a:endParaRPr lang="es-AR" sz="1400" b="0" i="0" u="none" strike="noStrike" baseline="0">
              <a:ln>
                <a:noFill/>
              </a:ln>
              <a:solidFill>
                <a:srgbClr val="0080FF"/>
              </a:solidFill>
              <a:latin typeface="Arial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4" name="3 Marcador de pie de página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es-AR" sz="1400" b="0" i="0" u="none" strike="noStrike" baseline="0">
              <a:ln>
                <a:noFill/>
              </a:ln>
              <a:solidFill>
                <a:srgbClr val="0080FF"/>
              </a:solidFill>
              <a:latin typeface="Arial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5" name="4 Marcador de número de diapositiva"/>
          <p:cNvSpPr txBox="1">
            <a:spLocks noGrp="1"/>
          </p:cNvSpPr>
          <p:nvPr>
            <p:ph type="sldNum" sz="quarter" idx="3"/>
          </p:nvPr>
        </p:nvSpPr>
        <p:spPr>
          <a:xfrm>
            <a:off x="388188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1B02A130-650D-4925-AD34-3162153D60B4}" type="slidenum">
              <a:t>‹Nº›</a:t>
            </a:fld>
            <a:endParaRPr lang="es-AR" sz="1400" b="0" i="0" u="none" strike="noStrike" baseline="0">
              <a:ln>
                <a:noFill/>
              </a:ln>
              <a:solidFill>
                <a:srgbClr val="0080FF"/>
              </a:solidFill>
              <a:latin typeface="Arial" pitchFamily="18"/>
              <a:ea typeface="Lucida Sans Unicode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6230668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>
            <a:spLocks noMove="1" noResize="1"/>
          </p:cNvSpPr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s-AR" sz="1800" b="0" i="0" u="none" strike="noStrike" baseline="0">
              <a:ln>
                <a:noFill/>
              </a:ln>
              <a:solidFill>
                <a:srgbClr val="0080FF"/>
              </a:solidFill>
              <a:latin typeface="Arial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2 Marcador de encabezado"/>
          <p:cNvSpPr txBox="1">
            <a:spLocks noGrp="1"/>
          </p:cNvSpPr>
          <p:nvPr>
            <p:ph type="hdr" sz="quarter"/>
          </p:nvPr>
        </p:nvSpPr>
        <p:spPr>
          <a:xfrm>
            <a:off x="-360" y="0"/>
            <a:ext cx="2971800" cy="457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/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baseline="0">
                <a:solidFill>
                  <a:srgbClr val="000000"/>
                </a:solidFill>
                <a:latin typeface="Arial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3 Marcador de fecha"/>
          <p:cNvSpPr txBox="1">
            <a:spLocks noGrp="1"/>
          </p:cNvSpPr>
          <p:nvPr>
            <p:ph type="dt" idx="1"/>
          </p:nvPr>
        </p:nvSpPr>
        <p:spPr>
          <a:xfrm>
            <a:off x="3884399" y="0"/>
            <a:ext cx="2971800" cy="457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/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baseline="0">
                <a:solidFill>
                  <a:srgbClr val="000000"/>
                </a:solidFill>
                <a:latin typeface="Arial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0576D06C-9DF9-463E-8DE4-9B404BE65B6A}" type="datetimeFigureOut">
              <a:t>12/15/2011</a:t>
            </a:fld>
            <a:endParaRPr lang="en-US"/>
          </a:p>
        </p:txBody>
      </p:sp>
      <p:sp>
        <p:nvSpPr>
          <p:cNvPr id="5" name="4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440"/>
            <a:ext cx="4572000" cy="3429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6" name="5 Marcador de notas"/>
          <p:cNvSpPr txBox="1">
            <a:spLocks noGrp="1"/>
          </p:cNvSpPr>
          <p:nvPr>
            <p:ph type="body" sz="quarter" idx="3"/>
          </p:nvPr>
        </p:nvSpPr>
        <p:spPr>
          <a:xfrm>
            <a:off x="685799" y="4343400"/>
            <a:ext cx="5486399" cy="411515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s-AR"/>
          </a:p>
        </p:txBody>
      </p:sp>
      <p:sp>
        <p:nvSpPr>
          <p:cNvPr id="7" name="6 Marcador de pie de página"/>
          <p:cNvSpPr txBox="1">
            <a:spLocks noGrp="1"/>
          </p:cNvSpPr>
          <p:nvPr>
            <p:ph type="ftr" sz="quarter" idx="4"/>
          </p:nvPr>
        </p:nvSpPr>
        <p:spPr>
          <a:xfrm>
            <a:off x="-360" y="8685000"/>
            <a:ext cx="2971800" cy="457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/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baseline="0">
                <a:solidFill>
                  <a:srgbClr val="000000"/>
                </a:solidFill>
                <a:latin typeface="Arial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7 Marcador de número de diapositiva"/>
          <p:cNvSpPr txBox="1">
            <a:spLocks noGrp="1"/>
          </p:cNvSpPr>
          <p:nvPr>
            <p:ph type="sldNum" sz="quarter" idx="5"/>
          </p:nvPr>
        </p:nvSpPr>
        <p:spPr>
          <a:xfrm>
            <a:off x="3884399" y="8685000"/>
            <a:ext cx="2971800" cy="457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/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baseline="0">
                <a:solidFill>
                  <a:srgbClr val="000000"/>
                </a:solidFill>
                <a:latin typeface="Arial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CCAF52CF-AD58-4635-A7DA-607F583A997B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71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1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es-AR" sz="1200" b="0" i="0" u="none" strike="noStrike" baseline="0">
        <a:ln>
          <a:noFill/>
        </a:ln>
        <a:solidFill>
          <a:srgbClr val="000000"/>
        </a:solidFill>
        <a:latin typeface="Arial" pitchFamily="18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50B52F-848D-4841-9676-ECCDD8DCFC74}" type="slidenum">
              <a:rPr lang="en-US"/>
              <a:pPr/>
              <a:t>2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025159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s-A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025159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s-A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025159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s-A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025159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s-A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025159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s-A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025159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s-A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025159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s-A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025159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s-A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025159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s-A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025159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s-A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50B52F-848D-4841-9676-ECCDD8DCFC74}" type="slidenum">
              <a:rPr lang="en-US"/>
              <a:pPr/>
              <a:t>3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025159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s-A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CAF52CF-AD58-4635-A7DA-607F583A997B}" type="slidenum">
              <a:rPr lang="es-AR" smtClean="0"/>
              <a:t>29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64399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025159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s-A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143000" y="685799"/>
            <a:ext cx="457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s-A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025159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s-A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025159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s-A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025159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s-A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025159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s-A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025159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s-A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025159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pPr lvl="0"/>
            <a:endParaRPr lang="es-AR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fld id="{F4327C38-2A1B-46DD-9765-143120EBABC1}" type="slidenum">
              <a:rPr lang="es-AR" smtClean="0"/>
              <a:t>‹Nº›</a:t>
            </a:fld>
            <a:endParaRPr lang="es-AR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9BECAB3-7B67-4FE8-824D-1440B58501BC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6A38E5-7A52-4ABD-B346-F49C9E6F0D91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18A9F26-F0C1-439A-AA6F-EB2A4AB1C63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24470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FC1B50-C44E-410C-9FF8-524CE8F7919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2073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7EA396D-EAB6-458E-AC86-CEF3696162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66276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6984470-7E68-481F-9AC5-0C257E8FDB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4505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BF68DAA-E375-4CF2-8C7B-E8827BEFEAE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020335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5AB81D4-DC6A-46E6-8093-DDAE6E37FEE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218032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0E36B9-3158-421C-9B65-9BE3FD1923B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9933857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2654A43-2015-4668-8C20-659634ADD44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921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38A3D2-7FFA-4C69-BE6D-569C3B0D3810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E8589F7-0F91-4B6C-A01B-FB04DAD8114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86082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68FD80-9953-4E08-A657-5E1C2366949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756359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5E6ADFE-7D7C-4BCA-BE18-B49D2B4CE3C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28485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1447800"/>
            <a:ext cx="748665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4000"/>
            </a:lvl1pPr>
          </a:lstStyle>
          <a:p>
            <a:pPr lvl="0"/>
            <a:r>
              <a:rPr lang="es-ES" noProof="0" smtClean="0"/>
              <a:t>Haga clic para modificar el estilo de título del patrón</a:t>
            </a:r>
            <a:endParaRPr 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42950" y="2209800"/>
            <a:ext cx="7486650" cy="685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s-ES" noProof="0" smtClean="0"/>
              <a:t>Haga clic para modificar el estilo de subtítulo del patrón</a:t>
            </a:r>
            <a:endParaRPr lang="en-US" noProof="0" smtClean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70023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604929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194972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399600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65392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6677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47FE87C-D072-446E-9857-D7BA5533CF7D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2677359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7516603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508721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43700" y="731838"/>
            <a:ext cx="2171700" cy="54403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28600" y="731838"/>
            <a:ext cx="6362700" cy="54403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91251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E240949-8038-4666-91E9-F9E30EC35644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0F59EE5-7113-4EB0-A583-A3D7F551A8C5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BDA0BE1-C847-4A12-954F-D3A344B649EF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8FD78C7-6F3E-42D3-A7FC-736B20FBD22D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A1F5A5B-5653-46D8-AA39-E317AAFED9D3}" type="slidenum">
              <a:rPr lang="es-AR" smtClean="0"/>
              <a:t>‹Nº›</a:t>
            </a:fld>
            <a:endParaRPr lang="es-AR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pPr lvl="0"/>
            <a:endParaRPr lang="es-A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pPr lvl="0"/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6EE6A48-665F-4CA0-A7A0-E22B2C2F8510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pPr lvl="0"/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pPr lvl="0"/>
            <a:fld id="{0C5B95C8-4ED9-46C0-AEBA-EC482DF315CD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0C5B95C8-4ED9-46C0-AEBA-EC482DF315C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2572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731838"/>
            <a:ext cx="86868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Microsoft Sans Serif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Microsoft Sans Serif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Microsoft Sans Serif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Microsoft Sans Serif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Microsoft Sans Serif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Microsoft Sans Serif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Microsoft Sans Serif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Seti@hom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4" Type="http://schemas.openxmlformats.org/officeDocument/2006/relationships/hyperlink" Target="mailto:Folding@hom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1169622" y="470555"/>
            <a:ext cx="69127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3600" b="1" dirty="0" smtClean="0"/>
              <a:t>Universidad Nacional de Córdoba</a:t>
            </a:r>
          </a:p>
          <a:p>
            <a:pPr algn="ctr"/>
            <a:endParaRPr lang="es-AR" sz="3600" b="1" dirty="0"/>
          </a:p>
          <a:p>
            <a:pPr algn="ctr"/>
            <a:endParaRPr lang="es-AR" sz="3600" b="1" dirty="0" smtClean="0"/>
          </a:p>
          <a:p>
            <a:pPr algn="ctr"/>
            <a:endParaRPr lang="es-AR" sz="3600" b="1" dirty="0" smtClean="0"/>
          </a:p>
          <a:p>
            <a:pPr algn="ctr"/>
            <a:endParaRPr lang="es-AR" sz="3600" b="1" dirty="0"/>
          </a:p>
          <a:p>
            <a:pPr algn="ctr"/>
            <a:r>
              <a:rPr lang="es-AR" b="1" dirty="0" smtClean="0"/>
              <a:t>Facultad de Matemáticas, Astronomía y Física</a:t>
            </a:r>
            <a:r>
              <a:rPr lang="es-AR" sz="2000" b="1" dirty="0" smtClean="0"/>
              <a:t/>
            </a:r>
            <a:br>
              <a:rPr lang="es-AR" sz="2000" b="1" dirty="0" smtClean="0"/>
            </a:br>
            <a:r>
              <a:rPr lang="es-AR" sz="1800" b="1" dirty="0" smtClean="0"/>
              <a:t>Especialidad en Sistemas y Servicios Distribuidos</a:t>
            </a:r>
            <a:endParaRPr lang="es-AR" sz="1800" dirty="0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alphaModFix/>
            <a:biLevel thresh="50000"/>
          </a:blip>
          <a:srcRect/>
          <a:stretch>
            <a:fillRect/>
          </a:stretch>
        </p:blipFill>
        <p:spPr>
          <a:xfrm>
            <a:off x="3995936" y="1453244"/>
            <a:ext cx="1260140" cy="145093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8 Rectángulo"/>
          <p:cNvSpPr/>
          <p:nvPr/>
        </p:nvSpPr>
        <p:spPr>
          <a:xfrm>
            <a:off x="4283968" y="5602014"/>
            <a:ext cx="3600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800" dirty="0" smtClean="0"/>
              <a:t>Autores: Ing. Javier Jorge</a:t>
            </a:r>
            <a:br>
              <a:rPr lang="pt-BR" sz="1800" dirty="0" smtClean="0"/>
            </a:br>
            <a:r>
              <a:rPr lang="pt-BR" sz="1800" dirty="0" smtClean="0"/>
              <a:t>                Lic. Eduardo Sanchez</a:t>
            </a:r>
            <a:br>
              <a:rPr lang="pt-BR" sz="1800" dirty="0" smtClean="0"/>
            </a:br>
            <a:r>
              <a:rPr lang="pt-BR" sz="1800" dirty="0" err="1" smtClean="0"/>
              <a:t>Director</a:t>
            </a:r>
            <a:r>
              <a:rPr lang="pt-BR" sz="1800" dirty="0" smtClean="0"/>
              <a:t>: Ing. Pablo </a:t>
            </a:r>
            <a:r>
              <a:rPr lang="pt-BR" sz="1800" dirty="0" err="1" smtClean="0"/>
              <a:t>Passera</a:t>
            </a:r>
            <a:endParaRPr lang="es-AR" sz="1800" dirty="0"/>
          </a:p>
        </p:txBody>
      </p:sp>
      <p:sp>
        <p:nvSpPr>
          <p:cNvPr id="10" name="9 Rectángulo"/>
          <p:cNvSpPr/>
          <p:nvPr/>
        </p:nvSpPr>
        <p:spPr>
          <a:xfrm>
            <a:off x="539552" y="4254187"/>
            <a:ext cx="81729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dirty="0" smtClean="0"/>
              <a:t>Trabajo Final Integrador</a:t>
            </a:r>
            <a:br>
              <a:rPr lang="es-AR" dirty="0" smtClean="0"/>
            </a:br>
            <a:r>
              <a:rPr lang="es-AR" b="1" dirty="0" smtClean="0"/>
              <a:t>Análisis y Mejoras de Sistemas de Cómputo Voluntario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153547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Clr>
                <a:srgbClr val="000080"/>
              </a:buClr>
              <a:buSzPct val="100000"/>
              <a:buFont typeface="Arial" pitchFamily="34"/>
              <a:buNone/>
            </a:defPPr>
            <a:lvl1pPr lvl="0">
              <a:buClr>
                <a:srgbClr val="000080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AR" dirty="0"/>
              <a:t>Arquitectura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79712" y="1484784"/>
            <a:ext cx="4787952" cy="5283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/>
          </p:nvPr>
        </p:nvSpPr>
        <p:spPr>
          <a:xfrm>
            <a:off x="205560" y="908720"/>
            <a:ext cx="8686800" cy="715962"/>
          </a:xfrm>
        </p:spPr>
        <p:txBody>
          <a:bodyPr>
            <a:normAutofit fontScale="90000"/>
          </a:bodyPr>
          <a:lstStyle>
            <a:defPPr lvl="0">
              <a:buClr>
                <a:srgbClr val="000080"/>
              </a:buClr>
              <a:buSzPct val="100000"/>
              <a:buFont typeface="Arial" pitchFamily="34"/>
              <a:buNone/>
            </a:defPPr>
            <a:lvl1pPr lvl="0">
              <a:buClr>
                <a:srgbClr val="000080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AR" dirty="0"/>
              <a:t>Composición interna del Servidor de Tareas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0960" y="2204864"/>
            <a:ext cx="7956000" cy="385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Clr>
                <a:srgbClr val="000080"/>
              </a:buClr>
              <a:buSzPct val="100000"/>
              <a:buFont typeface="Arial" pitchFamily="34"/>
              <a:buNone/>
            </a:defPPr>
            <a:lvl1pPr lvl="0">
              <a:buClr>
                <a:srgbClr val="000080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AR" dirty="0"/>
              <a:t>Funcionamiento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58480" y="1833839"/>
            <a:ext cx="8654400" cy="308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Clr>
                <a:srgbClr val="000080"/>
              </a:buClr>
              <a:buSzPct val="100000"/>
              <a:buFont typeface="Arial" pitchFamily="34"/>
              <a:buNone/>
            </a:defPPr>
            <a:lvl1pPr lvl="0">
              <a:buClr>
                <a:srgbClr val="000080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AR" dirty="0"/>
              <a:t>Ciclo de vida de un trabajo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244600" y="1700808"/>
            <a:ext cx="4680000" cy="484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Clr>
                <a:srgbClr val="000080"/>
              </a:buClr>
              <a:buSzPct val="100000"/>
              <a:buFont typeface="Arial" pitchFamily="34"/>
              <a:buNone/>
            </a:defPPr>
            <a:lvl1pPr lvl="0">
              <a:buClr>
                <a:srgbClr val="000080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AR" dirty="0" err="1"/>
              <a:t>XtremWeb</a:t>
            </a:r>
            <a:r>
              <a:rPr lang="es-AR" dirty="0"/>
              <a:t>-CH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Clr>
                <a:srgbClr val="000080"/>
              </a:buClr>
              <a:buSzPct val="100000"/>
              <a:buFont typeface="Arial" pitchFamily="34"/>
              <a:buNone/>
            </a:defPPr>
            <a:lvl1pPr lvl="0">
              <a:buClr>
                <a:srgbClr val="000080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AR" dirty="0"/>
              <a:t>Arquitectura y Componentes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Clr>
                <a:srgbClr val="000080"/>
              </a:buClr>
              <a:buSzPct val="100000"/>
              <a:buFont typeface="Arial" pitchFamily="34"/>
              <a:buNone/>
            </a:defPPr>
            <a:lvl1pPr lvl="0">
              <a:buClr>
                <a:srgbClr val="000080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AR" dirty="0" err="1"/>
              <a:t>GridMP</a:t>
            </a:r>
            <a:endParaRPr lang="es-AR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Clr>
                <a:srgbClr val="000080"/>
              </a:buClr>
              <a:buSzPct val="100000"/>
              <a:buFont typeface="Arial" pitchFamily="34"/>
              <a:buNone/>
            </a:defPPr>
            <a:lvl1pPr lvl="0">
              <a:buClr>
                <a:srgbClr val="000080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AR" dirty="0"/>
              <a:t>Arquitectura y Componentes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Clr>
                <a:srgbClr val="000080"/>
              </a:buClr>
              <a:buSzPct val="100000"/>
              <a:buFont typeface="Arial" pitchFamily="34"/>
              <a:buNone/>
            </a:defPPr>
            <a:lvl1pPr lvl="0">
              <a:buClr>
                <a:srgbClr val="000080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AR" dirty="0"/>
              <a:t>XWHEP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Clr>
                <a:srgbClr val="000080"/>
              </a:buClr>
              <a:buSzPct val="100000"/>
              <a:buFont typeface="Arial" pitchFamily="34"/>
              <a:buNone/>
            </a:defPPr>
            <a:lvl1pPr lvl="0">
              <a:buClr>
                <a:srgbClr val="000080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AR" dirty="0"/>
              <a:t>Arquitectura y Componentes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Grp="1" noChangeArrowheads="1"/>
          </p:cNvSpPr>
          <p:nvPr>
            <p:ph type="ctrTitle"/>
          </p:nvPr>
        </p:nvSpPr>
        <p:spPr>
          <a:xfrm>
            <a:off x="4788024" y="332656"/>
            <a:ext cx="3313355" cy="1702160"/>
          </a:xfrm>
        </p:spPr>
        <p:txBody>
          <a:bodyPr/>
          <a:lstStyle/>
          <a:p>
            <a:r>
              <a:rPr lang="es-AR" sz="2800" b="1" dirty="0" smtClean="0"/>
              <a:t>Trabajo Final Integrador</a:t>
            </a:r>
            <a:endParaRPr lang="ru-RU" sz="2800" b="1" dirty="0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AR" sz="4000" b="1" dirty="0" smtClean="0"/>
              <a:t>Análisis y Mejoras de Sistemas de Cómputo Voluntario</a:t>
            </a:r>
            <a:r>
              <a:rPr lang="es-AR" dirty="0" smtClean="0"/>
              <a:t/>
            </a:r>
            <a:br>
              <a:rPr lang="es-AR" dirty="0" smtClean="0"/>
            </a:br>
            <a:endParaRPr lang="en-US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392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defPPr lvl="0">
              <a:buClr>
                <a:srgbClr val="000080"/>
              </a:buClr>
              <a:buSzPct val="100000"/>
              <a:buFont typeface="Arial" pitchFamily="34"/>
              <a:buNone/>
            </a:defPPr>
            <a:lvl1pPr lvl="0">
              <a:buClr>
                <a:srgbClr val="000080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AR" dirty="0"/>
              <a:t>Cuadro Comparativo de Sistemas de Cómputo Voluntario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/>
          </p:nvPr>
        </p:nvSpPr>
        <p:spPr>
          <a:xfrm>
            <a:off x="228600" y="840830"/>
            <a:ext cx="8686800" cy="715962"/>
          </a:xfrm>
        </p:spPr>
        <p:txBody>
          <a:bodyPr>
            <a:normAutofit fontScale="90000"/>
          </a:bodyPr>
          <a:lstStyle>
            <a:defPPr lvl="0">
              <a:buClr>
                <a:srgbClr val="000080"/>
              </a:buClr>
              <a:buSzPct val="100000"/>
              <a:buFont typeface="Arial" pitchFamily="34"/>
              <a:buNone/>
            </a:defPPr>
            <a:lvl1pPr lvl="0">
              <a:buClr>
                <a:srgbClr val="000080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rtl="0" eaLnBrk="1" fontAlgn="base" hangingPunct="1">
              <a:buNone/>
            </a:pPr>
            <a:r>
              <a:rPr lang="es-AR" sz="4400" dirty="0" smtClean="0">
                <a:solidFill>
                  <a:schemeClr val="bg2"/>
                </a:solidFill>
                <a:effectLst/>
                <a:latin typeface="+mj-lt"/>
                <a:ea typeface="+mj-ea"/>
                <a:cs typeface="+mj-cs"/>
              </a:rPr>
              <a:t>Proyectos</a:t>
            </a:r>
            <a:r>
              <a:rPr lang="en-GB" sz="4400" dirty="0" smtClean="0">
                <a:solidFill>
                  <a:schemeClr val="bg2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s-AR" sz="4400" dirty="0" smtClean="0">
                <a:solidFill>
                  <a:schemeClr val="bg2"/>
                </a:solidFill>
                <a:effectLst/>
                <a:latin typeface="+mj-lt"/>
                <a:ea typeface="+mj-ea"/>
                <a:cs typeface="+mj-cs"/>
              </a:rPr>
              <a:t>utilizando</a:t>
            </a:r>
            <a:r>
              <a:rPr lang="en-GB" sz="4400" dirty="0" smtClean="0">
                <a:solidFill>
                  <a:schemeClr val="bg2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s-AR" sz="4400" dirty="0" smtClean="0">
                <a:solidFill>
                  <a:schemeClr val="bg2"/>
                </a:solidFill>
                <a:effectLst/>
                <a:latin typeface="+mj-lt"/>
                <a:ea typeface="+mj-ea"/>
                <a:cs typeface="+mj-cs"/>
              </a:rPr>
              <a:t>esta</a:t>
            </a:r>
            <a:r>
              <a:rPr lang="en-GB" sz="4400" dirty="0" smtClean="0">
                <a:solidFill>
                  <a:schemeClr val="bg2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s-AR" sz="4400" dirty="0" smtClean="0">
                <a:solidFill>
                  <a:schemeClr val="bg2"/>
                </a:solidFill>
                <a:effectLst/>
                <a:latin typeface="+mj-lt"/>
                <a:ea typeface="+mj-ea"/>
                <a:cs typeface="+mj-cs"/>
              </a:rPr>
              <a:t>metodología</a:t>
            </a:r>
            <a:endParaRPr lang="es-AR" dirty="0">
              <a:effectLst/>
            </a:endParaRP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>
              <a:buNone/>
            </a:pPr>
            <a:r>
              <a:rPr lang="en-GB" sz="4400" dirty="0" smtClean="0">
                <a:solidFill>
                  <a:schemeClr val="bg2"/>
                </a:solidFill>
                <a:effectLst/>
                <a:latin typeface="+mj-lt"/>
                <a:ea typeface="+mj-ea"/>
                <a:cs typeface="+mj-cs"/>
              </a:rPr>
              <a:t>BOINC en </a:t>
            </a:r>
            <a:r>
              <a:rPr lang="es-AR" sz="4400" dirty="0" smtClean="0">
                <a:solidFill>
                  <a:schemeClr val="bg2"/>
                </a:solidFill>
                <a:effectLst/>
                <a:latin typeface="+mj-lt"/>
                <a:ea typeface="+mj-ea"/>
                <a:cs typeface="+mj-cs"/>
              </a:rPr>
              <a:t>números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4045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>
              <a:buNone/>
            </a:pPr>
            <a:r>
              <a:rPr lang="es-AR" sz="4400" dirty="0" smtClean="0">
                <a:solidFill>
                  <a:schemeClr val="bg2"/>
                </a:solidFill>
                <a:effectLst/>
                <a:latin typeface="+mj-lt"/>
                <a:ea typeface="+mj-ea"/>
                <a:cs typeface="+mj-cs"/>
              </a:rPr>
              <a:t>Fortalezas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14400" y="1628800"/>
            <a:ext cx="7315200" cy="4191000"/>
          </a:xfrm>
        </p:spPr>
        <p:txBody>
          <a:bodyPr/>
          <a:lstStyle/>
          <a:p>
            <a:r>
              <a:rPr lang="es-AR" sz="2800" b="0" i="0" u="none" strike="noStrike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Buena Publicidad</a:t>
            </a:r>
          </a:p>
          <a:p>
            <a:r>
              <a:rPr lang="es-AR" sz="2800" b="0" i="0" u="none" strike="noStrike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Código Abierto </a:t>
            </a:r>
          </a:p>
          <a:p>
            <a:r>
              <a:rPr lang="es-AR" sz="2800" b="0" i="0" u="none" strike="noStrike" baseline="0" dirty="0" err="1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Random</a:t>
            </a:r>
            <a:r>
              <a:rPr lang="es-AR" sz="2800" b="0" i="0" u="none" strike="noStrike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AR" sz="2800" b="0" i="0" u="none" strike="noStrike" baseline="0" dirty="0" err="1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Exponential</a:t>
            </a:r>
            <a:r>
              <a:rPr lang="es-AR" sz="2800" b="0" i="0" u="none" strike="noStrike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AR" sz="2800" b="0" i="0" u="none" strike="noStrike" baseline="0" dirty="0" err="1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Backoff</a:t>
            </a:r>
            <a:endParaRPr lang="es-AR" sz="2800" b="0" i="0" u="none" strike="noStrike" baseline="0" dirty="0" smtClean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  <a:p>
            <a:r>
              <a:rPr lang="es-AR" sz="2800" b="0" i="0" u="none" strike="noStrike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Soporte para gran volumen de datos</a:t>
            </a:r>
          </a:p>
          <a:p>
            <a:r>
              <a:rPr lang="es-AR" sz="2800" b="0" i="0" u="none" strike="noStrike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Soporta clientes de múltiples plataformas</a:t>
            </a:r>
          </a:p>
          <a:p>
            <a:r>
              <a:rPr lang="es-AR" sz="2800" b="0" i="0" u="none" strike="noStrike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Interfaz Web para voluntarios</a:t>
            </a:r>
          </a:p>
          <a:p>
            <a:r>
              <a:rPr lang="es-AR" sz="2800" b="0" i="0" u="none" strike="noStrike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Carga de trabajo </a:t>
            </a:r>
            <a:r>
              <a:rPr lang="es-AR" sz="2800" b="0" i="0" u="none" strike="noStrike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configurable</a:t>
            </a:r>
            <a:endParaRPr lang="es-AR" sz="2800" b="0" i="0" u="none" strike="noStrike" baseline="0" dirty="0" smtClean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297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 sz="4400" b="0" i="0" u="none" strike="noStrike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Seguridad de BOINC</a:t>
            </a:r>
            <a:endParaRPr lang="es-AR" sz="4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14400" y="1844824"/>
            <a:ext cx="7315200" cy="4191000"/>
          </a:xfrm>
        </p:spPr>
        <p:txBody>
          <a:bodyPr/>
          <a:lstStyle/>
          <a:p>
            <a:pPr lvl="0">
              <a:spcBef>
                <a:spcPts val="1200"/>
              </a:spcBef>
            </a:pPr>
            <a:r>
              <a:rPr lang="es-AR" sz="2400" b="0" i="0" u="none" strike="noStrike" baseline="0" dirty="0" smtClean="0">
                <a:solidFill>
                  <a:schemeClr val="bg2"/>
                </a:solidFill>
                <a:latin typeface="+mn-lt"/>
              </a:rPr>
              <a:t>Falsificación de resultados y de créditos</a:t>
            </a:r>
          </a:p>
          <a:p>
            <a:pPr lvl="0">
              <a:spcBef>
                <a:spcPts val="1200"/>
              </a:spcBef>
            </a:pPr>
            <a:r>
              <a:rPr lang="es-AR" sz="2400" b="0" i="0" u="none" strike="noStrike" baseline="0" dirty="0" smtClean="0">
                <a:solidFill>
                  <a:schemeClr val="bg2"/>
                </a:solidFill>
                <a:latin typeface="+mn-lt"/>
              </a:rPr>
              <a:t>Distribución de ejecutables maliciosos</a:t>
            </a:r>
          </a:p>
          <a:p>
            <a:pPr lvl="0">
              <a:spcBef>
                <a:spcPts val="1200"/>
              </a:spcBef>
            </a:pPr>
            <a:r>
              <a:rPr lang="es-AR" sz="2400" b="0" i="0" u="none" strike="noStrike" baseline="0" dirty="0" smtClean="0">
                <a:solidFill>
                  <a:schemeClr val="bg2"/>
                </a:solidFill>
                <a:latin typeface="+mn-lt"/>
              </a:rPr>
              <a:t>Denegación del servicio por ataques al servidor de datos</a:t>
            </a:r>
          </a:p>
          <a:p>
            <a:pPr lvl="0">
              <a:spcBef>
                <a:spcPts val="1200"/>
              </a:spcBef>
            </a:pPr>
            <a:r>
              <a:rPr lang="es-AR" sz="2400" b="0" i="0" u="none" strike="noStrike" baseline="0" dirty="0" smtClean="0">
                <a:solidFill>
                  <a:schemeClr val="bg2"/>
                </a:solidFill>
                <a:latin typeface="+mn-lt"/>
              </a:rPr>
              <a:t>Robo de información de la cuenta de participantes mediante ataques al servidor</a:t>
            </a:r>
          </a:p>
          <a:p>
            <a:pPr lvl="0">
              <a:spcBef>
                <a:spcPts val="1200"/>
              </a:spcBef>
            </a:pPr>
            <a:r>
              <a:rPr lang="es-AR" sz="2400" b="0" i="0" u="none" strike="noStrike" baseline="0" dirty="0" smtClean="0">
                <a:solidFill>
                  <a:schemeClr val="bg2"/>
                </a:solidFill>
                <a:latin typeface="+mn-lt"/>
              </a:rPr>
              <a:t>Abuso intencional de los recursos de los participantes por los proyectos</a:t>
            </a:r>
          </a:p>
          <a:p>
            <a:pPr lvl="0">
              <a:spcBef>
                <a:spcPts val="1200"/>
              </a:spcBef>
            </a:pPr>
            <a:r>
              <a:rPr lang="es-AR" sz="2400" b="0" i="0" u="none" strike="noStrike" baseline="0" dirty="0" smtClean="0">
                <a:solidFill>
                  <a:schemeClr val="bg2"/>
                </a:solidFill>
                <a:latin typeface="+mn-lt"/>
              </a:rPr>
              <a:t>Abuso accidental de los recursos de los participantes por los proyectos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45953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 smtClean="0">
                <a:solidFill>
                  <a:schemeClr val="bg2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s-AR" sz="4400" dirty="0" smtClean="0">
                <a:solidFill>
                  <a:schemeClr val="bg2"/>
                </a:solidFill>
                <a:effectLst/>
                <a:latin typeface="+mj-lt"/>
                <a:ea typeface="+mj-ea"/>
                <a:cs typeface="+mj-cs"/>
              </a:rPr>
              <a:t>Debilidades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2800" dirty="0" smtClean="0"/>
              <a:t>Restricción de usar </a:t>
            </a:r>
            <a:r>
              <a:rPr lang="es-AR" sz="2800" dirty="0" err="1" smtClean="0"/>
              <a:t>MySql</a:t>
            </a:r>
            <a:endParaRPr lang="es-AR" sz="2800" dirty="0" smtClean="0"/>
          </a:p>
          <a:p>
            <a:r>
              <a:rPr lang="es-AR" sz="2800" dirty="0" smtClean="0"/>
              <a:t>API de BOINC</a:t>
            </a:r>
          </a:p>
          <a:p>
            <a:r>
              <a:rPr lang="es-AR" sz="2800" dirty="0" smtClean="0"/>
              <a:t>Tareas poco automatizadas</a:t>
            </a:r>
          </a:p>
          <a:p>
            <a:r>
              <a:rPr lang="es-AR" sz="2800" dirty="0" smtClean="0"/>
              <a:t>Escalabilidad</a:t>
            </a:r>
          </a:p>
          <a:p>
            <a:r>
              <a:rPr lang="es-AR" sz="2800" dirty="0" smtClean="0"/>
              <a:t>Mala documentación</a:t>
            </a:r>
          </a:p>
          <a:p>
            <a:r>
              <a:rPr lang="es-AR" sz="2800" i="0" u="none" strike="noStrike" baseline="0" dirty="0" smtClean="0">
                <a:solidFill>
                  <a:schemeClr val="bg2"/>
                </a:solidFill>
              </a:rPr>
              <a:t>Robo de archivos de proyectos</a:t>
            </a:r>
          </a:p>
          <a:p>
            <a:r>
              <a:rPr lang="es-AR" sz="2800" dirty="0" smtClean="0"/>
              <a:t>Robo de información de la cuenta de participantes mediante ataques a la red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417638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>
              <a:buNone/>
            </a:pPr>
            <a:r>
              <a:rPr lang="es-AR" sz="4400" dirty="0" smtClean="0">
                <a:solidFill>
                  <a:schemeClr val="bg2"/>
                </a:solidFill>
                <a:effectLst/>
                <a:latin typeface="+mj-lt"/>
                <a:ea typeface="+mj-ea"/>
                <a:cs typeface="+mj-cs"/>
              </a:rPr>
              <a:t>Mejoras</a:t>
            </a:r>
            <a:r>
              <a:rPr lang="en-GB" sz="4400" dirty="0" smtClean="0">
                <a:solidFill>
                  <a:schemeClr val="bg2"/>
                </a:solidFill>
                <a:effectLst/>
                <a:latin typeface="+mj-lt"/>
                <a:ea typeface="+mj-ea"/>
                <a:cs typeface="+mj-cs"/>
              </a:rPr>
              <a:t> al </a:t>
            </a:r>
            <a:r>
              <a:rPr lang="es-AR" sz="4400" dirty="0" smtClean="0">
                <a:solidFill>
                  <a:schemeClr val="bg2"/>
                </a:solidFill>
                <a:effectLst/>
                <a:latin typeface="+mj-lt"/>
                <a:ea typeface="+mj-ea"/>
                <a:cs typeface="+mj-cs"/>
              </a:rPr>
              <a:t>cómputo</a:t>
            </a:r>
            <a:r>
              <a:rPr lang="en-GB" sz="4400" dirty="0" smtClean="0">
                <a:solidFill>
                  <a:schemeClr val="bg2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s-AR" sz="4400" dirty="0" smtClean="0">
                <a:solidFill>
                  <a:schemeClr val="bg2"/>
                </a:solidFill>
                <a:effectLst/>
                <a:latin typeface="+mj-lt"/>
                <a:ea typeface="+mj-ea"/>
                <a:cs typeface="+mj-cs"/>
              </a:rPr>
              <a:t>voluntario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Arquitectura </a:t>
            </a:r>
            <a:endParaRPr lang="es-AR" dirty="0" smtClean="0"/>
          </a:p>
          <a:p>
            <a:endParaRPr lang="es-AR" dirty="0" smtClean="0"/>
          </a:p>
          <a:p>
            <a:r>
              <a:rPr lang="es-AR" dirty="0" smtClean="0"/>
              <a:t>Seguridad</a:t>
            </a:r>
          </a:p>
          <a:p>
            <a:endParaRPr lang="es-AR" dirty="0" smtClean="0"/>
          </a:p>
          <a:p>
            <a:endParaRPr lang="es-AR" dirty="0" smtClean="0"/>
          </a:p>
          <a:p>
            <a:r>
              <a:rPr lang="es-AR" dirty="0" smtClean="0"/>
              <a:t>Involucrar a los usuarios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876" y="1556792"/>
            <a:ext cx="4649510" cy="3388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53466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 dirty="0" smtClean="0"/>
              <a:t>Mejoras a BOINC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AR" dirty="0" smtClean="0"/>
              <a:t>Automatizar</a:t>
            </a:r>
            <a:r>
              <a:rPr lang="es-AR" baseline="0" dirty="0" smtClean="0"/>
              <a:t> la creación de proyectos</a:t>
            </a:r>
          </a:p>
          <a:p>
            <a:pPr lvl="0"/>
            <a:r>
              <a:rPr lang="es-AR" baseline="0" dirty="0" smtClean="0"/>
              <a:t>Extender la api y brindar soporte a mayor cantidad de lenguajes</a:t>
            </a:r>
          </a:p>
          <a:p>
            <a:pPr lvl="0"/>
            <a:r>
              <a:rPr lang="es-AR" baseline="0" dirty="0" smtClean="0"/>
              <a:t>Mejorar la seguridad e integridad de datos</a:t>
            </a:r>
          </a:p>
          <a:p>
            <a:pPr lvl="0"/>
            <a:r>
              <a:rPr lang="es-AR" dirty="0" smtClean="0"/>
              <a:t>Caracterizar</a:t>
            </a:r>
            <a:r>
              <a:rPr lang="es-AR" baseline="0" dirty="0" smtClean="0"/>
              <a:t> voluntarios</a:t>
            </a:r>
          </a:p>
          <a:p>
            <a:pPr lvl="0"/>
            <a:r>
              <a:rPr lang="es-AR" baseline="0" dirty="0" smtClean="0"/>
              <a:t>Paralelizar trabajos</a:t>
            </a:r>
          </a:p>
          <a:p>
            <a:pPr lvl="0"/>
            <a:r>
              <a:rPr lang="es-AR" baseline="0" dirty="0" smtClean="0"/>
              <a:t>Retribuir trabajaos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7163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912838"/>
            <a:ext cx="8686800" cy="715962"/>
          </a:xfrm>
        </p:spPr>
        <p:txBody>
          <a:bodyPr/>
          <a:lstStyle/>
          <a:p>
            <a:r>
              <a:rPr lang="es-AR" dirty="0" smtClean="0"/>
              <a:t>Posibilidades de hacer rentado a BOINC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400" dirty="0" smtClean="0"/>
              <a:t>Opciones:</a:t>
            </a:r>
          </a:p>
          <a:p>
            <a:r>
              <a:rPr lang="es-AR" sz="2400" dirty="0" smtClean="0"/>
              <a:t>Compensación solo para el coordinador </a:t>
            </a:r>
          </a:p>
          <a:p>
            <a:r>
              <a:rPr lang="es-AR" sz="2400" dirty="0" smtClean="0"/>
              <a:t>Compensación</a:t>
            </a:r>
            <a:r>
              <a:rPr lang="es-AR" sz="2400" baseline="0" dirty="0" smtClean="0"/>
              <a:t> para el voluntario y el coordinador</a:t>
            </a:r>
          </a:p>
          <a:p>
            <a:r>
              <a:rPr lang="es-AR" sz="2400" baseline="0" dirty="0" smtClean="0"/>
              <a:t>Compensación para el voluntario</a:t>
            </a:r>
            <a:endParaRPr lang="es-AR" sz="2400" dirty="0" smtClean="0"/>
          </a:p>
          <a:p>
            <a:pPr marL="0" indent="0">
              <a:buNone/>
            </a:pPr>
            <a:endParaRPr lang="es-AR" sz="2400" dirty="0" smtClean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564904"/>
            <a:ext cx="4076700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485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984846"/>
            <a:ext cx="8686800" cy="715962"/>
          </a:xfrm>
        </p:spPr>
        <p:txBody>
          <a:bodyPr/>
          <a:lstStyle/>
          <a:p>
            <a:pPr marL="0" lvl="0" indent="0">
              <a:buNone/>
            </a:pPr>
            <a:r>
              <a:rPr lang="es-AR" dirty="0" smtClean="0"/>
              <a:t>Posibilidades de hacer</a:t>
            </a:r>
            <a:r>
              <a:rPr lang="es-AR" baseline="0" dirty="0" smtClean="0"/>
              <a:t> rentado a BOINC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Cambios</a:t>
            </a:r>
            <a:r>
              <a:rPr lang="es-AR" baseline="0" dirty="0" smtClean="0"/>
              <a:t> a implementar</a:t>
            </a:r>
            <a:endParaRPr lang="es-AR" dirty="0" smtClean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 smtClean="0"/>
              <a:t>Análisis de Rentabilidad</a:t>
            </a:r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708920"/>
            <a:ext cx="6480720" cy="3135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 bwMode="auto">
          <a:xfrm>
            <a:off x="4571999" y="5038415"/>
            <a:ext cx="1472945" cy="393823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Cobros y pagos</a:t>
            </a:r>
            <a:endParaRPr kumimoji="0" lang="es-AR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5 Conector recto"/>
          <p:cNvCxnSpPr/>
          <p:nvPr/>
        </p:nvCxnSpPr>
        <p:spPr bwMode="auto">
          <a:xfrm>
            <a:off x="6044945" y="5235327"/>
            <a:ext cx="787531" cy="785961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7 Conector recto"/>
          <p:cNvCxnSpPr/>
          <p:nvPr/>
        </p:nvCxnSpPr>
        <p:spPr bwMode="auto">
          <a:xfrm>
            <a:off x="6044945" y="5235327"/>
            <a:ext cx="186052" cy="0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8 Almacenamiento de acceso directo"/>
          <p:cNvSpPr/>
          <p:nvPr/>
        </p:nvSpPr>
        <p:spPr bwMode="auto">
          <a:xfrm>
            <a:off x="2571983" y="4673720"/>
            <a:ext cx="744206" cy="247574"/>
          </a:xfrm>
          <a:prstGeom prst="flowChartMagneticDrum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997" y="3694358"/>
            <a:ext cx="1468732" cy="469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059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s-AR" sz="2800" b="1" dirty="0" smtClean="0"/>
              <a:t>Trabajo Final Integrador</a:t>
            </a:r>
            <a:endParaRPr lang="ru-RU" sz="2800" b="1" dirty="0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sz="4000" b="1" dirty="0" smtClean="0"/>
              <a:t>Análisis y Mejoras de Sistemas de Cómputo Voluntario</a:t>
            </a:r>
            <a:r>
              <a:rPr lang="es-AR" dirty="0" smtClean="0"/>
              <a:t/>
            </a:r>
            <a:br>
              <a:rPr lang="es-AR" dirty="0" smtClean="0"/>
            </a:br>
            <a:endParaRPr lang="en-US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296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Clr>
                <a:srgbClr val="000080"/>
              </a:buClr>
              <a:buSzPct val="100000"/>
              <a:buFont typeface="Arial" pitchFamily="34"/>
              <a:buNone/>
            </a:defPPr>
            <a:lvl1pPr lvl="0">
              <a:buClr>
                <a:srgbClr val="000080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AR" dirty="0" smtClean="0"/>
              <a:t>Conclusiones </a:t>
            </a:r>
            <a:endParaRPr lang="es-AR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3200" b="0" i="0" u="none" strike="noStrike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Se analizaron y estudiaron el estado del arte de los sistemas de cómputo voluntario. </a:t>
            </a:r>
          </a:p>
          <a:p>
            <a:r>
              <a:rPr lang="es-AR" sz="3200" b="0" i="0" u="none" strike="noStrike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Se relevaron tecnologías y </a:t>
            </a:r>
            <a:r>
              <a:rPr lang="es-AR" sz="3200" b="0" i="0" u="none" strike="noStrike" baseline="0" dirty="0" err="1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frameworks</a:t>
            </a:r>
            <a:r>
              <a:rPr lang="es-AR" sz="3200" b="0" i="0" u="none" strike="noStrike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 utilizados. </a:t>
            </a:r>
          </a:p>
          <a:p>
            <a:r>
              <a:rPr lang="es-AR" sz="3200" b="0" i="0" u="none" strike="noStrike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Se realizaron comparaciones de cada uno de ellos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4400" dirty="0" smtClean="0">
                <a:solidFill>
                  <a:schemeClr val="bg2"/>
                </a:solidFill>
                <a:effectLst/>
                <a:latin typeface="+mj-lt"/>
                <a:ea typeface="+mj-ea"/>
                <a:cs typeface="+mj-cs"/>
              </a:rPr>
              <a:t>Conclusiones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3200" b="0" i="0" u="none" strike="noStrike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Se relevaron los proyectos que estén utilizando esta metodología actualmente. </a:t>
            </a:r>
          </a:p>
          <a:p>
            <a:r>
              <a:rPr lang="es-AR" sz="3200" b="0" i="0" u="none" strike="noStrike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Se identificaron las fortalezas y debilidades de estos sistemas. </a:t>
            </a:r>
          </a:p>
          <a:p>
            <a:r>
              <a:rPr lang="es-AR" sz="3200" b="0" i="0" u="none" strike="noStrike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Se propusieron mejoras tanto a BOINC como a estos sistemas en general. </a:t>
            </a:r>
          </a:p>
        </p:txBody>
      </p:sp>
    </p:spTree>
    <p:extLst>
      <p:ext uri="{BB962C8B-B14F-4D97-AF65-F5344CB8AC3E}">
        <p14:creationId xmlns:p14="http://schemas.microsoft.com/office/powerpoint/2010/main" val="17036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4400" dirty="0" smtClean="0">
                <a:solidFill>
                  <a:schemeClr val="bg2"/>
                </a:solidFill>
                <a:effectLst/>
                <a:latin typeface="+mj-lt"/>
                <a:ea typeface="+mj-ea"/>
                <a:cs typeface="+mj-cs"/>
              </a:rPr>
              <a:t>Conclusiones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3200" b="0" i="0" u="none" strike="noStrike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Se efectuó un </a:t>
            </a:r>
            <a:r>
              <a:rPr lang="es-AR" sz="3200" b="0" i="0" u="none" strike="noStrike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estudio preliminar para analizar la viabilidad de</a:t>
            </a:r>
            <a:r>
              <a:rPr lang="es-AR" sz="3200" b="0" i="0" u="none" strike="noStrike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 hacerlo rentado</a:t>
            </a:r>
            <a:endParaRPr lang="es-AR" sz="3200" b="0" i="0" u="none" strike="noStrike" baseline="0" dirty="0" smtClean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  <a:p>
            <a:r>
              <a:rPr lang="es-AR" sz="3200" b="0" i="0" u="none" strike="noStrike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En general se estableció el punto de partida, tanto para voluntarios como para posibles investigadores. </a:t>
            </a:r>
          </a:p>
          <a:p>
            <a:r>
              <a:rPr lang="es-AR" sz="3200" b="0" i="0" u="none" strike="noStrike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Recomendación del “mejor sistema“</a:t>
            </a:r>
          </a:p>
          <a:p>
            <a:r>
              <a:rPr lang="es-AR" sz="3200" b="0" i="0" u="none" strike="noStrike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Posibilidades de trabajo futuro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1279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/>
          </p:nvPr>
        </p:nvSpPr>
        <p:spPr>
          <a:xfrm>
            <a:off x="228600" y="548680"/>
            <a:ext cx="8686800" cy="715962"/>
          </a:xfrm>
        </p:spPr>
        <p:txBody>
          <a:bodyPr wrap="square" lIns="90000" tIns="46800" rIns="90000" bIns="46800" anchorCtr="0">
            <a:spAutoFit/>
          </a:bodyPr>
          <a:lstStyle>
            <a:defPPr lvl="0">
              <a:buClr>
                <a:srgbClr val="000080"/>
              </a:buClr>
              <a:buSzPct val="100000"/>
              <a:buFont typeface="Arial" pitchFamily="34"/>
              <a:buNone/>
            </a:defPPr>
            <a:lvl1pPr lvl="0">
              <a:buClr>
                <a:srgbClr val="000080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dirty="0"/>
              <a:t>Agenda</a:t>
            </a:r>
          </a:p>
        </p:txBody>
      </p:sp>
      <p:sp>
        <p:nvSpPr>
          <p:cNvPr id="3" name="2 Marcador de texto"/>
          <p:cNvSpPr txBox="1">
            <a:spLocks noGrp="1"/>
          </p:cNvSpPr>
          <p:nvPr>
            <p:ph idx="1"/>
          </p:nvPr>
        </p:nvSpPr>
        <p:spPr>
          <a:xfrm>
            <a:off x="1619672" y="1124744"/>
            <a:ext cx="7632848" cy="5831982"/>
          </a:xfrm>
        </p:spPr>
        <p:txBody>
          <a:bodyPr wrap="square" lIns="90000" tIns="46800" rIns="90000" bIns="46800" anchor="t" anchorCtr="0">
            <a:spAutoFit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s-AR" sz="32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s-AR" sz="32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–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es-AR" sz="28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es-AR" sz="24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–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8pPr>
            <a:lvl9pPr marL="1944000" marR="0" lvl="8" indent="-2160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9pPr>
          </a:lstStyle>
          <a:p>
            <a:pPr marL="0" lvl="0" indent="0"/>
            <a:r>
              <a:rPr lang="en-GB" sz="2600" dirty="0" err="1">
                <a:solidFill>
                  <a:srgbClr val="004586"/>
                </a:solidFill>
                <a:latin typeface="" pitchFamily="16"/>
              </a:rPr>
              <a:t>Introducción</a:t>
            </a:r>
            <a:endParaRPr lang="en-GB" sz="2600" dirty="0">
              <a:solidFill>
                <a:srgbClr val="004586"/>
              </a:solidFill>
              <a:latin typeface="" pitchFamily="16"/>
            </a:endParaRPr>
          </a:p>
          <a:p>
            <a:pPr marL="0" lvl="0" indent="0"/>
            <a:r>
              <a:rPr lang="es-AR" sz="2600" dirty="0">
                <a:solidFill>
                  <a:srgbClr val="004586"/>
                </a:solidFill>
                <a:latin typeface="" pitchFamily="16"/>
              </a:rPr>
              <a:t>Tecnologías</a:t>
            </a:r>
            <a:r>
              <a:rPr lang="en-GB" sz="2600" dirty="0">
                <a:solidFill>
                  <a:srgbClr val="004586"/>
                </a:solidFill>
                <a:latin typeface="" pitchFamily="16"/>
              </a:rPr>
              <a:t> y </a:t>
            </a:r>
            <a:r>
              <a:rPr lang="en-GB" sz="2600" dirty="0" smtClean="0">
                <a:solidFill>
                  <a:srgbClr val="004586"/>
                </a:solidFill>
                <a:latin typeface="" pitchFamily="16"/>
              </a:rPr>
              <a:t>Frameworks</a:t>
            </a:r>
          </a:p>
          <a:p>
            <a:pPr marL="399960" lvl="1" indent="0"/>
            <a:r>
              <a:rPr lang="en-GB" sz="2200" dirty="0" smtClean="0">
                <a:solidFill>
                  <a:srgbClr val="004586"/>
                </a:solidFill>
                <a:latin typeface="" pitchFamily="16"/>
              </a:rPr>
              <a:t> </a:t>
            </a:r>
            <a:r>
              <a:rPr lang="en-GB" sz="2200" dirty="0" err="1" smtClean="0">
                <a:solidFill>
                  <a:srgbClr val="004586"/>
                </a:solidFill>
                <a:latin typeface="" pitchFamily="16"/>
              </a:rPr>
              <a:t>Boinc</a:t>
            </a:r>
            <a:endParaRPr lang="en-GB" sz="2200" dirty="0" smtClean="0">
              <a:solidFill>
                <a:srgbClr val="004586"/>
              </a:solidFill>
              <a:latin typeface="" pitchFamily="16"/>
            </a:endParaRPr>
          </a:p>
          <a:p>
            <a:pPr marL="399960" lvl="1" indent="0"/>
            <a:r>
              <a:rPr lang="en-GB" sz="2200" dirty="0">
                <a:solidFill>
                  <a:srgbClr val="004586"/>
                </a:solidFill>
                <a:latin typeface="" pitchFamily="16"/>
              </a:rPr>
              <a:t> </a:t>
            </a:r>
            <a:r>
              <a:rPr lang="en-GB" sz="2200" dirty="0" err="1" smtClean="0">
                <a:solidFill>
                  <a:srgbClr val="004586"/>
                </a:solidFill>
                <a:latin typeface="" pitchFamily="16"/>
              </a:rPr>
              <a:t>Xwep</a:t>
            </a:r>
            <a:endParaRPr lang="en-GB" sz="2200" dirty="0">
              <a:solidFill>
                <a:srgbClr val="004586"/>
              </a:solidFill>
              <a:latin typeface="" pitchFamily="16"/>
            </a:endParaRPr>
          </a:p>
          <a:p>
            <a:pPr marL="399960" lvl="1" indent="0"/>
            <a:r>
              <a:rPr lang="en-GB" sz="2200" dirty="0">
                <a:solidFill>
                  <a:srgbClr val="004586"/>
                </a:solidFill>
                <a:latin typeface="" pitchFamily="16"/>
              </a:rPr>
              <a:t> </a:t>
            </a:r>
            <a:r>
              <a:rPr lang="es-AR" sz="2400" dirty="0" smtClean="0">
                <a:solidFill>
                  <a:srgbClr val="004586"/>
                </a:solidFill>
                <a:latin typeface="" pitchFamily="16"/>
              </a:rPr>
              <a:t>Cuadros</a:t>
            </a:r>
            <a:r>
              <a:rPr lang="en-GB" sz="2400" dirty="0" smtClean="0">
                <a:solidFill>
                  <a:srgbClr val="004586"/>
                </a:solidFill>
                <a:latin typeface="" pitchFamily="16"/>
              </a:rPr>
              <a:t> </a:t>
            </a:r>
            <a:r>
              <a:rPr lang="es-AR" sz="2400" dirty="0">
                <a:solidFill>
                  <a:srgbClr val="004586"/>
                </a:solidFill>
                <a:latin typeface="" pitchFamily="16"/>
              </a:rPr>
              <a:t>comparativos</a:t>
            </a:r>
          </a:p>
          <a:p>
            <a:pPr lvl="0"/>
            <a:r>
              <a:rPr lang="es-AR" sz="2600" dirty="0">
                <a:solidFill>
                  <a:srgbClr val="004586"/>
                </a:solidFill>
                <a:latin typeface="" pitchFamily="16"/>
              </a:rPr>
              <a:t>Proyectos</a:t>
            </a:r>
            <a:r>
              <a:rPr lang="en-GB" sz="2600" dirty="0">
                <a:solidFill>
                  <a:srgbClr val="004586"/>
                </a:solidFill>
                <a:latin typeface="" pitchFamily="16"/>
              </a:rPr>
              <a:t> </a:t>
            </a:r>
            <a:r>
              <a:rPr lang="es-AR" sz="2600" dirty="0">
                <a:solidFill>
                  <a:srgbClr val="004586"/>
                </a:solidFill>
                <a:latin typeface="" pitchFamily="16"/>
              </a:rPr>
              <a:t>utilizando</a:t>
            </a:r>
            <a:r>
              <a:rPr lang="en-GB" sz="2600" dirty="0">
                <a:solidFill>
                  <a:srgbClr val="004586"/>
                </a:solidFill>
                <a:latin typeface="" pitchFamily="16"/>
              </a:rPr>
              <a:t> </a:t>
            </a:r>
            <a:r>
              <a:rPr lang="es-AR" sz="2600" dirty="0">
                <a:solidFill>
                  <a:srgbClr val="004586"/>
                </a:solidFill>
                <a:latin typeface="" pitchFamily="16"/>
              </a:rPr>
              <a:t>esta</a:t>
            </a:r>
            <a:r>
              <a:rPr lang="en-GB" sz="2600" dirty="0">
                <a:solidFill>
                  <a:srgbClr val="004586"/>
                </a:solidFill>
                <a:latin typeface="" pitchFamily="16"/>
              </a:rPr>
              <a:t> </a:t>
            </a:r>
            <a:r>
              <a:rPr lang="es-AR" sz="2600" dirty="0">
                <a:solidFill>
                  <a:srgbClr val="004586"/>
                </a:solidFill>
                <a:latin typeface="" pitchFamily="16"/>
              </a:rPr>
              <a:t>metodología</a:t>
            </a:r>
          </a:p>
          <a:p>
            <a:pPr lvl="1"/>
            <a:r>
              <a:rPr lang="en-GB" sz="2200" dirty="0">
                <a:solidFill>
                  <a:srgbClr val="004586"/>
                </a:solidFill>
                <a:latin typeface="" pitchFamily="16"/>
              </a:rPr>
              <a:t>BOINC en </a:t>
            </a:r>
            <a:r>
              <a:rPr lang="es-AR" sz="2200" dirty="0">
                <a:solidFill>
                  <a:srgbClr val="004586"/>
                </a:solidFill>
                <a:latin typeface="" pitchFamily="16"/>
              </a:rPr>
              <a:t>números</a:t>
            </a:r>
          </a:p>
          <a:p>
            <a:pPr lvl="0"/>
            <a:r>
              <a:rPr lang="es-AR" sz="2600" dirty="0">
                <a:solidFill>
                  <a:srgbClr val="004586"/>
                </a:solidFill>
                <a:latin typeface="" pitchFamily="16"/>
              </a:rPr>
              <a:t>Fortalezas</a:t>
            </a:r>
            <a:r>
              <a:rPr lang="en-GB" sz="2600" dirty="0">
                <a:solidFill>
                  <a:srgbClr val="004586"/>
                </a:solidFill>
                <a:latin typeface="" pitchFamily="16"/>
              </a:rPr>
              <a:t> y </a:t>
            </a:r>
            <a:r>
              <a:rPr lang="es-AR" sz="2600" dirty="0">
                <a:solidFill>
                  <a:srgbClr val="004586"/>
                </a:solidFill>
                <a:latin typeface="" pitchFamily="16"/>
              </a:rPr>
              <a:t>Debilidades</a:t>
            </a:r>
          </a:p>
          <a:p>
            <a:pPr lvl="0"/>
            <a:r>
              <a:rPr lang="es-AR" sz="2600" dirty="0">
                <a:solidFill>
                  <a:srgbClr val="004586"/>
                </a:solidFill>
                <a:latin typeface="" pitchFamily="16"/>
              </a:rPr>
              <a:t>Mejoras</a:t>
            </a:r>
            <a:r>
              <a:rPr lang="en-GB" sz="2600" dirty="0">
                <a:solidFill>
                  <a:srgbClr val="004586"/>
                </a:solidFill>
                <a:latin typeface="" pitchFamily="16"/>
              </a:rPr>
              <a:t> al </a:t>
            </a:r>
            <a:r>
              <a:rPr lang="es-AR" sz="2600" dirty="0">
                <a:solidFill>
                  <a:srgbClr val="004586"/>
                </a:solidFill>
                <a:latin typeface="" pitchFamily="16"/>
              </a:rPr>
              <a:t>cómputo</a:t>
            </a:r>
            <a:r>
              <a:rPr lang="en-GB" sz="2600" dirty="0">
                <a:solidFill>
                  <a:srgbClr val="004586"/>
                </a:solidFill>
                <a:latin typeface="" pitchFamily="16"/>
              </a:rPr>
              <a:t> </a:t>
            </a:r>
            <a:r>
              <a:rPr lang="es-AR" sz="2600" dirty="0">
                <a:solidFill>
                  <a:srgbClr val="004586"/>
                </a:solidFill>
                <a:latin typeface="" pitchFamily="16"/>
              </a:rPr>
              <a:t>voluntario</a:t>
            </a:r>
          </a:p>
          <a:p>
            <a:pPr lvl="0"/>
            <a:r>
              <a:rPr lang="es-AR" sz="2600" dirty="0">
                <a:solidFill>
                  <a:srgbClr val="004586"/>
                </a:solidFill>
                <a:latin typeface="" pitchFamily="16"/>
              </a:rPr>
              <a:t>Posibilidades</a:t>
            </a:r>
            <a:r>
              <a:rPr lang="en-GB" sz="2600" dirty="0">
                <a:solidFill>
                  <a:srgbClr val="004586"/>
                </a:solidFill>
                <a:latin typeface="" pitchFamily="16"/>
              </a:rPr>
              <a:t> de </a:t>
            </a:r>
            <a:r>
              <a:rPr lang="es-AR" sz="2600" dirty="0">
                <a:solidFill>
                  <a:srgbClr val="004586"/>
                </a:solidFill>
                <a:latin typeface="" pitchFamily="16"/>
              </a:rPr>
              <a:t>hacerlo</a:t>
            </a:r>
            <a:r>
              <a:rPr lang="en-GB" sz="2600" dirty="0">
                <a:solidFill>
                  <a:srgbClr val="004586"/>
                </a:solidFill>
                <a:latin typeface="" pitchFamily="16"/>
              </a:rPr>
              <a:t> </a:t>
            </a:r>
            <a:r>
              <a:rPr lang="es-AR" sz="2600" dirty="0">
                <a:solidFill>
                  <a:srgbClr val="004586"/>
                </a:solidFill>
                <a:latin typeface="" pitchFamily="16"/>
              </a:rPr>
              <a:t>rentado</a:t>
            </a:r>
          </a:p>
          <a:p>
            <a:pPr lvl="0"/>
            <a:r>
              <a:rPr lang="es-AR" sz="2600" dirty="0">
                <a:solidFill>
                  <a:srgbClr val="004586"/>
                </a:solidFill>
                <a:latin typeface="" pitchFamily="16"/>
              </a:rPr>
              <a:t>Pequeña</a:t>
            </a:r>
            <a:r>
              <a:rPr lang="en-GB" sz="2600" dirty="0">
                <a:solidFill>
                  <a:srgbClr val="004586"/>
                </a:solidFill>
                <a:latin typeface="" pitchFamily="16"/>
              </a:rPr>
              <a:t> demo</a:t>
            </a:r>
          </a:p>
          <a:p>
            <a:pPr lvl="0"/>
            <a:r>
              <a:rPr lang="es-AR" sz="2600" dirty="0">
                <a:solidFill>
                  <a:srgbClr val="004586"/>
                </a:solidFill>
                <a:latin typeface="" pitchFamily="16"/>
              </a:rPr>
              <a:t>Conclusión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Clr>
                <a:srgbClr val="000080"/>
              </a:buClr>
              <a:buSzPct val="100000"/>
              <a:buFont typeface="Arial" pitchFamily="34"/>
              <a:buNone/>
            </a:defPPr>
            <a:lvl1pPr lvl="0">
              <a:buClr>
                <a:srgbClr val="000080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AR" dirty="0"/>
              <a:t>Introducción </a:t>
            </a:r>
            <a:r>
              <a:rPr lang="es-AR" sz="2400" dirty="0" smtClean="0"/>
              <a:t>(I </a:t>
            </a:r>
            <a:r>
              <a:rPr lang="es-AR" sz="2400" dirty="0"/>
              <a:t>de II)</a:t>
            </a:r>
            <a:endParaRPr lang="es-AR" sz="4000" dirty="0"/>
          </a:p>
        </p:txBody>
      </p:sp>
      <p:sp>
        <p:nvSpPr>
          <p:cNvPr id="3" name="2 Marcador de texto"/>
          <p:cNvSpPr txBox="1"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s-AR" sz="32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s-AR" sz="32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–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es-AR" sz="28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es-AR" sz="24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–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8pPr>
            <a:lvl9pPr marL="1944000" marR="0" lvl="8" indent="-2160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9pPr>
          </a:lstStyle>
          <a:p>
            <a:pPr lvl="0"/>
            <a:r>
              <a:rPr lang="es-AR" dirty="0" smtClean="0">
                <a:latin typeface="" pitchFamily="16"/>
              </a:rPr>
              <a:t>Diagnostico</a:t>
            </a:r>
            <a:endParaRPr lang="es-AR" dirty="0">
              <a:latin typeface="" pitchFamily="16"/>
            </a:endParaRPr>
          </a:p>
          <a:p>
            <a:pPr lvl="1"/>
            <a:r>
              <a:rPr lang="es-AR" dirty="0">
                <a:latin typeface="" pitchFamily="16"/>
              </a:rPr>
              <a:t>Cada vez más </a:t>
            </a:r>
            <a:r>
              <a:rPr lang="es-AR" dirty="0" err="1" smtClean="0">
                <a:latin typeface="" pitchFamily="16"/>
              </a:rPr>
              <a:t>PCs</a:t>
            </a:r>
            <a:r>
              <a:rPr lang="es-AR" dirty="0" smtClean="0">
                <a:latin typeface="" pitchFamily="16"/>
              </a:rPr>
              <a:t> </a:t>
            </a:r>
            <a:r>
              <a:rPr lang="es-AR" dirty="0">
                <a:latin typeface="" pitchFamily="16"/>
              </a:rPr>
              <a:t>ociosas conectadas a la red.</a:t>
            </a:r>
          </a:p>
          <a:p>
            <a:pPr lvl="1"/>
            <a:r>
              <a:rPr lang="es-AR" dirty="0">
                <a:latin typeface="" pitchFamily="16"/>
              </a:rPr>
              <a:t>Cada vez más proyectos de investigación necesitando poder de computo y almacenamiento.</a:t>
            </a:r>
          </a:p>
          <a:p>
            <a:pPr lvl="1"/>
            <a:r>
              <a:rPr lang="es-AR" dirty="0">
                <a:latin typeface="" pitchFamily="16"/>
              </a:rPr>
              <a:t>El CV le da una solución a este problema, el recurso voluntario ofrece su capacidad (cómputo o almacenamiento) al proyecto que lo necesite.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Clr>
                <a:srgbClr val="000080"/>
              </a:buClr>
              <a:buSzPct val="100000"/>
              <a:buFont typeface="Arial" pitchFamily="34"/>
              <a:buNone/>
            </a:defPPr>
            <a:lvl1pPr lvl="0">
              <a:buClr>
                <a:srgbClr val="000080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AR" dirty="0"/>
              <a:t>Introducción </a:t>
            </a:r>
            <a:r>
              <a:rPr lang="es-AR" sz="2400" dirty="0" smtClean="0"/>
              <a:t>(II de II)</a:t>
            </a:r>
            <a:endParaRPr lang="es-AR" sz="2400" dirty="0"/>
          </a:p>
        </p:txBody>
      </p:sp>
      <p:sp>
        <p:nvSpPr>
          <p:cNvPr id="3" name="2 Marcador de texto"/>
          <p:cNvSpPr txBox="1">
            <a:spLocks noGrp="1"/>
          </p:cNvSpPr>
          <p:nvPr>
            <p:ph idx="1"/>
          </p:nvPr>
        </p:nvSpPr>
        <p:spPr>
          <a:xfrm>
            <a:off x="899592" y="1628800"/>
            <a:ext cx="7315200" cy="4191000"/>
          </a:xfrm>
        </p:spPr>
        <p:txBody>
          <a:bodyPr/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s-AR" sz="32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s-AR" sz="32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–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es-AR" sz="28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es-AR" sz="24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–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8pPr>
            <a:lvl9pPr marL="1944000" marR="0" lvl="8" indent="-2160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9pPr>
          </a:lstStyle>
          <a:p>
            <a:pPr lvl="0"/>
            <a:r>
              <a:rPr lang="es-AR" dirty="0">
                <a:latin typeface="" pitchFamily="16"/>
              </a:rPr>
              <a:t>¿Que es el cómputo voluntario?</a:t>
            </a:r>
          </a:p>
          <a:p>
            <a:pPr lvl="1"/>
            <a:r>
              <a:rPr lang="es-AR" dirty="0">
                <a:latin typeface="" pitchFamily="16"/>
              </a:rPr>
              <a:t>Un tipo de computación distribuida.</a:t>
            </a:r>
          </a:p>
          <a:p>
            <a:pPr lvl="1"/>
            <a:r>
              <a:rPr lang="es-AR" dirty="0">
                <a:latin typeface="" pitchFamily="16"/>
              </a:rPr>
              <a:t>Los proyectos necesitan mucho poder de computo o almacenamiento.</a:t>
            </a:r>
          </a:p>
          <a:p>
            <a:pPr lvl="1"/>
            <a:r>
              <a:rPr lang="es-AR" dirty="0">
                <a:latin typeface="" pitchFamily="16"/>
              </a:rPr>
              <a:t>Distribuir esa carga en varias maquinas, logra el mismo resultado (o mejor) que utilizar una súper computadora.</a:t>
            </a:r>
          </a:p>
          <a:p>
            <a:pPr lvl="1"/>
            <a:r>
              <a:rPr lang="es-AR" dirty="0">
                <a:latin typeface="" pitchFamily="16"/>
              </a:rPr>
              <a:t>Un millón de computadoras participando en computación voluntaria entrega 1.5 </a:t>
            </a:r>
            <a:r>
              <a:rPr lang="es-AR" dirty="0" err="1">
                <a:latin typeface="" pitchFamily="16"/>
              </a:rPr>
              <a:t>petaflops</a:t>
            </a:r>
            <a:r>
              <a:rPr lang="es-AR" dirty="0">
                <a:latin typeface="" pitchFamily="16"/>
              </a:rPr>
              <a:t> de poder computacional a los científicos.</a:t>
            </a:r>
          </a:p>
          <a:p>
            <a:pPr lvl="1"/>
            <a:endParaRPr lang="es-AR" dirty="0">
              <a:latin typeface="" pitchFamily="16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Clr>
                <a:srgbClr val="000080"/>
              </a:buClr>
              <a:buSzPct val="100000"/>
              <a:buFont typeface="Arial" pitchFamily="34"/>
              <a:buNone/>
            </a:defPPr>
            <a:lvl1pPr lvl="0">
              <a:buClr>
                <a:srgbClr val="000080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AR" dirty="0"/>
              <a:t>Historia</a:t>
            </a:r>
          </a:p>
        </p:txBody>
      </p:sp>
      <p:sp>
        <p:nvSpPr>
          <p:cNvPr id="3" name="2 Marcador de texto"/>
          <p:cNvSpPr txBox="1">
            <a:spLocks noGrp="1"/>
          </p:cNvSpPr>
          <p:nvPr>
            <p:ph idx="1"/>
          </p:nvPr>
        </p:nvSpPr>
        <p:spPr>
          <a:xfrm>
            <a:off x="899592" y="1700808"/>
            <a:ext cx="7315200" cy="4191000"/>
          </a:xfrm>
        </p:spPr>
        <p:txBody>
          <a:bodyPr/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s-AR" sz="32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s-AR" sz="32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–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es-AR" sz="28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es-AR" sz="24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–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8pPr>
            <a:lvl9pPr marL="1944000" marR="0" lvl="8" indent="-2160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9pPr>
          </a:lstStyle>
          <a:p>
            <a:pPr lvl="0"/>
            <a:r>
              <a:rPr lang="es-AR" dirty="0">
                <a:latin typeface="" pitchFamily="16"/>
              </a:rPr>
              <a:t>Primer proyecto: GIMPS (~1995) en el área de primos.</a:t>
            </a:r>
          </a:p>
          <a:p>
            <a:pPr lvl="0"/>
            <a:r>
              <a:rPr lang="es-AR" dirty="0">
                <a:latin typeface="" pitchFamily="16"/>
              </a:rPr>
              <a:t>Mas tarde, </a:t>
            </a:r>
            <a:r>
              <a:rPr lang="es-AR" i="1" dirty="0">
                <a:latin typeface="" pitchFamily="16"/>
              </a:rPr>
              <a:t>distributed.net</a:t>
            </a:r>
            <a:r>
              <a:rPr lang="es-AR" dirty="0">
                <a:latin typeface="" pitchFamily="16"/>
              </a:rPr>
              <a:t> en el área de criptografía.</a:t>
            </a:r>
          </a:p>
          <a:p>
            <a:pPr lvl="0"/>
            <a:r>
              <a:rPr lang="es-AR" dirty="0">
                <a:latin typeface="" pitchFamily="16"/>
              </a:rPr>
              <a:t>1999, dos proyectos muy populares, </a:t>
            </a:r>
            <a:r>
              <a:rPr lang="es-AR" dirty="0" err="1">
                <a:latin typeface="" pitchFamily="16"/>
                <a:hlinkClick r:id="rId3"/>
              </a:rPr>
              <a:t>Seti@home</a:t>
            </a:r>
            <a:r>
              <a:rPr lang="es-AR" dirty="0">
                <a:latin typeface="" pitchFamily="16"/>
              </a:rPr>
              <a:t>: búsqueda de inteligencia extraterrestre y </a:t>
            </a:r>
            <a:r>
              <a:rPr lang="es-AR" dirty="0" err="1">
                <a:latin typeface="" pitchFamily="16"/>
                <a:hlinkClick r:id="rId4"/>
              </a:rPr>
              <a:t>Folding@home</a:t>
            </a:r>
            <a:r>
              <a:rPr lang="es-AR" dirty="0">
                <a:latin typeface="" pitchFamily="16"/>
              </a:rPr>
              <a:t>: investigar acerca de las proteínas y su formación.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Clr>
                <a:srgbClr val="000080"/>
              </a:buClr>
              <a:buSzPct val="100000"/>
              <a:buFont typeface="Arial" pitchFamily="34"/>
              <a:buNone/>
            </a:defPPr>
            <a:lvl1pPr lvl="0">
              <a:buClr>
                <a:srgbClr val="000080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AR" dirty="0"/>
              <a:t>Tecnologías y </a:t>
            </a:r>
            <a:r>
              <a:rPr lang="es-AR" i="1" dirty="0" err="1"/>
              <a:t>Frameworks</a:t>
            </a:r>
            <a:endParaRPr lang="es-AR" i="1" dirty="0"/>
          </a:p>
        </p:txBody>
      </p:sp>
      <p:sp>
        <p:nvSpPr>
          <p:cNvPr id="13" name="1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420000" y="1645200"/>
            <a:ext cx="2520000" cy="10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07520" y="3066120"/>
            <a:ext cx="3192480" cy="533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760000" y="3060000"/>
            <a:ext cx="306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5 CuadroTexto"/>
          <p:cNvSpPr txBox="1"/>
          <p:nvPr/>
        </p:nvSpPr>
        <p:spPr>
          <a:xfrm>
            <a:off x="3420000" y="3908520"/>
            <a:ext cx="2418120" cy="77148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AR" sz="4800" b="1" i="0" u="none" strike="noStrike" baseline="0" dirty="0">
                <a:ln>
                  <a:noFill/>
                </a:ln>
                <a:solidFill>
                  <a:srgbClr val="0080FF"/>
                </a:solidFill>
                <a:effectLst>
                  <a:outerShdw dist="17961" dir="2700000">
                    <a:scrgbClr r="0" g="0" b="0"/>
                  </a:outerShdw>
                </a:effectLst>
                <a:latin typeface="Arial" pitchFamily="18"/>
                <a:ea typeface="Lucida Sans Unicode" pitchFamily="2"/>
                <a:cs typeface="Tahoma" pitchFamily="2"/>
              </a:rPr>
              <a:t>XWHEP</a:t>
            </a: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3925080" y="5580000"/>
            <a:ext cx="1294920" cy="3805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7 CuadroTexto"/>
          <p:cNvSpPr txBox="1"/>
          <p:nvPr/>
        </p:nvSpPr>
        <p:spPr>
          <a:xfrm>
            <a:off x="6090480" y="4808520"/>
            <a:ext cx="1865896" cy="6807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AR" sz="4000" b="1" i="0" u="none" strike="noStrike" baseline="0" dirty="0">
                <a:ln>
                  <a:noFill/>
                </a:ln>
                <a:solidFill>
                  <a:srgbClr val="0080FF"/>
                </a:solidFill>
                <a:effectLst>
                  <a:outerShdw dist="17961" dir="2700000">
                    <a:scrgbClr r="0" g="0" b="0"/>
                  </a:outerShdw>
                </a:effectLst>
                <a:latin typeface="Arial" pitchFamily="18"/>
                <a:ea typeface="Lucida Sans Unicode" pitchFamily="2"/>
                <a:cs typeface="Tahoma" pitchFamily="2"/>
              </a:rPr>
              <a:t>SLINC</a:t>
            </a: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1260000" y="4500000"/>
            <a:ext cx="1085400" cy="86652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9 CuadroTexto"/>
          <p:cNvSpPr txBox="1"/>
          <p:nvPr/>
        </p:nvSpPr>
        <p:spPr>
          <a:xfrm>
            <a:off x="2195736" y="5789911"/>
            <a:ext cx="1095120" cy="3463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AR" sz="1800" b="1" i="0" u="none" strike="noStrike" baseline="0" dirty="0">
                <a:ln>
                  <a:noFill/>
                </a:ln>
                <a:solidFill>
                  <a:srgbClr val="0080FF"/>
                </a:solidFill>
                <a:effectLst>
                  <a:outerShdw dist="17961" dir="2700000">
                    <a:scrgbClr r="0" g="0" b="0"/>
                  </a:outerShdw>
                </a:effectLst>
                <a:latin typeface="Arial" pitchFamily="18"/>
                <a:ea typeface="Lucida Sans Unicode" pitchFamily="2"/>
                <a:cs typeface="Tahoma" pitchFamily="2"/>
              </a:rPr>
              <a:t>GRIDMP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Clr>
                <a:srgbClr val="000080"/>
              </a:buClr>
              <a:buSzPct val="100000"/>
              <a:buFont typeface="Arial" pitchFamily="34"/>
              <a:buNone/>
            </a:defPPr>
            <a:lvl1pPr lvl="0">
              <a:buClr>
                <a:srgbClr val="000080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AR" dirty="0"/>
              <a:t>BOINC</a:t>
            </a:r>
          </a:p>
        </p:txBody>
      </p:sp>
      <p:sp>
        <p:nvSpPr>
          <p:cNvPr id="3" name="2 Marcador de texto"/>
          <p:cNvSpPr txBox="1">
            <a:spLocks noGrp="1"/>
          </p:cNvSpPr>
          <p:nvPr>
            <p:ph idx="1"/>
          </p:nvPr>
        </p:nvSpPr>
        <p:spPr>
          <a:xfrm>
            <a:off x="899592" y="1844824"/>
            <a:ext cx="7315200" cy="4191000"/>
          </a:xfrm>
        </p:spPr>
        <p:txBody>
          <a:bodyPr>
            <a:normAutofit fontScale="85000" lnSpcReduction="10000"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s-AR" sz="32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s-AR" sz="32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–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es-AR" sz="28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es-AR" sz="24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–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8pPr>
            <a:lvl9pPr marL="1944000" marR="0" lvl="8" indent="-2160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9pPr>
          </a:lstStyle>
          <a:p>
            <a:pPr lvl="0"/>
            <a:r>
              <a:rPr lang="es-AR">
                <a:latin typeface="" pitchFamily="16"/>
              </a:rPr>
              <a:t>Es el middleware más aceptado y ampliamente utilizado para computación voluntaria por la comunidad científica.</a:t>
            </a:r>
          </a:p>
          <a:p>
            <a:pPr lvl="0"/>
            <a:r>
              <a:rPr lang="es-AR">
                <a:latin typeface="" pitchFamily="16"/>
              </a:rPr>
              <a:t>Código abierto (LGPL)</a:t>
            </a:r>
          </a:p>
          <a:p>
            <a:pPr lvl="0"/>
            <a:r>
              <a:rPr lang="es-AR">
                <a:latin typeface="" pitchFamily="16"/>
              </a:rPr>
              <a:t>Desarrollado por laboratorio de ciencias del espacio de la universidad de Berkeley.</a:t>
            </a:r>
          </a:p>
          <a:p>
            <a:pPr lvl="0"/>
            <a:r>
              <a:rPr lang="es-AR">
                <a:latin typeface="" pitchFamily="16"/>
              </a:rPr>
              <a:t>Su arquitectura es la madre de todas las de cómputo voluntario, es la más simple y ampliamente utilizada.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owerpoint-template">
  <a:themeElements>
    <a:clrScheme name="powerpoint-template-24 15">
      <a:dk1>
        <a:srgbClr val="4D4D4D"/>
      </a:dk1>
      <a:lt1>
        <a:srgbClr val="FFFFFF"/>
      </a:lt1>
      <a:dk2>
        <a:srgbClr val="4D4D4D"/>
      </a:dk2>
      <a:lt2>
        <a:srgbClr val="241D7D"/>
      </a:lt2>
      <a:accent1>
        <a:srgbClr val="201C8B"/>
      </a:accent1>
      <a:accent2>
        <a:srgbClr val="615CEC"/>
      </a:accent2>
      <a:accent3>
        <a:srgbClr val="FFFFFF"/>
      </a:accent3>
      <a:accent4>
        <a:srgbClr val="404040"/>
      </a:accent4>
      <a:accent5>
        <a:srgbClr val="ABABC4"/>
      </a:accent5>
      <a:accent6>
        <a:srgbClr val="5753D6"/>
      </a:accent6>
      <a:hlink>
        <a:srgbClr val="3846E4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116DE4"/>
        </a:lt2>
        <a:accent1>
          <a:srgbClr val="235CAF"/>
        </a:accent1>
        <a:accent2>
          <a:srgbClr val="54A1EE"/>
        </a:accent2>
        <a:accent3>
          <a:srgbClr val="FFFFFF"/>
        </a:accent3>
        <a:accent4>
          <a:srgbClr val="404040"/>
        </a:accent4>
        <a:accent5>
          <a:srgbClr val="ACB5D4"/>
        </a:accent5>
        <a:accent6>
          <a:srgbClr val="4B91D8"/>
        </a:accent6>
        <a:hlink>
          <a:srgbClr val="1391E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246DD8"/>
        </a:lt2>
        <a:accent1>
          <a:srgbClr val="2FC5F1"/>
        </a:accent1>
        <a:accent2>
          <a:srgbClr val="218DEB"/>
        </a:accent2>
        <a:accent3>
          <a:srgbClr val="FFFFFF"/>
        </a:accent3>
        <a:accent4>
          <a:srgbClr val="404040"/>
        </a:accent4>
        <a:accent5>
          <a:srgbClr val="ADDFF7"/>
        </a:accent5>
        <a:accent6>
          <a:srgbClr val="1D7FD5"/>
        </a:accent6>
        <a:hlink>
          <a:srgbClr val="39A1E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4377BA"/>
        </a:lt2>
        <a:accent1>
          <a:srgbClr val="5793D1"/>
        </a:accent1>
        <a:accent2>
          <a:srgbClr val="5FA2DB"/>
        </a:accent2>
        <a:accent3>
          <a:srgbClr val="FFFFFF"/>
        </a:accent3>
        <a:accent4>
          <a:srgbClr val="404040"/>
        </a:accent4>
        <a:accent5>
          <a:srgbClr val="B4C8E5"/>
        </a:accent5>
        <a:accent6>
          <a:srgbClr val="5592C6"/>
        </a:accent6>
        <a:hlink>
          <a:srgbClr val="68AEE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0067B5"/>
        </a:lt2>
        <a:accent1>
          <a:srgbClr val="1881BF"/>
        </a:accent1>
        <a:accent2>
          <a:srgbClr val="39B0DA"/>
        </a:accent2>
        <a:accent3>
          <a:srgbClr val="FFFFFF"/>
        </a:accent3>
        <a:accent4>
          <a:srgbClr val="404040"/>
        </a:accent4>
        <a:accent5>
          <a:srgbClr val="ABC1DC"/>
        </a:accent5>
        <a:accent6>
          <a:srgbClr val="339FC5"/>
        </a:accent6>
        <a:hlink>
          <a:srgbClr val="40B0D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026788"/>
        </a:lt2>
        <a:accent1>
          <a:srgbClr val="0089B3"/>
        </a:accent1>
        <a:accent2>
          <a:srgbClr val="01A2CE"/>
        </a:accent2>
        <a:accent3>
          <a:srgbClr val="FFFFFF"/>
        </a:accent3>
        <a:accent4>
          <a:srgbClr val="404040"/>
        </a:accent4>
        <a:accent5>
          <a:srgbClr val="AAC4D6"/>
        </a:accent5>
        <a:accent6>
          <a:srgbClr val="0192BA"/>
        </a:accent6>
        <a:hlink>
          <a:srgbClr val="01B3D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036CB7"/>
        </a:lt2>
        <a:accent1>
          <a:srgbClr val="1878BD"/>
        </a:accent1>
        <a:accent2>
          <a:srgbClr val="3E8EC8"/>
        </a:accent2>
        <a:accent3>
          <a:srgbClr val="FFFFFF"/>
        </a:accent3>
        <a:accent4>
          <a:srgbClr val="404040"/>
        </a:accent4>
        <a:accent5>
          <a:srgbClr val="ABBEDB"/>
        </a:accent5>
        <a:accent6>
          <a:srgbClr val="3780B5"/>
        </a:accent6>
        <a:hlink>
          <a:srgbClr val="559CCE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036CB7"/>
        </a:lt2>
        <a:accent1>
          <a:srgbClr val="1878BD"/>
        </a:accent1>
        <a:accent2>
          <a:srgbClr val="3E8EC8"/>
        </a:accent2>
        <a:accent3>
          <a:srgbClr val="FFFFFF"/>
        </a:accent3>
        <a:accent4>
          <a:srgbClr val="404040"/>
        </a:accent4>
        <a:accent5>
          <a:srgbClr val="ABBEDB"/>
        </a:accent5>
        <a:accent6>
          <a:srgbClr val="3780B5"/>
        </a:accent6>
        <a:hlink>
          <a:srgbClr val="006AB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0084D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161B76"/>
        </a:lt2>
        <a:accent1>
          <a:srgbClr val="0E2997"/>
        </a:accent1>
        <a:accent2>
          <a:srgbClr val="0548D9"/>
        </a:accent2>
        <a:accent3>
          <a:srgbClr val="FFFFFF"/>
        </a:accent3>
        <a:accent4>
          <a:srgbClr val="404040"/>
        </a:accent4>
        <a:accent5>
          <a:srgbClr val="AAACC9"/>
        </a:accent5>
        <a:accent6>
          <a:srgbClr val="0440C4"/>
        </a:accent6>
        <a:hlink>
          <a:srgbClr val="0070F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343434"/>
        </a:lt2>
        <a:accent1>
          <a:srgbClr val="0166AC"/>
        </a:accent1>
        <a:accent2>
          <a:srgbClr val="028FE1"/>
        </a:accent2>
        <a:accent3>
          <a:srgbClr val="FFFFFF"/>
        </a:accent3>
        <a:accent4>
          <a:srgbClr val="404040"/>
        </a:accent4>
        <a:accent5>
          <a:srgbClr val="AAB8D2"/>
        </a:accent5>
        <a:accent6>
          <a:srgbClr val="0281CC"/>
        </a:accent6>
        <a:hlink>
          <a:srgbClr val="73B5E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434F99"/>
        </a:lt2>
        <a:accent1>
          <a:srgbClr val="0E2997"/>
        </a:accent1>
        <a:accent2>
          <a:srgbClr val="0548D9"/>
        </a:accent2>
        <a:accent3>
          <a:srgbClr val="FFFFFF"/>
        </a:accent3>
        <a:accent4>
          <a:srgbClr val="404040"/>
        </a:accent4>
        <a:accent5>
          <a:srgbClr val="AAACC9"/>
        </a:accent5>
        <a:accent6>
          <a:srgbClr val="0440C4"/>
        </a:accent6>
        <a:hlink>
          <a:srgbClr val="7C71B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4">
        <a:dk1>
          <a:srgbClr val="4D4D4D"/>
        </a:dk1>
        <a:lt1>
          <a:srgbClr val="FFFFFF"/>
        </a:lt1>
        <a:dk2>
          <a:srgbClr val="4D4D4D"/>
        </a:dk2>
        <a:lt2>
          <a:srgbClr val="434F99"/>
        </a:lt2>
        <a:accent1>
          <a:srgbClr val="233273"/>
        </a:accent1>
        <a:accent2>
          <a:srgbClr val="46498C"/>
        </a:accent2>
        <a:accent3>
          <a:srgbClr val="FFFFFF"/>
        </a:accent3>
        <a:accent4>
          <a:srgbClr val="404040"/>
        </a:accent4>
        <a:accent5>
          <a:srgbClr val="ACADBC"/>
        </a:accent5>
        <a:accent6>
          <a:srgbClr val="3F417E"/>
        </a:accent6>
        <a:hlink>
          <a:srgbClr val="7C71B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5">
        <a:dk1>
          <a:srgbClr val="4D4D4D"/>
        </a:dk1>
        <a:lt1>
          <a:srgbClr val="FFFFFF"/>
        </a:lt1>
        <a:dk2>
          <a:srgbClr val="4D4D4D"/>
        </a:dk2>
        <a:lt2>
          <a:srgbClr val="241D7D"/>
        </a:lt2>
        <a:accent1>
          <a:srgbClr val="201C8B"/>
        </a:accent1>
        <a:accent2>
          <a:srgbClr val="615CEC"/>
        </a:accent2>
        <a:accent3>
          <a:srgbClr val="FFFFFF"/>
        </a:accent3>
        <a:accent4>
          <a:srgbClr val="404040"/>
        </a:accent4>
        <a:accent5>
          <a:srgbClr val="ABABC4"/>
        </a:accent5>
        <a:accent6>
          <a:srgbClr val="5753D6"/>
        </a:accent6>
        <a:hlink>
          <a:srgbClr val="3846E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</TotalTime>
  <Words>656</Words>
  <Application>Microsoft Office PowerPoint</Application>
  <PresentationFormat>Presentación en pantalla (4:3)</PresentationFormat>
  <Paragraphs>130</Paragraphs>
  <Slides>32</Slides>
  <Notes>22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diapositiva</vt:lpstr>
      </vt:variant>
      <vt:variant>
        <vt:i4>32</vt:i4>
      </vt:variant>
    </vt:vector>
  </HeadingPairs>
  <TitlesOfParts>
    <vt:vector size="35" baseType="lpstr">
      <vt:lpstr>Austin</vt:lpstr>
      <vt:lpstr>Diseño personalizado</vt:lpstr>
      <vt:lpstr>powerpoint-template</vt:lpstr>
      <vt:lpstr>Presentación de PowerPoint</vt:lpstr>
      <vt:lpstr>Trabajo Final Integrador</vt:lpstr>
      <vt:lpstr>Trabajo Final Integrador</vt:lpstr>
      <vt:lpstr>Agenda</vt:lpstr>
      <vt:lpstr>Introducción (I de II)</vt:lpstr>
      <vt:lpstr>Introducción (II de II)</vt:lpstr>
      <vt:lpstr>Historia</vt:lpstr>
      <vt:lpstr>Tecnologías y Frameworks</vt:lpstr>
      <vt:lpstr>BOINC</vt:lpstr>
      <vt:lpstr>Arquitectura</vt:lpstr>
      <vt:lpstr>Composición interna del Servidor de Tareas</vt:lpstr>
      <vt:lpstr>Funcionamiento</vt:lpstr>
      <vt:lpstr>Ciclo de vida de un trabajo</vt:lpstr>
      <vt:lpstr>XtremWeb-CH</vt:lpstr>
      <vt:lpstr>Arquitectura y Componentes</vt:lpstr>
      <vt:lpstr>GridMP</vt:lpstr>
      <vt:lpstr>Arquitectura y Componentes</vt:lpstr>
      <vt:lpstr>XWHEP</vt:lpstr>
      <vt:lpstr>Arquitectura y Componentes</vt:lpstr>
      <vt:lpstr>Cuadro Comparativo de Sistemas de Cómputo Voluntario</vt:lpstr>
      <vt:lpstr>Proyectos utilizando esta metodología</vt:lpstr>
      <vt:lpstr>BOINC en números</vt:lpstr>
      <vt:lpstr>Fortalezas</vt:lpstr>
      <vt:lpstr>Seguridad de BOINC</vt:lpstr>
      <vt:lpstr> Debilidades</vt:lpstr>
      <vt:lpstr>Mejoras al cómputo voluntario</vt:lpstr>
      <vt:lpstr>Mejoras a BOINC</vt:lpstr>
      <vt:lpstr>Posibilidades de hacer rentado a BOINC</vt:lpstr>
      <vt:lpstr>Posibilidades de hacer rentado a BOINC</vt:lpstr>
      <vt:lpstr>Conclusiones </vt:lpstr>
      <vt:lpstr>Conclusiones </vt:lpstr>
      <vt:lpstr>Conclusiones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Flowers</dc:title>
  <dc:creator>Guille</dc:creator>
  <cp:lastModifiedBy>Guille</cp:lastModifiedBy>
  <cp:revision>57</cp:revision>
  <cp:lastPrinted>2007-07-04T17:37:30Z</cp:lastPrinted>
  <dcterms:modified xsi:type="dcterms:W3CDTF">2011-12-21T22:29:53Z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