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29"/>
  </p:notesMasterIdLst>
  <p:handoutMasterIdLst>
    <p:handoutMasterId r:id="rId30"/>
  </p:handoutMasterIdLst>
  <p:sldIdLst>
    <p:sldId id="279" r:id="rId3"/>
    <p:sldId id="278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6" r:id="rId12"/>
    <p:sldId id="290" r:id="rId13"/>
    <p:sldId id="291" r:id="rId14"/>
    <p:sldId id="292" r:id="rId15"/>
    <p:sldId id="293" r:id="rId16"/>
    <p:sldId id="282" r:id="rId17"/>
    <p:sldId id="289" r:id="rId18"/>
    <p:sldId id="284" r:id="rId19"/>
    <p:sldId id="283" r:id="rId20"/>
    <p:sldId id="294" r:id="rId21"/>
    <p:sldId id="285" r:id="rId22"/>
    <p:sldId id="280" r:id="rId23"/>
    <p:sldId id="286" r:id="rId24"/>
    <p:sldId id="276" r:id="rId25"/>
    <p:sldId id="287" r:id="rId26"/>
    <p:sldId id="288" r:id="rId27"/>
    <p:sldId id="295" r:id="rId2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ille" initials="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783B81"/>
    <a:srgbClr val="475197"/>
    <a:srgbClr val="6670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40615" autoAdjust="0"/>
    <p:restoredTop sz="86447" autoAdjust="0"/>
  </p:normalViewPr>
  <p:slideViewPr>
    <p:cSldViewPr>
      <p:cViewPr>
        <p:scale>
          <a:sx n="100" d="100"/>
          <a:sy n="100" d="100"/>
        </p:scale>
        <p:origin x="-98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2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2-26T17:08:30.599" idx="2">
    <p:pos x="10" y="10"/>
    <p:text>esto podria agregarse en la demo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s-AR" sz="1400" b="0" i="0" u="none" strike="noStrike" baseline="0">
              <a:ln>
                <a:noFill/>
              </a:ln>
              <a:solidFill>
                <a:srgbClr val="0080FF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326F3A49-749C-41AB-8E0F-4D833A087396}" type="datetimeFigureOut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15/12/2011</a:t>
            </a:fld>
            <a:endParaRPr lang="es-AR" sz="1400" b="0" i="0" u="none" strike="noStrike" baseline="0">
              <a:ln>
                <a:noFill/>
              </a:ln>
              <a:solidFill>
                <a:srgbClr val="0080FF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s-AR" sz="1400" b="0" i="0" u="none" strike="noStrike" baseline="0">
              <a:ln>
                <a:noFill/>
              </a:ln>
              <a:solidFill>
                <a:srgbClr val="0080FF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1B02A130-650D-4925-AD34-3162153D60B4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‹Nº›</a:t>
            </a:fld>
            <a:endParaRPr lang="es-AR" sz="1400" b="0" i="0" u="none" strike="noStrike" baseline="0">
              <a:ln>
                <a:noFill/>
              </a:ln>
              <a:solidFill>
                <a:srgbClr val="0080FF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3066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AR" sz="1800" b="0" i="0" u="none" strike="noStrike" baseline="0">
              <a:ln>
                <a:noFill/>
              </a:ln>
              <a:solidFill>
                <a:srgbClr val="0080FF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2 Marcador de encabezado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3 Marcador de fecha"/>
          <p:cNvSpPr txBox="1">
            <a:spLocks noGrp="1"/>
          </p:cNvSpPr>
          <p:nvPr>
            <p:ph type="dt" idx="1"/>
          </p:nvPr>
        </p:nvSpPr>
        <p:spPr>
          <a:xfrm>
            <a:off x="3884399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576D06C-9DF9-463E-8DE4-9B404BE65B6A}" type="datetimeFigureOut">
              <a:rPr/>
              <a:pPr lvl="0"/>
              <a:t>12/15/2011</a:t>
            </a:fld>
            <a:endParaRPr lang="en-US"/>
          </a:p>
        </p:txBody>
      </p:sp>
      <p:sp>
        <p:nvSpPr>
          <p:cNvPr id="5" name="4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5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5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  <p:sp>
        <p:nvSpPr>
          <p:cNvPr id="7" name="6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-360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7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3884399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CAF52CF-AD58-4635-A7DA-607F583A997B}" type="slidenum">
              <a:rPr/>
              <a:pPr lv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807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s-AR" sz="1200" b="0" i="0" u="none" strike="noStrike" baseline="0">
        <a:ln>
          <a:noFill/>
        </a:ln>
        <a:solidFill>
          <a:srgbClr val="000000"/>
        </a:solidFill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0B52F-848D-4841-9676-ECCDD8DCFC74}" type="slidenum">
              <a:rPr lang="en-US"/>
              <a:pPr/>
              <a:t>2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AF52CF-AD58-4635-A7DA-607F583A997B}" type="slidenum">
              <a:rPr lang="es-AR" smtClean="0"/>
              <a:pPr lvl="0"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06439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AF52CF-AD58-4635-A7DA-607F583A997B}" type="slidenum">
              <a:rPr lang="es-AR" smtClean="0"/>
              <a:pPr lvl="0"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5709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8A9F26-F0C1-439A-AA6F-EB2A4AB1C63E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42447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68FD80-9953-4E08-A657-5E1C23669498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47563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E6ADFE-7D7C-4BCA-BE18-B49D2B4CE3C2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82848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447800"/>
            <a:ext cx="7486650" cy="70485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2950" y="2209800"/>
            <a:ext cx="7486650" cy="6858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  <a:endParaRPr 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7002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3460492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19497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33996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26539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3667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12677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FC1B50-C44E-410C-9FF8-524CE8F7919B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42073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751660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50872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43700" y="731838"/>
            <a:ext cx="2171700" cy="5440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8600" y="731838"/>
            <a:ext cx="6362700" cy="5440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9125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EA396D-EAB6-458E-AC86-CEF369616231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6627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984470-7E68-481F-9AC5-0C257E8FDB9C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7450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F68DAA-E375-4CF2-8C7B-E8827BEFEAEA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80203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AB81D4-DC6A-46E6-8093-DDAE6E37FEE8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2180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0E36B9-3158-421C-9B65-9BE3FD1923BE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993385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654A43-2015-4668-8C20-659634ADD447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921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8589F7-0F91-4B6C-A01B-FB04DAD81144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64860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C5B95C8-4ED9-46C0-AEBA-EC482DF315CD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257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318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3.jpeg"/><Relationship Id="rId7" Type="http://schemas.microsoft.com/office/2007/relationships/hdphoto" Target="../media/hdphoto5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microsoft.com/office/2007/relationships/hdphoto" Target="../media/hdphoto4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169622" y="470555"/>
            <a:ext cx="69127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dirty="0" smtClean="0"/>
              <a:t>Universidad Nacional de Córdoba</a:t>
            </a:r>
          </a:p>
          <a:p>
            <a:pPr algn="ctr"/>
            <a:endParaRPr lang="es-AR" sz="3600" b="1" dirty="0"/>
          </a:p>
          <a:p>
            <a:pPr algn="ctr"/>
            <a:endParaRPr lang="es-AR" sz="3600" b="1" dirty="0" smtClean="0"/>
          </a:p>
          <a:p>
            <a:pPr algn="ctr"/>
            <a:endParaRPr lang="es-AR" sz="3600" b="1" dirty="0" smtClean="0"/>
          </a:p>
          <a:p>
            <a:pPr algn="ctr"/>
            <a:endParaRPr lang="es-AR" sz="3600" b="1" dirty="0"/>
          </a:p>
          <a:p>
            <a:pPr algn="ctr"/>
            <a:r>
              <a:rPr lang="es-AR" b="1" dirty="0" smtClean="0"/>
              <a:t>Facultad de Matemáticas, Astronomía y Física</a:t>
            </a:r>
            <a:r>
              <a:rPr lang="es-AR" sz="2000" b="1" dirty="0" smtClean="0"/>
              <a:t/>
            </a:r>
            <a:br>
              <a:rPr lang="es-AR" sz="2000" b="1" dirty="0" smtClean="0"/>
            </a:br>
            <a:r>
              <a:rPr lang="es-AR" sz="1800" b="1" dirty="0" smtClean="0"/>
              <a:t>Especialidad en Sistemas y Servicios Distribuidos</a:t>
            </a:r>
            <a:endParaRPr lang="es-AR" sz="1800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alphaModFix/>
            <a:biLevel thresh="50000"/>
          </a:blip>
          <a:srcRect/>
          <a:stretch>
            <a:fillRect/>
          </a:stretch>
        </p:blipFill>
        <p:spPr>
          <a:xfrm>
            <a:off x="3995936" y="1453244"/>
            <a:ext cx="1260140" cy="145093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8 Rectángulo"/>
          <p:cNvSpPr/>
          <p:nvPr/>
        </p:nvSpPr>
        <p:spPr>
          <a:xfrm>
            <a:off x="4283968" y="5602014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smtClean="0"/>
              <a:t>Autores: Ing. Javier Jorge</a:t>
            </a:r>
            <a:br>
              <a:rPr lang="pt-BR" sz="1800" dirty="0" smtClean="0"/>
            </a:br>
            <a:r>
              <a:rPr lang="pt-BR" sz="1800" dirty="0" smtClean="0"/>
              <a:t>                Lic. Eduardo Sanchez</a:t>
            </a:r>
            <a:br>
              <a:rPr lang="pt-BR" sz="1800" dirty="0" smtClean="0"/>
            </a:br>
            <a:r>
              <a:rPr lang="pt-BR" sz="1800" dirty="0" err="1" smtClean="0"/>
              <a:t>Director</a:t>
            </a:r>
            <a:r>
              <a:rPr lang="pt-BR" sz="1800" dirty="0" smtClean="0"/>
              <a:t>: Ing. Pablo </a:t>
            </a:r>
            <a:r>
              <a:rPr lang="pt-BR" sz="1800" dirty="0" err="1" smtClean="0"/>
              <a:t>Passera</a:t>
            </a:r>
            <a:endParaRPr lang="es-AR" sz="1800" dirty="0"/>
          </a:p>
        </p:txBody>
      </p:sp>
      <p:sp>
        <p:nvSpPr>
          <p:cNvPr id="10" name="9 Rectángulo"/>
          <p:cNvSpPr/>
          <p:nvPr/>
        </p:nvSpPr>
        <p:spPr>
          <a:xfrm>
            <a:off x="539552" y="4254187"/>
            <a:ext cx="8172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dirty="0" smtClean="0"/>
              <a:t>Trabajo Final Integrador</a:t>
            </a:r>
            <a:br>
              <a:rPr lang="es-AR" dirty="0" smtClean="0"/>
            </a:br>
            <a:r>
              <a:rPr lang="es-AR" b="1" dirty="0" smtClean="0"/>
              <a:t>Análisis y Mejoras de Sistemas de Cómputo Voluntario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xmlns="" val="15354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>
                <a:solidFill>
                  <a:srgbClr val="475197"/>
                </a:solidFill>
              </a:rPr>
              <a:t>Ciclo de vida de un trabajo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44600" y="1700808"/>
            <a:ext cx="4680000" cy="4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"/>
          <p:cNvSpPr txBox="1">
            <a:spLocks noGrp="1"/>
          </p:cNvSpPr>
          <p:nvPr>
            <p:ph type="title" idx="4294967295"/>
          </p:nvPr>
        </p:nvSpPr>
        <p:spPr>
          <a:xfrm>
            <a:off x="457200" y="575440"/>
            <a:ext cx="8229600" cy="1053360"/>
          </a:xfrm>
        </p:spPr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>
                <a:solidFill>
                  <a:srgbClr val="475197"/>
                </a:solidFill>
              </a:rPr>
              <a:t>XWHEP</a:t>
            </a:r>
          </a:p>
        </p:txBody>
      </p:sp>
      <p:sp>
        <p:nvSpPr>
          <p:cNvPr id="3" name="2 "/>
          <p:cNvSpPr txBox="1">
            <a:spLocks noGrp="1"/>
          </p:cNvSpPr>
          <p:nvPr>
            <p:ph type="body" idx="4294967295"/>
          </p:nvPr>
        </p:nvSpPr>
        <p:spPr>
          <a:xfrm>
            <a:off x="457200" y="1599840"/>
            <a:ext cx="8229600" cy="443628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s-AR" i="1" dirty="0" err="1">
                <a:solidFill>
                  <a:srgbClr val="475197"/>
                </a:solidFill>
                <a:latin typeface="" pitchFamily="16"/>
              </a:rPr>
              <a:t>Xtrem</a:t>
            </a:r>
            <a:r>
              <a:rPr lang="es-AR" i="1" dirty="0">
                <a:solidFill>
                  <a:srgbClr val="475197"/>
                </a:solidFill>
                <a:latin typeface="" pitchFamily="16"/>
              </a:rPr>
              <a:t>-Web </a:t>
            </a:r>
            <a:r>
              <a:rPr lang="es-AR" i="1" dirty="0" err="1">
                <a:solidFill>
                  <a:srgbClr val="475197"/>
                </a:solidFill>
                <a:latin typeface="" pitchFamily="16"/>
              </a:rPr>
              <a:t>for</a:t>
            </a:r>
            <a:r>
              <a:rPr lang="es-AR" i="1" dirty="0">
                <a:solidFill>
                  <a:srgbClr val="475197"/>
                </a:solidFill>
                <a:latin typeface="" pitchFamily="16"/>
              </a:rPr>
              <a:t> High </a:t>
            </a:r>
            <a:r>
              <a:rPr lang="es-AR" i="1" dirty="0" err="1">
                <a:solidFill>
                  <a:srgbClr val="475197"/>
                </a:solidFill>
                <a:latin typeface="" pitchFamily="16"/>
              </a:rPr>
              <a:t>Energy</a:t>
            </a:r>
            <a:r>
              <a:rPr lang="es-AR" i="1" dirty="0">
                <a:solidFill>
                  <a:srgbClr val="475197"/>
                </a:solidFill>
                <a:latin typeface="" pitchFamily="16"/>
              </a:rPr>
              <a:t> </a:t>
            </a:r>
            <a:r>
              <a:rPr lang="es-AR" i="1" dirty="0" err="1">
                <a:solidFill>
                  <a:srgbClr val="475197"/>
                </a:solidFill>
                <a:latin typeface="" pitchFamily="16"/>
              </a:rPr>
              <a:t>Physics</a:t>
            </a:r>
            <a:r>
              <a:rPr lang="es-AR" i="1" dirty="0">
                <a:solidFill>
                  <a:srgbClr val="475197"/>
                </a:solidFill>
                <a:latin typeface="" pitchFamily="16"/>
              </a:rPr>
              <a:t>.</a:t>
            </a:r>
          </a:p>
          <a:p>
            <a:pPr lvl="0"/>
            <a:r>
              <a:rPr lang="es-AR" dirty="0">
                <a:solidFill>
                  <a:srgbClr val="475197"/>
                </a:solidFill>
                <a:latin typeface="" pitchFamily="16"/>
              </a:rPr>
              <a:t>Framework de uso general</a:t>
            </a:r>
          </a:p>
          <a:p>
            <a:pPr lvl="0"/>
            <a:r>
              <a:rPr lang="es-AR" dirty="0">
                <a:solidFill>
                  <a:srgbClr val="475197"/>
                </a:solidFill>
                <a:latin typeface="" pitchFamily="16"/>
              </a:rPr>
              <a:t>Libre (</a:t>
            </a:r>
            <a:r>
              <a:rPr lang="es-AR" i="1" dirty="0">
                <a:solidFill>
                  <a:srgbClr val="475197"/>
                </a:solidFill>
                <a:latin typeface="" pitchFamily="16"/>
              </a:rPr>
              <a:t>GPL</a:t>
            </a:r>
            <a:r>
              <a:rPr lang="es-AR" dirty="0">
                <a:solidFill>
                  <a:srgbClr val="475197"/>
                </a:solidFill>
                <a:latin typeface="" pitchFamily="16"/>
              </a:rPr>
              <a:t>) y abierto (</a:t>
            </a:r>
            <a:r>
              <a:rPr lang="es-AR" i="1" dirty="0" err="1">
                <a:solidFill>
                  <a:srgbClr val="475197"/>
                </a:solidFill>
                <a:latin typeface="" pitchFamily="16"/>
              </a:rPr>
              <a:t>Opensource</a:t>
            </a:r>
            <a:r>
              <a:rPr lang="es-AR" dirty="0">
                <a:solidFill>
                  <a:srgbClr val="475197"/>
                </a:solidFill>
                <a:latin typeface="" pitchFamily="16"/>
              </a:rPr>
              <a:t>).</a:t>
            </a:r>
          </a:p>
          <a:p>
            <a:pPr lvl="0"/>
            <a:r>
              <a:rPr lang="es-AR" dirty="0" err="1">
                <a:solidFill>
                  <a:srgbClr val="475197"/>
                </a:solidFill>
                <a:latin typeface="" pitchFamily="16"/>
              </a:rPr>
              <a:t>Multi</a:t>
            </a:r>
            <a:r>
              <a:rPr lang="es-AR" dirty="0">
                <a:solidFill>
                  <a:srgbClr val="475197"/>
                </a:solidFill>
                <a:latin typeface="" pitchFamily="16"/>
              </a:rPr>
              <a:t>-Plataforma, </a:t>
            </a:r>
            <a:r>
              <a:rPr lang="es-AR" dirty="0" err="1">
                <a:solidFill>
                  <a:srgbClr val="475197"/>
                </a:solidFill>
                <a:latin typeface="" pitchFamily="16"/>
              </a:rPr>
              <a:t>Multi</a:t>
            </a:r>
            <a:r>
              <a:rPr lang="es-AR" dirty="0">
                <a:solidFill>
                  <a:srgbClr val="475197"/>
                </a:solidFill>
                <a:latin typeface="" pitchFamily="16"/>
              </a:rPr>
              <a:t>-Usuarios.</a:t>
            </a:r>
          </a:p>
          <a:p>
            <a:pPr lvl="0"/>
            <a:r>
              <a:rPr lang="es-AR" dirty="0">
                <a:solidFill>
                  <a:srgbClr val="475197"/>
                </a:solidFill>
                <a:latin typeface="" pitchFamily="16"/>
              </a:rPr>
              <a:t>Balanceo de Carga Automático.</a:t>
            </a:r>
          </a:p>
          <a:p>
            <a:pPr lvl="0"/>
            <a:r>
              <a:rPr lang="es-AR" dirty="0">
                <a:solidFill>
                  <a:srgbClr val="475197"/>
                </a:solidFill>
                <a:latin typeface="" pitchFamily="16"/>
              </a:rPr>
              <a:t>Posibilita replicar servidores.</a:t>
            </a:r>
          </a:p>
          <a:p>
            <a:pPr lvl="0"/>
            <a:r>
              <a:rPr lang="es-AR" dirty="0">
                <a:solidFill>
                  <a:srgbClr val="475197"/>
                </a:solidFill>
                <a:latin typeface="" pitchFamily="16"/>
              </a:rPr>
              <a:t>Define distintos niveles de seguridad y accesibilidad.</a:t>
            </a:r>
          </a:p>
        </p:txBody>
      </p:sp>
    </p:spTree>
    <p:extLst>
      <p:ext uri="{BB962C8B-B14F-4D97-AF65-F5344CB8AC3E}">
        <p14:creationId xmlns:p14="http://schemas.microsoft.com/office/powerpoint/2010/main" xmlns="" val="41789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"/>
          <p:cNvSpPr txBox="1">
            <a:spLocks noGrp="1"/>
          </p:cNvSpPr>
          <p:nvPr>
            <p:ph type="title" idx="4294967295"/>
          </p:nvPr>
        </p:nvSpPr>
        <p:spPr>
          <a:xfrm>
            <a:off x="457200" y="431424"/>
            <a:ext cx="8229600" cy="1053360"/>
          </a:xfrm>
        </p:spPr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>
                <a:solidFill>
                  <a:srgbClr val="475197"/>
                </a:solidFill>
              </a:rPr>
              <a:t>Arquitectura y Componentes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586800" y="1467000"/>
            <a:ext cx="8017200" cy="4689000"/>
            <a:chOff x="586800" y="1467000"/>
            <a:chExt cx="8017200" cy="4689000"/>
          </a:xfrm>
        </p:grpSpPr>
        <p:pic>
          <p:nvPicPr>
            <p:cNvPr id="3" name="2 Imagen"/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586800" y="1467000"/>
              <a:ext cx="8017200" cy="4689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4" name="3 Rectángulo"/>
            <p:cNvSpPr/>
            <p:nvPr/>
          </p:nvSpPr>
          <p:spPr bwMode="auto">
            <a:xfrm>
              <a:off x="586800" y="4139776"/>
              <a:ext cx="2185000" cy="2016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8767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"/>
          <p:cNvSpPr txBox="1">
            <a:spLocks noGrp="1"/>
          </p:cNvSpPr>
          <p:nvPr>
            <p:ph type="title" idx="4294967295"/>
          </p:nvPr>
        </p:nvSpPr>
        <p:spPr>
          <a:xfrm>
            <a:off x="323528" y="764704"/>
            <a:ext cx="8496944" cy="1008112"/>
          </a:xfrm>
        </p:spPr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sz="4000" dirty="0">
                <a:solidFill>
                  <a:srgbClr val="475197"/>
                </a:solidFill>
              </a:rPr>
              <a:t>Cuadro Comparativo de Sistemas de Cómputo Voluntario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" y="2010625"/>
            <a:ext cx="9012960" cy="4874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0436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"/>
          <p:cNvSpPr txBox="1">
            <a:spLocks noGrp="1"/>
          </p:cNvSpPr>
          <p:nvPr>
            <p:ph type="title" idx="4294967295"/>
          </p:nvPr>
        </p:nvSpPr>
        <p:spPr>
          <a:xfrm>
            <a:off x="467544" y="666552"/>
            <a:ext cx="8229600" cy="1250280"/>
          </a:xfrm>
        </p:spPr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 smtClean="0">
                <a:solidFill>
                  <a:srgbClr val="475197"/>
                </a:solidFill>
              </a:rPr>
              <a:t>Proyectos </a:t>
            </a:r>
            <a:r>
              <a:rPr lang="es-AR" dirty="0">
                <a:solidFill>
                  <a:srgbClr val="475197"/>
                </a:solidFill>
              </a:rPr>
              <a:t>que estén utilizando B</a:t>
            </a:r>
            <a:r>
              <a:rPr lang="es-AR" dirty="0" smtClean="0">
                <a:solidFill>
                  <a:srgbClr val="475197"/>
                </a:solidFill>
              </a:rPr>
              <a:t>OINC en números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"/>
          <p:cNvSpPr txBox="1">
            <a:spLocks noGrp="1"/>
          </p:cNvSpPr>
          <p:nvPr>
            <p:ph type="body" idx="4294967295"/>
          </p:nvPr>
        </p:nvSpPr>
        <p:spPr>
          <a:xfrm>
            <a:off x="457200" y="2017056"/>
            <a:ext cx="3898776" cy="1627968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s-AR" sz="2800" dirty="0">
                <a:solidFill>
                  <a:srgbClr val="475197"/>
                </a:solidFill>
                <a:latin typeface="" pitchFamily="16"/>
              </a:rPr>
              <a:t>6.232.260 </a:t>
            </a:r>
            <a:r>
              <a:rPr lang="es-AR" sz="2800" i="1" dirty="0">
                <a:solidFill>
                  <a:srgbClr val="475197"/>
                </a:solidFill>
                <a:latin typeface="" pitchFamily="16"/>
              </a:rPr>
              <a:t>Hosts.</a:t>
            </a:r>
          </a:p>
          <a:p>
            <a:pPr lvl="0"/>
            <a:r>
              <a:rPr lang="es-AR" sz="2800" dirty="0">
                <a:solidFill>
                  <a:srgbClr val="475197"/>
                </a:solidFill>
                <a:latin typeface="" pitchFamily="16"/>
              </a:rPr>
              <a:t>2.184.510 Usuarios.</a:t>
            </a:r>
          </a:p>
          <a:p>
            <a:pPr lvl="0"/>
            <a:r>
              <a:rPr lang="es-AR" sz="2800" dirty="0">
                <a:solidFill>
                  <a:srgbClr val="475197"/>
                </a:solidFill>
                <a:latin typeface="" pitchFamily="16"/>
              </a:rPr>
              <a:t>286 Países.</a:t>
            </a:r>
          </a:p>
        </p:txBody>
      </p:sp>
      <p:sp>
        <p:nvSpPr>
          <p:cNvPr id="5" name="4 "/>
          <p:cNvSpPr txBox="1">
            <a:spLocks noGrp="1"/>
          </p:cNvSpPr>
          <p:nvPr>
            <p:ph type="body" idx="4294967295"/>
          </p:nvPr>
        </p:nvSpPr>
        <p:spPr>
          <a:xfrm>
            <a:off x="410400" y="5733256"/>
            <a:ext cx="8229600" cy="2096279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es-AR" sz="1500" dirty="0">
                <a:solidFill>
                  <a:srgbClr val="475197"/>
                </a:solidFill>
                <a:latin typeface="" pitchFamily="16"/>
              </a:rPr>
              <a:t>*:  El % de hosts y % de usuarios indica cuanta masa voluntaria tiene el proyecto con respecto al total de usuarios de BOINC.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2487" y="3789040"/>
            <a:ext cx="54578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2078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>
              <a:buNone/>
            </a:pPr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Fortalezas de </a:t>
            </a:r>
            <a:r>
              <a:rPr lang="es-AR" sz="4400" dirty="0" err="1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Boinc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628800"/>
            <a:ext cx="7315200" cy="4191000"/>
          </a:xfrm>
        </p:spPr>
        <p:txBody>
          <a:bodyPr/>
          <a:lstStyle/>
          <a:p>
            <a:r>
              <a:rPr lang="es-AR" sz="28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Buena Publicidad</a:t>
            </a:r>
          </a:p>
          <a:p>
            <a:r>
              <a:rPr lang="es-AR" sz="28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Código Abierto </a:t>
            </a:r>
          </a:p>
          <a:p>
            <a:r>
              <a:rPr lang="es-AR" sz="2800" b="0" i="1" u="none" strike="noStrike" baseline="0" dirty="0" err="1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es-AR" sz="2800" b="0" i="1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800" b="0" i="1" u="none" strike="noStrike" baseline="0" dirty="0" err="1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Exponential</a:t>
            </a:r>
            <a:r>
              <a:rPr lang="es-AR" sz="2800" b="0" i="1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800" b="0" i="1" u="none" strike="noStrike" baseline="0" dirty="0" err="1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Backoff</a:t>
            </a:r>
            <a:endParaRPr lang="es-AR" sz="2800" b="0" i="1" u="none" strike="noStrike" baseline="0" dirty="0" smtClean="0">
              <a:solidFill>
                <a:srgbClr val="475197"/>
              </a:solidFill>
              <a:latin typeface="+mn-lt"/>
              <a:ea typeface="+mn-ea"/>
              <a:cs typeface="+mn-cs"/>
            </a:endParaRPr>
          </a:p>
          <a:p>
            <a:r>
              <a:rPr lang="es-AR" sz="28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Soporte para gran volumen de datos</a:t>
            </a:r>
          </a:p>
          <a:p>
            <a:r>
              <a:rPr lang="es-AR" sz="28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Soporta clientes de múltiples plataformas</a:t>
            </a:r>
          </a:p>
          <a:p>
            <a:r>
              <a:rPr lang="es-AR" sz="28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Interfaz Web para voluntarios</a:t>
            </a:r>
          </a:p>
          <a:p>
            <a:r>
              <a:rPr lang="es-AR" sz="28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Carga de trabajo configurable</a:t>
            </a:r>
          </a:p>
        </p:txBody>
      </p:sp>
    </p:spTree>
    <p:extLst>
      <p:ext uri="{BB962C8B-B14F-4D97-AF65-F5344CB8AC3E}">
        <p14:creationId xmlns:p14="http://schemas.microsoft.com/office/powerpoint/2010/main" xmlns="" val="25529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sz="44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Seguridad de BOINC</a:t>
            </a:r>
            <a:endParaRPr lang="es-AR" sz="4400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700808"/>
            <a:ext cx="7315200" cy="41910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s-AR" sz="2400" b="0" i="0" u="none" strike="noStrike" baseline="0" dirty="0" smtClean="0">
                <a:solidFill>
                  <a:srgbClr val="475197"/>
                </a:solidFill>
                <a:latin typeface="+mn-lt"/>
              </a:rPr>
              <a:t>Falsificación de resultados y de créditos</a:t>
            </a:r>
          </a:p>
          <a:p>
            <a:pPr lvl="0">
              <a:spcBef>
                <a:spcPts val="1200"/>
              </a:spcBef>
            </a:pPr>
            <a:r>
              <a:rPr lang="es-AR" sz="2400" b="0" i="0" u="none" strike="noStrike" baseline="0" dirty="0" smtClean="0">
                <a:solidFill>
                  <a:srgbClr val="475197"/>
                </a:solidFill>
                <a:latin typeface="+mn-lt"/>
              </a:rPr>
              <a:t>Distribución de ejecutables maliciosos</a:t>
            </a:r>
          </a:p>
          <a:p>
            <a:pPr lvl="0">
              <a:spcBef>
                <a:spcPts val="1200"/>
              </a:spcBef>
            </a:pPr>
            <a:r>
              <a:rPr lang="es-AR" sz="2400" b="0" i="0" u="none" strike="noStrike" baseline="0" dirty="0" smtClean="0">
                <a:solidFill>
                  <a:srgbClr val="475197"/>
                </a:solidFill>
                <a:latin typeface="+mn-lt"/>
              </a:rPr>
              <a:t>Denegación del servicio por ataques al servidor de datos</a:t>
            </a:r>
          </a:p>
          <a:p>
            <a:pPr lvl="0">
              <a:spcBef>
                <a:spcPts val="1200"/>
              </a:spcBef>
            </a:pPr>
            <a:r>
              <a:rPr lang="es-AR" sz="2400" b="0" i="0" u="none" strike="noStrike" baseline="0" dirty="0" smtClean="0">
                <a:solidFill>
                  <a:srgbClr val="475197"/>
                </a:solidFill>
                <a:latin typeface="+mn-lt"/>
              </a:rPr>
              <a:t>Robo de información de la cuenta de participantes mediante ataques al servidor</a:t>
            </a:r>
          </a:p>
          <a:p>
            <a:pPr lvl="0">
              <a:spcBef>
                <a:spcPts val="1200"/>
              </a:spcBef>
            </a:pPr>
            <a:r>
              <a:rPr lang="es-AR" sz="2400" b="0" i="0" u="none" strike="noStrike" baseline="0" dirty="0" smtClean="0">
                <a:solidFill>
                  <a:srgbClr val="475197"/>
                </a:solidFill>
                <a:latin typeface="+mn-lt"/>
              </a:rPr>
              <a:t>Abuso intencional de los recursos de los participantes por los proyectos</a:t>
            </a:r>
          </a:p>
          <a:p>
            <a:pPr lvl="0">
              <a:spcBef>
                <a:spcPts val="1200"/>
              </a:spcBef>
            </a:pPr>
            <a:r>
              <a:rPr lang="es-AR" sz="2400" b="0" i="0" u="none" strike="noStrike" baseline="0" dirty="0" smtClean="0">
                <a:solidFill>
                  <a:srgbClr val="475197"/>
                </a:solidFill>
                <a:latin typeface="+mn-lt"/>
              </a:rPr>
              <a:t>Abuso accidental de los recursos de los participantes por los proyectos</a:t>
            </a:r>
            <a:endParaRPr lang="es-AR" sz="2800" dirty="0">
              <a:solidFill>
                <a:srgbClr val="475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95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Debilidades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 smtClean="0">
                <a:solidFill>
                  <a:srgbClr val="475197"/>
                </a:solidFill>
              </a:rPr>
              <a:t>Restricción de usar </a:t>
            </a:r>
            <a:r>
              <a:rPr lang="es-AR" sz="2800" dirty="0" err="1" smtClean="0">
                <a:solidFill>
                  <a:srgbClr val="475197"/>
                </a:solidFill>
              </a:rPr>
              <a:t>MySql</a:t>
            </a:r>
            <a:endParaRPr lang="es-AR" sz="2800" dirty="0" smtClean="0">
              <a:solidFill>
                <a:srgbClr val="475197"/>
              </a:solidFill>
            </a:endParaRPr>
          </a:p>
          <a:p>
            <a:r>
              <a:rPr lang="es-AR" sz="2800" dirty="0" smtClean="0">
                <a:solidFill>
                  <a:srgbClr val="475197"/>
                </a:solidFill>
              </a:rPr>
              <a:t>API de BOINC</a:t>
            </a:r>
          </a:p>
          <a:p>
            <a:r>
              <a:rPr lang="es-AR" sz="2800" dirty="0" smtClean="0">
                <a:solidFill>
                  <a:srgbClr val="475197"/>
                </a:solidFill>
              </a:rPr>
              <a:t>Tareas poco automatizadas</a:t>
            </a:r>
          </a:p>
          <a:p>
            <a:r>
              <a:rPr lang="es-AR" sz="2800" dirty="0" smtClean="0">
                <a:solidFill>
                  <a:srgbClr val="475197"/>
                </a:solidFill>
              </a:rPr>
              <a:t>Escalabilidad</a:t>
            </a:r>
          </a:p>
          <a:p>
            <a:r>
              <a:rPr lang="es-AR" sz="2800" dirty="0" smtClean="0">
                <a:solidFill>
                  <a:srgbClr val="475197"/>
                </a:solidFill>
              </a:rPr>
              <a:t>Mala documentación</a:t>
            </a:r>
          </a:p>
          <a:p>
            <a:r>
              <a:rPr lang="es-AR" sz="2800" i="0" u="none" strike="noStrike" baseline="0" dirty="0" smtClean="0">
                <a:solidFill>
                  <a:srgbClr val="475197"/>
                </a:solidFill>
              </a:rPr>
              <a:t>Robo de archivos de proyectos</a:t>
            </a:r>
          </a:p>
          <a:p>
            <a:r>
              <a:rPr lang="es-AR" sz="2800" dirty="0" smtClean="0">
                <a:solidFill>
                  <a:srgbClr val="475197"/>
                </a:solidFill>
              </a:rPr>
              <a:t>Robo de información de la cuenta de participantes mediante ataques a la red</a:t>
            </a:r>
            <a:endParaRPr lang="es-AR" sz="2800" dirty="0">
              <a:solidFill>
                <a:srgbClr val="475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63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>
              <a:buNone/>
            </a:pPr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Mejoras</a:t>
            </a:r>
            <a:r>
              <a:rPr lang="en-GB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 al </a:t>
            </a:r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cómputo</a:t>
            </a:r>
            <a:r>
              <a:rPr lang="en-GB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voluntario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8"/>
            <a:ext cx="4176464" cy="4824536"/>
          </a:xfrm>
        </p:spPr>
        <p:txBody>
          <a:bodyPr/>
          <a:lstStyle/>
          <a:p>
            <a:r>
              <a:rPr lang="es-AR" dirty="0" smtClean="0">
                <a:solidFill>
                  <a:srgbClr val="475197"/>
                </a:solidFill>
              </a:rPr>
              <a:t>Arquitectura </a:t>
            </a:r>
          </a:p>
          <a:p>
            <a:pPr lvl="1"/>
            <a:r>
              <a:rPr lang="es-AR" dirty="0" smtClean="0">
                <a:solidFill>
                  <a:srgbClr val="475197"/>
                </a:solidFill>
              </a:rPr>
              <a:t>P2P</a:t>
            </a:r>
          </a:p>
          <a:p>
            <a:pPr lvl="1"/>
            <a:r>
              <a:rPr lang="es-AR" dirty="0" smtClean="0">
                <a:solidFill>
                  <a:srgbClr val="475197"/>
                </a:solidFill>
              </a:rPr>
              <a:t>Soporte</a:t>
            </a:r>
            <a:r>
              <a:rPr lang="es-AR" baseline="0" dirty="0" smtClean="0">
                <a:solidFill>
                  <a:srgbClr val="475197"/>
                </a:solidFill>
              </a:rPr>
              <a:t> para múltiples proyectos con subscripción automática</a:t>
            </a:r>
          </a:p>
          <a:p>
            <a:pPr lvl="1"/>
            <a:r>
              <a:rPr lang="es-AR" i="1" dirty="0" smtClean="0">
                <a:solidFill>
                  <a:srgbClr val="475197"/>
                </a:solidFill>
              </a:rPr>
              <a:t>File </a:t>
            </a:r>
            <a:r>
              <a:rPr lang="es-AR" i="1" dirty="0" err="1" smtClean="0">
                <a:solidFill>
                  <a:srgbClr val="475197"/>
                </a:solidFill>
              </a:rPr>
              <a:t>system</a:t>
            </a:r>
            <a:r>
              <a:rPr lang="es-AR" i="1" dirty="0" smtClean="0">
                <a:solidFill>
                  <a:srgbClr val="475197"/>
                </a:solidFill>
              </a:rPr>
              <a:t> </a:t>
            </a:r>
            <a:r>
              <a:rPr lang="es-AR" dirty="0" smtClean="0">
                <a:solidFill>
                  <a:srgbClr val="475197"/>
                </a:solidFill>
              </a:rPr>
              <a:t>distribuido</a:t>
            </a:r>
          </a:p>
          <a:p>
            <a:pPr lvl="1"/>
            <a:endParaRPr lang="es-AR" dirty="0" smtClean="0">
              <a:solidFill>
                <a:srgbClr val="475197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60848"/>
            <a:ext cx="4649510" cy="338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436096" y="266189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sub</a:t>
            </a:r>
            <a:endParaRPr lang="es-AR" sz="1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724128" y="369728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pub</a:t>
            </a:r>
            <a:endParaRPr lang="es-AR" sz="1400" dirty="0"/>
          </a:p>
        </p:txBody>
      </p:sp>
      <p:grpSp>
        <p:nvGrpSpPr>
          <p:cNvPr id="25" name="24 Grupo"/>
          <p:cNvGrpSpPr/>
          <p:nvPr/>
        </p:nvGrpSpPr>
        <p:grpSpPr>
          <a:xfrm>
            <a:off x="4427984" y="2852936"/>
            <a:ext cx="466794" cy="1152129"/>
            <a:chOff x="4427984" y="2852936"/>
            <a:chExt cx="466794" cy="1152129"/>
          </a:xfrm>
        </p:grpSpPr>
        <p:sp>
          <p:nvSpPr>
            <p:cNvPr id="6" name="5 CuadroTexto"/>
            <p:cNvSpPr txBox="1"/>
            <p:nvPr/>
          </p:nvSpPr>
          <p:spPr>
            <a:xfrm>
              <a:off x="4427984" y="2996952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err="1" smtClean="0"/>
                <a:t>pull</a:t>
              </a:r>
              <a:endParaRPr lang="es-AR" sz="1400" dirty="0"/>
            </a:p>
          </p:txBody>
        </p:sp>
        <p:cxnSp>
          <p:nvCxnSpPr>
            <p:cNvPr id="12" name="11 Conector angular"/>
            <p:cNvCxnSpPr/>
            <p:nvPr/>
          </p:nvCxnSpPr>
          <p:spPr bwMode="auto">
            <a:xfrm rot="16200000" flipH="1">
              <a:off x="4034575" y="3246346"/>
              <a:ext cx="1152129" cy="365310"/>
            </a:xfrm>
            <a:prstGeom prst="curvedConnector3">
              <a:avLst>
                <a:gd name="adj1" fmla="val 50000"/>
              </a:avLst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25 CuadroTexto"/>
          <p:cNvSpPr txBox="1"/>
          <p:nvPr/>
        </p:nvSpPr>
        <p:spPr>
          <a:xfrm>
            <a:off x="6372200" y="372171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pub/sub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xmlns="" val="26553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>
              <a:buNone/>
            </a:pPr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Mejoras</a:t>
            </a:r>
            <a:r>
              <a:rPr lang="en-GB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 al </a:t>
            </a:r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cómputo</a:t>
            </a:r>
            <a:r>
              <a:rPr lang="en-GB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voluntario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556792"/>
            <a:ext cx="7315200" cy="5184576"/>
          </a:xfrm>
        </p:spPr>
        <p:txBody>
          <a:bodyPr/>
          <a:lstStyle/>
          <a:p>
            <a:r>
              <a:rPr lang="es-AR" dirty="0" smtClean="0">
                <a:solidFill>
                  <a:srgbClr val="475197"/>
                </a:solidFill>
              </a:rPr>
              <a:t>Seguridad</a:t>
            </a:r>
          </a:p>
          <a:p>
            <a:pPr lvl="1"/>
            <a:r>
              <a:rPr lang="es-AR" dirty="0" smtClean="0">
                <a:solidFill>
                  <a:srgbClr val="475197"/>
                </a:solidFill>
              </a:rPr>
              <a:t>Firmas digitales para autenticar origen</a:t>
            </a:r>
          </a:p>
          <a:p>
            <a:pPr lvl="1"/>
            <a:r>
              <a:rPr lang="es-AR" dirty="0" err="1" smtClean="0">
                <a:solidFill>
                  <a:srgbClr val="475197"/>
                </a:solidFill>
              </a:rPr>
              <a:t>Checksum</a:t>
            </a:r>
            <a:r>
              <a:rPr lang="es-AR" dirty="0" smtClean="0">
                <a:solidFill>
                  <a:srgbClr val="475197"/>
                </a:solidFill>
              </a:rPr>
              <a:t> aleatorios con claves de control</a:t>
            </a:r>
          </a:p>
          <a:p>
            <a:pPr lvl="1"/>
            <a:r>
              <a:rPr lang="es-AR" dirty="0" smtClean="0">
                <a:solidFill>
                  <a:srgbClr val="475197"/>
                </a:solidFill>
              </a:rPr>
              <a:t>Ofuscación estática y dinámica</a:t>
            </a:r>
          </a:p>
          <a:p>
            <a:pPr lvl="1"/>
            <a:r>
              <a:rPr lang="es-AR" dirty="0" smtClean="0">
                <a:solidFill>
                  <a:srgbClr val="475197"/>
                </a:solidFill>
              </a:rPr>
              <a:t>Redundancia </a:t>
            </a:r>
          </a:p>
          <a:p>
            <a:pPr lvl="2"/>
            <a:r>
              <a:rPr lang="es-AR" dirty="0" smtClean="0">
                <a:solidFill>
                  <a:srgbClr val="475197"/>
                </a:solidFill>
              </a:rPr>
              <a:t>Votación por mayoría </a:t>
            </a:r>
          </a:p>
          <a:p>
            <a:pPr lvl="2"/>
            <a:r>
              <a:rPr lang="es-AR" dirty="0" smtClean="0">
                <a:solidFill>
                  <a:srgbClr val="475197"/>
                </a:solidFill>
              </a:rPr>
              <a:t>Spot </a:t>
            </a:r>
            <a:r>
              <a:rPr lang="es-AR" dirty="0" err="1" smtClean="0">
                <a:solidFill>
                  <a:srgbClr val="475197"/>
                </a:solidFill>
              </a:rPr>
              <a:t>check</a:t>
            </a:r>
            <a:endParaRPr lang="es-AR" dirty="0" smtClean="0">
              <a:solidFill>
                <a:srgbClr val="475197"/>
              </a:solidFill>
            </a:endParaRPr>
          </a:p>
          <a:p>
            <a:pPr lvl="2"/>
            <a:r>
              <a:rPr lang="es-AR" dirty="0" smtClean="0">
                <a:solidFill>
                  <a:srgbClr val="475197"/>
                </a:solidFill>
              </a:rPr>
              <a:t>Credibilidad</a:t>
            </a:r>
          </a:p>
          <a:p>
            <a:r>
              <a:rPr lang="es-AR" dirty="0" smtClean="0">
                <a:solidFill>
                  <a:srgbClr val="475197"/>
                </a:solidFill>
              </a:rPr>
              <a:t>Involucrar a los usuarios</a:t>
            </a:r>
          </a:p>
        </p:txBody>
      </p:sp>
    </p:spTree>
    <p:extLst>
      <p:ext uri="{BB962C8B-B14F-4D97-AF65-F5344CB8AC3E}">
        <p14:creationId xmlns:p14="http://schemas.microsoft.com/office/powerpoint/2010/main" xmlns="" val="2750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755576" y="980728"/>
            <a:ext cx="7486650" cy="1728192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s-AR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Análisis y Mejoras de Sistemas de Cómputo Voluntario</a:t>
            </a:r>
            <a:r>
              <a:rPr lang="es-A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s-A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endParaRPr lang="ru-RU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endParaRPr lang="ru-RU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29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dirty="0" smtClean="0">
                <a:solidFill>
                  <a:srgbClr val="475197"/>
                </a:solidFill>
              </a:rPr>
              <a:t>Mejoras a BOINC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dirty="0" smtClean="0">
                <a:solidFill>
                  <a:srgbClr val="475197"/>
                </a:solidFill>
              </a:rPr>
              <a:t>Automatizar</a:t>
            </a:r>
            <a:r>
              <a:rPr lang="es-AR" baseline="0" dirty="0" smtClean="0">
                <a:solidFill>
                  <a:srgbClr val="475197"/>
                </a:solidFill>
              </a:rPr>
              <a:t> la creación de proyectos</a:t>
            </a:r>
          </a:p>
          <a:p>
            <a:pPr lvl="0"/>
            <a:r>
              <a:rPr lang="es-AR" baseline="0" dirty="0" smtClean="0">
                <a:solidFill>
                  <a:srgbClr val="475197"/>
                </a:solidFill>
              </a:rPr>
              <a:t>Extender la api y brindar soporte a mayor cantidad de lenguajes</a:t>
            </a:r>
          </a:p>
          <a:p>
            <a:pPr lvl="0"/>
            <a:r>
              <a:rPr lang="es-AR" baseline="0" dirty="0" smtClean="0">
                <a:solidFill>
                  <a:srgbClr val="475197"/>
                </a:solidFill>
              </a:rPr>
              <a:t>Mejorar la seguridad e integridad de datos</a:t>
            </a:r>
          </a:p>
          <a:p>
            <a:pPr lvl="0"/>
            <a:r>
              <a:rPr lang="es-AR" dirty="0" smtClean="0">
                <a:solidFill>
                  <a:srgbClr val="475197"/>
                </a:solidFill>
              </a:rPr>
              <a:t>Caracterizar</a:t>
            </a:r>
            <a:r>
              <a:rPr lang="es-AR" baseline="0" dirty="0" smtClean="0">
                <a:solidFill>
                  <a:srgbClr val="475197"/>
                </a:solidFill>
              </a:rPr>
              <a:t> voluntarios y tareas</a:t>
            </a:r>
          </a:p>
          <a:p>
            <a:pPr lvl="0"/>
            <a:r>
              <a:rPr lang="es-AR" baseline="0" dirty="0" smtClean="0">
                <a:solidFill>
                  <a:srgbClr val="475197"/>
                </a:solidFill>
              </a:rPr>
              <a:t>Paralelizar trabajos</a:t>
            </a:r>
          </a:p>
          <a:p>
            <a:pPr lvl="0"/>
            <a:r>
              <a:rPr lang="es-AR" baseline="0" dirty="0" smtClean="0">
                <a:solidFill>
                  <a:srgbClr val="475197"/>
                </a:solidFill>
              </a:rPr>
              <a:t>Retribuir trabajaos</a:t>
            </a:r>
            <a:endParaRPr lang="es-AR" dirty="0">
              <a:solidFill>
                <a:srgbClr val="475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6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912838"/>
            <a:ext cx="8686800" cy="715962"/>
          </a:xfrm>
        </p:spPr>
        <p:txBody>
          <a:bodyPr/>
          <a:lstStyle/>
          <a:p>
            <a:r>
              <a:rPr lang="es-AR" dirty="0" smtClean="0">
                <a:solidFill>
                  <a:srgbClr val="475197"/>
                </a:solidFill>
              </a:rPr>
              <a:t>Posibilidades de hacer rentado a BOINC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23528" y="1981200"/>
            <a:ext cx="4320480" cy="4328120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>
                <a:solidFill>
                  <a:srgbClr val="475197"/>
                </a:solidFill>
              </a:rPr>
              <a:t>Opciones de compensación:</a:t>
            </a:r>
          </a:p>
          <a:p>
            <a:r>
              <a:rPr lang="es-AR" dirty="0" smtClean="0">
                <a:solidFill>
                  <a:srgbClr val="475197"/>
                </a:solidFill>
              </a:rPr>
              <a:t>solo para el coordinador </a:t>
            </a:r>
          </a:p>
          <a:p>
            <a:r>
              <a:rPr lang="es-AR" baseline="0" dirty="0" smtClean="0">
                <a:solidFill>
                  <a:srgbClr val="475197"/>
                </a:solidFill>
              </a:rPr>
              <a:t>para el agente voluntario y el coordinador</a:t>
            </a:r>
          </a:p>
          <a:p>
            <a:r>
              <a:rPr lang="es-AR" baseline="0" dirty="0" smtClean="0">
                <a:solidFill>
                  <a:srgbClr val="475197"/>
                </a:solidFill>
              </a:rPr>
              <a:t>solo para el agente voluntario</a:t>
            </a:r>
            <a:endParaRPr lang="es-AR" dirty="0" smtClean="0">
              <a:solidFill>
                <a:srgbClr val="475197"/>
              </a:solidFill>
            </a:endParaRPr>
          </a:p>
          <a:p>
            <a:pPr marL="0" indent="0">
              <a:buNone/>
            </a:pPr>
            <a:endParaRPr lang="es-AR" dirty="0" smtClean="0">
              <a:solidFill>
                <a:srgbClr val="475197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 dirty="0"/>
          </a:p>
        </p:txBody>
      </p:sp>
      <p:grpSp>
        <p:nvGrpSpPr>
          <p:cNvPr id="7" name="6 Grupo"/>
          <p:cNvGrpSpPr/>
          <p:nvPr/>
        </p:nvGrpSpPr>
        <p:grpSpPr>
          <a:xfrm>
            <a:off x="3419872" y="1962931"/>
            <a:ext cx="5328592" cy="3050245"/>
            <a:chOff x="3419872" y="1962931"/>
            <a:chExt cx="5328592" cy="305024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1962931"/>
              <a:ext cx="5328592" cy="3050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3 CuadroTexto"/>
            <p:cNvSpPr txBox="1"/>
            <p:nvPr/>
          </p:nvSpPr>
          <p:spPr>
            <a:xfrm>
              <a:off x="7308304" y="3303387"/>
              <a:ext cx="61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 smtClean="0"/>
                <a:t>tareas</a:t>
              </a:r>
              <a:endParaRPr lang="es-AR" sz="1200" dirty="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7590041" y="414434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/>
                <a:t>$</a:t>
              </a:r>
              <a:endParaRPr lang="es-A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8485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984846"/>
            <a:ext cx="8686800" cy="715962"/>
          </a:xfrm>
        </p:spPr>
        <p:txBody>
          <a:bodyPr/>
          <a:lstStyle/>
          <a:p>
            <a:pPr marL="0" lvl="0" indent="0">
              <a:buNone/>
            </a:pPr>
            <a:r>
              <a:rPr lang="es-AR" dirty="0" smtClean="0">
                <a:solidFill>
                  <a:srgbClr val="475197"/>
                </a:solidFill>
              </a:rPr>
              <a:t>Posibilidades de hacer</a:t>
            </a:r>
            <a:r>
              <a:rPr lang="es-AR" baseline="0" dirty="0" smtClean="0">
                <a:solidFill>
                  <a:srgbClr val="475197"/>
                </a:solidFill>
              </a:rPr>
              <a:t> rentado a BOINC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>
                <a:solidFill>
                  <a:srgbClr val="475197"/>
                </a:solidFill>
              </a:rPr>
              <a:t>Cambios</a:t>
            </a:r>
            <a:r>
              <a:rPr lang="es-AR" baseline="0" dirty="0" smtClean="0">
                <a:solidFill>
                  <a:srgbClr val="475197"/>
                </a:solidFill>
              </a:rPr>
              <a:t> a implementar</a:t>
            </a:r>
            <a:endParaRPr lang="es-AR" dirty="0" smtClean="0">
              <a:solidFill>
                <a:srgbClr val="475197"/>
              </a:solidFill>
            </a:endParaRPr>
          </a:p>
          <a:p>
            <a:pPr marL="0" indent="0">
              <a:buNone/>
            </a:pPr>
            <a:endParaRPr lang="es-AR" dirty="0" smtClean="0">
              <a:solidFill>
                <a:srgbClr val="475197"/>
              </a:solidFill>
            </a:endParaRPr>
          </a:p>
          <a:p>
            <a:pPr marL="0" indent="0">
              <a:buNone/>
            </a:pPr>
            <a:endParaRPr lang="es-AR" dirty="0">
              <a:solidFill>
                <a:srgbClr val="475197"/>
              </a:solidFill>
            </a:endParaRPr>
          </a:p>
          <a:p>
            <a:pPr marL="0" indent="0">
              <a:buNone/>
            </a:pPr>
            <a:endParaRPr lang="es-AR" dirty="0" smtClean="0">
              <a:solidFill>
                <a:srgbClr val="475197"/>
              </a:solidFill>
            </a:endParaRPr>
          </a:p>
          <a:p>
            <a:pPr marL="0" indent="0">
              <a:buNone/>
            </a:pPr>
            <a:endParaRPr lang="es-AR" dirty="0">
              <a:solidFill>
                <a:srgbClr val="475197"/>
              </a:solidFill>
            </a:endParaRPr>
          </a:p>
          <a:p>
            <a:pPr marL="0" indent="0">
              <a:buNone/>
            </a:pPr>
            <a:endParaRPr lang="es-AR" dirty="0" smtClean="0">
              <a:solidFill>
                <a:srgbClr val="475197"/>
              </a:solidFill>
            </a:endParaRPr>
          </a:p>
          <a:p>
            <a:pPr marL="0" indent="0">
              <a:buNone/>
            </a:pPr>
            <a:endParaRPr lang="es-AR" dirty="0">
              <a:solidFill>
                <a:srgbClr val="4751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6480720" cy="313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 bwMode="auto">
          <a:xfrm>
            <a:off x="4571999" y="5038415"/>
            <a:ext cx="1472945" cy="39382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Cobros y pagos</a:t>
            </a:r>
          </a:p>
        </p:txBody>
      </p:sp>
      <p:cxnSp>
        <p:nvCxnSpPr>
          <p:cNvPr id="6" name="5 Conector recto"/>
          <p:cNvCxnSpPr/>
          <p:nvPr/>
        </p:nvCxnSpPr>
        <p:spPr bwMode="auto">
          <a:xfrm>
            <a:off x="6044945" y="5235327"/>
            <a:ext cx="787531" cy="785961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7 Conector recto"/>
          <p:cNvCxnSpPr/>
          <p:nvPr/>
        </p:nvCxnSpPr>
        <p:spPr bwMode="auto">
          <a:xfrm>
            <a:off x="6044945" y="5235327"/>
            <a:ext cx="186052" cy="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8 Almacenamiento de acceso directo"/>
          <p:cNvSpPr/>
          <p:nvPr/>
        </p:nvSpPr>
        <p:spPr bwMode="auto">
          <a:xfrm>
            <a:off x="2571983" y="4673720"/>
            <a:ext cx="744206" cy="247574"/>
          </a:xfrm>
          <a:prstGeom prst="flowChartMagneticDrum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0997" y="3694358"/>
            <a:ext cx="1468732" cy="46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115615" y="6021288"/>
            <a:ext cx="69127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75197"/>
                </a:solidFill>
              </a:rPr>
              <a:t>Análisis</a:t>
            </a:r>
            <a:r>
              <a:rPr lang="es-AR" dirty="0">
                <a:solidFill>
                  <a:srgbClr val="475197"/>
                </a:solidFill>
              </a:rPr>
              <a:t> </a:t>
            </a:r>
            <a:r>
              <a:rPr lang="es-AR" sz="3200" dirty="0">
                <a:solidFill>
                  <a:srgbClr val="475197"/>
                </a:solidFill>
              </a:rPr>
              <a:t>de Rentabilidad</a:t>
            </a:r>
          </a:p>
          <a:p>
            <a:endParaRPr lang="es-A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7073" y="5149444"/>
            <a:ext cx="1315391" cy="57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7059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 smtClean="0">
                <a:solidFill>
                  <a:srgbClr val="475197"/>
                </a:solidFill>
              </a:rPr>
              <a:t>Conclusiones 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Se analizaron y estudiaron el estado del arte de los sistemas de cómputo voluntario. </a:t>
            </a:r>
          </a:p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Se relevaron tecnologías y </a:t>
            </a:r>
            <a:r>
              <a:rPr lang="es-AR" sz="3200" b="0" i="0" u="none" strike="noStrike" baseline="0" dirty="0" err="1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frameworks</a:t>
            </a:r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 utilizados. </a:t>
            </a:r>
          </a:p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Se realizaron comparaciones de cada uno de ellos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Conclusiones 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Se relevaron los proyectos que estén utilizando esta metodología actualmente. </a:t>
            </a:r>
          </a:p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Se identificaron las fortalezas y debilidades de estos sistemas. </a:t>
            </a:r>
          </a:p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Se propusieron mejoras tanto a BOINC como a estos sistemas en general. </a:t>
            </a:r>
          </a:p>
        </p:txBody>
      </p:sp>
    </p:spTree>
    <p:extLst>
      <p:ext uri="{BB962C8B-B14F-4D97-AF65-F5344CB8AC3E}">
        <p14:creationId xmlns:p14="http://schemas.microsoft.com/office/powerpoint/2010/main" xmlns="" val="17036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Conclusiones 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Se efectuó un estudio preliminar para analizar la viabilidad de</a:t>
            </a:r>
            <a:r>
              <a:rPr lang="es-AR" sz="3200" b="0" i="0" u="none" strike="noStrike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 hacerlo rentado</a:t>
            </a:r>
            <a:endParaRPr lang="es-AR" sz="3200" b="0" i="0" u="none" strike="noStrike" baseline="0" dirty="0" smtClean="0">
              <a:solidFill>
                <a:srgbClr val="475197"/>
              </a:solidFill>
              <a:latin typeface="+mn-lt"/>
              <a:ea typeface="+mn-ea"/>
              <a:cs typeface="+mn-cs"/>
            </a:endParaRPr>
          </a:p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En general se estableció el punto de partida, tanto para voluntarios como para posibles investigadores. </a:t>
            </a:r>
          </a:p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Recomendación del “mejor sistema“</a:t>
            </a:r>
          </a:p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Posibilidades de trabajo futuro</a:t>
            </a:r>
            <a:endParaRPr lang="es-AR" dirty="0">
              <a:solidFill>
                <a:srgbClr val="475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27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s-AR" dirty="0"/>
          </a:p>
        </p:txBody>
      </p:sp>
      <p:pic>
        <p:nvPicPr>
          <p:cNvPr id="1026" name="Picture 2" descr="C:\Users\Guille\Desktop\imagenes\question-mark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960704"/>
            <a:ext cx="1985568" cy="189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uille\Desktop\imagenes\Question-Mark-Man2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100000" l="0" r="90000">
                        <a14:foregroundMark x1="37000" y1="74333" x2="37000" y2="74333"/>
                        <a14:backgroundMark x1="62333" y1="83667" x2="62333" y2="83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0036" y="717341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uille\Desktop\imagenes\Question-Mark-Thinker-1225438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64488" y="980728"/>
            <a:ext cx="2960513" cy="29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uille\Desktop\imagenes\question-mark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29742" y="4909633"/>
            <a:ext cx="1725612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uille\Desktop\imagenes\Question_Mark_Orb_17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4608" y="3107680"/>
            <a:ext cx="2880320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 bwMode="auto">
          <a:xfrm>
            <a:off x="-252536" y="-891480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Microsoft Sans Serif" pitchFamily="34" charset="0"/>
              </a:defRPr>
            </a:lvl9pPr>
          </a:lstStyle>
          <a:p>
            <a:r>
              <a:rPr lang="es-AR" dirty="0" smtClean="0"/>
              <a:t>Muchas gracias !!!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58122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74 0.11561 L -0.09566 0.11561 C 0.06198 0.11561 0.25729 0.26127 0.25729 0.38081 L 0.25729 0.64648 " pathEditMode="relative" rAng="0" ptsTypes="FfFF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26" y="265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>
          <a:xfrm>
            <a:off x="107504" y="641153"/>
            <a:ext cx="8686800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>
                <a:solidFill>
                  <a:srgbClr val="475197"/>
                </a:solidFill>
              </a:rPr>
              <a:t>Agenda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idx="1"/>
          </p:nvPr>
        </p:nvSpPr>
        <p:spPr>
          <a:xfrm>
            <a:off x="683568" y="1340768"/>
            <a:ext cx="7524328" cy="4157165"/>
          </a:xfrm>
        </p:spPr>
        <p:txBody>
          <a:bodyPr wrap="square" lIns="90000" tIns="46800" rIns="90000" bIns="46800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marL="0" lvl="0" indent="0"/>
            <a:r>
              <a:rPr lang="es-AR" sz="2800" dirty="0" smtClean="0">
                <a:solidFill>
                  <a:srgbClr val="475197"/>
                </a:solidFill>
                <a:latin typeface="" pitchFamily="16"/>
              </a:rPr>
              <a:t>  Introducción</a:t>
            </a:r>
          </a:p>
          <a:p>
            <a:pPr marL="0" lvl="0" indent="0"/>
            <a:r>
              <a:rPr lang="es-AR" sz="2800" dirty="0" smtClean="0">
                <a:solidFill>
                  <a:srgbClr val="475197"/>
                </a:solidFill>
                <a:latin typeface="" pitchFamily="16"/>
              </a:rPr>
              <a:t>  Tecnologías</a:t>
            </a:r>
            <a:r>
              <a:rPr lang="en-GB" sz="2800" dirty="0" smtClean="0">
                <a:solidFill>
                  <a:srgbClr val="475197"/>
                </a:solidFill>
                <a:latin typeface="" pitchFamily="16"/>
              </a:rPr>
              <a:t> </a:t>
            </a:r>
            <a:r>
              <a:rPr lang="en-GB" sz="2800" dirty="0">
                <a:solidFill>
                  <a:srgbClr val="475197"/>
                </a:solidFill>
                <a:latin typeface="" pitchFamily="16"/>
              </a:rPr>
              <a:t>y </a:t>
            </a:r>
            <a:r>
              <a:rPr lang="en-GB" sz="2800" dirty="0" smtClean="0">
                <a:solidFill>
                  <a:srgbClr val="475197"/>
                </a:solidFill>
                <a:latin typeface="" pitchFamily="16"/>
              </a:rPr>
              <a:t>Frameworks</a:t>
            </a:r>
          </a:p>
          <a:p>
            <a:pPr lvl="0"/>
            <a:r>
              <a:rPr lang="es-AR" sz="2800" dirty="0" smtClean="0">
                <a:solidFill>
                  <a:srgbClr val="475197"/>
                </a:solidFill>
              </a:rPr>
              <a:t>Proyectos </a:t>
            </a:r>
            <a:r>
              <a:rPr lang="es-AR" sz="2800" dirty="0">
                <a:solidFill>
                  <a:srgbClr val="475197"/>
                </a:solidFill>
              </a:rPr>
              <a:t>que estén utilizando BOINC en </a:t>
            </a:r>
            <a:r>
              <a:rPr lang="es-AR" sz="2800" dirty="0" smtClean="0">
                <a:solidFill>
                  <a:srgbClr val="475197"/>
                </a:solidFill>
              </a:rPr>
              <a:t>números</a:t>
            </a:r>
          </a:p>
          <a:p>
            <a:pPr lvl="0"/>
            <a:r>
              <a:rPr lang="es-AR" sz="2800" dirty="0" smtClean="0">
                <a:solidFill>
                  <a:srgbClr val="475197"/>
                </a:solidFill>
                <a:latin typeface="" pitchFamily="16"/>
              </a:rPr>
              <a:t>Fortalezas</a:t>
            </a:r>
            <a:r>
              <a:rPr lang="en-GB" sz="2800" dirty="0" smtClean="0">
                <a:solidFill>
                  <a:srgbClr val="475197"/>
                </a:solidFill>
                <a:latin typeface="" pitchFamily="16"/>
              </a:rPr>
              <a:t> </a:t>
            </a:r>
            <a:r>
              <a:rPr lang="en-GB" sz="2800" dirty="0">
                <a:solidFill>
                  <a:srgbClr val="475197"/>
                </a:solidFill>
                <a:latin typeface="" pitchFamily="16"/>
              </a:rPr>
              <a:t>y </a:t>
            </a:r>
            <a:r>
              <a:rPr lang="es-AR" sz="2800" dirty="0">
                <a:solidFill>
                  <a:srgbClr val="475197"/>
                </a:solidFill>
                <a:latin typeface="" pitchFamily="16"/>
              </a:rPr>
              <a:t>Debilidades</a:t>
            </a:r>
          </a:p>
          <a:p>
            <a:pPr lvl="0"/>
            <a:r>
              <a:rPr lang="es-AR" sz="2800" dirty="0">
                <a:solidFill>
                  <a:srgbClr val="475197"/>
                </a:solidFill>
                <a:latin typeface="" pitchFamily="16"/>
              </a:rPr>
              <a:t>Mejoras</a:t>
            </a:r>
            <a:r>
              <a:rPr lang="en-GB" sz="2800" dirty="0">
                <a:solidFill>
                  <a:srgbClr val="475197"/>
                </a:solidFill>
                <a:latin typeface="" pitchFamily="16"/>
              </a:rPr>
              <a:t> al </a:t>
            </a:r>
            <a:r>
              <a:rPr lang="es-AR" sz="2800" dirty="0">
                <a:solidFill>
                  <a:srgbClr val="475197"/>
                </a:solidFill>
                <a:latin typeface="" pitchFamily="16"/>
              </a:rPr>
              <a:t>cómputo</a:t>
            </a:r>
            <a:r>
              <a:rPr lang="en-GB" sz="2800" dirty="0">
                <a:solidFill>
                  <a:srgbClr val="475197"/>
                </a:solidFill>
                <a:latin typeface="" pitchFamily="16"/>
              </a:rPr>
              <a:t> </a:t>
            </a:r>
            <a:r>
              <a:rPr lang="es-AR" sz="2800" dirty="0">
                <a:solidFill>
                  <a:srgbClr val="475197"/>
                </a:solidFill>
                <a:latin typeface="" pitchFamily="16"/>
              </a:rPr>
              <a:t>voluntario</a:t>
            </a:r>
          </a:p>
          <a:p>
            <a:pPr lvl="0"/>
            <a:r>
              <a:rPr lang="es-AR" sz="2800" dirty="0">
                <a:solidFill>
                  <a:srgbClr val="475197"/>
                </a:solidFill>
                <a:latin typeface="" pitchFamily="16"/>
              </a:rPr>
              <a:t>Posibilidades</a:t>
            </a:r>
            <a:r>
              <a:rPr lang="en-GB" sz="2800" dirty="0">
                <a:solidFill>
                  <a:srgbClr val="475197"/>
                </a:solidFill>
                <a:latin typeface="" pitchFamily="16"/>
              </a:rPr>
              <a:t> de </a:t>
            </a:r>
            <a:r>
              <a:rPr lang="es-AR" sz="2800" dirty="0">
                <a:solidFill>
                  <a:srgbClr val="475197"/>
                </a:solidFill>
                <a:latin typeface="" pitchFamily="16"/>
              </a:rPr>
              <a:t>hacerlo</a:t>
            </a:r>
            <a:r>
              <a:rPr lang="en-GB" sz="2800" dirty="0">
                <a:solidFill>
                  <a:srgbClr val="475197"/>
                </a:solidFill>
                <a:latin typeface="" pitchFamily="16"/>
              </a:rPr>
              <a:t> </a:t>
            </a:r>
            <a:r>
              <a:rPr lang="es-AR" sz="2800" dirty="0">
                <a:solidFill>
                  <a:srgbClr val="475197"/>
                </a:solidFill>
                <a:latin typeface="" pitchFamily="16"/>
              </a:rPr>
              <a:t>rentado</a:t>
            </a:r>
          </a:p>
          <a:p>
            <a:pPr lvl="0"/>
            <a:r>
              <a:rPr lang="es-AR" sz="2800" dirty="0" smtClean="0">
                <a:solidFill>
                  <a:srgbClr val="475197"/>
                </a:solidFill>
                <a:latin typeface="" pitchFamily="16"/>
              </a:rPr>
              <a:t>Conclusión</a:t>
            </a:r>
            <a:endParaRPr lang="es-AR" sz="2800" dirty="0">
              <a:solidFill>
                <a:srgbClr val="475197"/>
              </a:solidFill>
              <a:latin typeface="" pitchFamily="16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>
                <a:solidFill>
                  <a:srgbClr val="475197"/>
                </a:solidFill>
              </a:rPr>
              <a:t>Introducción </a:t>
            </a:r>
            <a:r>
              <a:rPr lang="es-AR" sz="2400" dirty="0" smtClean="0">
                <a:solidFill>
                  <a:srgbClr val="475197"/>
                </a:solidFill>
              </a:rPr>
              <a:t>(I </a:t>
            </a:r>
            <a:r>
              <a:rPr lang="es-AR" sz="2400" dirty="0">
                <a:solidFill>
                  <a:srgbClr val="475197"/>
                </a:solidFill>
              </a:rPr>
              <a:t>de II)</a:t>
            </a:r>
            <a:endParaRPr lang="es-AR" sz="4000" dirty="0">
              <a:solidFill>
                <a:srgbClr val="475197"/>
              </a:solidFill>
            </a:endParaRPr>
          </a:p>
        </p:txBody>
      </p:sp>
      <p:sp>
        <p:nvSpPr>
          <p:cNvPr id="3" name="2 Marcador de texto"/>
          <p:cNvSpPr txBox="1">
            <a:spLocks noGrp="1"/>
          </p:cNvSpPr>
          <p:nvPr>
            <p:ph idx="1"/>
          </p:nvPr>
        </p:nvSpPr>
        <p:spPr>
          <a:xfrm>
            <a:off x="914400" y="1700808"/>
            <a:ext cx="7315200" cy="4191000"/>
          </a:xfrm>
        </p:spPr>
        <p:txBody>
          <a:bodyPr>
            <a:normAutofit fontScale="92500"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s-AR" dirty="0" smtClean="0">
                <a:solidFill>
                  <a:srgbClr val="475197"/>
                </a:solidFill>
                <a:latin typeface="" pitchFamily="16"/>
              </a:rPr>
              <a:t>Diagnóstico</a:t>
            </a:r>
            <a:endParaRPr lang="es-AR" dirty="0">
              <a:solidFill>
                <a:srgbClr val="475197"/>
              </a:solidFill>
              <a:latin typeface="" pitchFamily="16"/>
            </a:endParaRPr>
          </a:p>
          <a:p>
            <a:pPr lvl="1"/>
            <a:r>
              <a:rPr lang="es-AR" dirty="0">
                <a:solidFill>
                  <a:srgbClr val="475197"/>
                </a:solidFill>
                <a:latin typeface="" pitchFamily="16"/>
              </a:rPr>
              <a:t>Cada vez más </a:t>
            </a:r>
            <a:r>
              <a:rPr lang="es-AR" dirty="0" err="1" smtClean="0">
                <a:solidFill>
                  <a:srgbClr val="475197"/>
                </a:solidFill>
                <a:latin typeface="" pitchFamily="16"/>
              </a:rPr>
              <a:t>PCs</a:t>
            </a:r>
            <a:r>
              <a:rPr lang="es-AR" dirty="0" smtClean="0">
                <a:solidFill>
                  <a:srgbClr val="475197"/>
                </a:solidFill>
                <a:latin typeface="" pitchFamily="16"/>
              </a:rPr>
              <a:t> </a:t>
            </a:r>
            <a:r>
              <a:rPr lang="es-AR" dirty="0">
                <a:solidFill>
                  <a:srgbClr val="475197"/>
                </a:solidFill>
                <a:latin typeface="" pitchFamily="16"/>
              </a:rPr>
              <a:t>ociosas conectadas a la red.</a:t>
            </a:r>
          </a:p>
          <a:p>
            <a:pPr lvl="1"/>
            <a:r>
              <a:rPr lang="es-AR" dirty="0">
                <a:solidFill>
                  <a:srgbClr val="475197"/>
                </a:solidFill>
                <a:latin typeface="" pitchFamily="16"/>
              </a:rPr>
              <a:t>Cada vez más proyectos de investigación necesitando poder de </a:t>
            </a:r>
            <a:r>
              <a:rPr lang="es-AR" dirty="0" smtClean="0">
                <a:solidFill>
                  <a:srgbClr val="475197"/>
                </a:solidFill>
                <a:latin typeface="" pitchFamily="16"/>
              </a:rPr>
              <a:t>cómputo </a:t>
            </a:r>
            <a:r>
              <a:rPr lang="es-AR" dirty="0">
                <a:solidFill>
                  <a:srgbClr val="475197"/>
                </a:solidFill>
                <a:latin typeface="" pitchFamily="16"/>
              </a:rPr>
              <a:t>y almacenamiento.</a:t>
            </a:r>
          </a:p>
          <a:p>
            <a:pPr lvl="1"/>
            <a:r>
              <a:rPr lang="es-AR" dirty="0">
                <a:solidFill>
                  <a:srgbClr val="475197"/>
                </a:solidFill>
                <a:latin typeface="" pitchFamily="16"/>
              </a:rPr>
              <a:t>El CV le da una solución a este problema, el recurso voluntario ofrece su capacidad (cómputo o almacenamiento) al proyecto que lo necesite.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>
                <a:solidFill>
                  <a:srgbClr val="475197"/>
                </a:solidFill>
              </a:rPr>
              <a:t>Introducción </a:t>
            </a:r>
            <a:r>
              <a:rPr lang="es-AR" sz="2400" dirty="0" smtClean="0">
                <a:solidFill>
                  <a:srgbClr val="475197"/>
                </a:solidFill>
              </a:rPr>
              <a:t>(II de II)</a:t>
            </a:r>
            <a:endParaRPr lang="es-AR" sz="2400" dirty="0">
              <a:solidFill>
                <a:srgbClr val="475197"/>
              </a:solidFill>
            </a:endParaRPr>
          </a:p>
        </p:txBody>
      </p:sp>
      <p:sp>
        <p:nvSpPr>
          <p:cNvPr id="3" name="2 Marcador de texto"/>
          <p:cNvSpPr txBox="1">
            <a:spLocks noGrp="1"/>
          </p:cNvSpPr>
          <p:nvPr>
            <p:ph idx="1"/>
          </p:nvPr>
        </p:nvSpPr>
        <p:spPr>
          <a:xfrm>
            <a:off x="899592" y="1628800"/>
            <a:ext cx="7315200" cy="419100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s-AR" sz="3000" dirty="0">
                <a:solidFill>
                  <a:srgbClr val="475197"/>
                </a:solidFill>
                <a:latin typeface="" pitchFamily="16"/>
              </a:rPr>
              <a:t>¿Que es el cómputo voluntario?</a:t>
            </a:r>
          </a:p>
          <a:p>
            <a:pPr lvl="1"/>
            <a:r>
              <a:rPr lang="es-AR" sz="2600" dirty="0">
                <a:solidFill>
                  <a:srgbClr val="475197"/>
                </a:solidFill>
                <a:latin typeface="" pitchFamily="16"/>
              </a:rPr>
              <a:t>Un tipo de computación distribuida.</a:t>
            </a:r>
          </a:p>
          <a:p>
            <a:pPr lvl="1"/>
            <a:r>
              <a:rPr lang="es-AR" sz="2600" dirty="0">
                <a:solidFill>
                  <a:srgbClr val="475197"/>
                </a:solidFill>
                <a:latin typeface="" pitchFamily="16"/>
              </a:rPr>
              <a:t>Los proyectos necesitan mucho poder de </a:t>
            </a:r>
            <a:r>
              <a:rPr lang="es-AR" sz="2600" dirty="0" smtClean="0">
                <a:solidFill>
                  <a:srgbClr val="475197"/>
                </a:solidFill>
                <a:latin typeface="" pitchFamily="16"/>
              </a:rPr>
              <a:t>cómputo </a:t>
            </a:r>
            <a:r>
              <a:rPr lang="es-AR" sz="2600" dirty="0">
                <a:solidFill>
                  <a:srgbClr val="475197"/>
                </a:solidFill>
                <a:latin typeface="" pitchFamily="16"/>
              </a:rPr>
              <a:t>o almacenamiento.</a:t>
            </a:r>
          </a:p>
          <a:p>
            <a:pPr lvl="1"/>
            <a:r>
              <a:rPr lang="es-AR" sz="2600" dirty="0">
                <a:solidFill>
                  <a:srgbClr val="475197"/>
                </a:solidFill>
                <a:latin typeface="" pitchFamily="16"/>
              </a:rPr>
              <a:t>Distribuir esa carga en varias </a:t>
            </a:r>
            <a:r>
              <a:rPr lang="es-AR" sz="2600" dirty="0" smtClean="0">
                <a:solidFill>
                  <a:srgbClr val="475197"/>
                </a:solidFill>
                <a:latin typeface="" pitchFamily="16"/>
              </a:rPr>
              <a:t>máquinas</a:t>
            </a:r>
            <a:r>
              <a:rPr lang="es-AR" sz="2600" dirty="0">
                <a:solidFill>
                  <a:srgbClr val="475197"/>
                </a:solidFill>
                <a:latin typeface="" pitchFamily="16"/>
              </a:rPr>
              <a:t>, logra el mismo resultado (o mejor) que utilizar una súper computadora.</a:t>
            </a:r>
          </a:p>
          <a:p>
            <a:pPr lvl="1"/>
            <a:r>
              <a:rPr lang="es-AR" sz="2600" dirty="0" smtClean="0">
                <a:solidFill>
                  <a:srgbClr val="475197"/>
                </a:solidFill>
                <a:latin typeface="" pitchFamily="16"/>
              </a:rPr>
              <a:t>6 millones </a:t>
            </a:r>
            <a:r>
              <a:rPr lang="es-AR" sz="2600" dirty="0">
                <a:solidFill>
                  <a:srgbClr val="475197"/>
                </a:solidFill>
                <a:latin typeface="" pitchFamily="16"/>
              </a:rPr>
              <a:t>de computadoras participando en computación voluntaria </a:t>
            </a:r>
            <a:r>
              <a:rPr lang="es-AR" sz="2600" dirty="0" smtClean="0">
                <a:solidFill>
                  <a:srgbClr val="475197"/>
                </a:solidFill>
                <a:latin typeface="" pitchFamily="16"/>
              </a:rPr>
              <a:t>entregan 5.3 </a:t>
            </a:r>
            <a:r>
              <a:rPr lang="es-AR" sz="2600" dirty="0" err="1">
                <a:solidFill>
                  <a:srgbClr val="475197"/>
                </a:solidFill>
                <a:latin typeface="" pitchFamily="16"/>
              </a:rPr>
              <a:t>P</a:t>
            </a:r>
            <a:r>
              <a:rPr lang="es-AR" sz="2600" dirty="0" err="1" smtClean="0">
                <a:solidFill>
                  <a:srgbClr val="475197"/>
                </a:solidFill>
                <a:latin typeface="" pitchFamily="16"/>
              </a:rPr>
              <a:t>etaflops</a:t>
            </a:r>
            <a:r>
              <a:rPr lang="es-AR" sz="2600" dirty="0" smtClean="0">
                <a:solidFill>
                  <a:srgbClr val="475197"/>
                </a:solidFill>
                <a:latin typeface="" pitchFamily="16"/>
              </a:rPr>
              <a:t> </a:t>
            </a:r>
            <a:r>
              <a:rPr lang="es-AR" sz="2600" dirty="0">
                <a:solidFill>
                  <a:srgbClr val="475197"/>
                </a:solidFill>
                <a:latin typeface="" pitchFamily="16"/>
              </a:rPr>
              <a:t>de poder computacional a los científicos.</a:t>
            </a:r>
          </a:p>
          <a:p>
            <a:pPr lvl="1"/>
            <a:endParaRPr lang="es-AR" sz="2600" dirty="0">
              <a:solidFill>
                <a:srgbClr val="475197"/>
              </a:solidFill>
              <a:latin typeface="" pitchFamily="16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>
                <a:solidFill>
                  <a:srgbClr val="475197"/>
                </a:solidFill>
              </a:rPr>
              <a:t>Tecnologías y </a:t>
            </a:r>
            <a:r>
              <a:rPr lang="es-AR" i="1" dirty="0" err="1">
                <a:solidFill>
                  <a:srgbClr val="475197"/>
                </a:solidFill>
              </a:rPr>
              <a:t>Frameworks</a:t>
            </a:r>
            <a:endParaRPr lang="es-AR" i="1" dirty="0">
              <a:solidFill>
                <a:srgbClr val="475197"/>
              </a:solidFill>
            </a:endParaRPr>
          </a:p>
        </p:txBody>
      </p:sp>
      <p:pic>
        <p:nvPicPr>
          <p:cNvPr id="11" name="10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5776" y="1622426"/>
            <a:ext cx="3744416" cy="1565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51920" y="5681977"/>
            <a:ext cx="3192480" cy="5338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7267872" y="5681977"/>
            <a:ext cx="1697956" cy="5627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AR" sz="3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SLINC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05549" y="5681977"/>
            <a:ext cx="1085400" cy="866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15 Grupo"/>
          <p:cNvGrpSpPr/>
          <p:nvPr/>
        </p:nvGrpSpPr>
        <p:grpSpPr>
          <a:xfrm>
            <a:off x="611560" y="3429000"/>
            <a:ext cx="2437598" cy="2142054"/>
            <a:chOff x="3472402" y="4455298"/>
            <a:chExt cx="2437598" cy="2142054"/>
          </a:xfrm>
        </p:grpSpPr>
        <p:sp>
          <p:nvSpPr>
            <p:cNvPr id="6" name="5 CuadroTexto"/>
            <p:cNvSpPr txBox="1"/>
            <p:nvPr/>
          </p:nvSpPr>
          <p:spPr>
            <a:xfrm>
              <a:off x="3491880" y="5857641"/>
              <a:ext cx="2418120" cy="73971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0000" tIns="45000" rIns="90000" bIns="45000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AR" sz="4400" b="1" i="0" u="none" strike="noStrike" baseline="0" dirty="0">
                  <a:ln>
                    <a:noFill/>
                  </a:ln>
                  <a:solidFill>
                    <a:srgbClr val="783B81"/>
                  </a:solidFill>
                  <a:effectLst>
                    <a:outerShdw blurRad="165100" dist="88900" dir="3360000" algn="l" rotWithShape="0">
                      <a:prstClr val="black">
                        <a:alpha val="54000"/>
                      </a:prstClr>
                    </a:outerShdw>
                  </a:effectLst>
                  <a:latin typeface="Arial" pitchFamily="18"/>
                  <a:ea typeface="Lucida Sans Unicode" pitchFamily="2"/>
                  <a:cs typeface="Tahoma" pitchFamily="2"/>
                </a:rPr>
                <a:t>XWHEP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backgroundRemoval t="0" b="54074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402" y="4455298"/>
              <a:ext cx="2200275" cy="12858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11 CuadroTexto"/>
            <p:cNvSpPr txBox="1"/>
            <p:nvPr/>
          </p:nvSpPr>
          <p:spPr>
            <a:xfrm>
              <a:off x="3566391" y="5098235"/>
              <a:ext cx="2072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b="1" i="1" cap="all" dirty="0" err="1">
                  <a:solidFill>
                    <a:srgbClr val="783B81"/>
                  </a:solidFill>
                  <a:effectLst>
                    <a:outerShdw blurRad="292100" dist="114300" algn="l" rotWithShape="0">
                      <a:prstClr val="black">
                        <a:alpha val="82000"/>
                      </a:prstClr>
                    </a:outerShdw>
                  </a:effectLst>
                </a:rPr>
                <a:t>Laboratoire</a:t>
              </a:r>
              <a:r>
                <a:rPr lang="es-AR" sz="1600" b="1" i="1" cap="all" dirty="0">
                  <a:solidFill>
                    <a:srgbClr val="783B81"/>
                  </a:solidFill>
                  <a:effectLst>
                    <a:outerShdw blurRad="292100" dist="114300" algn="l" rotWithShape="0">
                      <a:prstClr val="black">
                        <a:alpha val="82000"/>
                      </a:prstClr>
                    </a:outerShdw>
                  </a:effectLst>
                </a:rPr>
                <a:t> de </a:t>
              </a:r>
              <a:r>
                <a:rPr lang="es-AR" sz="1600" b="1" i="1" cap="all" dirty="0" err="1">
                  <a:solidFill>
                    <a:srgbClr val="783B81"/>
                  </a:solidFill>
                  <a:effectLst>
                    <a:outerShdw blurRad="292100" dist="114300" algn="l" rotWithShape="0">
                      <a:prstClr val="black">
                        <a:alpha val="82000"/>
                      </a:prstClr>
                    </a:outerShdw>
                  </a:effectLst>
                </a:rPr>
                <a:t>l'Accélérateur</a:t>
              </a:r>
              <a:r>
                <a:rPr lang="es-AR" sz="1600" b="1" i="1" cap="all" dirty="0">
                  <a:solidFill>
                    <a:srgbClr val="783B81"/>
                  </a:solidFill>
                  <a:effectLst>
                    <a:outerShdw blurRad="292100" dist="114300" algn="l" rotWithShape="0">
                      <a:prstClr val="black">
                        <a:alpha val="82000"/>
                      </a:prstClr>
                    </a:outerShdw>
                  </a:effectLst>
                </a:rPr>
                <a:t> </a:t>
              </a:r>
              <a:endParaRPr lang="es-AR" sz="1600" b="1" i="1" cap="all" dirty="0" smtClean="0">
                <a:solidFill>
                  <a:srgbClr val="783B81"/>
                </a:solidFill>
                <a:effectLst>
                  <a:outerShdw blurRad="292100" dist="114300" algn="l" rotWithShape="0">
                    <a:prstClr val="black">
                      <a:alpha val="82000"/>
                    </a:prstClr>
                  </a:outerShdw>
                </a:effectLst>
              </a:endParaRPr>
            </a:p>
            <a:p>
              <a:r>
                <a:rPr lang="es-AR" sz="1600" b="1" i="1" cap="all" dirty="0" err="1" smtClean="0">
                  <a:solidFill>
                    <a:srgbClr val="783B81"/>
                  </a:solidFill>
                  <a:effectLst>
                    <a:outerShdw blurRad="292100" dist="114300" algn="l" rotWithShape="0">
                      <a:prstClr val="black">
                        <a:alpha val="82000"/>
                      </a:prstClr>
                    </a:outerShdw>
                  </a:effectLst>
                </a:rPr>
                <a:t>Linéaire</a:t>
              </a:r>
              <a:endParaRPr lang="es-AR" sz="1600" b="1" i="1" cap="all" dirty="0">
                <a:solidFill>
                  <a:srgbClr val="783B81"/>
                </a:solidFill>
                <a:effectLst>
                  <a:outerShdw blurRad="292100" dist="114300" algn="l" rotWithShape="0">
                    <a:prstClr val="black">
                      <a:alpha val="82000"/>
                    </a:prstClr>
                  </a:outerShdw>
                </a:effectLst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2267744" y="5681977"/>
            <a:ext cx="1276666" cy="1131399"/>
            <a:chOff x="2003760" y="5426962"/>
            <a:chExt cx="1276666" cy="1131399"/>
          </a:xfrm>
        </p:grpSpPr>
        <p:sp>
          <p:nvSpPr>
            <p:cNvPr id="10" name="9 CuadroTexto"/>
            <p:cNvSpPr txBox="1"/>
            <p:nvPr/>
          </p:nvSpPr>
          <p:spPr>
            <a:xfrm>
              <a:off x="2003760" y="6172530"/>
              <a:ext cx="1276666" cy="38583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5000" rIns="90000" bIns="45000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AR" sz="2000" b="1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Tahoma" pitchFamily="2"/>
                </a:rPr>
                <a:t>GRIDMP</a:t>
              </a:r>
            </a:p>
          </p:txBody>
        </p:sp>
        <p:pic>
          <p:nvPicPr>
            <p:cNvPr id="14" name="13 Imagen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51720" y="5426962"/>
              <a:ext cx="1038725" cy="826452"/>
            </a:xfrm>
            <a:prstGeom prst="rect">
              <a:avLst/>
            </a:prstGeom>
          </p:spPr>
        </p:pic>
      </p:grpSp>
      <p:pic>
        <p:nvPicPr>
          <p:cNvPr id="18" name="17 Imagen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56" r="51112" b="16297"/>
          <a:stretch/>
        </p:blipFill>
        <p:spPr>
          <a:xfrm>
            <a:off x="4829600" y="4017807"/>
            <a:ext cx="4062880" cy="995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>
                <a:solidFill>
                  <a:srgbClr val="475197"/>
                </a:solidFill>
              </a:rPr>
              <a:t>BOINC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idx="1"/>
          </p:nvPr>
        </p:nvSpPr>
        <p:spPr>
          <a:xfrm>
            <a:off x="899592" y="1844824"/>
            <a:ext cx="7488832" cy="5013176"/>
          </a:xfrm>
        </p:spPr>
        <p:txBody>
          <a:bodyPr>
            <a:normAutofit fontScale="92500"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lang="es-AR" dirty="0">
                <a:solidFill>
                  <a:srgbClr val="475197"/>
                </a:solidFill>
                <a:latin typeface="" pitchFamily="16"/>
              </a:rPr>
              <a:t>Es el </a:t>
            </a:r>
            <a:r>
              <a:rPr lang="es-AR" i="1" dirty="0">
                <a:solidFill>
                  <a:srgbClr val="475197"/>
                </a:solidFill>
                <a:latin typeface="" pitchFamily="16"/>
              </a:rPr>
              <a:t>middleware</a:t>
            </a:r>
            <a:r>
              <a:rPr lang="es-AR" dirty="0">
                <a:solidFill>
                  <a:srgbClr val="475197"/>
                </a:solidFill>
                <a:latin typeface="" pitchFamily="16"/>
              </a:rPr>
              <a:t> más aceptado y ampliamente utilizado para computación voluntaria por la comunidad científica.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lang="es-AR" dirty="0">
                <a:solidFill>
                  <a:srgbClr val="475197"/>
                </a:solidFill>
                <a:latin typeface="" pitchFamily="16"/>
              </a:rPr>
              <a:t>Código abierto (LGPL)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lang="es-AR" dirty="0">
                <a:solidFill>
                  <a:srgbClr val="475197"/>
                </a:solidFill>
                <a:latin typeface="" pitchFamily="16"/>
              </a:rPr>
              <a:t>Desarrollado por laboratorio de ciencias del espacio de la universidad de Berkeley.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lang="es-AR" dirty="0">
                <a:solidFill>
                  <a:srgbClr val="475197"/>
                </a:solidFill>
                <a:latin typeface="" pitchFamily="16"/>
              </a:rPr>
              <a:t>Su arquitectura es la madre de todas las de cómputo </a:t>
            </a:r>
            <a:r>
              <a:rPr lang="es-AR" dirty="0" smtClean="0">
                <a:solidFill>
                  <a:srgbClr val="475197"/>
                </a:solidFill>
                <a:latin typeface="" pitchFamily="16"/>
              </a:rPr>
              <a:t>voluntario.</a:t>
            </a:r>
            <a:endParaRPr lang="es-AR" dirty="0">
              <a:solidFill>
                <a:srgbClr val="475197"/>
              </a:solidFill>
              <a:latin typeface="" pitchFamily="16"/>
            </a:endParaRPr>
          </a:p>
        </p:txBody>
      </p:sp>
      <p:pic>
        <p:nvPicPr>
          <p:cNvPr id="4" name="10 Marcador de contenid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876256" y="836712"/>
            <a:ext cx="1872208" cy="78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>
          <a:xfrm rot="16200000">
            <a:off x="-3805906" y="-722485"/>
            <a:ext cx="8686800" cy="715962"/>
          </a:xfrm>
        </p:spPr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>
                <a:solidFill>
                  <a:srgbClr val="475197"/>
                </a:solidFill>
              </a:rPr>
              <a:t>Arquitectura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19672" y="782086"/>
            <a:ext cx="5400600" cy="5959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>
          <a:xfrm>
            <a:off x="205560" y="908720"/>
            <a:ext cx="8686800" cy="715962"/>
          </a:xfrm>
        </p:spPr>
        <p:txBody>
          <a:bodyPr>
            <a:normAutofit fontScale="90000"/>
          </a:bodyPr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>
                <a:solidFill>
                  <a:srgbClr val="475197"/>
                </a:solidFill>
              </a:rPr>
              <a:t>Composición interna del Servidor de </a:t>
            </a:r>
            <a:r>
              <a:rPr lang="es-AR" dirty="0" smtClean="0">
                <a:solidFill>
                  <a:srgbClr val="475197"/>
                </a:solidFill>
              </a:rPr>
              <a:t>Distribución de Tareas</a:t>
            </a:r>
            <a:endParaRPr lang="es-AR" dirty="0">
              <a:solidFill>
                <a:srgbClr val="475197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0960" y="2204864"/>
            <a:ext cx="7956000" cy="385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werpoint-template">
  <a:themeElements>
    <a:clrScheme name="powerpoint-template-24 15">
      <a:dk1>
        <a:srgbClr val="4D4D4D"/>
      </a:dk1>
      <a:lt1>
        <a:srgbClr val="FFFFFF"/>
      </a:lt1>
      <a:dk2>
        <a:srgbClr val="4D4D4D"/>
      </a:dk2>
      <a:lt2>
        <a:srgbClr val="241D7D"/>
      </a:lt2>
      <a:accent1>
        <a:srgbClr val="201C8B"/>
      </a:accent1>
      <a:accent2>
        <a:srgbClr val="615CEC"/>
      </a:accent2>
      <a:accent3>
        <a:srgbClr val="FFFFFF"/>
      </a:accent3>
      <a:accent4>
        <a:srgbClr val="404040"/>
      </a:accent4>
      <a:accent5>
        <a:srgbClr val="ABABC4"/>
      </a:accent5>
      <a:accent6>
        <a:srgbClr val="5753D6"/>
      </a:accent6>
      <a:hlink>
        <a:srgbClr val="3846E4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161B76"/>
        </a:lt2>
        <a:accent1>
          <a:srgbClr val="0E2997"/>
        </a:accent1>
        <a:accent2>
          <a:srgbClr val="0548D9"/>
        </a:accent2>
        <a:accent3>
          <a:srgbClr val="FFFFFF"/>
        </a:accent3>
        <a:accent4>
          <a:srgbClr val="404040"/>
        </a:accent4>
        <a:accent5>
          <a:srgbClr val="AAACC9"/>
        </a:accent5>
        <a:accent6>
          <a:srgbClr val="0440C4"/>
        </a:accent6>
        <a:hlink>
          <a:srgbClr val="0070F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343434"/>
        </a:lt2>
        <a:accent1>
          <a:srgbClr val="0166AC"/>
        </a:accent1>
        <a:accent2>
          <a:srgbClr val="028FE1"/>
        </a:accent2>
        <a:accent3>
          <a:srgbClr val="FFFFFF"/>
        </a:accent3>
        <a:accent4>
          <a:srgbClr val="404040"/>
        </a:accent4>
        <a:accent5>
          <a:srgbClr val="AAB8D2"/>
        </a:accent5>
        <a:accent6>
          <a:srgbClr val="0281CC"/>
        </a:accent6>
        <a:hlink>
          <a:srgbClr val="73B5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34F99"/>
        </a:lt2>
        <a:accent1>
          <a:srgbClr val="0E2997"/>
        </a:accent1>
        <a:accent2>
          <a:srgbClr val="0548D9"/>
        </a:accent2>
        <a:accent3>
          <a:srgbClr val="FFFFFF"/>
        </a:accent3>
        <a:accent4>
          <a:srgbClr val="404040"/>
        </a:accent4>
        <a:accent5>
          <a:srgbClr val="AAACC9"/>
        </a:accent5>
        <a:accent6>
          <a:srgbClr val="0440C4"/>
        </a:accent6>
        <a:hlink>
          <a:srgbClr val="7C71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434F99"/>
        </a:lt2>
        <a:accent1>
          <a:srgbClr val="233273"/>
        </a:accent1>
        <a:accent2>
          <a:srgbClr val="46498C"/>
        </a:accent2>
        <a:accent3>
          <a:srgbClr val="FFFFFF"/>
        </a:accent3>
        <a:accent4>
          <a:srgbClr val="404040"/>
        </a:accent4>
        <a:accent5>
          <a:srgbClr val="ACADBC"/>
        </a:accent5>
        <a:accent6>
          <a:srgbClr val="3F417E"/>
        </a:accent6>
        <a:hlink>
          <a:srgbClr val="7C71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241D7D"/>
        </a:lt2>
        <a:accent1>
          <a:srgbClr val="201C8B"/>
        </a:accent1>
        <a:accent2>
          <a:srgbClr val="615CEC"/>
        </a:accent2>
        <a:accent3>
          <a:srgbClr val="FFFFFF"/>
        </a:accent3>
        <a:accent4>
          <a:srgbClr val="404040"/>
        </a:accent4>
        <a:accent5>
          <a:srgbClr val="ABABC4"/>
        </a:accent5>
        <a:accent6>
          <a:srgbClr val="5753D6"/>
        </a:accent6>
        <a:hlink>
          <a:srgbClr val="3846E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701</Words>
  <Application>Microsoft Office PowerPoint</Application>
  <PresentationFormat>Presentación en pantalla (4:3)</PresentationFormat>
  <Paragraphs>139</Paragraphs>
  <Slides>26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28" baseType="lpstr">
      <vt:lpstr>Diseño personalizado</vt:lpstr>
      <vt:lpstr>powerpoint-template</vt:lpstr>
      <vt:lpstr>Diapositiva 1</vt:lpstr>
      <vt:lpstr>Diapositiva 2</vt:lpstr>
      <vt:lpstr>Agenda</vt:lpstr>
      <vt:lpstr>Introducción (I de II)</vt:lpstr>
      <vt:lpstr>Introducción (II de II)</vt:lpstr>
      <vt:lpstr>Tecnologías y Frameworks</vt:lpstr>
      <vt:lpstr>BOINC</vt:lpstr>
      <vt:lpstr>Arquitectura</vt:lpstr>
      <vt:lpstr>Composición interna del Servidor de Distribución de Tareas</vt:lpstr>
      <vt:lpstr>Ciclo de vida de un trabajo</vt:lpstr>
      <vt:lpstr>XWHEP</vt:lpstr>
      <vt:lpstr>Arquitectura y Componentes</vt:lpstr>
      <vt:lpstr>Cuadro Comparativo de Sistemas de Cómputo Voluntario</vt:lpstr>
      <vt:lpstr>Proyectos que estén utilizando BOINC en números</vt:lpstr>
      <vt:lpstr>Fortalezas de Boinc</vt:lpstr>
      <vt:lpstr>Seguridad de BOINC</vt:lpstr>
      <vt:lpstr> Debilidades</vt:lpstr>
      <vt:lpstr>Mejoras al cómputo voluntario</vt:lpstr>
      <vt:lpstr>Mejoras al cómputo voluntario</vt:lpstr>
      <vt:lpstr>Mejoras a BOINC</vt:lpstr>
      <vt:lpstr>Posibilidades de hacer rentado a BOINC</vt:lpstr>
      <vt:lpstr>Posibilidades de hacer rentado a BOINC</vt:lpstr>
      <vt:lpstr>Conclusiones </vt:lpstr>
      <vt:lpstr>Conclusiones </vt:lpstr>
      <vt:lpstr>Conclusiones </vt:lpstr>
      <vt:lpstr>Preguntas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Flowers</dc:title>
  <dc:creator>Guille</dc:creator>
  <cp:lastModifiedBy>Eduardo</cp:lastModifiedBy>
  <cp:revision>97</cp:revision>
  <cp:lastPrinted>2007-07-04T17:37:30Z</cp:lastPrinted>
  <dcterms:modified xsi:type="dcterms:W3CDTF">2011-12-27T18:17:09Z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