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75" r:id="rId5"/>
    <p:sldId id="265" r:id="rId6"/>
    <p:sldId id="266" r:id="rId7"/>
    <p:sldId id="268" r:id="rId8"/>
    <p:sldId id="269" r:id="rId9"/>
    <p:sldId id="270" r:id="rId10"/>
    <p:sldId id="263" r:id="rId11"/>
    <p:sldId id="264" r:id="rId12"/>
    <p:sldId id="271" r:id="rId13"/>
    <p:sldId id="272" r:id="rId14"/>
    <p:sldId id="273" r:id="rId15"/>
    <p:sldId id="2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BFC21-547E-4C09-8B3C-4E651AA6F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9938DA-FC6C-42B1-89EF-7FF9582E2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4FD51-4284-4D40-A1CD-275F84B9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F6D9-9EDB-4A74-A9CC-DC11EDFB436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AD294-CFC7-460A-9EC9-51ED0042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93AA8-2BCB-4BCD-B1A7-8CF54573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3826-7077-4693-83F4-B9A41AF1D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11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5AD69-2EFE-4AD1-84B8-818D09DC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224E1A-90EE-4B1F-9CE4-02FD65DF6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21FF9-034B-4981-A718-DBA2BCA4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F6D9-9EDB-4A74-A9CC-DC11EDFB436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4357E-AA81-4EF0-AC41-1B19080F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68127-0C40-47D7-BCCE-BEAA0E7B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3826-7077-4693-83F4-B9A41AF1D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08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EA93F8-79B9-40FB-8D64-466A891C2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E0B2F-554E-4644-81B7-452667572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21DE5-B00C-4C04-8EFC-D35CB5F5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F6D9-9EDB-4A74-A9CC-DC11EDFB436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DCD1B-C4EC-45A1-BCEA-425FBF6D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60B2B-ABCF-4262-9E9B-8C291D12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3826-7077-4693-83F4-B9A41AF1D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8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793B2-C9EE-4F34-8739-1404DDF5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DD6F5-9066-433D-AF46-E6221FFAD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B7962-A876-4212-80A2-31BFA243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F6D9-9EDB-4A74-A9CC-DC11EDFB436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2B080-55A9-49FE-A5AB-BEC3C6EB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AC9C4-4C77-4CFC-9FC0-C09212C4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3826-7077-4693-83F4-B9A41AF1D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35A64-1716-4531-AED4-C8C7587C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83D7F-B3C8-43B9-8789-C5F91E0D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26EE8-AB8C-4BCB-8DB4-00B7A87F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F6D9-9EDB-4A74-A9CC-DC11EDFB436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9CCB2-7884-489B-A76E-67B42AC0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0F04B-4BD6-40DB-AB00-C75B5ECA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3826-7077-4693-83F4-B9A41AF1D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0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84FFC-98D4-4BE1-B132-4C43ADD7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C511A-98FC-42BD-AAB9-3BE20DE02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05AA22-AC1C-4A6E-B7EC-5B2450E0A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FD6968-D336-487F-A983-0FF15A2A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F6D9-9EDB-4A74-A9CC-DC11EDFB436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C4A757-9CE2-4089-BA69-C26DB2CD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B057C-98F0-4B7D-B773-DE0D3442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3826-7077-4693-83F4-B9A41AF1D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1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006E3-65F0-4BA4-B71D-94026157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304DC-2A83-45AD-BC6D-A70BA199F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315C54-5554-4E71-95E7-8B592A33E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F60ECA-8EA8-4E81-8B77-7930049D2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268C51-3584-44DA-B4A5-35622B86C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D4FB6C-657D-44E6-9FE9-81CE53AB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F6D9-9EDB-4A74-A9CC-DC11EDFB436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BE2AD0-7B0E-4B95-9601-94664F1E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2772AA-0676-4EB5-8BC0-285168FC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3826-7077-4693-83F4-B9A41AF1D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72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3FFBB-E99D-4FB4-B58E-44060E56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E609F0-F177-4ED0-B018-B4C96618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F6D9-9EDB-4A74-A9CC-DC11EDFB436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4031EA-1553-40C5-87A5-C175CAA6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1FA2E5-439E-43C0-8C0B-EB37FAA8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3826-7077-4693-83F4-B9A41AF1D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5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400FF5-6310-4620-8BBE-478E04BE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F6D9-9EDB-4A74-A9CC-DC11EDFB436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272E4D-047E-48EB-BF2D-DC3A0E0A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8915B-5EB6-4049-BE23-A8471E00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3826-7077-4693-83F4-B9A41AF1D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1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4BD7F-0B91-4FEA-9EB0-CB919812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965FC8-4C56-45EF-99F7-E6FD7ECC3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20E18-21C5-4DA8-8CEF-D36444A39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EDD01-FB2C-4C01-A784-4CFFD7D2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F6D9-9EDB-4A74-A9CC-DC11EDFB436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816198-B309-49FD-ABC1-19BC114D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995CB4-1DD2-4F4E-A38F-15C5FC5F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3826-7077-4693-83F4-B9A41AF1D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2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33BE3-7244-477A-AC99-34CA4D8F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ECF29A-DD6E-472E-8679-2B2AE20C1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62A750-E71F-4C39-9868-523DCD09D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59DAF-4453-43F3-A792-B1173C7B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F6D9-9EDB-4A74-A9CC-DC11EDFB436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FE811-8000-4A45-A2A4-F3839387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4777C-4B88-4F1A-B8A1-BEBABE0E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3826-7077-4693-83F4-B9A41AF1D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2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36D0CF-6A31-4D8E-ACF1-E3555DF5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07E75-7627-4BDC-83C9-883F8F87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32A66-4A8A-45BA-B0C7-8C804F3E0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CF6D9-9EDB-4A74-A9CC-DC11EDFB436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3954B-59FE-4F8D-8C51-07176ECEA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DC59A-913B-4B1B-80A4-3F085879E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E3826-7077-4693-83F4-B9A41AF1D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1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liotjang.github.io/%EC%BB%B4%ED%93%A8%ED%84%B0%EA%B3%B5%ED%95%99/design-pattern-ch23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7AC95-3D55-46B5-8F17-FFBB5D43C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Design Pattern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5BA588-24A7-44C4-902A-BD0958EF5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Interpreter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19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BE5225B8-76F0-497C-B542-B05C7BD14667}"/>
              </a:ext>
            </a:extLst>
          </p:cNvPr>
          <p:cNvSpPr txBox="1">
            <a:spLocks/>
          </p:cNvSpPr>
          <p:nvPr/>
        </p:nvSpPr>
        <p:spPr>
          <a:xfrm>
            <a:off x="1523999" y="613741"/>
            <a:ext cx="9130351" cy="1007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 startAt="3"/>
            </a:pPr>
            <a:r>
              <a:rPr lang="ko-KR" altLang="en-US" dirty="0"/>
              <a:t>예제 프로그램의 클래스 다이어그램</a:t>
            </a:r>
          </a:p>
          <a:p>
            <a:pPr marL="0" indent="0">
              <a:buNone/>
            </a:pPr>
            <a:r>
              <a:rPr lang="en-US" altLang="ko-KR" dirty="0"/>
              <a:t>	- Interpreter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B11FA1-625C-4B69-8B1B-365BE7DF97C5}"/>
              </a:ext>
            </a:extLst>
          </p:cNvPr>
          <p:cNvSpPr/>
          <p:nvPr/>
        </p:nvSpPr>
        <p:spPr>
          <a:xfrm>
            <a:off x="2688748" y="2104928"/>
            <a:ext cx="1338605" cy="338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Main</a:t>
            </a:r>
            <a:endParaRPr lang="ko-KR" altLang="en-US" sz="1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24C332-43AC-4A25-A84D-92288B7EC376}"/>
              </a:ext>
            </a:extLst>
          </p:cNvPr>
          <p:cNvGrpSpPr/>
          <p:nvPr/>
        </p:nvGrpSpPr>
        <p:grpSpPr>
          <a:xfrm>
            <a:off x="5671831" y="2104928"/>
            <a:ext cx="1338605" cy="1112362"/>
            <a:chOff x="6419655" y="2177593"/>
            <a:chExt cx="1621410" cy="139516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A49C391-3471-4CF9-8374-358B3C757F07}"/>
                </a:ext>
              </a:extLst>
            </p:cNvPr>
            <p:cNvSpPr/>
            <p:nvPr/>
          </p:nvSpPr>
          <p:spPr>
            <a:xfrm>
              <a:off x="6419655" y="2177593"/>
              <a:ext cx="1621410" cy="4242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Context</a:t>
              </a:r>
              <a:endParaRPr lang="ko-KR" altLang="en-US" sz="14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FEC8703-B4ED-4C59-B61A-A12E4C01DDEE}"/>
                </a:ext>
              </a:extLst>
            </p:cNvPr>
            <p:cNvSpPr/>
            <p:nvPr/>
          </p:nvSpPr>
          <p:spPr>
            <a:xfrm>
              <a:off x="6419655" y="2601799"/>
              <a:ext cx="1621410" cy="754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41C524E-5A35-4907-8520-36E477EE9EC8}"/>
                </a:ext>
              </a:extLst>
            </p:cNvPr>
            <p:cNvSpPr/>
            <p:nvPr/>
          </p:nvSpPr>
          <p:spPr>
            <a:xfrm>
              <a:off x="6419655" y="2677213"/>
              <a:ext cx="1621410" cy="8955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nextToken</a:t>
              </a:r>
              <a:endParaRPr lang="en-US" altLang="ko-KR" sz="1200" dirty="0"/>
            </a:p>
            <a:p>
              <a:pPr algn="ctr"/>
              <a:r>
                <a:rPr lang="en-US" altLang="ko-KR" sz="1200" dirty="0" err="1"/>
                <a:t>currentToken</a:t>
              </a:r>
              <a:endParaRPr lang="en-US" altLang="ko-KR" sz="1200" dirty="0"/>
            </a:p>
            <a:p>
              <a:pPr algn="ctr"/>
              <a:r>
                <a:rPr lang="en-US" altLang="ko-KR" sz="1200" dirty="0" err="1"/>
                <a:t>skipToken</a:t>
              </a:r>
              <a:endParaRPr lang="en-US" altLang="ko-KR" sz="1200" dirty="0"/>
            </a:p>
            <a:p>
              <a:pPr algn="ctr"/>
              <a:r>
                <a:rPr lang="en-US" altLang="ko-KR" sz="1200" dirty="0" err="1"/>
                <a:t>currentNumber</a:t>
              </a:r>
              <a:endParaRPr lang="ko-KR" altLang="en-US" sz="12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F56ACB-55F5-4FD4-9796-D0DDC92090C4}"/>
              </a:ext>
            </a:extLst>
          </p:cNvPr>
          <p:cNvGrpSpPr/>
          <p:nvPr/>
        </p:nvGrpSpPr>
        <p:grpSpPr>
          <a:xfrm>
            <a:off x="5671831" y="3495381"/>
            <a:ext cx="1338605" cy="714016"/>
            <a:chOff x="6419655" y="2177593"/>
            <a:chExt cx="1621410" cy="7164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1B0411A-E640-4026-BFB7-93851E9FC2DD}"/>
                </a:ext>
              </a:extLst>
            </p:cNvPr>
            <p:cNvSpPr/>
            <p:nvPr/>
          </p:nvSpPr>
          <p:spPr>
            <a:xfrm>
              <a:off x="6419655" y="2177593"/>
              <a:ext cx="1621410" cy="4242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Node</a:t>
              </a:r>
              <a:endParaRPr lang="ko-KR" altLang="en-US" sz="14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510D988-426A-44A6-A454-E35F72FC32A1}"/>
                </a:ext>
              </a:extLst>
            </p:cNvPr>
            <p:cNvSpPr/>
            <p:nvPr/>
          </p:nvSpPr>
          <p:spPr>
            <a:xfrm>
              <a:off x="6419655" y="2601799"/>
              <a:ext cx="1621410" cy="754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6CA3591-4E2F-4152-BC9D-3B2D6DB693A7}"/>
                </a:ext>
              </a:extLst>
            </p:cNvPr>
            <p:cNvSpPr/>
            <p:nvPr/>
          </p:nvSpPr>
          <p:spPr>
            <a:xfrm>
              <a:off x="6419655" y="2677213"/>
              <a:ext cx="1621410" cy="216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Parse</a:t>
              </a:r>
              <a:endParaRPr lang="ko-KR" altLang="en-US" sz="1200" dirty="0"/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02F928-D11F-4DEF-B9FC-8FB33E1B7E1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27353" y="2274037"/>
            <a:ext cx="164447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A84EBFD-C14C-4BDC-B8D9-57D5AB3FAC62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16200000" flipH="1">
            <a:off x="3883131" y="1918066"/>
            <a:ext cx="1263621" cy="23137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2AC893D-942B-4922-81BB-1F059CEFD9F6}"/>
              </a:ext>
            </a:extLst>
          </p:cNvPr>
          <p:cNvSpPr txBox="1"/>
          <p:nvPr/>
        </p:nvSpPr>
        <p:spPr>
          <a:xfrm>
            <a:off x="4333225" y="1877984"/>
            <a:ext cx="133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Creates &gt;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874E2D-F2E1-4354-A975-5EFE7BC5060E}"/>
              </a:ext>
            </a:extLst>
          </p:cNvPr>
          <p:cNvSpPr txBox="1"/>
          <p:nvPr/>
        </p:nvSpPr>
        <p:spPr>
          <a:xfrm>
            <a:off x="4678873" y="3302236"/>
            <a:ext cx="133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Uses &gt;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782DB56-5A55-4E13-AF69-7CE45D1A8AEB}"/>
              </a:ext>
            </a:extLst>
          </p:cNvPr>
          <p:cNvGrpSpPr/>
          <p:nvPr/>
        </p:nvGrpSpPr>
        <p:grpSpPr>
          <a:xfrm>
            <a:off x="736341" y="4997683"/>
            <a:ext cx="2078867" cy="1120189"/>
            <a:chOff x="6419654" y="2341950"/>
            <a:chExt cx="1621411" cy="693481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9F67D1A-12FD-4476-970F-D67356590775}"/>
                </a:ext>
              </a:extLst>
            </p:cNvPr>
            <p:cNvSpPr/>
            <p:nvPr/>
          </p:nvSpPr>
          <p:spPr>
            <a:xfrm>
              <a:off x="6419654" y="2341950"/>
              <a:ext cx="1621410" cy="2617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ProgramNode</a:t>
              </a:r>
              <a:endParaRPr lang="ko-KR" altLang="en-US" sz="12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F0C3043-CBB3-41F2-902C-A95FDF483EE2}"/>
                </a:ext>
              </a:extLst>
            </p:cNvPr>
            <p:cNvSpPr/>
            <p:nvPr/>
          </p:nvSpPr>
          <p:spPr>
            <a:xfrm>
              <a:off x="6419655" y="2601799"/>
              <a:ext cx="1621410" cy="216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commandListNode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83C437A-D84B-4B81-B64D-AD58B0408360}"/>
                </a:ext>
              </a:extLst>
            </p:cNvPr>
            <p:cNvSpPr/>
            <p:nvPr/>
          </p:nvSpPr>
          <p:spPr>
            <a:xfrm>
              <a:off x="6419654" y="2818615"/>
              <a:ext cx="1621410" cy="216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parse</a:t>
              </a:r>
              <a:endParaRPr lang="ko-KR" altLang="en-US" sz="12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D3FF29F-F333-447C-A554-364BD9099006}"/>
              </a:ext>
            </a:extLst>
          </p:cNvPr>
          <p:cNvGrpSpPr/>
          <p:nvPr/>
        </p:nvGrpSpPr>
        <p:grpSpPr>
          <a:xfrm>
            <a:off x="3018928" y="4997683"/>
            <a:ext cx="2078870" cy="1120189"/>
            <a:chOff x="6419652" y="2341950"/>
            <a:chExt cx="1621413" cy="69348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24B893A-5C4A-4D3C-9B04-D22DDD187FDE}"/>
                </a:ext>
              </a:extLst>
            </p:cNvPr>
            <p:cNvSpPr/>
            <p:nvPr/>
          </p:nvSpPr>
          <p:spPr>
            <a:xfrm>
              <a:off x="6419654" y="2341950"/>
              <a:ext cx="1621410" cy="2617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RepeatCommandNode</a:t>
              </a:r>
              <a:endParaRPr lang="ko-KR" altLang="en-US" sz="12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25C2E18-1A81-4E5B-BFCE-B3E6DD503610}"/>
                </a:ext>
              </a:extLst>
            </p:cNvPr>
            <p:cNvSpPr/>
            <p:nvPr/>
          </p:nvSpPr>
          <p:spPr>
            <a:xfrm>
              <a:off x="6419655" y="2601799"/>
              <a:ext cx="1621410" cy="216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numbercommandListNode</a:t>
              </a:r>
              <a:endParaRPr lang="ko-KR" altLang="en-US" sz="12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25C4B5-2BED-4BF1-8032-91A762A82DB9}"/>
                </a:ext>
              </a:extLst>
            </p:cNvPr>
            <p:cNvSpPr/>
            <p:nvPr/>
          </p:nvSpPr>
          <p:spPr>
            <a:xfrm>
              <a:off x="6419652" y="2818615"/>
              <a:ext cx="1621411" cy="216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parse</a:t>
              </a:r>
              <a:endParaRPr lang="ko-KR" altLang="en-US" sz="12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C73077E-588D-4716-9937-B85453D4E860}"/>
              </a:ext>
            </a:extLst>
          </p:cNvPr>
          <p:cNvGrpSpPr/>
          <p:nvPr/>
        </p:nvGrpSpPr>
        <p:grpSpPr>
          <a:xfrm>
            <a:off x="5301520" y="4997683"/>
            <a:ext cx="2078867" cy="1120189"/>
            <a:chOff x="6419654" y="2341950"/>
            <a:chExt cx="1621411" cy="69348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C9B3B6E-709A-4F04-B5EE-2EAC3EF4004F}"/>
                </a:ext>
              </a:extLst>
            </p:cNvPr>
            <p:cNvSpPr/>
            <p:nvPr/>
          </p:nvSpPr>
          <p:spPr>
            <a:xfrm>
              <a:off x="6419654" y="2341950"/>
              <a:ext cx="1621410" cy="2617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CommandListNode</a:t>
              </a:r>
              <a:endParaRPr lang="ko-KR" altLang="en-US" sz="12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650EFC5-9973-45BE-8E1E-3939BE3749A7}"/>
                </a:ext>
              </a:extLst>
            </p:cNvPr>
            <p:cNvSpPr/>
            <p:nvPr/>
          </p:nvSpPr>
          <p:spPr>
            <a:xfrm>
              <a:off x="6419655" y="2601799"/>
              <a:ext cx="1621410" cy="216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list</a:t>
              </a:r>
              <a:endParaRPr lang="ko-KR" altLang="en-US" sz="12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352126D-2153-4767-96D0-1C3D55900793}"/>
                </a:ext>
              </a:extLst>
            </p:cNvPr>
            <p:cNvSpPr/>
            <p:nvPr/>
          </p:nvSpPr>
          <p:spPr>
            <a:xfrm>
              <a:off x="6419654" y="2818615"/>
              <a:ext cx="1621410" cy="216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parse</a:t>
              </a:r>
              <a:endParaRPr lang="ko-KR" altLang="en-US" sz="12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F9F1BC9-7CE5-4D72-BC1B-95034B4D3E93}"/>
              </a:ext>
            </a:extLst>
          </p:cNvPr>
          <p:cNvGrpSpPr/>
          <p:nvPr/>
        </p:nvGrpSpPr>
        <p:grpSpPr>
          <a:xfrm>
            <a:off x="7584109" y="4997683"/>
            <a:ext cx="2078867" cy="1120189"/>
            <a:chOff x="6419654" y="2341950"/>
            <a:chExt cx="1621411" cy="69348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2CEB527-07BA-45A7-BC3C-169B0D5EFD5B}"/>
                </a:ext>
              </a:extLst>
            </p:cNvPr>
            <p:cNvSpPr/>
            <p:nvPr/>
          </p:nvSpPr>
          <p:spPr>
            <a:xfrm>
              <a:off x="6419654" y="2341950"/>
              <a:ext cx="1621410" cy="2617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CommandNode</a:t>
              </a:r>
              <a:endParaRPr lang="ko-KR" altLang="en-US" sz="12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23CC503-26C4-4892-BD07-760D9E2B1D0E}"/>
                </a:ext>
              </a:extLst>
            </p:cNvPr>
            <p:cNvSpPr/>
            <p:nvPr/>
          </p:nvSpPr>
          <p:spPr>
            <a:xfrm>
              <a:off x="6419655" y="2601799"/>
              <a:ext cx="1621410" cy="216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node</a:t>
              </a:r>
              <a:endParaRPr lang="ko-KR" altLang="en-US" sz="12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B578DB8-F51B-4AAE-92FB-7AAFBF7512B0}"/>
                </a:ext>
              </a:extLst>
            </p:cNvPr>
            <p:cNvSpPr/>
            <p:nvPr/>
          </p:nvSpPr>
          <p:spPr>
            <a:xfrm>
              <a:off x="6419654" y="2818615"/>
              <a:ext cx="1621410" cy="216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parse</a:t>
              </a:r>
              <a:endParaRPr lang="ko-KR" altLang="en-US" sz="12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8C3EBD4-FA70-4FF8-8E80-DEB0484FDF40}"/>
              </a:ext>
            </a:extLst>
          </p:cNvPr>
          <p:cNvGrpSpPr/>
          <p:nvPr/>
        </p:nvGrpSpPr>
        <p:grpSpPr>
          <a:xfrm>
            <a:off x="9866697" y="4997683"/>
            <a:ext cx="2078869" cy="1120189"/>
            <a:chOff x="6419653" y="2341950"/>
            <a:chExt cx="1621412" cy="69348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85BEEB7-C924-4D7D-A083-BE5C2587647A}"/>
                </a:ext>
              </a:extLst>
            </p:cNvPr>
            <p:cNvSpPr/>
            <p:nvPr/>
          </p:nvSpPr>
          <p:spPr>
            <a:xfrm>
              <a:off x="6419653" y="2341950"/>
              <a:ext cx="1621410" cy="2617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PrimitiveCommandNode</a:t>
              </a:r>
              <a:endParaRPr lang="ko-KR" altLang="en-US" sz="12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C53FB15-8630-4572-A514-AD50CD302C26}"/>
                </a:ext>
              </a:extLst>
            </p:cNvPr>
            <p:cNvSpPr/>
            <p:nvPr/>
          </p:nvSpPr>
          <p:spPr>
            <a:xfrm>
              <a:off x="6419655" y="2601799"/>
              <a:ext cx="1621410" cy="216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name</a:t>
              </a:r>
              <a:endParaRPr lang="ko-KR" altLang="en-US" sz="12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6062D6D-C528-47FE-8787-5D94F7935CCC}"/>
                </a:ext>
              </a:extLst>
            </p:cNvPr>
            <p:cNvSpPr/>
            <p:nvPr/>
          </p:nvSpPr>
          <p:spPr>
            <a:xfrm>
              <a:off x="6419654" y="2818615"/>
              <a:ext cx="1621410" cy="216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parse</a:t>
              </a:r>
              <a:endParaRPr lang="ko-KR" altLang="en-US" sz="1200" dirty="0"/>
            </a:p>
          </p:txBody>
        </p: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14EE90C-5208-47CC-8037-98329561F2E5}"/>
              </a:ext>
            </a:extLst>
          </p:cNvPr>
          <p:cNvCxnSpPr>
            <a:stCxn id="45" idx="0"/>
            <a:endCxn id="12" idx="2"/>
          </p:cNvCxnSpPr>
          <p:nvPr/>
        </p:nvCxnSpPr>
        <p:spPr>
          <a:xfrm flipV="1">
            <a:off x="6340953" y="4209397"/>
            <a:ext cx="181" cy="788286"/>
          </a:xfrm>
          <a:prstGeom prst="straightConnector1">
            <a:avLst/>
          </a:prstGeom>
          <a:ln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7C8A60CE-DD10-4A77-AF84-E66681609683}"/>
              </a:ext>
            </a:extLst>
          </p:cNvPr>
          <p:cNvCxnSpPr>
            <a:cxnSpLocks/>
            <a:stCxn id="37" idx="0"/>
            <a:endCxn id="53" idx="0"/>
          </p:cNvCxnSpPr>
          <p:nvPr/>
        </p:nvCxnSpPr>
        <p:spPr>
          <a:xfrm rot="5400000" flipH="1" flipV="1">
            <a:off x="6340952" y="432505"/>
            <a:ext cx="12700" cy="9130356"/>
          </a:xfrm>
          <a:prstGeom prst="bentConnector3">
            <a:avLst>
              <a:gd name="adj1" fmla="val 29489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B22DD29-924B-44CD-B2B2-E8D043B031B3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4058363" y="4624351"/>
            <a:ext cx="1" cy="3733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0CF4C7B-5643-4C09-999E-F922BD755789}"/>
              </a:ext>
            </a:extLst>
          </p:cNvPr>
          <p:cNvCxnSpPr>
            <a:cxnSpLocks/>
          </p:cNvCxnSpPr>
          <p:nvPr/>
        </p:nvCxnSpPr>
        <p:spPr>
          <a:xfrm flipH="1" flipV="1">
            <a:off x="8635197" y="4624351"/>
            <a:ext cx="1" cy="37333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B523E431-6745-4320-A9E4-9181CBE6C0D3}"/>
              </a:ext>
            </a:extLst>
          </p:cNvPr>
          <p:cNvCxnSpPr>
            <a:cxnSpLocks/>
            <a:stCxn id="51" idx="2"/>
            <a:endCxn id="12" idx="1"/>
          </p:cNvCxnSpPr>
          <p:nvPr/>
        </p:nvCxnSpPr>
        <p:spPr>
          <a:xfrm rot="5400000" flipH="1">
            <a:off x="6139428" y="3633759"/>
            <a:ext cx="2016517" cy="2951711"/>
          </a:xfrm>
          <a:prstGeom prst="bentConnector4">
            <a:avLst>
              <a:gd name="adj1" fmla="val -20984"/>
              <a:gd name="adj2" fmla="val 282082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D68DC436-32FC-4089-90C6-9D0592F81B68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4058362" y="6117872"/>
            <a:ext cx="0" cy="43649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C423DE7-22D8-4A16-80C5-7F523693331F}"/>
              </a:ext>
            </a:extLst>
          </p:cNvPr>
          <p:cNvCxnSpPr>
            <a:cxnSpLocks/>
          </p:cNvCxnSpPr>
          <p:nvPr/>
        </p:nvCxnSpPr>
        <p:spPr>
          <a:xfrm flipV="1">
            <a:off x="6340953" y="6117872"/>
            <a:ext cx="0" cy="43649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D00FA76-4F1D-4872-8BD8-8111B8B40649}"/>
              </a:ext>
            </a:extLst>
          </p:cNvPr>
          <p:cNvCxnSpPr>
            <a:cxnSpLocks/>
          </p:cNvCxnSpPr>
          <p:nvPr/>
        </p:nvCxnSpPr>
        <p:spPr>
          <a:xfrm flipV="1">
            <a:off x="1775774" y="6117872"/>
            <a:ext cx="0" cy="43649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이등변 삼각형 106">
            <a:extLst>
              <a:ext uri="{FF2B5EF4-FFF2-40B4-BE49-F238E27FC236}">
                <a16:creationId xmlns:a16="http://schemas.microsoft.com/office/drawing/2014/main" id="{F4735F6F-4DF7-4A90-B3A9-0AC1C9FD8638}"/>
              </a:ext>
            </a:extLst>
          </p:cNvPr>
          <p:cNvSpPr/>
          <p:nvPr/>
        </p:nvSpPr>
        <p:spPr>
          <a:xfrm>
            <a:off x="6308003" y="4221510"/>
            <a:ext cx="65899" cy="7124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다이아몬드 107">
            <a:extLst>
              <a:ext uri="{FF2B5EF4-FFF2-40B4-BE49-F238E27FC236}">
                <a16:creationId xmlns:a16="http://schemas.microsoft.com/office/drawing/2014/main" id="{1CFDAB07-81A6-4CFA-8C26-41FBFE28A3C0}"/>
              </a:ext>
            </a:extLst>
          </p:cNvPr>
          <p:cNvSpPr/>
          <p:nvPr/>
        </p:nvSpPr>
        <p:spPr>
          <a:xfrm>
            <a:off x="6291979" y="6124223"/>
            <a:ext cx="97941" cy="1823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다이아몬드 108">
            <a:extLst>
              <a:ext uri="{FF2B5EF4-FFF2-40B4-BE49-F238E27FC236}">
                <a16:creationId xmlns:a16="http://schemas.microsoft.com/office/drawing/2014/main" id="{2944B8F8-D98D-4347-B45E-0673BA4F5BDC}"/>
              </a:ext>
            </a:extLst>
          </p:cNvPr>
          <p:cNvSpPr/>
          <p:nvPr/>
        </p:nvSpPr>
        <p:spPr>
          <a:xfrm>
            <a:off x="8574569" y="6124223"/>
            <a:ext cx="97941" cy="1823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다이아몬드 109">
            <a:extLst>
              <a:ext uri="{FF2B5EF4-FFF2-40B4-BE49-F238E27FC236}">
                <a16:creationId xmlns:a16="http://schemas.microsoft.com/office/drawing/2014/main" id="{D3690507-A9C7-494D-9F26-11501F5E07A3}"/>
              </a:ext>
            </a:extLst>
          </p:cNvPr>
          <p:cNvSpPr/>
          <p:nvPr/>
        </p:nvSpPr>
        <p:spPr>
          <a:xfrm>
            <a:off x="4015743" y="6133688"/>
            <a:ext cx="97941" cy="1823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D37CD8DC-C7FE-4A64-ADEA-25AC4A53986C}"/>
              </a:ext>
            </a:extLst>
          </p:cNvPr>
          <p:cNvSpPr/>
          <p:nvPr/>
        </p:nvSpPr>
        <p:spPr>
          <a:xfrm>
            <a:off x="1733153" y="6124223"/>
            <a:ext cx="97941" cy="1823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7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EA3F6F4-D175-4096-9ED5-7A35D58E6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90747"/>
              </p:ext>
            </p:extLst>
          </p:nvPr>
        </p:nvGraphicFramePr>
        <p:xfrm>
          <a:off x="2083324" y="1838227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3476">
                  <a:extLst>
                    <a:ext uri="{9D8B030D-6E8A-4147-A177-3AD203B41FA5}">
                      <a16:colId xmlns:a16="http://schemas.microsoft.com/office/drawing/2014/main" val="4008208920"/>
                    </a:ext>
                  </a:extLst>
                </a:gridCol>
                <a:gridCol w="5334524">
                  <a:extLst>
                    <a:ext uri="{9D8B030D-6E8A-4147-A177-3AD203B41FA5}">
                      <a16:colId xmlns:a16="http://schemas.microsoft.com/office/drawing/2014/main" val="3494648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구문 트리의</a:t>
                      </a:r>
                      <a:r>
                        <a:rPr lang="en-US" altLang="ko-KR" dirty="0"/>
                        <a:t> ‘</a:t>
                      </a:r>
                      <a:r>
                        <a:rPr lang="ko-KR" altLang="en-US" dirty="0"/>
                        <a:t>노드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가 되는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5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ProgramNode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&lt;program&gt;</a:t>
                      </a:r>
                      <a:r>
                        <a:rPr lang="ko-KR" altLang="en-US" dirty="0"/>
                        <a:t>에 대응하는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CommandListNode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&lt;command list&gt;</a:t>
                      </a:r>
                      <a:r>
                        <a:rPr lang="ko-KR" altLang="en-US" dirty="0"/>
                        <a:t>에 대응하는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2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CommandNode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&lt;command&gt;</a:t>
                      </a:r>
                      <a:r>
                        <a:rPr lang="ko-KR" altLang="en-US" dirty="0"/>
                        <a:t>에 대응하는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58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RepeatCommandNode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repreat</a:t>
                      </a:r>
                      <a:r>
                        <a:rPr lang="en-US" altLang="ko-KR" dirty="0"/>
                        <a:t> command&gt;</a:t>
                      </a:r>
                      <a:r>
                        <a:rPr lang="ko-KR" altLang="en-US" dirty="0"/>
                        <a:t>에 대응하는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3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PrimitiveCommandNode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&lt;primitive command&gt;</a:t>
                      </a:r>
                      <a:r>
                        <a:rPr lang="ko-KR" altLang="en-US" dirty="0"/>
                        <a:t>에 대응하는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1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구문해석을 위한 전후 관계를 나타내는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54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ParseException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구문해석 중의 예외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78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동작 테스트용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429861"/>
                  </a:ext>
                </a:extLst>
              </a:tr>
            </a:tbl>
          </a:graphicData>
        </a:graphic>
      </p:graphicFrame>
      <p:sp>
        <p:nvSpPr>
          <p:cNvPr id="2" name="부제목 2">
            <a:extLst>
              <a:ext uri="{FF2B5EF4-FFF2-40B4-BE49-F238E27FC236}">
                <a16:creationId xmlns:a16="http://schemas.microsoft.com/office/drawing/2014/main" id="{BE5225B8-76F0-497C-B542-B05C7BD14667}"/>
              </a:ext>
            </a:extLst>
          </p:cNvPr>
          <p:cNvSpPr txBox="1">
            <a:spLocks/>
          </p:cNvSpPr>
          <p:nvPr/>
        </p:nvSpPr>
        <p:spPr>
          <a:xfrm>
            <a:off x="1524000" y="613741"/>
            <a:ext cx="3244770" cy="1007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클래스의 종류</a:t>
            </a:r>
          </a:p>
        </p:txBody>
      </p:sp>
    </p:spTree>
    <p:extLst>
      <p:ext uri="{BB962C8B-B14F-4D97-AF65-F5344CB8AC3E}">
        <p14:creationId xmlns:p14="http://schemas.microsoft.com/office/powerpoint/2010/main" val="423605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BE5225B8-76F0-497C-B542-B05C7BD14667}"/>
              </a:ext>
            </a:extLst>
          </p:cNvPr>
          <p:cNvSpPr txBox="1">
            <a:spLocks/>
          </p:cNvSpPr>
          <p:nvPr/>
        </p:nvSpPr>
        <p:spPr>
          <a:xfrm>
            <a:off x="1524000" y="613741"/>
            <a:ext cx="4155440" cy="1007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 err="1"/>
              <a:t>구문트리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635E7-62D6-4783-8B29-A712DEBF1A0C}"/>
              </a:ext>
            </a:extLst>
          </p:cNvPr>
          <p:cNvSpPr txBox="1"/>
          <p:nvPr/>
        </p:nvSpPr>
        <p:spPr>
          <a:xfrm>
            <a:off x="1758203" y="1166842"/>
            <a:ext cx="875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b="0" i="0" dirty="0">
                <a:solidFill>
                  <a:srgbClr val="40514E"/>
                </a:solidFill>
                <a:effectLst/>
                <a:latin typeface="Noto Sans KR"/>
              </a:rPr>
              <a:t>예제 프로그램은</a:t>
            </a:r>
            <a:r>
              <a:rPr lang="en-US" altLang="ko-KR" b="0" i="0" dirty="0">
                <a:solidFill>
                  <a:srgbClr val="40514E"/>
                </a:solidFill>
                <a:effectLst/>
                <a:latin typeface="Noto Sans KR"/>
              </a:rPr>
              <a:t>, “program repeat 4 go right end </a:t>
            </a:r>
            <a:r>
              <a:rPr lang="en-US" altLang="ko-KR" b="0" i="0" dirty="0" err="1">
                <a:solidFill>
                  <a:srgbClr val="40514E"/>
                </a:solidFill>
                <a:effectLst/>
                <a:latin typeface="Noto Sans KR"/>
              </a:rPr>
              <a:t>end</a:t>
            </a:r>
            <a:r>
              <a:rPr lang="en-US" altLang="ko-KR" b="0" i="0" dirty="0">
                <a:solidFill>
                  <a:srgbClr val="40514E"/>
                </a:solidFill>
                <a:effectLst/>
                <a:latin typeface="Noto Sans KR"/>
              </a:rPr>
              <a:t>”</a:t>
            </a:r>
            <a:r>
              <a:rPr lang="ko-KR" altLang="en-US" b="0" i="0" dirty="0">
                <a:solidFill>
                  <a:srgbClr val="40514E"/>
                </a:solidFill>
                <a:effectLst/>
                <a:latin typeface="Noto Sans KR"/>
              </a:rPr>
              <a:t>를 해석하여 다음과 같은 구조를 메모리 상에 만든다</a:t>
            </a:r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9ACBA2F-A909-4AB8-A8FA-992B55EB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089275"/>
            <a:ext cx="6348730" cy="430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53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BE5225B8-76F0-497C-B542-B05C7BD14667}"/>
              </a:ext>
            </a:extLst>
          </p:cNvPr>
          <p:cNvSpPr txBox="1">
            <a:spLocks/>
          </p:cNvSpPr>
          <p:nvPr/>
        </p:nvSpPr>
        <p:spPr>
          <a:xfrm>
            <a:off x="1524000" y="613741"/>
            <a:ext cx="4155440" cy="1007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6. parse()</a:t>
            </a:r>
            <a:r>
              <a:rPr lang="ko-KR" altLang="en-US" dirty="0"/>
              <a:t>의 </a:t>
            </a:r>
            <a:r>
              <a:rPr lang="ko-KR" altLang="en-US" dirty="0" err="1"/>
              <a:t>재귀성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635E7-62D6-4783-8B29-A712DEBF1A0C}"/>
              </a:ext>
            </a:extLst>
          </p:cNvPr>
          <p:cNvSpPr txBox="1"/>
          <p:nvPr/>
        </p:nvSpPr>
        <p:spPr>
          <a:xfrm>
            <a:off x="1758203" y="1166842"/>
            <a:ext cx="8757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RepeatCommandNode</a:t>
            </a:r>
            <a:r>
              <a:rPr lang="ko-KR" altLang="en-US" dirty="0"/>
              <a:t>의 </a:t>
            </a:r>
            <a:r>
              <a:rPr lang="en-US" altLang="ko-KR" dirty="0"/>
              <a:t>parse </a:t>
            </a:r>
            <a:r>
              <a:rPr lang="ko-KR" altLang="en-US" dirty="0"/>
              <a:t>메소드 안에서 </a:t>
            </a:r>
            <a:r>
              <a:rPr lang="en-US" altLang="ko-KR" dirty="0" err="1"/>
              <a:t>CommandListNode</a:t>
            </a:r>
            <a:r>
              <a:rPr lang="ko-KR" altLang="en-US" dirty="0"/>
              <a:t>의 인스턴스를 만들어</a:t>
            </a:r>
            <a:r>
              <a:rPr lang="en-US" altLang="ko-KR" dirty="0"/>
              <a:t>, parse </a:t>
            </a:r>
            <a:r>
              <a:rPr lang="ko-KR" altLang="en-US" dirty="0"/>
              <a:t>메소드를 호출하고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2. </a:t>
            </a:r>
            <a:r>
              <a:rPr lang="en-US" altLang="ko-KR" dirty="0" err="1"/>
              <a:t>CommandListNode</a:t>
            </a:r>
            <a:r>
              <a:rPr lang="ko-KR" altLang="en-US" dirty="0"/>
              <a:t>의 </a:t>
            </a:r>
            <a:r>
              <a:rPr lang="en-US" altLang="ko-KR" dirty="0"/>
              <a:t>parse </a:t>
            </a:r>
            <a:r>
              <a:rPr lang="ko-KR" altLang="en-US" dirty="0"/>
              <a:t>메소드의 안에서는 </a:t>
            </a:r>
            <a:r>
              <a:rPr lang="en-US" altLang="ko-KR" dirty="0" err="1"/>
              <a:t>CommandNode</a:t>
            </a:r>
            <a:r>
              <a:rPr lang="ko-KR" altLang="en-US" dirty="0"/>
              <a:t>의 인스턴스를 만들어</a:t>
            </a:r>
            <a:r>
              <a:rPr lang="en-US" altLang="ko-KR" dirty="0"/>
              <a:t>, parse </a:t>
            </a:r>
            <a:r>
              <a:rPr lang="ko-KR" altLang="en-US" dirty="0"/>
              <a:t>메소드를 호출하고</a:t>
            </a:r>
            <a:r>
              <a:rPr lang="en-US" altLang="ko-KR" dirty="0"/>
              <a:t>….</a:t>
            </a:r>
          </a:p>
          <a:p>
            <a:r>
              <a:rPr lang="en-US" altLang="ko-KR" dirty="0"/>
              <a:t>3. </a:t>
            </a:r>
            <a:r>
              <a:rPr lang="en-US" altLang="ko-KR" dirty="0" err="1"/>
              <a:t>CommandNode</a:t>
            </a:r>
            <a:r>
              <a:rPr lang="ko-KR" altLang="en-US" dirty="0"/>
              <a:t>의 </a:t>
            </a:r>
            <a:r>
              <a:rPr lang="en-US" altLang="ko-KR" dirty="0"/>
              <a:t>parse </a:t>
            </a:r>
            <a:r>
              <a:rPr lang="ko-KR" altLang="en-US" dirty="0"/>
              <a:t>메소드 안에서는 </a:t>
            </a:r>
            <a:r>
              <a:rPr lang="en-US" altLang="ko-KR" dirty="0" err="1"/>
              <a:t>RepeatCommandNode</a:t>
            </a:r>
            <a:r>
              <a:rPr lang="ko-KR" altLang="en-US" dirty="0"/>
              <a:t>의 인스턴스를 만들어</a:t>
            </a:r>
            <a:r>
              <a:rPr lang="en-US" altLang="ko-KR" dirty="0"/>
              <a:t>, parse </a:t>
            </a:r>
            <a:r>
              <a:rPr lang="ko-KR" altLang="en-US" dirty="0"/>
              <a:t>메소드를 호출하고</a:t>
            </a:r>
            <a:r>
              <a:rPr lang="en-US" altLang="ko-KR" dirty="0"/>
              <a:t>….</a:t>
            </a:r>
          </a:p>
          <a:p>
            <a:r>
              <a:rPr lang="en-US" altLang="ko-KR" dirty="0"/>
              <a:t>4. </a:t>
            </a:r>
            <a:r>
              <a:rPr lang="en-US" altLang="ko-KR" dirty="0" err="1"/>
              <a:t>RepeatCommandNode</a:t>
            </a:r>
            <a:r>
              <a:rPr lang="ko-KR" altLang="en-US" dirty="0"/>
              <a:t>의 </a:t>
            </a:r>
            <a:r>
              <a:rPr lang="en-US" altLang="ko-KR" dirty="0"/>
              <a:t>parse </a:t>
            </a:r>
            <a:r>
              <a:rPr lang="ko-KR" altLang="en-US" dirty="0"/>
              <a:t>메소드의 안에서는 다른 </a:t>
            </a:r>
            <a:r>
              <a:rPr lang="en-US" altLang="ko-KR" dirty="0"/>
              <a:t>parse </a:t>
            </a:r>
            <a:r>
              <a:rPr lang="ko-KR" altLang="en-US" dirty="0"/>
              <a:t>메소드를 호출하지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B59821-E4CA-49A0-897E-4625E46B6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79" y="3622367"/>
            <a:ext cx="8168641" cy="212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10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BE5225B8-76F0-497C-B542-B05C7BD14667}"/>
              </a:ext>
            </a:extLst>
          </p:cNvPr>
          <p:cNvSpPr txBox="1">
            <a:spLocks/>
          </p:cNvSpPr>
          <p:nvPr/>
        </p:nvSpPr>
        <p:spPr>
          <a:xfrm>
            <a:off x="1524000" y="613741"/>
            <a:ext cx="4155440" cy="1007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7. Context </a:t>
            </a:r>
            <a:r>
              <a:rPr lang="ko-KR" altLang="en-US" dirty="0"/>
              <a:t>클래스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635E7-62D6-4783-8B29-A712DEBF1A0C}"/>
              </a:ext>
            </a:extLst>
          </p:cNvPr>
          <p:cNvSpPr txBox="1"/>
          <p:nvPr/>
        </p:nvSpPr>
        <p:spPr>
          <a:xfrm>
            <a:off x="1758203" y="1166842"/>
            <a:ext cx="87573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nextToken</a:t>
            </a:r>
            <a:r>
              <a:rPr lang="en-US" altLang="ko-KR" sz="1600" dirty="0"/>
              <a:t>: </a:t>
            </a:r>
            <a:r>
              <a:rPr lang="ko-KR" altLang="en-US" sz="1600" dirty="0"/>
              <a:t>다음의 토큰을 얻습니다</a:t>
            </a:r>
            <a:r>
              <a:rPr lang="en-US" altLang="ko-KR" sz="1600" dirty="0"/>
              <a:t>.(</a:t>
            </a:r>
            <a:r>
              <a:rPr lang="ko-KR" altLang="en-US" sz="1600" dirty="0"/>
              <a:t>다음의 토큰으로 나아갑니다</a:t>
            </a:r>
            <a:r>
              <a:rPr lang="en-US" altLang="ko-KR" sz="1600" dirty="0"/>
              <a:t>.)</a:t>
            </a:r>
          </a:p>
          <a:p>
            <a:r>
              <a:rPr lang="en-US" altLang="ko-KR" sz="1600" dirty="0" err="1"/>
              <a:t>currenToken</a:t>
            </a:r>
            <a:r>
              <a:rPr lang="en-US" altLang="ko-KR" sz="1600" dirty="0"/>
              <a:t>: </a:t>
            </a:r>
            <a:r>
              <a:rPr lang="ko-KR" altLang="en-US" sz="1600" dirty="0"/>
              <a:t>현재의 토큰을 얻습니다</a:t>
            </a:r>
            <a:r>
              <a:rPr lang="en-US" altLang="ko-KR" sz="1600" dirty="0"/>
              <a:t>.( </a:t>
            </a:r>
            <a:r>
              <a:rPr lang="ko-KR" altLang="en-US" sz="1600" dirty="0"/>
              <a:t>다음의 토큰으로 나아가지 않습니다</a:t>
            </a:r>
            <a:r>
              <a:rPr lang="en-US" altLang="ko-KR" sz="1600" dirty="0"/>
              <a:t>.)</a:t>
            </a:r>
          </a:p>
          <a:p>
            <a:r>
              <a:rPr lang="en-US" altLang="ko-KR" sz="1600" dirty="0" err="1"/>
              <a:t>skipToken</a:t>
            </a:r>
            <a:r>
              <a:rPr lang="en-US" altLang="ko-KR" sz="1600" dirty="0"/>
              <a:t>: </a:t>
            </a:r>
            <a:r>
              <a:rPr lang="ko-KR" altLang="en-US" sz="1600" dirty="0"/>
              <a:t>현재의 토큰을 체크하고 나서 다음의 토큰을 얻습니다</a:t>
            </a:r>
            <a:r>
              <a:rPr lang="en-US" altLang="ko-KR" sz="1600" dirty="0"/>
              <a:t>.(</a:t>
            </a:r>
            <a:r>
              <a:rPr lang="ko-KR" altLang="en-US" sz="1600" dirty="0"/>
              <a:t>다음의 토큰으로 나아갑니다</a:t>
            </a:r>
            <a:r>
              <a:rPr lang="en-US" altLang="ko-KR" sz="1600" dirty="0"/>
              <a:t>.)</a:t>
            </a:r>
          </a:p>
          <a:p>
            <a:r>
              <a:rPr lang="en-US" altLang="ko-KR" sz="1600" dirty="0" err="1"/>
              <a:t>currentNumber</a:t>
            </a:r>
            <a:r>
              <a:rPr lang="en-US" altLang="ko-KR" sz="1600" dirty="0"/>
              <a:t>: </a:t>
            </a:r>
            <a:r>
              <a:rPr lang="ko-KR" altLang="en-US" sz="1600" dirty="0"/>
              <a:t>현재의 토큰을 수치로서 얻습니다</a:t>
            </a:r>
            <a:r>
              <a:rPr lang="en-US" altLang="ko-KR" sz="1600" dirty="0"/>
              <a:t>.(</a:t>
            </a:r>
            <a:r>
              <a:rPr lang="ko-KR" altLang="en-US" sz="1600" dirty="0"/>
              <a:t>다음의 토큰으로 나아가지 않습니다</a:t>
            </a:r>
            <a:r>
              <a:rPr lang="en-US" altLang="ko-KR" sz="1600" dirty="0"/>
              <a:t>.)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nextToken</a:t>
            </a:r>
            <a:r>
              <a:rPr lang="en-US" altLang="ko-KR" sz="1600" dirty="0"/>
              <a:t>: </a:t>
            </a:r>
            <a:r>
              <a:rPr lang="ko-KR" altLang="en-US" sz="1600" dirty="0"/>
              <a:t>다음의 토큰을 얻습니다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838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BE5225B8-76F0-497C-B542-B05C7BD14667}"/>
              </a:ext>
            </a:extLst>
          </p:cNvPr>
          <p:cNvSpPr txBox="1">
            <a:spLocks/>
          </p:cNvSpPr>
          <p:nvPr/>
        </p:nvSpPr>
        <p:spPr>
          <a:xfrm>
            <a:off x="1524000" y="613741"/>
            <a:ext cx="4155440" cy="1007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/>
              <a:t>참고자료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635E7-62D6-4783-8B29-A712DEBF1A0C}"/>
              </a:ext>
            </a:extLst>
          </p:cNvPr>
          <p:cNvSpPr txBox="1"/>
          <p:nvPr/>
        </p:nvSpPr>
        <p:spPr>
          <a:xfrm>
            <a:off x="1758203" y="1166842"/>
            <a:ext cx="8757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linkClick r:id="rId2"/>
              </a:rPr>
              <a:t>https://eliotjang.github.io/%EC%BB%B4%ED%93%A8%ED%84%B0%EA%B3%B5%ED%95%99/design-pattern-ch23/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3647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BE5225B8-76F0-497C-B542-B05C7BD14667}"/>
              </a:ext>
            </a:extLst>
          </p:cNvPr>
          <p:cNvSpPr txBox="1">
            <a:spLocks/>
          </p:cNvSpPr>
          <p:nvPr/>
        </p:nvSpPr>
        <p:spPr>
          <a:xfrm>
            <a:off x="1524000" y="613741"/>
            <a:ext cx="2520099" cy="1007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635E7-62D6-4783-8B29-A712DEBF1A0C}"/>
              </a:ext>
            </a:extLst>
          </p:cNvPr>
          <p:cNvSpPr txBox="1"/>
          <p:nvPr/>
        </p:nvSpPr>
        <p:spPr>
          <a:xfrm>
            <a:off x="1758203" y="1166842"/>
            <a:ext cx="87573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Interpreter </a:t>
            </a:r>
            <a:r>
              <a:rPr lang="ko-KR" altLang="en-US" dirty="0"/>
              <a:t>패턴의 역할</a:t>
            </a:r>
            <a:endParaRPr lang="en-US" altLang="ko-KR" dirty="0"/>
          </a:p>
          <a:p>
            <a:r>
              <a:rPr lang="ko-KR" altLang="en-US" dirty="0"/>
              <a:t>미니언어</a:t>
            </a:r>
            <a:r>
              <a:rPr lang="en-US" altLang="ko-KR" dirty="0"/>
              <a:t>(</a:t>
            </a:r>
            <a:r>
              <a:rPr lang="ko-KR" altLang="en-US" dirty="0"/>
              <a:t>문제</a:t>
            </a:r>
            <a:r>
              <a:rPr lang="en-US" altLang="ko-KR" dirty="0"/>
              <a:t>)</a:t>
            </a:r>
            <a:r>
              <a:rPr lang="ko-KR" altLang="en-US" dirty="0"/>
              <a:t>는 그 자체로 프로그램을 동작하지 않기 자바 언어로 통역하는 역할</a:t>
            </a:r>
            <a:r>
              <a:rPr lang="en-US" altLang="ko-KR" dirty="0"/>
              <a:t>(Interpreter)</a:t>
            </a:r>
            <a:r>
              <a:rPr lang="ko-KR" altLang="en-US" dirty="0"/>
              <a:t>이 있어야 한다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미니언어의 문법의 규칙을 클래스로 표현합니다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420EF47-D98E-4005-8A83-69173FF34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747" y="3429000"/>
            <a:ext cx="5310505" cy="263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48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BE5225B8-76F0-497C-B542-B05C7BD14667}"/>
              </a:ext>
            </a:extLst>
          </p:cNvPr>
          <p:cNvSpPr txBox="1">
            <a:spLocks/>
          </p:cNvSpPr>
          <p:nvPr/>
        </p:nvSpPr>
        <p:spPr>
          <a:xfrm>
            <a:off x="1524000" y="613741"/>
            <a:ext cx="2520099" cy="1007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635E7-62D6-4783-8B29-A712DEBF1A0C}"/>
              </a:ext>
            </a:extLst>
          </p:cNvPr>
          <p:cNvSpPr txBox="1"/>
          <p:nvPr/>
        </p:nvSpPr>
        <p:spPr>
          <a:xfrm>
            <a:off x="1758203" y="1807866"/>
            <a:ext cx="875739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장점 및 단점</a:t>
            </a:r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1. </a:t>
            </a:r>
            <a:r>
              <a:rPr lang="ko-KR" altLang="en-US" dirty="0"/>
              <a:t>문법의 변경 및 확장이 쉬워진다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sz="1400" dirty="0"/>
              <a:t>- </a:t>
            </a:r>
            <a:r>
              <a:rPr lang="ko-KR" altLang="en-US" sz="1400" dirty="0"/>
              <a:t>유연성 향상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어떤 해석을 표현하는 새로운 방법을 쉽게 추가 가능</a:t>
            </a:r>
            <a:endParaRPr lang="en-US" altLang="ko-KR" sz="1400" dirty="0"/>
          </a:p>
          <a:p>
            <a:r>
              <a:rPr lang="en-US" altLang="ko-KR" dirty="0"/>
              <a:t> 2. </a:t>
            </a:r>
            <a:r>
              <a:rPr lang="ko-KR" altLang="en-US" dirty="0"/>
              <a:t>간단한 표현식에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3. </a:t>
            </a:r>
            <a:r>
              <a:rPr lang="ko-KR" altLang="en-US" dirty="0"/>
              <a:t>동적인 설계가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4, </a:t>
            </a:r>
            <a:r>
              <a:rPr lang="ko-KR" altLang="en-US" dirty="0"/>
              <a:t>최종 사용자가 프로그래밍하기 좋다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r>
              <a:rPr lang="en-US" altLang="ko-KR" dirty="0"/>
              <a:t> 1. </a:t>
            </a:r>
            <a:r>
              <a:rPr lang="ko-KR" altLang="en-US" dirty="0"/>
              <a:t>복잡한 문법의 경우 관리 및 유지가 어려워집니다</a:t>
            </a:r>
            <a:r>
              <a:rPr lang="en-US" altLang="ko-KR" dirty="0"/>
              <a:t>.</a:t>
            </a: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인터프리터 패턴은 문법의 모든 규칙에 대해 하나 이상의 클래스를 정의</a:t>
            </a:r>
            <a:endParaRPr lang="en-US" altLang="ko-KR" sz="1400" dirty="0"/>
          </a:p>
          <a:p>
            <a:r>
              <a:rPr lang="en-US" altLang="ko-KR" dirty="0"/>
              <a:t> 2. </a:t>
            </a:r>
            <a:r>
              <a:rPr lang="ko-KR" altLang="en-US" dirty="0"/>
              <a:t>일반적으로 동적 해석방식이라 느려진다</a:t>
            </a:r>
            <a:r>
              <a:rPr lang="en-US" altLang="ko-KR" dirty="0"/>
              <a:t>.</a:t>
            </a:r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인터프리터 언어는 일반적으로 컴파일 언어보다 느리기 때문에 성능 문제가 </a:t>
            </a:r>
            <a:r>
              <a:rPr lang="ko-KR" altLang="en-US" sz="1400" dirty="0" err="1"/>
              <a:t>발생할수</a:t>
            </a:r>
            <a:r>
              <a:rPr lang="ko-KR" altLang="en-US" sz="1400" dirty="0"/>
              <a:t> 있다</a:t>
            </a:r>
            <a:r>
              <a:rPr lang="en-US" altLang="ko-KR" sz="14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68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BE5225B8-76F0-497C-B542-B05C7BD14667}"/>
              </a:ext>
            </a:extLst>
          </p:cNvPr>
          <p:cNvSpPr txBox="1">
            <a:spLocks/>
          </p:cNvSpPr>
          <p:nvPr/>
        </p:nvSpPr>
        <p:spPr>
          <a:xfrm>
            <a:off x="1524000" y="613741"/>
            <a:ext cx="2520099" cy="1007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635E7-62D6-4783-8B29-A712DEBF1A0C}"/>
              </a:ext>
            </a:extLst>
          </p:cNvPr>
          <p:cNvSpPr txBox="1"/>
          <p:nvPr/>
        </p:nvSpPr>
        <p:spPr>
          <a:xfrm>
            <a:off x="1758203" y="1713596"/>
            <a:ext cx="8757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활용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1. SQL</a:t>
            </a:r>
            <a:r>
              <a:rPr lang="ko-KR" altLang="en-US" dirty="0"/>
              <a:t>과 같은 데이터베이스 쿼리 언어</a:t>
            </a:r>
            <a:endParaRPr lang="en-US" altLang="ko-KR" dirty="0"/>
          </a:p>
          <a:p>
            <a:r>
              <a:rPr lang="en-US" altLang="ko-KR" dirty="0"/>
              <a:t> 2. </a:t>
            </a:r>
            <a:r>
              <a:rPr lang="ko-KR" altLang="en-US" dirty="0"/>
              <a:t>통신 프로토콜을 정의하기 위한 언어</a:t>
            </a:r>
            <a:endParaRPr lang="en-US" altLang="ko-KR" dirty="0"/>
          </a:p>
          <a:p>
            <a:r>
              <a:rPr lang="en-US" altLang="ko-KR" dirty="0"/>
              <a:t> 3. </a:t>
            </a:r>
            <a:r>
              <a:rPr lang="ko-KR" altLang="en-US" dirty="0" err="1"/>
              <a:t>정규식</a:t>
            </a:r>
            <a:r>
              <a:rPr lang="ko-KR" altLang="en-US" dirty="0"/>
              <a:t> 표현</a:t>
            </a:r>
            <a:r>
              <a:rPr lang="en-US" altLang="ko-KR" dirty="0"/>
              <a:t>, </a:t>
            </a:r>
            <a:r>
              <a:rPr lang="ko-KR" altLang="en-US" dirty="0"/>
              <a:t>번역기 등</a:t>
            </a:r>
          </a:p>
        </p:txBody>
      </p:sp>
      <p:pic>
        <p:nvPicPr>
          <p:cNvPr id="1026" name="Picture 2" descr="interpreter pattern">
            <a:extLst>
              <a:ext uri="{FF2B5EF4-FFF2-40B4-BE49-F238E27FC236}">
                <a16:creationId xmlns:a16="http://schemas.microsoft.com/office/drawing/2014/main" id="{AADA3CAF-EBBF-4C67-96E3-F8E1A29B1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27" y="2854641"/>
            <a:ext cx="4790467" cy="338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B0511-E260-4FFC-9E27-5D6360FA38DB}"/>
              </a:ext>
            </a:extLst>
          </p:cNvPr>
          <p:cNvSpPr txBox="1"/>
          <p:nvPr/>
        </p:nvSpPr>
        <p:spPr>
          <a:xfrm>
            <a:off x="3952854" y="6367704"/>
            <a:ext cx="4368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Interpreter </a:t>
            </a:r>
            <a:r>
              <a:rPr lang="ko-KR" altLang="en-US" dirty="0"/>
              <a:t>패턴의의 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74680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BE5225B8-76F0-497C-B542-B05C7BD14667}"/>
              </a:ext>
            </a:extLst>
          </p:cNvPr>
          <p:cNvSpPr txBox="1">
            <a:spLocks/>
          </p:cNvSpPr>
          <p:nvPr/>
        </p:nvSpPr>
        <p:spPr>
          <a:xfrm>
            <a:off x="1524000" y="613741"/>
            <a:ext cx="4155440" cy="1007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미니언어의 사용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635E7-62D6-4783-8B29-A712DEBF1A0C}"/>
              </a:ext>
            </a:extLst>
          </p:cNvPr>
          <p:cNvSpPr txBox="1"/>
          <p:nvPr/>
        </p:nvSpPr>
        <p:spPr>
          <a:xfrm>
            <a:off x="1758203" y="1166842"/>
            <a:ext cx="87573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프로그램이</a:t>
            </a:r>
            <a:r>
              <a:rPr lang="en-US" altLang="ko-KR" dirty="0"/>
              <a:t> </a:t>
            </a:r>
            <a:r>
              <a:rPr lang="ko-KR" altLang="en-US" dirty="0"/>
              <a:t>해결하고자 하는 간단한 문제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미니언어</a:t>
            </a:r>
            <a:r>
              <a:rPr lang="en-US" altLang="ko-KR" dirty="0"/>
              <a:t>: RC</a:t>
            </a:r>
            <a:r>
              <a:rPr lang="ko-KR" altLang="en-US" dirty="0"/>
              <a:t>카를 무선조정으로 움직이기 위한 언어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</a:t>
            </a:r>
            <a:endParaRPr lang="en-US" altLang="ko-KR" dirty="0"/>
          </a:p>
          <a:p>
            <a:r>
              <a:rPr lang="en-US" altLang="ko-KR" dirty="0"/>
              <a:t>go: </a:t>
            </a:r>
            <a:r>
              <a:rPr lang="ko-KR" altLang="en-US" dirty="0"/>
              <a:t>앞으로 </a:t>
            </a:r>
            <a:r>
              <a:rPr lang="en-US" altLang="ko-KR" dirty="0"/>
              <a:t>1</a:t>
            </a:r>
            <a:r>
              <a:rPr lang="ko-KR" altLang="en-US" dirty="0"/>
              <a:t>미터 전진</a:t>
            </a:r>
            <a:endParaRPr lang="en-US" altLang="ko-KR" dirty="0"/>
          </a:p>
          <a:p>
            <a:r>
              <a:rPr lang="en-US" altLang="ko-KR" dirty="0"/>
              <a:t>right: </a:t>
            </a:r>
            <a:r>
              <a:rPr lang="ko-KR" altLang="en-US" dirty="0"/>
              <a:t>그 자리에서 우회전</a:t>
            </a:r>
            <a:endParaRPr lang="en-US" altLang="ko-KR" dirty="0"/>
          </a:p>
          <a:p>
            <a:r>
              <a:rPr lang="en-US" altLang="ko-KR" dirty="0"/>
              <a:t>left: </a:t>
            </a:r>
            <a:r>
              <a:rPr lang="ko-KR" altLang="en-US" dirty="0"/>
              <a:t>그 자리에서 좌회전</a:t>
            </a:r>
            <a:endParaRPr lang="en-US" altLang="ko-KR" dirty="0"/>
          </a:p>
          <a:p>
            <a:r>
              <a:rPr lang="en-US" altLang="ko-KR" dirty="0"/>
              <a:t>repeat: </a:t>
            </a:r>
            <a:r>
              <a:rPr lang="ko-KR" altLang="en-US" dirty="0"/>
              <a:t>반복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231D76-6BB7-43B7-9785-03CCF3AE1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70" y="2122149"/>
            <a:ext cx="2790303" cy="261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1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BE5225B8-76F0-497C-B542-B05C7BD14667}"/>
              </a:ext>
            </a:extLst>
          </p:cNvPr>
          <p:cNvSpPr txBox="1">
            <a:spLocks/>
          </p:cNvSpPr>
          <p:nvPr/>
        </p:nvSpPr>
        <p:spPr>
          <a:xfrm>
            <a:off x="1524000" y="613741"/>
            <a:ext cx="4155440" cy="1007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미니언어의 사용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635E7-62D6-4783-8B29-A712DEBF1A0C}"/>
              </a:ext>
            </a:extLst>
          </p:cNvPr>
          <p:cNvSpPr txBox="1"/>
          <p:nvPr/>
        </p:nvSpPr>
        <p:spPr>
          <a:xfrm>
            <a:off x="1758203" y="1166842"/>
            <a:ext cx="875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사용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A471C9C-8F2A-4F2F-A163-07CA97C06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082" y="1933930"/>
            <a:ext cx="7761718" cy="468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816E7E-C43A-4BEE-A273-9A499BB15A78}"/>
              </a:ext>
            </a:extLst>
          </p:cNvPr>
          <p:cNvSpPr txBox="1"/>
          <p:nvPr/>
        </p:nvSpPr>
        <p:spPr>
          <a:xfrm>
            <a:off x="4015367" y="1479362"/>
            <a:ext cx="2080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program go end</a:t>
            </a:r>
          </a:p>
        </p:txBody>
      </p:sp>
    </p:spTree>
    <p:extLst>
      <p:ext uri="{BB962C8B-B14F-4D97-AF65-F5344CB8AC3E}">
        <p14:creationId xmlns:p14="http://schemas.microsoft.com/office/powerpoint/2010/main" val="324528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2B78C73E-C4BE-4113-A757-53252FE8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082" y="1848694"/>
            <a:ext cx="8309836" cy="485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BE5225B8-76F0-497C-B542-B05C7BD14667}"/>
              </a:ext>
            </a:extLst>
          </p:cNvPr>
          <p:cNvSpPr txBox="1">
            <a:spLocks/>
          </p:cNvSpPr>
          <p:nvPr/>
        </p:nvSpPr>
        <p:spPr>
          <a:xfrm>
            <a:off x="1524000" y="613741"/>
            <a:ext cx="4155440" cy="1007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미니언어의 사용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635E7-62D6-4783-8B29-A712DEBF1A0C}"/>
              </a:ext>
            </a:extLst>
          </p:cNvPr>
          <p:cNvSpPr txBox="1"/>
          <p:nvPr/>
        </p:nvSpPr>
        <p:spPr>
          <a:xfrm>
            <a:off x="1758203" y="1166842"/>
            <a:ext cx="875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사용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16E7E-C43A-4BEE-A273-9A499BB15A78}"/>
              </a:ext>
            </a:extLst>
          </p:cNvPr>
          <p:cNvSpPr txBox="1"/>
          <p:nvPr/>
        </p:nvSpPr>
        <p:spPr>
          <a:xfrm>
            <a:off x="3196926" y="1525528"/>
            <a:ext cx="5433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0514E"/>
                </a:solidFill>
                <a:effectLst/>
                <a:latin typeface="Noto Sans KR"/>
              </a:rPr>
              <a:t>program go right go right go right go right end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199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BE5225B8-76F0-497C-B542-B05C7BD14667}"/>
              </a:ext>
            </a:extLst>
          </p:cNvPr>
          <p:cNvSpPr txBox="1">
            <a:spLocks/>
          </p:cNvSpPr>
          <p:nvPr/>
        </p:nvSpPr>
        <p:spPr>
          <a:xfrm>
            <a:off x="1524000" y="613741"/>
            <a:ext cx="4155440" cy="1007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미니언어의 사용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635E7-62D6-4783-8B29-A712DEBF1A0C}"/>
              </a:ext>
            </a:extLst>
          </p:cNvPr>
          <p:cNvSpPr txBox="1"/>
          <p:nvPr/>
        </p:nvSpPr>
        <p:spPr>
          <a:xfrm>
            <a:off x="1758203" y="1166842"/>
            <a:ext cx="875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사용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16E7E-C43A-4BEE-A273-9A499BB15A78}"/>
              </a:ext>
            </a:extLst>
          </p:cNvPr>
          <p:cNvSpPr txBox="1"/>
          <p:nvPr/>
        </p:nvSpPr>
        <p:spPr>
          <a:xfrm>
            <a:off x="3196926" y="15255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0514E"/>
                </a:solidFill>
                <a:effectLst/>
                <a:latin typeface="Noto Sans KR"/>
              </a:rPr>
              <a:t>program repeat 4 repeat 3 go right go left end right end </a:t>
            </a:r>
            <a:r>
              <a:rPr lang="en-US" altLang="ko-KR" b="0" i="0" dirty="0" err="1">
                <a:solidFill>
                  <a:srgbClr val="40514E"/>
                </a:solidFill>
                <a:effectLst/>
                <a:latin typeface="Noto Sans KR"/>
              </a:rPr>
              <a:t>end</a:t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242E79-8A2F-47F5-AF15-F843B4D08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40" y="2089275"/>
            <a:ext cx="8173720" cy="461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7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BE5225B8-76F0-497C-B542-B05C7BD14667}"/>
              </a:ext>
            </a:extLst>
          </p:cNvPr>
          <p:cNvSpPr txBox="1">
            <a:spLocks/>
          </p:cNvSpPr>
          <p:nvPr/>
        </p:nvSpPr>
        <p:spPr>
          <a:xfrm>
            <a:off x="1524000" y="613741"/>
            <a:ext cx="4155440" cy="1007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미니언어의 문법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635E7-62D6-4783-8B29-A712DEBF1A0C}"/>
              </a:ext>
            </a:extLst>
          </p:cNvPr>
          <p:cNvSpPr txBox="1"/>
          <p:nvPr/>
        </p:nvSpPr>
        <p:spPr>
          <a:xfrm>
            <a:off x="1758203" y="1166842"/>
            <a:ext cx="875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예제 프로그램의 인터프리터가 해석하는 미니언어의 문법</a:t>
            </a:r>
            <a:r>
              <a:rPr lang="en-US" altLang="ko-KR" dirty="0"/>
              <a:t> </a:t>
            </a:r>
          </a:p>
          <a:p>
            <a:r>
              <a:rPr lang="en-US" altLang="ko-KR" b="0" i="0" dirty="0">
                <a:solidFill>
                  <a:srgbClr val="40514E"/>
                </a:solidFill>
                <a:effectLst/>
                <a:latin typeface="Noto Sans KR"/>
              </a:rPr>
              <a:t>2) BNF(Backus-Naur Form </a:t>
            </a:r>
            <a:r>
              <a:rPr lang="ko-KR" altLang="en-US" b="0" i="0" dirty="0">
                <a:solidFill>
                  <a:srgbClr val="40514E"/>
                </a:solidFill>
                <a:effectLst/>
                <a:latin typeface="Noto Sans KR"/>
              </a:rPr>
              <a:t>또는 </a:t>
            </a:r>
            <a:r>
              <a:rPr lang="en-US" altLang="ko-KR" b="0" i="0" dirty="0">
                <a:solidFill>
                  <a:srgbClr val="40514E"/>
                </a:solidFill>
                <a:effectLst/>
                <a:latin typeface="Noto Sans KR"/>
              </a:rPr>
              <a:t>Backus Normal Form)</a:t>
            </a:r>
            <a:r>
              <a:rPr lang="ko-KR" altLang="en-US" b="0" i="0" dirty="0">
                <a:solidFill>
                  <a:srgbClr val="40514E"/>
                </a:solidFill>
                <a:effectLst/>
                <a:latin typeface="Noto Sans KR"/>
              </a:rPr>
              <a:t>의 확장으로 문법을 표기함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C340963-F969-4C82-93DA-94B97B9A3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2174511"/>
            <a:ext cx="8168640" cy="16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72B96B-FD17-4B10-AF83-6954DC1F0BAC}"/>
              </a:ext>
            </a:extLst>
          </p:cNvPr>
          <p:cNvSpPr txBox="1"/>
          <p:nvPr/>
        </p:nvSpPr>
        <p:spPr>
          <a:xfrm>
            <a:off x="2011680" y="4095849"/>
            <a:ext cx="99712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&lt;</a:t>
            </a:r>
            <a:r>
              <a:rPr lang="ko-KR" altLang="en-US" dirty="0" err="1"/>
              <a:t>program</a:t>
            </a:r>
            <a:r>
              <a:rPr lang="ko-KR" altLang="en-US" dirty="0"/>
              <a:t>&gt;이란 </a:t>
            </a:r>
            <a:r>
              <a:rPr lang="ko-KR" altLang="en-US" dirty="0" err="1"/>
              <a:t>program이라는</a:t>
            </a:r>
            <a:r>
              <a:rPr lang="ko-KR" altLang="en-US" dirty="0"/>
              <a:t> 단어 뒤에 &lt;</a:t>
            </a:r>
            <a:r>
              <a:rPr lang="ko-KR" altLang="en-US" dirty="0" err="1"/>
              <a:t>command</a:t>
            </a:r>
            <a:r>
              <a:rPr lang="ko-KR" altLang="en-US" dirty="0"/>
              <a:t> </a:t>
            </a:r>
            <a:r>
              <a:rPr lang="ko-KR" altLang="en-US" dirty="0" err="1"/>
              <a:t>list</a:t>
            </a:r>
            <a:r>
              <a:rPr lang="ko-KR" altLang="en-US" dirty="0"/>
              <a:t>&gt;가 이어진 것이라는 정의를 나타냄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command</a:t>
            </a:r>
            <a:r>
              <a:rPr lang="ko-KR" altLang="en-US" dirty="0"/>
              <a:t> </a:t>
            </a:r>
            <a:r>
              <a:rPr lang="ko-KR" altLang="en-US" dirty="0" err="1"/>
              <a:t>list</a:t>
            </a:r>
            <a:r>
              <a:rPr lang="ko-KR" altLang="en-US" dirty="0"/>
              <a:t>&gt;는, &lt;</a:t>
            </a:r>
            <a:r>
              <a:rPr lang="ko-KR" altLang="en-US" dirty="0" err="1"/>
              <a:t>command</a:t>
            </a:r>
            <a:r>
              <a:rPr lang="ko-KR" altLang="en-US" dirty="0"/>
              <a:t>&gt;가 0개 이상 반복된 후 </a:t>
            </a:r>
            <a:r>
              <a:rPr lang="ko-KR" altLang="en-US" dirty="0" err="1"/>
              <a:t>end라는</a:t>
            </a:r>
            <a:r>
              <a:rPr lang="ko-KR" altLang="en-US" dirty="0"/>
              <a:t> 단어가 </a:t>
            </a:r>
            <a:r>
              <a:rPr lang="ko-KR" altLang="en-US" dirty="0" err="1"/>
              <a:t>온것이라는</a:t>
            </a:r>
            <a:r>
              <a:rPr lang="ko-KR" altLang="en-US" dirty="0"/>
              <a:t> 뜻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command</a:t>
            </a:r>
            <a:r>
              <a:rPr lang="ko-KR" altLang="en-US" dirty="0"/>
              <a:t>&gt;란, &lt;</a:t>
            </a:r>
            <a:r>
              <a:rPr lang="ko-KR" altLang="en-US" dirty="0" err="1"/>
              <a:t>repeat</a:t>
            </a:r>
            <a:r>
              <a:rPr lang="ko-KR" altLang="en-US" dirty="0"/>
              <a:t> </a:t>
            </a:r>
            <a:r>
              <a:rPr lang="ko-KR" altLang="en-US" dirty="0" err="1"/>
              <a:t>command</a:t>
            </a:r>
            <a:r>
              <a:rPr lang="ko-KR" altLang="en-US" dirty="0"/>
              <a:t>&gt; 또는 &lt;</a:t>
            </a:r>
            <a:r>
              <a:rPr lang="ko-KR" altLang="en-US" dirty="0" err="1"/>
              <a:t>primitive</a:t>
            </a:r>
            <a:r>
              <a:rPr lang="ko-KR" altLang="en-US" dirty="0"/>
              <a:t> </a:t>
            </a:r>
            <a:r>
              <a:rPr lang="ko-KR" altLang="en-US" dirty="0" err="1"/>
              <a:t>command</a:t>
            </a:r>
            <a:r>
              <a:rPr lang="ko-KR" altLang="en-US" dirty="0"/>
              <a:t>&gt; 둘 중 하나라는 뜻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repeat</a:t>
            </a:r>
            <a:r>
              <a:rPr lang="ko-KR" altLang="en-US" dirty="0"/>
              <a:t> </a:t>
            </a:r>
            <a:r>
              <a:rPr lang="ko-KR" altLang="en-US" dirty="0" err="1"/>
              <a:t>command</a:t>
            </a:r>
            <a:r>
              <a:rPr lang="ko-KR" altLang="en-US" dirty="0"/>
              <a:t>&gt;란, </a:t>
            </a:r>
            <a:r>
              <a:rPr lang="ko-KR" altLang="en-US" dirty="0" err="1"/>
              <a:t>repeat라는</a:t>
            </a:r>
            <a:r>
              <a:rPr lang="ko-KR" altLang="en-US" dirty="0"/>
              <a:t> 단어 뒤에 반복횟수 &lt;</a:t>
            </a:r>
            <a:r>
              <a:rPr lang="ko-KR" altLang="en-US" dirty="0" err="1"/>
              <a:t>number</a:t>
            </a:r>
            <a:r>
              <a:rPr lang="ko-KR" altLang="en-US" dirty="0"/>
              <a:t>&gt;가 이어지고, 다시 &lt;</a:t>
            </a:r>
            <a:r>
              <a:rPr lang="ko-KR" altLang="en-US" dirty="0" err="1"/>
              <a:t>command</a:t>
            </a:r>
            <a:r>
              <a:rPr lang="ko-KR" altLang="en-US" dirty="0"/>
              <a:t> </a:t>
            </a:r>
            <a:r>
              <a:rPr lang="ko-KR" altLang="en-US" dirty="0" err="1"/>
              <a:t>list</a:t>
            </a:r>
            <a:r>
              <a:rPr lang="ko-KR" altLang="en-US" dirty="0"/>
              <a:t>&gt;가 이어진 것이라는 뜻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primitive</a:t>
            </a:r>
            <a:r>
              <a:rPr lang="ko-KR" altLang="en-US" dirty="0"/>
              <a:t> </a:t>
            </a:r>
            <a:r>
              <a:rPr lang="ko-KR" altLang="en-US" dirty="0" err="1"/>
              <a:t>command</a:t>
            </a:r>
            <a:r>
              <a:rPr lang="ko-KR" altLang="en-US" dirty="0"/>
              <a:t>&gt;란, </a:t>
            </a:r>
            <a:r>
              <a:rPr lang="ko-KR" altLang="en-US" dirty="0" err="1"/>
              <a:t>go</a:t>
            </a:r>
            <a:r>
              <a:rPr lang="ko-KR" altLang="en-US" dirty="0"/>
              <a:t> 또는 </a:t>
            </a:r>
            <a:r>
              <a:rPr lang="ko-KR" altLang="en-US" dirty="0" err="1"/>
              <a:t>right</a:t>
            </a:r>
            <a:r>
              <a:rPr lang="ko-KR" altLang="en-US" dirty="0"/>
              <a:t> 또는 </a:t>
            </a:r>
            <a:r>
              <a:rPr lang="ko-KR" altLang="en-US" dirty="0" err="1"/>
              <a:t>left</a:t>
            </a:r>
            <a:r>
              <a:rPr lang="ko-KR" altLang="en-US" dirty="0"/>
              <a:t> </a:t>
            </a:r>
            <a:r>
              <a:rPr lang="ko-KR" altLang="en-US" dirty="0" err="1"/>
              <a:t>이다라는</a:t>
            </a:r>
            <a:r>
              <a:rPr lang="ko-KR" altLang="en-US" dirty="0"/>
              <a:t> 뜻</a:t>
            </a:r>
          </a:p>
        </p:txBody>
      </p:sp>
    </p:spTree>
    <p:extLst>
      <p:ext uri="{BB962C8B-B14F-4D97-AF65-F5344CB8AC3E}">
        <p14:creationId xmlns:p14="http://schemas.microsoft.com/office/powerpoint/2010/main" val="143166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685</Words>
  <Application>Microsoft Office PowerPoint</Application>
  <PresentationFormat>와이드스크린</PresentationFormat>
  <Paragraphs>119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Noto Sans KR</vt:lpstr>
      <vt:lpstr>맑은 고딕</vt:lpstr>
      <vt:lpstr>Arial</vt:lpstr>
      <vt:lpstr>Office 테마</vt:lpstr>
      <vt:lpstr>Design Pattern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CHOI</dc:creator>
  <cp:lastModifiedBy>cjh91@kyonggi.ac.kr</cp:lastModifiedBy>
  <cp:revision>35</cp:revision>
  <dcterms:created xsi:type="dcterms:W3CDTF">2021-06-14T09:40:53Z</dcterms:created>
  <dcterms:modified xsi:type="dcterms:W3CDTF">2021-06-15T15:14:28Z</dcterms:modified>
</cp:coreProperties>
</file>