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52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9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9900"/>
    <a:srgbClr val="0000FF"/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6" autoAdjust="0"/>
    <p:restoredTop sz="90929"/>
  </p:normalViewPr>
  <p:slideViewPr>
    <p:cSldViewPr>
      <p:cViewPr varScale="1">
        <p:scale>
          <a:sx n="102" d="100"/>
          <a:sy n="102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49BB40-D0DC-984F-ADD7-A1F437F43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83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6CEED9-1938-C14F-9C3C-41B05DBD0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5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91C37E0-6CB4-3A49-8DFB-D35FA78CB54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4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22B452D-B6B7-CB40-822D-C68F011ECF17}" type="slidenum">
              <a:rPr lang="en-GB" altLang="en-US" sz="1200"/>
              <a:pPr/>
              <a:t>10</a:t>
            </a:fld>
            <a:endParaRPr lang="en-GB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6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C4785FE-B4BC-C242-B61C-88436A62F792}" type="slidenum">
              <a:rPr lang="en-GB" altLang="en-US" sz="1200"/>
              <a:pPr/>
              <a:t>11</a:t>
            </a:fld>
            <a:endParaRPr lang="en-GB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2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1178DBE-F1F8-5748-BA34-E5E929645222}" type="slidenum">
              <a:rPr lang="en-GB" altLang="en-US" sz="1200"/>
              <a:pPr/>
              <a:t>12</a:t>
            </a:fld>
            <a:endParaRPr lang="en-GB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5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4400197-A17F-3D45-A637-C4058ED33F00}" type="slidenum">
              <a:rPr lang="en-GB" altLang="en-US" sz="1200"/>
              <a:pPr/>
              <a:t>13</a:t>
            </a:fld>
            <a:endParaRPr lang="en-GB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4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8A1BC05-A65A-2E47-A6F6-20F6DDAD4A05}" type="slidenum">
              <a:rPr lang="en-GB" altLang="en-US" sz="1200"/>
              <a:pPr/>
              <a:t>14</a:t>
            </a:fld>
            <a:endParaRPr lang="en-GB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64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56B4130-E256-8B42-A9C9-D0CF711AE1D0}" type="slidenum">
              <a:rPr lang="en-GB" altLang="en-US" sz="1200"/>
              <a:pPr/>
              <a:t>15</a:t>
            </a:fld>
            <a:endParaRPr lang="en-GB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64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8311ECF-AA0C-B644-BF07-025D38D874DC}" type="slidenum">
              <a:rPr lang="en-GB" altLang="en-US" sz="1200"/>
              <a:pPr/>
              <a:t>16</a:t>
            </a:fld>
            <a:endParaRPr lang="en-GB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68815DA-3BA7-9443-A0B2-FB0010216F54}" type="slidenum">
              <a:rPr lang="en-GB" altLang="en-US" sz="1200"/>
              <a:pPr/>
              <a:t>17</a:t>
            </a:fld>
            <a:endParaRPr lang="en-GB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5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C2825B5-8024-A945-B55A-EB2702444019}" type="slidenum">
              <a:rPr lang="en-GB" altLang="en-US" sz="1200"/>
              <a:pPr/>
              <a:t>18</a:t>
            </a:fld>
            <a:endParaRPr lang="en-GB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48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3685337-9A14-B44A-8286-D895E99A4BE1}" type="slidenum">
              <a:rPr lang="en-GB" altLang="en-US" sz="1200"/>
              <a:pPr/>
              <a:t>19</a:t>
            </a:fld>
            <a:endParaRPr lang="en-GB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48C010-2136-414E-810C-FFF29FBA1D42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49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C60F7ED-336A-FE42-8967-73C25D3F7493}" type="slidenum">
              <a:rPr lang="en-GB" altLang="en-US" sz="1200"/>
              <a:pPr/>
              <a:t>20</a:t>
            </a:fld>
            <a:endParaRPr lang="en-GB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9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C43A26-3F0B-A746-9C21-227FED6F609C}" type="slidenum">
              <a:rPr lang="en-GB" altLang="en-US" sz="1200"/>
              <a:pPr/>
              <a:t>21</a:t>
            </a:fld>
            <a:endParaRPr lang="en-GB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3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20300AE-2D1A-A44C-B6E3-E923FA95B15F}" type="slidenum">
              <a:rPr lang="en-GB" altLang="en-US" sz="1200"/>
              <a:pPr/>
              <a:t>22</a:t>
            </a:fld>
            <a:endParaRPr lang="en-GB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09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45AC6E-E34F-DC41-8F3B-20ECB0682D80}" type="slidenum">
              <a:rPr lang="en-GB" altLang="en-US" sz="1200"/>
              <a:pPr/>
              <a:t>23</a:t>
            </a:fld>
            <a:endParaRPr lang="en-GB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65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953749B-323D-2343-951D-5E2CE731D31D}" type="slidenum">
              <a:rPr lang="en-GB" altLang="en-US" sz="1200"/>
              <a:pPr/>
              <a:t>24</a:t>
            </a:fld>
            <a:endParaRPr lang="en-GB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10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5E59EC2-0D56-FF4B-AD05-054D28343776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1270EF1-847D-CB4F-9BDA-58064DEAECF8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0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60D80C1-5518-6846-9A7B-C8D73F41FF51}" type="slidenum">
              <a:rPr lang="en-GB" altLang="en-US" sz="1200"/>
              <a:pPr/>
              <a:t>4</a:t>
            </a:fld>
            <a:endParaRPr lang="en-GB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8B47C5F-59A1-7846-82EC-15D28F63BE44}" type="slidenum">
              <a:rPr lang="en-GB" altLang="en-US" sz="1200"/>
              <a:pPr/>
              <a:t>5</a:t>
            </a:fld>
            <a:endParaRPr lang="en-GB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5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066169D-6FD0-C249-B935-A357FB8687FE}" type="slidenum">
              <a:rPr lang="en-GB" altLang="en-US" sz="1200"/>
              <a:pPr/>
              <a:t>6</a:t>
            </a:fld>
            <a:endParaRPr lang="en-GB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8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4D5C74A-BA23-D14A-8BBC-C7C2BBD9FB4B}" type="slidenum">
              <a:rPr lang="en-GB" altLang="en-US" sz="1200"/>
              <a:pPr/>
              <a:t>7</a:t>
            </a:fld>
            <a:endParaRPr lang="en-GB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4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2D9A7A3-BD14-EC48-9BA5-D418EDBB8D57}" type="slidenum">
              <a:rPr lang="en-GB" altLang="en-US" sz="1200"/>
              <a:pPr/>
              <a:t>8</a:t>
            </a:fld>
            <a:endParaRPr lang="en-GB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7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1104281-0B86-BF43-BBC3-108012223EB4}" type="slidenum">
              <a:rPr lang="en-GB" altLang="en-US" sz="1200"/>
              <a:pPr/>
              <a:t>9</a:t>
            </a:fld>
            <a:endParaRPr lang="en-GB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7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95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495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4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95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495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05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9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Linked Lists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716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95400" y="1676400"/>
            <a:ext cx="67341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accent2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accent2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accent2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accent2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accent2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accent2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accent2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accent2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accent2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</a:rPr>
              <a:t>CS 108 Computing Fundamentals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4000" b="1">
              <a:solidFill>
                <a:srgbClr val="990099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</a:rPr>
              <a:t>December 1,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9144000" cy="5254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#include &lt;stdio.h&gt;   </a:t>
            </a:r>
            <a:r>
              <a:rPr lang="en-US" altLang="en-US" sz="2000"/>
              <a:t>// 11.c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990099"/>
                </a:solidFill>
              </a:rPr>
              <a:t>#include &lt;stdlib.h&gt;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int main(void)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char *message_ptr;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</a:t>
            </a:r>
            <a:r>
              <a:rPr lang="en-US" altLang="en-US" sz="2000">
                <a:solidFill>
                  <a:srgbClr val="990099"/>
                </a:solidFill>
              </a:rPr>
              <a:t>message_ptr = </a:t>
            </a:r>
            <a:r>
              <a:rPr lang="en-US" altLang="en-US" sz="2000">
                <a:solidFill>
                  <a:schemeClr val="tx1"/>
                </a:solidFill>
              </a:rPr>
              <a:t>( char * ) </a:t>
            </a:r>
            <a:r>
              <a:rPr lang="en-US" altLang="en-US" sz="2000">
                <a:solidFill>
                  <a:srgbClr val="990099"/>
                </a:solidFill>
              </a:rPr>
              <a:t>malloc ( 50 )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990099"/>
                </a:solidFill>
              </a:rPr>
              <a:t>	</a:t>
            </a:r>
            <a:r>
              <a:rPr lang="en-US" altLang="en-US" sz="2000">
                <a:solidFill>
                  <a:srgbClr val="009900"/>
                </a:solidFill>
              </a:rPr>
              <a:t>if (message_ptr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9900"/>
                </a:solidFill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9900"/>
                </a:solidFill>
              </a:rPr>
              <a:t>		puts("\n\nNot enough memory available… sorry.\n\n");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9900"/>
                </a:solidFill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strcpy(message_ptr,"\n\nBeam me up Scotty.\n\n\n");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	printf("%s", message_ptr);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	return(0);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Unfortunately, some responsibility comes with the ability to use </a:t>
            </a:r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: you must "</a:t>
            </a:r>
            <a:r>
              <a:rPr lang="en-US" altLang="en-US" sz="2400">
                <a:solidFill>
                  <a:srgbClr val="FF0000"/>
                </a:solidFill>
              </a:rPr>
              <a:t>free</a:t>
            </a:r>
            <a:r>
              <a:rPr lang="en-US" altLang="en-US" sz="2400"/>
              <a:t>" memory when you are finished using it (the compiler and OS usually do that for you, but you're bypassing them when you use </a:t>
            </a:r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)</a:t>
            </a:r>
          </a:p>
          <a:p>
            <a:pPr lvl="1"/>
            <a:r>
              <a:rPr lang="en-US" altLang="en-US" sz="2400"/>
              <a:t>For example, using 11.c as an example</a:t>
            </a:r>
          </a:p>
          <a:p>
            <a:pPr lvl="1"/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			</a:t>
            </a:r>
            <a:r>
              <a:rPr lang="en-US" altLang="en-US" sz="2400">
                <a:solidFill>
                  <a:srgbClr val="FF0000"/>
                </a:solidFill>
              </a:rPr>
              <a:t>free ( message_ptr ) ;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              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9144000" cy="55435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12.c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#include &lt;stdlib.h&gt;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main(void)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char *message_ptr;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990099"/>
                </a:solidFill>
              </a:rPr>
              <a:t>message_ptr = </a:t>
            </a:r>
            <a:r>
              <a:rPr lang="en-US" altLang="en-US" sz="1800">
                <a:solidFill>
                  <a:schemeClr val="tx1"/>
                </a:solidFill>
              </a:rPr>
              <a:t>( char * ) </a:t>
            </a:r>
            <a:r>
              <a:rPr lang="en-US" altLang="en-US" sz="1800">
                <a:solidFill>
                  <a:srgbClr val="990099"/>
                </a:solidFill>
              </a:rPr>
              <a:t>malloc ( 50 )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	</a:t>
            </a:r>
            <a:r>
              <a:rPr lang="en-US" altLang="en-US" sz="1800">
                <a:solidFill>
                  <a:srgbClr val="009900"/>
                </a:solidFill>
              </a:rPr>
              <a:t>if (message_ptr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	puts("Not enough memory available… sorry.");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strcpy(message_ptr,"\n\nBeam me up Scotty.\n\n\n");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 	printf("%s", message_ptr);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0000FF"/>
                </a:solidFill>
              </a:rPr>
              <a:t>free ( message_ptr ) 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return(0);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An Alternative to Static Arrays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 sz="2400"/>
              <a:t>Arrays are normally static…  it's painful to resize them    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gives us the opportunity to dump arrays when we need a "dynamic" data structure like a linked list</a:t>
            </a:r>
          </a:p>
          <a:p>
            <a:endParaRPr lang="en-US" altLang="en-US" sz="2400"/>
          </a:p>
          <a:p>
            <a:r>
              <a:rPr lang="en-US" altLang="en-US" sz="2400"/>
              <a:t>Let's look at the next example program</a:t>
            </a:r>
            <a:endParaRPr lang="en-US" alt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-9525" y="-76200"/>
            <a:ext cx="9144000" cy="647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13.c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&lt;stdlib.h&gt;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typedef  struct  vehicle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	char  make[15] ;    char  model[15] ;  char  color[8]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} vhcl ;</a:t>
            </a: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  main  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vhcl  * truck_ptr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truck_ptr = </a:t>
            </a:r>
            <a:r>
              <a:rPr lang="en-US" altLang="en-US" sz="1800">
                <a:solidFill>
                  <a:schemeClr val="tx1"/>
                </a:solidFill>
              </a:rPr>
              <a:t>( vhcl * ) </a:t>
            </a:r>
            <a:r>
              <a:rPr lang="en-US" altLang="en-US" sz="1800">
                <a:solidFill>
                  <a:srgbClr val="FF0000"/>
                </a:solidFill>
              </a:rPr>
              <a:t>malloc ( sizeof ( vhcl ) )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if (truck_ptr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	puts("\n\nNot enough memory available… sorry.\n\n");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strcpy(truck_ptr-&gt;make, "Chevy")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strcpy(truck_ptr-&gt;model, "Suburban")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strcpy(truck_ptr-&gt;color, "Brown")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// continued on next slide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printf("%s   %s   %s \n\n" , truck_ptr-&gt;make , truck_ptr-&gt;model , truck_ptr-&gt;color)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return ( 0 )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An Alternative to Static Arrays 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 sz="2400"/>
              <a:t>At this point we're just one step away from creating a dynamic data structure called a linked list</a:t>
            </a:r>
          </a:p>
          <a:p>
            <a:endParaRPr lang="en-US" altLang="en-US" sz="2400"/>
          </a:p>
          <a:p>
            <a:r>
              <a:rPr lang="en-US" altLang="en-US" sz="2400"/>
              <a:t>All we need to do is figure out a way around creating </a:t>
            </a:r>
            <a:r>
              <a:rPr lang="en-US" altLang="en-US" sz="2400" b="1" i="1" u="sng"/>
              <a:t>named pointers </a:t>
            </a:r>
            <a:r>
              <a:rPr lang="en-US" altLang="en-US" sz="2400"/>
              <a:t>to allow us to use </a:t>
            </a:r>
            <a:r>
              <a:rPr lang="en-US" altLang="en-US" sz="2400">
                <a:solidFill>
                  <a:srgbClr val="FF0000"/>
                </a:solidFill>
              </a:rPr>
              <a:t>malloc ( ) </a:t>
            </a:r>
          </a:p>
          <a:p>
            <a:pPr lvl="1"/>
            <a:r>
              <a:rPr lang="en-US" altLang="en-US" sz="2400"/>
              <a:t>Actually, at this point, looking at program 13.c, it appears that there's no real benefit using </a:t>
            </a:r>
            <a:r>
              <a:rPr lang="en-US" altLang="en-US" sz="2400">
                <a:solidFill>
                  <a:srgbClr val="FF0000"/>
                </a:solidFill>
              </a:rPr>
              <a:t>malloc ( ) </a:t>
            </a:r>
            <a:r>
              <a:rPr lang="en-US" altLang="en-US" sz="2400"/>
              <a:t>because we need to create a </a:t>
            </a:r>
            <a:r>
              <a:rPr lang="en-US" altLang="en-US" sz="2400" b="1" i="1" u="sng"/>
              <a:t>named pointer</a:t>
            </a:r>
            <a:r>
              <a:rPr lang="en-US" altLang="en-US" sz="2400"/>
              <a:t> for keep track of every memory location staked-out by </a:t>
            </a:r>
            <a:r>
              <a:rPr lang="en-US" altLang="en-US" sz="2400">
                <a:solidFill>
                  <a:srgbClr val="FF0000"/>
                </a:solidFill>
              </a:rPr>
              <a:t>malloc ( ) </a:t>
            </a:r>
            <a:r>
              <a:rPr lang="en-US" altLang="en-US" sz="2400"/>
              <a:t>for us</a:t>
            </a:r>
          </a:p>
          <a:p>
            <a:pPr lvl="1"/>
            <a:r>
              <a:rPr lang="en-US" altLang="en-US" sz="2400"/>
              <a:t>Hmmm….</a:t>
            </a:r>
          </a:p>
          <a:p>
            <a:pPr lvl="1"/>
            <a:r>
              <a:rPr lang="en-US" altLang="en-US" sz="2400"/>
              <a:t>Is there something we can do here to improve our lot in life?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An Alternative to Static Arrays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 sz="2400"/>
              <a:t>Brainstorm: instead of creating a pointer to stake-out a location of a structure, why don't we embed a pointer into the structure when we define the structure?</a:t>
            </a:r>
          </a:p>
          <a:p>
            <a:endParaRPr lang="en-US" altLang="en-US" sz="2400"/>
          </a:p>
          <a:p>
            <a:r>
              <a:rPr lang="en-US" altLang="en-US" sz="2400"/>
              <a:t>Then we can use a structure instance's embedded pointer point to another instance of the structure in memory</a:t>
            </a:r>
          </a:p>
          <a:p>
            <a:endParaRPr lang="en-US" altLang="en-US" sz="2400"/>
          </a:p>
          <a:p>
            <a:r>
              <a:rPr lang="en-US" altLang="en-US" sz="2400"/>
              <a:t>And then we can have THAT structure instance's embedded pointer point to yet another instance of the structure in memory</a:t>
            </a:r>
          </a:p>
          <a:p>
            <a:endParaRPr lang="en-US" altLang="en-US" sz="2400"/>
          </a:p>
          <a:p>
            <a:r>
              <a:rPr lang="en-US" altLang="en-US" sz="2400"/>
              <a:t>Chalk 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An Alternative to Static Arrays 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 sz="2400"/>
              <a:t>Key points to remember for linked lists</a:t>
            </a:r>
          </a:p>
          <a:p>
            <a:pPr lvl="1"/>
            <a:r>
              <a:rPr lang="en-US" altLang="en-US" sz="2400"/>
              <a:t>The pointer inside each structure acts as the </a:t>
            </a:r>
            <a:r>
              <a:rPr lang="en-US" altLang="en-US" sz="2400" b="1" i="1"/>
              <a:t>link</a:t>
            </a:r>
          </a:p>
          <a:p>
            <a:pPr lvl="1"/>
            <a:r>
              <a:rPr lang="en-US" altLang="en-US" sz="2400"/>
              <a:t>A group of structures that are linked together form a </a:t>
            </a:r>
            <a:r>
              <a:rPr lang="en-US" altLang="en-US" sz="2400" b="1" i="1"/>
              <a:t>linked list</a:t>
            </a:r>
          </a:p>
          <a:p>
            <a:pPr lvl="1"/>
            <a:r>
              <a:rPr lang="en-US" altLang="en-US" sz="2400"/>
              <a:t>A list is linked by all the pointers… the pointers are the glue that bind the structures together </a:t>
            </a:r>
          </a:p>
          <a:p>
            <a:pPr lvl="1"/>
            <a:endParaRPr lang="en-US" altLang="en-US" sz="2400"/>
          </a:p>
          <a:p>
            <a:r>
              <a:rPr lang="en-US" altLang="en-US" sz="2400"/>
              <a:t>Let's see how this works with some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14.c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&lt;stdlib.h&gt;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typedef  struct  vehicle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	char  make[15] ;    char  model[15] ;  char  color[8] ;  </a:t>
            </a:r>
            <a:r>
              <a:rPr lang="en-US" altLang="en-US" sz="1800">
                <a:solidFill>
                  <a:srgbClr val="009900"/>
                </a:solidFill>
              </a:rPr>
              <a:t>struct  vehicle  * next_vehicle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} vhcl ;</a:t>
            </a: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  main  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vhcl  * truck_ptr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truck_ptr = </a:t>
            </a:r>
            <a:r>
              <a:rPr lang="en-US" altLang="en-US" sz="1800">
                <a:solidFill>
                  <a:schemeClr val="tx1"/>
                </a:solidFill>
              </a:rPr>
              <a:t>( vhcl * ) </a:t>
            </a:r>
            <a:r>
              <a:rPr lang="en-US" altLang="en-US" sz="1800">
                <a:solidFill>
                  <a:srgbClr val="FF0000"/>
                </a:solidFill>
              </a:rPr>
              <a:t>malloc ( sizeof ( vhcl ) )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</a:t>
            </a:r>
            <a:r>
              <a:rPr lang="en-US" altLang="en-US" sz="1800">
                <a:solidFill>
                  <a:srgbClr val="FF0000"/>
                </a:solidFill>
              </a:rPr>
              <a:t>if (truck_ptr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	puts("\n\nNot enough memory available… sorry.\n\n");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strcpy(truck_ptr-&gt;make, "Chevy")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strcpy(truck_ptr-&gt;model, "Suburban")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strcpy(truck_ptr-&gt;color, "Brown")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009900"/>
                </a:solidFill>
              </a:rPr>
              <a:t>truck_ptr-&gt;next_vehicle = NULL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// continued on next slide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H="1">
            <a:off x="6156325" y="908050"/>
            <a:ext cx="503238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As we’ve discussed many times, defining a variable does all of the following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Gives us a name to use as a "handle" to get to a memory location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Assigns a memory location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Assigns a data type</a:t>
            </a:r>
          </a:p>
          <a:p>
            <a:pPr lvl="2">
              <a:lnSpc>
                <a:spcPct val="80000"/>
              </a:lnSpc>
            </a:pPr>
            <a:r>
              <a:rPr lang="en-US" altLang="en-US" sz="2400"/>
              <a:t>Ensures exactly the right amount of space at that memory location to accommodate the data type</a:t>
            </a:r>
          </a:p>
          <a:p>
            <a:pPr lvl="2">
              <a:lnSpc>
                <a:spcPct val="80000"/>
              </a:lnSpc>
            </a:pPr>
            <a:r>
              <a:rPr lang="en-US" altLang="en-US" sz="2400"/>
              <a:t>Defines an encoding and decoding standard for data representation</a:t>
            </a:r>
          </a:p>
          <a:p>
            <a:pPr lvl="2">
              <a:lnSpc>
                <a:spcPct val="80000"/>
              </a:lnSpc>
            </a:pPr>
            <a:r>
              <a:rPr lang="en-US" altLang="en-US" sz="2400"/>
              <a:t>Determines the operations that can be performed 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What's wrong with the next slide's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printf("\n\nThe first structure instance was created and here are its contents: \n")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printf("Make: %s   \nModel: %s   \nColor: %s  \n</a:t>
            </a:r>
            <a:r>
              <a:rPr lang="en-US" altLang="en-US" sz="1800">
                <a:solidFill>
                  <a:srgbClr val="009900"/>
                </a:solidFill>
              </a:rPr>
              <a:t>Next Structure Instance Address: %p</a:t>
            </a:r>
            <a:r>
              <a:rPr lang="en-US" altLang="en-US" sz="1800">
                <a:solidFill>
                  <a:srgbClr val="FF0000"/>
                </a:solidFill>
              </a:rPr>
              <a:t> \n"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	truck_ptr-&gt;make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	truck_ptr-&gt;model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	truck_ptr-&gt;color,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	</a:t>
            </a:r>
            <a:r>
              <a:rPr lang="en-US" altLang="en-US" sz="1800">
                <a:solidFill>
                  <a:srgbClr val="009900"/>
                </a:solidFill>
              </a:rPr>
              <a:t>truck_ptr-&gt;next_vehicle</a:t>
            </a:r>
            <a:r>
              <a:rPr lang="en-US" altLang="en-US" sz="1800">
                <a:solidFill>
                  <a:srgbClr val="FF0000"/>
                </a:solidFill>
              </a:rPr>
              <a:t> 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return ( 0 )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Link List Concepts to Understand 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 sz="2400"/>
              <a:t>You must start with a structure instance</a:t>
            </a:r>
          </a:p>
          <a:p>
            <a:r>
              <a:rPr lang="en-US" altLang="en-US" sz="2400"/>
              <a:t>The structure instance must contain a pointer of the same type as the structure itself</a:t>
            </a:r>
          </a:p>
          <a:p>
            <a:pPr lvl="1"/>
            <a:r>
              <a:rPr lang="en-US" altLang="en-US" sz="2400"/>
              <a:t>You cannot use the structure tag to create this pointer… you must use   </a:t>
            </a:r>
            <a:r>
              <a:rPr lang="en-US" altLang="en-US" sz="2400">
                <a:solidFill>
                  <a:srgbClr val="FF0000"/>
                </a:solidFill>
              </a:rPr>
              <a:t>struct  </a:t>
            </a:r>
            <a:r>
              <a:rPr lang="en-US" altLang="en-US" sz="2400" b="1" i="1">
                <a:solidFill>
                  <a:srgbClr val="FF0000"/>
                </a:solidFill>
              </a:rPr>
              <a:t>structure_name *  structure_element_name</a:t>
            </a:r>
          </a:p>
          <a:p>
            <a:r>
              <a:rPr lang="en-US" altLang="en-US" sz="2400"/>
              <a:t>To build the first structure instance, you need to use </a:t>
            </a:r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and you need to use a pointer to hold and retain this first structure instance's address</a:t>
            </a:r>
          </a:p>
          <a:p>
            <a:endParaRPr lang="en-US" altLang="en-US" sz="2400"/>
          </a:p>
          <a:p>
            <a:r>
              <a:rPr lang="en-US" altLang="en-US" sz="2400"/>
              <a:t>Let's add another structure instance and link it to the first structure instance</a:t>
            </a:r>
          </a:p>
          <a:p>
            <a:pPr lvl="1"/>
            <a:r>
              <a:rPr lang="en-US" altLang="en-US" sz="2400"/>
              <a:t>To make things a little easier, will introduce the concept of "reusable pointers"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15.c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&lt;stdlib.h&gt;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typedef  struct  vehicle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char  make[15] ;    char  model[15] ;  char  color[8] ;  </a:t>
            </a:r>
            <a:r>
              <a:rPr lang="en-US" altLang="en-US" sz="1800">
                <a:solidFill>
                  <a:srgbClr val="009900"/>
                </a:solidFill>
              </a:rPr>
              <a:t>struct  vehicle  * next_vehicle</a:t>
            </a:r>
            <a:r>
              <a:rPr lang="en-US" altLang="en-US" sz="1800">
                <a:solidFill>
                  <a:srgbClr val="FF0000"/>
                </a:solidFill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 vhcl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  main  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009900"/>
                </a:solidFill>
              </a:rPr>
              <a:t>vhcl  * first_truck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vhcl  * current_truck ;                     </a:t>
            </a:r>
            <a:r>
              <a:rPr lang="en-US" altLang="en-US" sz="1800"/>
              <a:t>// Reusable pointers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vhcl  * new_truck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	// Let's create the first structure instance </a:t>
            </a: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first_truck = </a:t>
            </a:r>
            <a:r>
              <a:rPr lang="en-US" altLang="en-US" sz="1800">
                <a:solidFill>
                  <a:schemeClr val="tx1"/>
                </a:solidFill>
              </a:rPr>
              <a:t>( vhcl * ) </a:t>
            </a:r>
            <a:r>
              <a:rPr lang="en-US" altLang="en-US" sz="1800">
                <a:solidFill>
                  <a:srgbClr val="FF0000"/>
                </a:solidFill>
              </a:rPr>
              <a:t>malloc ( sizeof ( vhcl ) )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	</a:t>
            </a:r>
            <a:r>
              <a:rPr lang="en-US" altLang="en-US" sz="1800">
                <a:solidFill>
                  <a:srgbClr val="FF0000"/>
                </a:solidFill>
              </a:rPr>
              <a:t>if (first_truck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	puts("\n\nNot enough memory available… sorry.\n\n");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// continued on next slide</a:t>
            </a:r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 flipH="1">
            <a:off x="2555875" y="35734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 flipH="1">
            <a:off x="2339975" y="3644900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 flipH="1">
            <a:off x="6156325" y="908050"/>
            <a:ext cx="503238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 sz="1800"/>
              <a:t>// Let's populate the first structure instance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strcpy(first_truck-&gt;make, "Chevy")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strcpy(first_truck-&gt;model, "Suburban") ;         </a:t>
            </a:r>
            <a:r>
              <a:rPr lang="en-US" altLang="en-US" sz="1800"/>
              <a:t>// </a:t>
            </a:r>
            <a:r>
              <a:rPr lang="en-US" altLang="en-US" sz="1800">
                <a:solidFill>
                  <a:srgbClr val="FF0000"/>
                </a:solidFill>
              </a:rPr>
              <a:t>first_truck</a:t>
            </a:r>
            <a:r>
              <a:rPr lang="en-US" altLang="en-US" sz="1800"/>
              <a:t> pointer for first instance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strcpy(first_truck-&gt;color, "Brown")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990099"/>
                </a:solidFill>
              </a:rPr>
              <a:t>new_truck = ( vhcl * ) malloc ( sizeof ( vhcl ) )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009900"/>
                </a:solidFill>
              </a:rPr>
              <a:t>first_truck-&gt;next_vehicle = </a:t>
            </a:r>
            <a:r>
              <a:rPr lang="en-US" altLang="en-US" sz="1800">
                <a:solidFill>
                  <a:srgbClr val="990099"/>
                </a:solidFill>
              </a:rPr>
              <a:t> new_truck</a:t>
            </a:r>
            <a:r>
              <a:rPr lang="en-US" altLang="en-US" sz="1800">
                <a:solidFill>
                  <a:srgbClr val="009900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/>
              <a:t>// Let's populate the second structure instance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990099"/>
                </a:solidFill>
              </a:rPr>
              <a:t>current_truck = new_truck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strcpy(current_truck-&gt;make, "Mazda")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strcpy(current_truck-&gt;model, "Miata M1") ;    </a:t>
            </a:r>
            <a:r>
              <a:rPr lang="en-US" altLang="en-US" sz="1800"/>
              <a:t>// </a:t>
            </a:r>
            <a:r>
              <a:rPr lang="en-US" altLang="en-US" sz="1800">
                <a:solidFill>
                  <a:srgbClr val="FF0000"/>
                </a:solidFill>
              </a:rPr>
              <a:t>current_truck</a:t>
            </a:r>
            <a:r>
              <a:rPr lang="en-US" altLang="en-US" sz="1800"/>
              <a:t> pointer for second instance</a:t>
            </a: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strcpy(current_truck-&gt;color, "Blue") ;             </a:t>
            </a:r>
            <a:r>
              <a:rPr lang="en-US" altLang="en-US" sz="1800"/>
              <a:t> </a:t>
            </a: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	new_truck = ( vhcl * ) malloc ( sizeof ( vhcl ) ) ;  </a:t>
            </a:r>
            <a:r>
              <a:rPr lang="en-US" altLang="en-US" sz="1800"/>
              <a:t>// reused  </a:t>
            </a:r>
            <a:r>
              <a:rPr lang="en-US" altLang="en-US" sz="1800">
                <a:solidFill>
                  <a:srgbClr val="FF0000"/>
                </a:solidFill>
              </a:rPr>
              <a:t>new_truck</a:t>
            </a:r>
            <a:r>
              <a:rPr lang="en-US" altLang="en-US" sz="1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009900"/>
                </a:solidFill>
              </a:rPr>
              <a:t>current_truck-&gt;next_vehicle =  new_truck ;</a:t>
            </a:r>
            <a:r>
              <a:rPr lang="en-US" altLang="en-US" sz="1800"/>
              <a:t>          // reused  </a:t>
            </a:r>
            <a:r>
              <a:rPr lang="en-US" altLang="en-US" sz="1800">
                <a:solidFill>
                  <a:srgbClr val="FF0000"/>
                </a:solidFill>
              </a:rPr>
              <a:t>current_truck</a:t>
            </a:r>
            <a:r>
              <a:rPr lang="en-US" altLang="en-US" sz="1800"/>
              <a:t> </a:t>
            </a:r>
            <a:endParaRPr lang="en-US" altLang="en-US" sz="1800">
              <a:solidFill>
                <a:srgbClr val="0099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/>
              <a:t>// Let's populate the the structure instance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990099"/>
                </a:solidFill>
              </a:rPr>
              <a:t>current_truck = new_truck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strcpy(current_truck-&gt;make, "Hummer") ;     </a:t>
            </a:r>
            <a:r>
              <a:rPr lang="en-US" altLang="en-US" sz="1800"/>
              <a:t>// </a:t>
            </a:r>
            <a:r>
              <a:rPr lang="en-US" altLang="en-US" sz="1800">
                <a:solidFill>
                  <a:srgbClr val="FF0000"/>
                </a:solidFill>
              </a:rPr>
              <a:t>current_truck</a:t>
            </a:r>
            <a:r>
              <a:rPr lang="en-US" altLang="en-US" sz="1800"/>
              <a:t> pointer for third instance</a:t>
            </a: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strcpy(current_truck-&gt;model, "H1")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strcpy(current_truck-&gt;color, "Black")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009900"/>
                </a:solidFill>
              </a:rPr>
              <a:t>current_truck-&gt;next_vehicle =  NULL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	</a:t>
            </a:r>
            <a:r>
              <a:rPr lang="en-US" altLang="en-US" sz="1600"/>
              <a:t>// Let's display what we have in our linked list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rgbClr val="FF0000"/>
                </a:solidFill>
              </a:rPr>
              <a:t>printf("\n\nThe first structure instance was created and here are its contents: \n")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printf("Make: %s   \nModel: %s   \nColor: %s  \n</a:t>
            </a:r>
            <a:r>
              <a:rPr lang="en-US" altLang="en-US" sz="1600">
                <a:solidFill>
                  <a:srgbClr val="009900"/>
                </a:solidFill>
              </a:rPr>
              <a:t>Next Structure Instance Address: %p</a:t>
            </a:r>
            <a:r>
              <a:rPr lang="en-US" altLang="en-US" sz="1600">
                <a:solidFill>
                  <a:srgbClr val="FF0000"/>
                </a:solidFill>
              </a:rPr>
              <a:t> \n"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first_truck-&gt;make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first_truck-&gt;model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first_truck-&gt;color,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</a:t>
            </a:r>
            <a:r>
              <a:rPr lang="en-US" altLang="en-US" sz="1600">
                <a:solidFill>
                  <a:srgbClr val="009900"/>
                </a:solidFill>
              </a:rPr>
              <a:t>first_truck-&gt;next_vehicle</a:t>
            </a:r>
            <a:r>
              <a:rPr lang="en-US" altLang="en-US" sz="1600">
                <a:solidFill>
                  <a:srgbClr val="FF0000"/>
                </a:solidFill>
              </a:rPr>
              <a:t>  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</a:t>
            </a:r>
            <a:r>
              <a:rPr lang="en-US" altLang="en-US" sz="1600">
                <a:solidFill>
                  <a:srgbClr val="990099"/>
                </a:solidFill>
              </a:rPr>
              <a:t>current_truck = first_truck-&gt; next_vehicle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printf("\n\nThe second structure instance was created and here are its contents: \n")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printf("Make: %s   \nModel: %s   \nColor: %s  \n</a:t>
            </a:r>
            <a:r>
              <a:rPr lang="en-US" altLang="en-US" sz="1600">
                <a:solidFill>
                  <a:srgbClr val="009900"/>
                </a:solidFill>
              </a:rPr>
              <a:t>Next Structure Instance Address: %p</a:t>
            </a:r>
            <a:r>
              <a:rPr lang="en-US" altLang="en-US" sz="1600">
                <a:solidFill>
                  <a:srgbClr val="FF0000"/>
                </a:solidFill>
              </a:rPr>
              <a:t> \n"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current_truck-&gt;make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current_truck-&gt;model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current_truck-&gt;color,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</a:t>
            </a:r>
            <a:r>
              <a:rPr lang="en-US" altLang="en-US" sz="1600">
                <a:solidFill>
                  <a:srgbClr val="009900"/>
                </a:solidFill>
              </a:rPr>
              <a:t>current_truck-&gt;next_vehicle</a:t>
            </a:r>
            <a:r>
              <a:rPr lang="en-US" altLang="en-US" sz="1600">
                <a:solidFill>
                  <a:srgbClr val="FF0000"/>
                </a:solidFill>
              </a:rPr>
              <a:t>  ) ;                         </a:t>
            </a:r>
            <a:r>
              <a:rPr lang="en-US" altLang="en-US" sz="1600"/>
              <a:t>// reused  </a:t>
            </a:r>
            <a:r>
              <a:rPr lang="en-US" altLang="en-US" sz="1600">
                <a:solidFill>
                  <a:srgbClr val="FF0000"/>
                </a:solidFill>
              </a:rPr>
              <a:t>current_truck</a:t>
            </a:r>
            <a:r>
              <a:rPr lang="en-US" altLang="en-US" sz="1600"/>
              <a:t> </a:t>
            </a:r>
            <a:endParaRPr lang="en-US" altLang="en-US" sz="16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990099"/>
                </a:solidFill>
              </a:rPr>
              <a:t>	current_truck = current_truck-&gt; next_vehicle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printf("\n\nThe third structure instance was created and here are its contents: \n")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printf("Make: %s   \nModel: %s   \nColor: %s  \n</a:t>
            </a:r>
            <a:r>
              <a:rPr lang="en-US" altLang="en-US" sz="1600">
                <a:solidFill>
                  <a:srgbClr val="009900"/>
                </a:solidFill>
              </a:rPr>
              <a:t>Next Structure Instance Address: %p</a:t>
            </a:r>
            <a:r>
              <a:rPr lang="en-US" altLang="en-US" sz="1600">
                <a:solidFill>
                  <a:srgbClr val="FF0000"/>
                </a:solidFill>
              </a:rPr>
              <a:t> \n"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current_truck-&gt;make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current_truck-&gt;model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current_truck-&gt;color,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	</a:t>
            </a:r>
            <a:r>
              <a:rPr lang="en-US" altLang="en-US" sz="1600">
                <a:solidFill>
                  <a:srgbClr val="009900"/>
                </a:solidFill>
              </a:rPr>
              <a:t>current_truck-&gt;next_vehicle</a:t>
            </a:r>
            <a:r>
              <a:rPr lang="en-US" altLang="en-US" sz="1600">
                <a:solidFill>
                  <a:srgbClr val="FF0000"/>
                </a:solidFill>
              </a:rPr>
              <a:t>  ) ;</a:t>
            </a:r>
            <a:r>
              <a:rPr lang="en-US" altLang="en-US" sz="1600"/>
              <a:t>                       // reused  </a:t>
            </a:r>
            <a:r>
              <a:rPr lang="en-US" altLang="en-US" sz="1600">
                <a:solidFill>
                  <a:srgbClr val="FF0000"/>
                </a:solidFill>
              </a:rPr>
              <a:t>current_truck</a:t>
            </a:r>
            <a:r>
              <a:rPr lang="en-US" altLang="en-US" sz="1600"/>
              <a:t> </a:t>
            </a:r>
            <a:endParaRPr lang="en-US" altLang="en-US" sz="16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	return ( 0 )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Dynamic Memory Allocation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</a:rPr>
              <a:t>malloc( 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3300"/>
                </a:solidFill>
              </a:rPr>
              <a:t>calloc( )</a:t>
            </a:r>
            <a:r>
              <a:rPr lang="en-US" altLang="en-US"/>
              <a:t> often used interchangeably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</a:rPr>
              <a:t>calloc( )</a:t>
            </a:r>
            <a:r>
              <a:rPr lang="en-US" altLang="en-US"/>
              <a:t> advantage is that it initializes all newly allocated numeric memory to </a:t>
            </a:r>
            <a:r>
              <a:rPr lang="en-US" altLang="en-US">
                <a:solidFill>
                  <a:srgbClr val="FF3300"/>
                </a:solidFill>
              </a:rPr>
              <a:t>0</a:t>
            </a:r>
            <a:r>
              <a:rPr lang="en-US" altLang="en-US"/>
              <a:t> and character memory to</a:t>
            </a:r>
            <a:r>
              <a:rPr lang="en-US" altLang="en-US">
                <a:solidFill>
                  <a:srgbClr val="FF3300"/>
                </a:solidFill>
              </a:rPr>
              <a:t> NULL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</a:rPr>
              <a:t>malloc( )</a:t>
            </a:r>
            <a:r>
              <a:rPr lang="en-US" altLang="en-US"/>
              <a:t> is the more general purpose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</a:rPr>
              <a:t>malloc(5*sizeof(int))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3300"/>
                </a:solidFill>
              </a:rPr>
              <a:t>calloc(5,sizeof(int))</a:t>
            </a:r>
            <a:r>
              <a:rPr lang="en-US" altLang="en-US"/>
              <a:t> requests enough memory to store 5 integers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space allocated by </a:t>
            </a:r>
            <a:r>
              <a:rPr lang="en-US" altLang="en-US">
                <a:solidFill>
                  <a:srgbClr val="FF0000"/>
                </a:solidFill>
              </a:rPr>
              <a:t>malloc( ) </a:t>
            </a:r>
            <a:r>
              <a:rPr lang="en-US" altLang="en-US"/>
              <a:t>comes from the computer’s </a:t>
            </a:r>
            <a:r>
              <a:rPr lang="en-US" altLang="en-US" b="1"/>
              <a:t>heap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8.c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main(void)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char *message_ptr;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strcpy(message_ptr,"Beam me up Scotty.");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 	printf("%s", message_ptr);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return(0);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What's wrong with the last slide's program?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No memory space was ever reserved/saved/marked for the message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pointer ( </a:t>
            </a:r>
            <a:r>
              <a:rPr lang="en-US" altLang="en-US" sz="2400">
                <a:solidFill>
                  <a:srgbClr val="FF0000"/>
                </a:solidFill>
              </a:rPr>
              <a:t>message_ptr</a:t>
            </a:r>
            <a:r>
              <a:rPr lang="en-US" altLang="en-US" sz="2400"/>
              <a:t> ) was declared, but a pointer holds only an address… the address of some other variable (usually)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It doesn't hold more than an address 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It doesn't have the space to accommodate something like a string (in this case)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It doesn't have a memory location (address) to store something like a string (in this case)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Remember, a pointer has its own address (which is unchanging) and it can hold the address of another variable or memory location, but that has to be assigned somehow</a:t>
            </a:r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n-US" sz="2400"/>
              <a:t>How can we fix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-14288" y="1066800"/>
            <a:ext cx="9144001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9.c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main(void)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990099"/>
                </a:solidFill>
              </a:rPr>
              <a:t>char  message [50]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char  *message_ptr;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990099"/>
                </a:solidFill>
              </a:rPr>
              <a:t>message_ptr  =  message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strcpy(message_ptr,"\n\nBeam me up Scotty.\n\n\n");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 	printf("%s", message_ptr);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return(0);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r>
              <a:rPr lang="en-US" altLang="en-US"/>
              <a:t>What if we don't want to delare an array of characters like </a:t>
            </a:r>
            <a:r>
              <a:rPr lang="en-US" altLang="en-US">
                <a:solidFill>
                  <a:srgbClr val="FF0000"/>
                </a:solidFill>
              </a:rPr>
              <a:t>char message [50] ;</a:t>
            </a:r>
            <a:r>
              <a:rPr lang="en-US" altLang="en-US">
                <a:solidFill>
                  <a:srgbClr val="990099"/>
                </a:solidFill>
              </a:rPr>
              <a:t>  </a:t>
            </a:r>
            <a:r>
              <a:rPr lang="en-US" altLang="en-US"/>
              <a:t> ?</a:t>
            </a:r>
          </a:p>
          <a:p>
            <a:endParaRPr lang="en-US" altLang="en-US"/>
          </a:p>
          <a:p>
            <a:r>
              <a:rPr lang="en-US" altLang="en-US"/>
              <a:t>Is there a way to assign a memory location and the exact amount of space without declaring a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malloc( ) and calloc( )</a:t>
            </a:r>
            <a:r>
              <a:rPr lang="en-US" altLang="en-US"/>
              <a:t>  to the rescue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Used to take a piece of available memory and then assign the location of that memory while your program is running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Here are the general format guidelines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              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FF0000"/>
                </a:solidFill>
              </a:rPr>
              <a:t>pointer</a:t>
            </a:r>
            <a:r>
              <a:rPr lang="en-US" altLang="en-US">
                <a:solidFill>
                  <a:srgbClr val="FF0000"/>
                </a:solidFill>
              </a:rPr>
              <a:t>  =  ( </a:t>
            </a:r>
            <a:r>
              <a:rPr lang="en-US" altLang="en-US" i="1">
                <a:solidFill>
                  <a:srgbClr val="FF0000"/>
                </a:solidFill>
              </a:rPr>
              <a:t>type_cast</a:t>
            </a:r>
            <a:r>
              <a:rPr lang="en-US" altLang="en-US">
                <a:solidFill>
                  <a:srgbClr val="FF0000"/>
                </a:solidFill>
              </a:rPr>
              <a:t> * )  malloc ( </a:t>
            </a:r>
            <a:r>
              <a:rPr lang="en-US" altLang="en-US" i="1">
                <a:solidFill>
                  <a:srgbClr val="FF0000"/>
                </a:solidFill>
              </a:rPr>
              <a:t>size</a:t>
            </a:r>
            <a:r>
              <a:rPr lang="en-US" altLang="en-US">
                <a:solidFill>
                  <a:srgbClr val="FF0000"/>
                </a:solidFill>
              </a:rPr>
              <a:t> ) ;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 example, using 9.c as an example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			char *message_ptr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			message_ptr = ( char * )  malloc  ( 50 ) 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&lt;stdio.h&gt;   </a:t>
            </a:r>
            <a:r>
              <a:rPr lang="en-US" altLang="en-US" sz="1800"/>
              <a:t>// 10.c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&lt;string.h&gt;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990099"/>
                </a:solidFill>
              </a:rPr>
              <a:t>#include &lt;stdlib.h&gt;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int main(void)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char *message_ptr;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</a:t>
            </a:r>
            <a:r>
              <a:rPr lang="en-US" altLang="en-US" sz="1800">
                <a:solidFill>
                  <a:srgbClr val="990099"/>
                </a:solidFill>
              </a:rPr>
              <a:t>message_ptr  =  </a:t>
            </a:r>
            <a:r>
              <a:rPr lang="en-US" altLang="en-US" sz="1800">
                <a:solidFill>
                  <a:schemeClr val="tx1"/>
                </a:solidFill>
              </a:rPr>
              <a:t>( char * )  </a:t>
            </a:r>
            <a:r>
              <a:rPr lang="en-US" altLang="en-US" sz="1800">
                <a:solidFill>
                  <a:srgbClr val="990099"/>
                </a:solidFill>
              </a:rPr>
              <a:t>malloc  ( 50 )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strcpy(message_ptr,"\n\nBeam me up Scotty.\n\n\n");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 	printf("%s", message_ptr);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	return(0);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/>
              <a:t>Defining Variables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How cool is this?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allows you to do what the compiler and operating system have been doing for you: </a:t>
            </a:r>
          </a:p>
          <a:p>
            <a:pPr lvl="2"/>
            <a:r>
              <a:rPr lang="en-US" altLang="en-US" sz="2400"/>
              <a:t>Reserve a memory location </a:t>
            </a:r>
          </a:p>
          <a:p>
            <a:pPr lvl="2"/>
            <a:r>
              <a:rPr lang="en-US" altLang="en-US" sz="2400"/>
              <a:t>Allocate space at that memory location </a:t>
            </a:r>
          </a:p>
          <a:p>
            <a:pPr lvl="2"/>
            <a:r>
              <a:rPr lang="en-US" altLang="en-US" sz="2400"/>
              <a:t>Make that space represent the data stored there in a specific manner (</a:t>
            </a:r>
            <a:r>
              <a:rPr lang="en-US" altLang="en-US" sz="2400">
                <a:solidFill>
                  <a:srgbClr val="FF0000"/>
                </a:solidFill>
              </a:rPr>
              <a:t>char</a:t>
            </a:r>
            <a:r>
              <a:rPr lang="en-US" altLang="en-US" sz="2400"/>
              <a:t> in 10.c)  </a:t>
            </a:r>
          </a:p>
          <a:p>
            <a:pPr lvl="2"/>
            <a:r>
              <a:rPr lang="en-US" altLang="en-US" sz="2400"/>
              <a:t>And you can do this "on the fly"</a:t>
            </a:r>
          </a:p>
          <a:p>
            <a:r>
              <a:rPr lang="en-US" altLang="en-US" sz="2400"/>
              <a:t>Of course, it's possible that </a:t>
            </a:r>
            <a:r>
              <a:rPr lang="en-US" altLang="en-US" sz="2400">
                <a:solidFill>
                  <a:srgbClr val="FF0000"/>
                </a:solidFill>
              </a:rPr>
              <a:t>malloc( )</a:t>
            </a:r>
            <a:r>
              <a:rPr lang="en-US" altLang="en-US" sz="2400"/>
              <a:t> can fail when we call it (perhaps there are no memory resources available), so we need to write our code to take that event into account</a:t>
            </a:r>
          </a:p>
          <a:p>
            <a:pPr lvl="1"/>
            <a:endParaRPr lang="en-US" altLang="en-US" sz="2400"/>
          </a:p>
          <a:p>
            <a:pPr lvl="1">
              <a:buFontTx/>
              <a:buNone/>
            </a:pPr>
            <a:r>
              <a:rPr lang="en-US" altLang="en-US"/>
              <a:t>              </a:t>
            </a:r>
            <a:r>
              <a:rPr lang="en-US" altLang="en-US" i="1"/>
              <a:t> 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000000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</TotalTime>
  <Words>1127</Words>
  <Application>Microsoft Macintosh PowerPoint</Application>
  <PresentationFormat>On-screen Show (4:3)</PresentationFormat>
  <Paragraphs>327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Times New Roman</vt:lpstr>
      <vt:lpstr>Arial</vt:lpstr>
      <vt:lpstr>Blank Presentation</vt:lpstr>
      <vt:lpstr>PowerPoint Presentation</vt:lpstr>
      <vt:lpstr>Defining Variables </vt:lpstr>
      <vt:lpstr>Defining Variables </vt:lpstr>
      <vt:lpstr>Defining Variables </vt:lpstr>
      <vt:lpstr>Defining Variables </vt:lpstr>
      <vt:lpstr>Defining Variables </vt:lpstr>
      <vt:lpstr>Defining Variables </vt:lpstr>
      <vt:lpstr>Defining Variables </vt:lpstr>
      <vt:lpstr>Defining Variables </vt:lpstr>
      <vt:lpstr>Defining Variables </vt:lpstr>
      <vt:lpstr>Defining Variables </vt:lpstr>
      <vt:lpstr>Defining Variables </vt:lpstr>
      <vt:lpstr>An Alternative to Static Arrays </vt:lpstr>
      <vt:lpstr>PowerPoint Presentation</vt:lpstr>
      <vt:lpstr>PowerPoint Presentation</vt:lpstr>
      <vt:lpstr>An Alternative to Static Arrays </vt:lpstr>
      <vt:lpstr>An Alternative to Static Arrays </vt:lpstr>
      <vt:lpstr>An Alternative to Static Arrays </vt:lpstr>
      <vt:lpstr>PowerPoint Presentation</vt:lpstr>
      <vt:lpstr>PowerPoint Presentation</vt:lpstr>
      <vt:lpstr>Link List Concepts to Understand </vt:lpstr>
      <vt:lpstr>PowerPoint Presentation</vt:lpstr>
      <vt:lpstr>PowerPoint Presentation</vt:lpstr>
      <vt:lpstr>PowerPoint Presentation</vt:lpstr>
      <vt:lpstr>Dynamic Memory Allocation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Chris</dc:creator>
  <cp:lastModifiedBy>Steve Schneider</cp:lastModifiedBy>
  <cp:revision>170</cp:revision>
  <cp:lastPrinted>2016-04-26T15:14:59Z</cp:lastPrinted>
  <dcterms:created xsi:type="dcterms:W3CDTF">1999-10-05T00:36:11Z</dcterms:created>
  <dcterms:modified xsi:type="dcterms:W3CDTF">2016-12-13T00:10:26Z</dcterms:modified>
</cp:coreProperties>
</file>