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a:xfrm>
            <a:off x="609600" y="1577340"/>
            <a:ext cx="10972800" cy="266700"/>
          </a:xfrm>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U</a:t>
            </a:r>
            <a:r>
              <a:rPr b="1" dirty="0" i="0" lang="en-US">
                <a:solidFill>
                  <a:srgbClr val="0F0F0F"/>
                </a:solidFill>
                <a:effectLst/>
                <a:latin typeface="Times New Roman" panose="02020603050405020304" pitchFamily="18" charset="0"/>
                <a:cs typeface="Times New Roman" panose="02020603050405020304" pitchFamily="18" charset="0"/>
              </a:rPr>
              <a:t>S</a:t>
            </a:r>
            <a:r>
              <a:rPr b="1" dirty="0" i="0" lang="en-US">
                <a:solidFill>
                  <a:srgbClr val="0F0F0F"/>
                </a:solidFill>
                <a:effectLst/>
                <a:latin typeface="Times New Roman" panose="02020603050405020304" pitchFamily="18" charset="0"/>
                <a:cs typeface="Times New Roman" panose="02020603050405020304" pitchFamily="18" charset="0"/>
              </a:rPr>
              <a:t>I</a:t>
            </a:r>
            <a:r>
              <a:rPr b="1" dirty="0" i="0" lang="en-US">
                <a:solidFill>
                  <a:srgbClr val="0F0F0F"/>
                </a:solidFill>
                <a:effectLst/>
                <a:latin typeface="Times New Roman" panose="02020603050405020304" pitchFamily="18" charset="0"/>
                <a:cs typeface="Times New Roman" panose="02020603050405020304" pitchFamily="18" charset="0"/>
              </a:rPr>
              <a:t>G </a:t>
            </a:r>
            <a:r>
              <a:rPr b="1" dirty="0" i="0" lang="en-US">
                <a:solidFill>
                  <a:srgbClr val="0F0F0F"/>
                </a:solidFill>
                <a:effectLst/>
                <a:latin typeface="Times New Roman" panose="02020603050405020304" pitchFamily="18" charset="0"/>
                <a:cs typeface="Times New Roman" panose="02020603050405020304" pitchFamily="18" charset="0"/>
              </a:rPr>
              <a:t>P</a:t>
            </a:r>
            <a:r>
              <a:rPr b="1" dirty="0" i="0" lang="en-US">
                <a:solidFill>
                  <a:srgbClr val="0F0F0F"/>
                </a:solidFill>
                <a:effectLst/>
                <a:latin typeface="Times New Roman" panose="02020603050405020304" pitchFamily="18" charset="0"/>
                <a:cs typeface="Times New Roman" panose="02020603050405020304" pitchFamily="18" charset="0"/>
              </a:rPr>
              <a:t>I</a:t>
            </a:r>
            <a:r>
              <a:rPr b="1" dirty="0" i="0" lang="en-US">
                <a:solidFill>
                  <a:srgbClr val="0F0F0F"/>
                </a:solidFill>
                <a:effectLst/>
                <a:latin typeface="Times New Roman" panose="02020603050405020304" pitchFamily="18" charset="0"/>
                <a:cs typeface="Times New Roman" panose="02020603050405020304" pitchFamily="18" charset="0"/>
              </a:rPr>
              <a:t>V</a:t>
            </a:r>
            <a:r>
              <a:rPr b="1" dirty="0" i="0" lang="en-US">
                <a:solidFill>
                  <a:srgbClr val="0F0F0F"/>
                </a:solidFill>
                <a:effectLst/>
                <a:latin typeface="Times New Roman" panose="02020603050405020304" pitchFamily="18" charset="0"/>
                <a:cs typeface="Times New Roman" panose="02020603050405020304" pitchFamily="18" charset="0"/>
              </a:rPr>
              <a:t>OT</a:t>
            </a:r>
            <a:r>
              <a:rPr b="1" dirty="0" i="0" lang="en-US">
                <a:solidFill>
                  <a:srgbClr val="0F0F0F"/>
                </a:solidFill>
                <a:effectLst/>
                <a:latin typeface="Times New Roman" panose="02020603050405020304" pitchFamily="18" charset="0"/>
                <a:cs typeface="Times New Roman" panose="02020603050405020304" pitchFamily="18" charset="0"/>
              </a:rPr>
              <a:t> T</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BLE</a:t>
            </a:r>
            <a:r>
              <a:rPr b="1" dirty="0" i="0" lang="en-US">
                <a:solidFill>
                  <a:srgbClr val="0F0F0F"/>
                </a:solidFill>
                <a:effectLst/>
                <a:latin typeface="Times New Roman" panose="02020603050405020304" pitchFamily="18" charset="0"/>
                <a:cs typeface="Times New Roman" panose="02020603050405020304" pitchFamily="18" charset="0"/>
              </a:rPr>
              <a:t> F</a:t>
            </a:r>
            <a:r>
              <a:rPr b="1" dirty="0" i="0" lang="en-US">
                <a:solidFill>
                  <a:srgbClr val="0F0F0F"/>
                </a:solidFill>
                <a:effectLst/>
                <a:latin typeface="Times New Roman" panose="02020603050405020304" pitchFamily="18" charset="0"/>
                <a:cs typeface="Times New Roman" panose="02020603050405020304" pitchFamily="18" charset="0"/>
              </a:rPr>
              <a:t>O</a:t>
            </a:r>
            <a:r>
              <a:rPr b="1" dirty="0" i="0" lang="en-US">
                <a:solidFill>
                  <a:srgbClr val="0F0F0F"/>
                </a:solidFill>
                <a:effectLst/>
                <a:latin typeface="Times New Roman" panose="02020603050405020304" pitchFamily="18" charset="0"/>
                <a:cs typeface="Times New Roman" panose="02020603050405020304" pitchFamily="18" charset="0"/>
              </a:rPr>
              <a:t>R</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E</a:t>
            </a:r>
            <a:r>
              <a:rPr b="1" dirty="0" i="0" lang="en-US">
                <a:solidFill>
                  <a:srgbClr val="0F0F0F"/>
                </a:solidFill>
                <a:effectLst/>
                <a:latin typeface="Times New Roman" panose="02020603050405020304" pitchFamily="18" charset="0"/>
                <a:cs typeface="Times New Roman" panose="02020603050405020304" pitchFamily="18" charset="0"/>
              </a:rPr>
              <a:t>M</a:t>
            </a:r>
            <a:r>
              <a:rPr b="1" dirty="0" i="0" lang="en-US">
                <a:solidFill>
                  <a:srgbClr val="0F0F0F"/>
                </a:solidFill>
                <a:effectLst/>
                <a:latin typeface="Times New Roman" panose="02020603050405020304" pitchFamily="18" charset="0"/>
                <a:cs typeface="Times New Roman" panose="02020603050405020304" pitchFamily="18" charset="0"/>
              </a:rPr>
              <a:t>P</a:t>
            </a:r>
            <a:r>
              <a:rPr b="1" dirty="0" i="0" lang="en-US">
                <a:solidFill>
                  <a:srgbClr val="0F0F0F"/>
                </a:solidFill>
                <a:effectLst/>
                <a:latin typeface="Times New Roman" panose="02020603050405020304" pitchFamily="18" charset="0"/>
                <a:cs typeface="Times New Roman" panose="02020603050405020304" pitchFamily="18" charset="0"/>
              </a:rPr>
              <a:t>LOYEE</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Times New Roman" panose="02020603050405020304" pitchFamily="18" charset="0"/>
                <a:cs typeface="Times New Roman" panose="02020603050405020304" pitchFamily="18" charset="0"/>
              </a:rPr>
            </a:b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T</a:t>
            </a:r>
            <a:r>
              <a:rPr b="1" dirty="0" i="0" lang="en-US">
                <a:solidFill>
                  <a:srgbClr val="0F0F0F"/>
                </a:solidFill>
                <a:effectLst/>
                <a:latin typeface="Times New Roman" panose="02020603050405020304" pitchFamily="18" charset="0"/>
                <a:cs typeface="Times New Roman" panose="02020603050405020304" pitchFamily="18" charset="0"/>
              </a:rPr>
              <a:t>U</a:t>
            </a:r>
            <a:r>
              <a:rPr b="1" dirty="0" i="0" lang="en-US">
                <a:solidFill>
                  <a:srgbClr val="0F0F0F"/>
                </a:solidFill>
                <a:effectLst/>
                <a:latin typeface="Times New Roman" panose="02020603050405020304" pitchFamily="18" charset="0"/>
                <a:cs typeface="Times New Roman" panose="02020603050405020304" pitchFamily="18" charset="0"/>
              </a:rPr>
              <a:t>R</a:t>
            </a:r>
            <a:r>
              <a:rPr b="1" dirty="0" i="0" lang="en-US">
                <a:solidFill>
                  <a:srgbClr val="0F0F0F"/>
                </a:solidFill>
                <a:effectLst/>
                <a:latin typeface="Times New Roman" panose="02020603050405020304" pitchFamily="18" charset="0"/>
                <a:cs typeface="Times New Roman" panose="02020603050405020304" pitchFamily="18" charset="0"/>
              </a:rPr>
              <a:t>N</a:t>
            </a:r>
            <a:r>
              <a:rPr b="1" dirty="0" i="0" lang="en-US">
                <a:solidFill>
                  <a:srgbClr val="0F0F0F"/>
                </a:solidFill>
                <a:effectLst/>
                <a:latin typeface="Times New Roman" panose="02020603050405020304" pitchFamily="18" charset="0"/>
                <a:cs typeface="Times New Roman" panose="02020603050405020304" pitchFamily="18" charset="0"/>
              </a:rPr>
              <a:t>VER </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N</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L</a:t>
            </a:r>
            <a:r>
              <a:rPr b="1" dirty="0" i="0" lang="en-US">
                <a:solidFill>
                  <a:srgbClr val="0F0F0F"/>
                </a:solidFill>
                <a:effectLst/>
                <a:latin typeface="Times New Roman" panose="02020603050405020304" pitchFamily="18" charset="0"/>
                <a:cs typeface="Times New Roman" panose="02020603050405020304" pitchFamily="18" charset="0"/>
              </a:rPr>
              <a:t>YSIS</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000" lang="en-US"/>
              <a:t>STUDENT NAME</a:t>
            </a:r>
            <a:r>
              <a:rPr sz="2000" lang="en-US"/>
              <a:t> </a:t>
            </a:r>
            <a:r>
              <a:rPr sz="2000" lang="en-US"/>
              <a:t>:</a:t>
            </a:r>
            <a:r>
              <a:rPr sz="2000" lang="en-US"/>
              <a:t> </a:t>
            </a:r>
            <a:r>
              <a:rPr sz="2000" lang="en-US"/>
              <a:t> </a:t>
            </a:r>
            <a:r>
              <a:rPr sz="2000" lang="en-US"/>
              <a:t>D</a:t>
            </a:r>
            <a:r>
              <a:rPr sz="2000" lang="en-US"/>
              <a:t>E</a:t>
            </a:r>
            <a:r>
              <a:rPr sz="2000" lang="en-US"/>
              <a:t>S</a:t>
            </a:r>
            <a:r>
              <a:rPr sz="2000" lang="en-US"/>
              <a:t>I</a:t>
            </a:r>
            <a:r>
              <a:rPr sz="2000" lang="en-US"/>
              <a:t>K</a:t>
            </a:r>
            <a:r>
              <a:rPr sz="2000" lang="en-US"/>
              <a:t>A</a:t>
            </a:r>
            <a:r>
              <a:rPr sz="2000" lang="en-US"/>
              <a:t>.</a:t>
            </a:r>
            <a:r>
              <a:rPr sz="2000" lang="en-US"/>
              <a:t>S</a:t>
            </a:r>
            <a:endParaRPr dirty="0" sz="1800" lang="en-US"/>
          </a:p>
          <a:p>
            <a:r>
              <a:rPr dirty="0" sz="2000" lang="en-US"/>
              <a:t>REGISTER NO:</a:t>
            </a:r>
            <a:r>
              <a:rPr dirty="0" sz="2000" lang="en-US"/>
              <a:t>3</a:t>
            </a:r>
            <a:r>
              <a:rPr dirty="0" sz="2000" lang="en-US"/>
              <a:t>1</a:t>
            </a:r>
            <a:r>
              <a:rPr dirty="0" sz="2000" lang="en-US"/>
              <a:t>2</a:t>
            </a:r>
            <a:r>
              <a:rPr dirty="0" sz="2000" lang="en-US"/>
              <a:t>2</a:t>
            </a:r>
            <a:r>
              <a:rPr dirty="0" sz="2000" lang="en-US"/>
              <a:t>0</a:t>
            </a:r>
            <a:r>
              <a:rPr dirty="0" sz="2000" lang="en-US"/>
              <a:t>4</a:t>
            </a:r>
            <a:r>
              <a:rPr dirty="0" sz="2000" lang="en-US"/>
              <a:t>2</a:t>
            </a:r>
            <a:r>
              <a:rPr dirty="0" sz="2000" lang="en-US"/>
              <a:t>3</a:t>
            </a:r>
            <a:r>
              <a:rPr dirty="0" sz="2000" lang="en-US"/>
              <a:t>3</a:t>
            </a:r>
            <a:endParaRPr sz="1800"/>
          </a:p>
          <a:p>
            <a:r>
              <a:rPr dirty="0" sz="2000" lang="en-US"/>
              <a:t>DEPARTMENT:</a:t>
            </a:r>
            <a:r>
              <a:rPr dirty="0" sz="2000" lang="en-US"/>
              <a:t> BCOM </a:t>
            </a:r>
            <a:r>
              <a:rPr dirty="0" sz="2000" lang="en-US"/>
              <a:t>(</a:t>
            </a:r>
            <a:r>
              <a:rPr dirty="0" sz="2000" lang="en-US"/>
              <a:t>A</a:t>
            </a:r>
            <a:r>
              <a:rPr dirty="0" sz="2000" lang="en-US"/>
              <a:t>c</a:t>
            </a:r>
            <a:r>
              <a:rPr dirty="0" sz="2000" lang="en-US"/>
              <a:t>c</a:t>
            </a:r>
            <a:r>
              <a:rPr dirty="0" sz="2000" lang="en-US"/>
              <a:t>ounting </a:t>
            </a:r>
            <a:r>
              <a:rPr dirty="0" sz="2000" lang="en-US"/>
              <a:t>and </a:t>
            </a:r>
            <a:r>
              <a:rPr dirty="0" sz="2000" lang="en-US"/>
              <a:t>f</a:t>
            </a:r>
            <a:r>
              <a:rPr dirty="0" sz="2000" lang="en-US"/>
              <a:t>i</a:t>
            </a:r>
            <a:r>
              <a:rPr dirty="0" sz="2000" lang="en-US"/>
              <a:t>nance </a:t>
            </a:r>
            <a:r>
              <a:rPr dirty="0" sz="2000" lang="en-US"/>
              <a:t>)</a:t>
            </a:r>
            <a:endParaRPr sz="1800"/>
          </a:p>
          <a:p>
            <a:r>
              <a:rPr dirty="0" sz="2000" lang="en-US"/>
              <a:t>COLLEGE</a:t>
            </a:r>
            <a:r>
              <a:rPr dirty="0" sz="2000" lang="en-US"/>
              <a:t>. </a:t>
            </a:r>
            <a:r>
              <a:rPr dirty="0" sz="2000" lang="en-US"/>
              <a:t> </a:t>
            </a:r>
            <a:r>
              <a:rPr dirty="0" sz="2000" lang="en-US"/>
              <a:t> </a:t>
            </a:r>
            <a:r>
              <a:rPr dirty="0" sz="2000" lang="en-US"/>
              <a:t>A</a:t>
            </a:r>
            <a:r>
              <a:rPr dirty="0" sz="2000" lang="en-US"/>
              <a:t>N</a:t>
            </a:r>
            <a:r>
              <a:rPr dirty="0" sz="2000" lang="en-US"/>
              <a:t>N</a:t>
            </a:r>
            <a:r>
              <a:rPr dirty="0" sz="2000" lang="en-US"/>
              <a:t>A</a:t>
            </a:r>
            <a:r>
              <a:rPr dirty="0" sz="2000" lang="en-US"/>
              <a:t>I</a:t>
            </a:r>
            <a:r>
              <a:rPr dirty="0" sz="2000" lang="en-US"/>
              <a:t> </a:t>
            </a:r>
            <a:r>
              <a:rPr dirty="0" sz="2000" lang="en-US"/>
              <a:t>V</a:t>
            </a:r>
            <a:r>
              <a:rPr dirty="0" sz="2000" lang="en-US"/>
              <a:t>I</a:t>
            </a:r>
            <a:r>
              <a:rPr dirty="0" sz="2000" lang="en-US"/>
              <a:t>O</a:t>
            </a:r>
            <a:r>
              <a:rPr dirty="0" sz="2000" lang="en-US"/>
              <a:t>L</a:t>
            </a:r>
            <a:r>
              <a:rPr dirty="0" sz="2000" lang="en-US"/>
              <a:t>ET </a:t>
            </a:r>
            <a:r>
              <a:rPr dirty="0" sz="2000" lang="en-US"/>
              <a:t>A</a:t>
            </a:r>
            <a:r>
              <a:rPr dirty="0" sz="2000" lang="en-US"/>
              <a:t>R</a:t>
            </a:r>
            <a:r>
              <a:rPr dirty="0" sz="2000" lang="en-US"/>
              <a:t>T</a:t>
            </a:r>
            <a:r>
              <a:rPr dirty="0" sz="2000" lang="en-US"/>
              <a:t>S</a:t>
            </a:r>
            <a:r>
              <a:rPr dirty="0" sz="2000" lang="en-US"/>
              <a:t> </a:t>
            </a:r>
            <a:r>
              <a:rPr dirty="0" sz="2000" lang="en-US"/>
              <a:t>A</a:t>
            </a:r>
            <a:r>
              <a:rPr dirty="0" sz="2000" lang="en-US"/>
              <a:t>N</a:t>
            </a:r>
            <a:r>
              <a:rPr dirty="0" sz="2000" lang="en-US"/>
              <a:t>D</a:t>
            </a:r>
            <a:r>
              <a:rPr dirty="0" sz="2000" lang="en-US"/>
              <a:t> </a:t>
            </a:r>
            <a:r>
              <a:rPr dirty="0" sz="2000" lang="en-US"/>
              <a:t>S</a:t>
            </a:r>
            <a:r>
              <a:rPr dirty="0" sz="2000" lang="en-US"/>
              <a:t>C</a:t>
            </a:r>
            <a:r>
              <a:rPr dirty="0" sz="2000" lang="en-US"/>
              <a:t>IENCE </a:t>
            </a:r>
            <a:r>
              <a:rPr dirty="0" sz="2000" lang="en-US"/>
              <a:t>C</a:t>
            </a:r>
            <a:r>
              <a:rPr dirty="0" sz="2000" lang="en-US"/>
              <a:t>O</a:t>
            </a:r>
            <a:r>
              <a:rPr dirty="0" sz="2000" lang="en-US"/>
              <a:t>L</a:t>
            </a:r>
            <a:r>
              <a:rPr dirty="0" sz="2000" lang="en-US"/>
              <a:t>L</a:t>
            </a:r>
            <a:r>
              <a:rPr dirty="0" sz="2000" lang="en-US"/>
              <a:t>EGE </a:t>
            </a:r>
            <a:endParaRPr sz="1800"/>
          </a:p>
          <a:p>
            <a:r>
              <a:rPr dirty="0" sz="2000" lang="en-US"/>
              <a:t>           </a:t>
            </a:r>
            <a:endParaRPr dirty="0" sz="2400" lang="en-IN"/>
          </a:p>
        </p:txBody>
      </p:sp>
      <p:sp>
        <p:nvSpPr>
          <p:cNvPr id="1048603" name=""/>
          <p:cNvSpPr/>
          <p:nvPr/>
        </p:nvSpPr>
        <p:spPr>
          <a:xfrm rot="8100000">
            <a:off x="5235329" y="11794442"/>
            <a:ext cx="6475963" cy="4518200"/>
          </a:xfrm>
          <a:prstGeom prst="wedgeRoundRectCallout"/>
          <a:solidFill>
            <a:srgbClr val="FFFFFF"/>
          </a:solidFill>
          <a:ln w="25400">
            <a:solidFill>
              <a:srgbClr val="666666"/>
            </a:solidFill>
          </a:ln>
        </p:spPr>
        <p:txBody>
          <a:bodyPr anchor="ctr"/>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83394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938816" y="1571199"/>
            <a:ext cx="6496939" cy="3444241"/>
          </a:xfrm>
          <a:prstGeom prst="rect"/>
        </p:spPr>
        <p:txBody>
          <a:bodyPr rtlCol="0" wrap="square">
            <a:spAutoFit/>
          </a:bodyPr>
          <a:p>
            <a:r>
              <a:rPr sz="2800" lang="en-US">
                <a:solidFill>
                  <a:srgbClr val="000000"/>
                </a:solidFill>
              </a:rPr>
              <a:t>Modeling involves gathering employee data and identifying key turnover factors like department, tenure, and salary. Pivot tables will group and summarize the data to reveal trends and correlations. These insights will guide HR in improving retention and addressing high-turnover areas.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321375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72" name=""/>
          <p:cNvPicPr>
            <a:picLocks/>
          </p:cNvPicPr>
          <p:nvPr/>
        </p:nvPicPr>
        <p:blipFill>
          <a:blip xmlns:r="http://schemas.openxmlformats.org/officeDocument/2006/relationships" r:embed="rId2"/>
          <a:stretch>
            <a:fillRect/>
          </a:stretch>
        </p:blipFill>
        <p:spPr>
          <a:xfrm>
            <a:off x="2038933" y="1300747"/>
            <a:ext cx="7179853" cy="468413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452284" y="1748578"/>
            <a:ext cx="6581054" cy="3444240"/>
          </a:xfrm>
          <a:prstGeom prst="rect"/>
        </p:spPr>
        <p:txBody>
          <a:bodyPr rtlCol="0" wrap="square">
            <a:spAutoFit/>
          </a:bodyPr>
          <a:p>
            <a:r>
              <a:rPr sz="2800" lang="en-US">
                <a:solidFill>
                  <a:srgbClr val="000000"/>
                </a:solidFill>
              </a:rPr>
              <a:t>The turnover analysis highlighted key factors driving employee attrition, such as tenure, department, and salary. These insights provide a clear direction for HR to implement targeted retention strategies. Addressing these areas will improve overall employee retention and stability.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no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15" name=""/>
          <p:cNvSpPr txBox="1"/>
          <p:nvPr/>
        </p:nvSpPr>
        <p:spPr>
          <a:xfrm>
            <a:off x="1658978" y="3219450"/>
            <a:ext cx="7570842" cy="929640"/>
          </a:xfrm>
          <a:prstGeom prst="rect"/>
        </p:spPr>
        <p:txBody>
          <a:bodyPr rtlCol="0" wrap="square">
            <a:spAutoFit/>
          </a:bodyPr>
          <a:p>
            <a:r>
              <a:rPr sz="2800" lang="en-US">
                <a:solidFill>
                  <a:srgbClr val="000000"/>
                </a:solidFill>
              </a:rPr>
              <a:t>U</a:t>
            </a:r>
            <a:r>
              <a:rPr sz="2800" lang="en-US">
                <a:solidFill>
                  <a:srgbClr val="000000"/>
                </a:solidFill>
              </a:rPr>
              <a:t>S</a:t>
            </a:r>
            <a:r>
              <a:rPr sz="2800" lang="en-US">
                <a:solidFill>
                  <a:srgbClr val="000000"/>
                </a:solidFill>
              </a:rPr>
              <a:t>ING</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TABLES </a:t>
            </a:r>
            <a:r>
              <a:rPr sz="2800" lang="en-US">
                <a:solidFill>
                  <a:srgbClr val="000000"/>
                </a:solidFill>
              </a:rPr>
              <a:t>FOR </a:t>
            </a:r>
            <a:r>
              <a:rPr sz="2800" lang="en-US">
                <a:solidFill>
                  <a:srgbClr val="000000"/>
                </a:solidFill>
              </a:rPr>
              <a:t>EMPLOYEE </a:t>
            </a:r>
            <a:r>
              <a:rPr sz="2800" lang="en-US">
                <a:solidFill>
                  <a:srgbClr val="000000"/>
                </a:solidFill>
              </a:rPr>
              <a:t>TURNOVER </a:t>
            </a:r>
            <a:r>
              <a:rPr sz="2800" lang="en-US">
                <a:solidFill>
                  <a:srgbClr val="000000"/>
                </a:solidFill>
              </a:rPr>
              <a:t>ANALYSIS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872178"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40775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834072" y="2756533"/>
            <a:ext cx="6345417" cy="2606041"/>
          </a:xfrm>
          <a:prstGeom prst="rect"/>
        </p:spPr>
        <p:txBody>
          <a:bodyPr rtlCol="0" wrap="square">
            <a:spAutoFit/>
          </a:bodyPr>
          <a:p>
            <a:r>
              <a:rPr sz="2800" lang="en-US">
                <a:solidFill>
                  <a:srgbClr val="000000"/>
                </a:solidFill>
              </a:rPr>
              <a:t>Analyze employee turnover rates by department, role, tenure, and other factors using pivot tables. Identify trends, correlations, and high-turnover areas. Use insights to inform targeted retention strategies.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823603" y="1857374"/>
            <a:ext cx="6385208" cy="4282441"/>
          </a:xfrm>
          <a:prstGeom prst="rect"/>
        </p:spPr>
        <p:txBody>
          <a:bodyPr rtlCol="0" wrap="square">
            <a:spAutoFit/>
          </a:bodyPr>
          <a:p>
            <a:r>
              <a:rPr sz="2800" lang="en-US">
                <a:solidFill>
                  <a:srgbClr val="000000"/>
                </a:solidFill>
              </a:rPr>
              <a:t>This project aims to analyze employee turnover data using pivot tables to identify key trends and patterns across various factors like department, tenure, and job role. By summarizing the data, the analysis will highlight areas with high turnover and possible contributing factors. The insights gained will guide HR in developing targeted strategies to improve employee retention.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905125" y="2019300"/>
            <a:ext cx="6264183" cy="3444240"/>
          </a:xfrm>
          <a:prstGeom prst="rect"/>
        </p:spPr>
        <p:txBody>
          <a:bodyPr rtlCol="0" wrap="square">
            <a:spAutoFit/>
          </a:bodyPr>
          <a:p>
            <a:r>
              <a:rPr sz="2800" lang="en-US">
                <a:solidFill>
                  <a:srgbClr val="000000"/>
                </a:solidFill>
              </a:rPr>
              <a:t>The end users are HR managers and leadership teams seeking to reduce employee turnover. They will use the analysis to identify trends and problem areas in staffing. This data-driven insight will inform their retention strategies and decision-making.</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2" name=""/>
          <p:cNvSpPr txBox="1"/>
          <p:nvPr/>
        </p:nvSpPr>
        <p:spPr>
          <a:xfrm>
            <a:off x="2483181" y="2310128"/>
            <a:ext cx="7354218" cy="4282439"/>
          </a:xfrm>
          <a:prstGeom prst="rect"/>
        </p:spPr>
        <p:txBody>
          <a:bodyPr rtlCol="0" wrap="square">
            <a:spAutoFit/>
          </a:bodyPr>
          <a:p>
            <a:r>
              <a:rPr sz="2800" lang="en-US">
                <a:solidFill>
                  <a:srgbClr val="000000"/>
                </a:solidFill>
              </a:rPr>
              <a:t>Our Excel-based Employee Performance Analysis tool provides customizable templates, visual dashboards, and automated reporting to streamline performance evaluations. This solution is cost-effective and user-friendly, allowing easy data tracking and insights. By leveraging real-time data, organizations can make informed decisions to enhance employee performance and engagement.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714" name=""/>
          <p:cNvSpPr txBox="1"/>
          <p:nvPr/>
        </p:nvSpPr>
        <p:spPr>
          <a:xfrm>
            <a:off x="1079392" y="1362721"/>
            <a:ext cx="6675980" cy="5120639"/>
          </a:xfrm>
          <a:prstGeom prst="rect"/>
        </p:spPr>
        <p:txBody>
          <a:bodyPr rtlCol="0" wrap="square">
            <a:spAutoFit/>
          </a:bodyPr>
          <a:p>
            <a:r>
              <a:rPr sz="2800" lang="en-US">
                <a:solidFill>
                  <a:srgbClr val="000000"/>
                </a:solidFill>
              </a:rPr>
              <a:t>The employee performance analysis data set includes key information such as Employee ID, Name, Department, and Job Title, along with performance metrics like KPI scores and goal achievement status. It also incorporates feedback from managers and peers, attendance records, training hours, and overall performance ratings. This comprehensive data enables effective evaluation and insights into employee performance.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800599" y="2019299"/>
            <a:ext cx="5865503" cy="3863340"/>
          </a:xfrm>
          <a:prstGeom prst="rect"/>
        </p:spPr>
        <p:txBody>
          <a:bodyPr rtlCol="0" wrap="square">
            <a:spAutoFit/>
          </a:bodyPr>
          <a:p>
            <a:r>
              <a:rPr sz="2800" lang="en-US">
                <a:solidFill>
                  <a:srgbClr val="000000"/>
                </a:solidFill>
              </a:rPr>
              <a:t>Our solutions offer deep insights through clear data visualization, making complex turnover trends easy to understand. They enable HR to take immediate, targeted action based on precise analytics. This empowers companies to improve retention with confidence and efficiency.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2024-09-27T09:31:41Z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aaf05dea8bd644eca8a339fb83328398</vt:lpwstr>
  </property>
</Properties>
</file>