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0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[employee_data.csv]Sheet4!PivotTable3</c:name>
    <c:fmtId val="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BPC</c:v>
                </c:pt>
              </c:strCache>
            </c:strRef>
          </c:tx>
          <c:invertIfNegative val="0"/>
          <c:cat>
            <c:strRef>
              <c:f>Sheet4!$A$5:$A$9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Sheet4!$B$5:$B$9</c:f>
              <c:numCache>
                <c:formatCode>General</c:formatCode>
                <c:ptCount val="4"/>
                <c:pt idx="0">
                  <c:v>100</c:v>
                </c:pt>
                <c:pt idx="1">
                  <c:v>712</c:v>
                </c:pt>
                <c:pt idx="2">
                  <c:v>71</c:v>
                </c:pt>
                <c:pt idx="3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CCDR</c:v>
                </c:pt>
              </c:strCache>
            </c:strRef>
          </c:tx>
          <c:invertIfNegative val="0"/>
          <c:cat>
            <c:strRef>
              <c:f>Sheet4!$A$5:$A$9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Sheet4!$C$5:$C$9</c:f>
              <c:numCache>
                <c:formatCode>General</c:formatCode>
                <c:ptCount val="4"/>
                <c:pt idx="0">
                  <c:v>123</c:v>
                </c:pt>
                <c:pt idx="1">
                  <c:v>671</c:v>
                </c:pt>
                <c:pt idx="2">
                  <c:v>55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EW</c:v>
                </c:pt>
              </c:strCache>
            </c:strRef>
          </c:tx>
          <c:invertIfNegative val="0"/>
          <c:cat>
            <c:strRef>
              <c:f>Sheet4!$A$5:$A$9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Sheet4!$D$5:$D$9</c:f>
              <c:numCache>
                <c:formatCode>General</c:formatCode>
                <c:ptCount val="4"/>
                <c:pt idx="0">
                  <c:v>113</c:v>
                </c:pt>
                <c:pt idx="1">
                  <c:v>699</c:v>
                </c:pt>
                <c:pt idx="2">
                  <c:v>53</c:v>
                </c:pt>
                <c:pt idx="3">
                  <c:v>21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MSC</c:v>
                </c:pt>
              </c:strCache>
            </c:strRef>
          </c:tx>
          <c:invertIfNegative val="0"/>
          <c:cat>
            <c:strRef>
              <c:f>Sheet4!$A$5:$A$9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Sheet4!$E$5:$E$9</c:f>
              <c:numCache>
                <c:formatCode>General</c:formatCode>
                <c:ptCount val="4"/>
                <c:pt idx="0">
                  <c:v>117</c:v>
                </c:pt>
                <c:pt idx="1">
                  <c:v>668</c:v>
                </c:pt>
                <c:pt idx="2">
                  <c:v>58</c:v>
                </c:pt>
                <c:pt idx="3">
                  <c:v>34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NEL</c:v>
                </c:pt>
              </c:strCache>
            </c:strRef>
          </c:tx>
          <c:invertIfNegative val="0"/>
          <c:cat>
            <c:strRef>
              <c:f>Sheet4!$A$5:$A$9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Sheet4!$F$5:$F$9</c:f>
              <c:numCache>
                <c:formatCode>General</c:formatCode>
                <c:ptCount val="4"/>
                <c:pt idx="0">
                  <c:v>83</c:v>
                </c:pt>
                <c:pt idx="1">
                  <c:v>758</c:v>
                </c:pt>
                <c:pt idx="2">
                  <c:v>32</c:v>
                </c:pt>
                <c:pt idx="3">
                  <c:v>37</c:v>
                </c:pt>
              </c:numCache>
            </c:numRef>
          </c:val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PL</c:v>
                </c:pt>
              </c:strCache>
            </c:strRef>
          </c:tx>
          <c:invertIfNegative val="0"/>
          <c:cat>
            <c:strRef>
              <c:f>Sheet4!$A$5:$A$9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Sheet4!$G$5:$G$9</c:f>
              <c:numCache>
                <c:formatCode>General</c:formatCode>
                <c:ptCount val="4"/>
                <c:pt idx="0">
                  <c:v>104</c:v>
                </c:pt>
                <c:pt idx="1">
                  <c:v>741</c:v>
                </c:pt>
                <c:pt idx="2">
                  <c:v>44</c:v>
                </c:pt>
                <c:pt idx="3">
                  <c:v>32</c:v>
                </c:pt>
              </c:numCache>
            </c:numRef>
          </c:val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PYZ</c:v>
                </c:pt>
              </c:strCache>
            </c:strRef>
          </c:tx>
          <c:invertIfNegative val="0"/>
          <c:cat>
            <c:strRef>
              <c:f>Sheet4!$A$5:$A$9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Sheet4!$H$5:$H$9</c:f>
              <c:numCache>
                <c:formatCode>General</c:formatCode>
                <c:ptCount val="4"/>
                <c:pt idx="0">
                  <c:v>106</c:v>
                </c:pt>
                <c:pt idx="1">
                  <c:v>663</c:v>
                </c:pt>
                <c:pt idx="2">
                  <c:v>70</c:v>
                </c:pt>
                <c:pt idx="3">
                  <c:v>37</c:v>
                </c:pt>
              </c:numCache>
            </c:numRef>
          </c:val>
        </c:ser>
        <c:ser>
          <c:idx val="7"/>
          <c:order val="7"/>
          <c:tx>
            <c:strRef>
              <c:f>Sheet4!$I$3:$I$4</c:f>
              <c:strCache>
                <c:ptCount val="1"/>
                <c:pt idx="0">
                  <c:v>SVG</c:v>
                </c:pt>
              </c:strCache>
            </c:strRef>
          </c:tx>
          <c:invertIfNegative val="0"/>
          <c:cat>
            <c:strRef>
              <c:f>Sheet4!$A$5:$A$9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Sheet4!$I$5:$I$9</c:f>
              <c:numCache>
                <c:formatCode>General</c:formatCode>
                <c:ptCount val="4"/>
                <c:pt idx="0">
                  <c:v>137</c:v>
                </c:pt>
                <c:pt idx="1">
                  <c:v>684</c:v>
                </c:pt>
                <c:pt idx="2">
                  <c:v>69</c:v>
                </c:pt>
                <c:pt idx="3">
                  <c:v>16</c:v>
                </c:pt>
              </c:numCache>
            </c:numRef>
          </c:val>
        </c:ser>
        <c:ser>
          <c:idx val="8"/>
          <c:order val="8"/>
          <c:tx>
            <c:strRef>
              <c:f>Sheet4!$J$3:$J$4</c:f>
              <c:strCache>
                <c:ptCount val="1"/>
                <c:pt idx="0">
                  <c:v>TNS</c:v>
                </c:pt>
              </c:strCache>
            </c:strRef>
          </c:tx>
          <c:invertIfNegative val="0"/>
          <c:cat>
            <c:strRef>
              <c:f>Sheet4!$A$5:$A$9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Sheet4!$J$5:$J$9</c:f>
              <c:numCache>
                <c:formatCode>General</c:formatCode>
                <c:ptCount val="4"/>
                <c:pt idx="0">
                  <c:v>128</c:v>
                </c:pt>
                <c:pt idx="1">
                  <c:v>685</c:v>
                </c:pt>
                <c:pt idx="2">
                  <c:v>44</c:v>
                </c:pt>
                <c:pt idx="3">
                  <c:v>21</c:v>
                </c:pt>
              </c:numCache>
            </c:numRef>
          </c:val>
        </c:ser>
        <c:ser>
          <c:idx val="9"/>
          <c:order val="9"/>
          <c:tx>
            <c:strRef>
              <c:f>Sheet4!$K$3:$K$4</c:f>
              <c:strCache>
                <c:ptCount val="1"/>
                <c:pt idx="0">
                  <c:v>WBL</c:v>
                </c:pt>
              </c:strCache>
            </c:strRef>
          </c:tx>
          <c:invertIfNegative val="0"/>
          <c:cat>
            <c:strRef>
              <c:f>Sheet4!$A$5:$A$9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Sheet4!$K$5:$K$9</c:f>
              <c:numCache>
                <c:formatCode>General</c:formatCode>
                <c:ptCount val="4"/>
                <c:pt idx="0">
                  <c:v>85</c:v>
                </c:pt>
                <c:pt idx="1">
                  <c:v>717</c:v>
                </c:pt>
                <c:pt idx="2">
                  <c:v>42</c:v>
                </c:pt>
                <c:pt idx="3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404032"/>
        <c:axId val="77405568"/>
      </c:barChart>
      <c:catAx>
        <c:axId val="77404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7405568"/>
        <c:crosses val="autoZero"/>
        <c:auto val="1"/>
        <c:lblAlgn val="ctr"/>
        <c:lblOffset val="100"/>
        <c:noMultiLvlLbl val="0"/>
      </c:catAx>
      <c:valAx>
        <c:axId val="77405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404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51706036745407"/>
          <c:y val="0.274889909594634"/>
          <c:w val="0.16731517509727625"/>
          <c:h val="0.59352227659239754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2449" y="196215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220200" y="80486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52999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295524" y="2895600"/>
            <a:ext cx="7487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R.DESIKA</a:t>
            </a:r>
          </a:p>
          <a:p>
            <a:endParaRPr lang="en-US" sz="2400" dirty="0" smtClean="0"/>
          </a:p>
          <a:p>
            <a:r>
              <a:rPr lang="en-US" sz="2400" dirty="0" smtClean="0"/>
              <a:t>REGISTER NO: 122203580</a:t>
            </a:r>
          </a:p>
          <a:p>
            <a:endParaRPr lang="en-US" sz="2400" dirty="0" smtClean="0"/>
          </a:p>
          <a:p>
            <a:r>
              <a:rPr lang="en-US" sz="2400" dirty="0" smtClean="0"/>
              <a:t>DEPARTMENT: BCOM CORPORATE SECRETARYSHIP </a:t>
            </a:r>
          </a:p>
          <a:p>
            <a:endParaRPr lang="en-US" sz="2400" dirty="0" smtClean="0"/>
          </a:p>
          <a:p>
            <a:r>
              <a:rPr lang="en-US" sz="2400" dirty="0" smtClean="0"/>
              <a:t>COLLEGE : ANNAI VEILANKANNI’S COLLEGE FOR WOMEN</a:t>
            </a:r>
          </a:p>
          <a:p>
            <a:r>
              <a:rPr lang="en-US" sz="2400" dirty="0" smtClean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990600" y="1981200"/>
            <a:ext cx="9745663" cy="32004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Modelling</a:t>
            </a:r>
            <a:r>
              <a:rPr lang="en-US" dirty="0" smtClean="0"/>
              <a:t> can  be used in employee analysis in a </a:t>
            </a:r>
            <a:r>
              <a:rPr lang="en-US" dirty="0" err="1" smtClean="0"/>
              <a:t>varity</a:t>
            </a:r>
            <a:r>
              <a:rPr lang="en-US" dirty="0" smtClean="0"/>
              <a:t> of ways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These models help companies understand what makes employees happy and </a:t>
            </a:r>
            <a:r>
              <a:rPr lang="en-US" dirty="0"/>
              <a:t>p</a:t>
            </a:r>
            <a:r>
              <a:rPr lang="en-US" dirty="0" smtClean="0"/>
              <a:t>roductive work.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Models can be used to analyze employee  performance trends to determine which employees should be trained or rewarded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,</a:t>
            </a:r>
            <a:r>
              <a:rPr lang="en-US" dirty="0" err="1" smtClean="0"/>
              <a:t>Modelling</a:t>
            </a:r>
            <a:r>
              <a:rPr lang="en-US" dirty="0" smtClean="0"/>
              <a:t> is the process of developing abstract models of system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118504"/>
              </p:ext>
            </p:extLst>
          </p:nvPr>
        </p:nvGraphicFramePr>
        <p:xfrm>
          <a:off x="1219200" y="1870513"/>
          <a:ext cx="6248399" cy="3492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9144000" cy="304698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conclusion of an employee performance analysis should summarize an employee’s performance and highlight their  strength and areas for improvement.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performance appraisal is an important  process that provides numerous benefits to both employees and organization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overview of employees performance, strengths, and area they can improve upon.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core responsibility of managers is to assess each employee’s performance at regular intervals to ensure their contribution is aligned and optimal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04800" y="2514600"/>
            <a:ext cx="7239000" cy="138499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sure  the templates </a:t>
            </a:r>
            <a:r>
              <a:rPr lang="en-US" dirty="0" err="1" smtClean="0"/>
              <a:t>alings</a:t>
            </a:r>
            <a:r>
              <a:rPr lang="en-US" dirty="0" smtClean="0"/>
              <a:t> with your organization ‘s goals and objectives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Customize the template to include areas for comments and observation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Include question about each employee in the templates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Timeframe of performance report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analysis Excel we used to apply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first name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840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2019300"/>
            <a:ext cx="7315200" cy="304698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End users are important to business because they support the entire supply chain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Since end users are more often lay persons without expert knowledge or particular sense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term of end users refers to the people their jobs, solve, problems, and achieve  goals.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are times when the end user is different from the customer .This is usually true in business .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200" y="14001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438400" y="1577340"/>
            <a:ext cx="7143750" cy="276998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Target audience ,whose problems will be solved by your product </a:t>
            </a:r>
            <a:r>
              <a:rPr lang="en-US" dirty="0" err="1" smtClean="0"/>
              <a:t>orHow</a:t>
            </a:r>
            <a:r>
              <a:rPr lang="en-US" dirty="0" smtClean="0"/>
              <a:t> are they different from your competitors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value proposition is a statement that summarizes the benefits of a product or services and why a customer should choose it over a competitors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Differentiate yourself as the </a:t>
            </a:r>
            <a:r>
              <a:rPr lang="en-US" dirty="0" err="1" smtClean="0"/>
              <a:t>prefered</a:t>
            </a:r>
            <a:r>
              <a:rPr lang="en-US" dirty="0" smtClean="0"/>
              <a:t> provider of this value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Understand your competitors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8915400" cy="276998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dataset was downloaded from </a:t>
            </a:r>
            <a:r>
              <a:rPr lang="en-US" dirty="0" err="1" smtClean="0"/>
              <a:t>kaggle</a:t>
            </a:r>
            <a:r>
              <a:rPr lang="en-US" dirty="0" smtClean="0"/>
              <a:t> is a collection of organized data that can be used for many purposes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Datasets can be used for data </a:t>
            </a:r>
            <a:r>
              <a:rPr lang="en-US" dirty="0" err="1" smtClean="0"/>
              <a:t>visualization,research,business</a:t>
            </a:r>
            <a:r>
              <a:rPr lang="en-US" dirty="0" smtClean="0"/>
              <a:t> intelligence etc.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 column describes a particular variable and each row corresponds to given a data sets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document  should contain a list of each file in the </a:t>
            </a:r>
            <a:r>
              <a:rPr lang="en-US" dirty="0" err="1" smtClean="0"/>
              <a:t>dataset,a</a:t>
            </a:r>
            <a:r>
              <a:rPr lang="en-US" dirty="0" smtClean="0"/>
              <a:t> short description of the data and the software used to create the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data is a collection of data used for </a:t>
            </a:r>
            <a:r>
              <a:rPr lang="en-US" dirty="0" err="1" smtClean="0"/>
              <a:t>anlysis</a:t>
            </a:r>
            <a:r>
              <a:rPr lang="en-US" dirty="0" smtClean="0"/>
              <a:t> and </a:t>
            </a:r>
            <a:r>
              <a:rPr lang="en-US" dirty="0" err="1" smtClean="0"/>
              <a:t>modelling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0" y="1520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676525" y="2209962"/>
            <a:ext cx="8305800" cy="276998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wow factor or wow moment is a memorable experience that exceeds customer expectations and can help build trust and loyalty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wow factor can evolve over time as customers become more familiar with your product or service.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someone makes us feel </a:t>
            </a:r>
            <a:r>
              <a:rPr lang="en-US" dirty="0" err="1" smtClean="0"/>
              <a:t>appreciated,respected</a:t>
            </a:r>
            <a:r>
              <a:rPr lang="en-US" dirty="0" smtClean="0"/>
              <a:t> and </a:t>
            </a:r>
            <a:r>
              <a:rPr lang="en-US" dirty="0" err="1" smtClean="0"/>
              <a:t>heard,we</a:t>
            </a:r>
            <a:r>
              <a:rPr lang="en-US" dirty="0" smtClean="0"/>
              <a:t> are impressed.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wow factors in marketing gift voucher to put towards and </a:t>
            </a:r>
            <a:r>
              <a:rPr lang="en-US" dirty="0" err="1" smtClean="0"/>
              <a:t>purchase,free</a:t>
            </a:r>
            <a:r>
              <a:rPr lang="en-US" dirty="0" smtClean="0"/>
              <a:t> tickets to an event </a:t>
            </a:r>
            <a:r>
              <a:rPr lang="en-US" dirty="0" err="1" smtClean="0"/>
              <a:t>your’s</a:t>
            </a:r>
            <a:r>
              <a:rPr lang="en-US" dirty="0" smtClean="0"/>
              <a:t> hosting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381000" y="3810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548</Words>
  <Application>Microsoft Office PowerPoint</Application>
  <PresentationFormat>Custom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21</cp:revision>
  <dcterms:created xsi:type="dcterms:W3CDTF">2024-03-29T15:07:22Z</dcterms:created>
  <dcterms:modified xsi:type="dcterms:W3CDTF">2024-09-14T11:35:19Z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