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Old Standard TT"/>
      <p:regular r:id="rId39"/>
      <p:bold r:id="rId40"/>
      <p: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AE2C20-B070-43F1-A4C7-CD2A0A7717E0}">
  <a:tblStyle styleId="{3CAE2C20-B070-43F1-A4C7-CD2A0A7717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ldStandardTT-bold.fntdata"/><Relationship Id="rId20" Type="http://schemas.openxmlformats.org/officeDocument/2006/relationships/slide" Target="slides/slide14.xml"/><Relationship Id="rId41" Type="http://schemas.openxmlformats.org/officeDocument/2006/relationships/font" Target="fonts/OldStandardTT-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OldStandardTT-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affa6cd58_3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affa6cd58_3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8b901ec33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8b901ec33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8b901ec33_0_1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8b901ec33_0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8b901ec33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8b901ec33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1e53bc88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1e53bc8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1e53bc88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1e53bc88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affa6cd58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affa6cd58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affa6cd58_3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affa6cd58_3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affa6cd58_3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affa6cd58_3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affa6cd5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affa6cd5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1e46d14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1e46d14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affa6cd5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affa6cd5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affa6cd5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affa6cd5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affa6cd5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affa6cd5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affa6cd5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affa6cd5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affa6cd5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affa6cd5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affa6cd5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affa6cd5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affa6cd58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affa6cd58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affa6cd58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affa6cd58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affa6cd58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affa6cd58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affa6cd58_3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affa6cd58_3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1e46d14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1e46d14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1e46d14a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1e46d14a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b28d884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b28d884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1dc8b1aa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1dc8b1aa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1e46d14a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1e46d14a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1e46d14a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1e46d14a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1dc8b1a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1dc8b1a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1e46d14a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1e46d14a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1e46d14a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1e46d14a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1e46d14a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1e46d14a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digite.com/agile/agile-methodology/" TargetMode="External"/><Relationship Id="rId4" Type="http://schemas.openxmlformats.org/officeDocument/2006/relationships/hyperlink" Target="https://www.digite.com/agile/agile-methodolog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DesipherKunal/Hotel-Management-/tree/master" TargetMode="External"/><Relationship Id="rId4" Type="http://schemas.openxmlformats.org/officeDocument/2006/relationships/hyperlink" Target="https://drive.google.com/drive/folders/1v1knEBHDjU-e_CKeFz-ESJJQCYKIvHJT?usp=shar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95100" y="1893275"/>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Smart Taj</a:t>
            </a:r>
            <a:endParaRPr b="1"/>
          </a:p>
        </p:txBody>
      </p:sp>
      <p:sp>
        <p:nvSpPr>
          <p:cNvPr id="60" name="Google Shape;60;p13"/>
          <p:cNvSpPr txBox="1"/>
          <p:nvPr>
            <p:ph idx="1" type="subTitle"/>
          </p:nvPr>
        </p:nvSpPr>
        <p:spPr>
          <a:xfrm>
            <a:off x="179750" y="3853058"/>
            <a:ext cx="5361300" cy="52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chemeClr val="lt1"/>
                </a:solidFill>
              </a:rPr>
              <a:t>Hotel </a:t>
            </a:r>
            <a:r>
              <a:rPr b="1" lang="en" sz="2200">
                <a:solidFill>
                  <a:schemeClr val="lt1"/>
                </a:solidFill>
              </a:rPr>
              <a:t>Management</a:t>
            </a:r>
            <a:r>
              <a:rPr b="1" lang="en" sz="2200">
                <a:solidFill>
                  <a:schemeClr val="lt1"/>
                </a:solidFill>
              </a:rPr>
              <a:t> System</a:t>
            </a:r>
            <a:endParaRPr b="1" sz="22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934375" y="3851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Deployment Diagram</a:t>
            </a:r>
            <a:r>
              <a:rPr lang="en"/>
              <a:t> </a:t>
            </a:r>
            <a:endParaRPr/>
          </a:p>
        </p:txBody>
      </p:sp>
      <p:pic>
        <p:nvPicPr>
          <p:cNvPr id="114" name="Google Shape;114;p22"/>
          <p:cNvPicPr preferRelativeResize="0"/>
          <p:nvPr/>
        </p:nvPicPr>
        <p:blipFill>
          <a:blip r:embed="rId3">
            <a:alphaModFix/>
          </a:blip>
          <a:stretch>
            <a:fillRect/>
          </a:stretch>
        </p:blipFill>
        <p:spPr>
          <a:xfrm>
            <a:off x="932700" y="1384400"/>
            <a:ext cx="7033848" cy="303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1723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Scrum Methodology</a:t>
            </a:r>
            <a:endParaRPr b="1"/>
          </a:p>
        </p:txBody>
      </p:sp>
      <p:sp>
        <p:nvSpPr>
          <p:cNvPr id="120" name="Google Shape;120;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30715" lvl="0" marL="457200" rtl="0" algn="l">
              <a:spcBef>
                <a:spcPts val="0"/>
              </a:spcBef>
              <a:spcAft>
                <a:spcPts val="0"/>
              </a:spcAft>
              <a:buSzPts val="1608"/>
              <a:buChar char="●"/>
            </a:pPr>
            <a:r>
              <a:rPr lang="en" sz="1608">
                <a:highlight>
                  <a:srgbClr val="FFFFFF"/>
                </a:highlight>
              </a:rPr>
              <a:t>We use scrum </a:t>
            </a:r>
            <a:r>
              <a:rPr lang="en" sz="1608">
                <a:highlight>
                  <a:srgbClr val="FFFFFF"/>
                </a:highlight>
                <a:uFill>
                  <a:noFill/>
                </a:uFill>
                <a:hlinkClick r:id="rId3"/>
              </a:rPr>
              <a:t>methodology</a:t>
            </a:r>
            <a:r>
              <a:rPr lang="en" sz="1608">
                <a:highlight>
                  <a:srgbClr val="FFFFFF"/>
                </a:highlight>
              </a:rPr>
              <a:t> for our development.</a:t>
            </a:r>
            <a:endParaRPr sz="1608">
              <a:highlight>
                <a:srgbClr val="FFFFFF"/>
              </a:highlight>
            </a:endParaRPr>
          </a:p>
          <a:p>
            <a:pPr indent="0" lvl="0" marL="457200" rtl="0" algn="l">
              <a:spcBef>
                <a:spcPts val="1200"/>
              </a:spcBef>
              <a:spcAft>
                <a:spcPts val="0"/>
              </a:spcAft>
              <a:buNone/>
            </a:pPr>
            <a:r>
              <a:t/>
            </a:r>
            <a:endParaRPr sz="100">
              <a:highlight>
                <a:srgbClr val="FFFFFF"/>
              </a:highlight>
            </a:endParaRPr>
          </a:p>
          <a:p>
            <a:pPr indent="-330715" lvl="0" marL="457200" rtl="0" algn="l">
              <a:spcBef>
                <a:spcPts val="1200"/>
              </a:spcBef>
              <a:spcAft>
                <a:spcPts val="0"/>
              </a:spcAft>
              <a:buSzPts val="1608"/>
              <a:buChar char="●"/>
            </a:pPr>
            <a:r>
              <a:rPr lang="en" sz="1608">
                <a:highlight>
                  <a:srgbClr val="FFFFFF"/>
                </a:highlight>
              </a:rPr>
              <a:t>Scrum is an </a:t>
            </a:r>
            <a:r>
              <a:rPr lang="en" sz="1608">
                <a:highlight>
                  <a:srgbClr val="FFFFFF"/>
                </a:highlight>
                <a:uFill>
                  <a:noFill/>
                </a:uFill>
                <a:hlinkClick r:id="rId4"/>
              </a:rPr>
              <a:t>agile development methodology</a:t>
            </a:r>
            <a:r>
              <a:rPr lang="en" sz="1608">
                <a:highlight>
                  <a:srgbClr val="FFFFFF"/>
                </a:highlight>
              </a:rPr>
              <a:t> used in the development of Software based on an iterative and incremental processes.</a:t>
            </a:r>
            <a:endParaRPr sz="1608">
              <a:highlight>
                <a:srgbClr val="FFFFFF"/>
              </a:highlight>
            </a:endParaRPr>
          </a:p>
          <a:p>
            <a:pPr indent="0" lvl="0" marL="0" rtl="0" algn="l">
              <a:spcBef>
                <a:spcPts val="1200"/>
              </a:spcBef>
              <a:spcAft>
                <a:spcPts val="0"/>
              </a:spcAft>
              <a:buNone/>
            </a:pPr>
            <a:r>
              <a:t/>
            </a:r>
            <a:endParaRPr sz="100">
              <a:highlight>
                <a:srgbClr val="FFFFFF"/>
              </a:highlight>
            </a:endParaRPr>
          </a:p>
          <a:p>
            <a:pPr indent="-330715" lvl="0" marL="457200" rtl="0" algn="l">
              <a:spcBef>
                <a:spcPts val="1200"/>
              </a:spcBef>
              <a:spcAft>
                <a:spcPts val="0"/>
              </a:spcAft>
              <a:buSzPts val="1608"/>
              <a:buChar char="●"/>
            </a:pPr>
            <a:r>
              <a:rPr lang="en" sz="1608">
                <a:highlight>
                  <a:srgbClr val="FFFFFF"/>
                </a:highlight>
              </a:rPr>
              <a:t>We created Product backlog, Sprint backlog for handling the user stories.</a:t>
            </a:r>
            <a:endParaRPr sz="1608">
              <a:highlight>
                <a:srgbClr val="FFFFFF"/>
              </a:highlight>
            </a:endParaRPr>
          </a:p>
          <a:p>
            <a:pPr indent="0" lvl="0" marL="0" rtl="0" algn="l">
              <a:spcBef>
                <a:spcPts val="1200"/>
              </a:spcBef>
              <a:spcAft>
                <a:spcPts val="0"/>
              </a:spcAft>
              <a:buNone/>
            </a:pPr>
            <a:r>
              <a:t/>
            </a:r>
            <a:endParaRPr sz="100">
              <a:highlight>
                <a:srgbClr val="FFFFFF"/>
              </a:highlight>
            </a:endParaRPr>
          </a:p>
          <a:p>
            <a:pPr indent="-330715" lvl="0" marL="457200" rtl="0" algn="l">
              <a:spcBef>
                <a:spcPts val="1200"/>
              </a:spcBef>
              <a:spcAft>
                <a:spcPts val="0"/>
              </a:spcAft>
              <a:buSzPts val="1608"/>
              <a:buChar char="●"/>
            </a:pPr>
            <a:r>
              <a:rPr lang="en" sz="1608">
                <a:highlight>
                  <a:srgbClr val="FFFFFF"/>
                </a:highlight>
              </a:rPr>
              <a:t>There are many </a:t>
            </a:r>
            <a:r>
              <a:rPr lang="en" sz="1608">
                <a:highlight>
                  <a:srgbClr val="FFFFFF"/>
                </a:highlight>
              </a:rPr>
              <a:t>benefits</a:t>
            </a:r>
            <a:r>
              <a:rPr lang="en" sz="1608">
                <a:highlight>
                  <a:srgbClr val="FFFFFF"/>
                </a:highlight>
              </a:rPr>
              <a:t> of the scrum methodology like it is easily scalable, Flexible to changes, Time to market reduction, Higher software quality, Reduction to risks, etc.</a:t>
            </a:r>
            <a:endParaRPr sz="1608">
              <a:highlight>
                <a:srgbClr val="FFFFFF"/>
              </a:highlight>
            </a:endParaRPr>
          </a:p>
          <a:p>
            <a:pPr indent="0" lvl="0" marL="0" rtl="0" algn="l">
              <a:spcBef>
                <a:spcPts val="1200"/>
              </a:spcBef>
              <a:spcAft>
                <a:spcPts val="1200"/>
              </a:spcAft>
              <a:buNone/>
            </a:pPr>
            <a:r>
              <a:t/>
            </a:r>
            <a:endParaRPr sz="1400">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1303800" y="7196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Gantt Chart</a:t>
            </a:r>
            <a:endParaRPr/>
          </a:p>
        </p:txBody>
      </p:sp>
      <p:sp>
        <p:nvSpPr>
          <p:cNvPr id="126" name="Google Shape;126;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127" name="Google Shape;127;p24"/>
          <p:cNvPicPr preferRelativeResize="0"/>
          <p:nvPr/>
        </p:nvPicPr>
        <p:blipFill>
          <a:blip r:embed="rId3">
            <a:alphaModFix/>
          </a:blip>
          <a:stretch>
            <a:fillRect/>
          </a:stretch>
        </p:blipFill>
        <p:spPr>
          <a:xfrm>
            <a:off x="580127" y="1718902"/>
            <a:ext cx="7810974" cy="26436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1303800" y="7023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Architecture</a:t>
            </a:r>
            <a:endParaRPr/>
          </a:p>
        </p:txBody>
      </p:sp>
      <p:sp>
        <p:nvSpPr>
          <p:cNvPr id="133" name="Google Shape;133;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134" name="Google Shape;134;p25"/>
          <p:cNvPicPr preferRelativeResize="0"/>
          <p:nvPr/>
        </p:nvPicPr>
        <p:blipFill>
          <a:blip r:embed="rId3">
            <a:alphaModFix/>
          </a:blip>
          <a:stretch>
            <a:fillRect/>
          </a:stretch>
        </p:blipFill>
        <p:spPr>
          <a:xfrm>
            <a:off x="2181225" y="1495650"/>
            <a:ext cx="4781550" cy="3258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1294350" y="7282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Technologies/Tools and </a:t>
            </a:r>
            <a:r>
              <a:rPr b="1" lang="en"/>
              <a:t>Libraries</a:t>
            </a:r>
            <a:endParaRPr b="1"/>
          </a:p>
        </p:txBody>
      </p:sp>
      <p:sp>
        <p:nvSpPr>
          <p:cNvPr id="140" name="Google Shape;140;p26"/>
          <p:cNvSpPr txBox="1"/>
          <p:nvPr>
            <p:ph idx="1" type="body"/>
          </p:nvPr>
        </p:nvSpPr>
        <p:spPr>
          <a:xfrm>
            <a:off x="819150" y="16582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7500" lvl="0" marL="457200" rtl="0" algn="l">
              <a:spcBef>
                <a:spcPts val="1200"/>
              </a:spcBef>
              <a:spcAft>
                <a:spcPts val="0"/>
              </a:spcAft>
              <a:buSzPts val="1400"/>
              <a:buChar char="●"/>
            </a:pPr>
            <a:r>
              <a:rPr lang="en" sz="1400"/>
              <a:t>Vs Code, Hyper, bash</a:t>
            </a:r>
            <a:endParaRPr sz="1400"/>
          </a:p>
          <a:p>
            <a:pPr indent="-317500" lvl="0" marL="457200" rtl="0" algn="l">
              <a:spcBef>
                <a:spcPts val="0"/>
              </a:spcBef>
              <a:spcAft>
                <a:spcPts val="0"/>
              </a:spcAft>
              <a:buSzPts val="1400"/>
              <a:buChar char="●"/>
            </a:pPr>
            <a:r>
              <a:rPr lang="en" sz="1400"/>
              <a:t>Node JS, Express</a:t>
            </a:r>
            <a:endParaRPr sz="1400"/>
          </a:p>
          <a:p>
            <a:pPr indent="-317500" lvl="0" marL="457200" rtl="0" algn="l">
              <a:spcBef>
                <a:spcPts val="0"/>
              </a:spcBef>
              <a:spcAft>
                <a:spcPts val="0"/>
              </a:spcAft>
              <a:buSzPts val="1400"/>
              <a:buChar char="●"/>
            </a:pPr>
            <a:r>
              <a:rPr lang="en" sz="1400"/>
              <a:t>EJS</a:t>
            </a:r>
            <a:endParaRPr sz="1400"/>
          </a:p>
          <a:p>
            <a:pPr indent="-317500" lvl="0" marL="457200" rtl="0" algn="l">
              <a:spcBef>
                <a:spcPts val="0"/>
              </a:spcBef>
              <a:spcAft>
                <a:spcPts val="0"/>
              </a:spcAft>
              <a:buSzPts val="1400"/>
              <a:buChar char="●"/>
            </a:pPr>
            <a:r>
              <a:rPr lang="en" sz="1400"/>
              <a:t>HTML, CSS, JS</a:t>
            </a:r>
            <a:endParaRPr sz="1400"/>
          </a:p>
          <a:p>
            <a:pPr indent="-317500" lvl="0" marL="457200" rtl="0" algn="l">
              <a:spcBef>
                <a:spcPts val="0"/>
              </a:spcBef>
              <a:spcAft>
                <a:spcPts val="0"/>
              </a:spcAft>
              <a:buSzPts val="1400"/>
              <a:buChar char="●"/>
            </a:pPr>
            <a:r>
              <a:rPr lang="en" sz="1400"/>
              <a:t>Postgres</a:t>
            </a:r>
            <a:endParaRPr sz="1400"/>
          </a:p>
          <a:p>
            <a:pPr indent="-317500" lvl="0" marL="457200" rtl="0" algn="l">
              <a:spcBef>
                <a:spcPts val="0"/>
              </a:spcBef>
              <a:spcAft>
                <a:spcPts val="0"/>
              </a:spcAft>
              <a:buSzPts val="1400"/>
              <a:buChar char="●"/>
            </a:pPr>
            <a:r>
              <a:rPr lang="en" sz="1400"/>
              <a:t>Bootstrap, </a:t>
            </a:r>
            <a:r>
              <a:rPr lang="en" sz="1400"/>
              <a:t>Google Icons</a:t>
            </a:r>
            <a:endParaRPr sz="1400"/>
          </a:p>
          <a:p>
            <a:pPr indent="-317500" lvl="0" marL="457200" rtl="0" algn="l">
              <a:spcBef>
                <a:spcPts val="0"/>
              </a:spcBef>
              <a:spcAft>
                <a:spcPts val="0"/>
              </a:spcAft>
              <a:buSzPts val="1400"/>
              <a:buChar char="●"/>
            </a:pPr>
            <a:r>
              <a:rPr lang="en" sz="1400"/>
              <a:t>npm</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1156275" y="716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Summary of Implementation</a:t>
            </a:r>
            <a:endParaRPr b="1"/>
          </a:p>
        </p:txBody>
      </p:sp>
      <p:sp>
        <p:nvSpPr>
          <p:cNvPr id="146" name="Google Shape;146;p27"/>
          <p:cNvSpPr txBox="1"/>
          <p:nvPr>
            <p:ph idx="1" type="body"/>
          </p:nvPr>
        </p:nvSpPr>
        <p:spPr>
          <a:xfrm>
            <a:off x="819150" y="1496300"/>
            <a:ext cx="7505700" cy="2942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Clr>
                <a:srgbClr val="000000"/>
              </a:buClr>
              <a:buSzPct val="100000"/>
              <a:buChar char="●"/>
            </a:pPr>
            <a:r>
              <a:rPr lang="en" sz="1800">
                <a:solidFill>
                  <a:srgbClr val="000000"/>
                </a:solidFill>
              </a:rPr>
              <a:t>To handle the coding component, we primarily used Visual Studio Code and Terminal. Many extensions are available for Visual Studio Code, which improves the development experience.</a:t>
            </a:r>
            <a:endParaRPr sz="1800">
              <a:solidFill>
                <a:srgbClr val="000000"/>
              </a:solidFill>
            </a:endParaRPr>
          </a:p>
          <a:p>
            <a:pPr indent="-317182" lvl="0" marL="457200" rtl="0" algn="l">
              <a:spcBef>
                <a:spcPts val="0"/>
              </a:spcBef>
              <a:spcAft>
                <a:spcPts val="0"/>
              </a:spcAft>
              <a:buClr>
                <a:srgbClr val="000000"/>
              </a:buClr>
              <a:buSzPct val="100000"/>
              <a:buChar char="●"/>
            </a:pPr>
            <a:r>
              <a:rPr lang="en" sz="1800">
                <a:solidFill>
                  <a:srgbClr val="000000"/>
                </a:solidFill>
              </a:rPr>
              <a:t>We used the "express" Node-JS framework as a technology. In comparison to writing a backend in Node, using express is a lot easier. Node-JS and EJS are JS libraries which are used in our front and backends. EJS templating is used to develop </a:t>
            </a:r>
            <a:r>
              <a:rPr lang="en" sz="1800">
                <a:solidFill>
                  <a:srgbClr val="000000"/>
                </a:solidFill>
              </a:rPr>
              <a:t>multi page</a:t>
            </a:r>
            <a:r>
              <a:rPr lang="en" sz="1800">
                <a:solidFill>
                  <a:srgbClr val="000000"/>
                </a:solidFill>
              </a:rPr>
              <a:t> </a:t>
            </a:r>
            <a:r>
              <a:rPr lang="en" sz="1800">
                <a:solidFill>
                  <a:srgbClr val="000000"/>
                </a:solidFill>
              </a:rPr>
              <a:t>web pages</a:t>
            </a:r>
            <a:r>
              <a:rPr lang="en" sz="1800">
                <a:solidFill>
                  <a:srgbClr val="000000"/>
                </a:solidFill>
              </a:rPr>
              <a:t> in a more straightforward manner.</a:t>
            </a:r>
            <a:endParaRPr sz="1800">
              <a:solidFill>
                <a:srgbClr val="000000"/>
              </a:solidFill>
            </a:endParaRPr>
          </a:p>
          <a:p>
            <a:pPr indent="-317182" lvl="0" marL="457200" rtl="0" algn="l">
              <a:spcBef>
                <a:spcPts val="0"/>
              </a:spcBef>
              <a:spcAft>
                <a:spcPts val="0"/>
              </a:spcAft>
              <a:buClr>
                <a:srgbClr val="000000"/>
              </a:buClr>
              <a:buSzPct val="100000"/>
              <a:buChar char="●"/>
            </a:pPr>
            <a:r>
              <a:rPr lang="en" sz="1800">
                <a:solidFill>
                  <a:srgbClr val="000000"/>
                </a:solidFill>
              </a:rPr>
              <a:t>we utilised SQL as a database, we used the "pg" package to handle Node-</a:t>
            </a:r>
            <a:r>
              <a:rPr lang="en" sz="1800">
                <a:solidFill>
                  <a:srgbClr val="000000"/>
                </a:solidFill>
              </a:rPr>
              <a:t>postgres</a:t>
            </a:r>
            <a:r>
              <a:rPr lang="en" sz="1800">
                <a:solidFill>
                  <a:srgbClr val="000000"/>
                </a:solidFill>
              </a:rPr>
              <a:t> connections.  </a:t>
            </a:r>
            <a:endParaRPr sz="1800">
              <a:solidFill>
                <a:srgbClr val="000000"/>
              </a:solidFill>
            </a:endParaRPr>
          </a:p>
          <a:p>
            <a:pPr indent="-317182" lvl="0" marL="457200" rtl="0" algn="l">
              <a:spcBef>
                <a:spcPts val="0"/>
              </a:spcBef>
              <a:spcAft>
                <a:spcPts val="0"/>
              </a:spcAft>
              <a:buClr>
                <a:srgbClr val="000000"/>
              </a:buClr>
              <a:buSzPct val="100000"/>
              <a:buChar char="●"/>
            </a:pPr>
            <a:r>
              <a:rPr lang="en" sz="1800">
                <a:solidFill>
                  <a:srgbClr val="000000"/>
                </a:solidFill>
              </a:rPr>
              <a:t>We built the front and backends, as well as connected Rooms database, using Express, EJS and </a:t>
            </a:r>
            <a:r>
              <a:rPr lang="en" sz="1800">
                <a:solidFill>
                  <a:srgbClr val="000000"/>
                </a:solidFill>
              </a:rPr>
              <a:t>Postgres</a:t>
            </a:r>
            <a:r>
              <a:rPr lang="en" sz="1800">
                <a:solidFill>
                  <a:srgbClr val="000000"/>
                </a:solidFill>
              </a:rPr>
              <a:t>.</a:t>
            </a:r>
            <a:endParaRPr sz="1800">
              <a:solidFill>
                <a:srgbClr val="000000"/>
              </a:solidFill>
            </a:endParaRPr>
          </a:p>
          <a:p>
            <a:pPr indent="0" lvl="0" marL="0" rtl="0" algn="l">
              <a:spcBef>
                <a:spcPts val="1200"/>
              </a:spcBef>
              <a:spcAft>
                <a:spcPts val="120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Schema and Relation of databases</a:t>
            </a:r>
            <a:endParaRPr b="1"/>
          </a:p>
        </p:txBody>
      </p:sp>
      <p:sp>
        <p:nvSpPr>
          <p:cNvPr id="152" name="Google Shape;152;p28"/>
          <p:cNvSpPr txBox="1"/>
          <p:nvPr>
            <p:ph idx="1" type="body"/>
          </p:nvPr>
        </p:nvSpPr>
        <p:spPr>
          <a:xfrm>
            <a:off x="311700" y="1010050"/>
            <a:ext cx="8520600" cy="39306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In database, for transection management, availability and </a:t>
            </a:r>
            <a:r>
              <a:rPr lang="en"/>
              <a:t>consistency</a:t>
            </a:r>
            <a:r>
              <a:rPr lang="en"/>
              <a:t> we used sql database.</a:t>
            </a:r>
            <a:endParaRPr/>
          </a:p>
          <a:p>
            <a:pPr indent="-342900" lvl="0" marL="457200" rtl="0" algn="l">
              <a:spcBef>
                <a:spcPts val="0"/>
              </a:spcBef>
              <a:spcAft>
                <a:spcPts val="0"/>
              </a:spcAft>
              <a:buSzPts val="1800"/>
              <a:buChar char="●"/>
            </a:pPr>
            <a:r>
              <a:rPr lang="en"/>
              <a:t>relation with schema:</a:t>
            </a:r>
            <a:endParaRPr/>
          </a:p>
          <a:p>
            <a:pPr indent="-342900" lvl="0" marL="457200" rtl="0" algn="l">
              <a:spcBef>
                <a:spcPts val="0"/>
              </a:spcBef>
              <a:spcAft>
                <a:spcPts val="0"/>
              </a:spcAft>
              <a:buSzPts val="1800"/>
              <a:buChar char="●"/>
            </a:pPr>
            <a:r>
              <a:rPr lang="en"/>
              <a:t>customer(</a:t>
            </a:r>
            <a:r>
              <a:rPr b="1" lang="en"/>
              <a:t>C_ID</a:t>
            </a:r>
            <a:r>
              <a:rPr lang="en"/>
              <a:t>,name,address,email,username,password,mobile number)</a:t>
            </a:r>
            <a:endParaRPr/>
          </a:p>
          <a:p>
            <a:pPr indent="-342900" lvl="0" marL="457200" rtl="0" algn="l">
              <a:spcBef>
                <a:spcPts val="0"/>
              </a:spcBef>
              <a:spcAft>
                <a:spcPts val="0"/>
              </a:spcAft>
              <a:buSzPts val="1800"/>
              <a:buChar char="●"/>
            </a:pPr>
            <a:r>
              <a:rPr lang="en"/>
              <a:t>room(</a:t>
            </a:r>
            <a:r>
              <a:rPr b="1" lang="en"/>
              <a:t>R_ID</a:t>
            </a:r>
            <a:r>
              <a:rPr lang="en"/>
              <a:t>,bad,price,type)</a:t>
            </a:r>
            <a:endParaRPr/>
          </a:p>
          <a:p>
            <a:pPr indent="-342900" lvl="0" marL="457200" rtl="0" algn="l">
              <a:spcBef>
                <a:spcPts val="0"/>
              </a:spcBef>
              <a:spcAft>
                <a:spcPts val="0"/>
              </a:spcAft>
              <a:buSzPts val="1800"/>
              <a:buChar char="●"/>
            </a:pPr>
            <a:r>
              <a:rPr lang="en"/>
              <a:t>order(</a:t>
            </a:r>
            <a:r>
              <a:rPr b="1" lang="en"/>
              <a:t>O-ID</a:t>
            </a:r>
            <a:r>
              <a:rPr lang="en"/>
              <a:t>,discount,total amount)</a:t>
            </a:r>
            <a:endParaRPr/>
          </a:p>
          <a:p>
            <a:pPr indent="-342900" lvl="0" marL="457200" rtl="0" algn="l">
              <a:spcBef>
                <a:spcPts val="0"/>
              </a:spcBef>
              <a:spcAft>
                <a:spcPts val="0"/>
              </a:spcAft>
              <a:buSzPts val="1800"/>
              <a:buChar char="●"/>
            </a:pPr>
            <a:r>
              <a:rPr lang="en"/>
              <a:t>payment(</a:t>
            </a:r>
            <a:r>
              <a:rPr b="1" lang="en"/>
              <a:t>T-ID</a:t>
            </a:r>
            <a:r>
              <a:rPr lang="en"/>
              <a:t>,types)</a:t>
            </a:r>
            <a:endParaRPr/>
          </a:p>
          <a:p>
            <a:pPr indent="-342900" lvl="0" marL="457200" rtl="0" algn="l">
              <a:spcBef>
                <a:spcPts val="0"/>
              </a:spcBef>
              <a:spcAft>
                <a:spcPts val="0"/>
              </a:spcAft>
              <a:buSzPts val="1800"/>
              <a:buChar char="●"/>
            </a:pPr>
            <a:r>
              <a:rPr lang="en"/>
              <a:t>inventory(</a:t>
            </a:r>
            <a:r>
              <a:rPr b="1" lang="en"/>
              <a:t>Item-ID</a:t>
            </a:r>
            <a:r>
              <a:rPr lang="en"/>
              <a:t>,price)</a:t>
            </a:r>
            <a:endParaRPr/>
          </a:p>
          <a:p>
            <a:pPr indent="-342900" lvl="0" marL="457200" rtl="0" algn="l">
              <a:spcBef>
                <a:spcPts val="0"/>
              </a:spcBef>
              <a:spcAft>
                <a:spcPts val="0"/>
              </a:spcAft>
              <a:buSzPts val="1800"/>
              <a:buChar char="●"/>
            </a:pPr>
            <a:r>
              <a:rPr lang="en"/>
              <a:t>customer,room and transection(C-ID,R-ID,T-ID)</a:t>
            </a:r>
            <a:endParaRPr/>
          </a:p>
          <a:p>
            <a:pPr indent="-342900" lvl="0" marL="457200" rtl="0" algn="l">
              <a:spcBef>
                <a:spcPts val="0"/>
              </a:spcBef>
              <a:spcAft>
                <a:spcPts val="0"/>
              </a:spcAft>
              <a:buSzPts val="1800"/>
              <a:buChar char="●"/>
            </a:pPr>
            <a:r>
              <a:rPr lang="en"/>
              <a:t>customer and order(C-ID,O-ID)</a:t>
            </a:r>
            <a:endParaRPr/>
          </a:p>
          <a:p>
            <a:pPr indent="-342900" lvl="0" marL="457200" rtl="0" algn="l">
              <a:spcBef>
                <a:spcPts val="0"/>
              </a:spcBef>
              <a:spcAft>
                <a:spcPts val="0"/>
              </a:spcAft>
              <a:buSzPts val="1800"/>
              <a:buChar char="●"/>
            </a:pPr>
            <a:r>
              <a:rPr lang="en"/>
              <a:t>inventory and order(I-ID,O-ID)</a:t>
            </a:r>
            <a:endParaRPr/>
          </a:p>
          <a:p>
            <a:pPr indent="-342900" lvl="0" marL="457200" rtl="0" algn="l">
              <a:spcBef>
                <a:spcPts val="0"/>
              </a:spcBef>
              <a:spcAft>
                <a:spcPts val="0"/>
              </a:spcAft>
              <a:buSzPts val="1800"/>
              <a:buChar char="●"/>
            </a:pPr>
            <a:r>
              <a:rPr lang="en"/>
              <a:t>transection and order(T-ID,O-ID)</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9"/>
          <p:cNvPicPr preferRelativeResize="0"/>
          <p:nvPr/>
        </p:nvPicPr>
        <p:blipFill>
          <a:blip r:embed="rId3">
            <a:alphaModFix/>
          </a:blip>
          <a:stretch>
            <a:fillRect/>
          </a:stretch>
        </p:blipFill>
        <p:spPr>
          <a:xfrm>
            <a:off x="273450" y="294475"/>
            <a:ext cx="8516074" cy="45773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30"/>
          <p:cNvPicPr preferRelativeResize="0"/>
          <p:nvPr/>
        </p:nvPicPr>
        <p:blipFill>
          <a:blip r:embed="rId3">
            <a:alphaModFix/>
          </a:blip>
          <a:stretch>
            <a:fillRect/>
          </a:stretch>
        </p:blipFill>
        <p:spPr>
          <a:xfrm>
            <a:off x="291575" y="303250"/>
            <a:ext cx="8578574" cy="4525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68" name="Google Shape;168;p31"/>
          <p:cNvPicPr preferRelativeResize="0"/>
          <p:nvPr/>
        </p:nvPicPr>
        <p:blipFill>
          <a:blip r:embed="rId3">
            <a:alphaModFix/>
          </a:blip>
          <a:stretch>
            <a:fillRect/>
          </a:stretch>
        </p:blipFill>
        <p:spPr>
          <a:xfrm>
            <a:off x="349900" y="314900"/>
            <a:ext cx="8420875" cy="435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1295150" y="6677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Members</a:t>
            </a:r>
            <a:r>
              <a:rPr b="1" lang="en"/>
              <a:t> Details</a:t>
            </a:r>
            <a:endParaRPr b="1"/>
          </a:p>
        </p:txBody>
      </p:sp>
      <p:graphicFrame>
        <p:nvGraphicFramePr>
          <p:cNvPr id="66" name="Google Shape;66;p14"/>
          <p:cNvGraphicFramePr/>
          <p:nvPr/>
        </p:nvGraphicFramePr>
        <p:xfrm>
          <a:off x="909850" y="1618795"/>
          <a:ext cx="3000000" cy="3000000"/>
        </p:xfrm>
        <a:graphic>
          <a:graphicData uri="http://schemas.openxmlformats.org/drawingml/2006/table">
            <a:tbl>
              <a:tblPr>
                <a:noFill/>
                <a:tableStyleId>{3CAE2C20-B070-43F1-A4C7-CD2A0A7717E0}</a:tableStyleId>
              </a:tblPr>
              <a:tblGrid>
                <a:gridCol w="3544050"/>
                <a:gridCol w="3544050"/>
              </a:tblGrid>
              <a:tr h="443075">
                <a:tc>
                  <a:txBody>
                    <a:bodyPr/>
                    <a:lstStyle/>
                    <a:p>
                      <a:pPr indent="0" lvl="0" marL="0" rtl="0" algn="l">
                        <a:spcBef>
                          <a:spcPts val="0"/>
                        </a:spcBef>
                        <a:spcAft>
                          <a:spcPts val="0"/>
                        </a:spcAft>
                        <a:buNone/>
                      </a:pPr>
                      <a:r>
                        <a:rPr b="1" lang="en" sz="1700">
                          <a:solidFill>
                            <a:srgbClr val="0000FF"/>
                          </a:solidFill>
                        </a:rPr>
                        <a:t>N</a:t>
                      </a:r>
                      <a:r>
                        <a:rPr b="1" lang="en" sz="1700">
                          <a:solidFill>
                            <a:srgbClr val="0000FF"/>
                          </a:solidFill>
                        </a:rPr>
                        <a:t>ame</a:t>
                      </a:r>
                      <a:endParaRPr b="1" sz="1700">
                        <a:solidFill>
                          <a:srgbClr val="0000FF"/>
                        </a:solidFill>
                      </a:endParaRPr>
                    </a:p>
                  </a:txBody>
                  <a:tcPr marT="91425" marB="91425" marR="91425" marL="91425"/>
                </a:tc>
                <a:tc>
                  <a:txBody>
                    <a:bodyPr/>
                    <a:lstStyle/>
                    <a:p>
                      <a:pPr indent="0" lvl="0" marL="0" rtl="0" algn="l">
                        <a:spcBef>
                          <a:spcPts val="0"/>
                        </a:spcBef>
                        <a:spcAft>
                          <a:spcPts val="0"/>
                        </a:spcAft>
                        <a:buNone/>
                      </a:pPr>
                      <a:r>
                        <a:rPr b="1" lang="en" sz="1600">
                          <a:solidFill>
                            <a:srgbClr val="0000FF"/>
                          </a:solidFill>
                        </a:rPr>
                        <a:t>Student ID</a:t>
                      </a:r>
                      <a:endParaRPr b="1" sz="1600">
                        <a:solidFill>
                          <a:srgbClr val="0000FF"/>
                        </a:solidFill>
                      </a:endParaRPr>
                    </a:p>
                  </a:txBody>
                  <a:tcPr marT="91425" marB="91425" marR="91425" marL="91425"/>
                </a:tc>
              </a:tr>
              <a:tr h="426675">
                <a:tc>
                  <a:txBody>
                    <a:bodyPr/>
                    <a:lstStyle/>
                    <a:p>
                      <a:pPr indent="0" lvl="0" marL="0" rtl="0" algn="l">
                        <a:spcBef>
                          <a:spcPts val="0"/>
                        </a:spcBef>
                        <a:spcAft>
                          <a:spcPts val="0"/>
                        </a:spcAft>
                        <a:buNone/>
                      </a:pPr>
                      <a:r>
                        <a:rPr b="1" lang="en"/>
                        <a:t>Paras Movaliya (Team leader) </a:t>
                      </a:r>
                      <a:endParaRPr b="1"/>
                    </a:p>
                  </a:txBody>
                  <a:tcPr marT="91425" marB="91425" marR="91425" marL="91425"/>
                </a:tc>
                <a:tc>
                  <a:txBody>
                    <a:bodyPr/>
                    <a:lstStyle/>
                    <a:p>
                      <a:pPr indent="0" lvl="0" marL="0" rtl="0" algn="l">
                        <a:spcBef>
                          <a:spcPts val="0"/>
                        </a:spcBef>
                        <a:spcAft>
                          <a:spcPts val="0"/>
                        </a:spcAft>
                        <a:buNone/>
                      </a:pPr>
                      <a:r>
                        <a:rPr b="1" lang="en"/>
                        <a:t>201901027</a:t>
                      </a:r>
                      <a:endParaRPr b="1"/>
                    </a:p>
                  </a:txBody>
                  <a:tcPr marT="91425" marB="91425" marR="91425" marL="91425"/>
                </a:tc>
              </a:tr>
              <a:tr h="426675">
                <a:tc>
                  <a:txBody>
                    <a:bodyPr/>
                    <a:lstStyle/>
                    <a:p>
                      <a:pPr indent="0" lvl="0" marL="0" rtl="0" algn="l">
                        <a:spcBef>
                          <a:spcPts val="0"/>
                        </a:spcBef>
                        <a:spcAft>
                          <a:spcPts val="0"/>
                        </a:spcAft>
                        <a:buNone/>
                      </a:pPr>
                      <a:r>
                        <a:rPr b="1" lang="en"/>
                        <a:t>Vishvarajsinh Chauhan</a:t>
                      </a:r>
                      <a:endParaRPr b="1"/>
                    </a:p>
                  </a:txBody>
                  <a:tcPr marT="91425" marB="91425" marR="91425" marL="91425"/>
                </a:tc>
                <a:tc>
                  <a:txBody>
                    <a:bodyPr/>
                    <a:lstStyle/>
                    <a:p>
                      <a:pPr indent="0" lvl="0" marL="0" rtl="0" algn="l">
                        <a:spcBef>
                          <a:spcPts val="0"/>
                        </a:spcBef>
                        <a:spcAft>
                          <a:spcPts val="0"/>
                        </a:spcAft>
                        <a:buNone/>
                      </a:pPr>
                      <a:r>
                        <a:rPr b="1" lang="en"/>
                        <a:t>201901015</a:t>
                      </a:r>
                      <a:endParaRPr b="1"/>
                    </a:p>
                  </a:txBody>
                  <a:tcPr marT="91425" marB="91425" marR="91425" marL="91425"/>
                </a:tc>
              </a:tr>
              <a:tr h="426675">
                <a:tc>
                  <a:txBody>
                    <a:bodyPr/>
                    <a:lstStyle/>
                    <a:p>
                      <a:pPr indent="0" lvl="0" marL="0" rtl="0" algn="l">
                        <a:spcBef>
                          <a:spcPts val="0"/>
                        </a:spcBef>
                        <a:spcAft>
                          <a:spcPts val="0"/>
                        </a:spcAft>
                        <a:buNone/>
                      </a:pPr>
                      <a:r>
                        <a:rPr b="1" lang="en"/>
                        <a:t>Karan Solanki </a:t>
                      </a:r>
                      <a:endParaRPr b="1"/>
                    </a:p>
                  </a:txBody>
                  <a:tcPr marT="91425" marB="91425" marR="91425" marL="91425"/>
                </a:tc>
                <a:tc>
                  <a:txBody>
                    <a:bodyPr/>
                    <a:lstStyle/>
                    <a:p>
                      <a:pPr indent="0" lvl="0" marL="0" rtl="0" algn="l">
                        <a:spcBef>
                          <a:spcPts val="0"/>
                        </a:spcBef>
                        <a:spcAft>
                          <a:spcPts val="0"/>
                        </a:spcAft>
                        <a:buNone/>
                      </a:pPr>
                      <a:r>
                        <a:rPr b="1" lang="en"/>
                        <a:t>201901085</a:t>
                      </a:r>
                      <a:endParaRPr b="1"/>
                    </a:p>
                  </a:txBody>
                  <a:tcPr marT="91425" marB="91425" marR="91425" marL="91425"/>
                </a:tc>
              </a:tr>
              <a:tr h="426675">
                <a:tc>
                  <a:txBody>
                    <a:bodyPr/>
                    <a:lstStyle/>
                    <a:p>
                      <a:pPr indent="0" lvl="0" marL="0" rtl="0" algn="l">
                        <a:spcBef>
                          <a:spcPts val="0"/>
                        </a:spcBef>
                        <a:spcAft>
                          <a:spcPts val="0"/>
                        </a:spcAft>
                        <a:buNone/>
                      </a:pPr>
                      <a:r>
                        <a:rPr b="1" lang="en"/>
                        <a:t>Mayur Pandar </a:t>
                      </a:r>
                      <a:endParaRPr b="1"/>
                    </a:p>
                  </a:txBody>
                  <a:tcPr marT="91425" marB="91425" marR="91425" marL="91425"/>
                </a:tc>
                <a:tc>
                  <a:txBody>
                    <a:bodyPr/>
                    <a:lstStyle/>
                    <a:p>
                      <a:pPr indent="0" lvl="0" marL="0" rtl="0" algn="l">
                        <a:spcBef>
                          <a:spcPts val="0"/>
                        </a:spcBef>
                        <a:spcAft>
                          <a:spcPts val="0"/>
                        </a:spcAft>
                        <a:buNone/>
                      </a:pPr>
                      <a:r>
                        <a:rPr b="1" lang="en"/>
                        <a:t>201901090</a:t>
                      </a:r>
                      <a:endParaRPr b="1"/>
                    </a:p>
                  </a:txBody>
                  <a:tcPr marT="91425" marB="91425" marR="91425" marL="91425"/>
                </a:tc>
              </a:tr>
              <a:tr h="426675">
                <a:tc>
                  <a:txBody>
                    <a:bodyPr/>
                    <a:lstStyle/>
                    <a:p>
                      <a:pPr indent="0" lvl="0" marL="0" rtl="0" algn="l">
                        <a:spcBef>
                          <a:spcPts val="0"/>
                        </a:spcBef>
                        <a:spcAft>
                          <a:spcPts val="0"/>
                        </a:spcAft>
                        <a:buNone/>
                      </a:pPr>
                      <a:r>
                        <a:rPr b="1" lang="en"/>
                        <a:t>Yash Prajapati</a:t>
                      </a:r>
                      <a:endParaRPr b="1"/>
                    </a:p>
                  </a:txBody>
                  <a:tcPr marT="91425" marB="91425" marR="91425" marL="91425"/>
                </a:tc>
                <a:tc>
                  <a:txBody>
                    <a:bodyPr/>
                    <a:lstStyle/>
                    <a:p>
                      <a:pPr indent="0" lvl="0" marL="0" rtl="0" algn="l">
                        <a:spcBef>
                          <a:spcPts val="0"/>
                        </a:spcBef>
                        <a:spcAft>
                          <a:spcPts val="0"/>
                        </a:spcAft>
                        <a:buNone/>
                      </a:pPr>
                      <a:r>
                        <a:rPr b="1" lang="en"/>
                        <a:t>201901120</a:t>
                      </a:r>
                      <a:endParaRPr b="1"/>
                    </a:p>
                  </a:txBody>
                  <a:tcPr marT="91425" marB="91425" marR="91425" marL="91425"/>
                </a:tc>
              </a:tr>
              <a:tr h="426675">
                <a:tc>
                  <a:txBody>
                    <a:bodyPr/>
                    <a:lstStyle/>
                    <a:p>
                      <a:pPr indent="0" lvl="0" marL="0" rtl="0" algn="l">
                        <a:spcBef>
                          <a:spcPts val="0"/>
                        </a:spcBef>
                        <a:spcAft>
                          <a:spcPts val="0"/>
                        </a:spcAft>
                        <a:buNone/>
                      </a:pPr>
                      <a:r>
                        <a:rPr b="1" lang="en"/>
                        <a:t>Milan Vadheri</a:t>
                      </a:r>
                      <a:endParaRPr b="1"/>
                    </a:p>
                  </a:txBody>
                  <a:tcPr marT="91425" marB="91425" marR="91425" marL="91425"/>
                </a:tc>
                <a:tc>
                  <a:txBody>
                    <a:bodyPr/>
                    <a:lstStyle/>
                    <a:p>
                      <a:pPr indent="0" lvl="0" marL="0" rtl="0" algn="l">
                        <a:spcBef>
                          <a:spcPts val="0"/>
                        </a:spcBef>
                        <a:spcAft>
                          <a:spcPts val="0"/>
                        </a:spcAft>
                        <a:buNone/>
                      </a:pPr>
                      <a:r>
                        <a:rPr b="1" lang="en"/>
                        <a:t>201901121</a:t>
                      </a:r>
                      <a:endParaRPr b="1"/>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74" name="Google Shape;174;p32"/>
          <p:cNvPicPr preferRelativeResize="0"/>
          <p:nvPr/>
        </p:nvPicPr>
        <p:blipFill>
          <a:blip r:embed="rId3">
            <a:alphaModFix/>
          </a:blip>
          <a:stretch>
            <a:fillRect/>
          </a:stretch>
        </p:blipFill>
        <p:spPr>
          <a:xfrm>
            <a:off x="361550" y="255900"/>
            <a:ext cx="8467550" cy="46076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80" name="Google Shape;180;p33"/>
          <p:cNvPicPr preferRelativeResize="0"/>
          <p:nvPr/>
        </p:nvPicPr>
        <p:blipFill>
          <a:blip r:embed="rId3">
            <a:alphaModFix/>
          </a:blip>
          <a:stretch>
            <a:fillRect/>
          </a:stretch>
        </p:blipFill>
        <p:spPr>
          <a:xfrm>
            <a:off x="373225" y="326575"/>
            <a:ext cx="8444198" cy="4464275"/>
          </a:xfrm>
          <a:prstGeom prst="rect">
            <a:avLst/>
          </a:prstGeom>
          <a:noFill/>
          <a:ln cap="flat" cmpd="sng" w="19050">
            <a:solidFill>
              <a:schemeClr val="dk2"/>
            </a:solidFill>
            <a:prstDash val="solid"/>
            <a:round/>
            <a:headEnd len="sm" w="sm" type="none"/>
            <a:tailEnd len="sm" w="sm" type="none"/>
          </a:ln>
        </p:spPr>
      </p:pic>
      <p:cxnSp>
        <p:nvCxnSpPr>
          <p:cNvPr id="181" name="Google Shape;181;p33"/>
          <p:cNvCxnSpPr/>
          <p:nvPr/>
        </p:nvCxnSpPr>
        <p:spPr>
          <a:xfrm>
            <a:off x="1131325" y="3090775"/>
            <a:ext cx="6461400" cy="3510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33"/>
          <p:cNvCxnSpPr/>
          <p:nvPr/>
        </p:nvCxnSpPr>
        <p:spPr>
          <a:xfrm>
            <a:off x="1166325" y="3417325"/>
            <a:ext cx="6438000" cy="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88" name="Google Shape;188;p34"/>
          <p:cNvPicPr preferRelativeResize="0"/>
          <p:nvPr/>
        </p:nvPicPr>
        <p:blipFill>
          <a:blip r:embed="rId3">
            <a:alphaModFix/>
          </a:blip>
          <a:stretch>
            <a:fillRect/>
          </a:stretch>
        </p:blipFill>
        <p:spPr>
          <a:xfrm>
            <a:off x="349900" y="268505"/>
            <a:ext cx="8500373" cy="456009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94" name="Google Shape;194;p35"/>
          <p:cNvPicPr preferRelativeResize="0"/>
          <p:nvPr/>
        </p:nvPicPr>
        <p:blipFill>
          <a:blip r:embed="rId3">
            <a:alphaModFix/>
          </a:blip>
          <a:stretch>
            <a:fillRect/>
          </a:stretch>
        </p:blipFill>
        <p:spPr>
          <a:xfrm>
            <a:off x="275150" y="314900"/>
            <a:ext cx="8530205" cy="45760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00" name="Google Shape;200;p36"/>
          <p:cNvPicPr preferRelativeResize="0"/>
          <p:nvPr/>
        </p:nvPicPr>
        <p:blipFill>
          <a:blip r:embed="rId3">
            <a:alphaModFix/>
          </a:blip>
          <a:stretch>
            <a:fillRect/>
          </a:stretch>
        </p:blipFill>
        <p:spPr>
          <a:xfrm>
            <a:off x="335025" y="293450"/>
            <a:ext cx="8444726" cy="4556599"/>
          </a:xfrm>
          <a:prstGeom prst="rect">
            <a:avLst/>
          </a:prstGeom>
          <a:noFill/>
          <a:ln>
            <a:noFill/>
          </a:ln>
        </p:spPr>
      </p:pic>
      <p:cxnSp>
        <p:nvCxnSpPr>
          <p:cNvPr id="201" name="Google Shape;201;p36"/>
          <p:cNvCxnSpPr/>
          <p:nvPr/>
        </p:nvCxnSpPr>
        <p:spPr>
          <a:xfrm flipH="1" rot="10800000">
            <a:off x="1025525" y="2685075"/>
            <a:ext cx="6566400" cy="23400"/>
          </a:xfrm>
          <a:prstGeom prst="straightConnector1">
            <a:avLst/>
          </a:prstGeom>
          <a:noFill/>
          <a:ln cap="flat" cmpd="sng" w="19050">
            <a:solidFill>
              <a:srgbClr val="0000FF"/>
            </a:solidFill>
            <a:prstDash val="solid"/>
            <a:round/>
            <a:headEnd len="med" w="med" type="none"/>
            <a:tailEnd len="med" w="med" type="none"/>
          </a:ln>
        </p:spPr>
      </p:cxnSp>
      <p:cxnSp>
        <p:nvCxnSpPr>
          <p:cNvPr id="202" name="Google Shape;202;p36"/>
          <p:cNvCxnSpPr/>
          <p:nvPr/>
        </p:nvCxnSpPr>
        <p:spPr>
          <a:xfrm flipH="1" rot="10800000">
            <a:off x="1025513" y="2335475"/>
            <a:ext cx="6589500" cy="34800"/>
          </a:xfrm>
          <a:prstGeom prst="straightConnector1">
            <a:avLst/>
          </a:prstGeom>
          <a:noFill/>
          <a:ln cap="flat" cmpd="sng" w="19050">
            <a:solidFill>
              <a:srgbClr val="0000FF"/>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08" name="Google Shape;208;p37"/>
          <p:cNvPicPr preferRelativeResize="0"/>
          <p:nvPr/>
        </p:nvPicPr>
        <p:blipFill>
          <a:blip r:embed="rId3">
            <a:alphaModFix/>
          </a:blip>
          <a:stretch>
            <a:fillRect/>
          </a:stretch>
        </p:blipFill>
        <p:spPr>
          <a:xfrm>
            <a:off x="311700" y="386463"/>
            <a:ext cx="8292576" cy="4288924"/>
          </a:xfrm>
          <a:prstGeom prst="rect">
            <a:avLst/>
          </a:prstGeom>
          <a:noFill/>
          <a:ln>
            <a:noFill/>
          </a:ln>
        </p:spPr>
      </p:pic>
      <p:cxnSp>
        <p:nvCxnSpPr>
          <p:cNvPr id="209" name="Google Shape;209;p37"/>
          <p:cNvCxnSpPr/>
          <p:nvPr/>
        </p:nvCxnSpPr>
        <p:spPr>
          <a:xfrm>
            <a:off x="1434575" y="1178000"/>
            <a:ext cx="1702800" cy="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37"/>
          <p:cNvCxnSpPr/>
          <p:nvPr/>
        </p:nvCxnSpPr>
        <p:spPr>
          <a:xfrm>
            <a:off x="3125750" y="1178000"/>
            <a:ext cx="0" cy="124800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37"/>
          <p:cNvCxnSpPr/>
          <p:nvPr/>
        </p:nvCxnSpPr>
        <p:spPr>
          <a:xfrm>
            <a:off x="1446250" y="1178000"/>
            <a:ext cx="0" cy="13764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37"/>
          <p:cNvCxnSpPr/>
          <p:nvPr/>
        </p:nvCxnSpPr>
        <p:spPr>
          <a:xfrm>
            <a:off x="1457900" y="2530925"/>
            <a:ext cx="1679400" cy="0"/>
          </a:xfrm>
          <a:prstGeom prst="straightConnector1">
            <a:avLst/>
          </a:prstGeom>
          <a:noFill/>
          <a:ln cap="flat" cmpd="sng" w="9525">
            <a:solidFill>
              <a:schemeClr val="dk2"/>
            </a:solidFill>
            <a:prstDash val="solid"/>
            <a:round/>
            <a:headEnd len="med" w="med" type="none"/>
            <a:tailEnd len="med" w="med" type="none"/>
          </a:ln>
        </p:spPr>
      </p:cxnSp>
      <p:cxnSp>
        <p:nvCxnSpPr>
          <p:cNvPr id="213" name="Google Shape;213;p37"/>
          <p:cNvCxnSpPr/>
          <p:nvPr/>
        </p:nvCxnSpPr>
        <p:spPr>
          <a:xfrm>
            <a:off x="3125750" y="2390975"/>
            <a:ext cx="0" cy="186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19" name="Google Shape;219;p38"/>
          <p:cNvPicPr preferRelativeResize="0"/>
          <p:nvPr/>
        </p:nvPicPr>
        <p:blipFill>
          <a:blip r:embed="rId3">
            <a:alphaModFix/>
          </a:blip>
          <a:stretch>
            <a:fillRect/>
          </a:stretch>
        </p:blipFill>
        <p:spPr>
          <a:xfrm>
            <a:off x="278825" y="349900"/>
            <a:ext cx="8503627" cy="4446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25" name="Google Shape;225;p39"/>
          <p:cNvPicPr preferRelativeResize="0"/>
          <p:nvPr/>
        </p:nvPicPr>
        <p:blipFill>
          <a:blip r:embed="rId3">
            <a:alphaModFix/>
          </a:blip>
          <a:stretch>
            <a:fillRect/>
          </a:stretch>
        </p:blipFill>
        <p:spPr>
          <a:xfrm>
            <a:off x="271125" y="279925"/>
            <a:ext cx="8519074" cy="4448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31" name="Google Shape;231;p40"/>
          <p:cNvPicPr preferRelativeResize="0"/>
          <p:nvPr/>
        </p:nvPicPr>
        <p:blipFill>
          <a:blip r:embed="rId3">
            <a:alphaModFix/>
          </a:blip>
          <a:stretch>
            <a:fillRect/>
          </a:stretch>
        </p:blipFill>
        <p:spPr>
          <a:xfrm>
            <a:off x="311700" y="349900"/>
            <a:ext cx="8537251" cy="43751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1303800" y="7368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Contribution Details</a:t>
            </a:r>
            <a:endParaRPr b="1"/>
          </a:p>
        </p:txBody>
      </p:sp>
      <p:sp>
        <p:nvSpPr>
          <p:cNvPr id="237" name="Google Shape;237;p41"/>
          <p:cNvSpPr txBox="1"/>
          <p:nvPr>
            <p:ph idx="1" type="body"/>
          </p:nvPr>
        </p:nvSpPr>
        <p:spPr>
          <a:xfrm>
            <a:off x="311700" y="1474175"/>
            <a:ext cx="8520600" cy="33972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0000FF"/>
              </a:buClr>
              <a:buSzPts val="1400"/>
              <a:buFont typeface="Arial"/>
              <a:buChar char="●"/>
            </a:pPr>
            <a:r>
              <a:rPr b="1" lang="en" sz="1400">
                <a:solidFill>
                  <a:srgbClr val="0000FF"/>
                </a:solidFill>
                <a:latin typeface="Arial"/>
                <a:ea typeface="Arial"/>
                <a:cs typeface="Arial"/>
                <a:sym typeface="Arial"/>
              </a:rPr>
              <a:t>Paras Movaliya (201901027)</a:t>
            </a:r>
            <a:endParaRPr>
              <a:solidFill>
                <a:srgbClr val="0000FF"/>
              </a:solidFill>
            </a:endParaRPr>
          </a:p>
          <a:p>
            <a:pPr indent="457200" lvl="0" marL="0" rtl="0" algn="l">
              <a:spcBef>
                <a:spcPts val="0"/>
              </a:spcBef>
              <a:spcAft>
                <a:spcPts val="0"/>
              </a:spcAft>
              <a:buNone/>
            </a:pPr>
            <a:r>
              <a:rPr b="1" lang="en" sz="1400"/>
              <a:t>System design,Structural diagram and Behavioral diagram</a:t>
            </a:r>
            <a:endParaRPr b="1" sz="1400"/>
          </a:p>
          <a:p>
            <a:pPr indent="-317500" lvl="0" marL="457200" rtl="0" algn="l">
              <a:lnSpc>
                <a:spcPct val="100000"/>
              </a:lnSpc>
              <a:spcBef>
                <a:spcPts val="1200"/>
              </a:spcBef>
              <a:spcAft>
                <a:spcPts val="0"/>
              </a:spcAft>
              <a:buClr>
                <a:srgbClr val="0000FF"/>
              </a:buClr>
              <a:buSzPts val="1400"/>
              <a:buFont typeface="Arial"/>
              <a:buChar char="●"/>
            </a:pPr>
            <a:r>
              <a:rPr b="1" lang="en" sz="1400">
                <a:solidFill>
                  <a:srgbClr val="0000FF"/>
                </a:solidFill>
                <a:latin typeface="Arial"/>
                <a:ea typeface="Arial"/>
                <a:cs typeface="Arial"/>
                <a:sym typeface="Arial"/>
              </a:rPr>
              <a:t>Vishvarajsinh Chauhan (201901015)</a:t>
            </a:r>
            <a:endParaRPr b="1" sz="1400">
              <a:solidFill>
                <a:srgbClr val="0000FF"/>
              </a:solidFill>
              <a:latin typeface="Arial"/>
              <a:ea typeface="Arial"/>
              <a:cs typeface="Arial"/>
              <a:sym typeface="Arial"/>
            </a:endParaRPr>
          </a:p>
          <a:p>
            <a:pPr indent="457200" lvl="0" marL="0" rtl="0" algn="l">
              <a:spcBef>
                <a:spcPts val="0"/>
              </a:spcBef>
              <a:spcAft>
                <a:spcPts val="0"/>
              </a:spcAft>
              <a:buNone/>
            </a:pPr>
            <a:r>
              <a:rPr b="1" lang="en" sz="1400"/>
              <a:t>System design,Structural diagram and Behavioral diagram</a:t>
            </a:r>
            <a:endParaRPr b="1" sz="1400"/>
          </a:p>
          <a:p>
            <a:pPr indent="-317500" lvl="0" marL="457200" rtl="0" algn="l">
              <a:lnSpc>
                <a:spcPct val="100000"/>
              </a:lnSpc>
              <a:spcBef>
                <a:spcPts val="1200"/>
              </a:spcBef>
              <a:spcAft>
                <a:spcPts val="0"/>
              </a:spcAft>
              <a:buClr>
                <a:srgbClr val="0000FF"/>
              </a:buClr>
              <a:buSzPts val="1400"/>
              <a:buFont typeface="Arial"/>
              <a:buChar char="●"/>
            </a:pPr>
            <a:r>
              <a:rPr b="1" lang="en" sz="1400">
                <a:solidFill>
                  <a:srgbClr val="0000FF"/>
                </a:solidFill>
                <a:latin typeface="Arial"/>
                <a:ea typeface="Arial"/>
                <a:cs typeface="Arial"/>
                <a:sym typeface="Arial"/>
              </a:rPr>
              <a:t>Karan Solanki (201901085)</a:t>
            </a:r>
            <a:endParaRPr b="1" sz="1400">
              <a:solidFill>
                <a:srgbClr val="0000FF"/>
              </a:solidFill>
              <a:latin typeface="Arial"/>
              <a:ea typeface="Arial"/>
              <a:cs typeface="Arial"/>
              <a:sym typeface="Arial"/>
            </a:endParaRPr>
          </a:p>
          <a:p>
            <a:pPr indent="457200" lvl="0" marL="0" rtl="0" algn="l">
              <a:lnSpc>
                <a:spcPct val="100000"/>
              </a:lnSpc>
              <a:spcBef>
                <a:spcPts val="0"/>
              </a:spcBef>
              <a:spcAft>
                <a:spcPts val="0"/>
              </a:spcAft>
              <a:buNone/>
            </a:pPr>
            <a:r>
              <a:rPr b="1" lang="en" sz="1400"/>
              <a:t>Development(frontend-backend)</a:t>
            </a:r>
            <a:endParaRPr b="1">
              <a:solidFill>
                <a:srgbClr val="0000FF"/>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1064100" y="554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500"/>
              <a:t>Context Diagram</a:t>
            </a:r>
            <a:endParaRPr b="1" sz="3500"/>
          </a:p>
        </p:txBody>
      </p:sp>
      <p:pic>
        <p:nvPicPr>
          <p:cNvPr id="72" name="Google Shape;72;p15"/>
          <p:cNvPicPr preferRelativeResize="0"/>
          <p:nvPr/>
        </p:nvPicPr>
        <p:blipFill rotWithShape="1">
          <a:blip r:embed="rId3">
            <a:alphaModFix/>
          </a:blip>
          <a:srcRect b="15827" l="0" r="0" t="15834"/>
          <a:stretch/>
        </p:blipFill>
        <p:spPr>
          <a:xfrm>
            <a:off x="1064100" y="1444175"/>
            <a:ext cx="6869846" cy="32621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1303800" y="7368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Contribution Details</a:t>
            </a:r>
            <a:endParaRPr b="1"/>
          </a:p>
        </p:txBody>
      </p:sp>
      <p:sp>
        <p:nvSpPr>
          <p:cNvPr id="243" name="Google Shape;243;p42"/>
          <p:cNvSpPr txBox="1"/>
          <p:nvPr>
            <p:ph idx="1" type="body"/>
          </p:nvPr>
        </p:nvSpPr>
        <p:spPr>
          <a:xfrm>
            <a:off x="311700" y="1474175"/>
            <a:ext cx="8520600" cy="33972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0000FF"/>
              </a:buClr>
              <a:buSzPts val="1400"/>
              <a:buFont typeface="Arial"/>
              <a:buChar char="●"/>
            </a:pPr>
            <a:r>
              <a:rPr b="1" lang="en" sz="1400">
                <a:solidFill>
                  <a:srgbClr val="0000FF"/>
                </a:solidFill>
                <a:latin typeface="Arial"/>
                <a:ea typeface="Arial"/>
                <a:cs typeface="Arial"/>
                <a:sym typeface="Arial"/>
              </a:rPr>
              <a:t>Mayur Pandar (201901090)</a:t>
            </a:r>
            <a:endParaRPr b="1" sz="1400">
              <a:solidFill>
                <a:srgbClr val="0000FF"/>
              </a:solidFill>
              <a:latin typeface="Arial"/>
              <a:ea typeface="Arial"/>
              <a:cs typeface="Arial"/>
              <a:sym typeface="Arial"/>
            </a:endParaRPr>
          </a:p>
          <a:p>
            <a:pPr indent="457200" lvl="0" marL="0" rtl="0" algn="l">
              <a:lnSpc>
                <a:spcPct val="100000"/>
              </a:lnSpc>
              <a:spcBef>
                <a:spcPts val="0"/>
              </a:spcBef>
              <a:spcAft>
                <a:spcPts val="0"/>
              </a:spcAft>
              <a:buNone/>
            </a:pPr>
            <a:r>
              <a:rPr b="1" lang="en" sz="1400">
                <a:solidFill>
                  <a:srgbClr val="000000"/>
                </a:solidFill>
              </a:rPr>
              <a:t>Work on VP tool and Visual Paradigm tool</a:t>
            </a:r>
            <a:endParaRPr b="1" sz="1400">
              <a:solidFill>
                <a:srgbClr val="000000"/>
              </a:solidFill>
            </a:endParaRPr>
          </a:p>
          <a:p>
            <a:pPr indent="0" lvl="0" marL="914400" rtl="0" algn="l">
              <a:lnSpc>
                <a:spcPct val="100000"/>
              </a:lnSpc>
              <a:spcBef>
                <a:spcPts val="0"/>
              </a:spcBef>
              <a:spcAft>
                <a:spcPts val="0"/>
              </a:spcAft>
              <a:buNone/>
            </a:pPr>
            <a:r>
              <a:t/>
            </a:r>
            <a:endParaRPr b="1" sz="1400">
              <a:solidFill>
                <a:srgbClr val="000000"/>
              </a:solidFill>
            </a:endParaRPr>
          </a:p>
          <a:p>
            <a:pPr indent="-317500" lvl="0" marL="457200" rtl="0" algn="l">
              <a:lnSpc>
                <a:spcPct val="100000"/>
              </a:lnSpc>
              <a:spcBef>
                <a:spcPts val="0"/>
              </a:spcBef>
              <a:spcAft>
                <a:spcPts val="0"/>
              </a:spcAft>
              <a:buClr>
                <a:srgbClr val="0000FF"/>
              </a:buClr>
              <a:buSzPts val="1400"/>
              <a:buFont typeface="Arial"/>
              <a:buChar char="●"/>
            </a:pPr>
            <a:r>
              <a:rPr b="1" lang="en" sz="1400">
                <a:solidFill>
                  <a:srgbClr val="0000FF"/>
                </a:solidFill>
                <a:latin typeface="Arial"/>
                <a:ea typeface="Arial"/>
                <a:cs typeface="Arial"/>
                <a:sym typeface="Arial"/>
              </a:rPr>
              <a:t>Yash Prajapati(201901120)</a:t>
            </a:r>
            <a:endParaRPr b="1" sz="1400">
              <a:solidFill>
                <a:srgbClr val="0000FF"/>
              </a:solidFill>
              <a:latin typeface="Arial"/>
              <a:ea typeface="Arial"/>
              <a:cs typeface="Arial"/>
              <a:sym typeface="Arial"/>
            </a:endParaRPr>
          </a:p>
          <a:p>
            <a:pPr indent="457200" lvl="0" marL="0" rtl="0" algn="l">
              <a:lnSpc>
                <a:spcPct val="100000"/>
              </a:lnSpc>
              <a:spcBef>
                <a:spcPts val="0"/>
              </a:spcBef>
              <a:spcAft>
                <a:spcPts val="0"/>
              </a:spcAft>
              <a:buNone/>
            </a:pPr>
            <a:r>
              <a:rPr b="1" lang="en" sz="1400">
                <a:solidFill>
                  <a:srgbClr val="000000"/>
                </a:solidFill>
              </a:rPr>
              <a:t>Development(frontend-backend)</a:t>
            </a:r>
            <a:endParaRPr b="1" sz="1400">
              <a:solidFill>
                <a:srgbClr val="000000"/>
              </a:solidFill>
            </a:endParaRPr>
          </a:p>
          <a:p>
            <a:pPr indent="0" lvl="0" marL="914400" rtl="0" algn="l">
              <a:lnSpc>
                <a:spcPct val="100000"/>
              </a:lnSpc>
              <a:spcBef>
                <a:spcPts val="0"/>
              </a:spcBef>
              <a:spcAft>
                <a:spcPts val="0"/>
              </a:spcAft>
              <a:buNone/>
            </a:pPr>
            <a:r>
              <a:t/>
            </a:r>
            <a:endParaRPr b="1"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FF"/>
              </a:buClr>
              <a:buSzPts val="1400"/>
              <a:buFont typeface="Arial"/>
              <a:buChar char="●"/>
            </a:pPr>
            <a:r>
              <a:rPr b="1" lang="en" sz="1400">
                <a:solidFill>
                  <a:srgbClr val="0000FF"/>
                </a:solidFill>
                <a:latin typeface="Arial"/>
                <a:ea typeface="Arial"/>
                <a:cs typeface="Arial"/>
                <a:sym typeface="Arial"/>
              </a:rPr>
              <a:t>Milan Vadheri(201901121)</a:t>
            </a:r>
            <a:endParaRPr b="1" sz="1400">
              <a:solidFill>
                <a:srgbClr val="0000FF"/>
              </a:solidFill>
              <a:latin typeface="Arial"/>
              <a:ea typeface="Arial"/>
              <a:cs typeface="Arial"/>
              <a:sym typeface="Arial"/>
            </a:endParaRPr>
          </a:p>
          <a:p>
            <a:pPr indent="457200" lvl="0" marL="0" rtl="0" algn="l">
              <a:lnSpc>
                <a:spcPct val="100000"/>
              </a:lnSpc>
              <a:spcBef>
                <a:spcPts val="0"/>
              </a:spcBef>
              <a:spcAft>
                <a:spcPts val="0"/>
              </a:spcAft>
              <a:buNone/>
            </a:pPr>
            <a:r>
              <a:rPr b="1" lang="en" sz="1400">
                <a:solidFill>
                  <a:srgbClr val="000000"/>
                </a:solidFill>
              </a:rPr>
              <a:t>Database design and Development</a:t>
            </a:r>
            <a:endParaRPr b="1" sz="1400">
              <a:solidFill>
                <a:srgbClr val="000000"/>
              </a:solidFill>
            </a:endParaRPr>
          </a:p>
          <a:p>
            <a:pPr indent="0" lvl="0" marL="914400" rtl="0" algn="l">
              <a:lnSpc>
                <a:spcPct val="100000"/>
              </a:lnSpc>
              <a:spcBef>
                <a:spcPts val="0"/>
              </a:spcBef>
              <a:spcAft>
                <a:spcPts val="0"/>
              </a:spcAft>
              <a:buNone/>
            </a:pPr>
            <a:r>
              <a:t/>
            </a:r>
            <a:endParaRPr b="1" sz="1400">
              <a:solidFill>
                <a:srgbClr val="000000"/>
              </a:solidFill>
              <a:latin typeface="Arial"/>
              <a:ea typeface="Arial"/>
              <a:cs typeface="Arial"/>
              <a:sym typeface="Arial"/>
            </a:endParaRPr>
          </a:p>
          <a:p>
            <a:pPr indent="0" lvl="0" marL="914400" rtl="0" algn="l">
              <a:lnSpc>
                <a:spcPct val="100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Link For the Project</a:t>
            </a:r>
            <a:endParaRPr/>
          </a:p>
        </p:txBody>
      </p:sp>
      <p:sp>
        <p:nvSpPr>
          <p:cNvPr id="249" name="Google Shape;249;p4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https://github.com/DesipherKunal/Hotel-Management-/tree/master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Also, the same documentation and source code are uploaded on this drive.</a:t>
            </a:r>
            <a:endParaRPr/>
          </a:p>
          <a:p>
            <a:pPr indent="0" lvl="0" marL="0" rtl="0" algn="l">
              <a:spcBef>
                <a:spcPts val="1200"/>
              </a:spcBef>
              <a:spcAft>
                <a:spcPts val="0"/>
              </a:spcAft>
              <a:buNone/>
            </a:pPr>
            <a:r>
              <a:rPr lang="en" u="sng">
                <a:solidFill>
                  <a:schemeClr val="hlink"/>
                </a:solidFill>
                <a:hlinkClick r:id="rId4"/>
              </a:rPr>
              <a:t>https://drive.google.com/drive/folders/1v1knEBHDjU-e_CKeFz-ESJJQCYKIvHJT?usp=sharing</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819150" y="2025825"/>
            <a:ext cx="7505700" cy="157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800"/>
              <a:t>THANK YOU!</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1216800" y="632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Functional Summary (User Stories)</a:t>
            </a:r>
            <a:endParaRPr b="1"/>
          </a:p>
        </p:txBody>
      </p:sp>
      <p:sp>
        <p:nvSpPr>
          <p:cNvPr id="78" name="Google Shape;78;p16"/>
          <p:cNvSpPr txBox="1"/>
          <p:nvPr>
            <p:ph idx="1" type="body"/>
          </p:nvPr>
        </p:nvSpPr>
        <p:spPr>
          <a:xfrm>
            <a:off x="819150" y="1272250"/>
            <a:ext cx="7753500" cy="3404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500">
                <a:solidFill>
                  <a:srgbClr val="0000FF"/>
                </a:solidFill>
              </a:rPr>
              <a:t>Search room:</a:t>
            </a:r>
            <a:r>
              <a:rPr lang="en" sz="1500">
                <a:solidFill>
                  <a:srgbClr val="0000FF"/>
                </a:solidFill>
              </a:rPr>
              <a:t> </a:t>
            </a:r>
            <a:r>
              <a:rPr lang="en" sz="1400"/>
              <a:t>Users can request a room booking for a particular date and time. There are mainly two types of rooms available, like a single and double bed with AC and Non-AC. Users can choose as per their choice. Users can also see the remaining time of already booked room for the future booking reference.</a:t>
            </a:r>
            <a:endParaRPr sz="1400"/>
          </a:p>
          <a:p>
            <a:pPr indent="-317500" lvl="0" marL="457200" rtl="0" algn="l">
              <a:spcBef>
                <a:spcPts val="0"/>
              </a:spcBef>
              <a:spcAft>
                <a:spcPts val="0"/>
              </a:spcAft>
              <a:buSzPts val="1400"/>
              <a:buChar char="●"/>
            </a:pPr>
            <a:r>
              <a:rPr b="1" lang="en" sz="1500">
                <a:solidFill>
                  <a:srgbClr val="0000FF"/>
                </a:solidFill>
              </a:rPr>
              <a:t>Booking &amp; order</a:t>
            </a:r>
            <a:r>
              <a:rPr b="1" lang="en" sz="1500">
                <a:solidFill>
                  <a:schemeClr val="accent5"/>
                </a:solidFill>
              </a:rPr>
              <a:t> </a:t>
            </a:r>
            <a:r>
              <a:rPr b="1" lang="en" sz="1500">
                <a:solidFill>
                  <a:srgbClr val="0000FF"/>
                </a:solidFill>
              </a:rPr>
              <a:t>information</a:t>
            </a:r>
            <a:r>
              <a:rPr b="1" lang="en" sz="1500">
                <a:solidFill>
                  <a:schemeClr val="accent5"/>
                </a:solidFill>
              </a:rPr>
              <a:t>:</a:t>
            </a:r>
            <a:r>
              <a:rPr lang="en" sz="1500">
                <a:solidFill>
                  <a:schemeClr val="accent5"/>
                </a:solidFill>
              </a:rPr>
              <a:t> </a:t>
            </a:r>
            <a:r>
              <a:rPr lang="en" sz="1400"/>
              <a:t>System provides the unique code for each customer. This helps to store all the booking and order details for that particular customer.</a:t>
            </a:r>
            <a:endParaRPr sz="1400"/>
          </a:p>
          <a:p>
            <a:pPr indent="-317500" lvl="0" marL="457200" rtl="0" algn="l">
              <a:spcBef>
                <a:spcPts val="0"/>
              </a:spcBef>
              <a:spcAft>
                <a:spcPts val="0"/>
              </a:spcAft>
              <a:buSzPts val="1400"/>
              <a:buChar char="●"/>
            </a:pPr>
            <a:r>
              <a:rPr b="1" lang="en" sz="1500">
                <a:solidFill>
                  <a:srgbClr val="0000FF"/>
                </a:solidFill>
              </a:rPr>
              <a:t>Order food:</a:t>
            </a:r>
            <a:r>
              <a:rPr lang="en" sz="1500">
                <a:solidFill>
                  <a:srgbClr val="0000FF"/>
                </a:solidFill>
              </a:rPr>
              <a:t> </a:t>
            </a:r>
            <a:r>
              <a:rPr lang="en" sz="1400"/>
              <a:t>Customer can see the online menu card from the website and order the food providing the code/food name of the food from the menu card and the quantity as their preference.</a:t>
            </a:r>
            <a:endParaRPr sz="1400"/>
          </a:p>
          <a:p>
            <a:pPr indent="-317500" lvl="0" marL="457200" rtl="0" algn="l">
              <a:spcBef>
                <a:spcPts val="0"/>
              </a:spcBef>
              <a:spcAft>
                <a:spcPts val="0"/>
              </a:spcAft>
              <a:buSzPts val="1400"/>
              <a:buChar char="●"/>
            </a:pPr>
            <a:r>
              <a:rPr b="1" lang="en" sz="1500">
                <a:solidFill>
                  <a:srgbClr val="0000FF"/>
                </a:solidFill>
              </a:rPr>
              <a:t>Payment Details:</a:t>
            </a:r>
            <a:r>
              <a:rPr lang="en" sz="1400"/>
              <a:t> When customer wants to leave the hotel, they can enter their booking information for the payment. Customers must pay using one of the available payment methods, such as cash, net banking, or an ATM card.To clear payment, the payment portal would use a payment gateway.</a:t>
            </a:r>
            <a:endParaRPr sz="1400"/>
          </a:p>
          <a:p>
            <a:pPr indent="0" lvl="0" marL="0" rtl="0" algn="l">
              <a:spcBef>
                <a:spcPts val="1200"/>
              </a:spcBef>
              <a:spcAft>
                <a:spcPts val="0"/>
              </a:spcAft>
              <a:buClr>
                <a:schemeClr val="dk1"/>
              </a:buClr>
              <a:buSzPts val="1100"/>
              <a:buFont typeface="Arial"/>
              <a:buNone/>
            </a:pPr>
            <a:r>
              <a:t/>
            </a:r>
            <a:endParaRPr sz="1200"/>
          </a:p>
          <a:p>
            <a:pPr indent="0" lvl="0" marL="0" rtl="0" algn="l">
              <a:spcBef>
                <a:spcPts val="1200"/>
              </a:spcBef>
              <a:spcAft>
                <a:spcPts val="12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1216800" y="7356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Functional Summary (User Stories)</a:t>
            </a:r>
            <a:endParaRPr/>
          </a:p>
        </p:txBody>
      </p:sp>
      <p:sp>
        <p:nvSpPr>
          <p:cNvPr id="84" name="Google Shape;84;p17"/>
          <p:cNvSpPr txBox="1"/>
          <p:nvPr>
            <p:ph idx="1" type="body"/>
          </p:nvPr>
        </p:nvSpPr>
        <p:spPr>
          <a:xfrm>
            <a:off x="827800" y="1496950"/>
            <a:ext cx="7826100" cy="3488700"/>
          </a:xfrm>
          <a:prstGeom prst="rect">
            <a:avLst/>
          </a:prstGeom>
        </p:spPr>
        <p:txBody>
          <a:bodyPr anchorCtr="0" anchor="t" bIns="91425" lIns="91425" spcFirstLastPara="1" rIns="91425" wrap="square" tIns="91425">
            <a:normAutofit fontScale="25000" lnSpcReduction="20000"/>
          </a:bodyPr>
          <a:lstStyle/>
          <a:p>
            <a:pPr indent="-319087" lvl="0" marL="457200" rtl="0" algn="l">
              <a:spcBef>
                <a:spcPts val="0"/>
              </a:spcBef>
              <a:spcAft>
                <a:spcPts val="0"/>
              </a:spcAft>
              <a:buSzPct val="95000"/>
              <a:buChar char="●"/>
            </a:pPr>
            <a:r>
              <a:rPr b="1" lang="en" sz="6000">
                <a:solidFill>
                  <a:srgbClr val="0000FF"/>
                </a:solidFill>
              </a:rPr>
              <a:t>Room cancellation</a:t>
            </a:r>
            <a:r>
              <a:rPr lang="en" sz="6000">
                <a:solidFill>
                  <a:srgbClr val="0000FF"/>
                </a:solidFill>
              </a:rPr>
              <a:t>:</a:t>
            </a:r>
            <a:r>
              <a:rPr lang="en" sz="5600"/>
              <a:t> Users have a choice to cancel their room (if booked) but in that case, they will not get 100% of their money.</a:t>
            </a:r>
            <a:endParaRPr sz="5600"/>
          </a:p>
          <a:p>
            <a:pPr indent="-317500" lvl="0" marL="457200" rtl="0" algn="l">
              <a:spcBef>
                <a:spcPts val="0"/>
              </a:spcBef>
              <a:spcAft>
                <a:spcPts val="0"/>
              </a:spcAft>
              <a:buSzPct val="93333"/>
              <a:buChar char="●"/>
            </a:pPr>
            <a:r>
              <a:rPr b="1" lang="en" sz="6000">
                <a:solidFill>
                  <a:srgbClr val="0000FF"/>
                </a:solidFill>
              </a:rPr>
              <a:t>Manage Staff:</a:t>
            </a:r>
            <a:r>
              <a:rPr lang="en" sz="6000">
                <a:solidFill>
                  <a:srgbClr val="0000FF"/>
                </a:solidFill>
              </a:rPr>
              <a:t> </a:t>
            </a:r>
            <a:r>
              <a:rPr lang="en" sz="5600"/>
              <a:t>Admin can see the staff member details like staff member name, phone number, bank account number and track record of all the staffs in the hotel.</a:t>
            </a:r>
            <a:endParaRPr sz="5600"/>
          </a:p>
          <a:p>
            <a:pPr indent="-319087" lvl="0" marL="457200" rtl="0" algn="l">
              <a:spcBef>
                <a:spcPts val="0"/>
              </a:spcBef>
              <a:spcAft>
                <a:spcPts val="0"/>
              </a:spcAft>
              <a:buSzPct val="95000"/>
              <a:buChar char="●"/>
            </a:pPr>
            <a:r>
              <a:rPr b="1" lang="en" sz="6000">
                <a:solidFill>
                  <a:srgbClr val="0000FF"/>
                </a:solidFill>
              </a:rPr>
              <a:t>Manage User:</a:t>
            </a:r>
            <a:r>
              <a:rPr lang="en" sz="6000">
                <a:solidFill>
                  <a:srgbClr val="0000FF"/>
                </a:solidFill>
              </a:rPr>
              <a:t> </a:t>
            </a:r>
            <a:r>
              <a:rPr lang="en" sz="5600">
                <a:solidFill>
                  <a:srgbClr val="000000"/>
                </a:solidFill>
              </a:rPr>
              <a:t>Admin can see the all users details to see the frequency of the customer and also payment paid by the customer. Admin/Receptionist can update the customer details according to customers latest information.</a:t>
            </a:r>
            <a:endParaRPr sz="5600"/>
          </a:p>
          <a:p>
            <a:pPr indent="-319087" lvl="0" marL="457200" rtl="0" algn="l">
              <a:spcBef>
                <a:spcPts val="0"/>
              </a:spcBef>
              <a:spcAft>
                <a:spcPts val="0"/>
              </a:spcAft>
              <a:buSzPct val="95000"/>
              <a:buChar char="●"/>
            </a:pPr>
            <a:r>
              <a:rPr b="1" lang="en" sz="6000">
                <a:solidFill>
                  <a:srgbClr val="0000FF"/>
                </a:solidFill>
              </a:rPr>
              <a:t>Help desk: </a:t>
            </a:r>
            <a:r>
              <a:rPr lang="en" sz="5600"/>
              <a:t>Customer can call the staff for any query using help button on the website.</a:t>
            </a:r>
            <a:endParaRPr sz="5600"/>
          </a:p>
          <a:p>
            <a:pPr indent="-319087" lvl="0" marL="457200" rtl="0" algn="l">
              <a:spcBef>
                <a:spcPts val="0"/>
              </a:spcBef>
              <a:spcAft>
                <a:spcPts val="0"/>
              </a:spcAft>
              <a:buSzPct val="95000"/>
              <a:buChar char="●"/>
            </a:pPr>
            <a:r>
              <a:rPr b="1" lang="en" sz="6000">
                <a:solidFill>
                  <a:srgbClr val="0000FF"/>
                </a:solidFill>
              </a:rPr>
              <a:t>Manage inventory:</a:t>
            </a:r>
            <a:r>
              <a:rPr lang="en" sz="5600"/>
              <a:t> Admin/Owner can see the total (food + furniture) inventory used and what number of inventories was in stock. If the stock is below the threshold value than manger has to immediate order the appropriate number of inventories using the previous data. (Threshold value is calculate using the previous month’s used inventories).</a:t>
            </a:r>
            <a:endParaRPr sz="56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Clr>
                <a:schemeClr val="dk1"/>
              </a:buClr>
              <a:buSzPct val="91666"/>
              <a:buFont typeface="Arial"/>
              <a:buNone/>
            </a:pPr>
            <a:r>
              <a:t/>
            </a:r>
            <a:endParaRPr sz="12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1269225" y="7282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Top Level Use Case Model</a:t>
            </a:r>
            <a:endParaRPr b="1"/>
          </a:p>
        </p:txBody>
      </p:sp>
      <p:pic>
        <p:nvPicPr>
          <p:cNvPr id="90" name="Google Shape;90;p18"/>
          <p:cNvPicPr preferRelativeResize="0"/>
          <p:nvPr/>
        </p:nvPicPr>
        <p:blipFill>
          <a:blip r:embed="rId3">
            <a:alphaModFix/>
          </a:blip>
          <a:stretch>
            <a:fillRect/>
          </a:stretch>
        </p:blipFill>
        <p:spPr>
          <a:xfrm>
            <a:off x="1839600" y="1550400"/>
            <a:ext cx="5086926" cy="3038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1303800" y="7196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Sequence Diagram</a:t>
            </a:r>
            <a:endParaRPr b="1"/>
          </a:p>
        </p:txBody>
      </p:sp>
      <p:pic>
        <p:nvPicPr>
          <p:cNvPr id="96" name="Google Shape;96;p19"/>
          <p:cNvPicPr preferRelativeResize="0"/>
          <p:nvPr/>
        </p:nvPicPr>
        <p:blipFill>
          <a:blip r:embed="rId3">
            <a:alphaModFix/>
          </a:blip>
          <a:stretch>
            <a:fillRect/>
          </a:stretch>
        </p:blipFill>
        <p:spPr>
          <a:xfrm>
            <a:off x="819150" y="1560800"/>
            <a:ext cx="6778192" cy="303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1035100" y="396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Activity Diagram</a:t>
            </a:r>
            <a:endParaRPr b="1"/>
          </a:p>
        </p:txBody>
      </p:sp>
      <p:pic>
        <p:nvPicPr>
          <p:cNvPr id="102" name="Google Shape;102;p20"/>
          <p:cNvPicPr preferRelativeResize="0"/>
          <p:nvPr/>
        </p:nvPicPr>
        <p:blipFill rotWithShape="1">
          <a:blip r:embed="rId3">
            <a:alphaModFix/>
          </a:blip>
          <a:srcRect b="1323" l="0" r="0" t="1323"/>
          <a:stretch/>
        </p:blipFill>
        <p:spPr>
          <a:xfrm>
            <a:off x="1890975" y="1350900"/>
            <a:ext cx="5577239" cy="32652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1173575" y="683225"/>
            <a:ext cx="7505700" cy="75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Class Diagram</a:t>
            </a:r>
            <a:endParaRPr b="1"/>
          </a:p>
        </p:txBody>
      </p:sp>
      <p:pic>
        <p:nvPicPr>
          <p:cNvPr id="108" name="Google Shape;108;p21"/>
          <p:cNvPicPr preferRelativeResize="0"/>
          <p:nvPr/>
        </p:nvPicPr>
        <p:blipFill rotWithShape="1">
          <a:blip r:embed="rId3">
            <a:alphaModFix/>
          </a:blip>
          <a:srcRect b="4987" l="0" r="0" t="4987"/>
          <a:stretch/>
        </p:blipFill>
        <p:spPr>
          <a:xfrm>
            <a:off x="1278700" y="1442525"/>
            <a:ext cx="5883375" cy="3472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