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Old Standard TT" panose="020B0604020202020204" charset="0"/>
      <p:regular r:id="rId35"/>
      <p:bold r:id="rId36"/>
      <p: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AE2C20-B070-43F1-A4C7-CD2A0A7717E0}">
  <a:tblStyle styleId="{3CAE2C20-B070-43F1-A4C7-CD2A0A7717E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2affa6cd58_3_6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2affa6cd58_3_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28b901ec33_0_10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28b901ec33_0_10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28b901ec33_0_1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28b901ec33_0_1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28b901ec33_0_1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28b901ec33_0_1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21e53bc88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21e53bc88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21e53bc88d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21e53bc88d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2affa6cd58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2affa6cd58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2affa6cd58_3_6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2affa6cd58_3_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2affa6cd58_3_6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2affa6cd58_3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2affa6cd58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2affa6cd5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21e46d14a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21e46d14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2affa6cd58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2affa6cd58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2affa6cd58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2affa6cd58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2affa6cd58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2affa6cd58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affa6cd58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affa6cd58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2affa6cd58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2affa6cd58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2affa6cd58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2affa6cd58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2affa6cd58_1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2affa6cd58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2affa6cd58_1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2affa6cd58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2affa6cd58_1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2affa6cd58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2affa6cd58_3_6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2affa6cd58_3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1e46d14a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1e46d14a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21e46d14ae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21e46d14a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2b28d884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2b28d884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21dc8b1aab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21dc8b1aa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21e46d14ae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21e46d14a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21e46d14ae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21e46d14a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21dc8b1aab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21dc8b1aa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21e46d14ae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21e46d14ae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21e46d14ae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21e46d14a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21e46d14ae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21e46d14a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digite.com/agile/agile-methodology/"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drive.google.com/drive/folders/1v1knEBHDjU-e_CKeFz-ESJJQCYKIvHJT?usp=sharing"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95100" y="1893275"/>
            <a:ext cx="8118600" cy="1522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b="1"/>
              <a:t>Smart Taj</a:t>
            </a:r>
            <a:endParaRPr b="1"/>
          </a:p>
        </p:txBody>
      </p:sp>
      <p:sp>
        <p:nvSpPr>
          <p:cNvPr id="60" name="Google Shape;60;p13"/>
          <p:cNvSpPr txBox="1">
            <a:spLocks noGrp="1"/>
          </p:cNvSpPr>
          <p:nvPr>
            <p:ph type="subTitle" idx="1"/>
          </p:nvPr>
        </p:nvSpPr>
        <p:spPr>
          <a:xfrm>
            <a:off x="179750" y="3853058"/>
            <a:ext cx="5361300" cy="52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b="1">
                <a:solidFill>
                  <a:schemeClr val="lt1"/>
                </a:solidFill>
              </a:rPr>
              <a:t>Hotel Management System</a:t>
            </a:r>
            <a:endParaRPr sz="2200" b="1">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934375" y="38510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Deployment Diagram</a:t>
            </a:r>
            <a:r>
              <a:rPr lang="en"/>
              <a:t> </a:t>
            </a:r>
            <a:endParaRPr/>
          </a:p>
        </p:txBody>
      </p:sp>
      <p:pic>
        <p:nvPicPr>
          <p:cNvPr id="114" name="Google Shape;114;p22"/>
          <p:cNvPicPr preferRelativeResize="0"/>
          <p:nvPr/>
        </p:nvPicPr>
        <p:blipFill>
          <a:blip r:embed="rId3">
            <a:alphaModFix/>
          </a:blip>
          <a:stretch>
            <a:fillRect/>
          </a:stretch>
        </p:blipFill>
        <p:spPr>
          <a:xfrm>
            <a:off x="932700" y="1384400"/>
            <a:ext cx="7033848" cy="3038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17230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Scrum Methodology</a:t>
            </a:r>
            <a:endParaRPr b="1"/>
          </a:p>
        </p:txBody>
      </p:sp>
      <p:sp>
        <p:nvSpPr>
          <p:cNvPr id="120" name="Google Shape;120;p2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30715" algn="l" rtl="0">
              <a:spcBef>
                <a:spcPts val="0"/>
              </a:spcBef>
              <a:spcAft>
                <a:spcPts val="0"/>
              </a:spcAft>
              <a:buSzPts val="1608"/>
              <a:buChar char="●"/>
            </a:pPr>
            <a:r>
              <a:rPr lang="en" sz="1608">
                <a:highlight>
                  <a:srgbClr val="FFFFFF"/>
                </a:highlight>
              </a:rPr>
              <a:t>We use scrum </a:t>
            </a:r>
            <a:r>
              <a:rPr lang="en" sz="1608">
                <a:highlight>
                  <a:srgbClr val="FFFFFF"/>
                </a:highlight>
                <a:uFill>
                  <a:noFill/>
                </a:uFill>
                <a:hlinkClick r:id="rId3"/>
              </a:rPr>
              <a:t>methodology</a:t>
            </a:r>
            <a:r>
              <a:rPr lang="en" sz="1608">
                <a:highlight>
                  <a:srgbClr val="FFFFFF"/>
                </a:highlight>
              </a:rPr>
              <a:t> for our development.</a:t>
            </a:r>
            <a:endParaRPr sz="1608">
              <a:highlight>
                <a:srgbClr val="FFFFFF"/>
              </a:highlight>
            </a:endParaRPr>
          </a:p>
          <a:p>
            <a:pPr marL="457200" lvl="0" indent="0" algn="l" rtl="0">
              <a:spcBef>
                <a:spcPts val="1200"/>
              </a:spcBef>
              <a:spcAft>
                <a:spcPts val="0"/>
              </a:spcAft>
              <a:buNone/>
            </a:pPr>
            <a:endParaRPr sz="100">
              <a:highlight>
                <a:srgbClr val="FFFFFF"/>
              </a:highlight>
            </a:endParaRPr>
          </a:p>
          <a:p>
            <a:pPr marL="457200" lvl="0" indent="-330715" algn="l" rtl="0">
              <a:spcBef>
                <a:spcPts val="1200"/>
              </a:spcBef>
              <a:spcAft>
                <a:spcPts val="0"/>
              </a:spcAft>
              <a:buSzPts val="1608"/>
              <a:buChar char="●"/>
            </a:pPr>
            <a:r>
              <a:rPr lang="en" sz="1608">
                <a:highlight>
                  <a:srgbClr val="FFFFFF"/>
                </a:highlight>
              </a:rPr>
              <a:t>Scrum is an </a:t>
            </a:r>
            <a:r>
              <a:rPr lang="en" sz="1608">
                <a:highlight>
                  <a:srgbClr val="FFFFFF"/>
                </a:highlight>
                <a:uFill>
                  <a:noFill/>
                </a:uFill>
                <a:hlinkClick r:id="rId3"/>
              </a:rPr>
              <a:t>agile development methodology</a:t>
            </a:r>
            <a:r>
              <a:rPr lang="en" sz="1608">
                <a:highlight>
                  <a:srgbClr val="FFFFFF"/>
                </a:highlight>
              </a:rPr>
              <a:t> used in the development of Software based on an iterative and incremental processes.</a:t>
            </a:r>
            <a:endParaRPr sz="1608">
              <a:highlight>
                <a:srgbClr val="FFFFFF"/>
              </a:highlight>
            </a:endParaRPr>
          </a:p>
          <a:p>
            <a:pPr marL="0" lvl="0" indent="0" algn="l" rtl="0">
              <a:spcBef>
                <a:spcPts val="1200"/>
              </a:spcBef>
              <a:spcAft>
                <a:spcPts val="0"/>
              </a:spcAft>
              <a:buNone/>
            </a:pPr>
            <a:endParaRPr sz="100">
              <a:highlight>
                <a:srgbClr val="FFFFFF"/>
              </a:highlight>
            </a:endParaRPr>
          </a:p>
          <a:p>
            <a:pPr marL="457200" lvl="0" indent="-330715" algn="l" rtl="0">
              <a:spcBef>
                <a:spcPts val="1200"/>
              </a:spcBef>
              <a:spcAft>
                <a:spcPts val="0"/>
              </a:spcAft>
              <a:buSzPts val="1608"/>
              <a:buChar char="●"/>
            </a:pPr>
            <a:r>
              <a:rPr lang="en" sz="1608">
                <a:highlight>
                  <a:srgbClr val="FFFFFF"/>
                </a:highlight>
              </a:rPr>
              <a:t>We created Product backlog, Sprint backlog for handling the user stories.</a:t>
            </a:r>
            <a:endParaRPr sz="1608">
              <a:highlight>
                <a:srgbClr val="FFFFFF"/>
              </a:highlight>
            </a:endParaRPr>
          </a:p>
          <a:p>
            <a:pPr marL="0" lvl="0" indent="0" algn="l" rtl="0">
              <a:spcBef>
                <a:spcPts val="1200"/>
              </a:spcBef>
              <a:spcAft>
                <a:spcPts val="0"/>
              </a:spcAft>
              <a:buNone/>
            </a:pPr>
            <a:endParaRPr sz="100">
              <a:highlight>
                <a:srgbClr val="FFFFFF"/>
              </a:highlight>
            </a:endParaRPr>
          </a:p>
          <a:p>
            <a:pPr marL="457200" lvl="0" indent="-330715" algn="l" rtl="0">
              <a:spcBef>
                <a:spcPts val="1200"/>
              </a:spcBef>
              <a:spcAft>
                <a:spcPts val="0"/>
              </a:spcAft>
              <a:buSzPts val="1608"/>
              <a:buChar char="●"/>
            </a:pPr>
            <a:r>
              <a:rPr lang="en" sz="1608">
                <a:highlight>
                  <a:srgbClr val="FFFFFF"/>
                </a:highlight>
              </a:rPr>
              <a:t>There are many benefits of the scrum methodology like it is easily scalable, Flexible to changes, Time to market reduction, Higher software quality, Reduction to risks, etc.</a:t>
            </a:r>
            <a:endParaRPr sz="1608">
              <a:highlight>
                <a:srgbClr val="FFFFFF"/>
              </a:highlight>
            </a:endParaRPr>
          </a:p>
          <a:p>
            <a:pPr marL="0" lvl="0" indent="0" algn="l" rtl="0">
              <a:spcBef>
                <a:spcPts val="1200"/>
              </a:spcBef>
              <a:spcAft>
                <a:spcPts val="1200"/>
              </a:spcAft>
              <a:buNone/>
            </a:pPr>
            <a:endParaRPr sz="1400">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1303800" y="71960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Gantt Chart</a:t>
            </a:r>
            <a:endParaRPr/>
          </a:p>
        </p:txBody>
      </p:sp>
      <p:sp>
        <p:nvSpPr>
          <p:cNvPr id="126" name="Google Shape;126;p2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t>
            </a:r>
            <a:endParaRPr/>
          </a:p>
        </p:txBody>
      </p:sp>
      <p:pic>
        <p:nvPicPr>
          <p:cNvPr id="127" name="Google Shape;127;p24"/>
          <p:cNvPicPr preferRelativeResize="0"/>
          <p:nvPr/>
        </p:nvPicPr>
        <p:blipFill>
          <a:blip r:embed="rId3">
            <a:alphaModFix/>
          </a:blip>
          <a:stretch>
            <a:fillRect/>
          </a:stretch>
        </p:blipFill>
        <p:spPr>
          <a:xfrm>
            <a:off x="580127" y="1718902"/>
            <a:ext cx="7810974" cy="264360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1303800" y="70230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Application Architecture</a:t>
            </a:r>
            <a:endParaRPr/>
          </a:p>
        </p:txBody>
      </p:sp>
      <p:sp>
        <p:nvSpPr>
          <p:cNvPr id="133" name="Google Shape;133;p2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t>
            </a:r>
            <a:endParaRPr/>
          </a:p>
        </p:txBody>
      </p:sp>
      <p:pic>
        <p:nvPicPr>
          <p:cNvPr id="134" name="Google Shape;134;p25"/>
          <p:cNvPicPr preferRelativeResize="0"/>
          <p:nvPr/>
        </p:nvPicPr>
        <p:blipFill>
          <a:blip r:embed="rId3">
            <a:alphaModFix/>
          </a:blip>
          <a:stretch>
            <a:fillRect/>
          </a:stretch>
        </p:blipFill>
        <p:spPr>
          <a:xfrm>
            <a:off x="2181225" y="1495650"/>
            <a:ext cx="4781550" cy="3258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xfrm>
            <a:off x="1294350" y="72825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Technologies/Tools and Libraries</a:t>
            </a:r>
            <a:endParaRPr b="1"/>
          </a:p>
        </p:txBody>
      </p:sp>
      <p:sp>
        <p:nvSpPr>
          <p:cNvPr id="140" name="Google Shape;140;p26"/>
          <p:cNvSpPr txBox="1">
            <a:spLocks noGrp="1"/>
          </p:cNvSpPr>
          <p:nvPr>
            <p:ph type="body" idx="1"/>
          </p:nvPr>
        </p:nvSpPr>
        <p:spPr>
          <a:xfrm>
            <a:off x="819150" y="1658200"/>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457200" lvl="0" indent="-317500" algn="l" rtl="0">
              <a:spcBef>
                <a:spcPts val="1200"/>
              </a:spcBef>
              <a:spcAft>
                <a:spcPts val="0"/>
              </a:spcAft>
              <a:buSzPts val="1400"/>
              <a:buChar char="●"/>
            </a:pPr>
            <a:r>
              <a:rPr lang="en" sz="1400"/>
              <a:t>Vs Code, Hyper, bash</a:t>
            </a:r>
            <a:endParaRPr sz="1400"/>
          </a:p>
          <a:p>
            <a:pPr marL="457200" lvl="0" indent="-317500" algn="l" rtl="0">
              <a:spcBef>
                <a:spcPts val="0"/>
              </a:spcBef>
              <a:spcAft>
                <a:spcPts val="0"/>
              </a:spcAft>
              <a:buSzPts val="1400"/>
              <a:buChar char="●"/>
            </a:pPr>
            <a:r>
              <a:rPr lang="en" sz="1400"/>
              <a:t>Node JS, Express</a:t>
            </a:r>
            <a:endParaRPr sz="1400"/>
          </a:p>
          <a:p>
            <a:pPr marL="457200" lvl="0" indent="-317500" algn="l" rtl="0">
              <a:spcBef>
                <a:spcPts val="0"/>
              </a:spcBef>
              <a:spcAft>
                <a:spcPts val="0"/>
              </a:spcAft>
              <a:buSzPts val="1400"/>
              <a:buChar char="●"/>
            </a:pPr>
            <a:r>
              <a:rPr lang="en" sz="1400"/>
              <a:t>EJS</a:t>
            </a:r>
            <a:endParaRPr sz="1400"/>
          </a:p>
          <a:p>
            <a:pPr marL="457200" lvl="0" indent="-317500" algn="l" rtl="0">
              <a:spcBef>
                <a:spcPts val="0"/>
              </a:spcBef>
              <a:spcAft>
                <a:spcPts val="0"/>
              </a:spcAft>
              <a:buSzPts val="1400"/>
              <a:buChar char="●"/>
            </a:pPr>
            <a:r>
              <a:rPr lang="en" sz="1400"/>
              <a:t>HTML, CSS, JS</a:t>
            </a:r>
            <a:endParaRPr sz="1400"/>
          </a:p>
          <a:p>
            <a:pPr marL="457200" lvl="0" indent="-317500" algn="l" rtl="0">
              <a:spcBef>
                <a:spcPts val="0"/>
              </a:spcBef>
              <a:spcAft>
                <a:spcPts val="0"/>
              </a:spcAft>
              <a:buSzPts val="1400"/>
              <a:buChar char="●"/>
            </a:pPr>
            <a:r>
              <a:rPr lang="en" sz="1400"/>
              <a:t>Postgres</a:t>
            </a:r>
            <a:endParaRPr sz="1400"/>
          </a:p>
          <a:p>
            <a:pPr marL="457200" lvl="0" indent="-317500" algn="l" rtl="0">
              <a:spcBef>
                <a:spcPts val="0"/>
              </a:spcBef>
              <a:spcAft>
                <a:spcPts val="0"/>
              </a:spcAft>
              <a:buSzPts val="1400"/>
              <a:buChar char="●"/>
            </a:pPr>
            <a:r>
              <a:rPr lang="en" sz="1400"/>
              <a:t>Bootstrap, Google Icons</a:t>
            </a:r>
            <a:endParaRPr sz="1400"/>
          </a:p>
          <a:p>
            <a:pPr marL="457200" lvl="0" indent="-317500" algn="l" rtl="0">
              <a:spcBef>
                <a:spcPts val="0"/>
              </a:spcBef>
              <a:spcAft>
                <a:spcPts val="0"/>
              </a:spcAft>
              <a:buSzPts val="1400"/>
              <a:buChar char="●"/>
            </a:pPr>
            <a:r>
              <a:rPr lang="en" sz="1400"/>
              <a:t>npm</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1156275" y="7166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Summary of Implementation</a:t>
            </a:r>
            <a:endParaRPr b="1"/>
          </a:p>
        </p:txBody>
      </p:sp>
      <p:sp>
        <p:nvSpPr>
          <p:cNvPr id="146" name="Google Shape;146;p27"/>
          <p:cNvSpPr txBox="1">
            <a:spLocks noGrp="1"/>
          </p:cNvSpPr>
          <p:nvPr>
            <p:ph type="body" idx="1"/>
          </p:nvPr>
        </p:nvSpPr>
        <p:spPr>
          <a:xfrm>
            <a:off x="819150" y="1496300"/>
            <a:ext cx="7505700" cy="2942400"/>
          </a:xfrm>
          <a:prstGeom prst="rect">
            <a:avLst/>
          </a:prstGeom>
        </p:spPr>
        <p:txBody>
          <a:bodyPr spcFirstLastPara="1" wrap="square" lIns="91425" tIns="91425" rIns="91425" bIns="91425" anchor="t" anchorCtr="0">
            <a:normAutofit fontScale="85000" lnSpcReduction="10000"/>
          </a:bodyPr>
          <a:lstStyle/>
          <a:p>
            <a:pPr marL="457200" lvl="0" indent="-317182" algn="l" rtl="0">
              <a:spcBef>
                <a:spcPts val="0"/>
              </a:spcBef>
              <a:spcAft>
                <a:spcPts val="0"/>
              </a:spcAft>
              <a:buClr>
                <a:srgbClr val="000000"/>
              </a:buClr>
              <a:buSzPct val="100000"/>
              <a:buChar char="●"/>
            </a:pPr>
            <a:r>
              <a:rPr lang="en" sz="1800">
                <a:solidFill>
                  <a:srgbClr val="000000"/>
                </a:solidFill>
              </a:rPr>
              <a:t>To handle the coding component, we primarily used Visual Studio Code and Terminal. Many extensions are available for Visual Studio Code, which improves the development experience.</a:t>
            </a:r>
            <a:endParaRPr sz="1800">
              <a:solidFill>
                <a:srgbClr val="000000"/>
              </a:solidFill>
            </a:endParaRPr>
          </a:p>
          <a:p>
            <a:pPr marL="457200" lvl="0" indent="-317182" algn="l" rtl="0">
              <a:spcBef>
                <a:spcPts val="0"/>
              </a:spcBef>
              <a:spcAft>
                <a:spcPts val="0"/>
              </a:spcAft>
              <a:buClr>
                <a:srgbClr val="000000"/>
              </a:buClr>
              <a:buSzPct val="100000"/>
              <a:buChar char="●"/>
            </a:pPr>
            <a:r>
              <a:rPr lang="en" sz="1800">
                <a:solidFill>
                  <a:srgbClr val="000000"/>
                </a:solidFill>
              </a:rPr>
              <a:t>We used the "express" Node-JS framework as a technology. In comparison to writing a backend in Node, using express is a lot easier. Node-JS and EJS are JS libraries which are used in our front and backends. EJS templating is used to develop multi page web pages in a more straightforward manner.</a:t>
            </a:r>
            <a:endParaRPr sz="1800">
              <a:solidFill>
                <a:srgbClr val="000000"/>
              </a:solidFill>
            </a:endParaRPr>
          </a:p>
          <a:p>
            <a:pPr marL="457200" lvl="0" indent="-317182" algn="l" rtl="0">
              <a:spcBef>
                <a:spcPts val="0"/>
              </a:spcBef>
              <a:spcAft>
                <a:spcPts val="0"/>
              </a:spcAft>
              <a:buClr>
                <a:srgbClr val="000000"/>
              </a:buClr>
              <a:buSzPct val="100000"/>
              <a:buChar char="●"/>
            </a:pPr>
            <a:r>
              <a:rPr lang="en" sz="1800">
                <a:solidFill>
                  <a:srgbClr val="000000"/>
                </a:solidFill>
              </a:rPr>
              <a:t>we utilised SQL as a database, we used the "pg" package to handle Node-postgres connections.  </a:t>
            </a:r>
            <a:endParaRPr sz="1800">
              <a:solidFill>
                <a:srgbClr val="000000"/>
              </a:solidFill>
            </a:endParaRPr>
          </a:p>
          <a:p>
            <a:pPr marL="457200" lvl="0" indent="-317182" algn="l" rtl="0">
              <a:spcBef>
                <a:spcPts val="0"/>
              </a:spcBef>
              <a:spcAft>
                <a:spcPts val="0"/>
              </a:spcAft>
              <a:buClr>
                <a:srgbClr val="000000"/>
              </a:buClr>
              <a:buSzPct val="100000"/>
              <a:buChar char="●"/>
            </a:pPr>
            <a:r>
              <a:rPr lang="en" sz="1800">
                <a:solidFill>
                  <a:srgbClr val="000000"/>
                </a:solidFill>
              </a:rPr>
              <a:t>We built the front and backends, as well as connected Rooms database, using Express, EJS and Postgres.</a:t>
            </a:r>
            <a:endParaRPr sz="1800">
              <a:solidFill>
                <a:srgbClr val="000000"/>
              </a:solidFill>
            </a:endParaRPr>
          </a:p>
          <a:p>
            <a:pPr marL="0" lvl="0" indent="0" algn="l" rtl="0">
              <a:spcBef>
                <a:spcPts val="1200"/>
              </a:spcBef>
              <a:spcAft>
                <a:spcPts val="1200"/>
              </a:spcAft>
              <a:buNone/>
            </a:pP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Schema and Relation of databases</a:t>
            </a:r>
            <a:endParaRPr b="1"/>
          </a:p>
        </p:txBody>
      </p:sp>
      <p:sp>
        <p:nvSpPr>
          <p:cNvPr id="152" name="Google Shape;152;p28"/>
          <p:cNvSpPr txBox="1">
            <a:spLocks noGrp="1"/>
          </p:cNvSpPr>
          <p:nvPr>
            <p:ph type="body" idx="1"/>
          </p:nvPr>
        </p:nvSpPr>
        <p:spPr>
          <a:xfrm>
            <a:off x="311700" y="1010050"/>
            <a:ext cx="8520600" cy="3930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In database, for transection management, availability and consistency we used sql database.</a:t>
            </a:r>
            <a:endParaRPr/>
          </a:p>
          <a:p>
            <a:pPr marL="457200" lvl="0" indent="-342900" algn="l" rtl="0">
              <a:spcBef>
                <a:spcPts val="0"/>
              </a:spcBef>
              <a:spcAft>
                <a:spcPts val="0"/>
              </a:spcAft>
              <a:buSzPts val="1800"/>
              <a:buChar char="●"/>
            </a:pPr>
            <a:r>
              <a:rPr lang="en"/>
              <a:t>relation with schema:</a:t>
            </a:r>
            <a:endParaRPr/>
          </a:p>
          <a:p>
            <a:pPr marL="457200" lvl="0" indent="-342900" algn="l" rtl="0">
              <a:spcBef>
                <a:spcPts val="0"/>
              </a:spcBef>
              <a:spcAft>
                <a:spcPts val="0"/>
              </a:spcAft>
              <a:buSzPts val="1800"/>
              <a:buChar char="●"/>
            </a:pPr>
            <a:r>
              <a:rPr lang="en"/>
              <a:t>customer(</a:t>
            </a:r>
            <a:r>
              <a:rPr lang="en" b="1"/>
              <a:t>C_ID</a:t>
            </a:r>
            <a:r>
              <a:rPr lang="en"/>
              <a:t>,name,address,email,username,password,mobile number)</a:t>
            </a:r>
            <a:endParaRPr/>
          </a:p>
          <a:p>
            <a:pPr marL="457200" lvl="0" indent="-342900" algn="l" rtl="0">
              <a:spcBef>
                <a:spcPts val="0"/>
              </a:spcBef>
              <a:spcAft>
                <a:spcPts val="0"/>
              </a:spcAft>
              <a:buSzPts val="1800"/>
              <a:buChar char="●"/>
            </a:pPr>
            <a:r>
              <a:rPr lang="en"/>
              <a:t>room(</a:t>
            </a:r>
            <a:r>
              <a:rPr lang="en" b="1"/>
              <a:t>R_ID</a:t>
            </a:r>
            <a:r>
              <a:rPr lang="en"/>
              <a:t>,bad,price,type)</a:t>
            </a:r>
            <a:endParaRPr/>
          </a:p>
          <a:p>
            <a:pPr marL="457200" lvl="0" indent="-342900" algn="l" rtl="0">
              <a:spcBef>
                <a:spcPts val="0"/>
              </a:spcBef>
              <a:spcAft>
                <a:spcPts val="0"/>
              </a:spcAft>
              <a:buSzPts val="1800"/>
              <a:buChar char="●"/>
            </a:pPr>
            <a:r>
              <a:rPr lang="en"/>
              <a:t>order(</a:t>
            </a:r>
            <a:r>
              <a:rPr lang="en" b="1"/>
              <a:t>O-ID</a:t>
            </a:r>
            <a:r>
              <a:rPr lang="en"/>
              <a:t>,discount,total amount)</a:t>
            </a:r>
            <a:endParaRPr/>
          </a:p>
          <a:p>
            <a:pPr marL="457200" lvl="0" indent="-342900" algn="l" rtl="0">
              <a:spcBef>
                <a:spcPts val="0"/>
              </a:spcBef>
              <a:spcAft>
                <a:spcPts val="0"/>
              </a:spcAft>
              <a:buSzPts val="1800"/>
              <a:buChar char="●"/>
            </a:pPr>
            <a:r>
              <a:rPr lang="en"/>
              <a:t>payment(</a:t>
            </a:r>
            <a:r>
              <a:rPr lang="en" b="1"/>
              <a:t>T-ID</a:t>
            </a:r>
            <a:r>
              <a:rPr lang="en"/>
              <a:t>,types)</a:t>
            </a:r>
            <a:endParaRPr/>
          </a:p>
          <a:p>
            <a:pPr marL="457200" lvl="0" indent="-342900" algn="l" rtl="0">
              <a:spcBef>
                <a:spcPts val="0"/>
              </a:spcBef>
              <a:spcAft>
                <a:spcPts val="0"/>
              </a:spcAft>
              <a:buSzPts val="1800"/>
              <a:buChar char="●"/>
            </a:pPr>
            <a:r>
              <a:rPr lang="en"/>
              <a:t>inventory(</a:t>
            </a:r>
            <a:r>
              <a:rPr lang="en" b="1"/>
              <a:t>Item-ID</a:t>
            </a:r>
            <a:r>
              <a:rPr lang="en"/>
              <a:t>,price)</a:t>
            </a:r>
            <a:endParaRPr/>
          </a:p>
          <a:p>
            <a:pPr marL="457200" lvl="0" indent="-342900" algn="l" rtl="0">
              <a:spcBef>
                <a:spcPts val="0"/>
              </a:spcBef>
              <a:spcAft>
                <a:spcPts val="0"/>
              </a:spcAft>
              <a:buSzPts val="1800"/>
              <a:buChar char="●"/>
            </a:pPr>
            <a:r>
              <a:rPr lang="en"/>
              <a:t>customer,room and transection(C-ID,R-ID,T-ID)</a:t>
            </a:r>
            <a:endParaRPr/>
          </a:p>
          <a:p>
            <a:pPr marL="457200" lvl="0" indent="-342900" algn="l" rtl="0">
              <a:spcBef>
                <a:spcPts val="0"/>
              </a:spcBef>
              <a:spcAft>
                <a:spcPts val="0"/>
              </a:spcAft>
              <a:buSzPts val="1800"/>
              <a:buChar char="●"/>
            </a:pPr>
            <a:r>
              <a:rPr lang="en"/>
              <a:t>customer and order(C-ID,O-ID)</a:t>
            </a:r>
            <a:endParaRPr/>
          </a:p>
          <a:p>
            <a:pPr marL="457200" lvl="0" indent="-342900" algn="l" rtl="0">
              <a:spcBef>
                <a:spcPts val="0"/>
              </a:spcBef>
              <a:spcAft>
                <a:spcPts val="0"/>
              </a:spcAft>
              <a:buSzPts val="1800"/>
              <a:buChar char="●"/>
            </a:pPr>
            <a:r>
              <a:rPr lang="en"/>
              <a:t>inventory and order(I-ID,O-ID)</a:t>
            </a:r>
            <a:endParaRPr/>
          </a:p>
          <a:p>
            <a:pPr marL="457200" lvl="0" indent="-342900" algn="l" rtl="0">
              <a:spcBef>
                <a:spcPts val="0"/>
              </a:spcBef>
              <a:spcAft>
                <a:spcPts val="0"/>
              </a:spcAft>
              <a:buSzPts val="1800"/>
              <a:buChar char="●"/>
            </a:pPr>
            <a:r>
              <a:rPr lang="en"/>
              <a:t>transection and order(T-ID,O-ID)</a:t>
            </a:r>
            <a:endParaRPr/>
          </a:p>
          <a:p>
            <a:pPr marL="0" lvl="0" indent="0" algn="l" rtl="0">
              <a:spcBef>
                <a:spcPts val="12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29"/>
          <p:cNvPicPr preferRelativeResize="0"/>
          <p:nvPr/>
        </p:nvPicPr>
        <p:blipFill>
          <a:blip r:embed="rId3">
            <a:alphaModFix/>
          </a:blip>
          <a:stretch>
            <a:fillRect/>
          </a:stretch>
        </p:blipFill>
        <p:spPr>
          <a:xfrm>
            <a:off x="273450" y="294475"/>
            <a:ext cx="8516074" cy="457739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30"/>
          <p:cNvPicPr preferRelativeResize="0"/>
          <p:nvPr/>
        </p:nvPicPr>
        <p:blipFill>
          <a:blip r:embed="rId3">
            <a:alphaModFix/>
          </a:blip>
          <a:stretch>
            <a:fillRect/>
          </a:stretch>
        </p:blipFill>
        <p:spPr>
          <a:xfrm>
            <a:off x="291575" y="303250"/>
            <a:ext cx="8578574" cy="4525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pic>
        <p:nvPicPr>
          <p:cNvPr id="168" name="Google Shape;168;p31"/>
          <p:cNvPicPr preferRelativeResize="0"/>
          <p:nvPr/>
        </p:nvPicPr>
        <p:blipFill>
          <a:blip r:embed="rId3">
            <a:alphaModFix/>
          </a:blip>
          <a:stretch>
            <a:fillRect/>
          </a:stretch>
        </p:blipFill>
        <p:spPr>
          <a:xfrm>
            <a:off x="349900" y="314900"/>
            <a:ext cx="8420875" cy="4350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1295150" y="66772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Members Details</a:t>
            </a:r>
            <a:endParaRPr b="1"/>
          </a:p>
        </p:txBody>
      </p:sp>
      <p:graphicFrame>
        <p:nvGraphicFramePr>
          <p:cNvPr id="66" name="Google Shape;66;p14"/>
          <p:cNvGraphicFramePr/>
          <p:nvPr/>
        </p:nvGraphicFramePr>
        <p:xfrm>
          <a:off x="909850" y="1618795"/>
          <a:ext cx="7088100" cy="3003125"/>
        </p:xfrm>
        <a:graphic>
          <a:graphicData uri="http://schemas.openxmlformats.org/drawingml/2006/table">
            <a:tbl>
              <a:tblPr>
                <a:noFill/>
                <a:tableStyleId>{3CAE2C20-B070-43F1-A4C7-CD2A0A7717E0}</a:tableStyleId>
              </a:tblPr>
              <a:tblGrid>
                <a:gridCol w="3544050">
                  <a:extLst>
                    <a:ext uri="{9D8B030D-6E8A-4147-A177-3AD203B41FA5}">
                      <a16:colId xmlns:a16="http://schemas.microsoft.com/office/drawing/2014/main" val="20000"/>
                    </a:ext>
                  </a:extLst>
                </a:gridCol>
                <a:gridCol w="3544050">
                  <a:extLst>
                    <a:ext uri="{9D8B030D-6E8A-4147-A177-3AD203B41FA5}">
                      <a16:colId xmlns:a16="http://schemas.microsoft.com/office/drawing/2014/main" val="20001"/>
                    </a:ext>
                  </a:extLst>
                </a:gridCol>
              </a:tblGrid>
              <a:tr h="443075">
                <a:tc>
                  <a:txBody>
                    <a:bodyPr/>
                    <a:lstStyle/>
                    <a:p>
                      <a:pPr marL="0" lvl="0" indent="0" algn="l" rtl="0">
                        <a:spcBef>
                          <a:spcPts val="0"/>
                        </a:spcBef>
                        <a:spcAft>
                          <a:spcPts val="0"/>
                        </a:spcAft>
                        <a:buNone/>
                      </a:pPr>
                      <a:r>
                        <a:rPr lang="en" sz="1700" b="1">
                          <a:solidFill>
                            <a:srgbClr val="0000FF"/>
                          </a:solidFill>
                        </a:rPr>
                        <a:t>Name</a:t>
                      </a:r>
                      <a:endParaRPr sz="1700" b="1">
                        <a:solidFill>
                          <a:srgbClr val="0000FF"/>
                        </a:solidFill>
                      </a:endParaRPr>
                    </a:p>
                  </a:txBody>
                  <a:tcPr marL="91425" marR="91425" marT="91425" marB="91425"/>
                </a:tc>
                <a:tc>
                  <a:txBody>
                    <a:bodyPr/>
                    <a:lstStyle/>
                    <a:p>
                      <a:pPr marL="0" lvl="0" indent="0" algn="l" rtl="0">
                        <a:spcBef>
                          <a:spcPts val="0"/>
                        </a:spcBef>
                        <a:spcAft>
                          <a:spcPts val="0"/>
                        </a:spcAft>
                        <a:buNone/>
                      </a:pPr>
                      <a:r>
                        <a:rPr lang="en" sz="1600" b="1">
                          <a:solidFill>
                            <a:srgbClr val="0000FF"/>
                          </a:solidFill>
                        </a:rPr>
                        <a:t>Student ID</a:t>
                      </a:r>
                      <a:endParaRPr sz="1600" b="1">
                        <a:solidFill>
                          <a:srgbClr val="0000FF"/>
                        </a:solidFill>
                      </a:endParaRPr>
                    </a:p>
                  </a:txBody>
                  <a:tcPr marL="91425" marR="91425" marT="91425" marB="91425"/>
                </a:tc>
                <a:extLst>
                  <a:ext uri="{0D108BD9-81ED-4DB2-BD59-A6C34878D82A}">
                    <a16:rowId xmlns:a16="http://schemas.microsoft.com/office/drawing/2014/main" val="10000"/>
                  </a:ext>
                </a:extLst>
              </a:tr>
              <a:tr h="426675">
                <a:tc>
                  <a:txBody>
                    <a:bodyPr/>
                    <a:lstStyle/>
                    <a:p>
                      <a:pPr marL="0" lvl="0" indent="0" algn="l" rtl="0">
                        <a:spcBef>
                          <a:spcPts val="0"/>
                        </a:spcBef>
                        <a:spcAft>
                          <a:spcPts val="0"/>
                        </a:spcAft>
                        <a:buNone/>
                      </a:pPr>
                      <a:r>
                        <a:rPr lang="en" b="1"/>
                        <a:t>Paras Movaliya (Team leader) </a:t>
                      </a:r>
                      <a:endParaRPr b="1"/>
                    </a:p>
                  </a:txBody>
                  <a:tcPr marL="91425" marR="91425" marT="91425" marB="91425"/>
                </a:tc>
                <a:tc>
                  <a:txBody>
                    <a:bodyPr/>
                    <a:lstStyle/>
                    <a:p>
                      <a:pPr marL="0" lvl="0" indent="0" algn="l" rtl="0">
                        <a:spcBef>
                          <a:spcPts val="0"/>
                        </a:spcBef>
                        <a:spcAft>
                          <a:spcPts val="0"/>
                        </a:spcAft>
                        <a:buNone/>
                      </a:pPr>
                      <a:r>
                        <a:rPr lang="en" b="1"/>
                        <a:t>201901027</a:t>
                      </a:r>
                      <a:endParaRPr b="1"/>
                    </a:p>
                  </a:txBody>
                  <a:tcPr marL="91425" marR="91425" marT="91425" marB="91425"/>
                </a:tc>
                <a:extLst>
                  <a:ext uri="{0D108BD9-81ED-4DB2-BD59-A6C34878D82A}">
                    <a16:rowId xmlns:a16="http://schemas.microsoft.com/office/drawing/2014/main" val="10001"/>
                  </a:ext>
                </a:extLst>
              </a:tr>
              <a:tr h="426675">
                <a:tc>
                  <a:txBody>
                    <a:bodyPr/>
                    <a:lstStyle/>
                    <a:p>
                      <a:pPr marL="0" lvl="0" indent="0" algn="l" rtl="0">
                        <a:spcBef>
                          <a:spcPts val="0"/>
                        </a:spcBef>
                        <a:spcAft>
                          <a:spcPts val="0"/>
                        </a:spcAft>
                        <a:buNone/>
                      </a:pPr>
                      <a:r>
                        <a:rPr lang="en" b="1"/>
                        <a:t>Vishvarajsinh Chauhan</a:t>
                      </a:r>
                      <a:endParaRPr b="1"/>
                    </a:p>
                  </a:txBody>
                  <a:tcPr marL="91425" marR="91425" marT="91425" marB="91425"/>
                </a:tc>
                <a:tc>
                  <a:txBody>
                    <a:bodyPr/>
                    <a:lstStyle/>
                    <a:p>
                      <a:pPr marL="0" lvl="0" indent="0" algn="l" rtl="0">
                        <a:spcBef>
                          <a:spcPts val="0"/>
                        </a:spcBef>
                        <a:spcAft>
                          <a:spcPts val="0"/>
                        </a:spcAft>
                        <a:buNone/>
                      </a:pPr>
                      <a:r>
                        <a:rPr lang="en" b="1"/>
                        <a:t>201901015</a:t>
                      </a:r>
                      <a:endParaRPr b="1"/>
                    </a:p>
                  </a:txBody>
                  <a:tcPr marL="91425" marR="91425" marT="91425" marB="91425"/>
                </a:tc>
                <a:extLst>
                  <a:ext uri="{0D108BD9-81ED-4DB2-BD59-A6C34878D82A}">
                    <a16:rowId xmlns:a16="http://schemas.microsoft.com/office/drawing/2014/main" val="10002"/>
                  </a:ext>
                </a:extLst>
              </a:tr>
              <a:tr h="426675">
                <a:tc>
                  <a:txBody>
                    <a:bodyPr/>
                    <a:lstStyle/>
                    <a:p>
                      <a:pPr marL="0" lvl="0" indent="0" algn="l" rtl="0">
                        <a:spcBef>
                          <a:spcPts val="0"/>
                        </a:spcBef>
                        <a:spcAft>
                          <a:spcPts val="0"/>
                        </a:spcAft>
                        <a:buNone/>
                      </a:pPr>
                      <a:r>
                        <a:rPr lang="en" b="1"/>
                        <a:t>Karan Solanki </a:t>
                      </a:r>
                      <a:endParaRPr b="1"/>
                    </a:p>
                  </a:txBody>
                  <a:tcPr marL="91425" marR="91425" marT="91425" marB="91425"/>
                </a:tc>
                <a:tc>
                  <a:txBody>
                    <a:bodyPr/>
                    <a:lstStyle/>
                    <a:p>
                      <a:pPr marL="0" lvl="0" indent="0" algn="l" rtl="0">
                        <a:spcBef>
                          <a:spcPts val="0"/>
                        </a:spcBef>
                        <a:spcAft>
                          <a:spcPts val="0"/>
                        </a:spcAft>
                        <a:buNone/>
                      </a:pPr>
                      <a:r>
                        <a:rPr lang="en" b="1"/>
                        <a:t>201901085</a:t>
                      </a:r>
                      <a:endParaRPr b="1"/>
                    </a:p>
                  </a:txBody>
                  <a:tcPr marL="91425" marR="91425" marT="91425" marB="91425"/>
                </a:tc>
                <a:extLst>
                  <a:ext uri="{0D108BD9-81ED-4DB2-BD59-A6C34878D82A}">
                    <a16:rowId xmlns:a16="http://schemas.microsoft.com/office/drawing/2014/main" val="10003"/>
                  </a:ext>
                </a:extLst>
              </a:tr>
              <a:tr h="426675">
                <a:tc>
                  <a:txBody>
                    <a:bodyPr/>
                    <a:lstStyle/>
                    <a:p>
                      <a:pPr marL="0" lvl="0" indent="0" algn="l" rtl="0">
                        <a:spcBef>
                          <a:spcPts val="0"/>
                        </a:spcBef>
                        <a:spcAft>
                          <a:spcPts val="0"/>
                        </a:spcAft>
                        <a:buNone/>
                      </a:pPr>
                      <a:r>
                        <a:rPr lang="en" b="1"/>
                        <a:t>Mayur Pandar </a:t>
                      </a:r>
                      <a:endParaRPr b="1"/>
                    </a:p>
                  </a:txBody>
                  <a:tcPr marL="91425" marR="91425" marT="91425" marB="91425"/>
                </a:tc>
                <a:tc>
                  <a:txBody>
                    <a:bodyPr/>
                    <a:lstStyle/>
                    <a:p>
                      <a:pPr marL="0" lvl="0" indent="0" algn="l" rtl="0">
                        <a:spcBef>
                          <a:spcPts val="0"/>
                        </a:spcBef>
                        <a:spcAft>
                          <a:spcPts val="0"/>
                        </a:spcAft>
                        <a:buNone/>
                      </a:pPr>
                      <a:r>
                        <a:rPr lang="en" b="1"/>
                        <a:t>201901090</a:t>
                      </a:r>
                      <a:endParaRPr b="1"/>
                    </a:p>
                  </a:txBody>
                  <a:tcPr marL="91425" marR="91425" marT="91425" marB="91425"/>
                </a:tc>
                <a:extLst>
                  <a:ext uri="{0D108BD9-81ED-4DB2-BD59-A6C34878D82A}">
                    <a16:rowId xmlns:a16="http://schemas.microsoft.com/office/drawing/2014/main" val="10004"/>
                  </a:ext>
                </a:extLst>
              </a:tr>
              <a:tr h="426675">
                <a:tc>
                  <a:txBody>
                    <a:bodyPr/>
                    <a:lstStyle/>
                    <a:p>
                      <a:pPr marL="0" lvl="0" indent="0" algn="l" rtl="0">
                        <a:spcBef>
                          <a:spcPts val="0"/>
                        </a:spcBef>
                        <a:spcAft>
                          <a:spcPts val="0"/>
                        </a:spcAft>
                        <a:buNone/>
                      </a:pPr>
                      <a:r>
                        <a:rPr lang="en" b="1"/>
                        <a:t>Yash Prajapati</a:t>
                      </a:r>
                      <a:endParaRPr b="1"/>
                    </a:p>
                  </a:txBody>
                  <a:tcPr marL="91425" marR="91425" marT="91425" marB="91425"/>
                </a:tc>
                <a:tc>
                  <a:txBody>
                    <a:bodyPr/>
                    <a:lstStyle/>
                    <a:p>
                      <a:pPr marL="0" lvl="0" indent="0" algn="l" rtl="0">
                        <a:spcBef>
                          <a:spcPts val="0"/>
                        </a:spcBef>
                        <a:spcAft>
                          <a:spcPts val="0"/>
                        </a:spcAft>
                        <a:buNone/>
                      </a:pPr>
                      <a:r>
                        <a:rPr lang="en" b="1"/>
                        <a:t>201901120</a:t>
                      </a:r>
                      <a:endParaRPr b="1"/>
                    </a:p>
                  </a:txBody>
                  <a:tcPr marL="91425" marR="91425" marT="91425" marB="91425"/>
                </a:tc>
                <a:extLst>
                  <a:ext uri="{0D108BD9-81ED-4DB2-BD59-A6C34878D82A}">
                    <a16:rowId xmlns:a16="http://schemas.microsoft.com/office/drawing/2014/main" val="10005"/>
                  </a:ext>
                </a:extLst>
              </a:tr>
              <a:tr h="426675">
                <a:tc>
                  <a:txBody>
                    <a:bodyPr/>
                    <a:lstStyle/>
                    <a:p>
                      <a:pPr marL="0" lvl="0" indent="0" algn="l" rtl="0">
                        <a:spcBef>
                          <a:spcPts val="0"/>
                        </a:spcBef>
                        <a:spcAft>
                          <a:spcPts val="0"/>
                        </a:spcAft>
                        <a:buNone/>
                      </a:pPr>
                      <a:r>
                        <a:rPr lang="en" b="1"/>
                        <a:t>Milan Vadheri</a:t>
                      </a:r>
                      <a:endParaRPr b="1"/>
                    </a:p>
                  </a:txBody>
                  <a:tcPr marL="91425" marR="91425" marT="91425" marB="91425"/>
                </a:tc>
                <a:tc>
                  <a:txBody>
                    <a:bodyPr/>
                    <a:lstStyle/>
                    <a:p>
                      <a:pPr marL="0" lvl="0" indent="0" algn="l" rtl="0">
                        <a:spcBef>
                          <a:spcPts val="0"/>
                        </a:spcBef>
                        <a:spcAft>
                          <a:spcPts val="0"/>
                        </a:spcAft>
                        <a:buNone/>
                      </a:pPr>
                      <a:r>
                        <a:rPr lang="en" b="1"/>
                        <a:t>201901121</a:t>
                      </a:r>
                      <a:endParaRPr b="1"/>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pic>
        <p:nvPicPr>
          <p:cNvPr id="174" name="Google Shape;174;p32"/>
          <p:cNvPicPr preferRelativeResize="0"/>
          <p:nvPr/>
        </p:nvPicPr>
        <p:blipFill>
          <a:blip r:embed="rId3">
            <a:alphaModFix/>
          </a:blip>
          <a:stretch>
            <a:fillRect/>
          </a:stretch>
        </p:blipFill>
        <p:spPr>
          <a:xfrm>
            <a:off x="361550" y="255900"/>
            <a:ext cx="8467550" cy="46076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pic>
        <p:nvPicPr>
          <p:cNvPr id="180" name="Google Shape;180;p33"/>
          <p:cNvPicPr preferRelativeResize="0"/>
          <p:nvPr/>
        </p:nvPicPr>
        <p:blipFill>
          <a:blip r:embed="rId3">
            <a:alphaModFix/>
          </a:blip>
          <a:stretch>
            <a:fillRect/>
          </a:stretch>
        </p:blipFill>
        <p:spPr>
          <a:xfrm>
            <a:off x="373225" y="326575"/>
            <a:ext cx="8444198" cy="4464275"/>
          </a:xfrm>
          <a:prstGeom prst="rect">
            <a:avLst/>
          </a:prstGeom>
          <a:noFill/>
          <a:ln w="19050" cap="flat" cmpd="sng">
            <a:solidFill>
              <a:schemeClr val="dk2"/>
            </a:solidFill>
            <a:prstDash val="solid"/>
            <a:round/>
            <a:headEnd type="none" w="sm" len="sm"/>
            <a:tailEnd type="none" w="sm" len="sm"/>
          </a:ln>
        </p:spPr>
      </p:pic>
      <p:cxnSp>
        <p:nvCxnSpPr>
          <p:cNvPr id="181" name="Google Shape;181;p33"/>
          <p:cNvCxnSpPr/>
          <p:nvPr/>
        </p:nvCxnSpPr>
        <p:spPr>
          <a:xfrm>
            <a:off x="1131325" y="3090775"/>
            <a:ext cx="6461400" cy="35100"/>
          </a:xfrm>
          <a:prstGeom prst="straightConnector1">
            <a:avLst/>
          </a:prstGeom>
          <a:noFill/>
          <a:ln w="28575" cap="flat" cmpd="sng">
            <a:solidFill>
              <a:schemeClr val="accent1"/>
            </a:solidFill>
            <a:prstDash val="solid"/>
            <a:round/>
            <a:headEnd type="none" w="med" len="med"/>
            <a:tailEnd type="none" w="med" len="med"/>
          </a:ln>
        </p:spPr>
      </p:cxnSp>
      <p:cxnSp>
        <p:nvCxnSpPr>
          <p:cNvPr id="182" name="Google Shape;182;p33"/>
          <p:cNvCxnSpPr/>
          <p:nvPr/>
        </p:nvCxnSpPr>
        <p:spPr>
          <a:xfrm>
            <a:off x="1166325" y="3417325"/>
            <a:ext cx="6438000" cy="0"/>
          </a:xfrm>
          <a:prstGeom prst="straightConnector1">
            <a:avLst/>
          </a:prstGeom>
          <a:noFill/>
          <a:ln w="19050" cap="flat" cmpd="sng">
            <a:solidFill>
              <a:schemeClr val="accent1"/>
            </a:solidFill>
            <a:prstDash val="solid"/>
            <a:round/>
            <a:headEnd type="none"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pic>
        <p:nvPicPr>
          <p:cNvPr id="188" name="Google Shape;188;p34"/>
          <p:cNvPicPr preferRelativeResize="0"/>
          <p:nvPr/>
        </p:nvPicPr>
        <p:blipFill>
          <a:blip r:embed="rId3">
            <a:alphaModFix/>
          </a:blip>
          <a:stretch>
            <a:fillRect/>
          </a:stretch>
        </p:blipFill>
        <p:spPr>
          <a:xfrm>
            <a:off x="349900" y="268505"/>
            <a:ext cx="8500373" cy="456009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pic>
        <p:nvPicPr>
          <p:cNvPr id="194" name="Google Shape;194;p35"/>
          <p:cNvPicPr preferRelativeResize="0"/>
          <p:nvPr/>
        </p:nvPicPr>
        <p:blipFill>
          <a:blip r:embed="rId3">
            <a:alphaModFix/>
          </a:blip>
          <a:stretch>
            <a:fillRect/>
          </a:stretch>
        </p:blipFill>
        <p:spPr>
          <a:xfrm>
            <a:off x="275150" y="314900"/>
            <a:ext cx="8530205" cy="45760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pic>
        <p:nvPicPr>
          <p:cNvPr id="200" name="Google Shape;200;p36"/>
          <p:cNvPicPr preferRelativeResize="0"/>
          <p:nvPr/>
        </p:nvPicPr>
        <p:blipFill>
          <a:blip r:embed="rId3">
            <a:alphaModFix/>
          </a:blip>
          <a:stretch>
            <a:fillRect/>
          </a:stretch>
        </p:blipFill>
        <p:spPr>
          <a:xfrm>
            <a:off x="335025" y="293450"/>
            <a:ext cx="8444726" cy="4556599"/>
          </a:xfrm>
          <a:prstGeom prst="rect">
            <a:avLst/>
          </a:prstGeom>
          <a:noFill/>
          <a:ln>
            <a:noFill/>
          </a:ln>
        </p:spPr>
      </p:pic>
      <p:cxnSp>
        <p:nvCxnSpPr>
          <p:cNvPr id="201" name="Google Shape;201;p36"/>
          <p:cNvCxnSpPr/>
          <p:nvPr/>
        </p:nvCxnSpPr>
        <p:spPr>
          <a:xfrm rot="10800000" flipH="1">
            <a:off x="1025525" y="2685075"/>
            <a:ext cx="6566400" cy="23400"/>
          </a:xfrm>
          <a:prstGeom prst="straightConnector1">
            <a:avLst/>
          </a:prstGeom>
          <a:noFill/>
          <a:ln w="19050" cap="flat" cmpd="sng">
            <a:solidFill>
              <a:srgbClr val="0000FF"/>
            </a:solidFill>
            <a:prstDash val="solid"/>
            <a:round/>
            <a:headEnd type="none" w="med" len="med"/>
            <a:tailEnd type="none" w="med" len="med"/>
          </a:ln>
        </p:spPr>
      </p:cxnSp>
      <p:cxnSp>
        <p:nvCxnSpPr>
          <p:cNvPr id="202" name="Google Shape;202;p36"/>
          <p:cNvCxnSpPr/>
          <p:nvPr/>
        </p:nvCxnSpPr>
        <p:spPr>
          <a:xfrm rot="10800000" flipH="1">
            <a:off x="1025513" y="2335475"/>
            <a:ext cx="6589500" cy="34800"/>
          </a:xfrm>
          <a:prstGeom prst="straightConnector1">
            <a:avLst/>
          </a:prstGeom>
          <a:noFill/>
          <a:ln w="19050" cap="flat" cmpd="sng">
            <a:solidFill>
              <a:srgbClr val="0000FF"/>
            </a:solidFill>
            <a:prstDash val="solid"/>
            <a:round/>
            <a:headEnd type="none" w="med" len="med"/>
            <a:tailEnd type="non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pic>
        <p:nvPicPr>
          <p:cNvPr id="208" name="Google Shape;208;p37"/>
          <p:cNvPicPr preferRelativeResize="0"/>
          <p:nvPr/>
        </p:nvPicPr>
        <p:blipFill>
          <a:blip r:embed="rId3">
            <a:alphaModFix/>
          </a:blip>
          <a:stretch>
            <a:fillRect/>
          </a:stretch>
        </p:blipFill>
        <p:spPr>
          <a:xfrm>
            <a:off x="311700" y="386463"/>
            <a:ext cx="8292576" cy="4288924"/>
          </a:xfrm>
          <a:prstGeom prst="rect">
            <a:avLst/>
          </a:prstGeom>
          <a:noFill/>
          <a:ln>
            <a:noFill/>
          </a:ln>
        </p:spPr>
      </p:pic>
      <p:cxnSp>
        <p:nvCxnSpPr>
          <p:cNvPr id="209" name="Google Shape;209;p37"/>
          <p:cNvCxnSpPr/>
          <p:nvPr/>
        </p:nvCxnSpPr>
        <p:spPr>
          <a:xfrm>
            <a:off x="1434575" y="1178000"/>
            <a:ext cx="1702800" cy="0"/>
          </a:xfrm>
          <a:prstGeom prst="straightConnector1">
            <a:avLst/>
          </a:prstGeom>
          <a:noFill/>
          <a:ln w="9525" cap="flat" cmpd="sng">
            <a:solidFill>
              <a:schemeClr val="dk2"/>
            </a:solidFill>
            <a:prstDash val="solid"/>
            <a:round/>
            <a:headEnd type="none" w="med" len="med"/>
            <a:tailEnd type="none" w="med" len="med"/>
          </a:ln>
        </p:spPr>
      </p:cxnSp>
      <p:cxnSp>
        <p:nvCxnSpPr>
          <p:cNvPr id="210" name="Google Shape;210;p37"/>
          <p:cNvCxnSpPr/>
          <p:nvPr/>
        </p:nvCxnSpPr>
        <p:spPr>
          <a:xfrm>
            <a:off x="3125750" y="1178000"/>
            <a:ext cx="0" cy="1248000"/>
          </a:xfrm>
          <a:prstGeom prst="straightConnector1">
            <a:avLst/>
          </a:prstGeom>
          <a:noFill/>
          <a:ln w="9525" cap="flat" cmpd="sng">
            <a:solidFill>
              <a:schemeClr val="dk2"/>
            </a:solidFill>
            <a:prstDash val="solid"/>
            <a:round/>
            <a:headEnd type="none" w="med" len="med"/>
            <a:tailEnd type="none" w="med" len="med"/>
          </a:ln>
        </p:spPr>
      </p:cxnSp>
      <p:cxnSp>
        <p:nvCxnSpPr>
          <p:cNvPr id="211" name="Google Shape;211;p37"/>
          <p:cNvCxnSpPr/>
          <p:nvPr/>
        </p:nvCxnSpPr>
        <p:spPr>
          <a:xfrm>
            <a:off x="1446250" y="1178000"/>
            <a:ext cx="0" cy="1376400"/>
          </a:xfrm>
          <a:prstGeom prst="straightConnector1">
            <a:avLst/>
          </a:prstGeom>
          <a:noFill/>
          <a:ln w="9525" cap="flat" cmpd="sng">
            <a:solidFill>
              <a:schemeClr val="dk2"/>
            </a:solidFill>
            <a:prstDash val="solid"/>
            <a:round/>
            <a:headEnd type="none" w="med" len="med"/>
            <a:tailEnd type="none" w="med" len="med"/>
          </a:ln>
        </p:spPr>
      </p:cxnSp>
      <p:cxnSp>
        <p:nvCxnSpPr>
          <p:cNvPr id="212" name="Google Shape;212;p37"/>
          <p:cNvCxnSpPr/>
          <p:nvPr/>
        </p:nvCxnSpPr>
        <p:spPr>
          <a:xfrm>
            <a:off x="1457900" y="2530925"/>
            <a:ext cx="1679400" cy="0"/>
          </a:xfrm>
          <a:prstGeom prst="straightConnector1">
            <a:avLst/>
          </a:prstGeom>
          <a:noFill/>
          <a:ln w="9525" cap="flat" cmpd="sng">
            <a:solidFill>
              <a:schemeClr val="dk2"/>
            </a:solidFill>
            <a:prstDash val="solid"/>
            <a:round/>
            <a:headEnd type="none" w="med" len="med"/>
            <a:tailEnd type="none" w="med" len="med"/>
          </a:ln>
        </p:spPr>
      </p:cxnSp>
      <p:cxnSp>
        <p:nvCxnSpPr>
          <p:cNvPr id="213" name="Google Shape;213;p37"/>
          <p:cNvCxnSpPr/>
          <p:nvPr/>
        </p:nvCxnSpPr>
        <p:spPr>
          <a:xfrm>
            <a:off x="3125750" y="2390975"/>
            <a:ext cx="0" cy="1866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pic>
        <p:nvPicPr>
          <p:cNvPr id="219" name="Google Shape;219;p38"/>
          <p:cNvPicPr preferRelativeResize="0"/>
          <p:nvPr/>
        </p:nvPicPr>
        <p:blipFill>
          <a:blip r:embed="rId3">
            <a:alphaModFix/>
          </a:blip>
          <a:stretch>
            <a:fillRect/>
          </a:stretch>
        </p:blipFill>
        <p:spPr>
          <a:xfrm>
            <a:off x="278825" y="349900"/>
            <a:ext cx="8503627" cy="4446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pic>
        <p:nvPicPr>
          <p:cNvPr id="225" name="Google Shape;225;p39"/>
          <p:cNvPicPr preferRelativeResize="0"/>
          <p:nvPr/>
        </p:nvPicPr>
        <p:blipFill>
          <a:blip r:embed="rId3">
            <a:alphaModFix/>
          </a:blip>
          <a:stretch>
            <a:fillRect/>
          </a:stretch>
        </p:blipFill>
        <p:spPr>
          <a:xfrm>
            <a:off x="271125" y="279925"/>
            <a:ext cx="8519074" cy="4448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29"/>
        <p:cNvGrpSpPr/>
        <p:nvPr/>
      </p:nvGrpSpPr>
      <p:grpSpPr>
        <a:xfrm>
          <a:off x="0" y="0"/>
          <a:ext cx="0" cy="0"/>
          <a:chOff x="0" y="0"/>
          <a:chExt cx="0" cy="0"/>
        </a:xfrm>
      </p:grpSpPr>
      <p:sp>
        <p:nvSpPr>
          <p:cNvPr id="230" name="Google Shape;230;p4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pic>
        <p:nvPicPr>
          <p:cNvPr id="231" name="Google Shape;231;p40"/>
          <p:cNvPicPr preferRelativeResize="0"/>
          <p:nvPr/>
        </p:nvPicPr>
        <p:blipFill>
          <a:blip r:embed="rId3">
            <a:alphaModFix/>
          </a:blip>
          <a:stretch>
            <a:fillRect/>
          </a:stretch>
        </p:blipFill>
        <p:spPr>
          <a:xfrm>
            <a:off x="311700" y="349900"/>
            <a:ext cx="8537251" cy="43751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1"/>
          <p:cNvSpPr txBox="1">
            <a:spLocks noGrp="1"/>
          </p:cNvSpPr>
          <p:nvPr>
            <p:ph type="title"/>
          </p:nvPr>
        </p:nvSpPr>
        <p:spPr>
          <a:xfrm>
            <a:off x="1303800" y="7368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Contribution Details</a:t>
            </a:r>
            <a:endParaRPr b="1"/>
          </a:p>
        </p:txBody>
      </p:sp>
      <p:sp>
        <p:nvSpPr>
          <p:cNvPr id="237" name="Google Shape;237;p41"/>
          <p:cNvSpPr txBox="1">
            <a:spLocks noGrp="1"/>
          </p:cNvSpPr>
          <p:nvPr>
            <p:ph type="body" idx="1"/>
          </p:nvPr>
        </p:nvSpPr>
        <p:spPr>
          <a:xfrm>
            <a:off x="311700" y="1474175"/>
            <a:ext cx="8520600" cy="3397200"/>
          </a:xfrm>
          <a:prstGeom prst="rect">
            <a:avLst/>
          </a:prstGeom>
        </p:spPr>
        <p:txBody>
          <a:bodyPr spcFirstLastPara="1" wrap="square" lIns="91425" tIns="91425" rIns="91425" bIns="91425" anchor="t" anchorCtr="0">
            <a:normAutofit/>
          </a:bodyPr>
          <a:lstStyle/>
          <a:p>
            <a:pPr marL="457200" lvl="0" indent="-317500" algn="l" rtl="0">
              <a:lnSpc>
                <a:spcPct val="100000"/>
              </a:lnSpc>
              <a:spcBef>
                <a:spcPts val="0"/>
              </a:spcBef>
              <a:spcAft>
                <a:spcPts val="0"/>
              </a:spcAft>
              <a:buClr>
                <a:srgbClr val="0000FF"/>
              </a:buClr>
              <a:buSzPts val="1400"/>
              <a:buFont typeface="Arial"/>
              <a:buChar char="●"/>
            </a:pPr>
            <a:r>
              <a:rPr lang="en" sz="1400" b="1">
                <a:solidFill>
                  <a:srgbClr val="0000FF"/>
                </a:solidFill>
                <a:latin typeface="Arial"/>
                <a:ea typeface="Arial"/>
                <a:cs typeface="Arial"/>
                <a:sym typeface="Arial"/>
              </a:rPr>
              <a:t>Paras Movaliya (201901027)</a:t>
            </a:r>
            <a:endParaRPr>
              <a:solidFill>
                <a:srgbClr val="0000FF"/>
              </a:solidFill>
            </a:endParaRPr>
          </a:p>
          <a:p>
            <a:pPr marL="0" lvl="0" indent="457200" algn="l" rtl="0">
              <a:spcBef>
                <a:spcPts val="0"/>
              </a:spcBef>
              <a:spcAft>
                <a:spcPts val="0"/>
              </a:spcAft>
              <a:buNone/>
            </a:pPr>
            <a:r>
              <a:rPr lang="en" sz="1400" b="1"/>
              <a:t>System design,Structural diagram and Behavioral diagram</a:t>
            </a:r>
            <a:endParaRPr sz="1400" b="1"/>
          </a:p>
          <a:p>
            <a:pPr marL="457200" lvl="0" indent="-317500" algn="l" rtl="0">
              <a:lnSpc>
                <a:spcPct val="100000"/>
              </a:lnSpc>
              <a:spcBef>
                <a:spcPts val="1200"/>
              </a:spcBef>
              <a:spcAft>
                <a:spcPts val="0"/>
              </a:spcAft>
              <a:buClr>
                <a:srgbClr val="0000FF"/>
              </a:buClr>
              <a:buSzPts val="1400"/>
              <a:buFont typeface="Arial"/>
              <a:buChar char="●"/>
            </a:pPr>
            <a:r>
              <a:rPr lang="en" sz="1400" b="1">
                <a:solidFill>
                  <a:srgbClr val="0000FF"/>
                </a:solidFill>
                <a:latin typeface="Arial"/>
                <a:ea typeface="Arial"/>
                <a:cs typeface="Arial"/>
                <a:sym typeface="Arial"/>
              </a:rPr>
              <a:t>Vishvarajsinh Chauhan (201901015)</a:t>
            </a:r>
            <a:endParaRPr sz="1400" b="1">
              <a:solidFill>
                <a:srgbClr val="0000FF"/>
              </a:solidFill>
              <a:latin typeface="Arial"/>
              <a:ea typeface="Arial"/>
              <a:cs typeface="Arial"/>
              <a:sym typeface="Arial"/>
            </a:endParaRPr>
          </a:p>
          <a:p>
            <a:pPr marL="0" lvl="0" indent="457200" algn="l" rtl="0">
              <a:spcBef>
                <a:spcPts val="0"/>
              </a:spcBef>
              <a:spcAft>
                <a:spcPts val="0"/>
              </a:spcAft>
              <a:buNone/>
            </a:pPr>
            <a:r>
              <a:rPr lang="en" sz="1400" b="1"/>
              <a:t>System design,Structural diagram and Behavioral diagram</a:t>
            </a:r>
            <a:endParaRPr sz="1400" b="1"/>
          </a:p>
          <a:p>
            <a:pPr marL="457200" lvl="0" indent="-317500" algn="l" rtl="0">
              <a:lnSpc>
                <a:spcPct val="100000"/>
              </a:lnSpc>
              <a:spcBef>
                <a:spcPts val="1200"/>
              </a:spcBef>
              <a:spcAft>
                <a:spcPts val="0"/>
              </a:spcAft>
              <a:buClr>
                <a:srgbClr val="0000FF"/>
              </a:buClr>
              <a:buSzPts val="1400"/>
              <a:buFont typeface="Arial"/>
              <a:buChar char="●"/>
            </a:pPr>
            <a:r>
              <a:rPr lang="en" sz="1400" b="1">
                <a:solidFill>
                  <a:srgbClr val="0000FF"/>
                </a:solidFill>
                <a:latin typeface="Arial"/>
                <a:ea typeface="Arial"/>
                <a:cs typeface="Arial"/>
                <a:sym typeface="Arial"/>
              </a:rPr>
              <a:t>Karan Solanki (201901085)</a:t>
            </a:r>
            <a:endParaRPr sz="1400" b="1">
              <a:solidFill>
                <a:srgbClr val="0000FF"/>
              </a:solidFill>
              <a:latin typeface="Arial"/>
              <a:ea typeface="Arial"/>
              <a:cs typeface="Arial"/>
              <a:sym typeface="Arial"/>
            </a:endParaRPr>
          </a:p>
          <a:p>
            <a:pPr marL="0" lvl="0" indent="457200" algn="l" rtl="0">
              <a:lnSpc>
                <a:spcPct val="100000"/>
              </a:lnSpc>
              <a:spcBef>
                <a:spcPts val="0"/>
              </a:spcBef>
              <a:spcAft>
                <a:spcPts val="0"/>
              </a:spcAft>
              <a:buNone/>
            </a:pPr>
            <a:r>
              <a:rPr lang="en" sz="1400" b="1"/>
              <a:t>Development(frontend-backend)</a:t>
            </a:r>
            <a:endParaRPr b="1">
              <a:solidFill>
                <a:srgbClr val="0000FF"/>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1064100" y="5548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b="1"/>
              <a:t>Context Diagram</a:t>
            </a:r>
            <a:endParaRPr sz="3500" b="1"/>
          </a:p>
        </p:txBody>
      </p:sp>
      <p:pic>
        <p:nvPicPr>
          <p:cNvPr id="72" name="Google Shape;72;p15"/>
          <p:cNvPicPr preferRelativeResize="0"/>
          <p:nvPr/>
        </p:nvPicPr>
        <p:blipFill rotWithShape="1">
          <a:blip r:embed="rId3">
            <a:alphaModFix/>
          </a:blip>
          <a:srcRect t="15834" b="15827"/>
          <a:stretch/>
        </p:blipFill>
        <p:spPr>
          <a:xfrm>
            <a:off x="1064100" y="1444175"/>
            <a:ext cx="6869846" cy="32621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2"/>
          <p:cNvSpPr txBox="1">
            <a:spLocks noGrp="1"/>
          </p:cNvSpPr>
          <p:nvPr>
            <p:ph type="title"/>
          </p:nvPr>
        </p:nvSpPr>
        <p:spPr>
          <a:xfrm>
            <a:off x="1303800" y="7368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Contribution Details</a:t>
            </a:r>
            <a:endParaRPr b="1"/>
          </a:p>
        </p:txBody>
      </p:sp>
      <p:sp>
        <p:nvSpPr>
          <p:cNvPr id="243" name="Google Shape;243;p42"/>
          <p:cNvSpPr txBox="1">
            <a:spLocks noGrp="1"/>
          </p:cNvSpPr>
          <p:nvPr>
            <p:ph type="body" idx="1"/>
          </p:nvPr>
        </p:nvSpPr>
        <p:spPr>
          <a:xfrm>
            <a:off x="311700" y="1474175"/>
            <a:ext cx="8520600" cy="3397200"/>
          </a:xfrm>
          <a:prstGeom prst="rect">
            <a:avLst/>
          </a:prstGeom>
        </p:spPr>
        <p:txBody>
          <a:bodyPr spcFirstLastPara="1" wrap="square" lIns="91425" tIns="91425" rIns="91425" bIns="91425" anchor="t" anchorCtr="0">
            <a:normAutofit/>
          </a:bodyPr>
          <a:lstStyle/>
          <a:p>
            <a:pPr marL="457200" lvl="0" indent="-317500" algn="l" rtl="0">
              <a:lnSpc>
                <a:spcPct val="100000"/>
              </a:lnSpc>
              <a:spcBef>
                <a:spcPts val="0"/>
              </a:spcBef>
              <a:spcAft>
                <a:spcPts val="0"/>
              </a:spcAft>
              <a:buClr>
                <a:srgbClr val="0000FF"/>
              </a:buClr>
              <a:buSzPts val="1400"/>
              <a:buFont typeface="Arial"/>
              <a:buChar char="●"/>
            </a:pPr>
            <a:r>
              <a:rPr lang="en" sz="1400" b="1">
                <a:solidFill>
                  <a:srgbClr val="0000FF"/>
                </a:solidFill>
                <a:latin typeface="Arial"/>
                <a:ea typeface="Arial"/>
                <a:cs typeface="Arial"/>
                <a:sym typeface="Arial"/>
              </a:rPr>
              <a:t>Mayur Pandar (201901090)</a:t>
            </a:r>
            <a:endParaRPr sz="1400" b="1">
              <a:solidFill>
                <a:srgbClr val="0000FF"/>
              </a:solidFill>
              <a:latin typeface="Arial"/>
              <a:ea typeface="Arial"/>
              <a:cs typeface="Arial"/>
              <a:sym typeface="Arial"/>
            </a:endParaRPr>
          </a:p>
          <a:p>
            <a:pPr marL="0" lvl="0" indent="457200" algn="l" rtl="0">
              <a:lnSpc>
                <a:spcPct val="100000"/>
              </a:lnSpc>
              <a:spcBef>
                <a:spcPts val="0"/>
              </a:spcBef>
              <a:spcAft>
                <a:spcPts val="0"/>
              </a:spcAft>
              <a:buNone/>
            </a:pPr>
            <a:r>
              <a:rPr lang="en" sz="1400" b="1">
                <a:solidFill>
                  <a:srgbClr val="000000"/>
                </a:solidFill>
              </a:rPr>
              <a:t>Work on VP tool and Visual Paradigm tool</a:t>
            </a:r>
            <a:endParaRPr sz="1400" b="1">
              <a:solidFill>
                <a:srgbClr val="000000"/>
              </a:solidFill>
            </a:endParaRPr>
          </a:p>
          <a:p>
            <a:pPr marL="914400" lvl="0" indent="0" algn="l" rtl="0">
              <a:lnSpc>
                <a:spcPct val="100000"/>
              </a:lnSpc>
              <a:spcBef>
                <a:spcPts val="0"/>
              </a:spcBef>
              <a:spcAft>
                <a:spcPts val="0"/>
              </a:spcAft>
              <a:buNone/>
            </a:pPr>
            <a:endParaRPr sz="1400" b="1">
              <a:solidFill>
                <a:srgbClr val="000000"/>
              </a:solidFill>
            </a:endParaRPr>
          </a:p>
          <a:p>
            <a:pPr marL="457200" lvl="0" indent="-317500" algn="l" rtl="0">
              <a:lnSpc>
                <a:spcPct val="100000"/>
              </a:lnSpc>
              <a:spcBef>
                <a:spcPts val="0"/>
              </a:spcBef>
              <a:spcAft>
                <a:spcPts val="0"/>
              </a:spcAft>
              <a:buClr>
                <a:srgbClr val="0000FF"/>
              </a:buClr>
              <a:buSzPts val="1400"/>
              <a:buFont typeface="Arial"/>
              <a:buChar char="●"/>
            </a:pPr>
            <a:r>
              <a:rPr lang="en" sz="1400" b="1">
                <a:solidFill>
                  <a:srgbClr val="0000FF"/>
                </a:solidFill>
                <a:latin typeface="Arial"/>
                <a:ea typeface="Arial"/>
                <a:cs typeface="Arial"/>
                <a:sym typeface="Arial"/>
              </a:rPr>
              <a:t>Yash Prajapati(201901120)</a:t>
            </a:r>
            <a:endParaRPr sz="1400" b="1">
              <a:solidFill>
                <a:srgbClr val="0000FF"/>
              </a:solidFill>
              <a:latin typeface="Arial"/>
              <a:ea typeface="Arial"/>
              <a:cs typeface="Arial"/>
              <a:sym typeface="Arial"/>
            </a:endParaRPr>
          </a:p>
          <a:p>
            <a:pPr marL="0" lvl="0" indent="457200" algn="l" rtl="0">
              <a:lnSpc>
                <a:spcPct val="100000"/>
              </a:lnSpc>
              <a:spcBef>
                <a:spcPts val="0"/>
              </a:spcBef>
              <a:spcAft>
                <a:spcPts val="0"/>
              </a:spcAft>
              <a:buNone/>
            </a:pPr>
            <a:r>
              <a:rPr lang="en" sz="1400" b="1">
                <a:solidFill>
                  <a:srgbClr val="000000"/>
                </a:solidFill>
              </a:rPr>
              <a:t>Development(frontend-backend)</a:t>
            </a:r>
            <a:endParaRPr sz="1400" b="1">
              <a:solidFill>
                <a:srgbClr val="000000"/>
              </a:solidFill>
            </a:endParaRPr>
          </a:p>
          <a:p>
            <a:pPr marL="914400" lvl="0" indent="0" algn="l" rtl="0">
              <a:lnSpc>
                <a:spcPct val="100000"/>
              </a:lnSpc>
              <a:spcBef>
                <a:spcPts val="0"/>
              </a:spcBef>
              <a:spcAft>
                <a:spcPts val="0"/>
              </a:spcAft>
              <a:buNone/>
            </a:pPr>
            <a:endParaRPr sz="1400" b="1">
              <a:solidFill>
                <a:srgbClr val="000000"/>
              </a:solidFill>
              <a:latin typeface="Arial"/>
              <a:ea typeface="Arial"/>
              <a:cs typeface="Arial"/>
              <a:sym typeface="Arial"/>
            </a:endParaRPr>
          </a:p>
          <a:p>
            <a:pPr marL="457200" lvl="0" indent="-317500" algn="l" rtl="0">
              <a:lnSpc>
                <a:spcPct val="100000"/>
              </a:lnSpc>
              <a:spcBef>
                <a:spcPts val="0"/>
              </a:spcBef>
              <a:spcAft>
                <a:spcPts val="0"/>
              </a:spcAft>
              <a:buClr>
                <a:srgbClr val="0000FF"/>
              </a:buClr>
              <a:buSzPts val="1400"/>
              <a:buFont typeface="Arial"/>
              <a:buChar char="●"/>
            </a:pPr>
            <a:r>
              <a:rPr lang="en" sz="1400" b="1">
                <a:solidFill>
                  <a:srgbClr val="0000FF"/>
                </a:solidFill>
                <a:latin typeface="Arial"/>
                <a:ea typeface="Arial"/>
                <a:cs typeface="Arial"/>
                <a:sym typeface="Arial"/>
              </a:rPr>
              <a:t>Milan Vadheri(201901121)</a:t>
            </a:r>
            <a:endParaRPr sz="1400" b="1">
              <a:solidFill>
                <a:srgbClr val="0000FF"/>
              </a:solidFill>
              <a:latin typeface="Arial"/>
              <a:ea typeface="Arial"/>
              <a:cs typeface="Arial"/>
              <a:sym typeface="Arial"/>
            </a:endParaRPr>
          </a:p>
          <a:p>
            <a:pPr marL="0" lvl="0" indent="457200" algn="l" rtl="0">
              <a:lnSpc>
                <a:spcPct val="100000"/>
              </a:lnSpc>
              <a:spcBef>
                <a:spcPts val="0"/>
              </a:spcBef>
              <a:spcAft>
                <a:spcPts val="0"/>
              </a:spcAft>
              <a:buNone/>
            </a:pPr>
            <a:r>
              <a:rPr lang="en" sz="1400" b="1">
                <a:solidFill>
                  <a:srgbClr val="000000"/>
                </a:solidFill>
              </a:rPr>
              <a:t>Database design and Development</a:t>
            </a:r>
            <a:endParaRPr sz="1400" b="1">
              <a:solidFill>
                <a:srgbClr val="000000"/>
              </a:solidFill>
            </a:endParaRPr>
          </a:p>
          <a:p>
            <a:pPr marL="914400" lvl="0" indent="0" algn="l" rtl="0">
              <a:lnSpc>
                <a:spcPct val="100000"/>
              </a:lnSpc>
              <a:spcBef>
                <a:spcPts val="0"/>
              </a:spcBef>
              <a:spcAft>
                <a:spcPts val="0"/>
              </a:spcAft>
              <a:buNone/>
            </a:pPr>
            <a:endParaRPr sz="1400" b="1">
              <a:solidFill>
                <a:srgbClr val="000000"/>
              </a:solidFill>
              <a:latin typeface="Arial"/>
              <a:ea typeface="Arial"/>
              <a:cs typeface="Arial"/>
              <a:sym typeface="Arial"/>
            </a:endParaRPr>
          </a:p>
          <a:p>
            <a:pPr marL="914400" lvl="0" indent="0" algn="l" rtl="0">
              <a:lnSpc>
                <a:spcPct val="100000"/>
              </a:lnSpc>
              <a:spcBef>
                <a:spcPts val="0"/>
              </a:spcBef>
              <a:spcAft>
                <a:spcPts val="0"/>
              </a:spcAft>
              <a:buNone/>
            </a:pPr>
            <a:endParaRPr sz="1400" b="1">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GitHub Link For the Project	</a:t>
            </a:r>
            <a:endParaRPr dirty="0"/>
          </a:p>
        </p:txBody>
      </p:sp>
      <p:sp>
        <p:nvSpPr>
          <p:cNvPr id="249" name="Google Shape;249;p4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buNone/>
            </a:pPr>
            <a:r>
              <a:rPr lang="en-IN" u="sng" dirty="0">
                <a:solidFill>
                  <a:schemeClr val="hlink"/>
                </a:solidFill>
              </a:rPr>
              <a:t>https://github.com/DesipherKunal/Hotel-Management-</a:t>
            </a:r>
            <a:endParaRPr dirty="0"/>
          </a:p>
          <a:p>
            <a:pPr marL="0" lvl="0" indent="0" algn="l" rtl="0">
              <a:spcBef>
                <a:spcPts val="1200"/>
              </a:spcBef>
              <a:spcAft>
                <a:spcPts val="0"/>
              </a:spcAft>
              <a:buNone/>
            </a:pPr>
            <a:r>
              <a:rPr lang="en" dirty="0"/>
              <a:t>Also, the same documentation and source code are uploaded on this drive.</a:t>
            </a:r>
            <a:endParaRPr dirty="0"/>
          </a:p>
          <a:p>
            <a:pPr marL="0" lvl="0" indent="0" algn="l" rtl="0">
              <a:spcBef>
                <a:spcPts val="1200"/>
              </a:spcBef>
              <a:spcAft>
                <a:spcPts val="0"/>
              </a:spcAft>
              <a:buNone/>
            </a:pPr>
            <a:r>
              <a:rPr lang="en" u="sng" dirty="0">
                <a:solidFill>
                  <a:schemeClr val="hlink"/>
                </a:solidFill>
                <a:hlinkClick r:id="rId3"/>
              </a:rPr>
              <a:t>https://drive.google.com/drive/folders/1v1knEBHDjU-e_CKeFz-ESJJQCYKIvHJT?usp=sharing</a:t>
            </a:r>
            <a:endParaRPr dirty="0"/>
          </a:p>
          <a:p>
            <a:pPr marL="0" lvl="0" indent="0" algn="l" rtl="0">
              <a:spcBef>
                <a:spcPts val="1200"/>
              </a:spcBef>
              <a:spcAft>
                <a:spcPts val="1200"/>
              </a:spcAft>
              <a:buNone/>
            </a:pP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4"/>
          <p:cNvSpPr txBox="1">
            <a:spLocks noGrp="1"/>
          </p:cNvSpPr>
          <p:nvPr>
            <p:ph type="title"/>
          </p:nvPr>
        </p:nvSpPr>
        <p:spPr>
          <a:xfrm>
            <a:off x="819150" y="2025825"/>
            <a:ext cx="7505700" cy="1578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4800"/>
              <a:t>THANK YOU!</a:t>
            </a:r>
            <a:endParaRPr sz="4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1216800" y="6323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Functional Summary (User Stories)</a:t>
            </a:r>
            <a:endParaRPr b="1"/>
          </a:p>
        </p:txBody>
      </p:sp>
      <p:sp>
        <p:nvSpPr>
          <p:cNvPr id="78" name="Google Shape;78;p16"/>
          <p:cNvSpPr txBox="1">
            <a:spLocks noGrp="1"/>
          </p:cNvSpPr>
          <p:nvPr>
            <p:ph type="body" idx="1"/>
          </p:nvPr>
        </p:nvSpPr>
        <p:spPr>
          <a:xfrm>
            <a:off x="819150" y="1272250"/>
            <a:ext cx="7753500" cy="3404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500" b="1">
                <a:solidFill>
                  <a:srgbClr val="0000FF"/>
                </a:solidFill>
              </a:rPr>
              <a:t>Search room:</a:t>
            </a:r>
            <a:r>
              <a:rPr lang="en" sz="1500">
                <a:solidFill>
                  <a:srgbClr val="0000FF"/>
                </a:solidFill>
              </a:rPr>
              <a:t> </a:t>
            </a:r>
            <a:r>
              <a:rPr lang="en" sz="1400"/>
              <a:t>Users can request a room booking for a particular date and time. There are mainly two types of rooms available, like a single and double bed with AC and Non-AC. Users can choose as per their choice. Users can also see the remaining time of already booked room for the future booking reference.</a:t>
            </a:r>
            <a:endParaRPr sz="1400"/>
          </a:p>
          <a:p>
            <a:pPr marL="457200" lvl="0" indent="-317500" algn="l" rtl="0">
              <a:spcBef>
                <a:spcPts val="0"/>
              </a:spcBef>
              <a:spcAft>
                <a:spcPts val="0"/>
              </a:spcAft>
              <a:buSzPts val="1400"/>
              <a:buChar char="●"/>
            </a:pPr>
            <a:r>
              <a:rPr lang="en" sz="1500" b="1">
                <a:solidFill>
                  <a:srgbClr val="0000FF"/>
                </a:solidFill>
              </a:rPr>
              <a:t>Booking &amp; order</a:t>
            </a:r>
            <a:r>
              <a:rPr lang="en" sz="1500" b="1">
                <a:solidFill>
                  <a:schemeClr val="accent5"/>
                </a:solidFill>
              </a:rPr>
              <a:t> </a:t>
            </a:r>
            <a:r>
              <a:rPr lang="en" sz="1500" b="1">
                <a:solidFill>
                  <a:srgbClr val="0000FF"/>
                </a:solidFill>
              </a:rPr>
              <a:t>information</a:t>
            </a:r>
            <a:r>
              <a:rPr lang="en" sz="1500" b="1">
                <a:solidFill>
                  <a:schemeClr val="accent5"/>
                </a:solidFill>
              </a:rPr>
              <a:t>:</a:t>
            </a:r>
            <a:r>
              <a:rPr lang="en" sz="1500">
                <a:solidFill>
                  <a:schemeClr val="accent5"/>
                </a:solidFill>
              </a:rPr>
              <a:t> </a:t>
            </a:r>
            <a:r>
              <a:rPr lang="en" sz="1400"/>
              <a:t>System provides the unique code for each customer. This helps to store all the booking and order details for that particular customer.</a:t>
            </a:r>
            <a:endParaRPr sz="1400"/>
          </a:p>
          <a:p>
            <a:pPr marL="457200" lvl="0" indent="-317500" algn="l" rtl="0">
              <a:spcBef>
                <a:spcPts val="0"/>
              </a:spcBef>
              <a:spcAft>
                <a:spcPts val="0"/>
              </a:spcAft>
              <a:buSzPts val="1400"/>
              <a:buChar char="●"/>
            </a:pPr>
            <a:r>
              <a:rPr lang="en" sz="1500" b="1">
                <a:solidFill>
                  <a:srgbClr val="0000FF"/>
                </a:solidFill>
              </a:rPr>
              <a:t>Order food:</a:t>
            </a:r>
            <a:r>
              <a:rPr lang="en" sz="1500">
                <a:solidFill>
                  <a:srgbClr val="0000FF"/>
                </a:solidFill>
              </a:rPr>
              <a:t> </a:t>
            </a:r>
            <a:r>
              <a:rPr lang="en" sz="1400"/>
              <a:t>Customer can see the online menu card from the website and order the food providing the code/food name of the food from the menu card and the quantity as their preference.</a:t>
            </a:r>
            <a:endParaRPr sz="1400"/>
          </a:p>
          <a:p>
            <a:pPr marL="457200" lvl="0" indent="-317500" algn="l" rtl="0">
              <a:spcBef>
                <a:spcPts val="0"/>
              </a:spcBef>
              <a:spcAft>
                <a:spcPts val="0"/>
              </a:spcAft>
              <a:buSzPts val="1400"/>
              <a:buChar char="●"/>
            </a:pPr>
            <a:r>
              <a:rPr lang="en" sz="1500" b="1">
                <a:solidFill>
                  <a:srgbClr val="0000FF"/>
                </a:solidFill>
              </a:rPr>
              <a:t>Payment Details:</a:t>
            </a:r>
            <a:r>
              <a:rPr lang="en" sz="1400"/>
              <a:t> When customer wants to leave the hotel, they can enter their booking information for the payment. Customers must pay using one of the available payment methods, such as cash, net banking, or an ATM card.To clear payment, the payment portal would use a payment gateway.</a:t>
            </a:r>
            <a:endParaRPr sz="1400"/>
          </a:p>
          <a:p>
            <a:pPr marL="0" lvl="0" indent="0" algn="l" rtl="0">
              <a:spcBef>
                <a:spcPts val="1200"/>
              </a:spcBef>
              <a:spcAft>
                <a:spcPts val="0"/>
              </a:spcAft>
              <a:buClr>
                <a:schemeClr val="dk1"/>
              </a:buClr>
              <a:buSzPts val="1100"/>
              <a:buFont typeface="Arial"/>
              <a:buNone/>
            </a:pPr>
            <a:endParaRPr sz="1200"/>
          </a:p>
          <a:p>
            <a:pPr marL="0" lvl="0" indent="0" algn="l" rtl="0">
              <a:spcBef>
                <a:spcPts val="1200"/>
              </a:spcBef>
              <a:spcAft>
                <a:spcPts val="1200"/>
              </a:spcAft>
              <a:buNone/>
            </a:pP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1216800" y="7356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b="1"/>
              <a:t>Functional Summary (User Stories)</a:t>
            </a:r>
            <a:endParaRPr/>
          </a:p>
        </p:txBody>
      </p:sp>
      <p:sp>
        <p:nvSpPr>
          <p:cNvPr id="84" name="Google Shape;84;p17"/>
          <p:cNvSpPr txBox="1">
            <a:spLocks noGrp="1"/>
          </p:cNvSpPr>
          <p:nvPr>
            <p:ph type="body" idx="1"/>
          </p:nvPr>
        </p:nvSpPr>
        <p:spPr>
          <a:xfrm>
            <a:off x="827800" y="1496950"/>
            <a:ext cx="7826100" cy="3488700"/>
          </a:xfrm>
          <a:prstGeom prst="rect">
            <a:avLst/>
          </a:prstGeom>
        </p:spPr>
        <p:txBody>
          <a:bodyPr spcFirstLastPara="1" wrap="square" lIns="91425" tIns="91425" rIns="91425" bIns="91425" anchor="t" anchorCtr="0">
            <a:normAutofit fontScale="25000" lnSpcReduction="20000"/>
          </a:bodyPr>
          <a:lstStyle/>
          <a:p>
            <a:pPr marL="457200" lvl="0" indent="-319087" algn="l" rtl="0">
              <a:spcBef>
                <a:spcPts val="0"/>
              </a:spcBef>
              <a:spcAft>
                <a:spcPts val="0"/>
              </a:spcAft>
              <a:buSzPct val="95000"/>
              <a:buChar char="●"/>
            </a:pPr>
            <a:r>
              <a:rPr lang="en" sz="6000" b="1">
                <a:solidFill>
                  <a:srgbClr val="0000FF"/>
                </a:solidFill>
              </a:rPr>
              <a:t>Room cancellation</a:t>
            </a:r>
            <a:r>
              <a:rPr lang="en" sz="6000">
                <a:solidFill>
                  <a:srgbClr val="0000FF"/>
                </a:solidFill>
              </a:rPr>
              <a:t>:</a:t>
            </a:r>
            <a:r>
              <a:rPr lang="en" sz="5600"/>
              <a:t> Users have a choice to cancel their room (if booked) but in that case, they will not get 100% of their money.</a:t>
            </a:r>
            <a:endParaRPr sz="5600"/>
          </a:p>
          <a:p>
            <a:pPr marL="457200" lvl="0" indent="-317500" algn="l" rtl="0">
              <a:spcBef>
                <a:spcPts val="0"/>
              </a:spcBef>
              <a:spcAft>
                <a:spcPts val="0"/>
              </a:spcAft>
              <a:buSzPct val="93333"/>
              <a:buChar char="●"/>
            </a:pPr>
            <a:r>
              <a:rPr lang="en" sz="6000" b="1">
                <a:solidFill>
                  <a:srgbClr val="0000FF"/>
                </a:solidFill>
              </a:rPr>
              <a:t>Manage Staff:</a:t>
            </a:r>
            <a:r>
              <a:rPr lang="en" sz="6000">
                <a:solidFill>
                  <a:srgbClr val="0000FF"/>
                </a:solidFill>
              </a:rPr>
              <a:t> </a:t>
            </a:r>
            <a:r>
              <a:rPr lang="en" sz="5600"/>
              <a:t>Admin can see the staff member details like staff member name, phone number, bank account number and track record of all the staffs in the hotel.</a:t>
            </a:r>
            <a:endParaRPr sz="5600"/>
          </a:p>
          <a:p>
            <a:pPr marL="457200" lvl="0" indent="-319087" algn="l" rtl="0">
              <a:spcBef>
                <a:spcPts val="0"/>
              </a:spcBef>
              <a:spcAft>
                <a:spcPts val="0"/>
              </a:spcAft>
              <a:buSzPct val="95000"/>
              <a:buChar char="●"/>
            </a:pPr>
            <a:r>
              <a:rPr lang="en" sz="6000" b="1">
                <a:solidFill>
                  <a:srgbClr val="0000FF"/>
                </a:solidFill>
              </a:rPr>
              <a:t>Manage User:</a:t>
            </a:r>
            <a:r>
              <a:rPr lang="en" sz="6000">
                <a:solidFill>
                  <a:srgbClr val="0000FF"/>
                </a:solidFill>
              </a:rPr>
              <a:t> </a:t>
            </a:r>
            <a:r>
              <a:rPr lang="en" sz="5600">
                <a:solidFill>
                  <a:srgbClr val="000000"/>
                </a:solidFill>
              </a:rPr>
              <a:t>Admin can see the all users details to see the frequency of the customer and also payment paid by the customer. Admin/Receptionist can update the customer details according to customers latest information.</a:t>
            </a:r>
            <a:endParaRPr sz="5600"/>
          </a:p>
          <a:p>
            <a:pPr marL="457200" lvl="0" indent="-319087" algn="l" rtl="0">
              <a:spcBef>
                <a:spcPts val="0"/>
              </a:spcBef>
              <a:spcAft>
                <a:spcPts val="0"/>
              </a:spcAft>
              <a:buSzPct val="95000"/>
              <a:buChar char="●"/>
            </a:pPr>
            <a:r>
              <a:rPr lang="en" sz="6000" b="1">
                <a:solidFill>
                  <a:srgbClr val="0000FF"/>
                </a:solidFill>
              </a:rPr>
              <a:t>Help desk: </a:t>
            </a:r>
            <a:r>
              <a:rPr lang="en" sz="5600"/>
              <a:t>Customer can call the staff for any query using help button on the website.</a:t>
            </a:r>
            <a:endParaRPr sz="5600"/>
          </a:p>
          <a:p>
            <a:pPr marL="457200" lvl="0" indent="-319087" algn="l" rtl="0">
              <a:spcBef>
                <a:spcPts val="0"/>
              </a:spcBef>
              <a:spcAft>
                <a:spcPts val="0"/>
              </a:spcAft>
              <a:buSzPct val="95000"/>
              <a:buChar char="●"/>
            </a:pPr>
            <a:r>
              <a:rPr lang="en" sz="6000" b="1">
                <a:solidFill>
                  <a:srgbClr val="0000FF"/>
                </a:solidFill>
              </a:rPr>
              <a:t>Manage inventory:</a:t>
            </a:r>
            <a:r>
              <a:rPr lang="en" sz="5600"/>
              <a:t> Admin/Owner can see the total (food + furniture) inventory used and what number of inventories was in stock. If the stock is below the threshold value than manger has to immediate order the appropriate number of inventories using the previous data. (Threshold value is calculate using the previous month’s used inventories).</a:t>
            </a:r>
            <a:endParaRPr sz="5600"/>
          </a:p>
          <a:p>
            <a:pPr marL="0" lvl="0" indent="0" algn="l" rtl="0">
              <a:spcBef>
                <a:spcPts val="1200"/>
              </a:spcBef>
              <a:spcAft>
                <a:spcPts val="0"/>
              </a:spcAft>
              <a:buNone/>
            </a:pPr>
            <a:endParaRPr sz="1200"/>
          </a:p>
          <a:p>
            <a:pPr marL="0" lvl="0" indent="0" algn="l" rtl="0">
              <a:spcBef>
                <a:spcPts val="1200"/>
              </a:spcBef>
              <a:spcAft>
                <a:spcPts val="0"/>
              </a:spcAft>
              <a:buNone/>
            </a:pPr>
            <a:endParaRPr sz="1200"/>
          </a:p>
          <a:p>
            <a:pPr marL="0" lvl="0" indent="0" algn="l" rtl="0">
              <a:spcBef>
                <a:spcPts val="1200"/>
              </a:spcBef>
              <a:spcAft>
                <a:spcPts val="0"/>
              </a:spcAft>
              <a:buClr>
                <a:schemeClr val="dk1"/>
              </a:buClr>
              <a:buSzPct val="91666"/>
              <a:buFont typeface="Arial"/>
              <a:buNone/>
            </a:pPr>
            <a:endParaRPr sz="1200"/>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1269225" y="72825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Top Level Use Case Model</a:t>
            </a:r>
            <a:endParaRPr b="1"/>
          </a:p>
        </p:txBody>
      </p:sp>
      <p:pic>
        <p:nvPicPr>
          <p:cNvPr id="90" name="Google Shape;90;p18"/>
          <p:cNvPicPr preferRelativeResize="0"/>
          <p:nvPr/>
        </p:nvPicPr>
        <p:blipFill>
          <a:blip r:embed="rId3">
            <a:alphaModFix/>
          </a:blip>
          <a:stretch>
            <a:fillRect/>
          </a:stretch>
        </p:blipFill>
        <p:spPr>
          <a:xfrm>
            <a:off x="1839600" y="1550400"/>
            <a:ext cx="5086926" cy="3038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1303800" y="71960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Sequence Diagram</a:t>
            </a:r>
            <a:endParaRPr b="1"/>
          </a:p>
        </p:txBody>
      </p:sp>
      <p:pic>
        <p:nvPicPr>
          <p:cNvPr id="96" name="Google Shape;96;p19"/>
          <p:cNvPicPr preferRelativeResize="0"/>
          <p:nvPr/>
        </p:nvPicPr>
        <p:blipFill>
          <a:blip r:embed="rId3">
            <a:alphaModFix/>
          </a:blip>
          <a:stretch>
            <a:fillRect/>
          </a:stretch>
        </p:blipFill>
        <p:spPr>
          <a:xfrm>
            <a:off x="819150" y="1560800"/>
            <a:ext cx="6778192" cy="3038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1035100" y="3963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Activity Diagram</a:t>
            </a:r>
            <a:endParaRPr b="1"/>
          </a:p>
        </p:txBody>
      </p:sp>
      <p:pic>
        <p:nvPicPr>
          <p:cNvPr id="102" name="Google Shape;102;p20"/>
          <p:cNvPicPr preferRelativeResize="0"/>
          <p:nvPr/>
        </p:nvPicPr>
        <p:blipFill rotWithShape="1">
          <a:blip r:embed="rId3">
            <a:alphaModFix/>
          </a:blip>
          <a:srcRect t="1323" b="1323"/>
          <a:stretch/>
        </p:blipFill>
        <p:spPr>
          <a:xfrm>
            <a:off x="1890975" y="1350900"/>
            <a:ext cx="5577239" cy="32652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1173575" y="683225"/>
            <a:ext cx="7505700" cy="75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Class Diagram</a:t>
            </a:r>
            <a:endParaRPr b="1"/>
          </a:p>
        </p:txBody>
      </p:sp>
      <p:pic>
        <p:nvPicPr>
          <p:cNvPr id="108" name="Google Shape;108;p21"/>
          <p:cNvPicPr preferRelativeResize="0"/>
          <p:nvPr/>
        </p:nvPicPr>
        <p:blipFill rotWithShape="1">
          <a:blip r:embed="rId3">
            <a:alphaModFix/>
          </a:blip>
          <a:srcRect t="4987" b="4987"/>
          <a:stretch/>
        </p:blipFill>
        <p:spPr>
          <a:xfrm>
            <a:off x="1278700" y="1442525"/>
            <a:ext cx="5883375" cy="3472450"/>
          </a:xfrm>
          <a:prstGeom prst="rect">
            <a:avLst/>
          </a:prstGeom>
          <a:noFill/>
          <a:ln>
            <a:noFill/>
          </a:ln>
        </p:spPr>
      </p:pic>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897</Words>
  <Application>Microsoft Office PowerPoint</Application>
  <PresentationFormat>On-screen Show (16:9)</PresentationFormat>
  <Paragraphs>96</Paragraphs>
  <Slides>32</Slides>
  <Notes>32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Old Standard TT</vt:lpstr>
      <vt:lpstr>Arial</vt:lpstr>
      <vt:lpstr>Paperback</vt:lpstr>
      <vt:lpstr>Smart Taj</vt:lpstr>
      <vt:lpstr>Members Details</vt:lpstr>
      <vt:lpstr>Context Diagram</vt:lpstr>
      <vt:lpstr>Functional Summary (User Stories)</vt:lpstr>
      <vt:lpstr>Functional Summary (User Stories)</vt:lpstr>
      <vt:lpstr>Top Level Use Case Model</vt:lpstr>
      <vt:lpstr>Sequence Diagram</vt:lpstr>
      <vt:lpstr>Activity Diagram</vt:lpstr>
      <vt:lpstr>Class Diagram</vt:lpstr>
      <vt:lpstr>Deployment Diagram </vt:lpstr>
      <vt:lpstr>Scrum Methodology</vt:lpstr>
      <vt:lpstr>Gantt Chart</vt:lpstr>
      <vt:lpstr>Application Architecture</vt:lpstr>
      <vt:lpstr>Technologies/Tools and Libraries</vt:lpstr>
      <vt:lpstr>Summary of Implementation</vt:lpstr>
      <vt:lpstr>Schema and Relation of databases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Contribution Details</vt:lpstr>
      <vt:lpstr>Contribution Details</vt:lpstr>
      <vt:lpstr>GitHub Link For the Project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Taj</dc:title>
  <cp:lastModifiedBy>Karan Solanki</cp:lastModifiedBy>
  <cp:revision>2</cp:revision>
  <dcterms:modified xsi:type="dcterms:W3CDTF">2022-05-16T17:38:15Z</dcterms:modified>
</cp:coreProperties>
</file>