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56" r:id="rId3"/>
    <p:sldId id="284" r:id="rId4"/>
    <p:sldId id="285" r:id="rId6"/>
    <p:sldId id="310" r:id="rId7"/>
    <p:sldId id="311" r:id="rId8"/>
    <p:sldId id="309" r:id="rId9"/>
    <p:sldId id="312" r:id="rId10"/>
    <p:sldId id="313" r:id="rId11"/>
    <p:sldId id="314" r:id="rId12"/>
    <p:sldId id="315" r:id="rId13"/>
    <p:sldId id="316" r:id="rId14"/>
    <p:sldId id="317" r:id="rId15"/>
    <p:sldId id="318" r:id="rId16"/>
    <p:sldId id="321" r:id="rId17"/>
    <p:sldId id="322" r:id="rId18"/>
    <p:sldId id="323" r:id="rId19"/>
    <p:sldId id="324" r:id="rId20"/>
    <p:sldId id="308"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15"/>
    <a:srgbClr val="0000AC"/>
    <a:srgbClr val="FF0000"/>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2" d="100"/>
          <a:sy n="112" d="100"/>
        </p:scale>
        <p:origin x="148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5B7939-FC96-4B10-B239-15DF1B29A19C}"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A59B9C-7BF8-4545-8F53-1625014E6AE2}"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DFE7F-5469-4FB6-8AD6-B760BA70834A}"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E82BD-BD05-43C0-81C9-FCFAA5AFB37A}"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CEF7D3-F857-4A0A-B9BF-A90959B9918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E82BD-BD05-43C0-81C9-FCFAA5AFB37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p:spPr>
          <p:txBody>
            <a:bodyPr wrap="none" anchor="ctr"/>
            <a:lstStyle/>
            <a:p>
              <a:pPr algn="ctr" eaLnBrk="1" hangingPunct="1">
                <a:defRPr/>
              </a:pPr>
              <a:endParaRPr lang="tr-T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eaLnBrk="1" hangingPunct="1">
                <a:defRPr/>
              </a:pPr>
              <a:endParaRPr lang="tr-TR" sz="2400">
                <a:latin typeface="Times New Roman"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eaLnBrk="1" hangingPunct="1">
                  <a:defRPr/>
                </a:pPr>
                <a:endParaRPr lang="tr-T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eaLnBrk="1" hangingPunct="1">
                  <a:defRPr/>
                </a:pPr>
                <a:endParaRPr lang="tr-T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eaLnBrk="1" hangingPunct="1">
                  <a:defRPr/>
                </a:pPr>
                <a:endParaRPr lang="tr-T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eaLnBrk="1" hangingPunct="1">
                  <a:defRPr/>
                </a:pPr>
                <a:endParaRPr lang="tr-T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eaLnBrk="1" hangingPunct="1">
                  <a:defRPr/>
                </a:pPr>
                <a:endParaRPr lang="tr-T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eaLnBrk="1" hangingPunct="1">
                  <a:defRPr/>
                </a:pPr>
                <a:endParaRPr lang="tr-T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eaLnBrk="1" hangingPunct="1">
                  <a:defRPr/>
                </a:pPr>
                <a:endParaRPr lang="tr-T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eaLnBrk="1" hangingPunct="1">
                  <a:defRPr/>
                </a:pPr>
                <a:endParaRPr lang="tr-T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eaLnBrk="1" hangingPunct="1">
                  <a:defRPr/>
                </a:pPr>
                <a:endParaRPr lang="tr-T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eaLnBrk="1" hangingPunct="1">
                  <a:defRPr/>
                </a:pPr>
                <a:endParaRPr lang="tr-TR"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endParaRPr lang="en-US"/>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en-US"/>
              <a:t>Click to edit Master subtitle style</a:t>
            </a:r>
            <a:endParaRPr lang="en-US"/>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smtClean="0"/>
              <a:t>Programming Fundamentals Using C++     Waqar Ali</a:t>
            </a: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F167ED75-62FB-4E7E-BAF6-4DA399ED5D99}"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5" name="Rectangle 3"/>
          <p:cNvSpPr>
            <a:spLocks noGrp="1" noChangeArrowheads="1"/>
          </p:cNvSpPr>
          <p:nvPr>
            <p:ph type="sldNum" sz="quarter" idx="11"/>
          </p:nvPr>
        </p:nvSpPr>
        <p:spPr/>
        <p:txBody>
          <a:bodyPr/>
          <a:lstStyle>
            <a:lvl1pPr>
              <a:defRPr/>
            </a:lvl1pPr>
          </a:lstStyle>
          <a:p>
            <a:pPr>
              <a:defRPr/>
            </a:pPr>
            <a:fld id="{C0794F8E-0285-4865-8187-3965D041A6C6}"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5" name="Rectangle 3"/>
          <p:cNvSpPr>
            <a:spLocks noGrp="1" noChangeArrowheads="1"/>
          </p:cNvSpPr>
          <p:nvPr>
            <p:ph type="sldNum" sz="quarter" idx="11"/>
          </p:nvPr>
        </p:nvSpPr>
        <p:spPr/>
        <p:txBody>
          <a:bodyPr/>
          <a:lstStyle>
            <a:lvl1pPr>
              <a:defRPr/>
            </a:lvl1pPr>
          </a:lstStyle>
          <a:p>
            <a:pPr>
              <a:defRPr/>
            </a:pPr>
            <a:fld id="{695469F5-CCAA-4404-A97D-0764F823C187}"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7" name="Rectangle 3"/>
          <p:cNvSpPr>
            <a:spLocks noGrp="1" noChangeArrowheads="1"/>
          </p:cNvSpPr>
          <p:nvPr>
            <p:ph type="sldNum" sz="quarter" idx="11"/>
          </p:nvPr>
        </p:nvSpPr>
        <p:spPr/>
        <p:txBody>
          <a:bodyPr/>
          <a:lstStyle>
            <a:lvl1pPr>
              <a:defRPr/>
            </a:lvl1pPr>
          </a:lstStyle>
          <a:p>
            <a:pPr>
              <a:defRPr/>
            </a:pPr>
            <a:fld id="{D87B2E02-E979-4250-AC15-F2CBDABCF2DE}" type="slidenum">
              <a:rPr lang="en-US"/>
            </a:fld>
            <a:endParaRPr lang="en-US"/>
          </a:p>
        </p:txBody>
      </p:sp>
      <p:sp>
        <p:nvSpPr>
          <p:cNvPr id="8"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6" name="Rectangle 3"/>
          <p:cNvSpPr>
            <a:spLocks noGrp="1" noChangeArrowheads="1"/>
          </p:cNvSpPr>
          <p:nvPr>
            <p:ph type="sldNum" sz="quarter" idx="11"/>
          </p:nvPr>
        </p:nvSpPr>
        <p:spPr/>
        <p:txBody>
          <a:bodyPr/>
          <a:lstStyle>
            <a:lvl1pPr>
              <a:defRPr/>
            </a:lvl1pPr>
          </a:lstStyle>
          <a:p>
            <a:pPr>
              <a:defRPr/>
            </a:pPr>
            <a:fld id="{2BED23CE-DAF5-4668-985B-988719CA7C04}"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5" name="Rectangle 3"/>
          <p:cNvSpPr>
            <a:spLocks noGrp="1" noChangeArrowheads="1"/>
          </p:cNvSpPr>
          <p:nvPr>
            <p:ph type="sldNum" sz="quarter" idx="11"/>
          </p:nvPr>
        </p:nvSpPr>
        <p:spPr/>
        <p:txBody>
          <a:bodyPr/>
          <a:lstStyle>
            <a:lvl1pPr>
              <a:defRPr/>
            </a:lvl1pPr>
          </a:lstStyle>
          <a:p>
            <a:pPr>
              <a:defRPr/>
            </a:pPr>
            <a:fld id="{83B06F09-0AFE-456E-9932-B14B94F9FB71}"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5" name="Rectangle 3"/>
          <p:cNvSpPr>
            <a:spLocks noGrp="1" noChangeArrowheads="1"/>
          </p:cNvSpPr>
          <p:nvPr>
            <p:ph type="sldNum" sz="quarter" idx="11"/>
          </p:nvPr>
        </p:nvSpPr>
        <p:spPr/>
        <p:txBody>
          <a:bodyPr/>
          <a:lstStyle>
            <a:lvl1pPr>
              <a:defRPr/>
            </a:lvl1pPr>
          </a:lstStyle>
          <a:p>
            <a:pPr>
              <a:defRPr/>
            </a:pPr>
            <a:fld id="{120F95FD-DAFF-4D0C-9157-BF2C80DEDA3F}"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5" name="Rectangle 3"/>
          <p:cNvSpPr>
            <a:spLocks noGrp="1" noChangeArrowheads="1"/>
          </p:cNvSpPr>
          <p:nvPr>
            <p:ph type="sldNum" sz="quarter" idx="11"/>
          </p:nvPr>
        </p:nvSpPr>
        <p:spPr/>
        <p:txBody>
          <a:bodyPr/>
          <a:lstStyle>
            <a:lvl1pPr>
              <a:defRPr/>
            </a:lvl1pPr>
          </a:lstStyle>
          <a:p>
            <a:pPr>
              <a:defRPr/>
            </a:pPr>
            <a:fld id="{AED4BEB0-6011-49F8-A0D9-4646A4D94347}"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6" name="Rectangle 3"/>
          <p:cNvSpPr>
            <a:spLocks noGrp="1" noChangeArrowheads="1"/>
          </p:cNvSpPr>
          <p:nvPr>
            <p:ph type="sldNum" sz="quarter" idx="11"/>
          </p:nvPr>
        </p:nvSpPr>
        <p:spPr/>
        <p:txBody>
          <a:bodyPr/>
          <a:lstStyle>
            <a:lvl1pPr>
              <a:defRPr/>
            </a:lvl1pPr>
          </a:lstStyle>
          <a:p>
            <a:pPr>
              <a:defRPr/>
            </a:pPr>
            <a:fld id="{5E033F76-184D-412D-97B9-6696957EE332}"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8" name="Rectangle 3"/>
          <p:cNvSpPr>
            <a:spLocks noGrp="1" noChangeArrowheads="1"/>
          </p:cNvSpPr>
          <p:nvPr>
            <p:ph type="sldNum" sz="quarter" idx="11"/>
          </p:nvPr>
        </p:nvSpPr>
        <p:spPr/>
        <p:txBody>
          <a:bodyPr/>
          <a:lstStyle>
            <a:lvl1pPr>
              <a:defRPr/>
            </a:lvl1pPr>
          </a:lstStyle>
          <a:p>
            <a:pPr>
              <a:defRPr/>
            </a:pPr>
            <a:fld id="{097BA7A7-A066-4DD8-B205-A71C44EB4C1A}"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C33F2C-261D-400F-970B-10DC33AFE512}"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3" name="Rectangle 3"/>
          <p:cNvSpPr>
            <a:spLocks noGrp="1" noChangeArrowheads="1"/>
          </p:cNvSpPr>
          <p:nvPr>
            <p:ph type="sldNum" sz="quarter" idx="11"/>
          </p:nvPr>
        </p:nvSpPr>
        <p:spPr/>
        <p:txBody>
          <a:bodyPr/>
          <a:lstStyle>
            <a:lvl1pPr>
              <a:defRPr/>
            </a:lvl1pPr>
          </a:lstStyle>
          <a:p>
            <a:pPr>
              <a:defRPr/>
            </a:pPr>
            <a:fld id="{899084E0-9017-4A59-86BA-D7D95B09FBAA}"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6" name="Rectangle 3"/>
          <p:cNvSpPr>
            <a:spLocks noGrp="1" noChangeArrowheads="1"/>
          </p:cNvSpPr>
          <p:nvPr>
            <p:ph type="sldNum" sz="quarter" idx="11"/>
          </p:nvPr>
        </p:nvSpPr>
        <p:spPr/>
        <p:txBody>
          <a:bodyPr/>
          <a:lstStyle>
            <a:lvl1pPr>
              <a:defRPr/>
            </a:lvl1pPr>
          </a:lstStyle>
          <a:p>
            <a:pPr>
              <a:defRPr/>
            </a:pPr>
            <a:fld id="{BDC418A3-236E-43DE-9CF2-614AB482769E}"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2"/>
          <p:cNvSpPr>
            <a:spLocks noGrp="1" noChangeArrowheads="1"/>
          </p:cNvSpPr>
          <p:nvPr>
            <p:ph type="ftr" sz="quarter" idx="10"/>
          </p:nvPr>
        </p:nvSpPr>
        <p:spPr/>
        <p:txBody>
          <a:bodyPr/>
          <a:lstStyle>
            <a:lvl1pPr>
              <a:defRPr/>
            </a:lvl1pPr>
          </a:lstStyle>
          <a:p>
            <a:pPr>
              <a:defRPr/>
            </a:pPr>
            <a:r>
              <a:rPr lang="en-US" smtClean="0"/>
              <a:t>Programming Fundamentals Using C++     Waqar Ali</a:t>
            </a:r>
            <a:endParaRPr lang="en-US"/>
          </a:p>
        </p:txBody>
      </p:sp>
      <p:sp>
        <p:nvSpPr>
          <p:cNvPr id="6" name="Rectangle 3"/>
          <p:cNvSpPr>
            <a:spLocks noGrp="1" noChangeArrowheads="1"/>
          </p:cNvSpPr>
          <p:nvPr>
            <p:ph type="sldNum" sz="quarter" idx="11"/>
          </p:nvPr>
        </p:nvSpPr>
        <p:spPr/>
        <p:txBody>
          <a:bodyPr/>
          <a:lstStyle>
            <a:lvl1pPr>
              <a:defRPr/>
            </a:lvl1pPr>
          </a:lstStyle>
          <a:p>
            <a:pPr>
              <a:defRPr/>
            </a:pPr>
            <a:fld id="{BE6E7985-33F5-4B81-9FD8-1FCFD76625CB}"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80604020202020204" pitchFamily="34" charset="0"/>
              </a:defRPr>
            </a:lvl1pPr>
          </a:lstStyle>
          <a:p>
            <a:pPr>
              <a:defRPr/>
            </a:pPr>
            <a:r>
              <a:rPr lang="en-US" smtClean="0"/>
              <a:t>Programming Fundamentals Using C++     Waqar Ali</a:t>
            </a: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itchFamily="34" charset="0"/>
              </a:defRPr>
            </a:lvl1pPr>
          </a:lstStyle>
          <a:p>
            <a:pPr>
              <a:defRPr/>
            </a:pPr>
            <a:fld id="{CF7C0B74-1279-4E80-978F-7E4C56F9DC4A}" type="slidenum">
              <a:rPr lang="en-US"/>
            </a:fld>
            <a:endParaRPr 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p:spPr>
          <p:txBody>
            <a:bodyPr wrap="none" anchor="ctr"/>
            <a:lstStyle/>
            <a:p>
              <a:pPr algn="ctr" eaLnBrk="1" hangingPunct="1">
                <a:defRPr/>
              </a:pPr>
              <a:endParaRPr lang="tr-T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eaLnBrk="1" hangingPunct="1">
                <a:defRPr/>
              </a:pPr>
              <a:endParaRPr lang="tr-T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eaLnBrk="1" hangingPunct="1">
                <a:defRPr/>
              </a:pPr>
              <a:endParaRPr lang="tr-TR">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eaLnBrk="1" hangingPunct="1">
                <a:defRPr/>
              </a:pPr>
              <a:endParaRPr lang="tr-TR">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eaLnBrk="1" hangingPunct="1">
                <a:defRPr/>
              </a:pPr>
              <a:endParaRPr lang="tr-TR">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eaLnBrk="1" hangingPunct="1">
                <a:defRPr/>
              </a:pPr>
              <a:endParaRPr lang="tr-TR">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eaLnBrk="1" hangingPunct="1">
                <a:defRPr/>
              </a:pPr>
              <a:endParaRPr lang="tr-T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eaLnBrk="1" hangingPunct="1">
                <a:defRPr/>
              </a:pPr>
              <a:endParaRPr lang="tr-TR">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eaLnBrk="1" hangingPunct="1">
                <a:defRPr/>
              </a:pPr>
              <a:endParaRPr lang="tr-TR">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80604020202020204"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80604020202020204" pitchFamily="34" charset="0"/>
        </a:defRPr>
      </a:lvl2pPr>
      <a:lvl3pPr algn="l" rtl="0" eaLnBrk="0" fontAlgn="base" hangingPunct="0">
        <a:spcBef>
          <a:spcPct val="0"/>
        </a:spcBef>
        <a:spcAft>
          <a:spcPct val="0"/>
        </a:spcAft>
        <a:defRPr sz="4400">
          <a:solidFill>
            <a:schemeClr val="tx1"/>
          </a:solidFill>
          <a:latin typeface="Arial" panose="02080604020202020204" pitchFamily="34" charset="0"/>
        </a:defRPr>
      </a:lvl3pPr>
      <a:lvl4pPr algn="l" rtl="0" eaLnBrk="0" fontAlgn="base" hangingPunct="0">
        <a:spcBef>
          <a:spcPct val="0"/>
        </a:spcBef>
        <a:spcAft>
          <a:spcPct val="0"/>
        </a:spcAft>
        <a:defRPr sz="4400">
          <a:solidFill>
            <a:schemeClr val="tx1"/>
          </a:solidFill>
          <a:latin typeface="Arial" panose="02080604020202020204" pitchFamily="34" charset="0"/>
        </a:defRPr>
      </a:lvl4pPr>
      <a:lvl5pPr algn="l" rtl="0" eaLnBrk="0" fontAlgn="base" hangingPunct="0">
        <a:spcBef>
          <a:spcPct val="0"/>
        </a:spcBef>
        <a:spcAft>
          <a:spcPct val="0"/>
        </a:spcAft>
        <a:defRPr sz="4400">
          <a:solidFill>
            <a:schemeClr val="tx1"/>
          </a:solidFill>
          <a:latin typeface="Arial" panose="02080604020202020204" pitchFamily="34" charset="0"/>
        </a:defRPr>
      </a:lvl5pPr>
      <a:lvl6pPr marL="457200" algn="l" rtl="0" fontAlgn="base">
        <a:spcBef>
          <a:spcPct val="0"/>
        </a:spcBef>
        <a:spcAft>
          <a:spcPct val="0"/>
        </a:spcAft>
        <a:defRPr sz="4400">
          <a:solidFill>
            <a:schemeClr val="tx1"/>
          </a:solidFill>
          <a:latin typeface="Arial" panose="02080604020202020204" pitchFamily="34" charset="0"/>
        </a:defRPr>
      </a:lvl6pPr>
      <a:lvl7pPr marL="914400" algn="l" rtl="0" fontAlgn="base">
        <a:spcBef>
          <a:spcPct val="0"/>
        </a:spcBef>
        <a:spcAft>
          <a:spcPct val="0"/>
        </a:spcAft>
        <a:defRPr sz="4400">
          <a:solidFill>
            <a:schemeClr val="tx1"/>
          </a:solidFill>
          <a:latin typeface="Arial" panose="02080604020202020204" pitchFamily="34" charset="0"/>
        </a:defRPr>
      </a:lvl7pPr>
      <a:lvl8pPr marL="1371600" algn="l" rtl="0" fontAlgn="base">
        <a:spcBef>
          <a:spcPct val="0"/>
        </a:spcBef>
        <a:spcAft>
          <a:spcPct val="0"/>
        </a:spcAft>
        <a:defRPr sz="4400">
          <a:solidFill>
            <a:schemeClr val="tx1"/>
          </a:solidFill>
          <a:latin typeface="Arial" panose="02080604020202020204" pitchFamily="34" charset="0"/>
        </a:defRPr>
      </a:lvl8pPr>
      <a:lvl9pPr marL="1828800" algn="l" rtl="0" fontAlgn="base">
        <a:spcBef>
          <a:spcPct val="0"/>
        </a:spcBef>
        <a:spcAft>
          <a:spcPct val="0"/>
        </a:spcAft>
        <a:defRPr sz="4400">
          <a:solidFill>
            <a:schemeClr val="tx1"/>
          </a:solidFill>
          <a:latin typeface="Arial" panose="0208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3000" b="1" dirty="0"/>
              <a:t>Multi-Classifier Deep Neural Network for Detecting Intruder Behavior in Cyber Security</a:t>
            </a:r>
            <a:endParaRPr lang="en-US" sz="3000" dirty="0" smtClean="0"/>
          </a:p>
        </p:txBody>
      </p:sp>
      <p:sp>
        <p:nvSpPr>
          <p:cNvPr id="4" name="Google Shape;779;p15"/>
          <p:cNvSpPr txBox="1"/>
          <p:nvPr/>
        </p:nvSpPr>
        <p:spPr>
          <a:xfrm>
            <a:off x="2983523" y="4245205"/>
            <a:ext cx="2637182" cy="1223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1200" b="1" dirty="0">
                <a:solidFill>
                  <a:schemeClr val="tx1"/>
                </a:solidFill>
              </a:rPr>
              <a:t>Desire </a:t>
            </a:r>
            <a:r>
              <a:rPr lang="en-US" sz="1200" b="1" dirty="0" smtClean="0">
                <a:solidFill>
                  <a:schemeClr val="tx1"/>
                </a:solidFill>
              </a:rPr>
              <a:t>Iradukunda</a:t>
            </a:r>
            <a:endParaRPr lang="en-US" sz="1200" b="1" dirty="0" smtClean="0">
              <a:solidFill>
                <a:schemeClr val="tx1"/>
              </a:solidFill>
            </a:endParaRPr>
          </a:p>
          <a:p>
            <a:endParaRPr lang="en-US" sz="1200" b="1" dirty="0">
              <a:solidFill>
                <a:schemeClr val="tx1"/>
              </a:solidFill>
            </a:endParaRPr>
          </a:p>
          <a:p>
            <a:r>
              <a:rPr lang="en-US" sz="1000" dirty="0" smtClean="0">
                <a:solidFill>
                  <a:schemeClr val="tx1"/>
                </a:solidFill>
              </a:rPr>
              <a:t>School </a:t>
            </a:r>
            <a:r>
              <a:rPr lang="en-US" sz="1000" dirty="0">
                <a:solidFill>
                  <a:schemeClr val="tx1"/>
                </a:solidFill>
              </a:rPr>
              <a:t>of Electronic Science </a:t>
            </a:r>
            <a:r>
              <a:rPr lang="en-US" sz="1000" dirty="0" smtClean="0">
                <a:solidFill>
                  <a:schemeClr val="tx1"/>
                </a:solidFill>
              </a:rPr>
              <a:t>Engineering, University </a:t>
            </a:r>
            <a:r>
              <a:rPr lang="en-US" sz="1000" dirty="0">
                <a:solidFill>
                  <a:schemeClr val="tx1"/>
                </a:solidFill>
              </a:rPr>
              <a:t>of Electronic </a:t>
            </a:r>
            <a:r>
              <a:rPr lang="en-US" sz="1000" dirty="0" smtClean="0">
                <a:solidFill>
                  <a:schemeClr val="tx1"/>
                </a:solidFill>
              </a:rPr>
              <a:t>Science and </a:t>
            </a:r>
            <a:r>
              <a:rPr lang="en-US" sz="1000" dirty="0">
                <a:solidFill>
                  <a:schemeClr val="tx1"/>
                </a:solidFill>
              </a:rPr>
              <a:t>Technology of </a:t>
            </a:r>
            <a:r>
              <a:rPr lang="en-US" sz="1000" dirty="0" smtClean="0">
                <a:solidFill>
                  <a:schemeClr val="tx1"/>
                </a:solidFill>
              </a:rPr>
              <a:t>China, iradudesire100@yahoo.fr</a:t>
            </a:r>
            <a:endParaRPr lang="en-US" sz="1000" dirty="0">
              <a:solidFill>
                <a:schemeClr val="tx1"/>
              </a:solidFill>
            </a:endParaRPr>
          </a:p>
        </p:txBody>
      </p:sp>
      <p:sp>
        <p:nvSpPr>
          <p:cNvPr id="5" name="Google Shape;779;p15"/>
          <p:cNvSpPr txBox="1"/>
          <p:nvPr/>
        </p:nvSpPr>
        <p:spPr>
          <a:xfrm>
            <a:off x="5879123" y="4242209"/>
            <a:ext cx="2743200" cy="1220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1200" b="1" dirty="0" smtClean="0">
                <a:solidFill>
                  <a:schemeClr val="tx1"/>
                </a:solidFill>
              </a:rPr>
              <a:t>Xiong </a:t>
            </a:r>
            <a:r>
              <a:rPr lang="en-US" sz="1200" b="1" dirty="0">
                <a:solidFill>
                  <a:schemeClr val="tx1"/>
                </a:solidFill>
              </a:rPr>
              <a:t>Wan </a:t>
            </a:r>
            <a:r>
              <a:rPr lang="en-US" sz="1200" b="1" dirty="0" smtClean="0">
                <a:solidFill>
                  <a:schemeClr val="tx1"/>
                </a:solidFill>
              </a:rPr>
              <a:t>An</a:t>
            </a:r>
            <a:endParaRPr lang="en-US" sz="1200" b="1" dirty="0">
              <a:solidFill>
                <a:schemeClr val="tx1"/>
              </a:solidFill>
            </a:endParaRPr>
          </a:p>
          <a:p>
            <a:endParaRPr lang="en-US" sz="1200" b="1" dirty="0" smtClean="0">
              <a:solidFill>
                <a:schemeClr val="tx1"/>
              </a:solidFill>
            </a:endParaRPr>
          </a:p>
          <a:p>
            <a:r>
              <a:rPr lang="en-US" sz="1000" dirty="0">
                <a:solidFill>
                  <a:schemeClr val="tx1"/>
                </a:solidFill>
              </a:rPr>
              <a:t>School of Electronic Science Engineering, University of Electronic Science and Technology of </a:t>
            </a:r>
            <a:r>
              <a:rPr lang="en-US" sz="1000" dirty="0" smtClean="0">
                <a:solidFill>
                  <a:schemeClr val="tx1"/>
                </a:solidFill>
              </a:rPr>
              <a:t>China.</a:t>
            </a:r>
            <a:endParaRPr lang="en-US" sz="1000" dirty="0" smtClean="0">
              <a:solidFill>
                <a:schemeClr val="tx1"/>
              </a:solidFill>
            </a:endParaRPr>
          </a:p>
          <a:p>
            <a:r>
              <a:rPr lang="en-US" sz="1000" dirty="0" smtClean="0">
                <a:solidFill>
                  <a:schemeClr val="tx1"/>
                </a:solidFill>
              </a:rPr>
              <a:t>waxiong@uestc.edu.cn</a:t>
            </a:r>
            <a:endParaRPr lang="en-US" sz="1000" dirty="0">
              <a:solidFill>
                <a:schemeClr val="tx1"/>
              </a:solidFill>
            </a:endParaRPr>
          </a:p>
        </p:txBody>
      </p:sp>
      <p:sp>
        <p:nvSpPr>
          <p:cNvPr id="7" name="Google Shape;779;p15"/>
          <p:cNvSpPr txBox="1"/>
          <p:nvPr/>
        </p:nvSpPr>
        <p:spPr>
          <a:xfrm>
            <a:off x="2983522" y="5486400"/>
            <a:ext cx="4179277" cy="1021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1200" b="1" dirty="0" smtClean="0">
                <a:solidFill>
                  <a:schemeClr val="tx1"/>
                </a:solidFill>
              </a:rPr>
              <a:t>Waqar Ali</a:t>
            </a:r>
            <a:r>
              <a:rPr lang="en-US" sz="1200" b="1" baseline="30000" dirty="0" smtClean="0">
                <a:solidFill>
                  <a:schemeClr val="tx1"/>
                </a:solidFill>
              </a:rPr>
              <a:t>1,2</a:t>
            </a:r>
            <a:r>
              <a:rPr lang="en-US" sz="1200" dirty="0">
                <a:solidFill>
                  <a:schemeClr val="tx1"/>
                </a:solidFill>
              </a:rPr>
              <a:t>	</a:t>
            </a:r>
            <a:endParaRPr lang="en-US" sz="1200" dirty="0" smtClean="0">
              <a:solidFill>
                <a:schemeClr val="tx1"/>
              </a:solidFill>
            </a:endParaRPr>
          </a:p>
          <a:p>
            <a:r>
              <a:rPr lang="en-US" sz="1000" baseline="30000" dirty="0" smtClean="0">
                <a:solidFill>
                  <a:schemeClr val="tx1"/>
                </a:solidFill>
              </a:rPr>
              <a:t>1 </a:t>
            </a:r>
            <a:r>
              <a:rPr lang="en-US" sz="1000" dirty="0" smtClean="0">
                <a:solidFill>
                  <a:schemeClr val="tx1"/>
                </a:solidFill>
              </a:rPr>
              <a:t>School </a:t>
            </a:r>
            <a:r>
              <a:rPr lang="en-US" sz="1000" dirty="0">
                <a:solidFill>
                  <a:schemeClr val="tx1"/>
                </a:solidFill>
              </a:rPr>
              <a:t>of Computer Science </a:t>
            </a:r>
            <a:r>
              <a:rPr lang="en-US" sz="1000" dirty="0" smtClean="0">
                <a:solidFill>
                  <a:schemeClr val="tx1"/>
                </a:solidFill>
              </a:rPr>
              <a:t>and Engineering</a:t>
            </a:r>
            <a:r>
              <a:rPr lang="en-US" sz="1000" dirty="0">
                <a:solidFill>
                  <a:schemeClr val="tx1"/>
                </a:solidFill>
              </a:rPr>
              <a:t>, </a:t>
            </a:r>
            <a:endParaRPr lang="en-US" sz="1000" dirty="0" smtClean="0">
              <a:solidFill>
                <a:schemeClr val="tx1"/>
              </a:solidFill>
            </a:endParaRPr>
          </a:p>
          <a:p>
            <a:r>
              <a:rPr lang="en-US" sz="1000" dirty="0" smtClean="0">
                <a:solidFill>
                  <a:schemeClr val="tx1"/>
                </a:solidFill>
              </a:rPr>
              <a:t>University </a:t>
            </a:r>
            <a:r>
              <a:rPr lang="en-US" sz="1000" dirty="0">
                <a:solidFill>
                  <a:schemeClr val="tx1"/>
                </a:solidFill>
              </a:rPr>
              <a:t>of </a:t>
            </a:r>
            <a:r>
              <a:rPr lang="en-US" sz="1000" dirty="0" smtClean="0">
                <a:solidFill>
                  <a:schemeClr val="tx1"/>
                </a:solidFill>
              </a:rPr>
              <a:t>Electronic Science </a:t>
            </a:r>
            <a:r>
              <a:rPr lang="en-US" sz="1000" dirty="0">
                <a:solidFill>
                  <a:schemeClr val="tx1"/>
                </a:solidFill>
              </a:rPr>
              <a:t>and Technology of China</a:t>
            </a:r>
            <a:r>
              <a:rPr lang="en-US" sz="1000" dirty="0" smtClean="0">
                <a:solidFill>
                  <a:schemeClr val="tx1"/>
                </a:solidFill>
              </a:rPr>
              <a:t>.</a:t>
            </a:r>
            <a:endParaRPr lang="en-US" sz="1000" dirty="0">
              <a:solidFill>
                <a:schemeClr val="tx1"/>
              </a:solidFill>
            </a:endParaRPr>
          </a:p>
          <a:p>
            <a:r>
              <a:rPr lang="en-US" sz="1000" baseline="30000" dirty="0" smtClean="0">
                <a:solidFill>
                  <a:schemeClr val="tx1"/>
                </a:solidFill>
              </a:rPr>
              <a:t>2 </a:t>
            </a:r>
            <a:r>
              <a:rPr lang="en-US" sz="1000" dirty="0" smtClean="0">
                <a:solidFill>
                  <a:schemeClr val="tx1"/>
                </a:solidFill>
              </a:rPr>
              <a:t>Faculty </a:t>
            </a:r>
            <a:r>
              <a:rPr lang="en-US" sz="1000" dirty="0">
                <a:solidFill>
                  <a:schemeClr val="tx1"/>
                </a:solidFill>
              </a:rPr>
              <a:t>of Information Technology</a:t>
            </a:r>
            <a:r>
              <a:rPr lang="en-US" sz="1000" dirty="0" smtClean="0">
                <a:solidFill>
                  <a:schemeClr val="tx1"/>
                </a:solidFill>
              </a:rPr>
              <a:t>, The </a:t>
            </a:r>
            <a:r>
              <a:rPr lang="en-US" sz="1000" dirty="0">
                <a:solidFill>
                  <a:schemeClr val="tx1"/>
                </a:solidFill>
              </a:rPr>
              <a:t>University of Lahore, </a:t>
            </a:r>
            <a:r>
              <a:rPr lang="en-US" sz="1000" dirty="0" smtClean="0">
                <a:solidFill>
                  <a:schemeClr val="tx1"/>
                </a:solidFill>
              </a:rPr>
              <a:t>Pakistan</a:t>
            </a:r>
            <a:endParaRPr lang="en-US" sz="1000" dirty="0" smtClean="0">
              <a:solidFill>
                <a:schemeClr val="tx1"/>
              </a:solidFill>
            </a:endParaRPr>
          </a:p>
          <a:p>
            <a:r>
              <a:rPr lang="en-US" sz="1000" dirty="0" smtClean="0">
                <a:solidFill>
                  <a:schemeClr val="tx1"/>
                </a:solidFill>
              </a:rPr>
              <a:t>waqar@std.uestc.edu.cn</a:t>
            </a:r>
            <a:endParaRPr lang="en-US" sz="1000" dirty="0" smtClean="0">
              <a:solidFill>
                <a:schemeClr val="tx1"/>
              </a:solidFill>
            </a:endParaRPr>
          </a:p>
        </p:txBody>
      </p:sp>
      <p:pic>
        <p:nvPicPr>
          <p:cNvPr id="6" name="Picture 2" descr="UESTC_Logo"/>
          <p:cNvPicPr>
            <a:picLocks noChangeAspect="1" noChangeArrowheads="1"/>
          </p:cNvPicPr>
          <p:nvPr/>
        </p:nvPicPr>
        <p:blipFill>
          <a:blip r:embed="rId1" cstate="print"/>
          <a:srcRect/>
          <a:stretch>
            <a:fillRect/>
          </a:stretch>
        </p:blipFill>
        <p:spPr bwMode="auto">
          <a:xfrm>
            <a:off x="0" y="17584"/>
            <a:ext cx="1600200" cy="1536445"/>
          </a:xfrm>
          <a:prstGeom prst="rect">
            <a:avLst/>
          </a:prstGeom>
          <a:noFill/>
          <a:ln w="9525">
            <a:noFill/>
            <a:miter lim="800000"/>
            <a:headEnd/>
            <a:tailEnd/>
          </a:ln>
        </p:spPr>
      </p:pic>
      <p:sp>
        <p:nvSpPr>
          <p:cNvPr id="2" name="Rectangle 1"/>
          <p:cNvSpPr/>
          <p:nvPr/>
        </p:nvSpPr>
        <p:spPr>
          <a:xfrm>
            <a:off x="2983523" y="700425"/>
            <a:ext cx="5806077" cy="738664"/>
          </a:xfrm>
          <a:prstGeom prst="rect">
            <a:avLst/>
          </a:prstGeom>
        </p:spPr>
        <p:txBody>
          <a:bodyPr wrap="none">
            <a:spAutoFit/>
          </a:bodyPr>
          <a:lstStyle/>
          <a:p>
            <a:r>
              <a:rPr lang="en-US" b="1" dirty="0">
                <a:solidFill>
                  <a:srgbClr val="363636"/>
                </a:solidFill>
                <a:latin typeface="BlinkMacSystemFont"/>
              </a:rPr>
              <a:t>ICCWAMTIP </a:t>
            </a:r>
            <a:r>
              <a:rPr lang="en-US" b="1" dirty="0" smtClean="0">
                <a:solidFill>
                  <a:srgbClr val="363636"/>
                </a:solidFill>
                <a:latin typeface="BlinkMacSystemFont"/>
              </a:rPr>
              <a:t>2019</a:t>
            </a:r>
            <a:endParaRPr lang="en-US" b="1" dirty="0" smtClean="0">
              <a:solidFill>
                <a:srgbClr val="363636"/>
              </a:solidFill>
              <a:latin typeface="BlinkMacSystemFont"/>
            </a:endParaRPr>
          </a:p>
          <a:p>
            <a:r>
              <a:rPr lang="en-US" sz="1200" dirty="0"/>
              <a:t>The 16th International Computer Conference on Wavelet Active Media Technology </a:t>
            </a:r>
            <a:endParaRPr lang="en-US" sz="1200" dirty="0" smtClean="0"/>
          </a:p>
          <a:p>
            <a:r>
              <a:rPr lang="en-US" sz="1200" dirty="0" smtClean="0"/>
              <a:t>and </a:t>
            </a:r>
            <a:r>
              <a:rPr lang="en-US" sz="1200" dirty="0"/>
              <a:t>Information Processing, </a:t>
            </a:r>
            <a:r>
              <a:rPr lang="en-US" sz="1200" dirty="0" smtClean="0"/>
              <a:t>Chengdu</a:t>
            </a:r>
            <a:r>
              <a:rPr lang="en-US" sz="1200" dirty="0"/>
              <a:t>, </a:t>
            </a:r>
            <a:r>
              <a:rPr lang="en-US" sz="1200" dirty="0" smtClean="0"/>
              <a:t>China.</a:t>
            </a:r>
            <a:endParaRPr lang="en-US" sz="1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smtClean="0"/>
              <a:t>Fig</a:t>
            </a:r>
            <a:r>
              <a:rPr lang="en-US" sz="2200" dirty="0"/>
              <a:t>. 2 (a) illustrates the stepwise </a:t>
            </a:r>
            <a:r>
              <a:rPr lang="en-US" sz="2200" dirty="0" smtClean="0"/>
              <a:t>workflow, Fig. 2 (b) presents the network view of MCDNN model. </a:t>
            </a:r>
            <a:endParaRPr lang="en-US" sz="22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Proposed </a:t>
            </a:r>
            <a:r>
              <a:rPr lang="en-US" sz="3200" b="1" dirty="0" smtClean="0">
                <a:solidFill>
                  <a:srgbClr val="0000AC"/>
                </a:solidFill>
                <a:latin typeface="Cambria" pitchFamily="18" charset="0"/>
              </a:rPr>
              <a:t>Methodology </a:t>
            </a:r>
            <a:r>
              <a:rPr lang="en-US" sz="3200" b="1" dirty="0" err="1" smtClean="0">
                <a:solidFill>
                  <a:srgbClr val="0000AC"/>
                </a:solidFill>
                <a:latin typeface="Cambria" pitchFamily="18" charset="0"/>
              </a:rPr>
              <a:t>Cont</a:t>
            </a:r>
            <a:r>
              <a:rPr lang="en-US" sz="3200" b="1" dirty="0" smtClean="0">
                <a:solidFill>
                  <a:srgbClr val="0000AC"/>
                </a:solidFill>
                <a:latin typeface="Cambria" pitchFamily="18" charset="0"/>
              </a:rPr>
              <a:t>…</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057" y="2501748"/>
            <a:ext cx="3699191" cy="32918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38" y="2667000"/>
            <a:ext cx="4559708" cy="3200400"/>
          </a:xfrm>
          <a:prstGeom prst="rect">
            <a:avLst/>
          </a:prstGeom>
        </p:spPr>
      </p:pic>
      <p:sp>
        <p:nvSpPr>
          <p:cNvPr id="13" name="TextBox 12"/>
          <p:cNvSpPr txBox="1"/>
          <p:nvPr/>
        </p:nvSpPr>
        <p:spPr>
          <a:xfrm>
            <a:off x="658641" y="5754294"/>
            <a:ext cx="3733800" cy="378612"/>
          </a:xfrm>
          <a:prstGeom prst="rect">
            <a:avLst/>
          </a:prstGeom>
          <a:noFill/>
        </p:spPr>
        <p:txBody>
          <a:bodyPr wrap="square" rtlCol="0">
            <a:spAutoFit/>
          </a:bodyPr>
          <a:lstStyle/>
          <a:p>
            <a:r>
              <a:rPr lang="en-US" dirty="0" smtClean="0"/>
              <a:t>Fig. 2 (a)</a:t>
            </a:r>
            <a:endParaRPr lang="en-US" dirty="0"/>
          </a:p>
        </p:txBody>
      </p:sp>
      <p:sp>
        <p:nvSpPr>
          <p:cNvPr id="14" name="TextBox 13"/>
          <p:cNvSpPr txBox="1"/>
          <p:nvPr/>
        </p:nvSpPr>
        <p:spPr>
          <a:xfrm>
            <a:off x="5234167" y="5755488"/>
            <a:ext cx="2993655" cy="378612"/>
          </a:xfrm>
          <a:prstGeom prst="rect">
            <a:avLst/>
          </a:prstGeom>
          <a:noFill/>
        </p:spPr>
        <p:txBody>
          <a:bodyPr wrap="square" rtlCol="0">
            <a:spAutoFit/>
          </a:bodyPr>
          <a:lstStyle/>
          <a:p>
            <a:r>
              <a:rPr lang="en-US" dirty="0" smtClean="0"/>
              <a:t>Fig. 2 (b)</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a:t>We evaluate the effectiveness of our proposed model on a well known publicly available </a:t>
            </a:r>
            <a:r>
              <a:rPr lang="en-US" sz="2200" dirty="0" smtClean="0"/>
              <a:t>KDD99 dataset.</a:t>
            </a:r>
            <a:endParaRPr lang="en-US" sz="2200" dirty="0" smtClean="0"/>
          </a:p>
          <a:p>
            <a:r>
              <a:rPr lang="en-US" sz="2200" dirty="0" smtClean="0"/>
              <a:t>It was </a:t>
            </a:r>
            <a:r>
              <a:rPr lang="en-US" sz="2200" dirty="0"/>
              <a:t>part of the DARPA project in 1998 where the MIT Lincoln Lab set up an environment where they used nine weeks to record data in any way from the US air force </a:t>
            </a:r>
            <a:r>
              <a:rPr lang="en-US" sz="2200" dirty="0" smtClean="0"/>
              <a:t>traffic.</a:t>
            </a:r>
            <a:endParaRPr lang="en-US" sz="2200" dirty="0" smtClean="0"/>
          </a:p>
          <a:p>
            <a:r>
              <a:rPr lang="en-US" sz="2200" dirty="0"/>
              <a:t>The </a:t>
            </a:r>
            <a:r>
              <a:rPr lang="en-US" sz="2200" dirty="0" smtClean="0"/>
              <a:t>dataset </a:t>
            </a:r>
            <a:r>
              <a:rPr lang="en-US" sz="2200" dirty="0"/>
              <a:t>has 494020 </a:t>
            </a:r>
            <a:r>
              <a:rPr lang="en-US" sz="2200" dirty="0" smtClean="0"/>
              <a:t>instances </a:t>
            </a:r>
            <a:r>
              <a:rPr lang="en-US" sz="2200" dirty="0"/>
              <a:t>with 42 </a:t>
            </a:r>
            <a:r>
              <a:rPr lang="en-US" sz="2200" dirty="0" smtClean="0"/>
              <a:t>attributes and four </a:t>
            </a:r>
            <a:r>
              <a:rPr lang="en-US" sz="2200" dirty="0"/>
              <a:t>main types of </a:t>
            </a:r>
            <a:r>
              <a:rPr lang="en-US" sz="2200" dirty="0" smtClean="0"/>
              <a:t>attackers:</a:t>
            </a:r>
            <a:endParaRPr lang="en-US" sz="2200" dirty="0" smtClean="0"/>
          </a:p>
          <a:p>
            <a:pPr marL="0" indent="0">
              <a:buNone/>
            </a:pPr>
            <a:endParaRPr lang="en-US" sz="2200" dirty="0" smtClean="0"/>
          </a:p>
          <a:p>
            <a:pPr marL="800100" lvl="1" indent="-342900">
              <a:buFont typeface="+mj-lt"/>
              <a:buAutoNum type="arabicPeriod"/>
            </a:pPr>
            <a:r>
              <a:rPr lang="en-US" sz="1800" b="1" dirty="0" smtClean="0"/>
              <a:t>Denial </a:t>
            </a:r>
            <a:r>
              <a:rPr lang="en-US" sz="1800" b="1" dirty="0"/>
              <a:t>of service (Dos): </a:t>
            </a:r>
            <a:r>
              <a:rPr lang="en-US" sz="1800" dirty="0"/>
              <a:t>An attacker seeks to make a computer or network unavailable to its intended </a:t>
            </a:r>
            <a:r>
              <a:rPr lang="en-US" sz="1800" dirty="0" smtClean="0"/>
              <a:t>users.</a:t>
            </a:r>
            <a:endParaRPr lang="en-US" sz="1800" dirty="0"/>
          </a:p>
          <a:p>
            <a:pPr marL="800100" lvl="1" indent="-342900">
              <a:buFont typeface="+mj-lt"/>
              <a:buAutoNum type="arabicPeriod"/>
            </a:pPr>
            <a:r>
              <a:rPr lang="en-US" sz="1800" b="1" dirty="0" smtClean="0"/>
              <a:t>Probing-Attack</a:t>
            </a:r>
            <a:r>
              <a:rPr lang="en-US" sz="1800" b="1" dirty="0"/>
              <a:t>: </a:t>
            </a:r>
            <a:r>
              <a:rPr lang="en-US" sz="1800" b="1" dirty="0" smtClean="0"/>
              <a:t>T</a:t>
            </a:r>
            <a:r>
              <a:rPr lang="en-US" sz="1800" dirty="0" smtClean="0"/>
              <a:t>he </a:t>
            </a:r>
            <a:r>
              <a:rPr lang="en-US" sz="1800" dirty="0"/>
              <a:t>attacker tries to gather information about the machine and attempt to bypass the firewall and gaining root access</a:t>
            </a:r>
            <a:r>
              <a:rPr lang="en-US" sz="1800" dirty="0" smtClean="0"/>
              <a:t>.</a:t>
            </a:r>
            <a:endParaRPr lang="en-US" sz="18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Dataset</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3066415"/>
          </a:xfrm>
        </p:spPr>
        <p:txBody>
          <a:bodyPr/>
          <a:lstStyle/>
          <a:p>
            <a:pPr marL="800100" lvl="1" indent="-342900">
              <a:buFont typeface="+mj-lt"/>
              <a:buAutoNum type="arabicPeriod" startAt="3"/>
            </a:pPr>
            <a:r>
              <a:rPr lang="en-US" sz="2400" b="1" dirty="0"/>
              <a:t>Remote-to-Local-Attack (R2L): </a:t>
            </a:r>
            <a:r>
              <a:rPr lang="en-US" sz="2400" dirty="0"/>
              <a:t>Attacker sends data packets to the target but has no user account of the system</a:t>
            </a:r>
            <a:endParaRPr lang="en-US" sz="2400" dirty="0"/>
          </a:p>
          <a:p>
            <a:pPr marL="800100" lvl="1" indent="-342900">
              <a:buFont typeface="+mj-lt"/>
              <a:buAutoNum type="arabicPeriod" startAt="3"/>
            </a:pPr>
            <a:r>
              <a:rPr lang="en-US" sz="2400" b="1" dirty="0"/>
              <a:t>User-To-Root (U2R): </a:t>
            </a:r>
            <a:r>
              <a:rPr lang="en-US" sz="2400" dirty="0"/>
              <a:t>Attacker tries to gain local account privilege for unauthorized access</a:t>
            </a:r>
            <a:r>
              <a:rPr lang="en-US" sz="2400" dirty="0" smtClean="0"/>
              <a:t>.</a:t>
            </a:r>
            <a:endParaRPr lang="en-US" sz="2400" dirty="0" smtClean="0"/>
          </a:p>
          <a:p>
            <a:pPr marL="342900" lvl="1" indent="-342900">
              <a:buClr>
                <a:schemeClr val="bg2"/>
              </a:buClr>
              <a:buSzPct val="75000"/>
              <a:buFont typeface="Wingdings" panose="05000000000000000000" pitchFamily="2" charset="2"/>
              <a:buChar char="n"/>
            </a:pPr>
            <a:endParaRPr lang="en-US" dirty="0" smtClean="0">
              <a:ea typeface="+mn-ea"/>
              <a:cs typeface="+mn-cs"/>
            </a:endParaRPr>
          </a:p>
          <a:p>
            <a:pPr marL="457200" lvl="1" indent="0">
              <a:buFont typeface="+mj-lt"/>
              <a:buNone/>
            </a:pPr>
            <a:endParaRPr lang="en-US" dirty="0" smtClean="0">
              <a:ea typeface="+mn-ea"/>
              <a:cs typeface="+mn-cs"/>
            </a:endParaRPr>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Dataset </a:t>
            </a:r>
            <a:r>
              <a:rPr lang="en-US" sz="3200" b="1" dirty="0" err="1" smtClean="0">
                <a:solidFill>
                  <a:srgbClr val="0000AC"/>
                </a:solidFill>
                <a:latin typeface="Cambria" pitchFamily="18" charset="0"/>
              </a:rPr>
              <a:t>Cont</a:t>
            </a:r>
            <a:r>
              <a:rPr lang="en-US" sz="3200" b="1" dirty="0" smtClean="0">
                <a:solidFill>
                  <a:srgbClr val="0000AC"/>
                </a:solidFill>
                <a:latin typeface="Cambria" pitchFamily="18" charset="0"/>
              </a:rPr>
              <a:t>…</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pPr marL="342900" lvl="1" indent="-342900">
              <a:buClr>
                <a:schemeClr val="bg2"/>
              </a:buClr>
              <a:buSzPct val="75000"/>
              <a:buFont typeface="Wingdings" panose="05000000000000000000" pitchFamily="2" charset="2"/>
              <a:buChar char="n"/>
            </a:pPr>
            <a:r>
              <a:rPr lang="en-US" sz="2200" dirty="0">
                <a:ea typeface="+mn-ea"/>
                <a:cs typeface="+mn-cs"/>
              </a:rPr>
              <a:t>The effectiveness of the proposed MCDNN model is evaluated using standard </a:t>
            </a:r>
            <a:r>
              <a:rPr lang="en-US" sz="2200" dirty="0" smtClean="0">
                <a:ea typeface="+mn-ea"/>
                <a:cs typeface="+mn-cs"/>
              </a:rPr>
              <a:t>evaluation measures such as: Precision, Recall, F1-Score and Accuracy.</a:t>
            </a:r>
            <a:endParaRPr lang="en-US" sz="2200" dirty="0" smtClean="0">
              <a:ea typeface="+mn-ea"/>
              <a:cs typeface="+mn-cs"/>
            </a:endParaRPr>
          </a:p>
          <a:p>
            <a:pPr marL="342900" lvl="1" indent="-342900">
              <a:buClr>
                <a:schemeClr val="bg2"/>
              </a:buClr>
              <a:buSzPct val="75000"/>
              <a:buFont typeface="Wingdings" panose="05000000000000000000" pitchFamily="2" charset="2"/>
              <a:buChar char="n"/>
            </a:pPr>
            <a:r>
              <a:rPr lang="en-US" sz="2200" dirty="0" smtClean="0">
                <a:ea typeface="+mn-ea"/>
                <a:cs typeface="+mn-cs"/>
              </a:rPr>
              <a:t>These measures are defined as followings:</a:t>
            </a:r>
            <a:endParaRPr lang="en-US" sz="1800" dirty="0" smtClean="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Evaluation</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286751" y="-10947"/>
            <a:ext cx="857109" cy="822960"/>
          </a:xfrm>
          <a:prstGeom prst="rect">
            <a:avLst/>
          </a:prstGeom>
          <a:noFill/>
          <a:ln w="9525">
            <a:noFill/>
            <a:miter lim="800000"/>
            <a:headEnd/>
            <a:tailEnd/>
          </a:ln>
        </p:spPr>
      </p:pic>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saturation sat="400000"/>
                    </a14:imgEffect>
                    <a14:imgEffect>
                      <a14:sharpenSoften amount="50000"/>
                    </a14:imgEffect>
                  </a14:imgLayer>
                </a14:imgProps>
              </a:ext>
            </a:extLst>
          </a:blip>
          <a:stretch>
            <a:fillRect/>
          </a:stretch>
        </p:blipFill>
        <p:spPr>
          <a:xfrm>
            <a:off x="1879899" y="3200400"/>
            <a:ext cx="5384202" cy="30175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ccuracy"/>
          <p:cNvPicPr>
            <a:picLocks noChangeAspect="1"/>
          </p:cNvPicPr>
          <p:nvPr>
            <p:ph idx="1"/>
          </p:nvPr>
        </p:nvPicPr>
        <p:blipFill>
          <a:blip r:embed="rId1"/>
          <a:stretch>
            <a:fillRect/>
          </a:stretch>
        </p:blipFill>
        <p:spPr>
          <a:xfrm>
            <a:off x="762635" y="1447800"/>
            <a:ext cx="7084695" cy="4723130"/>
          </a:xfrm>
          <a:prstGeom prst="rect">
            <a:avLst/>
          </a:prstGeom>
        </p:spPr>
      </p:pic>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Evaluation</a:t>
            </a:r>
            <a:r>
              <a:rPr lang="en-US" altLang="en-US" sz="3200" b="1" dirty="0" smtClean="0">
                <a:solidFill>
                  <a:srgbClr val="0000AC"/>
                </a:solidFill>
                <a:latin typeface="Cambria" pitchFamily="18" charset="0"/>
              </a:rPr>
              <a:t>: Accuracy</a:t>
            </a:r>
            <a:endParaRPr lang="en-US" altLang="en-US" sz="3200" b="1" dirty="0" smtClean="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2" cstate="print"/>
          <a:srcRect/>
          <a:stretch>
            <a:fillRect/>
          </a:stretch>
        </p:blipFill>
        <p:spPr bwMode="auto">
          <a:xfrm>
            <a:off x="8286751" y="-10947"/>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Evaluation</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10" name="Content Placeholder 9" descr="loss"/>
          <p:cNvPicPr>
            <a:picLocks noChangeAspect="1"/>
          </p:cNvPicPr>
          <p:nvPr>
            <p:ph idx="1"/>
          </p:nvPr>
        </p:nvPicPr>
        <p:blipFill>
          <a:blip r:embed="rId1"/>
          <a:stretch>
            <a:fillRect/>
          </a:stretch>
        </p:blipFill>
        <p:spPr>
          <a:xfrm>
            <a:off x="838200" y="1435100"/>
            <a:ext cx="6943090" cy="4628515"/>
          </a:xfrm>
          <a:prstGeom prst="rect">
            <a:avLst/>
          </a:prstGeom>
        </p:spPr>
      </p:pic>
      <p:pic>
        <p:nvPicPr>
          <p:cNvPr id="7" name="Picture 2" descr="UESTC_Logo"/>
          <p:cNvPicPr>
            <a:picLocks noChangeAspect="1" noChangeArrowheads="1"/>
          </p:cNvPicPr>
          <p:nvPr/>
        </p:nvPicPr>
        <p:blipFill>
          <a:blip r:embed="rId2" cstate="print"/>
          <a:srcRect/>
          <a:stretch>
            <a:fillRect/>
          </a:stretch>
        </p:blipFill>
        <p:spPr bwMode="auto">
          <a:xfrm>
            <a:off x="8286751" y="-10947"/>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zoomed_roc"/>
          <p:cNvPicPr>
            <a:picLocks noChangeAspect="1"/>
          </p:cNvPicPr>
          <p:nvPr>
            <p:ph idx="1"/>
          </p:nvPr>
        </p:nvPicPr>
        <p:blipFill>
          <a:blip r:embed="rId1"/>
          <a:stretch>
            <a:fillRect/>
          </a:stretch>
        </p:blipFill>
        <p:spPr>
          <a:xfrm>
            <a:off x="1591310" y="1019810"/>
            <a:ext cx="5304790" cy="5304790"/>
          </a:xfrm>
          <a:prstGeom prst="rect">
            <a:avLst/>
          </a:prstGeom>
        </p:spPr>
      </p:pic>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Evaluation</a:t>
            </a:r>
            <a:r>
              <a:rPr lang="en-US" altLang="en-US" sz="3200" b="1" dirty="0" smtClean="0">
                <a:solidFill>
                  <a:srgbClr val="0000AC"/>
                </a:solidFill>
                <a:latin typeface="Cambria" pitchFamily="18" charset="0"/>
              </a:rPr>
              <a:t>: ROC Curve</a:t>
            </a:r>
            <a:endParaRPr lang="en-US" altLang="en-US" sz="3200" b="1" dirty="0" smtClean="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2" cstate="print"/>
          <a:srcRect/>
          <a:stretch>
            <a:fillRect/>
          </a:stretch>
        </p:blipFill>
        <p:spPr bwMode="auto">
          <a:xfrm>
            <a:off x="8286751" y="-10947"/>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lasses"/>
          <p:cNvPicPr>
            <a:picLocks noChangeAspect="1"/>
          </p:cNvPicPr>
          <p:nvPr>
            <p:ph idx="1"/>
          </p:nvPr>
        </p:nvPicPr>
        <p:blipFill>
          <a:blip r:embed="rId1"/>
          <a:stretch>
            <a:fillRect/>
          </a:stretch>
        </p:blipFill>
        <p:spPr>
          <a:xfrm>
            <a:off x="1871345" y="1296035"/>
            <a:ext cx="5208905" cy="4624705"/>
          </a:xfrm>
          <a:prstGeom prst="rect">
            <a:avLst/>
          </a:prstGeom>
        </p:spPr>
      </p:pic>
      <p:sp>
        <p:nvSpPr>
          <p:cNvPr id="2" name="Title 1"/>
          <p:cNvSpPr>
            <a:spLocks noGrp="1"/>
          </p:cNvSpPr>
          <p:nvPr>
            <p:ph type="title"/>
          </p:nvPr>
        </p:nvSpPr>
        <p:spPr>
          <a:xfrm>
            <a:off x="457200" y="457200"/>
            <a:ext cx="8229600" cy="990600"/>
          </a:xfrm>
        </p:spPr>
        <p:txBody>
          <a:bodyPr/>
          <a:lstStyle/>
          <a:p>
            <a:pPr marL="514350" indent="-514350"/>
            <a:r>
              <a:rPr lang="en-US" altLang="en-US" sz="3200" b="1" dirty="0" smtClean="0">
                <a:solidFill>
                  <a:srgbClr val="0000AC"/>
                </a:solidFill>
                <a:latin typeface="Cambria" pitchFamily="18" charset="0"/>
              </a:rPr>
              <a:t>Classes</a:t>
            </a:r>
            <a:endParaRPr lang="en-US" alt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534400" y="6400800"/>
              <a:ext cx="6096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2" cstate="print"/>
          <a:srcRect/>
          <a:stretch>
            <a:fillRect/>
          </a:stretch>
        </p:blipFill>
        <p:spPr bwMode="auto">
          <a:xfrm>
            <a:off x="8286751" y="-10947"/>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1219200"/>
            <a:ext cx="8382000" cy="2514600"/>
          </a:xfrm>
        </p:spPr>
        <p:txBody>
          <a:bodyPr/>
          <a:lstStyle/>
          <a:p>
            <a:pPr algn="ctr"/>
            <a:r>
              <a:rPr lang="en-US" sz="3600" b="1" dirty="0" smtClean="0">
                <a:solidFill>
                  <a:srgbClr val="0000AC"/>
                </a:solidFill>
                <a:latin typeface="Cambria" pitchFamily="18" charset="0"/>
              </a:rPr>
              <a:t>Welcome for your valuable </a:t>
            </a:r>
            <a:br>
              <a:rPr lang="en-US" sz="3600" b="1" dirty="0" smtClean="0">
                <a:solidFill>
                  <a:srgbClr val="0000AC"/>
                </a:solidFill>
                <a:latin typeface="Cambria" pitchFamily="18" charset="0"/>
              </a:rPr>
            </a:br>
            <a:r>
              <a:rPr lang="en-US" sz="3600" b="1" dirty="0" smtClean="0">
                <a:solidFill>
                  <a:srgbClr val="0000AC"/>
                </a:solidFill>
                <a:latin typeface="Cambria" pitchFamily="18" charset="0"/>
              </a:rPr>
              <a:t>Questions and Suggestions</a:t>
            </a:r>
            <a:endParaRPr lang="en-US" sz="3600" b="1" dirty="0">
              <a:solidFill>
                <a:srgbClr val="0000AC"/>
              </a:solidFill>
              <a:latin typeface="Cambria" pitchFamily="18" charset="0"/>
            </a:endParaRPr>
          </a:p>
        </p:txBody>
      </p:sp>
      <p:sp>
        <p:nvSpPr>
          <p:cNvPr id="113667" name="Rectangle 3"/>
          <p:cNvSpPr>
            <a:spLocks noGrp="1" noChangeArrowheads="1"/>
          </p:cNvSpPr>
          <p:nvPr>
            <p:ph type="body" idx="1"/>
          </p:nvPr>
        </p:nvSpPr>
        <p:spPr>
          <a:xfrm>
            <a:off x="381000" y="3657600"/>
            <a:ext cx="8305800" cy="2286000"/>
          </a:xfrm>
        </p:spPr>
        <p:txBody>
          <a:bodyPr/>
          <a:lstStyle/>
          <a:p>
            <a:pPr marL="609600" indent="-609600" algn="ctr">
              <a:buNone/>
            </a:pPr>
            <a:endParaRPr lang="en-US" sz="3000" b="1" dirty="0" smtClean="0">
              <a:solidFill>
                <a:srgbClr val="F86B1C"/>
              </a:solidFill>
              <a:latin typeface="CG Omega" pitchFamily="34" charset="0"/>
            </a:endParaRPr>
          </a:p>
          <a:p>
            <a:pPr marL="609600" indent="-609600" algn="ctr">
              <a:buNone/>
            </a:pPr>
            <a:r>
              <a:rPr lang="en-US" sz="6000" b="1" dirty="0" smtClean="0">
                <a:solidFill>
                  <a:srgbClr val="F86B1C"/>
                </a:solidFill>
                <a:latin typeface="CG Omega" pitchFamily="34" charset="0"/>
              </a:rPr>
              <a:t>Thank You All</a:t>
            </a:r>
            <a:endParaRPr lang="en-US" sz="6000" b="1" dirty="0" smtClean="0">
              <a:solidFill>
                <a:srgbClr val="F86B1C"/>
              </a:solidFill>
              <a:latin typeface="CG Omega" pitchFamily="34" charset="0"/>
            </a:endParaRPr>
          </a:p>
        </p:txBody>
      </p:sp>
      <p:pic>
        <p:nvPicPr>
          <p:cNvPr id="6" name="Picture 2" descr="UESTC_Logo"/>
          <p:cNvPicPr>
            <a:picLocks noChangeAspect="1" noChangeArrowheads="1"/>
          </p:cNvPicPr>
          <p:nvPr/>
        </p:nvPicPr>
        <p:blipFill>
          <a:blip r:embed="rId1" cstate="print"/>
          <a:srcRect/>
          <a:stretch>
            <a:fillRect/>
          </a:stretch>
        </p:blipFill>
        <p:spPr bwMode="auto">
          <a:xfrm>
            <a:off x="8032934" y="0"/>
            <a:ext cx="1111066" cy="1066800"/>
          </a:xfrm>
          <a:prstGeom prst="rect">
            <a:avLst/>
          </a:prstGeom>
          <a:noFill/>
          <a:ln w="9525">
            <a:noFill/>
            <a:miter lim="800000"/>
            <a:headEnd/>
            <a:tailEnd/>
          </a:ln>
        </p:spPr>
      </p:pic>
      <p:grpSp>
        <p:nvGrpSpPr>
          <p:cNvPr id="2" name="Group 11"/>
          <p:cNvGrpSpPr/>
          <p:nvPr/>
        </p:nvGrpSpPr>
        <p:grpSpPr>
          <a:xfrm>
            <a:off x="0" y="6400800"/>
            <a:ext cx="9144000" cy="457200"/>
            <a:chOff x="0" y="6400800"/>
            <a:chExt cx="9144000" cy="457200"/>
          </a:xfrm>
        </p:grpSpPr>
        <p:sp>
          <p:nvSpPr>
            <p:cNvPr id="7" name="Rectangle 6"/>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534400" y="6400800"/>
              <a:ext cx="54864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sz="3200" b="1" dirty="0" smtClean="0">
                <a:solidFill>
                  <a:srgbClr val="0000AC"/>
                </a:solidFill>
                <a:latin typeface="Cambria" pitchFamily="18" charset="0"/>
              </a:rPr>
              <a:t>Structure of the Presentation</a:t>
            </a:r>
            <a:endParaRPr lang="en-US" sz="3200" b="1" dirty="0">
              <a:solidFill>
                <a:srgbClr val="0000AC"/>
              </a:solidFill>
              <a:latin typeface="Cambria" pitchFamily="18" charset="0"/>
            </a:endParaRPr>
          </a:p>
        </p:txBody>
      </p:sp>
      <p:sp>
        <p:nvSpPr>
          <p:cNvPr id="3" name="Content Placeholder 2"/>
          <p:cNvSpPr>
            <a:spLocks noGrp="1"/>
          </p:cNvSpPr>
          <p:nvPr>
            <p:ph idx="1"/>
          </p:nvPr>
        </p:nvSpPr>
        <p:spPr>
          <a:xfrm>
            <a:off x="457200" y="1676400"/>
            <a:ext cx="8229600" cy="4648200"/>
          </a:xfrm>
        </p:spPr>
        <p:txBody>
          <a:bodyPr/>
          <a:lstStyle/>
          <a:p>
            <a:pPr marL="514350" indent="-514350">
              <a:buSzPct val="100000"/>
              <a:buFont typeface="+mj-lt"/>
              <a:buAutoNum type="arabicPeriod"/>
            </a:pPr>
            <a:r>
              <a:rPr lang="en-US" sz="2800" dirty="0" smtClean="0"/>
              <a:t>A brief overview</a:t>
            </a:r>
            <a:endParaRPr lang="en-US" sz="2800" dirty="0" smtClean="0"/>
          </a:p>
          <a:p>
            <a:pPr marL="514350" indent="-514350">
              <a:buSzPct val="100000"/>
              <a:buFont typeface="+mj-lt"/>
              <a:buAutoNum type="arabicPeriod"/>
            </a:pPr>
            <a:r>
              <a:rPr lang="en-US" sz="2800" dirty="0"/>
              <a:t>Introduction and key </a:t>
            </a:r>
            <a:r>
              <a:rPr lang="en-US" sz="2800" dirty="0" smtClean="0"/>
              <a:t>terms</a:t>
            </a:r>
            <a:endParaRPr lang="en-US" sz="2800" dirty="0" smtClean="0"/>
          </a:p>
          <a:p>
            <a:pPr marL="514350" indent="-514350">
              <a:buSzPct val="100000"/>
              <a:buFont typeface="+mj-lt"/>
              <a:buAutoNum type="arabicPeriod"/>
            </a:pPr>
            <a:r>
              <a:rPr lang="en-US" sz="2800" dirty="0" smtClean="0"/>
              <a:t>Major contributions</a:t>
            </a:r>
            <a:endParaRPr lang="en-US" sz="2800" dirty="0" smtClean="0"/>
          </a:p>
          <a:p>
            <a:pPr marL="514350" indent="-514350">
              <a:buSzPct val="100000"/>
              <a:buFont typeface="+mj-lt"/>
              <a:buAutoNum type="arabicPeriod"/>
            </a:pPr>
            <a:r>
              <a:rPr lang="en-US" sz="2800" dirty="0" smtClean="0"/>
              <a:t>Related work</a:t>
            </a:r>
            <a:endParaRPr lang="en-US" sz="2800" dirty="0" smtClean="0"/>
          </a:p>
          <a:p>
            <a:pPr marL="514350" indent="-514350">
              <a:buSzPct val="100000"/>
              <a:buFont typeface="+mj-lt"/>
              <a:buAutoNum type="arabicPeriod"/>
            </a:pPr>
            <a:r>
              <a:rPr lang="en-US" sz="2800" dirty="0" smtClean="0"/>
              <a:t>Proposed methodology</a:t>
            </a:r>
            <a:endParaRPr lang="en-US" sz="2800" dirty="0" smtClean="0"/>
          </a:p>
          <a:p>
            <a:pPr marL="514350" indent="-514350">
              <a:buSzPct val="100000"/>
              <a:buFont typeface="+mj-lt"/>
              <a:buAutoNum type="arabicPeriod"/>
            </a:pPr>
            <a:r>
              <a:rPr lang="en-US" sz="2800" dirty="0" smtClean="0"/>
              <a:t>Dataset and evaluation</a:t>
            </a:r>
            <a:endParaRPr lang="en-US" sz="2800" dirty="0" smtClean="0"/>
          </a:p>
          <a:p>
            <a:pPr marL="514350" indent="-514350">
              <a:buSzPct val="100000"/>
              <a:buFont typeface="+mj-lt"/>
              <a:buAutoNum type="arabicPeriod"/>
            </a:pPr>
            <a:r>
              <a:rPr lang="en-US" sz="2800" dirty="0" smtClean="0"/>
              <a:t>Conclusion </a:t>
            </a:r>
            <a:endParaRPr lang="en-US" sz="2800" dirty="0" smtClean="0"/>
          </a:p>
          <a:p>
            <a:pPr marL="514350" indent="-514350">
              <a:buSzPct val="100000"/>
              <a:buFont typeface="+mj-lt"/>
              <a:buAutoNum type="arabicPeriod"/>
            </a:pPr>
            <a:r>
              <a:rPr lang="en-US" sz="2800" dirty="0" smtClean="0"/>
              <a:t>References </a:t>
            </a:r>
            <a:endParaRPr lang="en-US" sz="2800" dirty="0" smtClean="0"/>
          </a:p>
          <a:p>
            <a:endParaRPr lang="en-US" sz="2800" dirty="0"/>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400" dirty="0"/>
              <a:t>The security is becoming much more important due to the massive growth in computer network technologies</a:t>
            </a:r>
            <a:r>
              <a:rPr lang="en-US" sz="2400" dirty="0" smtClean="0"/>
              <a:t>.</a:t>
            </a:r>
            <a:endParaRPr lang="en-US" sz="2400" dirty="0" smtClean="0"/>
          </a:p>
          <a:p>
            <a:r>
              <a:rPr lang="en-US" sz="2400" dirty="0"/>
              <a:t>Most of the existing signature-based intrusion detection systems only rely upon the pre-configured and predetermined attack patterns that are practically not true for real life challenges</a:t>
            </a:r>
            <a:endParaRPr lang="en-US" sz="2400" dirty="0"/>
          </a:p>
          <a:p>
            <a:r>
              <a:rPr lang="en-US" sz="2400" dirty="0"/>
              <a:t>In this research work, we attempt to capture the dynamic behavior of intruders by utilizing a novel Multi-Classifier Deep Neural Network (MCDNN) framework.</a:t>
            </a:r>
            <a:endParaRPr lang="en-US" sz="2400" dirty="0"/>
          </a:p>
          <a:p>
            <a:pPr>
              <a:buNone/>
            </a:pPr>
            <a:endParaRPr lang="en-US" sz="28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A brief </a:t>
            </a:r>
            <a:r>
              <a:rPr lang="en-US" sz="3200" b="1" dirty="0" smtClean="0">
                <a:solidFill>
                  <a:srgbClr val="0000AC"/>
                </a:solidFill>
                <a:latin typeface="Cambria" pitchFamily="18" charset="0"/>
              </a:rPr>
              <a:t>overview</a:t>
            </a:r>
            <a:endParaRPr lang="en-US" sz="3200" b="1" dirty="0" smtClean="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400" dirty="0"/>
              <a:t>Networks intrusion detection has gained significant research attention in recent years. </a:t>
            </a:r>
            <a:endParaRPr lang="en-US" sz="2400" dirty="0" smtClean="0"/>
          </a:p>
          <a:p>
            <a:r>
              <a:rPr lang="en-US" sz="2400" dirty="0"/>
              <a:t>Organizations have to use security tools such as firewalls, anti-virus anti-spam </a:t>
            </a:r>
            <a:r>
              <a:rPr lang="en-US" sz="2400" dirty="0" smtClean="0"/>
              <a:t>techniques for protection </a:t>
            </a:r>
            <a:r>
              <a:rPr lang="en-US" sz="2400" dirty="0"/>
              <a:t>against network attacks.</a:t>
            </a:r>
            <a:endParaRPr lang="en-US" sz="2400" dirty="0"/>
          </a:p>
          <a:p>
            <a:r>
              <a:rPr lang="en-US" sz="2400" dirty="0"/>
              <a:t>In dynamic digital world, there are various complex challenges for effective and robust intrusion detection.</a:t>
            </a:r>
            <a:endParaRPr lang="en-US" sz="2400" dirty="0"/>
          </a:p>
          <a:p>
            <a:r>
              <a:rPr lang="en-US" sz="2400" dirty="0"/>
              <a:t>One of the key limitations of existing intrusion detection methods is that they are unable to handle the stream of fast network traffic and the detection of new threats.</a:t>
            </a:r>
            <a:endParaRPr lang="en-US" sz="24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Introduction</a:t>
            </a:r>
            <a:endParaRPr lang="en-US" sz="3200" b="1" dirty="0" smtClean="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400" dirty="0"/>
              <a:t>As </a:t>
            </a:r>
            <a:r>
              <a:rPr lang="en-US" sz="2400" dirty="0" smtClean="0"/>
              <a:t>illustrated in Fig. 1, intruders </a:t>
            </a:r>
            <a:r>
              <a:rPr lang="en-US" sz="2400" dirty="0"/>
              <a:t>might be curious users who want to know deeply how the system works or might be attackers from the internet who are not authorized to use the system </a:t>
            </a:r>
            <a:r>
              <a:rPr lang="en-US" sz="2400" dirty="0" smtClean="0"/>
              <a:t>service.</a:t>
            </a:r>
            <a:endParaRPr lang="en-US" sz="24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smtClean="0">
                <a:solidFill>
                  <a:srgbClr val="0000AC"/>
                </a:solidFill>
                <a:latin typeface="Cambria" pitchFamily="18" charset="0"/>
              </a:rPr>
              <a:t>Introduction </a:t>
            </a:r>
            <a:r>
              <a:rPr lang="en-US" sz="3200" b="1" dirty="0" err="1" smtClean="0">
                <a:solidFill>
                  <a:srgbClr val="0000AC"/>
                </a:solidFill>
                <a:latin typeface="Cambria" pitchFamily="18" charset="0"/>
              </a:rPr>
              <a:t>Cont</a:t>
            </a:r>
            <a:r>
              <a:rPr lang="en-US" sz="3200" b="1" dirty="0" smtClean="0">
                <a:solidFill>
                  <a:srgbClr val="0000AC"/>
                </a:solidFill>
                <a:latin typeface="Cambria" pitchFamily="18" charset="0"/>
              </a:rPr>
              <a:t>…</a:t>
            </a:r>
            <a:endParaRPr lang="en-US" sz="3200" b="1" dirty="0" smtClean="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47" y="3200400"/>
            <a:ext cx="6298905" cy="24751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smtClean="0"/>
              <a:t>We </a:t>
            </a:r>
            <a:r>
              <a:rPr lang="en-US" sz="2200" dirty="0"/>
              <a:t>propose a novel two-stage feature learning </a:t>
            </a:r>
            <a:r>
              <a:rPr lang="en-US" sz="2200" dirty="0" smtClean="0"/>
              <a:t>method for </a:t>
            </a:r>
            <a:r>
              <a:rPr lang="en-US" sz="2200" dirty="0"/>
              <a:t>network intrusion detection by utilizing the power of multiple classifiers with a deep neural </a:t>
            </a:r>
            <a:r>
              <a:rPr lang="en-US" sz="2200" dirty="0" smtClean="0"/>
              <a:t>network. </a:t>
            </a:r>
            <a:endParaRPr lang="en-US" sz="2200" dirty="0"/>
          </a:p>
          <a:p>
            <a:r>
              <a:rPr lang="en-US" sz="2200" dirty="0" smtClean="0"/>
              <a:t>The </a:t>
            </a:r>
            <a:r>
              <a:rPr lang="en-US" sz="2200" dirty="0"/>
              <a:t>proposed deep learning </a:t>
            </a:r>
            <a:r>
              <a:rPr lang="en-US" sz="2200" dirty="0" smtClean="0"/>
              <a:t>model is </a:t>
            </a:r>
            <a:r>
              <a:rPr lang="en-US" sz="2200" dirty="0"/>
              <a:t>based on a unique architecture compared to existing models in this domain.</a:t>
            </a:r>
            <a:endParaRPr lang="en-US" sz="2200" dirty="0"/>
          </a:p>
          <a:p>
            <a:r>
              <a:rPr lang="en-US" sz="2200" dirty="0" smtClean="0"/>
              <a:t>The </a:t>
            </a:r>
            <a:r>
              <a:rPr lang="en-US" sz="2200" dirty="0"/>
              <a:t>proposed model has comparatively lower computational cost as compared to the existing state-of-the-art methods, we have selected limited features to reduce computational cost. </a:t>
            </a:r>
            <a:endParaRPr lang="en-US" sz="2200" dirty="0"/>
          </a:p>
          <a:p>
            <a:r>
              <a:rPr lang="en-US" sz="2200" dirty="0" smtClean="0"/>
              <a:t>We </a:t>
            </a:r>
            <a:r>
              <a:rPr lang="en-US" sz="2200" dirty="0"/>
              <a:t>conduct extensive experiments on the well-known publicly available challenging dataset KDD99 to evaluate the effectiveness of our proposed model and got outstanding results compared to the existing state-of-the-art methods. </a:t>
            </a:r>
            <a:endParaRPr lang="en-US" sz="22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Major </a:t>
            </a:r>
            <a:r>
              <a:rPr lang="en-US" sz="3200" b="1" dirty="0" smtClean="0">
                <a:solidFill>
                  <a:srgbClr val="0000AC"/>
                </a:solidFill>
                <a:latin typeface="Cambria" pitchFamily="18" charset="0"/>
              </a:rPr>
              <a:t>Contributions</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smtClean="0"/>
              <a:t>Since, intrusion detection have long roots in academic literature. </a:t>
            </a:r>
            <a:r>
              <a:rPr lang="en-US" sz="2200" dirty="0"/>
              <a:t>Therefore, we </a:t>
            </a:r>
            <a:r>
              <a:rPr lang="en-US" sz="2200" dirty="0" smtClean="0"/>
              <a:t>discussed </a:t>
            </a:r>
            <a:r>
              <a:rPr lang="en-US" sz="2200" dirty="0"/>
              <a:t>only a few early handcrafted and machine learning-based methods and mainly focus on recently proposed deep learning-based models</a:t>
            </a:r>
            <a:r>
              <a:rPr lang="en-US" sz="2200" dirty="0" smtClean="0"/>
              <a:t>.</a:t>
            </a:r>
            <a:endParaRPr lang="en-US" sz="2200" dirty="0" smtClean="0"/>
          </a:p>
          <a:p>
            <a:r>
              <a:rPr lang="en-US" sz="2200" dirty="0" smtClean="0"/>
              <a:t>A </a:t>
            </a:r>
            <a:r>
              <a:rPr lang="en-US" sz="2200" dirty="0"/>
              <a:t>key milestone was the use of classical machine learning algorithms to build intruder detection systems (IDSs)</a:t>
            </a:r>
            <a:endParaRPr lang="en-US" sz="2200" dirty="0"/>
          </a:p>
          <a:p>
            <a:r>
              <a:rPr lang="en-US" sz="2200" dirty="0" smtClean="0"/>
              <a:t>The </a:t>
            </a:r>
            <a:r>
              <a:rPr lang="en-US" sz="2200" dirty="0"/>
              <a:t>deep learning-based intrusion detection models have achieved outstanding results in the recognition, classiﬁcation, and prediction of data types such visual, audio, text or </a:t>
            </a:r>
            <a:r>
              <a:rPr lang="en-US" sz="2200" dirty="0" smtClean="0"/>
              <a:t>image </a:t>
            </a:r>
            <a:r>
              <a:rPr lang="en-US" sz="2200" dirty="0"/>
              <a:t>data formats. </a:t>
            </a:r>
            <a:endParaRPr lang="en-US" sz="2200" dirty="0" smtClean="0"/>
          </a:p>
          <a:p>
            <a:r>
              <a:rPr lang="en-US" sz="2200" dirty="0" smtClean="0"/>
              <a:t>These techniques </a:t>
            </a:r>
            <a:r>
              <a:rPr lang="en-US" sz="2200" dirty="0"/>
              <a:t>excels malicious code detection performance </a:t>
            </a:r>
            <a:r>
              <a:rPr lang="en-US" sz="2200" dirty="0" smtClean="0"/>
              <a:t>as presented by [8-9, 12-13]. </a:t>
            </a:r>
            <a:endParaRPr lang="en-US" sz="2200" dirty="0" smtClean="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Related </a:t>
            </a:r>
            <a:r>
              <a:rPr lang="en-US" sz="3200" b="1" dirty="0" smtClean="0">
                <a:solidFill>
                  <a:srgbClr val="0000AC"/>
                </a:solidFill>
                <a:latin typeface="Cambria" pitchFamily="18" charset="0"/>
              </a:rPr>
              <a:t>Work</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a:t>Recently, most of the researchers have compared the rule-based with machine learning </a:t>
            </a:r>
            <a:r>
              <a:rPr lang="en-US" sz="2200" dirty="0" smtClean="0"/>
              <a:t>systems.</a:t>
            </a:r>
            <a:endParaRPr lang="en-US" sz="2200" dirty="0" smtClean="0"/>
          </a:p>
          <a:p>
            <a:r>
              <a:rPr lang="en-US" sz="2200" dirty="0" smtClean="0"/>
              <a:t>Any </a:t>
            </a:r>
            <a:r>
              <a:rPr lang="en-US" sz="2200" dirty="0"/>
              <a:t>intruder code can be converted into mal-image datatype or mal-text datatype by its malicious algorithm. Deep learning-based models have proven </a:t>
            </a:r>
            <a:r>
              <a:rPr lang="en-US" sz="2200" dirty="0" smtClean="0"/>
              <a:t>success [13-14].</a:t>
            </a:r>
            <a:endParaRPr lang="en-US" sz="2200" dirty="0" smtClean="0"/>
          </a:p>
          <a:p>
            <a:r>
              <a:rPr lang="en-US" sz="2200" dirty="0" smtClean="0"/>
              <a:t>A deep </a:t>
            </a:r>
            <a:r>
              <a:rPr lang="en-US" sz="2200" dirty="0"/>
              <a:t>learning-based intrusion detection approach proposed by Yin et al. </a:t>
            </a:r>
            <a:r>
              <a:rPr lang="en-US" sz="2200" dirty="0" smtClean="0"/>
              <a:t>[15] used </a:t>
            </a:r>
            <a:r>
              <a:rPr lang="en-US" sz="2200" dirty="0"/>
              <a:t>recurrent neural networks. </a:t>
            </a:r>
            <a:endParaRPr lang="en-US" sz="2200" dirty="0"/>
          </a:p>
          <a:p>
            <a:endParaRPr lang="en-US" sz="2200" dirty="0" smtClean="0"/>
          </a:p>
          <a:p>
            <a:endParaRPr lang="en-US" sz="22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Related </a:t>
            </a:r>
            <a:r>
              <a:rPr lang="en-US" sz="3200" b="1" dirty="0" smtClean="0">
                <a:solidFill>
                  <a:srgbClr val="0000AC"/>
                </a:solidFill>
                <a:latin typeface="Cambria" pitchFamily="18" charset="0"/>
              </a:rPr>
              <a:t>Work </a:t>
            </a:r>
            <a:r>
              <a:rPr lang="en-US" sz="3200" b="1" dirty="0" err="1" smtClean="0">
                <a:solidFill>
                  <a:srgbClr val="0000AC"/>
                </a:solidFill>
                <a:latin typeface="Cambria" pitchFamily="18" charset="0"/>
              </a:rPr>
              <a:t>Cont</a:t>
            </a:r>
            <a:r>
              <a:rPr lang="en-US" sz="3200" b="1" dirty="0" smtClean="0">
                <a:solidFill>
                  <a:srgbClr val="0000AC"/>
                </a:solidFill>
                <a:latin typeface="Cambria" pitchFamily="18" charset="0"/>
              </a:rPr>
              <a:t>…</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r>
              <a:rPr lang="en-US" sz="2200" dirty="0"/>
              <a:t>We proposed a multi-classifier </a:t>
            </a:r>
            <a:r>
              <a:rPr lang="en-US" sz="2200" dirty="0" smtClean="0"/>
              <a:t>model </a:t>
            </a:r>
            <a:r>
              <a:rPr lang="en-US" sz="2200" dirty="0"/>
              <a:t>powered by a deep neural network for categorizing the intruders</a:t>
            </a:r>
            <a:r>
              <a:rPr lang="en-US" sz="2200" dirty="0" smtClean="0"/>
              <a:t>.</a:t>
            </a:r>
            <a:endParaRPr lang="en-US" sz="2200" dirty="0" smtClean="0"/>
          </a:p>
          <a:p>
            <a:r>
              <a:rPr lang="en-US" sz="2200" dirty="0" smtClean="0"/>
              <a:t>Since, for </a:t>
            </a:r>
            <a:r>
              <a:rPr lang="en-US" sz="2200" dirty="0"/>
              <a:t>building a powerful Intrusion detection system, it is essential to provide features that describe information regarding the network traffic</a:t>
            </a:r>
            <a:r>
              <a:rPr lang="en-US" sz="2200" dirty="0" smtClean="0"/>
              <a:t>.</a:t>
            </a:r>
            <a:endParaRPr lang="en-US" sz="2200" dirty="0" smtClean="0"/>
          </a:p>
          <a:p>
            <a:r>
              <a:rPr lang="en-US" sz="2200" dirty="0" smtClean="0"/>
              <a:t>After </a:t>
            </a:r>
            <a:r>
              <a:rPr lang="en-US" sz="2200" dirty="0"/>
              <a:t>feeding the first layer with these features, MCDNN applies nonlinear transformation onto its input layer and create a statistical model of what it learned</a:t>
            </a:r>
            <a:r>
              <a:rPr lang="en-US" sz="2200" dirty="0" smtClean="0"/>
              <a:t>.</a:t>
            </a:r>
            <a:endParaRPr lang="en-US" sz="2200" dirty="0" smtClean="0"/>
          </a:p>
          <a:p>
            <a:r>
              <a:rPr lang="en-US" sz="2200" dirty="0"/>
              <a:t>The </a:t>
            </a:r>
            <a:r>
              <a:rPr lang="en-US" sz="2200" dirty="0" smtClean="0"/>
              <a:t>MCDNN </a:t>
            </a:r>
            <a:r>
              <a:rPr lang="en-US" sz="2200" dirty="0"/>
              <a:t>is based on four </a:t>
            </a:r>
            <a:r>
              <a:rPr lang="en-US" sz="2200" dirty="0" smtClean="0"/>
              <a:t>layers </a:t>
            </a:r>
            <a:r>
              <a:rPr lang="en-US" sz="2200" dirty="0"/>
              <a:t>architecture, </a:t>
            </a:r>
            <a:r>
              <a:rPr lang="en-US" sz="2200" dirty="0" smtClean="0"/>
              <a:t>the </a:t>
            </a:r>
            <a:r>
              <a:rPr lang="en-US" sz="2200" dirty="0"/>
              <a:t>model is capable to automatically learn useful features from large network traffic labeled data collection and classifies intruders efficiently.</a:t>
            </a:r>
            <a:endParaRPr lang="en-US" sz="2200" dirty="0" smtClean="0"/>
          </a:p>
          <a:p>
            <a:endParaRPr lang="en-US" sz="2200" dirty="0"/>
          </a:p>
        </p:txBody>
      </p:sp>
      <p:sp>
        <p:nvSpPr>
          <p:cNvPr id="2" name="Title 1"/>
          <p:cNvSpPr>
            <a:spLocks noGrp="1"/>
          </p:cNvSpPr>
          <p:nvPr>
            <p:ph type="title"/>
          </p:nvPr>
        </p:nvSpPr>
        <p:spPr>
          <a:xfrm>
            <a:off x="457200" y="457200"/>
            <a:ext cx="8229600" cy="990600"/>
          </a:xfrm>
        </p:spPr>
        <p:txBody>
          <a:bodyPr/>
          <a:lstStyle/>
          <a:p>
            <a:pPr marL="514350" indent="-514350"/>
            <a:r>
              <a:rPr lang="en-US" sz="3200" b="1" dirty="0">
                <a:solidFill>
                  <a:srgbClr val="0000AC"/>
                </a:solidFill>
                <a:latin typeface="Cambria" pitchFamily="18" charset="0"/>
              </a:rPr>
              <a:t>Proposed </a:t>
            </a:r>
            <a:r>
              <a:rPr lang="en-US" sz="3200" b="1" dirty="0" smtClean="0">
                <a:solidFill>
                  <a:srgbClr val="0000AC"/>
                </a:solidFill>
                <a:latin typeface="Cambria" pitchFamily="18" charset="0"/>
              </a:rPr>
              <a:t>Methodology</a:t>
            </a:r>
            <a:endParaRPr lang="en-US" sz="3200" b="1" dirty="0">
              <a:solidFill>
                <a:srgbClr val="0000AC"/>
              </a:solidFill>
              <a:latin typeface="Cambria" pitchFamily="18" charset="0"/>
            </a:endParaRPr>
          </a:p>
        </p:txBody>
      </p:sp>
      <p:grpSp>
        <p:nvGrpSpPr>
          <p:cNvPr id="4" name="Group 11"/>
          <p:cNvGrpSpPr/>
          <p:nvPr/>
        </p:nvGrpSpPr>
        <p:grpSpPr>
          <a:xfrm>
            <a:off x="0" y="6400800"/>
            <a:ext cx="9144000" cy="457200"/>
            <a:chOff x="0" y="6400800"/>
            <a:chExt cx="9144000" cy="457200"/>
          </a:xfrm>
        </p:grpSpPr>
        <p:sp>
          <p:nvSpPr>
            <p:cNvPr id="5" name="Rectangle 4"/>
            <p:cNvSpPr/>
            <p:nvPr/>
          </p:nvSpPr>
          <p:spPr>
            <a:xfrm>
              <a:off x="0" y="6400800"/>
              <a:ext cx="9144000" cy="457200"/>
            </a:xfrm>
            <a:prstGeom prst="rect">
              <a:avLst/>
            </a:prstGeom>
            <a:solidFill>
              <a:srgbClr val="F86B1C"/>
            </a:solidFill>
            <a:ln>
              <a:solidFill>
                <a:srgbClr val="F86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400800"/>
              <a:ext cx="457200" cy="457200"/>
            </a:xfrm>
            <a:prstGeom prst="ellipse">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300F48C-3814-4771-9B3A-AC32310D2FBE}" type="slidenum">
                <a:rPr lang="en-US" smtClean="0">
                  <a:latin typeface="Calibri" pitchFamily="34" charset="0"/>
                </a:rPr>
              </a:fld>
              <a:endParaRPr lang="en-US" dirty="0">
                <a:latin typeface="Calibri" pitchFamily="34" charset="0"/>
              </a:endParaRPr>
            </a:p>
          </p:txBody>
        </p:sp>
      </p:grpSp>
      <p:pic>
        <p:nvPicPr>
          <p:cNvPr id="7" name="Picture 2" descr="UESTC_Logo"/>
          <p:cNvPicPr>
            <a:picLocks noChangeAspect="1" noChangeArrowheads="1"/>
          </p:cNvPicPr>
          <p:nvPr/>
        </p:nvPicPr>
        <p:blipFill>
          <a:blip r:embed="rId1" cstate="print"/>
          <a:srcRect/>
          <a:stretch>
            <a:fillRect/>
          </a:stretch>
        </p:blipFill>
        <p:spPr bwMode="auto">
          <a:xfrm>
            <a:off x="8305801" y="17628"/>
            <a:ext cx="857109" cy="822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8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8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0</TotalTime>
  <Words>5689</Words>
  <Application>WPS Presentation</Application>
  <PresentationFormat>On-screen Show (4:3)</PresentationFormat>
  <Paragraphs>156</Paragraphs>
  <Slides>18</Slides>
  <Notes>19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Arial Black</vt:lpstr>
      <vt:lpstr>Times New Roman</vt:lpstr>
      <vt:lpstr>Titillium Web ExtraLight</vt:lpstr>
      <vt:lpstr>BlinkMacSystemFont</vt:lpstr>
      <vt:lpstr>Cambria</vt:lpstr>
      <vt:lpstr>Calibri</vt:lpstr>
      <vt:lpstr>CG Omega</vt:lpstr>
      <vt:lpstr>DejaVu Sans</vt:lpstr>
      <vt:lpstr>Gubbi</vt:lpstr>
      <vt:lpstr>Abyssinica SIL</vt:lpstr>
      <vt:lpstr>微软雅黑</vt:lpstr>
      <vt:lpstr>Droid Sans Fallback</vt:lpstr>
      <vt:lpstr>宋体</vt:lpstr>
      <vt:lpstr>Arial Unicode MS</vt:lpstr>
      <vt:lpstr>OpenSymbol</vt:lpstr>
      <vt:lpstr>Pixel</vt:lpstr>
      <vt:lpstr>Multi-Classifier Deep Neural Network for Detecting Intruder Behavior in Cyber Security</vt:lpstr>
      <vt:lpstr>Structure of the Presentation</vt:lpstr>
      <vt:lpstr>A brief overview</vt:lpstr>
      <vt:lpstr>Introduction</vt:lpstr>
      <vt:lpstr>Introduction Cont…</vt:lpstr>
      <vt:lpstr>Major Contributions</vt:lpstr>
      <vt:lpstr>Related Work</vt:lpstr>
      <vt:lpstr>Related Work Cont…</vt:lpstr>
      <vt:lpstr>Proposed Methodology</vt:lpstr>
      <vt:lpstr>Proposed Methodology Cont…</vt:lpstr>
      <vt:lpstr>Dataset</vt:lpstr>
      <vt:lpstr>Dataset Cont…</vt:lpstr>
      <vt:lpstr>Evaluation</vt:lpstr>
      <vt:lpstr>Evaluation: Accuracy</vt:lpstr>
      <vt:lpstr>Evaluation</vt:lpstr>
      <vt:lpstr>Evaluation: ROC Curve</vt:lpstr>
      <vt:lpstr>Classes</vt:lpstr>
      <vt:lpstr>Welcome for your valuable  Questions and Suggestions</vt:lpstr>
    </vt:vector>
  </TitlesOfParts>
  <Company>EMU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FLOWCHARTS</dc:title>
  <dc:creator>Mustafa Uyguroglu</dc:creator>
  <cp:lastModifiedBy>desire</cp:lastModifiedBy>
  <cp:revision>178</cp:revision>
  <dcterms:created xsi:type="dcterms:W3CDTF">2020-01-09T15:52:19Z</dcterms:created>
  <dcterms:modified xsi:type="dcterms:W3CDTF">2020-01-09T15:52:19Z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