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2"/>
  </p:notesMasterIdLst>
  <p:handoutMasterIdLst>
    <p:handoutMasterId r:id="rId23"/>
  </p:handoutMasterIdLst>
  <p:sldIdLst>
    <p:sldId id="300" r:id="rId2"/>
    <p:sldId id="301" r:id="rId3"/>
    <p:sldId id="302" r:id="rId4"/>
    <p:sldId id="597" r:id="rId5"/>
    <p:sldId id="303" r:id="rId6"/>
    <p:sldId id="304" r:id="rId7"/>
    <p:sldId id="305" r:id="rId8"/>
    <p:sldId id="306" r:id="rId9"/>
    <p:sldId id="307" r:id="rId10"/>
    <p:sldId id="269" r:id="rId11"/>
    <p:sldId id="594" r:id="rId12"/>
    <p:sldId id="308" r:id="rId13"/>
    <p:sldId id="309" r:id="rId14"/>
    <p:sldId id="310" r:id="rId15"/>
    <p:sldId id="583" r:id="rId16"/>
    <p:sldId id="593" r:id="rId17"/>
    <p:sldId id="312" r:id="rId18"/>
    <p:sldId id="401" r:id="rId19"/>
    <p:sldId id="405" r:id="rId20"/>
    <p:sldId id="4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7DD9384-9476-46C6-A7DB-ECC475C01410}">
          <p14:sldIdLst>
            <p14:sldId id="300"/>
            <p14:sldId id="301"/>
            <p14:sldId id="302"/>
          </p14:sldIdLst>
        </p14:section>
        <p14:section name="Partners" id="{FEB89D96-AB82-400A-B4CD-4DC3718CFD12}">
          <p14:sldIdLst>
            <p14:sldId id="597"/>
          </p14:sldIdLst>
        </p14:section>
        <p14:section name="Course Objective" id="{D18F0CA7-818A-4CE6-887B-26F2200EDE27}">
          <p14:sldIdLst>
            <p14:sldId id="303"/>
            <p14:sldId id="304"/>
            <p14:sldId id="305"/>
            <p14:sldId id="306"/>
          </p14:sldIdLst>
        </p14:section>
        <p14:section name="Training and Team" id="{FF77AFD0-5054-4B75-9EAF-B48276B4BC12}">
          <p14:sldIdLst>
            <p14:sldId id="307"/>
            <p14:sldId id="269"/>
            <p14:sldId id="594"/>
          </p14:sldIdLst>
        </p14:section>
        <p14:section name="Course Organization" id="{6DFB097D-6A8B-4BC1-879D-6917BADF07A8}">
          <p14:sldIdLst>
            <p14:sldId id="308"/>
            <p14:sldId id="309"/>
            <p14:sldId id="310"/>
            <p14:sldId id="583"/>
            <p14:sldId id="593"/>
            <p14:sldId id="312"/>
          </p14:sldIdLst>
        </p14:section>
        <p14:section name="Conclusion" id="{5D0A0E71-2D07-45D2-863C-FCF1FA204302}">
          <p14:sldIdLst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74" d="100"/>
          <a:sy n="74" d="100"/>
        </p:scale>
        <p:origin x="84" y="4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A0832E0-7FB2-4F00-BC07-DAB77809FD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5269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FE32715-9AE0-4A43-8C20-286A22C721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4943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B75ECD4-AE71-49B3-A0D9-A98C1A2965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400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178C284-DA71-41E5-A92C-516A6884E1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3035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9358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095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2C8083-9E2D-4E2A-AADB-D824A077D8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2908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9689DD-C880-4D53-8325-998C20A75E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4133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701977-A94C-40DF-AC66-F58F3DDDED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030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7280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3950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2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946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8797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4510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4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5034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6368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0247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7131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838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890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3008/csharp-oop-october-2020" TargetMode="External"/><Relationship Id="rId7" Type="http://schemas.openxmlformats.org/officeDocument/2006/relationships/hyperlink" Target="https://www.facebook.com/SoftUniCSharpCommunity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28.png"/><Relationship Id="rId26" Type="http://schemas.openxmlformats.org/officeDocument/2006/relationships/image" Target="../media/image32.jfif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25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softwaregroup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fif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3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telenor.bg/" TargetMode="External"/><Relationship Id="rId10" Type="http://schemas.openxmlformats.org/officeDocument/2006/relationships/image" Target="../media/image24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26.jpeg"/><Relationship Id="rId22" Type="http://schemas.openxmlformats.org/officeDocument/2006/relationships/image" Target="../media/image30.png"/><Relationship Id="rId27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/>
              <a:t># OOP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AD21C1-E34F-4A20-A9BA-2920F583B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000" y="1931745"/>
            <a:ext cx="3515024" cy="28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8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Senior Developer SDE 3, Nuvolo</a:t>
            </a:r>
          </a:p>
          <a:p>
            <a:pPr>
              <a:buClr>
                <a:schemeClr val="tx1"/>
              </a:buClr>
            </a:pPr>
            <a:r>
              <a:rPr lang="en-US" dirty="0"/>
              <a:t>Worked at Amazon</a:t>
            </a:r>
          </a:p>
          <a:p>
            <a:pPr>
              <a:buClr>
                <a:schemeClr val="tx1"/>
              </a:buClr>
            </a:pPr>
            <a:r>
              <a:rPr lang="en-US" dirty="0"/>
              <a:t>John Atanasoff award</a:t>
            </a:r>
          </a:p>
          <a:p>
            <a:pPr>
              <a:buClr>
                <a:schemeClr val="tx1"/>
              </a:buClr>
            </a:pPr>
            <a:r>
              <a:rPr lang="en-US" dirty="0"/>
              <a:t>Participated in many</a:t>
            </a:r>
            <a:r>
              <a:rPr lang="bg-BG" dirty="0"/>
              <a:t> </a:t>
            </a:r>
            <a:r>
              <a:rPr lang="en-US" dirty="0"/>
              <a:t>programming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contests</a:t>
            </a:r>
          </a:p>
          <a:p>
            <a:pPr>
              <a:buClr>
                <a:schemeClr val="tx1"/>
              </a:buClr>
            </a:pPr>
            <a:r>
              <a:rPr lang="en-US" dirty="0"/>
              <a:t>6+ Years of Experience as a Developer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Viktor Dakov</a:t>
            </a:r>
            <a:endParaRPr lang="en-US" noProof="1"/>
          </a:p>
        </p:txBody>
      </p:sp>
      <p:pic>
        <p:nvPicPr>
          <p:cNvPr id="1034" name="Picture 10" descr="Image may contain: 1 pers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329"/>
          <a:stretch/>
        </p:blipFill>
        <p:spPr bwMode="auto">
          <a:xfrm>
            <a:off x="7529507" y="1524496"/>
            <a:ext cx="4037548" cy="47281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4205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29559" y="6505398"/>
            <a:ext cx="487748" cy="296846"/>
          </a:xfrm>
          <a:prstGeom prst="rect">
            <a:avLst/>
          </a:prstGeom>
        </p:spPr>
        <p:txBody>
          <a:bodyPr vert="horz" lIns="91392" tIns="45696" rIns="91392" bIns="45696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z="1799"/>
              <a:pPr/>
              <a:t>11</a:t>
            </a:fld>
            <a:endParaRPr lang="en-US" sz="1799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018" y="1197287"/>
            <a:ext cx="11766856" cy="519835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/>
              <a:t>.NET Software Engineer at </a:t>
            </a:r>
            <a:r>
              <a:rPr lang="en-US" b="1" noProof="1">
                <a:solidFill>
                  <a:schemeClr val="bg1"/>
                </a:solidFill>
              </a:rPr>
              <a:t>Fourth</a:t>
            </a:r>
          </a:p>
          <a:p>
            <a:pPr lvl="1">
              <a:buClr>
                <a:schemeClr val="tx1"/>
              </a:buClr>
            </a:pPr>
            <a:r>
              <a:rPr lang="en-US" sz="3397" noProof="1"/>
              <a:t>End-to-End Restaurant and </a:t>
            </a:r>
            <a:br>
              <a:rPr lang="en-US" sz="3397" noProof="1"/>
            </a:br>
            <a:r>
              <a:rPr lang="en-US" sz="3397" noProof="1"/>
              <a:t>Hospitality Software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Working with </a:t>
            </a:r>
            <a:r>
              <a:rPr lang="en-US" b="1" noProof="1">
                <a:solidFill>
                  <a:schemeClr val="bg1"/>
                </a:solidFill>
              </a:rPr>
              <a:t>.NET</a:t>
            </a:r>
            <a:r>
              <a:rPr lang="en-US" noProof="1"/>
              <a:t> and </a:t>
            </a:r>
            <a:br>
              <a:rPr lang="en-US" noProof="1"/>
            </a:br>
            <a:r>
              <a:rPr lang="en-US" noProof="1"/>
              <a:t>JavaScript(</a:t>
            </a:r>
            <a:r>
              <a:rPr lang="en-US" b="1" noProof="1">
                <a:solidFill>
                  <a:schemeClr val="bg1"/>
                </a:solidFill>
              </a:rPr>
              <a:t>Angular</a:t>
            </a:r>
            <a:r>
              <a:rPr lang="en-US" noProof="1"/>
              <a:t> || </a:t>
            </a:r>
            <a:r>
              <a:rPr lang="en-US" b="1" noProof="1">
                <a:solidFill>
                  <a:schemeClr val="bg1"/>
                </a:solidFill>
              </a:rPr>
              <a:t>React</a:t>
            </a:r>
            <a:r>
              <a:rPr lang="en-US" noProof="1"/>
              <a:t>)</a:t>
            </a:r>
          </a:p>
          <a:p>
            <a:pPr>
              <a:buClr>
                <a:schemeClr val="tx1"/>
              </a:buClr>
            </a:pPr>
            <a:r>
              <a:rPr lang="en-US" noProof="1"/>
              <a:t>Technical Trainer @ SoftUni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100+</a:t>
            </a:r>
            <a:r>
              <a:rPr lang="en-US" noProof="1"/>
              <a:t> training sessions</a:t>
            </a:r>
          </a:p>
          <a:p>
            <a:pPr>
              <a:buClr>
                <a:schemeClr val="tx1"/>
              </a:buClr>
            </a:pPr>
            <a:r>
              <a:rPr lang="en-US" noProof="1"/>
              <a:t>Interested in the vast world of algorithms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Atanas Atanasov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AEF65B-77FE-4980-A169-F701AC15F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424" y="1504445"/>
            <a:ext cx="3277663" cy="3277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947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2133600" cy="21336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A79A8BC-3034-4BE1-97A0-09CDD125109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68187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21CCBED4-7632-4B4B-A889-ADCE2EFB9B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OOP Course –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45" y="1500174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23-Feb-2021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095759" y="1500174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  </a:t>
            </a:r>
            <a:r>
              <a:rPr lang="bg-BG" sz="2000" b="1" dirty="0" smtClean="0"/>
              <a:t>10</a:t>
            </a:r>
            <a:r>
              <a:rPr lang="en-US" sz="2000" b="1" dirty="0" smtClean="0"/>
              <a:t>-Apr-2021</a:t>
            </a:r>
            <a:endParaRPr lang="en-US" sz="20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3081776" y="3180637"/>
            <a:ext cx="602845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</a:rPr>
              <a:t>C# </a:t>
            </a:r>
            <a:r>
              <a:rPr lang="en-GB" sz="2000" b="1" dirty="0" smtClean="0">
                <a:solidFill>
                  <a:srgbClr val="FFFFFF"/>
                </a:solidFill>
              </a:rPr>
              <a:t>OOP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7 weeks * 4 times / week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</a:rPr>
              <a:t>15</a:t>
            </a:r>
            <a:r>
              <a:rPr lang="en-GB" sz="2000" b="1" dirty="0">
                <a:solidFill>
                  <a:srgbClr val="FFFFFF"/>
                </a:solidFill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 smtClean="0">
                <a:solidFill>
                  <a:srgbClr val="FFFFFF"/>
                </a:solidFill>
              </a:rPr>
              <a:t>Start: </a:t>
            </a:r>
            <a:r>
              <a:rPr lang="en-US" sz="2000" b="1" dirty="0">
                <a:solidFill>
                  <a:srgbClr val="FFFFFF"/>
                </a:solidFill>
              </a:rPr>
              <a:t>23-Feb-2021</a:t>
            </a:r>
          </a:p>
          <a:p>
            <a:pPr algn="ctr"/>
            <a:r>
              <a:rPr lang="en-GB" sz="2000" b="1" dirty="0" smtClean="0">
                <a:solidFill>
                  <a:srgbClr val="FFFFFF"/>
                </a:solidFill>
              </a:rPr>
              <a:t>Theoretical </a:t>
            </a:r>
            <a:r>
              <a:rPr lang="en-GB" sz="2000" b="1" dirty="0">
                <a:solidFill>
                  <a:srgbClr val="FFFFFF"/>
                </a:solidFill>
              </a:rPr>
              <a:t>Exam: 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10-Apr-2021</a:t>
            </a:r>
          </a:p>
          <a:p>
            <a:pPr algn="ctr"/>
            <a:r>
              <a:rPr lang="en-GB" sz="2000" b="1" dirty="0" smtClean="0">
                <a:solidFill>
                  <a:srgbClr val="FFFFFF"/>
                </a:solidFill>
              </a:rPr>
              <a:t>Practical Exam</a:t>
            </a:r>
            <a:r>
              <a:rPr lang="en-GB" sz="2000" b="1" dirty="0">
                <a:solidFill>
                  <a:srgbClr val="FFFFFF"/>
                </a:solidFill>
              </a:rPr>
              <a:t>:  </a:t>
            </a:r>
            <a:r>
              <a:rPr lang="en-US" sz="2000" b="1" dirty="0">
                <a:solidFill>
                  <a:schemeClr val="bg2"/>
                </a:solidFill>
              </a:rPr>
              <a:t>10-Apr-2021</a:t>
            </a:r>
          </a:p>
          <a:p>
            <a:pPr algn="ctr"/>
            <a:r>
              <a:rPr lang="en-GB" sz="2000" b="1" dirty="0" smtClean="0">
                <a:solidFill>
                  <a:srgbClr val="FFFFFF"/>
                </a:solidFill>
              </a:rPr>
              <a:t>Theoretical Exam Retake: </a:t>
            </a:r>
            <a:r>
              <a:rPr lang="en-GB" sz="2000" b="1" dirty="0" smtClean="0">
                <a:solidFill>
                  <a:schemeClr val="bg2"/>
                </a:solidFill>
              </a:rPr>
              <a:t>1</a:t>
            </a:r>
            <a:r>
              <a:rPr lang="bg-BG" sz="2000" b="1" dirty="0" smtClean="0">
                <a:solidFill>
                  <a:schemeClr val="bg2"/>
                </a:solidFill>
              </a:rPr>
              <a:t>8</a:t>
            </a:r>
            <a:r>
              <a:rPr lang="en-GB" sz="2000" b="1" dirty="0" smtClean="0">
                <a:solidFill>
                  <a:schemeClr val="bg2"/>
                </a:solidFill>
              </a:rPr>
              <a:t>-Apr-2021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Practical Exam </a:t>
            </a:r>
            <a:r>
              <a:rPr lang="en-GB" sz="2000" b="1" dirty="0" smtClean="0">
                <a:solidFill>
                  <a:srgbClr val="FFFFFF"/>
                </a:solidFill>
              </a:rPr>
              <a:t>Retake:1</a:t>
            </a:r>
            <a:r>
              <a:rPr lang="bg-BG" sz="2000" b="1" dirty="0" smtClean="0">
                <a:solidFill>
                  <a:srgbClr val="FFFFFF"/>
                </a:solidFill>
              </a:rPr>
              <a:t>8</a:t>
            </a:r>
            <a:r>
              <a:rPr lang="en-GB" sz="2000" b="1" dirty="0" smtClean="0">
                <a:solidFill>
                  <a:srgbClr val="FFFFFF"/>
                </a:solidFill>
              </a:rPr>
              <a:t>-Apr-2021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endParaRPr lang="en-GB" sz="2000" b="1" dirty="0">
              <a:solidFill>
                <a:schemeClr val="bg2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0330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52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0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6110689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35A81-16D6-4029-9237-EF333323BB4C}"/>
              </a:ext>
            </a:extLst>
          </p:cNvPr>
          <p:cNvCxnSpPr/>
          <p:nvPr/>
        </p:nvCxnSpPr>
        <p:spPr>
          <a:xfrm>
            <a:off x="19812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9F26F6-7277-4D9A-A64D-183DB8A500B6}"/>
              </a:ext>
            </a:extLst>
          </p:cNvPr>
          <p:cNvCxnSpPr/>
          <p:nvPr/>
        </p:nvCxnSpPr>
        <p:spPr>
          <a:xfrm>
            <a:off x="3352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60C678-AFB3-4700-A8BA-0EB7E03D18C6}"/>
              </a:ext>
            </a:extLst>
          </p:cNvPr>
          <p:cNvCxnSpPr/>
          <p:nvPr/>
        </p:nvCxnSpPr>
        <p:spPr>
          <a:xfrm>
            <a:off x="4724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23F3E7-A785-4D74-8C0E-B1ADA8D14FBD}"/>
              </a:ext>
            </a:extLst>
          </p:cNvPr>
          <p:cNvCxnSpPr>
            <a:cxnSpLocks/>
          </p:cNvCxnSpPr>
          <p:nvPr/>
        </p:nvCxnSpPr>
        <p:spPr>
          <a:xfrm>
            <a:off x="7452911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E3DA3F-5F09-45F2-9DD1-3ACCD11A32A0}"/>
              </a:ext>
            </a:extLst>
          </p:cNvPr>
          <p:cNvCxnSpPr>
            <a:cxnSpLocks/>
          </p:cNvCxnSpPr>
          <p:nvPr/>
        </p:nvCxnSpPr>
        <p:spPr>
          <a:xfrm>
            <a:off x="8795133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137355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9283BC-9544-4AA5-BD81-7BBAA323A02F}"/>
              </a:ext>
            </a:extLst>
          </p:cNvPr>
          <p:cNvSpPr txBox="1"/>
          <p:nvPr/>
        </p:nvSpPr>
        <p:spPr>
          <a:xfrm>
            <a:off x="10117646" y="1501147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18-Apr-2021</a:t>
            </a:r>
          </a:p>
        </p:txBody>
      </p:sp>
    </p:spTree>
    <p:extLst>
      <p:ext uri="{BB962C8B-B14F-4D97-AF65-F5344CB8AC3E}">
        <p14:creationId xmlns:p14="http://schemas.microsoft.com/office/powerpoint/2010/main" val="365566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B0FBFB6-61F9-45BE-9C80-052E2C70F3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Your homework is mainly work in class</a:t>
            </a:r>
          </a:p>
          <a:p>
            <a:pPr lvl="1"/>
            <a:r>
              <a:rPr lang="en-US" sz="3400" dirty="0"/>
              <a:t>Lesson days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slides + live demos + exercises</a:t>
            </a:r>
          </a:p>
          <a:p>
            <a:pPr lvl="1"/>
            <a:r>
              <a:rPr lang="en-US" sz="3400" dirty="0"/>
              <a:t>Exercise days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only exercises</a:t>
            </a:r>
          </a:p>
          <a:p>
            <a:r>
              <a:rPr lang="en-US" sz="3600" dirty="0"/>
              <a:t>How to submit your homework?</a:t>
            </a:r>
          </a:p>
          <a:p>
            <a:pPr lvl="1"/>
            <a:r>
              <a:rPr lang="en-US" sz="3400" dirty="0"/>
              <a:t>Submit in the judge system</a:t>
            </a:r>
          </a:p>
          <a:p>
            <a:r>
              <a:rPr lang="en-US" sz="3600" dirty="0"/>
              <a:t>Do your homework when it's due</a:t>
            </a:r>
          </a:p>
          <a:p>
            <a:pPr lvl="1"/>
            <a:r>
              <a:rPr lang="en-US" sz="3400" dirty="0"/>
              <a:t>Assignments pile up quickly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7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83927" y="2863506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r>
              <a:rPr lang="bg-BG" sz="2300" b="1" dirty="0"/>
              <a:t/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SoftUni</a:t>
            </a:r>
            <a:r>
              <a:rPr lang="en-US" b="1" dirty="0"/>
              <a:t> Certificate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9110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900581" y="2833046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93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0C80061F-9D87-4923-8918-8D9A8ADBA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Official web site:</a:t>
            </a:r>
          </a:p>
          <a:p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Official discussion forum: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Community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5802" y="1787490"/>
            <a:ext cx="8600197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https://softuni.bg/trainings/3210/csharp-advanced-january-2021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5804" y="3362660"/>
            <a:ext cx="8600196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https://softuni.bg/forum/categories/15/csharp-oop-advanced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3563" y="3120675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3563" y="1503154"/>
            <a:ext cx="1463714" cy="1463714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642" y="4633294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735804" y="5037370"/>
            <a:ext cx="8600195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  <a:hlinkClick r:id="rId7"/>
              </a:rPr>
              <a:t>https://www.facebook.com/SoftUniCSharpCommunity/</a:t>
            </a:r>
            <a:endParaRPr lang="en-US" sz="5400" b="1" noProof="1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2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39595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C8BB55-C529-444D-A970-B30D984AB4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7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8E2DC841-019A-4F0A-A3E5-DE30C6296B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sz="3200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sz="3200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469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B13AEE2-9168-4360-9761-023284991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BC721CE1-9B67-4626-96BD-61E880C716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noProof="1"/>
              <a:t>csharp</a:t>
            </a:r>
            <a:r>
              <a:rPr lang="en-GB" sz="11500" b="1" dirty="0"/>
              <a:t>-</a:t>
            </a:r>
            <a:r>
              <a:rPr lang="en-GB" sz="11500" b="1" noProof="1"/>
              <a:t>advanced</a:t>
            </a:r>
            <a:endParaRPr lang="en-GB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52985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111631" y="4407698"/>
            <a:ext cx="6140835" cy="9512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204340" y="3339000"/>
            <a:ext cx="4272023" cy="89952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t="5588" r="-7813" b="1819"/>
          <a:stretch/>
        </p:blipFill>
        <p:spPr>
          <a:xfrm>
            <a:off x="1063878" y="2301988"/>
            <a:ext cx="292608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8320122" y="1224899"/>
            <a:ext cx="2926650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88000" y="2287667"/>
            <a:ext cx="4288364" cy="9034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8841000" y="2304529"/>
            <a:ext cx="1966594" cy="1835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5838" t="5064" r="4136" b="5064"/>
          <a:stretch/>
        </p:blipFill>
        <p:spPr>
          <a:xfrm>
            <a:off x="1076054" y="3362375"/>
            <a:ext cx="2913904" cy="908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22665" y="1233899"/>
            <a:ext cx="1380716" cy="8646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3878" y="1238451"/>
            <a:ext cx="1505139" cy="864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4637814" y="1224899"/>
            <a:ext cx="3388735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7" name="Picture 6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131802" y="5516785"/>
            <a:ext cx="3214198" cy="8866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5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595012" y="5492060"/>
            <a:ext cx="265176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1063878" y="4407697"/>
            <a:ext cx="3837857" cy="2016760"/>
          </a:xfrm>
          <a:prstGeom prst="round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548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295401"/>
            <a:ext cx="2498131" cy="249813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D897AC8-C141-481E-989D-4610C83C208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101879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21143"/>
            <a:ext cx="10129234" cy="5546589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Object-oriented programming </a:t>
            </a:r>
            <a:r>
              <a:rPr lang="en-GB" dirty="0"/>
              <a:t>is an important paradigm</a:t>
            </a:r>
          </a:p>
          <a:p>
            <a:pPr>
              <a:buClr>
                <a:schemeClr val="tx1"/>
              </a:buClr>
            </a:pPr>
            <a:r>
              <a:rPr lang="en-GB" dirty="0"/>
              <a:t>Anyone involved in software development should be </a:t>
            </a:r>
            <a:br>
              <a:rPr lang="en-GB" dirty="0"/>
            </a:br>
            <a:r>
              <a:rPr lang="en-GB" dirty="0"/>
              <a:t>familiar with </a:t>
            </a:r>
            <a:r>
              <a:rPr lang="en-GB" b="1" dirty="0">
                <a:solidFill>
                  <a:schemeClr val="bg1"/>
                </a:solidFill>
              </a:rPr>
              <a:t>OOP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Object-oriented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modelling</a:t>
            </a:r>
          </a:p>
          <a:p>
            <a:pPr>
              <a:buClr>
                <a:schemeClr val="tx1"/>
              </a:buClr>
            </a:pPr>
            <a:r>
              <a:rPr lang="en-GB" dirty="0"/>
              <a:t>All modern languages are either object-oriented or </a:t>
            </a:r>
            <a:br>
              <a:rPr lang="en-GB" dirty="0"/>
            </a:br>
            <a:r>
              <a:rPr lang="en-GB" dirty="0"/>
              <a:t>support classes and objects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Modern frameworks, libraries and APIs are </a:t>
            </a:r>
            <a:br>
              <a:rPr lang="en-GB" dirty="0"/>
            </a:br>
            <a:r>
              <a:rPr lang="en-GB" dirty="0"/>
              <a:t>object-oriented</a:t>
            </a:r>
          </a:p>
          <a:p>
            <a:pPr>
              <a:buClr>
                <a:schemeClr val="tx1"/>
              </a:buClr>
            </a:pPr>
            <a:r>
              <a:rPr lang="en-GB" dirty="0"/>
              <a:t>OOP is a </a:t>
            </a:r>
            <a:r>
              <a:rPr lang="en-GB" b="1" dirty="0">
                <a:solidFill>
                  <a:schemeClr val="bg1"/>
                </a:solidFill>
              </a:rPr>
              <a:t>basic requirement </a:t>
            </a:r>
            <a:r>
              <a:rPr lang="en-GB" dirty="0"/>
              <a:t>for starting a job as developer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OOP?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1AFC500-E7A7-4338-ABF0-F3772DF883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9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2 practical</a:t>
            </a:r>
            <a:r>
              <a:rPr lang="en-GB" b="1" dirty="0"/>
              <a:t> </a:t>
            </a:r>
            <a:r>
              <a:rPr lang="en-GB" dirty="0"/>
              <a:t>problem</a:t>
            </a:r>
            <a:r>
              <a:rPr lang="en-US" dirty="0"/>
              <a:t>s</a:t>
            </a:r>
            <a:r>
              <a:rPr lang="en-GB" dirty="0"/>
              <a:t> for </a:t>
            </a:r>
            <a:r>
              <a:rPr lang="en-GB" b="1" dirty="0">
                <a:solidFill>
                  <a:schemeClr val="bg1"/>
                </a:solidFill>
              </a:rPr>
              <a:t>4 hours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Create a simple project</a:t>
            </a:r>
            <a:r>
              <a:rPr lang="bg-BG" dirty="0"/>
              <a:t> </a:t>
            </a:r>
            <a:r>
              <a:rPr lang="en-US" dirty="0"/>
              <a:t>that:</a:t>
            </a:r>
            <a:endParaRPr lang="en-GB" dirty="0"/>
          </a:p>
          <a:p>
            <a:pPr lvl="2"/>
            <a:r>
              <a:rPr lang="en-GB" dirty="0"/>
              <a:t>Follows the </a:t>
            </a:r>
            <a:r>
              <a:rPr lang="en-GB" b="1" dirty="0">
                <a:solidFill>
                  <a:schemeClr val="bg1"/>
                </a:solidFill>
              </a:rPr>
              <a:t>OOP principles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Implements functionality </a:t>
            </a:r>
            <a:r>
              <a:rPr lang="en-GB" dirty="0"/>
              <a:t>based on a description</a:t>
            </a:r>
          </a:p>
          <a:p>
            <a:pPr lvl="1"/>
            <a:r>
              <a:rPr lang="en-GB" dirty="0"/>
              <a:t>Test a provided class</a:t>
            </a:r>
          </a:p>
          <a:p>
            <a:r>
              <a:rPr lang="en-GB" dirty="0"/>
              <a:t>Automated judge system with </a:t>
            </a:r>
            <a:r>
              <a:rPr lang="en-GB" b="1" dirty="0">
                <a:solidFill>
                  <a:schemeClr val="bg1"/>
                </a:solidFill>
              </a:rPr>
              <a:t>real-time feedback</a:t>
            </a:r>
          </a:p>
          <a:p>
            <a:pPr lvl="1"/>
            <a:r>
              <a:rPr lang="en-GB" dirty="0"/>
              <a:t>Upload a zip project to the judge system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7FFC2F-4ED1-4949-A27C-C2951B337D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 </a:t>
            </a:r>
            <a:r>
              <a:rPr lang="en-GB" dirty="0"/>
              <a:t>once you enter</a:t>
            </a:r>
            <a:endParaRPr lang="bg-BG" dirty="0"/>
          </a:p>
          <a:p>
            <a:pPr lvl="1"/>
            <a:r>
              <a:rPr lang="en-US" dirty="0"/>
              <a:t>Multiple-choice with </a:t>
            </a:r>
            <a:r>
              <a:rPr lang="en-US" b="1" dirty="0">
                <a:solidFill>
                  <a:schemeClr val="bg1"/>
                </a:solidFill>
              </a:rPr>
              <a:t>1 or more</a:t>
            </a:r>
            <a:r>
              <a:rPr lang="en-US" dirty="0"/>
              <a:t> correct answers</a:t>
            </a:r>
            <a:endParaRPr lang="en-GB" dirty="0"/>
          </a:p>
          <a:p>
            <a:pPr lvl="1"/>
            <a:r>
              <a:rPr lang="en-US" dirty="0"/>
              <a:t>English</a:t>
            </a:r>
            <a:endParaRPr lang="en-GB" dirty="0"/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</a:t>
            </a:r>
            <a:r>
              <a:rPr lang="en-US" dirty="0"/>
              <a:t>during the </a:t>
            </a:r>
            <a:r>
              <a:rPr lang="en-US" b="1" dirty="0">
                <a:solidFill>
                  <a:schemeClr val="bg1"/>
                </a:solidFill>
              </a:rPr>
              <a:t>practical</a:t>
            </a:r>
            <a:r>
              <a:rPr lang="en-US" dirty="0"/>
              <a:t> exam and </a:t>
            </a:r>
            <a:r>
              <a:rPr lang="en-US" b="1" dirty="0">
                <a:solidFill>
                  <a:schemeClr val="bg1"/>
                </a:solidFill>
              </a:rPr>
              <a:t>30 minutes after it</a:t>
            </a:r>
            <a:endParaRPr lang="en-GB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You can submit your answers just </a:t>
            </a:r>
            <a:r>
              <a:rPr lang="en-GB" b="1" dirty="0">
                <a:solidFill>
                  <a:schemeClr val="bg1"/>
                </a:solidFill>
              </a:rPr>
              <a:t>one time</a:t>
            </a:r>
          </a:p>
          <a:p>
            <a:pPr lvl="1"/>
            <a:r>
              <a:rPr lang="en-GB" dirty="0"/>
              <a:t>Advice: Start it when you </a:t>
            </a:r>
            <a:r>
              <a:rPr lang="en-GB" b="1" dirty="0">
                <a:solidFill>
                  <a:schemeClr val="bg1"/>
                </a:solidFill>
              </a:rPr>
              <a:t>finish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practical exam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C5745E-F5DC-4A77-B82D-E67F85807C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5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10" y="1524000"/>
            <a:ext cx="2437790" cy="24377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EDB9393-AF8E-43DB-9B0D-91EE56BD0F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</p:spTree>
    <p:extLst>
      <p:ext uri="{BB962C8B-B14F-4D97-AF65-F5344CB8AC3E}">
        <p14:creationId xmlns:p14="http://schemas.microsoft.com/office/powerpoint/2010/main" val="246087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3781</TotalTime>
  <Words>599</Words>
  <Application>Microsoft Office PowerPoint</Application>
  <PresentationFormat>Widescreen</PresentationFormat>
  <Paragraphs>140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C# OOP</vt:lpstr>
      <vt:lpstr>Table of Contents</vt:lpstr>
      <vt:lpstr>Have a Question?</vt:lpstr>
      <vt:lpstr>SoftUni Diamond Partners</vt:lpstr>
      <vt:lpstr>Course Objectives</vt:lpstr>
      <vt:lpstr>Why OOP?</vt:lpstr>
      <vt:lpstr>Practical Exam</vt:lpstr>
      <vt:lpstr>Theoretical Exam</vt:lpstr>
      <vt:lpstr>The Team</vt:lpstr>
      <vt:lpstr>Viktor Dakov</vt:lpstr>
      <vt:lpstr>Atanas Atanasov</vt:lpstr>
      <vt:lpstr>Course Organization</vt:lpstr>
      <vt:lpstr>C# OOP Course – Timeline</vt:lpstr>
      <vt:lpstr>Homework Assignments &amp; Exercises</vt:lpstr>
      <vt:lpstr>SoftUni Certificate</vt:lpstr>
      <vt:lpstr>CPE Certificate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ROG STRIX</cp:lastModifiedBy>
  <cp:revision>27</cp:revision>
  <dcterms:created xsi:type="dcterms:W3CDTF">2018-05-23T13:08:44Z</dcterms:created>
  <dcterms:modified xsi:type="dcterms:W3CDTF">2021-01-11T12:10:20Z</dcterms:modified>
  <cp:category>programming; education; software engineering; software development </cp:category>
</cp:coreProperties>
</file>