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05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3249DFA-B069-4456-9CC6-ADEE34C35E4E}">
          <p14:sldIdLst>
            <p14:sldId id="291"/>
            <p14:sldId id="292"/>
            <p14:sldId id="293"/>
          </p14:sldIdLst>
        </p14:section>
        <p14:section name="Whar are Exceptions?" id="{20FE7FF0-9C35-4346-84FA-82FA161F5562}">
          <p14:sldIdLst>
            <p14:sldId id="294"/>
            <p14:sldId id="295"/>
            <p14:sldId id="296"/>
            <p14:sldId id="297"/>
            <p14:sldId id="298"/>
          </p14:sldIdLst>
        </p14:section>
        <p14:section name="Handling Exceptions" id="{19F48605-E35B-4148-8258-FFC5EFE5A13E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Throwing Exceptions" id="{4BFBD1DF-6CCD-4C73-82D0-196B5EAE1AB4}">
          <p14:sldIdLst>
            <p14:sldId id="308"/>
            <p14:sldId id="309"/>
            <p14:sldId id="310"/>
            <p14:sldId id="311"/>
            <p14:sldId id="312"/>
          </p14:sldIdLst>
        </p14:section>
        <p14:section name="Best Practices" id="{6386879F-4B67-4BB7-A382-6A9D1E2EAC19}">
          <p14:sldIdLst>
            <p14:sldId id="313"/>
            <p14:sldId id="314"/>
            <p14:sldId id="315"/>
            <p14:sldId id="316"/>
            <p14:sldId id="317"/>
          </p14:sldIdLst>
        </p14:section>
        <p14:section name="Creating Custom Exceptions" id="{E928EBC9-11FA-45B1-8ADA-4DEAADF00446}">
          <p14:sldIdLst>
            <p14:sldId id="318"/>
          </p14:sldIdLst>
        </p14:section>
        <p14:section name="Conclusion" id="{FD9BA2D7-BD68-4380-ADE2-C04DF664A183}">
          <p14:sldIdLst>
            <p14:sldId id="31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BEC4DE-C94C-4EE5-BE06-0816B9CB17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35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B142-FBE1-4F88-B557-F55EFB586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4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8BBA8-C94B-4D14-BD34-665E47660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44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02148-34E6-46BC-835A-70B45B1FF5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8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36E37-76C4-4683-9F8C-EC7BA423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8502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7CC740-22B9-4314-9028-9CCECA4C3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638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6421DE-CE32-4936-BFE4-D4CE2CB725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41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397273-E6C1-4FFA-A420-28AF0A4C7D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7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0B09DE-D54B-42B7-A2F2-87A815D7E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09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770C-AEEA-409F-B6FD-D2747529E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088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29950-1E20-4412-A195-C5EA03458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454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EA560-B37D-4ACA-8733-48324EAB1A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9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C3EC-1649-423B-B30D-D2A0DE767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21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88B01-2F5D-4F82-9367-852713CD2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015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EB5DF-3AC0-4E2E-BBD3-688D6BC4B9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170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1A453-C620-4951-A486-5F9B46ABBC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4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4B4C-7C7E-4CF9-BF52-5DDAFD67B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42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506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9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3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940553"/>
            <a:chOff x="3928039" y="1792355"/>
            <a:chExt cx="1830304" cy="268250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00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018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346654"/>
            <a:ext cx="1524000" cy="1524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solidFill>
                  <a:srgbClr val="234465">
                    <a:lumMod val="75000"/>
                  </a:srgbClr>
                </a:solidFill>
                <a:hlinkClick r:id="rId3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651002"/>
            <a:ext cx="2950749" cy="95839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Errors During the Program Execution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978034"/>
            <a:ext cx="1540948" cy="15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7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C# exceptions can be handled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construction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blocks can be used multiple times to process different exception types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43493"/>
            <a:ext cx="8406854" cy="24313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1B5FBE-38BE-49CE-8D74-1408F8B2B9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09800" y="1179145"/>
            <a:ext cx="92964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7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Blocks – Example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C3A9D2-2FA2-421B-BF84-1B48DA0476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D97451F-7BF7-4475-8CDB-72BE9B200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When catching an exception of a particular class, all its inheritors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3200" dirty="0"/>
              <a:t>     (child exceptions) are caught too, e.g.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/>
              <a:t>Handles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ArithmeticException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dirty="0"/>
              <a:t>its descendants </a:t>
            </a:r>
            <a:br>
              <a:rPr lang="en-US" sz="3200" dirty="0"/>
            </a:b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5801" y="2487050"/>
            <a:ext cx="9009715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 ae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arithmetic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15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FBDFF2D1-EF4E-4522-A13D-9C8C96AE8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Mistake!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9600" y="1298936"/>
            <a:ext cx="10744200" cy="5253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(OverflowException) {</a:t>
            </a:r>
            <a:endParaRPr lang="bg-BG" sz="2397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362200"/>
            <a:ext cx="2066671" cy="609716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Should be last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44" y="3730322"/>
            <a:ext cx="2743200" cy="609716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36570"/>
            <a:ext cx="2743200" cy="609716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Unreachable code</a:t>
            </a:r>
          </a:p>
        </p:txBody>
      </p:sp>
    </p:spTree>
    <p:extLst>
      <p:ext uri="{BB962C8B-B14F-4D97-AF65-F5344CB8AC3E}">
        <p14:creationId xmlns:p14="http://schemas.microsoft.com/office/powerpoint/2010/main" val="205128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78B089-0058-4DBC-A79B-1651FE338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Unmanaged code can throw other exceptions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 handling all exceptions (even unmanaged) use the construction: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All Exceptions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51000" y="2619000"/>
            <a:ext cx="8229600" cy="33168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 work that can raise any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 ex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000CC8B-51B2-4FF5-A0BA-18E97E30C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en-US" dirty="0"/>
              <a:t>Ensures execution of a given block in all cases regardless of whether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 raised an exception</a:t>
            </a:r>
          </a:p>
          <a:p>
            <a:r>
              <a:rPr lang="en-US" dirty="0"/>
              <a:t>Used for execution of cleaning-up code, e.g. releasing resources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Try-finally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561000" y="1854000"/>
            <a:ext cx="83058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cause an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This block will always execute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7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BCE3905-3036-4134-9849-9BC49D834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itchFamily="49" charset="0"/>
                <a:cs typeface="Consolas" pitchFamily="49" charset="0"/>
              </a:rPr>
              <a:t>Try-finally – Example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1344215" y="1264835"/>
            <a:ext cx="9503571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Console.WriteLine("Code executed before try-finally.");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string str = Console.ReadLine();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was successful.");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Exit from the current method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Console.WriteLine("Parsing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finally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Console.WriteLine("This cleanup code is always executed.");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Console.WriteLine("This code is after the try-finally block.");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2C0E4A7A-8D1F-4971-8391-6624CD04C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Exceptions Work?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7574" y="2350784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5788830" y="2280208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Run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229" y="2297031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7574" y="3690726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5788830" y="3614526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Execute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this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code when there is an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7574" y="5025045"/>
            <a:ext cx="1981200" cy="685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5795159" y="4948845"/>
            <a:ext cx="4724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Always run this code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229" y="3614526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5730" y="4948845"/>
            <a:ext cx="381000" cy="838200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4" y="1295401"/>
            <a:ext cx="2742895" cy="27428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40855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E9A8DD1-E12A-4A7A-A90B-6B45B9C1E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Exceptions are thrown (raised) by the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keyword 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Used to notify the calling code in case of an error or unusual </a:t>
            </a:r>
            <a:br>
              <a:rPr lang="en-US" sz="3600" dirty="0"/>
            </a:br>
            <a:r>
              <a:rPr lang="en-US" sz="3600" dirty="0"/>
              <a:t>situation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When an exception is thrown: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program execution stops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The exception travels over the stack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Until a matching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block is reached to handle it</a:t>
            </a:r>
          </a:p>
          <a:p>
            <a:pPr>
              <a:lnSpc>
                <a:spcPct val="100000"/>
              </a:lnSpc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765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D0B2C64-6679-48C2-83D1-4EE23A7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What are Exceptions?</a:t>
            </a:r>
            <a:endParaRPr lang="bg-BG" dirty="0"/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</a:t>
            </a:r>
          </a:p>
          <a:p>
            <a:pPr marL="932996" lvl="1" indent="-457200">
              <a:lnSpc>
                <a:spcPct val="100000"/>
              </a:lnSpc>
            </a:pPr>
            <a:r>
              <a:rPr lang="en-US" dirty="0"/>
              <a:t>Types of Exceptions and their Hierarchy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Exceptions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Raising </a:t>
            </a:r>
            <a:r>
              <a:rPr lang="ru-RU" dirty="0"/>
              <a:t>(</a:t>
            </a:r>
            <a:r>
              <a:rPr lang="en-US" dirty="0"/>
              <a:t>Throwing</a:t>
            </a:r>
            <a:r>
              <a:rPr lang="ru-RU" dirty="0"/>
              <a:t>)</a:t>
            </a:r>
            <a:r>
              <a:rPr lang="en-US" dirty="0"/>
              <a:t> Exceptions</a:t>
            </a:r>
            <a:endParaRPr lang="ru-RU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Best Practices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en-US" dirty="0"/>
              <a:t>Creating Custom Exceptions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288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E20BE35-79D0-40E2-BA83-DE3A5A290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ct val="300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Throwing</a:t>
            </a:r>
            <a:r>
              <a:rPr lang="en-US" sz="2800" dirty="0"/>
              <a:t> an exception with an error message:</a:t>
            </a:r>
          </a:p>
          <a:p>
            <a:pPr marL="0" indent="0">
              <a:spcBef>
                <a:spcPct val="30000"/>
              </a:spcBef>
              <a:buNone/>
            </a:pPr>
            <a:endParaRPr lang="bg-BG" sz="2800" dirty="0"/>
          </a:p>
          <a:p>
            <a:pPr>
              <a:spcBef>
                <a:spcPct val="0"/>
              </a:spcBef>
            </a:pPr>
            <a:r>
              <a:rPr lang="en-US" sz="2800" dirty="0"/>
              <a:t>Exceptions can accept message and cause:</a:t>
            </a:r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spcBef>
                <a:spcPct val="0"/>
              </a:spcBef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Note</a:t>
            </a:r>
            <a:r>
              <a:rPr lang="bg-BG" sz="2800" b="1" dirty="0"/>
              <a:t>:</a:t>
            </a:r>
            <a:r>
              <a:rPr lang="en-US" sz="2800" b="1" dirty="0"/>
              <a:t> </a:t>
            </a:r>
            <a:r>
              <a:rPr lang="en-US" sz="2800" dirty="0"/>
              <a:t>If the original exception is not passed, the initial cause of the exception is lost</a:t>
            </a:r>
            <a:endParaRPr lang="bg-BG" sz="28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838200" y="1711731"/>
            <a:ext cx="10515600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933447"/>
            <a:ext cx="10515600" cy="2542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</p:spTree>
    <p:extLst>
      <p:ext uri="{BB962C8B-B14F-4D97-AF65-F5344CB8AC3E}">
        <p14:creationId xmlns:p14="http://schemas.microsoft.com/office/powerpoint/2010/main" val="378912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EFDA228-499F-4771-ACF6-1B5588122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Caught exceptions can be re-thrown 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794900"/>
            <a:ext cx="8295218" cy="29295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581" y="5073372"/>
            <a:ext cx="8295219" cy="1380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866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965648C-BF22-4CEF-9251-7363CD238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Throwing Exceptions – Example</a:t>
            </a:r>
            <a:endParaRPr lang="bg-BG" sz="380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752600" y="1371600"/>
            <a:ext cx="8686800" cy="5065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3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1371600"/>
            <a:ext cx="2362200" cy="2362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0155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8D366060-E34C-41DA-AEBB-D28F7F6C4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blocks should: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Begin with the exceptions lowest in the hierarchy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Continue with the more general exceptions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Otherwise a compilation error will occur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Each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block should handle only these exceptions which it </a:t>
            </a:r>
            <a:br>
              <a:rPr lang="en-US" sz="3500" dirty="0"/>
            </a:br>
            <a:r>
              <a:rPr lang="en-US" sz="3500" dirty="0"/>
              <a:t>expects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If a method is not competent to handle an exception, it should leave it unhandled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Handling all exceptions disregarding their type is a popular </a:t>
            </a:r>
            <a:r>
              <a:rPr lang="en-US" b="1" dirty="0">
                <a:solidFill>
                  <a:schemeClr val="bg1"/>
                </a:solidFill>
              </a:rPr>
              <a:t>bad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(anti-pattern)!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Catch Block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68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5C41F48-968B-4251-B5FA-D28DE8D08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an invalid parameter value is passed to a method: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requested operation is not supported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When a method is still not implemented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If no suitable standard exception class is available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Create own exception class (inherit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Exception </a:t>
            </a:r>
            <a:r>
              <a:rPr lang="en-US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1220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E21F3460-1F04-45E2-AA70-72808BBE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When raising an exception, always pass to the constructor a </a:t>
            </a:r>
            <a:r>
              <a:rPr lang="en-US" sz="3500" b="1" dirty="0">
                <a:solidFill>
                  <a:schemeClr val="bg1"/>
                </a:solidFill>
              </a:rPr>
              <a:t>good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description of the problem </a:t>
            </a:r>
            <a:r>
              <a:rPr lang="en-US" sz="3500" dirty="0"/>
              <a:t>as explanation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exception message should explain what causes the problem and how to solve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Size should be integer in range [1…15]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Good: "</a:t>
            </a:r>
            <a:r>
              <a:rPr lang="en-US" i="1" dirty="0"/>
              <a:t>Invalid state. First call Initialize()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Unexpected error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Bad: "</a:t>
            </a:r>
            <a:r>
              <a:rPr lang="en-US" i="1" dirty="0"/>
              <a:t>Invalid argument</a:t>
            </a:r>
            <a:r>
              <a:rPr lang="en-US" dirty="0"/>
              <a:t>"</a:t>
            </a:r>
          </a:p>
          <a:p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– Best Practices (1)</a:t>
            </a:r>
          </a:p>
        </p:txBody>
      </p:sp>
    </p:spTree>
    <p:extLst>
      <p:ext uri="{BB962C8B-B14F-4D97-AF65-F5344CB8AC3E}">
        <p14:creationId xmlns:p14="http://schemas.microsoft.com/office/powerpoint/2010/main" val="31122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4B573E68-B176-4A99-8B7B-7DE40DD7F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Exceptions can decrease the application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Throw exceptions only in situations which are really exceptional and should be handled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Do not throw exceptions in the normal program control flow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CLR could throw exceptions at any time with no way to </a:t>
            </a:r>
            <a:br>
              <a:rPr lang="en-US" dirty="0"/>
            </a:br>
            <a:r>
              <a:rPr lang="en-US" dirty="0"/>
              <a:t>predict them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E.g. </a:t>
            </a:r>
            <a:r>
              <a:rPr lang="bg-BG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 – Best Practices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89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F128ED5C-AB88-4190-8CC0-B68EA2EE8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</a:t>
            </a:r>
            <a:br>
              <a:rPr lang="en-US" dirty="0"/>
            </a:br>
            <a:r>
              <a:rPr lang="en-US" dirty="0"/>
              <a:t>(commonly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299" y="2394000"/>
            <a:ext cx="9239250" cy="21548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TankException(string msg)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8300" y="5141273"/>
            <a:ext cx="9239249" cy="605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indent="-456778" defTabSz="1218438" latinLnBrk="1">
              <a:lnSpc>
                <a:spcPct val="105000"/>
              </a:lnSpc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TankException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("Not enough fuel to travel");</a:t>
            </a:r>
          </a:p>
        </p:txBody>
      </p:sp>
    </p:spTree>
    <p:extLst>
      <p:ext uri="{BB962C8B-B14F-4D97-AF65-F5344CB8AC3E}">
        <p14:creationId xmlns:p14="http://schemas.microsoft.com/office/powerpoint/2010/main" val="40643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66867371-C494-459E-AB4A-3EE8788E0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52601"/>
            <a:ext cx="7331546" cy="3538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Exceptions provide a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199" dirty="0">
                <a:solidFill>
                  <a:schemeClr val="bg2"/>
                </a:solidFill>
              </a:rPr>
              <a:t> error handling mechanism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199" dirty="0">
                <a:solidFill>
                  <a:schemeClr val="bg2"/>
                </a:solidFill>
              </a:rPr>
              <a:t>Unhandled exceptions cause error messages</a:t>
            </a:r>
          </a:p>
          <a:p>
            <a:pPr marL="457063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199" dirty="0">
                <a:solidFill>
                  <a:schemeClr val="bg2"/>
                </a:solidFill>
              </a:rPr>
              <a:t> ensures a given code block is always executed</a:t>
            </a:r>
          </a:p>
          <a:p>
            <a:pPr marL="914263" lvl="1" indent="-457063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Even when an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845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C758E72-A29E-4632-B2FB-4B7E55C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5636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4938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7A3B5A-E70B-4D09-979E-3ACD9A65E9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1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D19B3D-36CF-48AD-ADB8-84BED64D6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54" y="1295401"/>
            <a:ext cx="2666695" cy="26666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F98B38B7-503F-494F-B140-203A369926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Paradigm of Exceptions in OOP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0092" y="1108911"/>
            <a:ext cx="10129234" cy="5546589"/>
          </a:xfrm>
        </p:spPr>
        <p:txBody>
          <a:bodyPr/>
          <a:lstStyle/>
          <a:p>
            <a:r>
              <a:rPr lang="en-US" dirty="0"/>
              <a:t>Simplify code construction and maintenance</a:t>
            </a:r>
            <a:endParaRPr lang="bg-BG" dirty="0"/>
          </a:p>
          <a:p>
            <a:r>
              <a:rPr lang="en-US" dirty="0"/>
              <a:t>Allow the problematic situations to be processed </a:t>
            </a:r>
            <a:br>
              <a:rPr lang="en-US" dirty="0"/>
            </a:br>
            <a:r>
              <a:rPr lang="en-US" dirty="0"/>
              <a:t>at multiple levels</a:t>
            </a:r>
          </a:p>
          <a:p>
            <a:r>
              <a:rPr lang="en-US" dirty="0"/>
              <a:t>Exception objects have detailed information about </a:t>
            </a:r>
            <a:br>
              <a:rPr lang="en-US" dirty="0"/>
            </a:br>
            <a:r>
              <a:rPr lang="en-US" dirty="0"/>
              <a:t>the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176C2-B4E7-4B5A-9579-E07D5368AADE}"/>
              </a:ext>
            </a:extLst>
          </p:cNvPr>
          <p:cNvSpPr txBox="1"/>
          <p:nvPr/>
        </p:nvSpPr>
        <p:spPr>
          <a:xfrm>
            <a:off x="2066560" y="4267201"/>
            <a:ext cx="9936298" cy="1166061"/>
          </a:xfrm>
          <a:prstGeom prst="rect">
            <a:avLst/>
          </a:prstGeom>
          <a:solidFill>
            <a:schemeClr val="accent6">
              <a:lumMod val="75000"/>
              <a:alpha val="10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/>
              <a:t>There are two ways to write error-free programs; only the third one works. (Alan J. Perlis)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F223CB4-27F1-4E94-B076-ED6AB9AEA8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66824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Exceptions in</a:t>
            </a:r>
            <a:r>
              <a:rPr lang="ru-RU" dirty="0"/>
              <a:t> </a:t>
            </a:r>
            <a:r>
              <a:rPr lang="en-US" dirty="0"/>
              <a:t>C# are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endParaRPr lang="ru-RU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/>
              <a:t>class is a base for all exceptions in CLR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dirty="0"/>
              <a:t>Contains information for the cause of the error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a text description of the exception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</a:t>
            </a:r>
            <a:r>
              <a:rPr lang="en-US" dirty="0"/>
              <a:t> the snapshot of the stack at the moment of exception throwing</a:t>
            </a:r>
            <a:endParaRPr lang="ru-RU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- </a:t>
            </a:r>
            <a:r>
              <a:rPr lang="en-US" dirty="0"/>
              <a:t>exception that caused the </a:t>
            </a:r>
            <a:br>
              <a:rPr lang="en-US" dirty="0"/>
            </a:br>
            <a:r>
              <a:rPr lang="en-US" dirty="0"/>
              <a:t>current exception </a:t>
            </a:r>
            <a:r>
              <a:rPr lang="ru-RU" dirty="0"/>
              <a:t>(</a:t>
            </a:r>
            <a:r>
              <a:rPr lang="en-US" dirty="0"/>
              <a:t>if any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941B43-390A-49D1-920E-2451F937E0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Hierarchy in .NET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421000" y="1314000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277947" y="2442359"/>
            <a:ext cx="2535693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197202" y="3726696"/>
            <a:ext cx="3616438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6815953" y="5651113"/>
            <a:ext cx="3819811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426324" y="2442360"/>
            <a:ext cx="3453499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512160" y="3556437"/>
            <a:ext cx="3187933" cy="92235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84654" y="4686849"/>
            <a:ext cx="42855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4863223" y="311900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433348" y="3119008"/>
            <a:ext cx="193814" cy="47141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5840227" y="20038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586330" y="200380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616440" y="5307578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647" y="5651114"/>
            <a:ext cx="4405640" cy="58183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244078" y="3732778"/>
            <a:ext cx="1409139" cy="1816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198271" y="5303602"/>
            <a:ext cx="170376" cy="30483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F030373-58CC-4182-8633-7D7036AC66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6A7D0C59-7D4A-4D5A-AA3E-2C1F06B9B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.NET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system exceptions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User-defined exceptions should inherit from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1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54" y="1606065"/>
            <a:ext cx="2057095" cy="2057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3978FC6-B5A3-450C-9A06-A56A24BA8A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Catching and Processing Errors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1582</Words>
  <Application>Microsoft Office PowerPoint</Application>
  <PresentationFormat>Widescreen</PresentationFormat>
  <Paragraphs>352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Exception Handling</vt:lpstr>
      <vt:lpstr>Table of Contents</vt:lpstr>
      <vt:lpstr>Have a Question?</vt:lpstr>
      <vt:lpstr>What Are Exceptions?</vt:lpstr>
      <vt:lpstr>What Are Exceptions?</vt:lpstr>
      <vt:lpstr>The System.Exception Class</vt:lpstr>
      <vt:lpstr>Exception Hierarchy in .NET</vt:lpstr>
      <vt:lpstr>Types of Exceptions</vt:lpstr>
      <vt:lpstr>Handling Exceptions</vt:lpstr>
      <vt:lpstr>Handling Exceptions</vt:lpstr>
      <vt:lpstr>Multiple Catch Blocks – Example</vt:lpstr>
      <vt:lpstr>Handling Exceptions</vt:lpstr>
      <vt:lpstr>Find the Mistake!</vt:lpstr>
      <vt:lpstr>Handling All Exceptions</vt:lpstr>
      <vt:lpstr>The Try-finally Statement</vt:lpstr>
      <vt:lpstr>Try-finally – Example</vt:lpstr>
      <vt:lpstr>How Do Exceptions Work?</vt:lpstr>
      <vt:lpstr>Throwing Exceptions</vt:lpstr>
      <vt:lpstr>Throwing Exceptions</vt:lpstr>
      <vt:lpstr>Using Throw Keyword</vt:lpstr>
      <vt:lpstr>Re-Throwing Exceptions</vt:lpstr>
      <vt:lpstr>Throwing Exceptions – Example</vt:lpstr>
      <vt:lpstr>Best Practices</vt:lpstr>
      <vt:lpstr>Using Catch Block</vt:lpstr>
      <vt:lpstr>Choosing the Exception Type</vt:lpstr>
      <vt:lpstr>Exceptions – Best Practices (1)</vt:lpstr>
      <vt:lpstr>Exceptions – Best Practices (2)</vt:lpstr>
      <vt:lpstr>Creating Custom Exceptions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Exceptions and Error Handlign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15</cp:revision>
  <dcterms:created xsi:type="dcterms:W3CDTF">2018-05-23T13:08:44Z</dcterms:created>
  <dcterms:modified xsi:type="dcterms:W3CDTF">2021-03-09T14:02:09Z</dcterms:modified>
  <cp:category>programming;education;software engineering;software development</cp:category>
</cp:coreProperties>
</file>