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274" r:id="rId3"/>
    <p:sldId id="276" r:id="rId4"/>
    <p:sldId id="353" r:id="rId5"/>
    <p:sldId id="389" r:id="rId6"/>
    <p:sldId id="354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28" r:id="rId24"/>
    <p:sldId id="429" r:id="rId25"/>
    <p:sldId id="430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7" r:id="rId43"/>
    <p:sldId id="426" r:id="rId44"/>
    <p:sldId id="349" r:id="rId45"/>
    <p:sldId id="432" r:id="rId46"/>
    <p:sldId id="352" r:id="rId47"/>
    <p:sldId id="393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19F"/>
    <a:srgbClr val="000000"/>
    <a:srgbClr val="FBEEC9"/>
    <a:srgbClr val="ADA485"/>
    <a:srgbClr val="FF3399"/>
    <a:srgbClr val="F8DC9E"/>
    <a:srgbClr val="FBEED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80" d="100"/>
          <a:sy n="80" d="100"/>
        </p:scale>
        <p:origin x="17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25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928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26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25761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27546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05394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33765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32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89105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33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22563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34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2645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2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7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5297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429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gif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46.png"/><Relationship Id="rId3" Type="http://schemas.openxmlformats.org/officeDocument/2006/relationships/hyperlink" Target="https://softuni.bg/courses/web-fundamentals/" TargetMode="External"/><Relationship Id="rId7" Type="http://schemas.openxmlformats.org/officeDocument/2006/relationships/image" Target="../media/image43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45.png"/><Relationship Id="rId5" Type="http://schemas.openxmlformats.org/officeDocument/2006/relationships/image" Target="../media/image42.jpeg"/><Relationship Id="rId15" Type="http://schemas.openxmlformats.org/officeDocument/2006/relationships/image" Target="../media/image47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44.png"/><Relationship Id="rId14" Type="http://schemas.openxmlformats.org/officeDocument/2006/relationships/hyperlink" Target="http://www.softwaregroup-bg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ML5#Plan_201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 smtClean="0"/>
              <a:t>HTML 5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752600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Document Structure, Basic Tags, Common Elements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26" name="Picture 2" descr="http://orbitalswap.com/wp-content/uploads/2013/02/1228581-html5-css3-navigateur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5812" y="3484995"/>
            <a:ext cx="5580040" cy="266845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Attributes </a:t>
            </a:r>
            <a:r>
              <a:rPr lang="en-US" dirty="0" smtClean="0"/>
              <a:t>are properties of the HTML elements</a:t>
            </a:r>
          </a:p>
          <a:p>
            <a:pPr lvl="1"/>
            <a:r>
              <a:rPr lang="en-US" dirty="0" smtClean="0"/>
              <a:t>Used to specify size, color, borders, etc…</a:t>
            </a:r>
          </a:p>
          <a:p>
            <a:pPr lvl="1"/>
            <a:r>
              <a:rPr lang="en-US" dirty="0" smtClean="0"/>
              <a:t>Has value surrounded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"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' '</a:t>
            </a:r>
            <a:r>
              <a:rPr lang="en-US" dirty="0"/>
              <a:t> (always a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6212" y="3429000"/>
            <a:ext cx="9067800" cy="2674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 makes a hyperlink to SoftUni --&gt;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://softuni.bg"&gt;go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SoftUni&lt;/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horizontal line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width="95%" size="3px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adds an image in the web page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images/SoftUni-logo.png" /&gt;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509112" y="4804894"/>
            <a:ext cx="2514600" cy="1031052"/>
          </a:xfrm>
          <a:prstGeom prst="wedgeRoundRectCallout">
            <a:avLst>
              <a:gd name="adj1" fmla="val -123596"/>
              <a:gd name="adj2" fmla="val -330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09111" y="4787827"/>
            <a:ext cx="2590800" cy="1031052"/>
          </a:xfrm>
          <a:prstGeom prst="wedgeRoundRectCallout">
            <a:avLst>
              <a:gd name="adj1" fmla="val -74336"/>
              <a:gd name="adj2" fmla="val 44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 tags don't have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 closing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8052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Common attributes for every HTML element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dirty="0"/>
              <a:t> – assigns a unique element identifier (ID)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/>
              <a:t> – assigns </a:t>
            </a:r>
            <a:r>
              <a:rPr lang="en-US" dirty="0" smtClean="0"/>
              <a:t>CSS class to styling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 – assigns a </a:t>
            </a:r>
            <a:r>
              <a:rPr lang="en-US" dirty="0" smtClean="0"/>
              <a:t>name (for form</a:t>
            </a:r>
            <a:r>
              <a:rPr lang="bg-BG" dirty="0" smtClean="0"/>
              <a:t> </a:t>
            </a:r>
            <a:r>
              <a:rPr lang="en-US" dirty="0" smtClean="0"/>
              <a:t>elements</a:t>
            </a:r>
            <a:r>
              <a:rPr lang="bg-BG" dirty="0" smtClean="0"/>
              <a:t>)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style</a:t>
            </a:r>
            <a:r>
              <a:rPr lang="en-US" dirty="0"/>
              <a:t> – </a:t>
            </a:r>
            <a:r>
              <a:rPr lang="en-US" dirty="0" smtClean="0"/>
              <a:t>defines inline CSS style definitions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Specific attributes for certain elements</a:t>
            </a:r>
          </a:p>
          <a:p>
            <a:pPr lvl="1"/>
            <a:r>
              <a:rPr lang="en-US" dirty="0" smtClean="0"/>
              <a:t>E.g. attribute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2" name="Picture 2" descr="http://m1.behance.net/rendition/modules/73948383/disp/4a0e93e9e6009dfb95c815a31c57d60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10810" y="3505200"/>
            <a:ext cx="2667000" cy="2667000"/>
          </a:xfrm>
          <a:prstGeom prst="roundRect">
            <a:avLst>
              <a:gd name="adj" fmla="val 9503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4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219200"/>
            <a:ext cx="11579384" cy="142801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tags with content</a:t>
            </a:r>
          </a:p>
          <a:p>
            <a:pPr lvl="1"/>
            <a:r>
              <a:rPr lang="en-US" dirty="0" smtClean="0"/>
              <a:t>Opening tag (+ attributes) + content +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8883" y="2809343"/>
            <a:ext cx="975106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://softuni.bg"&gt;SoftUni&lt;/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7612" y="3846045"/>
            <a:ext cx="9751060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class="item"&gt;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src="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books.png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&lt;span&gt;Books&lt;/span&gt;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90012" y="3547768"/>
            <a:ext cx="2590800" cy="713479"/>
          </a:xfrm>
          <a:prstGeom prst="wedgeRoundRectCallout">
            <a:avLst>
              <a:gd name="adj1" fmla="val -48035"/>
              <a:gd name="adj2" fmla="val -986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HTML element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2272" y="3498955"/>
            <a:ext cx="2212340" cy="713479"/>
          </a:xfrm>
          <a:prstGeom prst="wedgeRoundRectCallout">
            <a:avLst>
              <a:gd name="adj1" fmla="val -71839"/>
              <a:gd name="adj2" fmla="val 390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157229" y="5666037"/>
            <a:ext cx="2092960" cy="713479"/>
          </a:xfrm>
          <a:prstGeom prst="wedgeRoundRectCallout">
            <a:avLst>
              <a:gd name="adj1" fmla="val -72003"/>
              <a:gd name="adj2" fmla="val -35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556" y="4436659"/>
            <a:ext cx="4648200" cy="1063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75412" y="4850258"/>
            <a:ext cx="2514600" cy="1017142"/>
          </a:xfrm>
          <a:prstGeom prst="wedgeRoundRectCallout">
            <a:avLst>
              <a:gd name="adj1" fmla="val -68110"/>
              <a:gd name="adj2" fmla="val -29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body (content)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42272" y="1770200"/>
            <a:ext cx="7304281" cy="8206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20080" y="2707479"/>
            <a:ext cx="6548665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77" y="3733800"/>
            <a:ext cx="4005991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48" y="3824115"/>
            <a:ext cx="4005991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3147" y="1084400"/>
            <a:ext cx="11782531" cy="8206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9" y="1981199"/>
            <a:ext cx="10563648" cy="719034"/>
          </a:xfrm>
        </p:spPr>
        <p:txBody>
          <a:bodyPr/>
          <a:lstStyle/>
          <a:p>
            <a:r>
              <a:rPr lang="en-US" dirty="0" smtClean="0"/>
              <a:t>HTML Document, Doctype, Head, Body</a:t>
            </a:r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36" y="2971800"/>
            <a:ext cx="5309576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67162" y="2971800"/>
            <a:ext cx="3917835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5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elements for each HTML document: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tml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html&gt;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Used to mark the start and ending of the HTML document</a:t>
            </a:r>
          </a:p>
          <a:p>
            <a:pPr lvl="1"/>
            <a:r>
              <a:rPr lang="en-US" dirty="0" smtClean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8883" y="4724400"/>
            <a:ext cx="9751060" cy="1447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470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contains markup not visible to the user</a:t>
            </a:r>
          </a:p>
          <a:p>
            <a:pPr lvl="1"/>
            <a:r>
              <a:rPr lang="en-US" dirty="0" smtClean="0"/>
              <a:t>But helps the browser to render correctly the HTML document</a:t>
            </a:r>
          </a:p>
          <a:p>
            <a:r>
              <a:rPr lang="en-US" dirty="0" smtClean="0"/>
              <a:t>What is in there?</a:t>
            </a:r>
          </a:p>
          <a:p>
            <a:pPr lvl="1"/>
            <a:r>
              <a:rPr lang="en-US" dirty="0" smtClean="0"/>
              <a:t>Styles declarations</a:t>
            </a:r>
          </a:p>
          <a:p>
            <a:pPr lvl="1"/>
            <a:r>
              <a:rPr lang="en-US" dirty="0" smtClean="0"/>
              <a:t>Scripts declarations</a:t>
            </a:r>
          </a:p>
          <a:p>
            <a:pPr lvl="1"/>
            <a:r>
              <a:rPr lang="en-US" dirty="0" smtClean="0"/>
              <a:t>Encoding specification</a:t>
            </a:r>
          </a:p>
          <a:p>
            <a:pPr lvl="1"/>
            <a:r>
              <a:rPr lang="en-US" dirty="0" smtClean="0"/>
              <a:t>Metadata definitions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tag – the text in the title (tab title) of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8" name="Picture 2" descr="http://farm4.staticflickr.com/3243/2837029754_69f6f5aa44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2952705"/>
            <a:ext cx="4395232" cy="2472962"/>
          </a:xfrm>
          <a:prstGeom prst="roundRect">
            <a:avLst>
              <a:gd name="adj" fmla="val 77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 and Body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11579384" cy="54020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/>
              <a:t> declaration is kind of the validator of the page</a:t>
            </a:r>
          </a:p>
          <a:p>
            <a:pPr lvl="1"/>
            <a:r>
              <a:rPr lang="en-US" dirty="0" smtClean="0"/>
              <a:t>Tells the browser which version of HTML to use</a:t>
            </a:r>
          </a:p>
          <a:p>
            <a:pPr lvl="1"/>
            <a:r>
              <a:rPr lang="en-US" dirty="0" smtClean="0"/>
              <a:t>Prefer the HTML 5 </a:t>
            </a:r>
            <a:r>
              <a:rPr lang="en-US" noProof="1" smtClean="0"/>
              <a:t>Doctype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</a:t>
            </a:r>
            <a:r>
              <a:rPr lang="en-US" dirty="0"/>
              <a:t>element contains </a:t>
            </a:r>
            <a:r>
              <a:rPr lang="en-US" dirty="0" smtClean="0"/>
              <a:t>the entire visible markup</a:t>
            </a:r>
            <a:endParaRPr lang="en-US" dirty="0"/>
          </a:p>
          <a:p>
            <a:pPr lvl="1"/>
            <a:r>
              <a:rPr lang="en-US" dirty="0"/>
              <a:t>Headings, </a:t>
            </a:r>
            <a:r>
              <a:rPr lang="en-US" dirty="0" smtClean="0"/>
              <a:t>paragraphs</a:t>
            </a:r>
            <a:r>
              <a:rPr lang="bg-BG" dirty="0" smtClean="0"/>
              <a:t>, </a:t>
            </a:r>
            <a:r>
              <a:rPr lang="en-US" dirty="0" smtClean="0"/>
              <a:t>text</a:t>
            </a:r>
            <a:r>
              <a:rPr lang="en-US" dirty="0"/>
              <a:t>, hyperlinks, images, etc…</a:t>
            </a:r>
          </a:p>
          <a:p>
            <a:pPr lvl="1"/>
            <a:r>
              <a:rPr lang="en-US" dirty="0" smtClean="0"/>
              <a:t>Forms, textboxes</a:t>
            </a:r>
            <a:r>
              <a:rPr lang="en-US" dirty="0"/>
              <a:t>, sliders, </a:t>
            </a:r>
            <a:r>
              <a:rPr lang="en-US" dirty="0" smtClean="0"/>
              <a:t>buttons,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9718" y="3308388"/>
            <a:ext cx="106588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22450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3147" y="4529535"/>
            <a:ext cx="11782531" cy="8206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12589" y="5466814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architecture.com/Images/RIBATrust/RIBALibrary/Exhibitions/2007/ArchitectureGallery/Structures/CantileverStructure_530x42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44" y="1613850"/>
            <a:ext cx="3961368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t1.gstatic.com/images?q=tbn:ANd9GcTVr_Vo7od63JeKkHCFxTdkaed7Uo0_mED8j3-tPRRxn7y6vTMBcmGjW_rz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613849"/>
            <a:ext cx="4240881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7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773304"/>
            <a:ext cx="8938472" cy="820600"/>
          </a:xfrm>
        </p:spPr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661168"/>
            <a:ext cx="8938472" cy="719034"/>
          </a:xfrm>
        </p:spPr>
        <p:txBody>
          <a:bodyPr/>
          <a:lstStyle/>
          <a:p>
            <a:r>
              <a:rPr lang="en-US" dirty="0" smtClean="0"/>
              <a:t>Used in 90% of All Internet Sites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08642">
            <a:off x="3113442" y="1616400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&lt;div&gt;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516259">
            <a:off x="5231696" y="3773167"/>
            <a:ext cx="136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92D050"/>
                </a:solidFill>
              </a:rPr>
              <a:t>&lt;script&gt;</a:t>
            </a:r>
            <a:endParaRPr lang="en-US" sz="2800" b="1" noProof="1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699201">
            <a:off x="2982913" y="3561264"/>
            <a:ext cx="1555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F0"/>
                </a:solidFill>
              </a:rPr>
              <a:t>&lt;button&gt;</a:t>
            </a:r>
            <a:endParaRPr lang="en-US" sz="2800" b="1" noProof="1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098724">
            <a:off x="8324942" y="2937142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3399"/>
                </a:solidFill>
              </a:rPr>
              <a:t>&lt;a&gt;</a:t>
            </a:r>
            <a:endParaRPr lang="en-US" sz="2800" b="1" noProof="1">
              <a:solidFill>
                <a:srgbClr val="FF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856118">
            <a:off x="2518812" y="2744483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&lt;span&gt;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630690">
            <a:off x="8609258" y="210372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&lt;li&gt;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6869" y="243990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/>
              <a:t>&lt;ul&gt;</a:t>
            </a:r>
            <a:endParaRPr lang="en-US" sz="2800" b="1" noProof="1"/>
          </a:p>
        </p:txBody>
      </p:sp>
      <p:sp>
        <p:nvSpPr>
          <p:cNvPr id="11" name="TextBox 10"/>
          <p:cNvSpPr txBox="1"/>
          <p:nvPr/>
        </p:nvSpPr>
        <p:spPr>
          <a:xfrm rot="21240044">
            <a:off x="6577356" y="1295624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&lt;section&gt;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48342" y="1273853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&lt;h1&gt;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55400">
            <a:off x="7375907" y="3761417"/>
            <a:ext cx="1485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&lt;strong&gt;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0042" y="2899286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&lt;input&gt;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1718">
            <a:off x="4419002" y="213962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&lt;img&gt;</a:t>
            </a:r>
            <a:endParaRPr lang="en-US" sz="2800" b="1" noProof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Hypertext Markup Language (HTML)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HTML Terminology: Tags, Attributes, Elements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Document Structure: </a:t>
            </a:r>
            <a:r>
              <a:rPr lang="en-US" dirty="0" smtClean="0"/>
              <a:t>&lt;html&gt;, &lt;head&gt;, &lt;body&gt;, </a:t>
            </a:r>
            <a:r>
              <a:rPr lang="en-US" noProof="1" smtClean="0"/>
              <a:t>DOCTYPE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HTML Common Elements: Text, Paragraphs,</a:t>
            </a:r>
            <a:br>
              <a:rPr lang="en-US" dirty="0" smtClean="0"/>
            </a:br>
            <a:r>
              <a:rPr lang="en-US" dirty="0" smtClean="0"/>
              <a:t>Headings, Hyperlinks, Images, 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Section Elements: &lt;div&gt; and &lt;span&gt;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768624"/>
            <a:ext cx="2555976" cy="25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95400"/>
            <a:ext cx="4456199" cy="518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text formatting tags modify the text inside them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the text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Hello</a:t>
            </a:r>
            <a:r>
              <a:rPr lang="en-US" dirty="0" smtClean="0"/>
              <a:t>" bold</a:t>
            </a:r>
          </a:p>
          <a:p>
            <a:pPr lvl="1">
              <a:defRPr/>
            </a:pPr>
            <a:r>
              <a:rPr lang="en-US" dirty="0" smtClean="0"/>
              <a:t>Most of them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deprecated </a:t>
            </a:r>
            <a:r>
              <a:rPr lang="bg-BG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instead!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123284"/>
              </p:ext>
            </p:extLst>
          </p:nvPr>
        </p:nvGraphicFramePr>
        <p:xfrm>
          <a:off x="5180012" y="1283209"/>
          <a:ext cx="6096000" cy="4965191"/>
        </p:xfrm>
        <a:graphic>
          <a:graphicData uri="http://schemas.openxmlformats.org/drawingml/2006/table">
            <a:tbl>
              <a:tblPr/>
              <a:tblGrid>
                <a:gridCol w="3278234"/>
                <a:gridCol w="2817766"/>
              </a:tblGrid>
              <a:tr h="566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HTML Element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Result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&lt;strong&gt;&lt;/strong&gt;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strong (bold)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&lt;em&gt;&lt;/em&gt;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1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emphasized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&lt;sub&gt;&lt;/sub&gt;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4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4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&lt;sup&gt;&lt;/sup&gt;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4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&lt;b&gt;&lt;/b&gt;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bold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&lt;i&gt;&lt;/i&gt;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1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italicized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&lt;u&gt;&lt;/u&gt;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sng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underlined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8964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&lt;pre&gt;&lt;/pre&gt;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ZA" dirty="0" smtClean="0"/>
              <a:t>Image tag</a:t>
            </a: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785409" y="1850653"/>
            <a:ext cx="1057065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href="http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www.softuni.bg" title="SoftUni"&gt;SoftUni&lt;/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790852" y="3200400"/>
            <a:ext cx="1057065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781554" y="4607207"/>
            <a:ext cx="10570658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413381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External hyperlink</a:t>
            </a:r>
          </a:p>
          <a:p>
            <a:endParaRPr lang="en-ZA" dirty="0"/>
          </a:p>
          <a:p>
            <a:r>
              <a:rPr lang="en-ZA" dirty="0" smtClean="0"/>
              <a:t>Local hyperlink</a:t>
            </a:r>
          </a:p>
          <a:p>
            <a:endParaRPr lang="en-ZA" dirty="0"/>
          </a:p>
          <a:p>
            <a:endParaRPr lang="en-ZA" dirty="0" smtClean="0"/>
          </a:p>
          <a:p>
            <a:pPr>
              <a:spcBef>
                <a:spcPts val="1800"/>
              </a:spcBef>
            </a:pPr>
            <a:r>
              <a:rPr lang="en-ZA" dirty="0" smtClean="0"/>
              <a:t>Relative hyperlink</a:t>
            </a:r>
          </a:p>
          <a:p>
            <a:endParaRPr lang="en-ZA" dirty="0"/>
          </a:p>
          <a:p>
            <a:endParaRPr lang="en-ZA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9264" y="1939802"/>
            <a:ext cx="1056294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href="http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www.softuni.bg" title="SoftUni"&gt;SoftUni&lt;/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9264" y="3329608"/>
            <a:ext cx="10562948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id="exercises"&gt;Exercises&lt;/h1&gt;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4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See the &lt;a href="#exercises"&gt;exercises&lt;/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9264" y="5562600"/>
            <a:ext cx="1056294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href="../2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.%20HTML5-Overview.pptx"&gt;presentation&lt;/a&gt;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are inserted by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&lt;img&gt;</a:t>
            </a:r>
            <a:r>
              <a:rPr lang="en-US" dirty="0" smtClean="0"/>
              <a:t> tag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Recommended attributes for all images: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/>
              <a:t> – image alternative text (acts like a description)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/>
              <a:t> – image description (shown on mouse hover)</a:t>
            </a:r>
          </a:p>
          <a:p>
            <a:pPr lvl="1"/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 – the image size</a:t>
            </a:r>
          </a:p>
          <a:p>
            <a:pPr lvl="2"/>
            <a:r>
              <a:rPr lang="en-US" dirty="0" smtClean="0"/>
              <a:t>A</a:t>
            </a:r>
            <a:r>
              <a:rPr lang="en-US" dirty="0" smtClean="0">
                <a:sym typeface="Wingdings" panose="05000000000000000000" pitchFamily="2" charset="2"/>
              </a:rPr>
              <a:t>lways assign size to all images!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1550" y="2057400"/>
            <a:ext cx="1100926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alt="company logo"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width="150px" height="150px"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title="Company Slogan"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11488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Embedded images have special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 smtClean="0"/>
              <a:t> attribute: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Use embedded images only as last resort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cached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Hard to modify / maintain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Images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012" y="1981200"/>
            <a:ext cx="10958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alt="Embedded Image" src="data:image/png;base64,iVBORw0KGgoAAAANSUhEUgAAADIA..." /&gt;</a:t>
            </a:r>
            <a:endParaRPr lang="en-US" sz="24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03214" y="990600"/>
            <a:ext cx="11582398" cy="548005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ZA" dirty="0" smtClean="0"/>
              <a:t> –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&lt;h6&gt;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ZA" dirty="0" smtClean="0"/>
              <a:t>Paragraph Tags: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ZA" dirty="0" smtClean="0"/>
              <a:t> and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1007272" y="3713707"/>
            <a:ext cx="1016581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1007272" y="1649104"/>
            <a:ext cx="101658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1007272" y="5382904"/>
            <a:ext cx="10165819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b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4863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14400"/>
            <a:ext cx="11579384" cy="571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Create an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sz="3200" dirty="0" smtClean="0"/>
              <a:t>rdered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3200" dirty="0" smtClean="0"/>
              <a:t>ist using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200" dirty="0" smtClean="0"/>
              <a:t>:</a:t>
            </a:r>
            <a:endParaRPr lang="en-US" sz="32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200" noProof="1" smtClean="0">
              <a:latin typeface="Courier New" pitchFamily="49" charset="0"/>
            </a:endParaRPr>
          </a:p>
          <a:p>
            <a:pPr>
              <a:defRPr/>
            </a:pPr>
            <a:endParaRPr lang="en-US" sz="3200" dirty="0" smtClean="0">
              <a:latin typeface="Courier New" pitchFamily="49" charset="0"/>
            </a:endParaRPr>
          </a:p>
          <a:p>
            <a:pPr>
              <a:defRPr/>
            </a:pPr>
            <a:endParaRPr lang="en-US" sz="32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200" dirty="0" smtClean="0"/>
              <a:t>Attribute values for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dirty="0" smtClean="0"/>
              <a:t> are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/>
              <a:t>, or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910698" y="1550819"/>
            <a:ext cx="10365314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&lt;li&gt;Java&lt;/li&gt;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&lt;li&gt;PHP&lt;/li&gt;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C++</a:t>
            </a: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063411" y="5130470"/>
            <a:ext cx="119051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246293" y="4232276"/>
            <a:ext cx="119051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lang="en-US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988515" y="5029201"/>
            <a:ext cx="119051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148910" y="5181601"/>
            <a:ext cx="134440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9132621" y="4444883"/>
            <a:ext cx="122899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2523515" y="4047473"/>
            <a:ext cx="2995737" cy="7482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1099840" y="4191000"/>
            <a:ext cx="602223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3453106" y="4065182"/>
            <a:ext cx="2642573" cy="87672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2894012" y="4953000"/>
            <a:ext cx="559095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5421527" y="4059420"/>
            <a:ext cx="1117681" cy="96978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4919260" y="5094306"/>
            <a:ext cx="631856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>
            <a:off x="6944020" y="4059420"/>
            <a:ext cx="282674" cy="93981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7022120" y="5105400"/>
            <a:ext cx="659329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>
            <a:off x="7963976" y="4059419"/>
            <a:ext cx="965499" cy="58878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9016179" y="4452820"/>
            <a:ext cx="608151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15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14400"/>
            <a:ext cx="11579384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Create 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/>
              <a:t>nordered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 smtClean="0"/>
              <a:t>ist 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</a:t>
            </a:r>
            <a:r>
              <a:rPr lang="en-US" dirty="0"/>
              <a:t>are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disc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circle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square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1752171" y="4274633"/>
            <a:ext cx="4220617" cy="50438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 flipH="1">
            <a:off x="9142412" y="4343400"/>
            <a:ext cx="155588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 flipH="1">
            <a:off x="5668066" y="4343400"/>
            <a:ext cx="1688478" cy="43561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78003" y="4800600"/>
            <a:ext cx="130920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272403" y="4800600"/>
            <a:ext cx="14877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8889074" y="4831140"/>
            <a:ext cx="14877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1324667" y="4779015"/>
            <a:ext cx="427504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8863838" y="4762123"/>
            <a:ext cx="40892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5210867" y="4808033"/>
            <a:ext cx="4572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810473" y="1643896"/>
            <a:ext cx="10565765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&lt;li&gt;Java&lt;/li&gt;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&lt;li&gt;PHP&lt;/li&gt;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C++</a:t>
            </a: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) and associated definition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)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959658" y="2514600"/>
            <a:ext cx="10269509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409372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08642">
            <a:off x="3113442" y="1616400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&lt;div&gt;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516259">
            <a:off x="5231696" y="3773167"/>
            <a:ext cx="136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92D050"/>
                </a:solidFill>
              </a:rPr>
              <a:t>&lt;script&gt;</a:t>
            </a:r>
            <a:endParaRPr lang="en-US" sz="2800" b="1" noProof="1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699201">
            <a:off x="2982913" y="3561264"/>
            <a:ext cx="1555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F0"/>
                </a:solidFill>
              </a:rPr>
              <a:t>&lt;button&gt;</a:t>
            </a:r>
            <a:endParaRPr lang="en-US" sz="2800" b="1" noProof="1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098724">
            <a:off x="8324942" y="2937142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3399"/>
                </a:solidFill>
              </a:rPr>
              <a:t>&lt;a&gt;</a:t>
            </a:r>
            <a:endParaRPr lang="en-US" sz="2800" b="1" noProof="1">
              <a:solidFill>
                <a:srgbClr val="FF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856118">
            <a:off x="2518812" y="2744483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&lt;span&gt;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630690">
            <a:off x="8609258" y="210372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&lt;li&gt;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6869" y="243990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/>
              <a:t>&lt;ul&gt;</a:t>
            </a:r>
            <a:endParaRPr lang="en-US" sz="2800" b="1" noProof="1"/>
          </a:p>
        </p:txBody>
      </p:sp>
      <p:sp>
        <p:nvSpPr>
          <p:cNvPr id="11" name="TextBox 10"/>
          <p:cNvSpPr txBox="1"/>
          <p:nvPr/>
        </p:nvSpPr>
        <p:spPr>
          <a:xfrm rot="21240044">
            <a:off x="6577356" y="1295624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&lt;section&gt;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48342" y="1273853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&lt;h1&gt;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55400">
            <a:off x="7375907" y="3761417"/>
            <a:ext cx="1485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&lt;strong&gt;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0042" y="2899286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&lt;input&gt;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1718">
            <a:off x="4419002" y="213962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&lt;img&gt;</a:t>
            </a:r>
            <a:endParaRPr lang="en-US" sz="2800" b="1" noProof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7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36" y="49289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Hypertext Markup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25236" y="5712544"/>
            <a:ext cx="8938472" cy="688256"/>
          </a:xfrm>
        </p:spPr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pic>
        <p:nvPicPr>
          <p:cNvPr id="1027" name="Picture 3" descr="C:\Users\vggeo_000\Desktop\meta_name_keyword_description-ucoz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876" y="1193944"/>
            <a:ext cx="5638936" cy="338670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2589" y="4592087"/>
            <a:ext cx="10563648" cy="820600"/>
          </a:xfrm>
        </p:spPr>
        <p:txBody>
          <a:bodyPr/>
          <a:lstStyle/>
          <a:p>
            <a:r>
              <a:rPr lang="en-US" dirty="0" smtClean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12589" y="5453166"/>
            <a:ext cx="10563648" cy="719034"/>
          </a:xfrm>
        </p:spPr>
        <p:txBody>
          <a:bodyPr/>
          <a:lstStyle/>
          <a:p>
            <a:r>
              <a:rPr lang="en-US" dirty="0" smtClean="0"/>
              <a:t>&lt;div&gt; and &lt;span&gt;</a:t>
            </a:r>
            <a:endParaRPr lang="en-US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6363442" y="1441991"/>
            <a:ext cx="487553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932820" y="1443932"/>
            <a:ext cx="4709364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2397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Block element (rendered as rectangle)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Typically used with CSS classes</a:t>
            </a:r>
          </a:p>
          <a:p>
            <a:pPr lvl="1">
              <a:spcBef>
                <a:spcPct val="300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&lt;div&gt;</a:t>
            </a:r>
            <a:r>
              <a:rPr lang="en-US" dirty="0" smtClean="0"/>
              <a:t>s can be nested as blocks</a:t>
            </a:r>
            <a:endParaRPr lang="bg-BG" dirty="0" smtClean="0"/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816821" y="4953000"/>
            <a:ext cx="10459959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170" name="Picture 2" descr="https://test.caes.ucdavis.edu/jQueryPresentation/Images/DivSelectorHtml-di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93" y="2261901"/>
            <a:ext cx="3434487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2942" y="3982487"/>
            <a:ext cx="4062942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062942" y="4843566"/>
            <a:ext cx="4062942" cy="719034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67" y="1240268"/>
            <a:ext cx="5043550" cy="2417331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5755">
            <a:off x="1102277" y="1249678"/>
            <a:ext cx="4568111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937">
            <a:off x="8780921" y="4710421"/>
            <a:ext cx="2019341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902244" y="5160260"/>
            <a:ext cx="3183717" cy="1009125"/>
          </a:xfrm>
          <a:prstGeom prst="roundRect">
            <a:avLst>
              <a:gd name="adj" fmla="val 13428"/>
            </a:avLst>
          </a:prstGeom>
          <a:solidFill>
            <a:srgbClr val="F8E19F">
              <a:alpha val="50196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5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1066800"/>
            <a:ext cx="11579384" cy="5301447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en-US" dirty="0" smtClean="0"/>
              <a:t> is inline styling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Inline element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doesn't create a separate</a:t>
            </a:r>
            <a:br>
              <a:rPr lang="en-US" dirty="0" smtClean="0"/>
            </a:br>
            <a:r>
              <a:rPr lang="en-US" dirty="0" smtClean="0"/>
              <a:t>area (paragraph) in the document</a:t>
            </a:r>
          </a:p>
          <a:p>
            <a:pPr>
              <a:defRPr/>
            </a:pPr>
            <a:r>
              <a:rPr lang="en-US" dirty="0" smtClean="0"/>
              <a:t>Used to style pieces of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912814" y="4495800"/>
            <a:ext cx="10363198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48" y="1371600"/>
            <a:ext cx="2191964" cy="1495398"/>
          </a:xfrm>
          <a:prstGeom prst="roundRect">
            <a:avLst>
              <a:gd name="adj" fmla="val 27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67" y="3352800"/>
            <a:ext cx="4586645" cy="578897"/>
          </a:xfrm>
          <a:prstGeom prst="roundRect">
            <a:avLst>
              <a:gd name="adj" fmla="val 145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152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7765" y="2760800"/>
            <a:ext cx="7313295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37765" y="3621879"/>
            <a:ext cx="7313295" cy="719034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7776">
            <a:off x="6845089" y="839061"/>
            <a:ext cx="4367662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96" y="1219200"/>
            <a:ext cx="6405467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2588" y="4876800"/>
            <a:ext cx="10583678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67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5504000"/>
            <a:ext cx="10563648" cy="8206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pic>
        <p:nvPicPr>
          <p:cNvPr id="8194" name="Picture 2" descr="http://www.smashingmagazine.com/wp-content/uploads/images/html5/html5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1077730"/>
            <a:ext cx="5486398" cy="4045270"/>
          </a:xfrm>
          <a:prstGeom prst="roundRect">
            <a:avLst>
              <a:gd name="adj" fmla="val 356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4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Web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/>
          <a:lstStyle/>
          <a:p>
            <a:r>
              <a:rPr lang="en-US" dirty="0" smtClean="0"/>
              <a:t>A typical layout structure of a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4" y="1828800"/>
            <a:ext cx="8534398" cy="4572000"/>
          </a:xfrm>
          <a:prstGeom prst="roundRect">
            <a:avLst>
              <a:gd name="adj" fmla="val 64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5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"HTML 4 and Before"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dirty="0" smtClean="0"/>
              <a:t>s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/>
              <a:t>s (the IDs are needed for styling)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0698" y="2154972"/>
            <a:ext cx="1036531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id="header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id="navigation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id="sidebar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id="content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363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93273" y="4439687"/>
            <a:ext cx="6602280" cy="820600"/>
          </a:xfrm>
        </p:spPr>
        <p:txBody>
          <a:bodyPr/>
          <a:lstStyle/>
          <a:p>
            <a:r>
              <a:rPr lang="en-US" dirty="0" smtClean="0"/>
              <a:t>The HTML 4 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793273" y="5300766"/>
            <a:ext cx="660228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t2.gstatic.com/images?q=tbn:ANd9GcSrxqvIZjA0U9H1Q_BwBm_b4qOKOuQYF-eif49y5KQNFukISJEx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52" y="1845999"/>
            <a:ext cx="3508560" cy="19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ohio.edu/people/bt126509/vico361/exercise03/images/html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1845999"/>
            <a:ext cx="5562600" cy="19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2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5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In HTML 5 there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</a:t>
            </a:r>
            <a:r>
              <a:rPr lang="en-US" dirty="0" smtClean="0"/>
              <a:t> tags for layout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4" y="2530827"/>
            <a:ext cx="103631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0279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Hypertext Markup Language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>
              <a:lnSpc>
                <a:spcPts val="3600"/>
              </a:lnSpc>
            </a:pPr>
            <a:r>
              <a:rPr lang="en-US" dirty="0" smtClean="0"/>
              <a:t>HTML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 smtClean="0"/>
              <a:t>anguage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 structure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(semantic markup)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formatting </a:t>
            </a:r>
            <a:r>
              <a:rPr lang="en-US" dirty="0"/>
              <a:t>(presentation markup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 smtClean="0"/>
              <a:t>Looks (looked?) like: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/>
              <a:t>The markup tags provide </a:t>
            </a:r>
            <a:r>
              <a:rPr lang="en-US" dirty="0" smtClean="0"/>
              <a:t>meta-information </a:t>
            </a:r>
            <a:r>
              <a:rPr lang="en-US" dirty="0"/>
              <a:t>about the page content </a:t>
            </a:r>
            <a:r>
              <a:rPr lang="en-US" dirty="0" smtClean="0"/>
              <a:t>and define its structure</a:t>
            </a:r>
            <a:endParaRPr lang="en-US" dirty="0"/>
          </a:p>
          <a:p>
            <a:pPr>
              <a:defRPr/>
            </a:pPr>
            <a:r>
              <a:rPr lang="en-US" dirty="0"/>
              <a:t>A HTML document consists of many </a:t>
            </a:r>
            <a:r>
              <a:rPr lang="en-US" dirty="0" smtClean="0"/>
              <a:t>tags (with nesting)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http://www.iconhot.com/icon/png/coded/512/page-htm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04212" y="1295400"/>
            <a:ext cx="2590800" cy="306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4820687"/>
            <a:ext cx="10563648" cy="8206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589" y="5681766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52" y="1143001"/>
            <a:ext cx="6009522" cy="3179610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HTML should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well formatted</a:t>
            </a:r>
          </a:p>
          <a:p>
            <a:pPr lvl="1"/>
            <a:r>
              <a:rPr lang="en-US" dirty="0" smtClean="0"/>
              <a:t>Nested tags should be indented on the right, but not always!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Any sequence of whitespace converts to a single space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 Formatting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2430279"/>
            <a:ext cx="105187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book-logo"&gt;&lt;img src="book-logo.png" /&gt;&lt;/span&gt;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521438"/>
            <a:ext cx="105187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book-logo"&gt;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&lt;img src="book-logo.png"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&lt;/span&gt;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741612" y="5774122"/>
            <a:ext cx="4724400" cy="570445"/>
          </a:xfrm>
          <a:prstGeom prst="wedgeRoundRectCallout">
            <a:avLst>
              <a:gd name="adj1" fmla="val -55486"/>
              <a:gd name="adj2" fmla="val -545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 have a space after the image!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21512" y="4987656"/>
            <a:ext cx="503356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34468" y="4683713"/>
            <a:ext cx="4800600" cy="648043"/>
          </a:xfrm>
          <a:prstGeom prst="wedgeRoundRectCallout">
            <a:avLst>
              <a:gd name="adj1" fmla="val -67284"/>
              <a:gd name="adj2" fmla="val 211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 have a space before the image!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5325708"/>
            <a:ext cx="629385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80957" y="5345404"/>
            <a:ext cx="482111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4" y="5709138"/>
            <a:ext cx="288190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Tips and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correct vision and attitude towards HTML</a:t>
            </a:r>
          </a:p>
          <a:p>
            <a:pPr lvl="1"/>
            <a:r>
              <a:rPr lang="en-US" dirty="0" smtClean="0"/>
              <a:t>HTML is only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 smtClean="0"/>
              <a:t>, not appearance</a:t>
            </a:r>
          </a:p>
          <a:p>
            <a:pPr lvl="1"/>
            <a:r>
              <a:rPr lang="en-US" dirty="0" smtClean="0"/>
              <a:t>Browsers tolerate invalid HTML code and parse errors</a:t>
            </a:r>
          </a:p>
          <a:p>
            <a:pPr lvl="2"/>
            <a:r>
              <a:rPr lang="en-US" dirty="0" smtClean="0"/>
              <a:t>You should always write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correct HTML</a:t>
            </a:r>
            <a:endParaRPr lang="en-US" dirty="0" smtClean="0"/>
          </a:p>
          <a:p>
            <a:pPr lvl="2"/>
            <a:r>
              <a:rPr lang="en-US" dirty="0" smtClean="0"/>
              <a:t>Format your HTML code</a:t>
            </a:r>
          </a:p>
          <a:p>
            <a:pPr lvl="1"/>
            <a:r>
              <a:rPr lang="en-US" dirty="0" smtClean="0"/>
              <a:t>Always think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W3C HTML Validator</a:t>
            </a:r>
            <a:r>
              <a:rPr lang="en-US" dirty="0" smtClean="0"/>
              <a:t> is a way to validate your HTML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validator.w3.org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HTML describe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structured content </a:t>
            </a:r>
            <a:r>
              <a:rPr lang="en-US" sz="3000" dirty="0" smtClean="0"/>
              <a:t>(text, images, tables, figures, etc.)</a:t>
            </a:r>
            <a:br>
              <a:rPr lang="en-US" sz="3000" dirty="0" smtClean="0"/>
            </a:br>
            <a:r>
              <a:rPr lang="en-US" sz="3000" dirty="0" smtClean="0"/>
              <a:t>in HTML elements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Elements consist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open / closing tag + content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HTML documents consist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dirty="0" smtClean="0"/>
              <a:t> +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Commonly used HTML tags: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r>
              <a:rPr lang="en-US" sz="2800" noProof="1" smtClean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2800" noProof="1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en-US" sz="2800" noProof="1" smtClean="0"/>
              <a:t>, …,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</a:t>
            </a:r>
            <a:r>
              <a:rPr lang="en-US" sz="2800" noProof="1" smtClean="0"/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href="…"&gt;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&lt;img</a:t>
            </a:r>
            <a:r>
              <a:rPr lang="en-US" sz="2800" noProof="1" smtClean="0"/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src="…"&gt;</a:t>
            </a:r>
            <a:r>
              <a:rPr lang="en-US" sz="2800" noProof="1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sz="3000" dirty="0" smtClean="0"/>
              <a:t> are block elements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en-US" sz="3000" dirty="0" smtClean="0"/>
              <a:t> is inline element</a:t>
            </a:r>
          </a:p>
          <a:p>
            <a:pPr>
              <a:lnSpc>
                <a:spcPct val="100000"/>
              </a:lnSpc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971800"/>
            <a:ext cx="3505200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HTML 5 Overview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88700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An HTML document must have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htm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/>
              <a:t> file extension</a:t>
            </a:r>
          </a:p>
          <a:p>
            <a:pPr>
              <a:defRPr/>
            </a:pPr>
            <a:r>
              <a:rPr lang="en-US" dirty="0"/>
              <a:t>HTML files can be created with text editors:</a:t>
            </a:r>
          </a:p>
          <a:p>
            <a:pPr lvl="1">
              <a:defRPr/>
            </a:pPr>
            <a:r>
              <a:rPr lang="en-US" noProof="1" smtClean="0"/>
              <a:t>Notepad</a:t>
            </a:r>
            <a:r>
              <a:rPr lang="en-US" noProof="1"/>
              <a:t>++, </a:t>
            </a:r>
            <a:r>
              <a:rPr lang="en-US" noProof="1" smtClean="0"/>
              <a:t>GEdit, Sublime Text, WebStorm, …</a:t>
            </a:r>
            <a:endParaRPr lang="en-US" noProof="1"/>
          </a:p>
          <a:p>
            <a:pPr>
              <a:defRPr/>
            </a:pPr>
            <a:r>
              <a:rPr lang="en-US" dirty="0"/>
              <a:t>Or HTML editors (WYSIWYG Editors):</a:t>
            </a:r>
          </a:p>
          <a:p>
            <a:pPr lvl="1">
              <a:defRPr/>
            </a:pPr>
            <a:r>
              <a:rPr lang="en-US" dirty="0"/>
              <a:t>Microsoft </a:t>
            </a:r>
            <a:r>
              <a:rPr lang="en-US" noProof="1" smtClean="0"/>
              <a:t>WebMatrix</a:t>
            </a:r>
          </a:p>
          <a:p>
            <a:pPr lvl="1">
              <a:defRPr/>
            </a:pPr>
            <a:r>
              <a:rPr lang="en-US" dirty="0" smtClean="0"/>
              <a:t>Microsoft </a:t>
            </a:r>
            <a:r>
              <a:rPr lang="en-US" dirty="0"/>
              <a:t>Expression Web</a:t>
            </a:r>
          </a:p>
          <a:p>
            <a:pPr lvl="1">
              <a:defRPr/>
            </a:pPr>
            <a:r>
              <a:rPr lang="en-US" dirty="0"/>
              <a:t>Microsoft Visual Studio</a:t>
            </a:r>
          </a:p>
          <a:p>
            <a:pPr lvl="1">
              <a:defRPr/>
            </a:pPr>
            <a:r>
              <a:rPr lang="en-US" dirty="0"/>
              <a:t>Adobe </a:t>
            </a:r>
            <a:r>
              <a:rPr lang="en-US" dirty="0" smtClean="0"/>
              <a:t>Dreamweaver</a:t>
            </a:r>
          </a:p>
          <a:p>
            <a:pPr lvl="1">
              <a:defRPr/>
            </a:pPr>
            <a:r>
              <a:rPr lang="en-US" dirty="0" smtClean="0"/>
              <a:t>Adobe Edge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Pages</a:t>
            </a:r>
            <a:endParaRPr lang="en-US" dirty="0"/>
          </a:p>
        </p:txBody>
      </p:sp>
      <p:pic>
        <p:nvPicPr>
          <p:cNvPr id="3074" name="Picture 2" descr="http://sambaumgarten.me/wp-content/uploads/2013/03/photodune-907223-html-code-m-e136380508658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8212" y="4320014"/>
            <a:ext cx="5460247" cy="189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Past, Present,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14400"/>
            <a:ext cx="11579384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</a:t>
            </a:r>
            <a:r>
              <a:rPr lang="en-US" sz="2400" dirty="0" smtClean="0"/>
              <a:t>– HTML first mentioned </a:t>
            </a:r>
            <a:r>
              <a:rPr lang="en-US" sz="2400" dirty="0"/>
              <a:t>– Tim Berners-Lee – HTML </a:t>
            </a:r>
            <a:r>
              <a:rPr lang="en-US" sz="2400" dirty="0" smtClean="0"/>
              <a:t>tags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(first public version, published at IETF)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 </a:t>
            </a:r>
            <a:r>
              <a:rPr lang="en-US" sz="2400" dirty="0" smtClean="0"/>
              <a:t>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4 </a:t>
            </a:r>
            <a:r>
              <a:rPr lang="en-US" sz="2400" dirty="0" smtClean="0"/>
              <a:t>– ”</a:t>
            </a:r>
            <a:r>
              <a:rPr lang="en-US" sz="2400" dirty="0"/>
              <a:t>Cougar” </a:t>
            </a:r>
            <a:r>
              <a:rPr lang="en-US" sz="2400" dirty="0" smtClean="0"/>
              <a:t>– CSS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1999</a:t>
            </a:r>
            <a:r>
              <a:rPr lang="en-US" sz="2400" dirty="0"/>
              <a:t> – </a:t>
            </a:r>
            <a:r>
              <a:rPr lang="en-US" sz="2400" dirty="0" smtClean="0"/>
              <a:t>HTML 4.01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2000</a:t>
            </a:r>
            <a:r>
              <a:rPr lang="en-US" sz="2400" dirty="0"/>
              <a:t> – </a:t>
            </a:r>
            <a:r>
              <a:rPr lang="en-US" sz="2400" dirty="0" smtClean="0"/>
              <a:t>XHTML 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2001</a:t>
            </a:r>
            <a:r>
              <a:rPr lang="en-US" sz="2400" dirty="0"/>
              <a:t> – </a:t>
            </a:r>
            <a:r>
              <a:rPr lang="en-US" sz="2400" dirty="0" smtClean="0"/>
              <a:t>XHTML 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2008</a:t>
            </a:r>
            <a:r>
              <a:rPr lang="en-US" sz="2400" dirty="0"/>
              <a:t> – </a:t>
            </a:r>
            <a:r>
              <a:rPr lang="en-US" sz="2400" dirty="0" smtClean="0"/>
              <a:t>HTML5 </a:t>
            </a:r>
            <a:r>
              <a:rPr lang="en-US" sz="2400" dirty="0"/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2011</a:t>
            </a:r>
            <a:r>
              <a:rPr lang="en-US" sz="2400" dirty="0"/>
              <a:t> – </a:t>
            </a:r>
            <a:r>
              <a:rPr lang="en-US" sz="2400" dirty="0" smtClean="0"/>
              <a:t>feature </a:t>
            </a:r>
            <a:r>
              <a:rPr lang="en-US" sz="2400" dirty="0"/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en.wikipedia.org/wiki/HTML5#Plan_2014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2209800"/>
            <a:ext cx="3555074" cy="3993833"/>
          </a:xfrm>
          <a:prstGeom prst="roundRect">
            <a:avLst>
              <a:gd name="adj" fmla="val 438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iles.softicons.com/download/system-icons/adobe-cs4-files-folders-icons-by-deleket/png/256/File%20Adobe%20Dreamweaver%20HTML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121669"/>
            <a:ext cx="2170094" cy="217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3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59997" y="1389200"/>
            <a:ext cx="9668832" cy="820600"/>
          </a:xfrm>
        </p:spPr>
        <p:txBody>
          <a:bodyPr/>
          <a:lstStyle/>
          <a:p>
            <a:r>
              <a:rPr lang="en-US" dirty="0" smtClean="0"/>
              <a:t>HTML Terminology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9997" y="2285999"/>
            <a:ext cx="9668832" cy="719034"/>
          </a:xfrm>
        </p:spPr>
        <p:txBody>
          <a:bodyPr/>
          <a:lstStyle/>
          <a:p>
            <a:r>
              <a:rPr lang="en-US" dirty="0" smtClean="0"/>
              <a:t>Tags, Attributes and Elements</a:t>
            </a:r>
            <a:endParaRPr lang="en-US" dirty="0"/>
          </a:p>
        </p:txBody>
      </p:sp>
      <p:pic>
        <p:nvPicPr>
          <p:cNvPr id="1030" name="Picture 6" descr="http://nayleon.com/wp-content/uploads/2011/06/earth-air-fire-water-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40" y="3396394"/>
            <a:ext cx="4402572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9.media.tumblr.com/tumblr_lyme6pW4wA1r3pofqo1_128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27" y="3396394"/>
            <a:ext cx="4790885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3592" y="990600"/>
            <a:ext cx="11801642" cy="5638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Concepts in HTML</a:t>
            </a:r>
          </a:p>
          <a:p>
            <a:pPr lvl="1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Tags</a:t>
            </a:r>
          </a:p>
          <a:p>
            <a:pPr lvl="2"/>
            <a:r>
              <a:rPr lang="en-US" sz="3200" dirty="0" smtClean="0"/>
              <a:t>Opening tag and closing tag</a:t>
            </a:r>
          </a:p>
          <a:p>
            <a:pPr lvl="2"/>
            <a:r>
              <a:rPr lang="en-US" sz="3200" dirty="0" smtClean="0"/>
              <a:t>The smallest piece in HTML</a:t>
            </a:r>
          </a:p>
          <a:p>
            <a:pPr lvl="1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Attributes</a:t>
            </a:r>
          </a:p>
          <a:p>
            <a:pPr lvl="2"/>
            <a:r>
              <a:rPr lang="en-US" sz="3200" dirty="0" smtClean="0"/>
              <a:t>Properties of the tag, e.g. size, color, etc… </a:t>
            </a:r>
          </a:p>
          <a:p>
            <a:pPr lvl="1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pPr lvl="2"/>
            <a:r>
              <a:rPr lang="en-US" sz="3200" dirty="0" smtClean="0"/>
              <a:t>Combination of opening, closing tag and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https://c1.staticflickr.com/3/2482/3552916541_7ccbbde53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447800"/>
            <a:ext cx="4038600" cy="2695576"/>
          </a:xfrm>
          <a:prstGeom prst="roundRect">
            <a:avLst>
              <a:gd name="adj" fmla="val 7047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1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066800"/>
            <a:ext cx="11579384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Tags </a:t>
            </a:r>
            <a:r>
              <a:rPr lang="en-US" dirty="0" smtClean="0"/>
              <a:t>are the smallest piece in HTML Document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Start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dirty="0" smtClean="0"/>
              <a:t>" and end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&gt;</a:t>
            </a:r>
            <a:r>
              <a:rPr lang="en-US" dirty="0" smtClean="0"/>
              <a:t>"</a:t>
            </a:r>
          </a:p>
          <a:p>
            <a:pPr>
              <a:lnSpc>
                <a:spcPct val="110000"/>
              </a:lnSpc>
            </a:pPr>
            <a:r>
              <a:rPr lang="en-US" dirty="0"/>
              <a:t>Two kinds of tags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Opening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Mark the start of </a:t>
            </a:r>
            <a:r>
              <a:rPr lang="en-US" dirty="0" smtClean="0"/>
              <a:t>an </a:t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element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Closing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Mark the end of an </a:t>
            </a:r>
            <a:r>
              <a:rPr lang="en-US" dirty="0" smtClean="0"/>
              <a:t>HTML element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Start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&lt;/</a:t>
            </a:r>
            <a:r>
              <a:rPr lang="en-US" dirty="0"/>
              <a:t>" </a:t>
            </a:r>
            <a:r>
              <a:rPr lang="en-US" dirty="0" smtClean="0"/>
              <a:t>and end </a:t>
            </a:r>
            <a:r>
              <a:rPr lang="en-US" dirty="0"/>
              <a:t>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942012" y="2795898"/>
            <a:ext cx="5197475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  <a:b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&lt;h1&gt;Hello HTML5!&lt;/h1&gt;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  <a:b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8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6612" y="1889694"/>
            <a:ext cx="2397948" cy="701105"/>
          </a:xfrm>
          <a:prstGeom prst="wedgeRoundRectCallout">
            <a:avLst>
              <a:gd name="adj1" fmla="val -94056"/>
              <a:gd name="adj2" fmla="val 1141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7294143" y="5408815"/>
            <a:ext cx="2532893" cy="586814"/>
          </a:xfrm>
          <a:prstGeom prst="wedgeRoundRectCallout">
            <a:avLst>
              <a:gd name="adj1" fmla="val 60149"/>
              <a:gd name="adj2" fmla="val -2725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7294142" y="5408815"/>
            <a:ext cx="2532893" cy="564028"/>
          </a:xfrm>
          <a:prstGeom prst="wedgeRoundRectCallout">
            <a:avLst>
              <a:gd name="adj1" fmla="val -59123"/>
              <a:gd name="adj2" fmla="val -1448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7294143" y="5420208"/>
            <a:ext cx="2569405" cy="564028"/>
          </a:xfrm>
          <a:prstGeom prst="wedgeRoundRectCallout">
            <a:avLst>
              <a:gd name="adj1" fmla="val -37060"/>
              <a:gd name="adj2" fmla="val -2162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8456612" y="1889695"/>
            <a:ext cx="2397948" cy="701105"/>
          </a:xfrm>
          <a:prstGeom prst="wedgeRoundRectCallout">
            <a:avLst>
              <a:gd name="adj1" fmla="val -87186"/>
              <a:gd name="adj2" fmla="val 15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8456612" y="1879566"/>
            <a:ext cx="2397948" cy="701105"/>
          </a:xfrm>
          <a:prstGeom prst="wedgeRoundRectCallout">
            <a:avLst>
              <a:gd name="adj1" fmla="val -85052"/>
              <a:gd name="adj2" fmla="val 2053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2650</Words>
  <Application>Microsoft Office PowerPoint</Application>
  <PresentationFormat>Custom</PresentationFormat>
  <Paragraphs>516</Paragraphs>
  <Slides>46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Consolas</vt:lpstr>
      <vt:lpstr>Corbel</vt:lpstr>
      <vt:lpstr>Courier New</vt:lpstr>
      <vt:lpstr>Times New Roman</vt:lpstr>
      <vt:lpstr>Wingdings</vt:lpstr>
      <vt:lpstr>Wingdings 2</vt:lpstr>
      <vt:lpstr>SoftUni 16x9</vt:lpstr>
      <vt:lpstr>HTML 5 Overview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Head Element</vt:lpstr>
      <vt:lpstr>DOCTYPE and Body Element</vt:lpstr>
      <vt:lpstr>HTML Document Structure</vt:lpstr>
      <vt:lpstr>HTML Common Elements</vt:lpstr>
      <vt:lpstr>Text Formatting</vt:lpstr>
      <vt:lpstr>Some Simple Tags</vt:lpstr>
      <vt:lpstr>Hyperlinks</vt:lpstr>
      <vt:lpstr>Images</vt:lpstr>
      <vt:lpstr>Embedded Images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The &lt;div&gt; Tag</vt:lpstr>
      <vt:lpstr>&lt;div&gt;</vt:lpstr>
      <vt:lpstr>The &lt;span&gt; Tag</vt:lpstr>
      <vt:lpstr>&lt;span&gt;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HTML Code Formatting</vt:lpstr>
      <vt:lpstr>HTML Tips and Practices</vt:lpstr>
      <vt:lpstr>Summary</vt:lpstr>
      <vt:lpstr>HTML 5 Overview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Overview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2015-02-11T17:26:51Z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