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4" r:id="rId10"/>
    <p:sldId id="265" r:id="rId11"/>
    <p:sldId id="268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4" d="100"/>
          <a:sy n="74" d="100"/>
        </p:scale>
        <p:origin x="-558" y="-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33832" y="0"/>
            <a:ext cx="3058168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51200" y="3581400"/>
            <a:ext cx="52832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3251200" y="1447800"/>
            <a:ext cx="5283200" cy="2133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4777318" y="6426202"/>
            <a:ext cx="3759199" cy="1269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8553301" y="6400800"/>
            <a:ext cx="609600" cy="152400"/>
          </a:xfrm>
        </p:spPr>
        <p:txBody>
          <a:bodyPr/>
          <a:lstStyle>
            <a:lvl1pPr algn="r">
              <a:defRPr/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4775201" y="6296248"/>
            <a:ext cx="3761316" cy="15240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48768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0" y="0"/>
            <a:ext cx="3058168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1119718" y="6426202"/>
            <a:ext cx="3759199" cy="1269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5488517" y="6400800"/>
            <a:ext cx="711200" cy="152400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117601" y="6296248"/>
            <a:ext cx="3761316" cy="15240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828800"/>
            <a:ext cx="4267200" cy="1752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9601" y="3578225"/>
            <a:ext cx="4267527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3429000"/>
            <a:ext cx="41656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457200"/>
            <a:ext cx="41656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502400" y="457201"/>
            <a:ext cx="37592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75238"/>
            <a:ext cx="47752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675288"/>
            <a:ext cx="47752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599" y="3429000"/>
            <a:ext cx="47752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599" y="3840162"/>
            <a:ext cx="47752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502400" y="457201"/>
            <a:ext cx="37592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8400" y="457200"/>
            <a:ext cx="5283200" cy="571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8800" y="1676401"/>
            <a:ext cx="33528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676400"/>
            <a:ext cx="6266688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00" y="3552372"/>
            <a:ext cx="29464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6401" y="1676400"/>
            <a:ext cx="6262623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908800" y="1676400"/>
            <a:ext cx="33528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00" y="3552372"/>
            <a:ext cx="29464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764925" y="0"/>
            <a:ext cx="427076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2400" y="457200"/>
            <a:ext cx="37592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57201"/>
            <a:ext cx="48768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363200" y="6400800"/>
            <a:ext cx="7112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6502402" y="6426202"/>
            <a:ext cx="37591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6500285" y="6296248"/>
            <a:ext cx="3761316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-2701820" y="457202"/>
            <a:ext cx="12079247" cy="16171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ctr">
              <a:spcBef>
                <a:spcPts val="130"/>
              </a:spcBef>
            </a:pPr>
            <a:r>
              <a:rPr lang="en-US" sz="4000" dirty="0">
                <a:solidFill>
                  <a:srgbClr val="0F0F0F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Employee Data </a:t>
            </a:r>
            <a:r>
              <a:rPr lang="en-US" sz="4000" dirty="0" smtClean="0">
                <a:solidFill>
                  <a:srgbClr val="0F0F0F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Analysis</a:t>
            </a:r>
            <a:br>
              <a:rPr lang="en-US" sz="4000" dirty="0" smtClean="0">
                <a:solidFill>
                  <a:srgbClr val="0F0F0F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</a:br>
            <a:r>
              <a:rPr lang="en-US" sz="4000" dirty="0" smtClean="0">
                <a:solidFill>
                  <a:srgbClr val="0F0F0F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solidFill>
                  <a:srgbClr val="0F0F0F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using Excel</a:t>
            </a:r>
            <a:r>
              <a:rPr lang="en-US" sz="4000" i="0" dirty="0">
                <a:solidFill>
                  <a:srgbClr val="0F0F0F"/>
                </a:solidFill>
                <a:effectLst/>
                <a:latin typeface="Algerian" panose="04020705040A02060702" pitchFamily="82" charset="0"/>
                <a:cs typeface="Times New Roman" panose="02020603050405020304" pitchFamily="18" charset="0"/>
              </a:rPr>
              <a:t> </a:t>
            </a:r>
            <a:r>
              <a:rPr lang="en-US" sz="2400" b="1" i="0" dirty="0">
                <a:solidFill>
                  <a:srgbClr val="0F0F0F"/>
                </a:solidFill>
                <a:effectLst/>
                <a:latin typeface="Agency FB" panose="020B0503020202020204" pitchFamily="34" charset="0"/>
              </a:rPr>
              <a:t/>
            </a:r>
            <a:br>
              <a:rPr lang="en-US" sz="2400" b="1" i="0" dirty="0">
                <a:solidFill>
                  <a:srgbClr val="0F0F0F"/>
                </a:solidFill>
                <a:effectLst/>
                <a:latin typeface="Agency FB" panose="020B0503020202020204" pitchFamily="34" charset="0"/>
              </a:rPr>
            </a:br>
            <a:endParaRPr sz="2400" spc="15" dirty="0">
              <a:latin typeface="Agency FB" panose="020B0503020202020204" pitchFamily="34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1"/>
          </p:nvPr>
        </p:nvSpPr>
        <p:spPr>
          <a:xfrm>
            <a:off x="10871200" y="6580086"/>
            <a:ext cx="1016000" cy="25327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8915400" y="0"/>
            <a:ext cx="3276600" cy="68580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1" name="object 3"/>
          <p:cNvGrpSpPr/>
          <p:nvPr/>
        </p:nvGrpSpPr>
        <p:grpSpPr>
          <a:xfrm>
            <a:off x="7448614" y="0"/>
            <a:ext cx="4743796" cy="6858466"/>
            <a:chOff x="7448612" y="0"/>
            <a:chExt cx="4743796" cy="6858466"/>
          </a:xfrm>
        </p:grpSpPr>
        <p:sp>
          <p:nvSpPr>
            <p:cNvPr id="22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9"/>
            <p:cNvSpPr/>
            <p:nvPr/>
          </p:nvSpPr>
          <p:spPr>
            <a:xfrm>
              <a:off x="9316202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9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1524003" y="2550537"/>
            <a:ext cx="95882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DESIYA K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asunm1325312208192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COMMERCE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 :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SIR THEAGARAYA COLLEGE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787588"/>
            <a:ext cx="762000" cy="304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bject 13"/>
          <p:cNvSpPr/>
          <p:nvPr/>
        </p:nvSpPr>
        <p:spPr>
          <a:xfrm>
            <a:off x="1" y="4010029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019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63028" y="447002"/>
            <a:ext cx="344993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Algerian" panose="04020705040A02060702" pitchFamily="82" charset="0"/>
                <a:cs typeface="Times New Roman" panose="02020603050405020304" pitchFamily="18" charset="0"/>
              </a:rPr>
              <a:t>R</a:t>
            </a:r>
            <a:r>
              <a:rPr b="1" spc="-40" dirty="0">
                <a:latin typeface="Algerian" panose="04020705040A02060702" pitchFamily="82" charset="0"/>
                <a:cs typeface="Times New Roman" panose="02020603050405020304" pitchFamily="18" charset="0"/>
              </a:rPr>
              <a:t>E</a:t>
            </a:r>
            <a:r>
              <a:rPr b="1" spc="15" dirty="0">
                <a:latin typeface="Algerian" panose="04020705040A02060702" pitchFamily="82" charset="0"/>
                <a:cs typeface="Times New Roman" panose="02020603050405020304" pitchFamily="18" charset="0"/>
              </a:rPr>
              <a:t>S</a:t>
            </a:r>
            <a:r>
              <a:rPr b="1" spc="-30" dirty="0">
                <a:latin typeface="Algerian" panose="04020705040A02060702" pitchFamily="82" charset="0"/>
                <a:cs typeface="Times New Roman" panose="02020603050405020304" pitchFamily="18" charset="0"/>
              </a:rPr>
              <a:t>U</a:t>
            </a:r>
            <a:r>
              <a:rPr b="1" spc="-405" dirty="0">
                <a:latin typeface="Algerian" panose="04020705040A02060702" pitchFamily="82" charset="0"/>
                <a:cs typeface="Times New Roman" panose="02020603050405020304" pitchFamily="18" charset="0"/>
              </a:rPr>
              <a:t>L</a:t>
            </a:r>
            <a:r>
              <a:rPr b="1" dirty="0">
                <a:latin typeface="Algerian" panose="04020705040A02060702" pitchFamily="82" charset="0"/>
                <a:cs typeface="Times New Roman" panose="02020603050405020304" pitchFamily="18" charset="0"/>
              </a:rPr>
              <a:t>TS</a:t>
            </a:r>
          </a:p>
        </p:txBody>
      </p:sp>
      <p:sp>
        <p:nvSpPr>
          <p:cNvPr id="2" name="Rectangle 1"/>
          <p:cNvSpPr/>
          <p:nvPr/>
        </p:nvSpPr>
        <p:spPr>
          <a:xfrm>
            <a:off x="8915400" y="0"/>
            <a:ext cx="32766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bject 9"/>
          <p:cNvSpPr txBox="1"/>
          <p:nvPr/>
        </p:nvSpPr>
        <p:spPr>
          <a:xfrm>
            <a:off x="11277219" y="6473339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7D540A6-DF2D-C8EF-7C1B-18840DC347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75" y="1363565"/>
            <a:ext cx="8711079" cy="5066211"/>
          </a:xfrm>
          <a:prstGeom prst="rect">
            <a:avLst/>
          </a:prstGeom>
        </p:spPr>
      </p:pic>
      <p:sp>
        <p:nvSpPr>
          <p:cNvPr id="11" name="Arrow: Left 10">
            <a:extLst>
              <a:ext uri="{FF2B5EF4-FFF2-40B4-BE49-F238E27FC236}">
                <a16:creationId xmlns:a16="http://schemas.microsoft.com/office/drawing/2014/main" xmlns="" id="{E35E7FE6-95E9-D215-A299-B2CAA638857F}"/>
              </a:ext>
            </a:extLst>
          </p:cNvPr>
          <p:cNvSpPr/>
          <p:nvPr/>
        </p:nvSpPr>
        <p:spPr>
          <a:xfrm>
            <a:off x="4762500" y="761509"/>
            <a:ext cx="457200" cy="30480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5969533-95E7-2624-D228-3CD9973E7FF0}"/>
              </a:ext>
            </a:extLst>
          </p:cNvPr>
          <p:cNvSpPr txBox="1"/>
          <p:nvPr/>
        </p:nvSpPr>
        <p:spPr>
          <a:xfrm>
            <a:off x="6019800" y="697679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(Click to open file)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3962400"/>
            <a:ext cx="533400" cy="2895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object 3"/>
          <p:cNvGrpSpPr/>
          <p:nvPr/>
        </p:nvGrpSpPr>
        <p:grpSpPr>
          <a:xfrm>
            <a:off x="7448614" y="0"/>
            <a:ext cx="4743796" cy="6858466"/>
            <a:chOff x="7448612" y="0"/>
            <a:chExt cx="4743796" cy="6858466"/>
          </a:xfrm>
        </p:grpSpPr>
        <p:sp>
          <p:nvSpPr>
            <p:cNvPr id="1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9"/>
            <p:cNvSpPr/>
            <p:nvPr/>
          </p:nvSpPr>
          <p:spPr>
            <a:xfrm>
              <a:off x="9316202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13"/>
          <p:cNvSpPr/>
          <p:nvPr/>
        </p:nvSpPr>
        <p:spPr>
          <a:xfrm>
            <a:off x="1" y="4010029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019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xmlns="" id="{76EF78AB-B0FA-B57D-C2CC-CFBAC8ED5A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0883230"/>
              </p:ext>
            </p:extLst>
          </p:nvPr>
        </p:nvGraphicFramePr>
        <p:xfrm>
          <a:off x="5062103" y="525631"/>
          <a:ext cx="939455" cy="1617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Worksheet" showAsIcon="1" r:id="rId5" imgW="381071" imgH="792685" progId="Excel.Sheet.12">
                  <p:embed/>
                </p:oleObj>
              </mc:Choice>
              <mc:Fallback>
                <p:oleObj name="Worksheet" showAsIcon="1" r:id="rId5" imgW="381071" imgH="79268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62103" y="525631"/>
                        <a:ext cx="939455" cy="16179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85999" y="152400"/>
            <a:ext cx="8839200" cy="1143000"/>
          </a:xfrm>
        </p:spPr>
        <p:txBody>
          <a:bodyPr/>
          <a:lstStyle/>
          <a:p>
            <a:pPr algn="ctr"/>
            <a:r>
              <a:rPr lang="en-US" b="1" dirty="0" smtClean="0">
                <a:latin typeface="Agency FB" panose="020B0503020202020204" pitchFamily="34" charset="0"/>
                <a:cs typeface="Times New Roman" panose="02020603050405020304" pitchFamily="18" charset="0"/>
              </a:rPr>
              <a:t>CONCLUSION </a:t>
            </a:r>
            <a:endParaRPr lang="en-IN" b="1" dirty="0"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9617BD8-8D5E-F699-F863-E05A6B689073}"/>
              </a:ext>
            </a:extLst>
          </p:cNvPr>
          <p:cNvSpPr txBox="1"/>
          <p:nvPr/>
        </p:nvSpPr>
        <p:spPr>
          <a:xfrm>
            <a:off x="1447800" y="1496602"/>
            <a:ext cx="70063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of employee expenditures and savings using Excel provided valuable insights into the financial habits and overall financial health of our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workforce.We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identified the major categories where employees spend the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most,This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helps in understanding the financial burden or potential areas where employees might be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overextending.The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 revealed the average savings rate across different income brackets.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63000" y="0"/>
            <a:ext cx="3429000" cy="68580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0" y="4038600"/>
            <a:ext cx="533400" cy="281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" name="object 3"/>
          <p:cNvGrpSpPr/>
          <p:nvPr/>
        </p:nvGrpSpPr>
        <p:grpSpPr>
          <a:xfrm>
            <a:off x="7448614" y="-228600"/>
            <a:ext cx="4743796" cy="6858466"/>
            <a:chOff x="7448612" y="0"/>
            <a:chExt cx="4743796" cy="6858466"/>
          </a:xfrm>
        </p:grpSpPr>
        <p:sp>
          <p:nvSpPr>
            <p:cNvPr id="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9"/>
            <p:cNvSpPr/>
            <p:nvPr/>
          </p:nvSpPr>
          <p:spPr>
            <a:xfrm>
              <a:off x="9316202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3"/>
          <p:cNvSpPr/>
          <p:nvPr/>
        </p:nvSpPr>
        <p:spPr>
          <a:xfrm>
            <a:off x="1" y="4010029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019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8" y="-77979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8614" y="0"/>
            <a:ext cx="4743796" cy="6858466"/>
            <a:chOff x="7448612" y="0"/>
            <a:chExt cx="4743796" cy="6858466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16202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" y="4010029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019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7" y="1051315"/>
            <a:ext cx="4846867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5" dirty="0">
                <a:latin typeface="Algerian" panose="04020705040A02060702" pitchFamily="82" charset="0"/>
                <a:ea typeface="Abadi" panose="02000000000000000000" pitchFamily="2" charset="0"/>
                <a:cs typeface="Times New Roman" panose="02020603050405020304" pitchFamily="18" charset="0"/>
              </a:rPr>
              <a:t>PROJECT</a:t>
            </a:r>
            <a:r>
              <a:rPr sz="4250" b="1" spc="-85" dirty="0">
                <a:latin typeface="Algerian" panose="04020705040A02060702" pitchFamily="82" charset="0"/>
                <a:ea typeface="Abadi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sz="4250" b="1" spc="25" dirty="0">
                <a:latin typeface="Algerian" panose="04020705040A02060702" pitchFamily="82" charset="0"/>
                <a:ea typeface="Abadi" panose="02000000000000000000" pitchFamily="2" charset="0"/>
                <a:cs typeface="Times New Roman" panose="02020603050405020304" pitchFamily="18" charset="0"/>
              </a:rPr>
              <a:t>TITLE</a:t>
            </a:r>
            <a:endParaRPr sz="4250" b="1" dirty="0">
              <a:latin typeface="Algerian" panose="04020705040A02060702" pitchFamily="82" charset="0"/>
              <a:ea typeface="Abadi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1"/>
          </p:nvPr>
        </p:nvSpPr>
        <p:spPr>
          <a:xfrm>
            <a:off x="10871200" y="6580086"/>
            <a:ext cx="1016000" cy="25327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8" y="6410329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161182" y="2650200"/>
            <a:ext cx="8593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Expenditure And Savings Analysis </a:t>
            </a:r>
            <a:endParaRPr lang="en-IN" sz="3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2817" y="0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51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" y="4010029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7" y="6486039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7" y="447675"/>
            <a:ext cx="361951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0" y="3850610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25" dirty="0">
                <a:latin typeface="Algerian" panose="04020705040A02060702" pitchFamily="82" charset="0"/>
                <a:cs typeface="Times New Roman" panose="02020603050405020304" pitchFamily="18" charset="0"/>
              </a:rPr>
              <a:t>A</a:t>
            </a:r>
            <a:r>
              <a:rPr sz="4000" b="1" spc="-5" dirty="0">
                <a:latin typeface="Algerian" panose="04020705040A02060702" pitchFamily="82" charset="0"/>
                <a:cs typeface="Times New Roman" panose="02020603050405020304" pitchFamily="18" charset="0"/>
              </a:rPr>
              <a:t>G</a:t>
            </a:r>
            <a:r>
              <a:rPr sz="4000" b="1" spc="-35" dirty="0">
                <a:latin typeface="Algerian" panose="04020705040A02060702" pitchFamily="82" charset="0"/>
                <a:cs typeface="Times New Roman" panose="02020603050405020304" pitchFamily="18" charset="0"/>
              </a:rPr>
              <a:t>E</a:t>
            </a:r>
            <a:r>
              <a:rPr sz="4000" b="1" spc="15" dirty="0">
                <a:latin typeface="Algerian" panose="04020705040A02060702" pitchFamily="82" charset="0"/>
                <a:cs typeface="Times New Roman" panose="02020603050405020304" pitchFamily="18" charset="0"/>
              </a:rPr>
              <a:t>N</a:t>
            </a:r>
            <a:r>
              <a:rPr sz="4000" b="1" dirty="0">
                <a:latin typeface="Algerian" panose="04020705040A02060702" pitchFamily="82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1"/>
          </p:nvPr>
        </p:nvSpPr>
        <p:spPr>
          <a:xfrm>
            <a:off x="10871200" y="6580086"/>
            <a:ext cx="1016000" cy="25327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5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09803" y="533404"/>
            <a:ext cx="563689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3600" b="1" spc="-20" dirty="0" smtClean="0">
                <a:latin typeface="Algerian" panose="04020705040A02060702" pitchFamily="82" charset="0"/>
                <a:cs typeface="Times New Roman" panose="02020603050405020304" pitchFamily="18" charset="0"/>
              </a:rPr>
              <a:t>P</a:t>
            </a:r>
            <a:r>
              <a:rPr sz="3600" b="1" spc="15" dirty="0" smtClean="0">
                <a:latin typeface="Algerian" panose="04020705040A02060702" pitchFamily="82" charset="0"/>
                <a:cs typeface="Times New Roman" panose="02020603050405020304" pitchFamily="18" charset="0"/>
              </a:rPr>
              <a:t>ROB</a:t>
            </a:r>
            <a:r>
              <a:rPr sz="3600" b="1" spc="55" dirty="0" smtClean="0">
                <a:latin typeface="Algerian" panose="04020705040A02060702" pitchFamily="82" charset="0"/>
                <a:cs typeface="Times New Roman" panose="02020603050405020304" pitchFamily="18" charset="0"/>
              </a:rPr>
              <a:t>L</a:t>
            </a:r>
            <a:r>
              <a:rPr sz="3600" b="1" spc="-20" dirty="0" smtClean="0">
                <a:latin typeface="Algerian" panose="04020705040A02060702" pitchFamily="82" charset="0"/>
                <a:cs typeface="Times New Roman" panose="02020603050405020304" pitchFamily="18" charset="0"/>
              </a:rPr>
              <a:t>E</a:t>
            </a:r>
            <a:r>
              <a:rPr lang="en-US" sz="3600" b="1" spc="20" dirty="0" smtClean="0">
                <a:latin typeface="Algerian" panose="04020705040A02060702" pitchFamily="82" charset="0"/>
                <a:cs typeface="Times New Roman" panose="02020603050405020304" pitchFamily="18" charset="0"/>
              </a:rPr>
              <a:t>M </a:t>
            </a:r>
            <a:r>
              <a:rPr sz="3600" b="1" spc="10" dirty="0" smtClean="0">
                <a:latin typeface="Algerian" panose="04020705040A02060702" pitchFamily="82" charset="0"/>
                <a:cs typeface="Times New Roman" panose="02020603050405020304" pitchFamily="18" charset="0"/>
              </a:rPr>
              <a:t>S</a:t>
            </a:r>
            <a:r>
              <a:rPr sz="3600" b="1" spc="-370" dirty="0" smtClean="0">
                <a:latin typeface="Algerian" panose="04020705040A02060702" pitchFamily="82" charset="0"/>
                <a:cs typeface="Times New Roman" panose="02020603050405020304" pitchFamily="18" charset="0"/>
              </a:rPr>
              <a:t>T</a:t>
            </a:r>
            <a:r>
              <a:rPr sz="3600" b="1" spc="-375" dirty="0" smtClean="0">
                <a:latin typeface="Algerian" panose="04020705040A02060702" pitchFamily="82" charset="0"/>
                <a:cs typeface="Times New Roman" panose="02020603050405020304" pitchFamily="18" charset="0"/>
              </a:rPr>
              <a:t>A</a:t>
            </a:r>
            <a:r>
              <a:rPr sz="3600" b="1" spc="15" dirty="0" smtClean="0">
                <a:latin typeface="Algerian" panose="04020705040A02060702" pitchFamily="82" charset="0"/>
                <a:cs typeface="Times New Roman" panose="02020603050405020304" pitchFamily="18" charset="0"/>
              </a:rPr>
              <a:t>T</a:t>
            </a:r>
            <a:r>
              <a:rPr sz="3600" b="1" spc="-10" dirty="0" smtClean="0">
                <a:latin typeface="Algerian" panose="04020705040A02060702" pitchFamily="82" charset="0"/>
                <a:cs typeface="Times New Roman" panose="02020603050405020304" pitchFamily="18" charset="0"/>
              </a:rPr>
              <a:t>E</a:t>
            </a:r>
            <a:r>
              <a:rPr sz="3600" b="1" spc="-20" dirty="0" smtClean="0">
                <a:latin typeface="Algerian" panose="04020705040A02060702" pitchFamily="82" charset="0"/>
                <a:cs typeface="Times New Roman" panose="02020603050405020304" pitchFamily="18" charset="0"/>
              </a:rPr>
              <a:t>ME</a:t>
            </a:r>
            <a:r>
              <a:rPr sz="3600" b="1" spc="10" dirty="0" smtClean="0">
                <a:latin typeface="Algerian" panose="04020705040A02060702" pitchFamily="82" charset="0"/>
                <a:cs typeface="Times New Roman" panose="02020603050405020304" pitchFamily="18" charset="0"/>
              </a:rPr>
              <a:t>NT</a:t>
            </a:r>
            <a:endParaRPr sz="3600" b="1"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1"/>
          </p:nvPr>
        </p:nvSpPr>
        <p:spPr>
          <a:xfrm>
            <a:off x="10871200" y="6580086"/>
            <a:ext cx="1016000" cy="25327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9"/>
            <a:ext cx="2143125" cy="200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C738E3D-0357-1D7C-4BB1-C1CE7EBC1D1C}"/>
              </a:ext>
            </a:extLst>
          </p:cNvPr>
          <p:cNvSpPr txBox="1"/>
          <p:nvPr/>
        </p:nvSpPr>
        <p:spPr>
          <a:xfrm>
            <a:off x="1447801" y="1960136"/>
            <a:ext cx="657072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monthly expenditure and savings of employees, identify trends, and provide insights that can help improve financial management and planning within the organization.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86751" y="-26377"/>
            <a:ext cx="37338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6248400" y="5791204"/>
            <a:ext cx="2438400" cy="1040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object 2"/>
          <p:cNvGrpSpPr/>
          <p:nvPr/>
        </p:nvGrpSpPr>
        <p:grpSpPr>
          <a:xfrm rot="21051645">
            <a:off x="8445137" y="3211257"/>
            <a:ext cx="2762251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2" name="Rectangle 11"/>
          <p:cNvSpPr/>
          <p:nvPr/>
        </p:nvSpPr>
        <p:spPr>
          <a:xfrm>
            <a:off x="2271" y="3892794"/>
            <a:ext cx="762000" cy="297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bject 13"/>
          <p:cNvSpPr/>
          <p:nvPr/>
        </p:nvSpPr>
        <p:spPr>
          <a:xfrm>
            <a:off x="1" y="4010029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019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3"/>
          <p:cNvGrpSpPr/>
          <p:nvPr/>
        </p:nvGrpSpPr>
        <p:grpSpPr>
          <a:xfrm>
            <a:off x="7614811" y="35517"/>
            <a:ext cx="4743796" cy="6858466"/>
            <a:chOff x="7448612" y="0"/>
            <a:chExt cx="4743796" cy="6858466"/>
          </a:xfrm>
        </p:grpSpPr>
        <p:sp>
          <p:nvSpPr>
            <p:cNvPr id="1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9"/>
            <p:cNvSpPr/>
            <p:nvPr/>
          </p:nvSpPr>
          <p:spPr>
            <a:xfrm>
              <a:off x="9316202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71801" y="685800"/>
            <a:ext cx="526351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b="1" spc="5" dirty="0" smtClean="0">
                <a:latin typeface="Algerian" panose="04020705040A02060702" pitchFamily="82" charset="0"/>
                <a:cs typeface="Times New Roman" panose="02020603050405020304" pitchFamily="18" charset="0"/>
              </a:rPr>
              <a:t>PROJECT</a:t>
            </a:r>
            <a:r>
              <a:rPr lang="en-US" sz="3600" b="1" spc="5" dirty="0" smtClean="0">
                <a:latin typeface="Algerian" panose="04020705040A02060702" pitchFamily="82" charset="0"/>
                <a:cs typeface="Times New Roman" panose="02020603050405020304" pitchFamily="18" charset="0"/>
              </a:rPr>
              <a:t> </a:t>
            </a:r>
            <a:r>
              <a:rPr sz="3600" b="1" spc="-20" dirty="0" smtClean="0">
                <a:latin typeface="Algerian" panose="04020705040A02060702" pitchFamily="82" charset="0"/>
                <a:cs typeface="Times New Roman" panose="02020603050405020304" pitchFamily="18" charset="0"/>
              </a:rPr>
              <a:t>OVERVIEW</a:t>
            </a:r>
            <a:endParaRPr sz="3600" b="1"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1"/>
          </p:nvPr>
        </p:nvSpPr>
        <p:spPr>
          <a:xfrm>
            <a:off x="10871200" y="6580086"/>
            <a:ext cx="1016000" cy="25327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9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1390864" y="1651933"/>
            <a:ext cx="82120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goal of this project is to </a:t>
            </a:r>
            <a:r>
              <a:rPr lang="en-IN" sz="24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</a:p>
          <a:p>
            <a:pPr algn="just"/>
            <a:r>
              <a:rPr lang="en-IN" sz="24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expenditure and savings patterns using data in Excel. This analysis will help in understanding the spending </a:t>
            </a:r>
            <a:endParaRPr lang="en-IN" sz="2400" b="0" i="0" dirty="0" smtClean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b="0" i="0" dirty="0" err="1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sz="24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employees, identifying trends, and </a:t>
            </a:r>
            <a:r>
              <a:rPr lang="en-IN" sz="24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providing</a:t>
            </a:r>
          </a:p>
          <a:p>
            <a:pPr algn="just"/>
            <a:r>
              <a:rPr lang="en-IN" sz="24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insights into savings habits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E28672A-2DF5-8352-0EBB-21B7DD250995}"/>
              </a:ext>
            </a:extLst>
          </p:cNvPr>
          <p:cNvSpPr txBox="1"/>
          <p:nvPr/>
        </p:nvSpPr>
        <p:spPr>
          <a:xfrm>
            <a:off x="1905002" y="4067514"/>
            <a:ext cx="60897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chart ( line chart,  pie chart,  bar chart)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formulas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15400" y="0"/>
            <a:ext cx="32766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0" y="3886200"/>
            <a:ext cx="914400" cy="297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" name="object 3"/>
          <p:cNvGrpSpPr/>
          <p:nvPr/>
        </p:nvGrpSpPr>
        <p:grpSpPr>
          <a:xfrm>
            <a:off x="7448614" y="0"/>
            <a:ext cx="4743796" cy="6858466"/>
            <a:chOff x="7448612" y="0"/>
            <a:chExt cx="4743796" cy="6858466"/>
          </a:xfrm>
        </p:grpSpPr>
        <p:sp>
          <p:nvSpPr>
            <p:cNvPr id="1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9"/>
            <p:cNvSpPr/>
            <p:nvPr/>
          </p:nvSpPr>
          <p:spPr>
            <a:xfrm>
              <a:off x="9316202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13"/>
          <p:cNvSpPr/>
          <p:nvPr/>
        </p:nvSpPr>
        <p:spPr>
          <a:xfrm>
            <a:off x="1" y="4010029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019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" name="object 2"/>
          <p:cNvGrpSpPr/>
          <p:nvPr/>
        </p:nvGrpSpPr>
        <p:grpSpPr>
          <a:xfrm>
            <a:off x="9515477" y="3048466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76949" y="838200"/>
            <a:ext cx="6635307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latin typeface="Algerian" panose="04020705040A02060702" pitchFamily="82" charset="0"/>
                <a:cs typeface="Times New Roman" panose="02020603050405020304" pitchFamily="18" charset="0"/>
              </a:rPr>
              <a:t>W</a:t>
            </a:r>
            <a:r>
              <a:rPr sz="3200" b="1" spc="-20" dirty="0">
                <a:latin typeface="Algerian" panose="04020705040A02060702" pitchFamily="82" charset="0"/>
                <a:cs typeface="Times New Roman" panose="02020603050405020304" pitchFamily="18" charset="0"/>
              </a:rPr>
              <a:t>H</a:t>
            </a:r>
            <a:r>
              <a:rPr sz="3200" b="1" spc="20" dirty="0">
                <a:latin typeface="Algerian" panose="04020705040A02060702" pitchFamily="82" charset="0"/>
                <a:cs typeface="Times New Roman" panose="02020603050405020304" pitchFamily="18" charset="0"/>
              </a:rPr>
              <a:t>O</a:t>
            </a:r>
            <a:r>
              <a:rPr sz="3200" b="1" spc="-235" dirty="0">
                <a:latin typeface="Algerian" panose="04020705040A02060702" pitchFamily="82" charset="0"/>
                <a:cs typeface="Times New Roman" panose="02020603050405020304" pitchFamily="18" charset="0"/>
              </a:rPr>
              <a:t> </a:t>
            </a:r>
            <a:r>
              <a:rPr sz="3200" b="1" spc="-10" dirty="0">
                <a:latin typeface="Algerian" panose="04020705040A02060702" pitchFamily="82" charset="0"/>
                <a:cs typeface="Times New Roman" panose="02020603050405020304" pitchFamily="18" charset="0"/>
              </a:rPr>
              <a:t>AR</a:t>
            </a:r>
            <a:r>
              <a:rPr sz="3200" b="1" spc="15" dirty="0">
                <a:latin typeface="Algerian" panose="04020705040A02060702" pitchFamily="82" charset="0"/>
                <a:cs typeface="Times New Roman" panose="02020603050405020304" pitchFamily="18" charset="0"/>
              </a:rPr>
              <a:t>E</a:t>
            </a:r>
            <a:r>
              <a:rPr sz="3200" b="1" spc="-35" dirty="0">
                <a:latin typeface="Algerian" panose="04020705040A02060702" pitchFamily="82" charset="0"/>
                <a:cs typeface="Times New Roman" panose="02020603050405020304" pitchFamily="18" charset="0"/>
              </a:rPr>
              <a:t> </a:t>
            </a:r>
            <a:r>
              <a:rPr sz="3200" b="1" spc="-10" dirty="0">
                <a:latin typeface="Algerian" panose="04020705040A02060702" pitchFamily="82" charset="0"/>
                <a:cs typeface="Times New Roman" panose="02020603050405020304" pitchFamily="18" charset="0"/>
              </a:rPr>
              <a:t>T</a:t>
            </a:r>
            <a:r>
              <a:rPr sz="3200" b="1" spc="-15" dirty="0">
                <a:latin typeface="Algerian" panose="04020705040A02060702" pitchFamily="82" charset="0"/>
                <a:cs typeface="Times New Roman" panose="02020603050405020304" pitchFamily="18" charset="0"/>
              </a:rPr>
              <a:t>H</a:t>
            </a:r>
            <a:r>
              <a:rPr sz="3200" b="1" spc="15" dirty="0">
                <a:latin typeface="Algerian" panose="04020705040A02060702" pitchFamily="82" charset="0"/>
                <a:cs typeface="Times New Roman" panose="02020603050405020304" pitchFamily="18" charset="0"/>
              </a:rPr>
              <a:t>E</a:t>
            </a:r>
            <a:r>
              <a:rPr sz="3200" b="1" spc="-35" dirty="0">
                <a:latin typeface="Algerian" panose="04020705040A02060702" pitchFamily="82" charset="0"/>
                <a:cs typeface="Times New Roman" panose="02020603050405020304" pitchFamily="18" charset="0"/>
              </a:rPr>
              <a:t> </a:t>
            </a:r>
            <a:r>
              <a:rPr sz="3200" b="1" spc="-20" dirty="0">
                <a:latin typeface="Algerian" panose="04020705040A02060702" pitchFamily="82" charset="0"/>
                <a:cs typeface="Times New Roman" panose="02020603050405020304" pitchFamily="18" charset="0"/>
              </a:rPr>
              <a:t>E</a:t>
            </a:r>
            <a:r>
              <a:rPr sz="3200" b="1" spc="30" dirty="0">
                <a:latin typeface="Algerian" panose="04020705040A02060702" pitchFamily="82" charset="0"/>
                <a:cs typeface="Times New Roman" panose="02020603050405020304" pitchFamily="18" charset="0"/>
              </a:rPr>
              <a:t>N</a:t>
            </a:r>
            <a:r>
              <a:rPr sz="3200" b="1" spc="15" dirty="0">
                <a:latin typeface="Algerian" panose="04020705040A02060702" pitchFamily="82" charset="0"/>
                <a:cs typeface="Times New Roman" panose="02020603050405020304" pitchFamily="18" charset="0"/>
              </a:rPr>
              <a:t>D</a:t>
            </a:r>
            <a:r>
              <a:rPr sz="3200" b="1" spc="-45" dirty="0">
                <a:latin typeface="Algerian" panose="04020705040A02060702" pitchFamily="82" charset="0"/>
                <a:cs typeface="Times New Roman" panose="02020603050405020304" pitchFamily="18" charset="0"/>
              </a:rPr>
              <a:t> </a:t>
            </a:r>
            <a:r>
              <a:rPr sz="3200" b="1" dirty="0">
                <a:latin typeface="Algerian" panose="04020705040A02060702" pitchFamily="82" charset="0"/>
                <a:cs typeface="Times New Roman" panose="02020603050405020304" pitchFamily="18" charset="0"/>
              </a:rPr>
              <a:t>U</a:t>
            </a:r>
            <a:r>
              <a:rPr sz="3200" b="1" spc="10" dirty="0">
                <a:latin typeface="Algerian" panose="04020705040A02060702" pitchFamily="82" charset="0"/>
                <a:cs typeface="Times New Roman" panose="02020603050405020304" pitchFamily="18" charset="0"/>
              </a:rPr>
              <a:t>S</a:t>
            </a:r>
            <a:r>
              <a:rPr sz="3200" b="1" spc="-25" dirty="0">
                <a:latin typeface="Algerian" panose="04020705040A02060702" pitchFamily="82" charset="0"/>
                <a:cs typeface="Times New Roman" panose="02020603050405020304" pitchFamily="18" charset="0"/>
              </a:rPr>
              <a:t>E</a:t>
            </a:r>
            <a:r>
              <a:rPr sz="3200" b="1" spc="-10" dirty="0">
                <a:latin typeface="Algerian" panose="04020705040A02060702" pitchFamily="82" charset="0"/>
                <a:cs typeface="Times New Roman" panose="02020603050405020304" pitchFamily="18" charset="0"/>
              </a:rPr>
              <a:t>R</a:t>
            </a:r>
            <a:r>
              <a:rPr sz="3200" b="1" spc="5" dirty="0">
                <a:latin typeface="Algerian" panose="04020705040A02060702" pitchFamily="82" charset="0"/>
                <a:cs typeface="Times New Roman" panose="02020603050405020304" pitchFamily="18" charset="0"/>
              </a:rPr>
              <a:t>S?</a:t>
            </a:r>
            <a:endParaRPr sz="3200" b="1"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1"/>
          </p:nvPr>
        </p:nvSpPr>
        <p:spPr>
          <a:xfrm>
            <a:off x="10871200" y="6580086"/>
            <a:ext cx="1016000" cy="25327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2" y="6172204"/>
            <a:ext cx="2181225" cy="485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3510A03-5523-63DE-CE5D-A4691DB882E8}"/>
              </a:ext>
            </a:extLst>
          </p:cNvPr>
          <p:cNvSpPr txBox="1"/>
          <p:nvPr/>
        </p:nvSpPr>
        <p:spPr>
          <a:xfrm rot="10800000" flipV="1">
            <a:off x="1732683" y="2232054"/>
            <a:ext cx="78701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Resources (HR) Department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Finance Department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Executive Management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Relations/Engagement Team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Advisors or Consultants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Corporate Social Responsibility (CSR) Teams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839200" y="0"/>
            <a:ext cx="33528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0" y="3962400"/>
            <a:ext cx="838200" cy="2895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" name="object 3"/>
          <p:cNvGrpSpPr/>
          <p:nvPr/>
        </p:nvGrpSpPr>
        <p:grpSpPr>
          <a:xfrm>
            <a:off x="7448614" y="0"/>
            <a:ext cx="4743796" cy="6858466"/>
            <a:chOff x="7448612" y="0"/>
            <a:chExt cx="4743796" cy="6858466"/>
          </a:xfrm>
        </p:grpSpPr>
        <p:sp>
          <p:nvSpPr>
            <p:cNvPr id="1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9"/>
            <p:cNvSpPr/>
            <p:nvPr/>
          </p:nvSpPr>
          <p:spPr>
            <a:xfrm>
              <a:off x="9316202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3"/>
          <p:cNvSpPr/>
          <p:nvPr/>
        </p:nvSpPr>
        <p:spPr>
          <a:xfrm>
            <a:off x="1" y="4010029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019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9"/>
            <a:ext cx="2143125" cy="20002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xmlns="" id="{20728270-DAA4-002F-CB9D-F097CF26E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020" y="533400"/>
            <a:ext cx="8510915" cy="553998"/>
          </a:xfrm>
        </p:spPr>
        <p:txBody>
          <a:bodyPr>
            <a:normAutofit fontScale="90000"/>
          </a:bodyPr>
          <a:lstStyle/>
          <a:p>
            <a:r>
              <a:rPr lang="en-IN" sz="3600" b="1" dirty="0">
                <a:latin typeface="Algerian" panose="04020705040A02060702" pitchFamily="82" charset="0"/>
                <a:cs typeface="Times New Roman" panose="02020603050405020304" pitchFamily="18" charset="0"/>
              </a:rPr>
              <a:t>Our Solution and It’s Value proposition </a:t>
            </a:r>
            <a:endParaRPr lang="en-US" sz="3600" b="1"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1"/>
          </p:nvPr>
        </p:nvSpPr>
        <p:spPr>
          <a:xfrm>
            <a:off x="10871200" y="6580086"/>
            <a:ext cx="1016000" cy="25327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013F9FD-1BE1-E289-448B-2679CBF314E4}"/>
              </a:ext>
            </a:extLst>
          </p:cNvPr>
          <p:cNvSpPr txBox="1"/>
          <p:nvPr/>
        </p:nvSpPr>
        <p:spPr>
          <a:xfrm rot="10800000" flipV="1">
            <a:off x="1447800" y="1761559"/>
            <a:ext cx="64708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Data Management
Advanced Analytical Tools
Formulas and Functions
Pivot Tables
Visual Representation
Used to analyse different situation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15402" y="0"/>
            <a:ext cx="327660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0" y="3886200"/>
            <a:ext cx="838200" cy="297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object 2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8723" l="0" r="98923">
                        <a14:foregroundMark x1="49692" y1="32184" x2="49692" y2="321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30369" y="2522984"/>
            <a:ext cx="2695575" cy="3248025"/>
          </a:xfrm>
          <a:prstGeom prst="rect">
            <a:avLst/>
          </a:prstGeom>
        </p:spPr>
      </p:pic>
      <p:grpSp>
        <p:nvGrpSpPr>
          <p:cNvPr id="11" name="object 3"/>
          <p:cNvGrpSpPr/>
          <p:nvPr/>
        </p:nvGrpSpPr>
        <p:grpSpPr>
          <a:xfrm>
            <a:off x="7448614" y="0"/>
            <a:ext cx="4743796" cy="6858466"/>
            <a:chOff x="7448612" y="0"/>
            <a:chExt cx="4743796" cy="6858466"/>
          </a:xfrm>
        </p:grpSpPr>
        <p:sp>
          <p:nvSpPr>
            <p:cNvPr id="12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9"/>
            <p:cNvSpPr/>
            <p:nvPr/>
          </p:nvSpPr>
          <p:spPr>
            <a:xfrm>
              <a:off x="9316202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13"/>
          <p:cNvSpPr/>
          <p:nvPr/>
        </p:nvSpPr>
        <p:spPr>
          <a:xfrm>
            <a:off x="1" y="4010029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019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853" y="296744"/>
            <a:ext cx="9997440" cy="1143000"/>
          </a:xfrm>
        </p:spPr>
        <p:txBody>
          <a:bodyPr/>
          <a:lstStyle/>
          <a:p>
            <a:pPr algn="ctr"/>
            <a:r>
              <a:rPr lang="en-IN" b="1" dirty="0">
                <a:latin typeface="Algerian" panose="04020705040A02060702" pitchFamily="82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CADB660-FFA6-0F47-4F8E-55AF9F5DA2ED}"/>
              </a:ext>
            </a:extLst>
          </p:cNvPr>
          <p:cNvSpPr txBox="1"/>
          <p:nvPr/>
        </p:nvSpPr>
        <p:spPr>
          <a:xfrm>
            <a:off x="1541953" y="1912318"/>
            <a:ext cx="8444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an overview for an employee expenditure and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savings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in Excel, you should organize your data in a way that is easy to understand and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8DEE785-A69B-CD78-83A0-D05BC9898AEE}"/>
              </a:ext>
            </a:extLst>
          </p:cNvPr>
          <p:cNvSpPr txBox="1"/>
          <p:nvPr/>
        </p:nvSpPr>
        <p:spPr>
          <a:xfrm rot="10800000" flipV="1">
            <a:off x="1554971" y="1439748"/>
            <a:ext cx="2533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Overview 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744B123-F85C-AAFE-7D8D-54E93CFFE26D}"/>
              </a:ext>
            </a:extLst>
          </p:cNvPr>
          <p:cNvSpPr txBox="1"/>
          <p:nvPr/>
        </p:nvSpPr>
        <p:spPr>
          <a:xfrm>
            <a:off x="1474185" y="3233235"/>
            <a:ext cx="2102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fields 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019E701-7C3E-0E3C-DDD0-E44FAE1E5EB3}"/>
              </a:ext>
            </a:extLst>
          </p:cNvPr>
          <p:cNvSpPr txBox="1"/>
          <p:nvPr/>
        </p:nvSpPr>
        <p:spPr>
          <a:xfrm>
            <a:off x="1554969" y="3794971"/>
            <a:ext cx="25891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Name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Expenditure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Savings</a:t>
            </a:r>
          </a:p>
        </p:txBody>
      </p:sp>
      <p:sp>
        <p:nvSpPr>
          <p:cNvPr id="7" name="Rectangle 6"/>
          <p:cNvSpPr/>
          <p:nvPr/>
        </p:nvSpPr>
        <p:spPr>
          <a:xfrm>
            <a:off x="9117169" y="161925"/>
            <a:ext cx="32766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" y="3794973"/>
            <a:ext cx="755329" cy="30630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" name="object 3"/>
          <p:cNvGrpSpPr/>
          <p:nvPr/>
        </p:nvGrpSpPr>
        <p:grpSpPr>
          <a:xfrm>
            <a:off x="7448614" y="0"/>
            <a:ext cx="4743796" cy="6858466"/>
            <a:chOff x="7448612" y="0"/>
            <a:chExt cx="4743796" cy="6858466"/>
          </a:xfrm>
        </p:grpSpPr>
        <p:sp>
          <p:nvSpPr>
            <p:cNvPr id="1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9"/>
            <p:cNvSpPr/>
            <p:nvPr/>
          </p:nvSpPr>
          <p:spPr>
            <a:xfrm>
              <a:off x="9316202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3"/>
          <p:cNvSpPr/>
          <p:nvPr/>
        </p:nvSpPr>
        <p:spPr>
          <a:xfrm>
            <a:off x="1" y="4010029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019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9" y="6473337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81201" y="611231"/>
            <a:ext cx="4027819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Algerian" panose="04020705040A02060702" pitchFamily="82" charset="0"/>
                <a:cs typeface="Times New Roman" panose="02020603050405020304" pitchFamily="18" charset="0"/>
              </a:rPr>
              <a:t>M</a:t>
            </a:r>
            <a:r>
              <a:rPr sz="4800" b="1" dirty="0">
                <a:latin typeface="Algerian" panose="04020705040A02060702" pitchFamily="82" charset="0"/>
                <a:cs typeface="Times New Roman" panose="02020603050405020304" pitchFamily="18" charset="0"/>
              </a:rPr>
              <a:t>O</a:t>
            </a:r>
            <a:r>
              <a:rPr sz="4800" b="1" spc="-15" dirty="0">
                <a:latin typeface="Algerian" panose="04020705040A02060702" pitchFamily="82" charset="0"/>
                <a:cs typeface="Times New Roman" panose="02020603050405020304" pitchFamily="18" charset="0"/>
              </a:rPr>
              <a:t>D</a:t>
            </a:r>
            <a:r>
              <a:rPr sz="4800" b="1" spc="-35" dirty="0">
                <a:latin typeface="Algerian" panose="04020705040A02060702" pitchFamily="82" charset="0"/>
                <a:cs typeface="Times New Roman" panose="02020603050405020304" pitchFamily="18" charset="0"/>
              </a:rPr>
              <a:t>E</a:t>
            </a:r>
            <a:r>
              <a:rPr sz="4800" b="1" spc="-30" dirty="0">
                <a:latin typeface="Algerian" panose="04020705040A02060702" pitchFamily="82" charset="0"/>
                <a:cs typeface="Times New Roman" panose="02020603050405020304" pitchFamily="18" charset="0"/>
              </a:rPr>
              <a:t>LL</a:t>
            </a:r>
            <a:r>
              <a:rPr sz="4800" b="1" spc="-5" dirty="0">
                <a:latin typeface="Algerian" panose="04020705040A02060702" pitchFamily="82" charset="0"/>
                <a:cs typeface="Times New Roman" panose="02020603050405020304" pitchFamily="18" charset="0"/>
              </a:rPr>
              <a:t>I</a:t>
            </a:r>
            <a:r>
              <a:rPr sz="4800" b="1" spc="30" dirty="0">
                <a:latin typeface="Algerian" panose="04020705040A02060702" pitchFamily="82" charset="0"/>
                <a:cs typeface="Times New Roman" panose="02020603050405020304" pitchFamily="18" charset="0"/>
              </a:rPr>
              <a:t>N</a:t>
            </a:r>
            <a:r>
              <a:rPr sz="4800" b="1" spc="5" dirty="0">
                <a:latin typeface="Algerian" panose="04020705040A02060702" pitchFamily="82" charset="0"/>
                <a:cs typeface="Times New Roman" panose="02020603050405020304" pitchFamily="18" charset="0"/>
              </a:rPr>
              <a:t>G</a:t>
            </a:r>
            <a:endParaRPr sz="4800"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74EE9DB-1A0A-CF4C-5ECC-2B0DEC9969E9}"/>
              </a:ext>
            </a:extLst>
          </p:cNvPr>
          <p:cNvSpPr txBox="1"/>
          <p:nvPr/>
        </p:nvSpPr>
        <p:spPr>
          <a:xfrm>
            <a:off x="1291351" y="2114419"/>
            <a:ext cx="869535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table.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pivot chart 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dashboard 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pivot chart in dashboard 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formulas in dashboard to make interaction 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interactive dashboard by putting all together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elements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15400" y="0"/>
            <a:ext cx="3276600" cy="68580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0" y="3886200"/>
            <a:ext cx="533400" cy="297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" name="object 3"/>
          <p:cNvGrpSpPr/>
          <p:nvPr/>
        </p:nvGrpSpPr>
        <p:grpSpPr>
          <a:xfrm>
            <a:off x="7448614" y="0"/>
            <a:ext cx="4743796" cy="6858466"/>
            <a:chOff x="7448612" y="0"/>
            <a:chExt cx="4743796" cy="6858466"/>
          </a:xfrm>
        </p:grpSpPr>
        <p:sp>
          <p:nvSpPr>
            <p:cNvPr id="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9"/>
            <p:cNvSpPr/>
            <p:nvPr/>
          </p:nvSpPr>
          <p:spPr>
            <a:xfrm>
              <a:off x="9316202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13"/>
          <p:cNvSpPr/>
          <p:nvPr/>
        </p:nvSpPr>
        <p:spPr>
          <a:xfrm>
            <a:off x="1" y="4010029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  <a:alpha val="7019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278</TotalTime>
  <Words>337</Words>
  <Application>Microsoft Office PowerPoint</Application>
  <PresentationFormat>Custom</PresentationFormat>
  <Paragraphs>73</Paragraphs>
  <Slides>11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Composite</vt:lpstr>
      <vt:lpstr>Worksheet</vt:lpstr>
      <vt:lpstr>Employee Data Analysis  using Excel  </vt:lpstr>
      <vt:lpstr>PROJECT TITLE</vt:lpstr>
      <vt:lpstr>AGENDA</vt:lpstr>
      <vt:lpstr>PROBLEM STATEMENT</vt:lpstr>
      <vt:lpstr>PROJECT OVERVIEW</vt:lpstr>
      <vt:lpstr>WHO ARE THE END USERS?</vt:lpstr>
      <vt:lpstr>Our Solution and It’s Value proposition </vt:lpstr>
      <vt:lpstr>Dataset Description</vt:lpstr>
      <vt:lpstr>PowerPoint Presentation</vt:lpstr>
      <vt:lpstr>RESULTS</vt:lpstr>
      <vt:lpstr>CONCLUSION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28</cp:revision>
  <dcterms:created xsi:type="dcterms:W3CDTF">2024-03-29T15:07:22Z</dcterms:created>
  <dcterms:modified xsi:type="dcterms:W3CDTF">2024-08-28T10:28:35Z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