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1"/>
  </p:notesMasterIdLst>
  <p:handoutMasterIdLst>
    <p:handoutMasterId r:id="rId62"/>
  </p:handoutMasterIdLst>
  <p:sldIdLst>
    <p:sldId id="264" r:id="rId2"/>
    <p:sldId id="332" r:id="rId3"/>
    <p:sldId id="333" r:id="rId4"/>
    <p:sldId id="268" r:id="rId5"/>
    <p:sldId id="296" r:id="rId6"/>
    <p:sldId id="311" r:id="rId7"/>
    <p:sldId id="326" r:id="rId8"/>
    <p:sldId id="335" r:id="rId9"/>
    <p:sldId id="269" r:id="rId10"/>
    <p:sldId id="359" r:id="rId11"/>
    <p:sldId id="300" r:id="rId12"/>
    <p:sldId id="331" r:id="rId13"/>
    <p:sldId id="354" r:id="rId14"/>
    <p:sldId id="256" r:id="rId15"/>
    <p:sldId id="327" r:id="rId16"/>
    <p:sldId id="336" r:id="rId17"/>
    <p:sldId id="356" r:id="rId18"/>
    <p:sldId id="258" r:id="rId19"/>
    <p:sldId id="301" r:id="rId20"/>
    <p:sldId id="302" r:id="rId21"/>
    <p:sldId id="337" r:id="rId22"/>
    <p:sldId id="338" r:id="rId23"/>
    <p:sldId id="339" r:id="rId24"/>
    <p:sldId id="340" r:id="rId25"/>
    <p:sldId id="341" r:id="rId26"/>
    <p:sldId id="342" r:id="rId27"/>
    <p:sldId id="357" r:id="rId28"/>
    <p:sldId id="260" r:id="rId29"/>
    <p:sldId id="304" r:id="rId30"/>
    <p:sldId id="358" r:id="rId31"/>
    <p:sldId id="334" r:id="rId32"/>
    <p:sldId id="284" r:id="rId33"/>
    <p:sldId id="305" r:id="rId34"/>
    <p:sldId id="273" r:id="rId35"/>
    <p:sldId id="344" r:id="rId36"/>
    <p:sldId id="307" r:id="rId37"/>
    <p:sldId id="345" r:id="rId38"/>
    <p:sldId id="309" r:id="rId39"/>
    <p:sldId id="360" r:id="rId40"/>
    <p:sldId id="346" r:id="rId41"/>
    <p:sldId id="347" r:id="rId42"/>
    <p:sldId id="407" r:id="rId43"/>
    <p:sldId id="310" r:id="rId44"/>
    <p:sldId id="286" r:id="rId45"/>
    <p:sldId id="287" r:id="rId46"/>
    <p:sldId id="288" r:id="rId47"/>
    <p:sldId id="322" r:id="rId48"/>
    <p:sldId id="259" r:id="rId49"/>
    <p:sldId id="261" r:id="rId50"/>
    <p:sldId id="297" r:id="rId51"/>
    <p:sldId id="316" r:id="rId52"/>
    <p:sldId id="350" r:id="rId53"/>
    <p:sldId id="349" r:id="rId54"/>
    <p:sldId id="319" r:id="rId55"/>
    <p:sldId id="351" r:id="rId56"/>
    <p:sldId id="320" r:id="rId57"/>
    <p:sldId id="352" r:id="rId58"/>
    <p:sldId id="321" r:id="rId59"/>
    <p:sldId id="353" r:id="rId60"/>
  </p:sldIdLst>
  <p:sldSz cx="9144000" cy="6858000" type="screen4x3"/>
  <p:notesSz cx="6858000" cy="9144000"/>
  <p:custDataLst>
    <p:tags r:id="rId63"/>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5" userDrawn="1">
          <p15:clr>
            <a:srgbClr val="A4A3A4"/>
          </p15:clr>
        </p15:guide>
        <p15:guide id="2" pos="2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44"/>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99"/>
    <a:srgbClr val="FFCC99"/>
    <a:srgbClr val="CCFFCC"/>
    <a:srgbClr val="16CE1F"/>
    <a:srgbClr val="FF0066"/>
    <a:srgbClr val="FFFF66"/>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94677"/>
  </p:normalViewPr>
  <p:slideViewPr>
    <p:cSldViewPr showGuides="1">
      <p:cViewPr varScale="1">
        <p:scale>
          <a:sx n="79" d="100"/>
          <a:sy n="79" d="100"/>
        </p:scale>
        <p:origin x="1498" y="72"/>
      </p:cViewPr>
      <p:guideLst>
        <p:guide orient="horz" pos="2185"/>
        <p:guide pos="288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2024/9/10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Times New Roman" panose="02020603050405020304" pitchFamily="18" charset="0"/>
                <a:ea typeface="微软雅黑 Light" panose="020B0502040204020203"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cs typeface="+mn-cs"/>
            </a:endParaRPr>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Times New Roman" panose="02020603050405020304" pitchFamily="18" charset="0"/>
                <a:ea typeface="微软雅黑 Light" panose="020B0502040204020203"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cs typeface="+mn-cs"/>
            </a:endParaRPr>
          </a:p>
        </p:txBody>
      </p:sp>
      <p:sp>
        <p:nvSpPr>
          <p:cNvPr id="1843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等线"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等线"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等线"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等线"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等线" panose="02010600030101010101" pitchFamily="2" charset="-122"/>
                <a:cs typeface="+mn-cs"/>
              </a:rPr>
              <a:t>第五级</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Times New Roman" panose="02020603050405020304" pitchFamily="18" charset="0"/>
                <a:ea typeface="微软雅黑 Light" panose="020B0502040204020203"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cs typeface="+mn-cs"/>
            </a:endParaRPr>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Times New Roman" panose="02020603050405020304" pitchFamily="18" charset="0"/>
                <a:ea typeface="微软雅黑 Light" panose="020B0502040204020203" pitchFamily="34" charset="-122"/>
                <a:cs typeface="+mn-cs"/>
              </a:rPr>
              <a:t>‹#›</a:t>
            </a:fld>
            <a:endParaRPr lang="en-US" altLang="zh-CN" sz="1200" strike="noStrike" noProof="1">
              <a:latin typeface="Times New Roman" panose="02020603050405020304" pitchFamily="18" charset="0"/>
              <a:ea typeface="微软雅黑 Light" panose="020B0502040204020203" pitchFamily="34"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Light" panose="020B0502040204020203" pitchFamily="34"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Light" panose="020B0502040204020203" pitchFamily="34"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Light" panose="020B0502040204020203" pitchFamily="34"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Light" panose="020B0502040204020203" pitchFamily="34"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p:sp>
      <p:sp>
        <p:nvSpPr>
          <p:cNvPr id="27650"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2765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dirty="0">
                <a:latin typeface="Times New Roman" panose="02020603050405020304" pitchFamily="18" charset="0"/>
                <a:ea typeface="微软雅黑 Light" panose="020B0502040204020203" pitchFamily="34" charset="-122"/>
              </a:rPr>
              <a:t>7</a:t>
            </a:fld>
            <a:endParaRPr lang="en-US" altLang="zh-CN" sz="1200" dirty="0">
              <a:latin typeface="Times New Roman" panose="02020603050405020304" pitchFamily="18" charset="0"/>
              <a:ea typeface="微软雅黑 Light" panose="020B0502040204020203"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noTextEdit="1"/>
          </p:cNvSpPr>
          <p:nvPr>
            <p:ph type="sldImg"/>
          </p:nvPr>
        </p:nvSpPr>
        <p:spPr/>
      </p:sp>
      <p:sp>
        <p:nvSpPr>
          <p:cNvPr id="59394"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5939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dirty="0">
                <a:latin typeface="Times New Roman" panose="02020603050405020304" pitchFamily="18" charset="0"/>
                <a:ea typeface="微软雅黑 Light" panose="020B0502040204020203" pitchFamily="34" charset="-122"/>
              </a:rPr>
              <a:t>37</a:t>
            </a:fld>
            <a:endParaRPr lang="en-US" altLang="zh-CN" sz="1200" dirty="0">
              <a:latin typeface="Times New Roman" panose="02020603050405020304" pitchFamily="18" charset="0"/>
              <a:ea typeface="微软雅黑 Light" panose="020B0502040204020203"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noTextEdit="1"/>
          </p:cNvSpPr>
          <p:nvPr>
            <p:ph type="sldImg"/>
          </p:nvPr>
        </p:nvSpPr>
        <p:spPr/>
      </p:sp>
      <p:sp>
        <p:nvSpPr>
          <p:cNvPr id="70658"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7065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dirty="0">
                <a:latin typeface="Times New Roman" panose="02020603050405020304" pitchFamily="18" charset="0"/>
                <a:ea typeface="微软雅黑 Light" panose="020B0502040204020203" pitchFamily="34" charset="-122"/>
              </a:rPr>
              <a:t>49</a:t>
            </a:fld>
            <a:endParaRPr lang="en-US" altLang="zh-CN" sz="1200" dirty="0">
              <a:latin typeface="Times New Roman" panose="02020603050405020304" pitchFamily="18" charset="0"/>
              <a:ea typeface="微软雅黑 Light" panose="020B0502040204020203"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077" name="Freeform 8"/>
          <p:cNvSpPr/>
          <p:nvPr/>
        </p:nvSpPr>
        <p:spPr>
          <a:xfrm>
            <a:off x="-31750" y="4321175"/>
            <a:ext cx="1395413" cy="7810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Lst>
            <a:rect l="0" t="0" r="0" b="0"/>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w="9525">
            <a:noFill/>
          </a:ln>
        </p:spPr>
        <p:txBody>
          <a:bodyPr/>
          <a:lstStyle/>
          <a:p>
            <a:endParaRPr lang="zh-CN" alt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pPr fontAlgn="base"/>
            <a:r>
              <a:rPr lang="zh-CN" altLang="en-US" strike="noStrike" noProof="1"/>
              <a:t>单击此处编辑母版标题样式</a:t>
            </a:r>
            <a:endParaRPr lang="en-US" strike="noStrike" noProof="1"/>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endParaRPr lang="en-US" strike="noStrike" noProof="1"/>
          </a:p>
        </p:txBody>
      </p:sp>
      <p:sp>
        <p:nvSpPr>
          <p:cNvPr id="4"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7"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8" name="Slide Number Placeholder 5"/>
          <p:cNvSpPr>
            <a:spLocks noGrp="1"/>
          </p:cNvSpPr>
          <p:nvPr>
            <p:ph type="sldNum" sz="quarter" idx="4"/>
          </p:nvPr>
        </p:nvSpPr>
        <p:spPr bwMode="gray">
          <a:xfrm>
            <a:off x="423863" y="4529138"/>
            <a:ext cx="584200"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293" name="Freeform 11"/>
          <p:cNvSpPr/>
          <p:nvPr/>
        </p:nvSpPr>
        <p:spPr>
          <a:xfrm flipV="1">
            <a:off x="0" y="3167063"/>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7"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8" name="Slide Number Placeholder 5"/>
          <p:cNvSpPr>
            <a:spLocks noGrp="1"/>
          </p:cNvSpPr>
          <p:nvPr>
            <p:ph type="sldNum" sz="quarter" idx="4"/>
          </p:nvPr>
        </p:nvSpPr>
        <p:spPr bwMode="gray">
          <a:xfrm>
            <a:off x="511175" y="3244850"/>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317" name="Freeform 11"/>
          <p:cNvSpPr/>
          <p:nvPr/>
        </p:nvSpPr>
        <p:spPr>
          <a:xfrm flipV="1">
            <a:off x="0" y="3167063"/>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4" name="TextBox 13"/>
          <p:cNvSpPr txBox="1">
            <a:spLocks noChangeArrowheads="1"/>
          </p:cNvSpPr>
          <p:nvPr/>
        </p:nvSpPr>
        <p:spPr bwMode="auto">
          <a:xfrm>
            <a:off x="1808163" y="647700"/>
            <a:ext cx="457200" cy="585788"/>
          </a:xfrm>
          <a:prstGeom prst="rect">
            <a:avLst/>
          </a:prstGeom>
          <a:noFill/>
          <a:ln>
            <a:noFill/>
          </a:ln>
        </p:spPr>
        <p:txBody>
          <a:bodyPr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8000" b="0" i="0" u="none" strike="noStrike" kern="1200" cap="none" spc="0" normalizeH="0" baseline="0" noProof="0" dirty="0">
                <a:ln>
                  <a:noFill/>
                </a:ln>
                <a:solidFill>
                  <a:schemeClr val="accent1"/>
                </a:solidFill>
                <a:effectLst/>
                <a:uLnTx/>
                <a:uFillTx/>
                <a:latin typeface="Arial" panose="020B0604020202020204" pitchFamily="34" charset="0"/>
                <a:ea typeface="微软雅黑 Light" panose="020B0502040204020203" pitchFamily="34" charset="-122"/>
                <a:cs typeface="+mn-cs"/>
              </a:rPr>
              <a:t>“</a:t>
            </a:r>
          </a:p>
        </p:txBody>
      </p:sp>
      <p:sp>
        <p:nvSpPr>
          <p:cNvPr id="7" name="TextBox 14"/>
          <p:cNvSpPr txBox="1">
            <a:spLocks noChangeArrowheads="1"/>
          </p:cNvSpPr>
          <p:nvPr/>
        </p:nvSpPr>
        <p:spPr bwMode="auto">
          <a:xfrm>
            <a:off x="8169275" y="2905125"/>
            <a:ext cx="457200" cy="584200"/>
          </a:xfrm>
          <a:prstGeom prst="rect">
            <a:avLst/>
          </a:prstGeom>
          <a:noFill/>
          <a:ln>
            <a:noFill/>
          </a:ln>
        </p:spPr>
        <p:txBody>
          <a:bodyPr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8000" b="0" i="0" u="none" strike="noStrike" kern="1200" cap="none" spc="0" normalizeH="0" baseline="0" noProof="0" dirty="0">
                <a:ln>
                  <a:noFill/>
                </a:ln>
                <a:solidFill>
                  <a:schemeClr val="accent1"/>
                </a:solidFill>
                <a:effectLst/>
                <a:uLnTx/>
                <a:uFillTx/>
                <a:latin typeface="Arial" panose="020B0604020202020204" pitchFamily="34" charset="0"/>
                <a:ea typeface="微软雅黑 Light" panose="020B0502040204020203" pitchFamily="34" charset="-122"/>
                <a:cs typeface="+mn-cs"/>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pPr fontAlgn="base"/>
            <a:r>
              <a:rPr lang="zh-CN" altLang="en-US" strike="noStrike" noProof="1"/>
              <a:t>单击此处编辑母版标题样式</a:t>
            </a:r>
            <a:endParaRPr lang="en-US" strike="noStrike" noProof="1"/>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zh-CN" altLang="en-US" strike="noStrike" noProof="1"/>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p>
        </p:txBody>
      </p:sp>
      <p:sp>
        <p:nvSpPr>
          <p:cNvPr id="8"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9"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10" name="Slide Number Placeholder 5"/>
          <p:cNvSpPr>
            <a:spLocks noGrp="1"/>
          </p:cNvSpPr>
          <p:nvPr>
            <p:ph type="sldNum" sz="quarter" idx="4"/>
          </p:nvPr>
        </p:nvSpPr>
        <p:spPr bwMode="gray">
          <a:xfrm>
            <a:off x="511175" y="3244850"/>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341" name="Freeform 11"/>
          <p:cNvSpPr/>
          <p:nvPr/>
        </p:nvSpPr>
        <p:spPr>
          <a:xfrm flipV="1">
            <a:off x="0" y="4910138"/>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pPr fontAlgn="base"/>
            <a:r>
              <a:rPr lang="zh-CN" altLang="en-US" strike="noStrike" noProof="1"/>
              <a:t>单击此处编辑母版标题样式</a:t>
            </a:r>
            <a:endParaRPr lang="en-US" strike="noStrike" noProof="1"/>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fontAlgn="base"/>
            <a:r>
              <a:rPr lang="zh-CN" altLang="en-US" strike="noStrike" noProof="1"/>
              <a:t>单击此处编辑母版文本样式</a:t>
            </a:r>
          </a:p>
        </p:txBody>
      </p:sp>
      <p:sp>
        <p:nvSpPr>
          <p:cNvPr id="3"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7"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8" name="Slide Number Placeholder 6"/>
          <p:cNvSpPr>
            <a:spLocks noGrp="1"/>
          </p:cNvSpPr>
          <p:nvPr>
            <p:ph type="sldNum" sz="quarter" idx="4"/>
          </p:nvPr>
        </p:nvSpPr>
        <p:spPr bwMode="gray">
          <a:xfrm>
            <a:off x="511175" y="4983163"/>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365" name="Freeform 11"/>
          <p:cNvSpPr/>
          <p:nvPr/>
        </p:nvSpPr>
        <p:spPr>
          <a:xfrm flipV="1">
            <a:off x="0" y="4910138"/>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3" name="TextBox 10"/>
          <p:cNvSpPr txBox="1">
            <a:spLocks noChangeArrowheads="1"/>
          </p:cNvSpPr>
          <p:nvPr/>
        </p:nvSpPr>
        <p:spPr bwMode="auto">
          <a:xfrm>
            <a:off x="1808163" y="647700"/>
            <a:ext cx="457200" cy="585788"/>
          </a:xfrm>
          <a:prstGeom prst="rect">
            <a:avLst/>
          </a:prstGeom>
          <a:noFill/>
          <a:ln>
            <a:noFill/>
          </a:ln>
        </p:spPr>
        <p:txBody>
          <a:bodyPr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8000" b="0" i="0" u="none" strike="noStrike" kern="1200" cap="none" spc="0" normalizeH="0" baseline="0" noProof="0" dirty="0">
                <a:ln>
                  <a:noFill/>
                </a:ln>
                <a:solidFill>
                  <a:schemeClr val="accent1"/>
                </a:solidFill>
                <a:effectLst/>
                <a:uLnTx/>
                <a:uFillTx/>
                <a:latin typeface="Arial" panose="020B0604020202020204" pitchFamily="34" charset="0"/>
                <a:ea typeface="微软雅黑 Light" panose="020B0502040204020203" pitchFamily="34" charset="-122"/>
                <a:cs typeface="+mn-cs"/>
              </a:rPr>
              <a:t>“</a:t>
            </a:r>
          </a:p>
        </p:txBody>
      </p:sp>
      <p:sp>
        <p:nvSpPr>
          <p:cNvPr id="7" name="TextBox 11"/>
          <p:cNvSpPr txBox="1">
            <a:spLocks noChangeArrowheads="1"/>
          </p:cNvSpPr>
          <p:nvPr/>
        </p:nvSpPr>
        <p:spPr bwMode="auto">
          <a:xfrm>
            <a:off x="8169275" y="2905125"/>
            <a:ext cx="457200" cy="584200"/>
          </a:xfrm>
          <a:prstGeom prst="rect">
            <a:avLst/>
          </a:prstGeom>
          <a:noFill/>
          <a:ln>
            <a:noFill/>
          </a:ln>
        </p:spPr>
        <p:txBody>
          <a:bodyPr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8000" b="0" i="0" u="none" strike="noStrike" kern="1200" cap="none" spc="0" normalizeH="0" baseline="0" noProof="0" dirty="0">
                <a:ln>
                  <a:noFill/>
                </a:ln>
                <a:solidFill>
                  <a:schemeClr val="accent1"/>
                </a:solidFill>
                <a:effectLst/>
                <a:uLnTx/>
                <a:uFillTx/>
                <a:latin typeface="Arial" panose="020B0604020202020204" pitchFamily="34" charset="0"/>
                <a:ea typeface="微软雅黑 Light" panose="020B0502040204020203" pitchFamily="34" charset="-122"/>
                <a:cs typeface="+mn-cs"/>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pPr fontAlgn="base"/>
            <a:r>
              <a:rPr lang="zh-CN" altLang="en-US" strike="noStrike" noProof="1"/>
              <a:t>单击此处编辑母版标题样式</a:t>
            </a:r>
            <a:endParaRPr lang="en-US" strike="noStrike" noProof="1"/>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zh-CN" altLang="en-US" strike="noStrike" noProof="1"/>
              <a:t>单击此处编辑母版文本样式</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fontAlgn="base"/>
            <a:r>
              <a:rPr lang="zh-CN" altLang="en-US" strike="noStrike" noProof="1"/>
              <a:t>单击此处编辑母版文本样式</a:t>
            </a:r>
          </a:p>
        </p:txBody>
      </p:sp>
      <p:sp>
        <p:nvSpPr>
          <p:cNvPr id="8"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9"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10" name="Slide Number Placeholder 6"/>
          <p:cNvSpPr>
            <a:spLocks noGrp="1"/>
          </p:cNvSpPr>
          <p:nvPr>
            <p:ph type="sldNum" sz="quarter" idx="4"/>
          </p:nvPr>
        </p:nvSpPr>
        <p:spPr bwMode="gray">
          <a:xfrm>
            <a:off x="511175" y="4983163"/>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5389" name="Freeform 11"/>
          <p:cNvSpPr/>
          <p:nvPr/>
        </p:nvSpPr>
        <p:spPr>
          <a:xfrm flipV="1">
            <a:off x="0" y="4910138"/>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pPr fontAlgn="base"/>
            <a:r>
              <a:rPr lang="zh-CN" altLang="en-US" strike="noStrike" noProof="1"/>
              <a:t>单击此处编辑母版标题样式</a:t>
            </a:r>
            <a:endParaRPr lang="en-US" strike="noStrike" noProof="1"/>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zh-CN" altLang="en-US" strike="noStrike" noProof="1"/>
              <a:t>单击此处编辑母版文本样式</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fontAlgn="base"/>
            <a:r>
              <a:rPr lang="zh-CN" altLang="en-US" strike="noStrike" noProof="1"/>
              <a:t>单击此处编辑母版文本样式</a:t>
            </a:r>
          </a:p>
        </p:txBody>
      </p:sp>
      <p:sp>
        <p:nvSpPr>
          <p:cNvPr id="3"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7"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8" name="Slide Number Placeholder 6"/>
          <p:cNvSpPr>
            <a:spLocks noGrp="1"/>
          </p:cNvSpPr>
          <p:nvPr>
            <p:ph type="sldNum" sz="quarter" idx="4"/>
          </p:nvPr>
        </p:nvSpPr>
        <p:spPr bwMode="gray">
          <a:xfrm>
            <a:off x="511175" y="4983163"/>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16413"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7"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8" name="Slide Number Placeholder 5"/>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17437"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2" name="Vertical Title 1"/>
          <p:cNvSpPr>
            <a:spLocks noGrp="1"/>
          </p:cNvSpPr>
          <p:nvPr>
            <p:ph type="title" orient="vert"/>
          </p:nvPr>
        </p:nvSpPr>
        <p:spPr>
          <a:xfrm>
            <a:off x="6878535" y="627406"/>
            <a:ext cx="1656132" cy="5283817"/>
          </a:xfrm>
        </p:spPr>
        <p:txBody>
          <a:bodyPr vert="eaVert" anchor="ctr"/>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a:xfrm>
            <a:off x="1942416" y="627406"/>
            <a:ext cx="4716348" cy="5283817"/>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7"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8" name="Slide Number Placeholder 5"/>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3101"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2" name="Title 1"/>
          <p:cNvSpPr>
            <a:spLocks noGrp="1"/>
          </p:cNvSpPr>
          <p:nvPr>
            <p:ph type="title"/>
          </p:nvPr>
        </p:nvSpPr>
        <p:spPr>
          <a:xfrm>
            <a:off x="1475656" y="624110"/>
            <a:ext cx="6589199" cy="1280890"/>
          </a:xfrm>
        </p:spPr>
        <p:txBody>
          <a:bodyPr>
            <a:normAutofit/>
          </a:bodyPr>
          <a:lstStyle>
            <a:lvl1pPr>
              <a:defRPr sz="4000" b="1">
                <a:solidFill>
                  <a:schemeClr val="tx1"/>
                </a:solidFill>
              </a:defRPr>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a:xfrm>
            <a:off x="1475656" y="2133600"/>
            <a:ext cx="6591985" cy="3777622"/>
          </a:xfrm>
        </p:spPr>
        <p:txBody>
          <a:bodyPr/>
          <a:lstStyle>
            <a:lvl1pPr>
              <a:defRPr sz="2400" b="1">
                <a:solidFill>
                  <a:schemeClr val="tx1"/>
                </a:solidFill>
              </a:defRPr>
            </a:lvl1pPr>
            <a:lvl2pPr>
              <a:defRPr sz="2000" b="1">
                <a:solidFill>
                  <a:schemeClr val="tx1"/>
                </a:solidFill>
              </a:defRPr>
            </a:lvl2pPr>
            <a:lvl3pPr>
              <a:defRPr sz="1800" b="1">
                <a:solidFill>
                  <a:schemeClr val="tx1"/>
                </a:solidFill>
              </a:defRPr>
            </a:lvl3pPr>
            <a:lvl4pPr>
              <a:defRPr b="1">
                <a:solidFill>
                  <a:schemeClr val="tx1"/>
                </a:solidFill>
              </a:defRPr>
            </a:lvl4pPr>
            <a:lvl5pPr>
              <a:defRPr b="1">
                <a:solidFill>
                  <a:schemeClr val="tx1"/>
                </a:solidFill>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7"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8" name="Slide Number Placeholder 5"/>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solidFill>
                  <a:schemeClr val="bg1"/>
                </a:solidFill>
                <a:latin typeface="Tahoma" panose="020B0604030504040204" pitchFamily="34" charset="0"/>
                <a:ea typeface="微软雅黑 Light" panose="020B0502040204020203" pitchFamily="34" charset="-122"/>
                <a:cs typeface="+mn-cs"/>
              </a:rPr>
              <a:t>‹#›</a:t>
            </a:fld>
            <a:endParaRPr lang="en-US" altLang="zh-CN" strike="noStrike" noProof="1">
              <a:solidFill>
                <a:schemeClr val="bg1"/>
              </a:solidFill>
              <a:ea typeface="微软雅黑 Light" panose="020B0502040204020203"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4125" name="Freeform 11"/>
          <p:cNvSpPr/>
          <p:nvPr/>
        </p:nvSpPr>
        <p:spPr>
          <a:xfrm flipV="1">
            <a:off x="0" y="3167063"/>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7"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8" name="Slide Number Placeholder 5"/>
          <p:cNvSpPr>
            <a:spLocks noGrp="1"/>
          </p:cNvSpPr>
          <p:nvPr>
            <p:ph type="sldNum" sz="quarter" idx="4"/>
          </p:nvPr>
        </p:nvSpPr>
        <p:spPr bwMode="gray">
          <a:xfrm>
            <a:off x="511175" y="3244850"/>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5149"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8" name="Title 7"/>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sz="half" idx="1"/>
          </p:nvPr>
        </p:nvSpPr>
        <p:spPr>
          <a:xfrm>
            <a:off x="1942416" y="2136706"/>
            <a:ext cx="3197531" cy="3767397"/>
          </a:xfrm>
        </p:spPr>
        <p:txBody>
          <a:bodyP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Content Placeholder 3"/>
          <p:cNvSpPr>
            <a:spLocks noGrp="1"/>
          </p:cNvSpPr>
          <p:nvPr>
            <p:ph sz="half" idx="2"/>
          </p:nvPr>
        </p:nvSpPr>
        <p:spPr>
          <a:xfrm>
            <a:off x="5337307" y="2136706"/>
            <a:ext cx="3197093" cy="3767397"/>
          </a:xfrm>
        </p:spPr>
        <p:txBody>
          <a:bodyP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2"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7"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5" name="Slide Number Placeholder 5"/>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6173"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10" name="Title 9"/>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2" name="Date Placeholder 6"/>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7" name="Footer Placeholder 7"/>
          <p:cNvSpPr>
            <a:spLocks noGrp="1"/>
          </p:cNvSpPr>
          <p:nvPr>
            <p:ph type="ftr" sz="quarter" idx="1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8" name="Slide Number Placeholder 5"/>
          <p:cNvSpPr>
            <a:spLocks noGrp="1"/>
          </p:cNvSpPr>
          <p:nvPr>
            <p:ph type="sldNum" sz="quarter" idx="14"/>
          </p:nvPr>
        </p:nvSpPr>
        <p:spPr bwMode="gray">
          <a:xfrm>
            <a:off x="511175" y="787400"/>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197"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2" name="Title 1"/>
          <p:cNvSpPr>
            <a:spLocks noGrp="1"/>
          </p:cNvSpPr>
          <p:nvPr>
            <p:ph type="title"/>
          </p:nvPr>
        </p:nvSpPr>
        <p:spPr>
          <a:xfrm>
            <a:off x="1945200" y="624110"/>
            <a:ext cx="6589200" cy="1280890"/>
          </a:xfrm>
        </p:spPr>
        <p:txBody>
          <a:bodyPr/>
          <a:lstStyle/>
          <a:p>
            <a:pPr fontAlgn="base"/>
            <a:r>
              <a:rPr lang="zh-CN" altLang="en-US" strike="noStrike" noProof="1"/>
              <a:t>单击此处编辑母版标题样式</a:t>
            </a:r>
            <a:endParaRPr lang="en-US" strike="noStrike" noProof="1"/>
          </a:p>
        </p:txBody>
      </p:sp>
      <p:sp>
        <p:nvSpPr>
          <p:cNvPr id="3" name="Date Placeholder 2"/>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7" name="Footer Placeholder 3"/>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8" name="Slide Number Placeholder 4"/>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8221"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3" name="Date Placeholder 1"/>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7" name="Footer Placeholder 2"/>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8" name="Slide Number Placeholder 3"/>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245"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a:xfrm>
            <a:off x="4743494" y="446089"/>
            <a:ext cx="3790906" cy="5414963"/>
          </a:xfrm>
        </p:spPr>
        <p:txBody>
          <a:bodyPr anchor="ct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7"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8" name="Slide Number Placeholder 6"/>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269" name="Freeform 11"/>
          <p:cNvSpPr/>
          <p:nvPr/>
        </p:nvSpPr>
        <p:spPr>
          <a:xfrm flipV="1">
            <a:off x="0" y="4910138"/>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ln>
        </p:spPr>
        <p:txBody>
          <a:bodyPr/>
          <a:lstStyle/>
          <a:p>
            <a:endParaRPr lang="zh-CN"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pPr fontAlgn="base"/>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1942415" y="634965"/>
            <a:ext cx="6591985" cy="3854970"/>
          </a:xfrm>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Tx/>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等线" panose="02010600030101010101" pitchFamily="2" charset="-122"/>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等线" panose="02010600030101010101" pitchFamily="2" charset="-122"/>
              <a:cs typeface="+mn-cs"/>
            </a:endParaRP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7"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8" name="Slide Number Placeholder 6"/>
          <p:cNvSpPr>
            <a:spLocks noGrp="1"/>
          </p:cNvSpPr>
          <p:nvPr>
            <p:ph type="sldNum" sz="quarter" idx="4"/>
          </p:nvPr>
        </p:nvSpPr>
        <p:spPr bwMode="gray">
          <a:xfrm>
            <a:off x="511175" y="4983163"/>
            <a:ext cx="585788" cy="365125"/>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ea typeface="微软雅黑 Light" panose="020B0502040204020203"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8"/>
          <a:stretch>
            <a:fillRect/>
          </a:stretch>
        </a:blipFill>
        <a:effectLst/>
      </p:bgPr>
    </p:bg>
    <p:spTree>
      <p:nvGrpSpPr>
        <p:cNvPr id="1" name=""/>
        <p:cNvGrpSpPr/>
        <p:nvPr/>
      </p:nvGrpSpPr>
      <p:grpSpPr>
        <a:xfrm>
          <a:off x="0" y="0"/>
          <a:ext cx="0" cy="0"/>
          <a:chOff x="0" y="0"/>
          <a:chExt cx="0" cy="0"/>
        </a:xfrm>
      </p:grpSpPr>
      <p:grpSp>
        <p:nvGrpSpPr>
          <p:cNvPr id="1026" name="Group 35"/>
          <p:cNvGrpSpPr/>
          <p:nvPr/>
        </p:nvGrpSpPr>
        <p:grpSpPr>
          <a:xfrm>
            <a:off x="0" y="228600"/>
            <a:ext cx="1981200" cy="6638925"/>
            <a:chOff x="2487613" y="285750"/>
            <a:chExt cx="2428875" cy="5654676"/>
          </a:xfrm>
        </p:grpSpPr>
        <p:sp>
          <p:nvSpPr>
            <p:cNvPr id="1027" name="Freeform 11"/>
            <p:cNvSpPr/>
            <p:nvPr/>
          </p:nvSpPr>
          <p:spPr>
            <a:xfrm>
              <a:off x="2487613" y="2284413"/>
              <a:ext cx="85725" cy="533400"/>
            </a:xfrm>
            <a:custGeom>
              <a:avLst/>
              <a:gdLst/>
              <a:ahLst/>
              <a:cxnLst>
                <a:cxn ang="0">
                  <a:pos x="2147483646" y="2147483646"/>
                </a:cxn>
                <a:cxn ang="0">
                  <a:pos x="2147483646" y="2147483646"/>
                </a:cxn>
                <a:cxn ang="0">
                  <a:pos x="0" y="0"/>
                </a:cxn>
                <a:cxn ang="0">
                  <a:pos x="0" y="2147483646"/>
                </a:cxn>
                <a:cxn ang="0">
                  <a:pos x="2147483646" y="2147483646"/>
                </a:cxn>
                <a:cxn ang="0">
                  <a:pos x="2147483646" y="2147483646"/>
                </a:cxn>
              </a:cxnLst>
              <a:rect l="0" t="0" r="0" b="0"/>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ln>
          </p:spPr>
          <p:txBody>
            <a:bodyPr/>
            <a:lstStyle/>
            <a:p>
              <a:endParaRPr lang="zh-CN" altLang="en-US"/>
            </a:p>
          </p:txBody>
        </p:sp>
        <p:sp>
          <p:nvSpPr>
            <p:cNvPr id="1028" name="Freeform 12"/>
            <p:cNvSpPr/>
            <p:nvPr/>
          </p:nvSpPr>
          <p:spPr>
            <a:xfrm>
              <a:off x="2597151" y="2779713"/>
              <a:ext cx="550863" cy="1978025"/>
            </a:xfrm>
            <a:custGeom>
              <a:avLst/>
              <a:gdLst/>
              <a:ahLst/>
              <a:cxnLst>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Lst>
              <a:rect l="0" t="0" r="0" b="0"/>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ln>
          </p:spPr>
          <p:txBody>
            <a:bodyPr/>
            <a:lstStyle/>
            <a:p>
              <a:endParaRPr lang="zh-CN" altLang="en-US"/>
            </a:p>
          </p:txBody>
        </p:sp>
        <p:sp>
          <p:nvSpPr>
            <p:cNvPr id="1029" name="Freeform 13"/>
            <p:cNvSpPr/>
            <p:nvPr/>
          </p:nvSpPr>
          <p:spPr>
            <a:xfrm>
              <a:off x="3175001" y="4730750"/>
              <a:ext cx="519113" cy="1209675"/>
            </a:xfrm>
            <a:custGeom>
              <a:avLst/>
              <a:gdLst/>
              <a:ahLst/>
              <a:cxnLst>
                <a:cxn ang="0">
                  <a:pos x="2147483646" y="2147483646"/>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ln>
          </p:spPr>
          <p:txBody>
            <a:bodyPr/>
            <a:lstStyle/>
            <a:p>
              <a:endParaRPr lang="zh-CN" altLang="en-US"/>
            </a:p>
          </p:txBody>
        </p:sp>
        <p:sp>
          <p:nvSpPr>
            <p:cNvPr id="1030" name="Freeform 14"/>
            <p:cNvSpPr/>
            <p:nvPr/>
          </p:nvSpPr>
          <p:spPr>
            <a:xfrm>
              <a:off x="3305176" y="5630863"/>
              <a:ext cx="146050" cy="309563"/>
            </a:xfrm>
            <a:custGeom>
              <a:avLst/>
              <a:gdLst/>
              <a:ahLst/>
              <a:cxnLst>
                <a:cxn ang="0">
                  <a:pos x="2147483646" y="2147483646"/>
                </a:cxn>
                <a:cxn ang="0">
                  <a:pos x="2147483646" y="2147483646"/>
                </a:cxn>
                <a:cxn ang="0">
                  <a:pos x="0" y="0"/>
                </a:cxn>
                <a:cxn ang="0">
                  <a:pos x="2147483646" y="2147483646"/>
                </a:cxn>
              </a:cxnLst>
              <a:rect l="0" t="0" r="0" b="0"/>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ln>
          </p:spPr>
          <p:txBody>
            <a:bodyPr/>
            <a:lstStyle/>
            <a:p>
              <a:endParaRPr lang="zh-CN" altLang="en-US"/>
            </a:p>
          </p:txBody>
        </p:sp>
        <p:sp>
          <p:nvSpPr>
            <p:cNvPr id="1031" name="Freeform 15"/>
            <p:cNvSpPr/>
            <p:nvPr/>
          </p:nvSpPr>
          <p:spPr>
            <a:xfrm>
              <a:off x="2573338" y="2817813"/>
              <a:ext cx="700088" cy="2835275"/>
            </a:xfrm>
            <a:custGeom>
              <a:avLst/>
              <a:gdLst/>
              <a:ahLst/>
              <a:cxnLst>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ln>
          </p:spPr>
          <p:txBody>
            <a:bodyPr/>
            <a:lstStyle/>
            <a:p>
              <a:endParaRPr lang="zh-CN" altLang="en-US"/>
            </a:p>
          </p:txBody>
        </p:sp>
        <p:sp>
          <p:nvSpPr>
            <p:cNvPr id="1032" name="Freeform 16"/>
            <p:cNvSpPr/>
            <p:nvPr/>
          </p:nvSpPr>
          <p:spPr>
            <a:xfrm>
              <a:off x="2506663" y="285750"/>
              <a:ext cx="90488" cy="24939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Lst>
              <a:rect l="0" t="0" r="0" b="0"/>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ln>
          </p:spPr>
          <p:txBody>
            <a:bodyPr/>
            <a:lstStyle/>
            <a:p>
              <a:endParaRPr lang="zh-CN" altLang="en-US"/>
            </a:p>
          </p:txBody>
        </p:sp>
        <p:sp>
          <p:nvSpPr>
            <p:cNvPr id="1033" name="Freeform 17"/>
            <p:cNvSpPr/>
            <p:nvPr/>
          </p:nvSpPr>
          <p:spPr>
            <a:xfrm>
              <a:off x="2554288" y="2598738"/>
              <a:ext cx="66675" cy="420688"/>
            </a:xfrm>
            <a:custGeom>
              <a:avLst/>
              <a:gdLst/>
              <a:ahLst/>
              <a:cxnLst>
                <a:cxn ang="0">
                  <a:pos x="0" y="0"/>
                </a:cxn>
                <a:cxn ang="0">
                  <a:pos x="2147483646" y="2147483646"/>
                </a:cxn>
                <a:cxn ang="0">
                  <a:pos x="2147483646" y="2147483646"/>
                </a:cxn>
                <a:cxn ang="0">
                  <a:pos x="2147483646" y="2147483646"/>
                </a:cxn>
                <a:cxn ang="0">
                  <a:pos x="2147483646" y="2147483646"/>
                </a:cxn>
                <a:cxn ang="0">
                  <a:pos x="0" y="0"/>
                </a:cxn>
              </a:cxnLst>
              <a:rect l="0" t="0" r="0" b="0"/>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ln>
          </p:spPr>
          <p:txBody>
            <a:bodyPr/>
            <a:lstStyle/>
            <a:p>
              <a:endParaRPr lang="zh-CN" altLang="en-US"/>
            </a:p>
          </p:txBody>
        </p:sp>
        <p:sp>
          <p:nvSpPr>
            <p:cNvPr id="1034" name="Freeform 18"/>
            <p:cNvSpPr/>
            <p:nvPr/>
          </p:nvSpPr>
          <p:spPr>
            <a:xfrm>
              <a:off x="3143251" y="4757738"/>
              <a:ext cx="161925" cy="873125"/>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0" t="0" r="0" b="0"/>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ln>
          </p:spPr>
          <p:txBody>
            <a:bodyPr/>
            <a:lstStyle/>
            <a:p>
              <a:endParaRPr lang="zh-CN" altLang="en-US"/>
            </a:p>
          </p:txBody>
        </p:sp>
        <p:sp>
          <p:nvSpPr>
            <p:cNvPr id="1035" name="Freeform 19"/>
            <p:cNvSpPr/>
            <p:nvPr/>
          </p:nvSpPr>
          <p:spPr>
            <a:xfrm>
              <a:off x="3148013" y="1282700"/>
              <a:ext cx="1768475" cy="34480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ln>
          </p:spPr>
          <p:txBody>
            <a:bodyPr/>
            <a:lstStyle/>
            <a:p>
              <a:endParaRPr lang="zh-CN" altLang="en-US"/>
            </a:p>
          </p:txBody>
        </p:sp>
        <p:sp>
          <p:nvSpPr>
            <p:cNvPr id="1036" name="Freeform 20"/>
            <p:cNvSpPr/>
            <p:nvPr/>
          </p:nvSpPr>
          <p:spPr>
            <a:xfrm>
              <a:off x="3273426" y="5653088"/>
              <a:ext cx="138113" cy="287338"/>
            </a:xfrm>
            <a:custGeom>
              <a:avLst/>
              <a:gdLst/>
              <a:ahLst/>
              <a:cxnLst>
                <a:cxn ang="0">
                  <a:pos x="0" y="0"/>
                </a:cxn>
                <a:cxn ang="0">
                  <a:pos x="2147483646" y="2147483646"/>
                </a:cxn>
                <a:cxn ang="0">
                  <a:pos x="2147483646" y="2147483646"/>
                </a:cxn>
                <a:cxn ang="0">
                  <a:pos x="0" y="0"/>
                </a:cxn>
              </a:cxnLst>
              <a:rect l="0" t="0" r="0" b="0"/>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ln>
          </p:spPr>
          <p:txBody>
            <a:bodyPr/>
            <a:lstStyle/>
            <a:p>
              <a:endParaRPr lang="zh-CN" altLang="en-US"/>
            </a:p>
          </p:txBody>
        </p:sp>
        <p:sp>
          <p:nvSpPr>
            <p:cNvPr id="1037" name="Freeform 21"/>
            <p:cNvSpPr/>
            <p:nvPr/>
          </p:nvSpPr>
          <p:spPr>
            <a:xfrm>
              <a:off x="3143251" y="4656138"/>
              <a:ext cx="31750" cy="188913"/>
            </a:xfrm>
            <a:custGeom>
              <a:avLst/>
              <a:gdLst/>
              <a:ahLst/>
              <a:cxnLst>
                <a:cxn ang="0">
                  <a:pos x="2147483646" y="2147483646"/>
                </a:cxn>
                <a:cxn ang="0">
                  <a:pos x="2147483646" y="2147483646"/>
                </a:cxn>
                <a:cxn ang="0">
                  <a:pos x="2147483646" y="2147483646"/>
                </a:cxn>
                <a:cxn ang="0">
                  <a:pos x="2147483646" y="0"/>
                </a:cxn>
                <a:cxn ang="0">
                  <a:pos x="0" y="2147483646"/>
                </a:cxn>
                <a:cxn ang="0">
                  <a:pos x="2147483646" y="2147483646"/>
                </a:cxn>
              </a:cxnLst>
              <a:rect l="0" t="0" r="0" b="0"/>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ln>
          </p:spPr>
          <p:txBody>
            <a:bodyPr/>
            <a:lstStyle/>
            <a:p>
              <a:endParaRPr lang="zh-CN" altLang="en-US"/>
            </a:p>
          </p:txBody>
        </p:sp>
        <p:sp>
          <p:nvSpPr>
            <p:cNvPr id="1038" name="Freeform 22"/>
            <p:cNvSpPr/>
            <p:nvPr/>
          </p:nvSpPr>
          <p:spPr>
            <a:xfrm>
              <a:off x="3211513" y="5410200"/>
              <a:ext cx="203200" cy="530225"/>
            </a:xfrm>
            <a:custGeom>
              <a:avLst/>
              <a:gdLst/>
              <a:ahLst/>
              <a:cxnLst>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ln>
          </p:spPr>
          <p:txBody>
            <a:bodyPr/>
            <a:lstStyle/>
            <a:p>
              <a:endParaRPr lang="zh-CN" altLang="en-US"/>
            </a:p>
          </p:txBody>
        </p:sp>
      </p:grpSp>
      <p:grpSp>
        <p:nvGrpSpPr>
          <p:cNvPr id="1039" name="Group 48"/>
          <p:cNvGrpSpPr/>
          <p:nvPr/>
        </p:nvGrpSpPr>
        <p:grpSpPr>
          <a:xfrm>
            <a:off x="20638" y="0"/>
            <a:ext cx="1952625" cy="6853238"/>
            <a:chOff x="6627813" y="195717"/>
            <a:chExt cx="1952625" cy="5678034"/>
          </a:xfrm>
        </p:grpSpPr>
        <p:sp>
          <p:nvSpPr>
            <p:cNvPr id="1040" name="Freeform 27"/>
            <p:cNvSpPr/>
            <p:nvPr/>
          </p:nvSpPr>
          <p:spPr>
            <a:xfrm>
              <a:off x="6627813" y="195717"/>
              <a:ext cx="409575" cy="36464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2147483646" y="2147483646"/>
                </a:cxn>
                <a:cxn ang="0">
                  <a:pos x="2147483646" y="2147483646"/>
                </a:cxn>
              </a:cxnLst>
              <a:rect l="0" t="0" r="0" b="0"/>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9525">
              <a:noFill/>
            </a:ln>
          </p:spPr>
          <p:txBody>
            <a:bodyPr/>
            <a:lstStyle/>
            <a:p>
              <a:endParaRPr lang="zh-CN" altLang="en-US"/>
            </a:p>
          </p:txBody>
        </p:sp>
        <p:sp>
          <p:nvSpPr>
            <p:cNvPr id="1041" name="Freeform 28"/>
            <p:cNvSpPr/>
            <p:nvPr/>
          </p:nvSpPr>
          <p:spPr>
            <a:xfrm>
              <a:off x="7061201" y="3771900"/>
              <a:ext cx="350838" cy="13096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Lst>
              <a:rect l="0" t="0" r="0" b="0"/>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9525">
              <a:noFill/>
            </a:ln>
          </p:spPr>
          <p:txBody>
            <a:bodyPr/>
            <a:lstStyle/>
            <a:p>
              <a:endParaRPr lang="zh-CN" altLang="en-US"/>
            </a:p>
          </p:txBody>
        </p:sp>
        <p:sp>
          <p:nvSpPr>
            <p:cNvPr id="1042" name="Freeform 29"/>
            <p:cNvSpPr/>
            <p:nvPr/>
          </p:nvSpPr>
          <p:spPr>
            <a:xfrm>
              <a:off x="7439026" y="5053013"/>
              <a:ext cx="357188" cy="820738"/>
            </a:xfrm>
            <a:custGeom>
              <a:avLst/>
              <a:gdLst/>
              <a:ahLst/>
              <a:cxnLst>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9525">
              <a:noFill/>
            </a:ln>
          </p:spPr>
          <p:txBody>
            <a:bodyPr/>
            <a:lstStyle/>
            <a:p>
              <a:endParaRPr lang="zh-CN" altLang="en-US"/>
            </a:p>
          </p:txBody>
        </p:sp>
        <p:sp>
          <p:nvSpPr>
            <p:cNvPr id="1043" name="Freeform 30"/>
            <p:cNvSpPr/>
            <p:nvPr/>
          </p:nvSpPr>
          <p:spPr>
            <a:xfrm>
              <a:off x="7037388" y="3811588"/>
              <a:ext cx="457200" cy="1852613"/>
            </a:xfrm>
            <a:custGeom>
              <a:avLst/>
              <a:gdLst/>
              <a:ahLst/>
              <a:cxnLst>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9525">
              <a:noFill/>
            </a:ln>
          </p:spPr>
          <p:txBody>
            <a:bodyPr/>
            <a:lstStyle/>
            <a:p>
              <a:endParaRPr lang="zh-CN" altLang="en-US"/>
            </a:p>
          </p:txBody>
        </p:sp>
        <p:sp>
          <p:nvSpPr>
            <p:cNvPr id="1044" name="Freeform 31"/>
            <p:cNvSpPr/>
            <p:nvPr/>
          </p:nvSpPr>
          <p:spPr>
            <a:xfrm>
              <a:off x="6992938" y="1263650"/>
              <a:ext cx="144463" cy="25082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9525">
              <a:noFill/>
            </a:ln>
          </p:spPr>
          <p:txBody>
            <a:bodyPr/>
            <a:lstStyle/>
            <a:p>
              <a:endParaRPr lang="zh-CN" altLang="en-US"/>
            </a:p>
          </p:txBody>
        </p:sp>
        <p:sp>
          <p:nvSpPr>
            <p:cNvPr id="1045" name="Freeform 32"/>
            <p:cNvSpPr/>
            <p:nvPr/>
          </p:nvSpPr>
          <p:spPr>
            <a:xfrm>
              <a:off x="7526338" y="5640388"/>
              <a:ext cx="111125" cy="233363"/>
            </a:xfrm>
            <a:custGeom>
              <a:avLst/>
              <a:gdLst/>
              <a:ahLst/>
              <a:cxnLst>
                <a:cxn ang="0">
                  <a:pos x="2147483646" y="2147483646"/>
                </a:cxn>
                <a:cxn ang="0">
                  <a:pos x="2147483646" y="2147483646"/>
                </a:cxn>
                <a:cxn ang="0">
                  <a:pos x="0" y="0"/>
                </a:cxn>
                <a:cxn ang="0">
                  <a:pos x="2147483646" y="2147483646"/>
                </a:cxn>
              </a:cxnLst>
              <a:rect l="0" t="0" r="0" b="0"/>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9525">
              <a:noFill/>
            </a:ln>
          </p:spPr>
          <p:txBody>
            <a:bodyPr/>
            <a:lstStyle/>
            <a:p>
              <a:endParaRPr lang="zh-CN" altLang="en-US"/>
            </a:p>
          </p:txBody>
        </p:sp>
        <p:sp>
          <p:nvSpPr>
            <p:cNvPr id="1046" name="Freeform 33"/>
            <p:cNvSpPr/>
            <p:nvPr/>
          </p:nvSpPr>
          <p:spPr>
            <a:xfrm>
              <a:off x="7021513" y="3598863"/>
              <a:ext cx="68263" cy="423863"/>
            </a:xfrm>
            <a:custGeom>
              <a:avLst/>
              <a:gdLst/>
              <a:ahLst/>
              <a:cxnLst>
                <a:cxn ang="0">
                  <a:pos x="2147483646" y="2147483646"/>
                </a:cxn>
                <a:cxn ang="0">
                  <a:pos x="2147483646" y="2147483646"/>
                </a:cxn>
                <a:cxn ang="0">
                  <a:pos x="2147483646" y="2147483646"/>
                </a:cxn>
                <a:cxn ang="0">
                  <a:pos x="2147483646" y="2147483646"/>
                </a:cxn>
                <a:cxn ang="0">
                  <a:pos x="0" y="0"/>
                </a:cxn>
                <a:cxn ang="0">
                  <a:pos x="0" y="2147483646"/>
                </a:cxn>
                <a:cxn ang="0">
                  <a:pos x="2147483646" y="2147483646"/>
                </a:cxn>
              </a:cxnLst>
              <a:rect l="0" t="0" r="0" b="0"/>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9525">
              <a:noFill/>
            </a:ln>
          </p:spPr>
          <p:txBody>
            <a:bodyPr/>
            <a:lstStyle/>
            <a:p>
              <a:endParaRPr lang="zh-CN" altLang="en-US"/>
            </a:p>
          </p:txBody>
        </p:sp>
        <p:sp>
          <p:nvSpPr>
            <p:cNvPr id="1047" name="Freeform 34"/>
            <p:cNvSpPr/>
            <p:nvPr/>
          </p:nvSpPr>
          <p:spPr>
            <a:xfrm>
              <a:off x="7412038" y="2801938"/>
              <a:ext cx="1168400" cy="22510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Lst>
              <a:rect l="0" t="0" r="0" b="0"/>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9525">
              <a:noFill/>
            </a:ln>
          </p:spPr>
          <p:txBody>
            <a:bodyPr/>
            <a:lstStyle/>
            <a:p>
              <a:endParaRPr lang="zh-CN" altLang="en-US"/>
            </a:p>
          </p:txBody>
        </p:sp>
        <p:sp>
          <p:nvSpPr>
            <p:cNvPr id="1048" name="Freeform 35"/>
            <p:cNvSpPr/>
            <p:nvPr/>
          </p:nvSpPr>
          <p:spPr>
            <a:xfrm>
              <a:off x="7494588" y="5664200"/>
              <a:ext cx="100013" cy="209550"/>
            </a:xfrm>
            <a:custGeom>
              <a:avLst/>
              <a:gdLst/>
              <a:ahLst/>
              <a:cxnLst>
                <a:cxn ang="0">
                  <a:pos x="0" y="0"/>
                </a:cxn>
                <a:cxn ang="0">
                  <a:pos x="2147483646" y="2147483646"/>
                </a:cxn>
                <a:cxn ang="0">
                  <a:pos x="2147483646" y="2147483646"/>
                </a:cxn>
                <a:cxn ang="0">
                  <a:pos x="0" y="0"/>
                </a:cxn>
              </a:cxnLst>
              <a:rect l="0" t="0" r="0" b="0"/>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9525">
              <a:noFill/>
            </a:ln>
          </p:spPr>
          <p:txBody>
            <a:bodyPr/>
            <a:lstStyle/>
            <a:p>
              <a:endParaRPr lang="zh-CN" altLang="en-US"/>
            </a:p>
          </p:txBody>
        </p:sp>
        <p:sp>
          <p:nvSpPr>
            <p:cNvPr id="1049" name="Freeform 36"/>
            <p:cNvSpPr/>
            <p:nvPr/>
          </p:nvSpPr>
          <p:spPr>
            <a:xfrm>
              <a:off x="7412038" y="5081588"/>
              <a:ext cx="114300" cy="558800"/>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0" t="0" r="0" b="0"/>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9525">
              <a:noFill/>
            </a:ln>
          </p:spPr>
          <p:txBody>
            <a:bodyPr/>
            <a:lstStyle/>
            <a:p>
              <a:endParaRPr lang="zh-CN" altLang="en-US"/>
            </a:p>
          </p:txBody>
        </p:sp>
        <p:sp>
          <p:nvSpPr>
            <p:cNvPr id="1050" name="Freeform 37"/>
            <p:cNvSpPr/>
            <p:nvPr/>
          </p:nvSpPr>
          <p:spPr>
            <a:xfrm>
              <a:off x="7412038" y="4978400"/>
              <a:ext cx="31750" cy="188913"/>
            </a:xfrm>
            <a:custGeom>
              <a:avLst/>
              <a:gdLst/>
              <a:ahLst/>
              <a:cxnLst>
                <a:cxn ang="0">
                  <a:pos x="0" y="2147483646"/>
                </a:cxn>
                <a:cxn ang="0">
                  <a:pos x="2147483646" y="2147483646"/>
                </a:cxn>
                <a:cxn ang="0">
                  <a:pos x="2147483646" y="2147483646"/>
                </a:cxn>
                <a:cxn ang="0">
                  <a:pos x="2147483646" y="2147483646"/>
                </a:cxn>
                <a:cxn ang="0">
                  <a:pos x="0" y="0"/>
                </a:cxn>
                <a:cxn ang="0">
                  <a:pos x="0" y="2147483646"/>
                </a:cxn>
                <a:cxn ang="0">
                  <a:pos x="0" y="2147483646"/>
                </a:cxn>
              </a:cxnLst>
              <a:rect l="0" t="0" r="0" b="0"/>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9525">
              <a:noFill/>
            </a:ln>
          </p:spPr>
          <p:txBody>
            <a:bodyPr/>
            <a:lstStyle/>
            <a:p>
              <a:endParaRPr lang="zh-CN" altLang="en-US"/>
            </a:p>
          </p:txBody>
        </p:sp>
        <p:sp>
          <p:nvSpPr>
            <p:cNvPr id="1051" name="Freeform 38"/>
            <p:cNvSpPr/>
            <p:nvPr/>
          </p:nvSpPr>
          <p:spPr>
            <a:xfrm>
              <a:off x="7439026" y="5434013"/>
              <a:ext cx="174625" cy="439738"/>
            </a:xfrm>
            <a:custGeom>
              <a:avLst/>
              <a:gdLst/>
              <a:ahLst/>
              <a:cxnLst>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9525">
              <a:noFill/>
            </a:ln>
          </p:spPr>
          <p:txBody>
            <a:bodyPr/>
            <a:lstStyle/>
            <a:p>
              <a:endParaRPr lang="zh-CN" alt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53" name="Title Placeholder 1"/>
          <p:cNvSpPr>
            <a:spLocks noGrp="1"/>
          </p:cNvSpPr>
          <p:nvPr>
            <p:ph type="title"/>
          </p:nvPr>
        </p:nvSpPr>
        <p:spPr>
          <a:xfrm>
            <a:off x="1944688" y="623888"/>
            <a:ext cx="6589712" cy="1281112"/>
          </a:xfrm>
          <a:prstGeom prst="rect">
            <a:avLst/>
          </a:prstGeom>
          <a:noFill/>
          <a:ln w="9525">
            <a:noFill/>
          </a:ln>
        </p:spPr>
        <p:txBody>
          <a:bodyPr anchor="t" anchorCtr="0"/>
          <a:lstStyle/>
          <a:p>
            <a:pPr lvl="0"/>
            <a:r>
              <a:rPr lang="zh-CN" altLang="en-US" dirty="0"/>
              <a:t>单击此处编辑母版标题样式</a:t>
            </a:r>
            <a:endParaRPr lang="en-US" altLang="zh-CN" dirty="0"/>
          </a:p>
        </p:txBody>
      </p:sp>
      <p:sp>
        <p:nvSpPr>
          <p:cNvPr id="1054" name="Text Placeholder 2"/>
          <p:cNvSpPr>
            <a:spLocks noGrp="1"/>
          </p:cNvSpPr>
          <p:nvPr>
            <p:ph type="body"/>
          </p:nvPr>
        </p:nvSpPr>
        <p:spPr>
          <a:xfrm>
            <a:off x="1943100" y="2133600"/>
            <a:ext cx="6591300" cy="3886200"/>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lgn="r">
              <a:defRPr sz="900">
                <a:solidFill>
                  <a:schemeClr val="tx1">
                    <a:tint val="75000"/>
                  </a:schemeClr>
                </a:solidFill>
                <a:ea typeface="微软雅黑 Light" panose="020B0502040204020203"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a:defRPr sz="900">
                <a:solidFill>
                  <a:schemeClr val="tx1">
                    <a:tint val="75000"/>
                  </a:schemeClr>
                </a:solidFill>
                <a:ea typeface="微软雅黑 Light" panose="020B0502040204020203"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900" b="0" i="0" u="none" strike="noStrike" kern="1200" cap="none" spc="0" normalizeH="0" baseline="0" noProof="0">
              <a:ln>
                <a:noFill/>
              </a:ln>
              <a:solidFill>
                <a:schemeClr val="tx1">
                  <a:tint val="75000"/>
                </a:schemeClr>
              </a:solidFill>
              <a:effectLst/>
              <a:uLnTx/>
              <a:uFillTx/>
              <a:latin typeface="Tahoma" panose="020B0604030504040204" pitchFamily="34" charset="0"/>
              <a:cs typeface="+mn-cs"/>
            </a:endParaRPr>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lstStyle>
            <a:lvl1pPr algn="r">
              <a:defRPr sz="2000">
                <a:solidFill>
                  <a:srgbClr val="FEFFFF"/>
                </a:solidFill>
                <a:ea typeface="等线" panose="02010600030101010101" pitchFamily="2" charset="-122"/>
              </a:defRPr>
            </a:lvl1pPr>
          </a:lstStyle>
          <a:p>
            <a:pPr lvl="0" fontAlgn="base"/>
            <a:fld id="{9A0DB2DC-4C9A-4742-B13C-FB6460FD3503}" type="slidenum">
              <a:rPr lang="en-US" altLang="zh-CN" strike="noStrike" noProof="1" dirty="0">
                <a:latin typeface="Tahoma" panose="020B0604030504040204" pitchFamily="34" charset="0"/>
                <a:ea typeface="微软雅黑 Light" panose="020B0502040204020203" pitchFamily="34" charset="-122"/>
                <a:cs typeface="+mn-cs"/>
              </a:rPr>
              <a:t>‹#›</a:t>
            </a:fld>
            <a:endParaRPr lang="en-US" altLang="zh-CN" strike="noStrike" noProof="1">
              <a:latin typeface="Tahoma" panose="020B0604030504040204" pitchFamily="34" charset="0"/>
              <a:ea typeface="微软雅黑 Light" panose="020B0502040204020203"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0" fontAlgn="base" hangingPunct="0">
        <a:spcBef>
          <a:spcPct val="0"/>
        </a:spcBef>
        <a:spcAft>
          <a:spcPct val="0"/>
        </a:spcAft>
        <a:defRPr sz="3600" kern="1200">
          <a:solidFill>
            <a:srgbClr val="262626"/>
          </a:solidFill>
          <a:latin typeface="+mj-lt"/>
          <a:ea typeface="微软雅黑 Light" panose="020B0502040204020203" pitchFamily="34" charset="-122"/>
          <a:cs typeface="+mj-cs"/>
        </a:defRPr>
      </a:lvl1pPr>
      <a:lvl2pPr algn="l" defTabSz="457200" rtl="0" eaLnBrk="0" fontAlgn="base" hangingPunct="0">
        <a:spcBef>
          <a:spcPct val="0"/>
        </a:spcBef>
        <a:spcAft>
          <a:spcPct val="0"/>
        </a:spcAft>
        <a:defRPr sz="3600">
          <a:solidFill>
            <a:srgbClr val="262626"/>
          </a:solidFill>
          <a:latin typeface="Century Gothic" pitchFamily="34" charset="0"/>
          <a:ea typeface="等线" panose="02010600030101010101" pitchFamily="2" charset="-122"/>
        </a:defRPr>
      </a:lvl2pPr>
      <a:lvl3pPr algn="l" defTabSz="457200" rtl="0" eaLnBrk="0" fontAlgn="base" hangingPunct="0">
        <a:spcBef>
          <a:spcPct val="0"/>
        </a:spcBef>
        <a:spcAft>
          <a:spcPct val="0"/>
        </a:spcAft>
        <a:defRPr sz="3600">
          <a:solidFill>
            <a:srgbClr val="262626"/>
          </a:solidFill>
          <a:latin typeface="Century Gothic" pitchFamily="34" charset="0"/>
          <a:ea typeface="等线" panose="02010600030101010101" pitchFamily="2" charset="-122"/>
        </a:defRPr>
      </a:lvl3pPr>
      <a:lvl4pPr algn="l" defTabSz="457200" rtl="0" eaLnBrk="0" fontAlgn="base" hangingPunct="0">
        <a:spcBef>
          <a:spcPct val="0"/>
        </a:spcBef>
        <a:spcAft>
          <a:spcPct val="0"/>
        </a:spcAft>
        <a:defRPr sz="3600">
          <a:solidFill>
            <a:srgbClr val="262626"/>
          </a:solidFill>
          <a:latin typeface="Century Gothic" pitchFamily="34" charset="0"/>
          <a:ea typeface="等线" panose="02010600030101010101" pitchFamily="2" charset="-122"/>
        </a:defRPr>
      </a:lvl4pPr>
      <a:lvl5pPr algn="l" defTabSz="457200" rtl="0" eaLnBrk="0" fontAlgn="base" hangingPunct="0">
        <a:spcBef>
          <a:spcPct val="0"/>
        </a:spcBef>
        <a:spcAft>
          <a:spcPct val="0"/>
        </a:spcAft>
        <a:defRPr sz="3600">
          <a:solidFill>
            <a:srgbClr val="262626"/>
          </a:solidFill>
          <a:latin typeface="Century Gothic" pitchFamily="34" charset="0"/>
          <a:ea typeface="等线" panose="0201060003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微软雅黑 Light" panose="020B0502040204020203" pitchFamily="34" charset="-122"/>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微软雅黑 Light" panose="020B0502040204020203" pitchFamily="34" charset="-122"/>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微软雅黑 Light" panose="020B0502040204020203" pitchFamily="34" charset="-122"/>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微软雅黑 Light" panose="020B0502040204020203" pitchFamily="34" charset="-122"/>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微软雅黑 Light" panose="020B0502040204020203" pitchFamily="34" charset="-122"/>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54.xml"/><Relationship Id="rId1" Type="http://schemas.openxmlformats.org/officeDocument/2006/relationships/slideLayout" Target="../slideLayouts/slideLayout2.xml"/><Relationship Id="rId4" Type="http://schemas.openxmlformats.org/officeDocument/2006/relationships/slide" Target="slide5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imgsrc.baidu.com/baike/pic/item/d048addef11bf44bccbf1a89.jpg" TargetMode="External"/><Relationship Id="rId1" Type="http://schemas.openxmlformats.org/officeDocument/2006/relationships/slideLayout" Target="../slideLayouts/slideLayout2.xml"/><Relationship Id="rId4" Type="http://schemas.openxmlformats.org/officeDocument/2006/relationships/slide" Target="slide55.xml"/></Relationships>
</file>

<file path=ppt/slides/_rels/slide5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imgsrc.baidu.com/baike/pic/item/d048addef11bf44bccbf1a89.jpg" TargetMode="Externa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56.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4.png"/><Relationship Id="rId4" Type="http://schemas.openxmlformats.org/officeDocument/2006/relationships/slide" Target="slide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3600" kern="1200" dirty="0">
                <a:latin typeface="微软雅黑 Light" panose="020B0502040204020203" pitchFamily="34" charset="-122"/>
                <a:cs typeface="+mj-cs"/>
              </a:rPr>
              <a:t>第一章 绪论</a:t>
            </a:r>
          </a:p>
        </p:txBody>
      </p:sp>
      <p:sp>
        <p:nvSpPr>
          <p:cNvPr id="19458" name="Rectangle 3"/>
          <p:cNvSpPr>
            <a:spLocks noGrp="1"/>
          </p:cNvSpPr>
          <p:nvPr>
            <p:ph idx="1"/>
          </p:nvPr>
        </p:nvSpPr>
        <p:spPr>
          <a:xfrm>
            <a:off x="971550" y="1628775"/>
            <a:ext cx="7561263" cy="4343400"/>
          </a:xfrm>
        </p:spPr>
        <p:txBody>
          <a:bodyPr vert="horz" wrap="square" lIns="91440" tIns="45720" rIns="91440" bIns="45720" anchor="t" anchorCtr="0"/>
          <a:lstStyle/>
          <a:p>
            <a:pPr defTabSz="457200" eaLnBrk="1" hangingPunct="1">
              <a:spcAft>
                <a:spcPts val="1000"/>
              </a:spcAft>
            </a:pPr>
            <a:r>
              <a:rPr lang="zh-CN" altLang="en-US" sz="2800" kern="1200" dirty="0">
                <a:latin typeface="微软雅黑 Light" panose="020B0502040204020203" pitchFamily="34" charset="-122"/>
                <a:cs typeface="+mn-cs"/>
              </a:rPr>
              <a:t>理解数据、数据结构、数据类型相关的定义和术语，了解数据抽象和信息隐蔽原则；</a:t>
            </a:r>
          </a:p>
          <a:p>
            <a:pPr defTabSz="457200" eaLnBrk="1" hangingPunct="1">
              <a:spcAft>
                <a:spcPts val="1000"/>
              </a:spcAft>
            </a:pPr>
            <a:r>
              <a:rPr lang="zh-CN" altLang="en-US" sz="2800" kern="1200" dirty="0">
                <a:latin typeface="微软雅黑 Light" panose="020B0502040204020203" pitchFamily="34" charset="-122"/>
                <a:cs typeface="+mn-cs"/>
              </a:rPr>
              <a:t>了解算法的定义、特性、时间代价和空间代价，会计算时间复杂度；</a:t>
            </a:r>
          </a:p>
          <a:p>
            <a:pPr defTabSz="457200" eaLnBrk="1" hangingPunct="1">
              <a:spcAft>
                <a:spcPts val="1000"/>
              </a:spcAft>
            </a:pPr>
            <a:r>
              <a:rPr lang="zh-CN" altLang="en-US" sz="2800" kern="1200" dirty="0">
                <a:latin typeface="微软雅黑 Light" panose="020B0502040204020203" pitchFamily="34" charset="-122"/>
                <a:cs typeface="+mn-cs"/>
              </a:rPr>
              <a:t>掌握用类</a:t>
            </a:r>
            <a:r>
              <a:rPr lang="en-US" altLang="zh-CN" sz="2800" kern="1200" dirty="0">
                <a:latin typeface="微软雅黑 Light" panose="020B0502040204020203" pitchFamily="34" charset="-122"/>
                <a:cs typeface="+mn-cs"/>
              </a:rPr>
              <a:t>C</a:t>
            </a:r>
            <a:r>
              <a:rPr lang="zh-CN" altLang="en-US" sz="2800" kern="1200" dirty="0">
                <a:latin typeface="微软雅黑 Light" panose="020B0502040204020203" pitchFamily="34" charset="-122"/>
                <a:cs typeface="+mn-cs"/>
              </a:rPr>
              <a:t>语言描述算法的方法，能够使用</a:t>
            </a:r>
            <a:r>
              <a:rPr lang="en-US" altLang="zh-CN" sz="2800" kern="1200" dirty="0">
                <a:latin typeface="微软雅黑 Light" panose="020B0502040204020203" pitchFamily="34" charset="-122"/>
                <a:cs typeface="+mn-cs"/>
              </a:rPr>
              <a:t>C</a:t>
            </a:r>
            <a:r>
              <a:rPr lang="zh-CN" altLang="en-US" sz="2800" kern="1200" dirty="0">
                <a:latin typeface="微软雅黑 Light" panose="020B0502040204020203" pitchFamily="34" charset="-122"/>
                <a:cs typeface="+mn-cs"/>
              </a:rPr>
              <a:t>语言编写程序。</a:t>
            </a:r>
          </a:p>
        </p:txBody>
      </p:sp>
      <p:sp>
        <p:nvSpPr>
          <p:cNvPr id="19459"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1</a:t>
            </a:fld>
            <a:endParaRPr lang="en-US" altLang="zh-CN" sz="1400" dirty="0">
              <a:latin typeface="Tahoma" panose="020B0604030504040204" pitchFamily="34" charset="0"/>
              <a:ea typeface="微软雅黑 Light" panose="020B0502040204020203" pitchFamily="34" charset="-122"/>
            </a:endParaRPr>
          </a:p>
        </p:txBody>
      </p:sp>
      <p:sp>
        <p:nvSpPr>
          <p:cNvPr id="19460" name="Text Box 4"/>
          <p:cNvSpPr txBox="1"/>
          <p:nvPr/>
        </p:nvSpPr>
        <p:spPr>
          <a:xfrm>
            <a:off x="1219200" y="3276600"/>
            <a:ext cx="6858000" cy="457200"/>
          </a:xfrm>
          <a:prstGeom prst="rect">
            <a:avLst/>
          </a:prstGeom>
          <a:noFill/>
          <a:ln w="9525">
            <a:noFill/>
          </a:ln>
        </p:spPr>
        <p:txBody>
          <a:bodyPr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19461" name="Text Box 6"/>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基本概念和术语：</a:t>
            </a:r>
            <a:r>
              <a:rPr lang="zh-CN" altLang="en-US" sz="2400" kern="1200" dirty="0">
                <a:latin typeface="+mj-lt"/>
                <a:cs typeface="+mj-cs"/>
              </a:rPr>
              <a:t>抽象数据类型</a:t>
            </a:r>
          </a:p>
        </p:txBody>
      </p:sp>
      <p:sp>
        <p:nvSpPr>
          <p:cNvPr id="20485" name="Text Box 5"/>
          <p:cNvSpPr>
            <a:spLocks noGrp="1" noChangeArrowheads="1"/>
          </p:cNvSpPr>
          <p:nvPr>
            <p:ph idx="1"/>
          </p:nvPr>
        </p:nvSpPr>
        <p:spPr>
          <a:xfrm>
            <a:off x="944563" y="1468438"/>
            <a:ext cx="8207375" cy="4876800"/>
          </a:xfrm>
        </p:spPr>
        <p:txBody>
          <a:bodyPr vert="horz" wrap="square" lIns="91440" tIns="45720" rIns="91440" bIns="45720" numCol="1" rtlCol="0" anchor="t" anchorCtr="0" compatLnSpc="1">
            <a:normAutofit fontScale="92500"/>
          </a:bodyPr>
          <a:lstStyle/>
          <a:p>
            <a:pPr marL="342900" marR="0" lvl="0" indent="-342900" algn="l" defTabSz="457200" rtl="0" eaLnBrk="1" fontAlgn="auto" latinLnBrk="0" hangingPunct="1">
              <a:lnSpc>
                <a:spcPct val="150000"/>
              </a:lnSpc>
              <a:spcBef>
                <a:spcPct val="0"/>
              </a:spcBef>
              <a:spcAft>
                <a:spcPts val="0"/>
              </a:spcAft>
              <a:buClr>
                <a:schemeClr val="hlink"/>
              </a:buClr>
              <a:buSzPct val="5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抽象数据类型可用三元组（</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D</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S</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P</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）表示。</a:t>
            </a:r>
          </a:p>
          <a:p>
            <a:pPr marL="342900" marR="0" lvl="0" indent="-342900" algn="l" defTabSz="457200" rtl="0" eaLnBrk="1" fontAlgn="auto" latinLnBrk="0" hangingPunct="1">
              <a:lnSpc>
                <a:spcPct val="150000"/>
              </a:lnSpc>
              <a:spcBef>
                <a:spcPct val="0"/>
              </a:spcBef>
              <a:spcAft>
                <a:spcPts val="0"/>
              </a:spcAft>
              <a:buClr>
                <a:schemeClr val="hlink"/>
              </a:buClr>
              <a:buSzPct val="50000"/>
              <a:buFont typeface="Wingdings 3" panose="05040102010807070707" pitchFamily="18" charset="2"/>
              <a:buChar char=""/>
              <a:defRPr/>
            </a:pP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ADT</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的定义格式（仅适用于本书）：</a:t>
            </a:r>
          </a:p>
          <a:p>
            <a:pPr marL="342900" marR="0" lvl="0" indent="-342900" algn="l" defTabSz="457200" rtl="0" eaLnBrk="1" fontAlgn="auto" latinLnBrk="0" hangingPunct="1">
              <a:lnSpc>
                <a:spcPct val="15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folHlink"/>
                </a:solidFill>
                <a:effectLst/>
                <a:uLnTx/>
                <a:uFillTx/>
                <a:latin typeface="微软雅黑 Light" panose="020B0502040204020203" pitchFamily="34" charset="-122"/>
                <a:cs typeface="+mn-cs"/>
              </a:rPr>
              <a:t>      </a:t>
            </a:r>
            <a:r>
              <a:rPr kumimoji="0" lang="en-US" altLang="zh-CN" sz="2400" b="1" i="0" u="none" strike="noStrike" kern="1200" cap="none" spc="0" normalizeH="0" baseline="0" noProof="0" dirty="0">
                <a:ln>
                  <a:noFill/>
                </a:ln>
                <a:solidFill>
                  <a:srgbClr val="FF0000"/>
                </a:solidFill>
                <a:effectLst/>
                <a:uLnTx/>
                <a:uFillTx/>
                <a:latin typeface="微软雅黑 Light" panose="020B0502040204020203" pitchFamily="34" charset="-122"/>
                <a:cs typeface="+mn-cs"/>
              </a:rPr>
              <a:t>ADT</a:t>
            </a:r>
            <a:r>
              <a:rPr kumimoji="0" lang="en-US" altLang="zh-CN"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  </a:t>
            </a:r>
            <a:r>
              <a:rPr kumimoji="0" lang="zh-CN" altLang="en-US"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抽象数据类型名</a:t>
            </a:r>
            <a:r>
              <a:rPr kumimoji="0" lang="en-US" altLang="zh-CN"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  </a:t>
            </a:r>
          </a:p>
          <a:p>
            <a:pPr marL="342900" marR="0" lvl="0" indent="-342900" algn="l" defTabSz="457200" rtl="0" eaLnBrk="1" fontAlgn="auto" latinLnBrk="0" hangingPunct="1">
              <a:lnSpc>
                <a:spcPct val="15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         </a:t>
            </a:r>
            <a:r>
              <a:rPr kumimoji="0" lang="zh-CN" altLang="en-US"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数据对象：</a:t>
            </a:r>
            <a:r>
              <a:rPr kumimoji="0" lang="en-US" altLang="zh-CN"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&lt;</a:t>
            </a:r>
            <a:r>
              <a:rPr kumimoji="0" lang="zh-CN" altLang="en-US"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数据对象的定义</a:t>
            </a:r>
            <a:r>
              <a:rPr kumimoji="0" lang="en-US" altLang="zh-CN"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&gt;      </a:t>
            </a:r>
          </a:p>
          <a:p>
            <a:pPr marL="342900" marR="0" lvl="0" indent="-342900" algn="l" defTabSz="457200" rtl="0" eaLnBrk="1" fontAlgn="auto" latinLnBrk="0" hangingPunct="1">
              <a:lnSpc>
                <a:spcPct val="15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         </a:t>
            </a:r>
            <a:r>
              <a:rPr kumimoji="0" lang="zh-CN" altLang="en-US"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数据关系：</a:t>
            </a:r>
            <a:r>
              <a:rPr kumimoji="0" lang="en-US" altLang="zh-CN"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&lt;</a:t>
            </a:r>
            <a:r>
              <a:rPr kumimoji="0" lang="zh-CN" altLang="en-US"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数据关系的定义</a:t>
            </a:r>
            <a:r>
              <a:rPr kumimoji="0" lang="en-US" altLang="zh-CN"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&gt;     </a:t>
            </a:r>
          </a:p>
          <a:p>
            <a:pPr marL="342900" marR="0" lvl="0" indent="-342900" algn="l" defTabSz="457200" rtl="0" eaLnBrk="1" fontAlgn="auto" latinLnBrk="0" hangingPunct="1">
              <a:lnSpc>
                <a:spcPct val="15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         </a:t>
            </a:r>
            <a:r>
              <a:rPr kumimoji="0" lang="zh-CN" altLang="en-US"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基本操作：</a:t>
            </a:r>
            <a:r>
              <a:rPr kumimoji="0" lang="en-US" altLang="zh-CN"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&lt;</a:t>
            </a:r>
            <a:r>
              <a:rPr kumimoji="0" lang="zh-CN" altLang="en-US"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基本操作的定义</a:t>
            </a:r>
            <a:r>
              <a:rPr kumimoji="0" lang="en-US" altLang="zh-CN"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&gt;    </a:t>
            </a:r>
          </a:p>
          <a:p>
            <a:pPr marL="342900" marR="0" lvl="0" indent="-342900" algn="l" defTabSz="457200" rtl="0" eaLnBrk="1" fontAlgn="auto" latinLnBrk="0" hangingPunct="1">
              <a:lnSpc>
                <a:spcPct val="15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      } </a:t>
            </a:r>
            <a:r>
              <a:rPr kumimoji="0" lang="en-US" altLang="zh-CN" sz="2400" b="1" i="0" u="none" strike="noStrike" kern="1200" cap="none" spc="0" normalizeH="0" baseline="0" noProof="0" dirty="0">
                <a:ln>
                  <a:noFill/>
                </a:ln>
                <a:solidFill>
                  <a:srgbClr val="FF0000"/>
                </a:solidFill>
                <a:effectLst/>
                <a:uLnTx/>
                <a:uFillTx/>
                <a:latin typeface="微软雅黑 Light" panose="020B0502040204020203" pitchFamily="34" charset="-122"/>
                <a:cs typeface="+mn-cs"/>
              </a:rPr>
              <a:t>ADT</a:t>
            </a:r>
            <a:r>
              <a:rPr kumimoji="0" lang="en-US" altLang="zh-CN"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  </a:t>
            </a:r>
            <a:r>
              <a:rPr kumimoji="0" lang="zh-CN" altLang="en-US"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rPr>
              <a:t>抽象数据类型名</a:t>
            </a:r>
            <a:endParaRPr kumimoji="0" lang="en-US" altLang="zh-CN"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endParaRPr>
          </a:p>
          <a:p>
            <a:pPr marL="342900" marR="0" lvl="0" indent="-342900" algn="l" defTabSz="457200" rtl="0" eaLnBrk="1" fontAlgn="auto" latinLnBrk="0" hangingPunct="1">
              <a:lnSpc>
                <a:spcPct val="150000"/>
              </a:lnSpc>
              <a:spcBef>
                <a:spcPct val="0"/>
              </a:spcBef>
              <a:spcAft>
                <a:spcPts val="0"/>
              </a:spcAft>
              <a:buClrTx/>
              <a:buSzTx/>
              <a:buFont typeface="Wingdings 3" panose="05040102010807070707" pitchFamily="18" charset="2"/>
              <a:buNone/>
              <a:defRPr/>
            </a:pP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cs typeface="+mn-cs"/>
            </a:endParaRPr>
          </a:p>
          <a:p>
            <a:pPr marL="342900" marR="0" lvl="0" indent="-342900" algn="l" defTabSz="457200" rtl="0" eaLnBrk="1" fontAlgn="auto" latinLnBrk="0" hangingPunct="1">
              <a:lnSpc>
                <a:spcPct val="150000"/>
              </a:lnSpc>
              <a:spcBef>
                <a:spcPct val="0"/>
              </a:spcBef>
              <a:spcAft>
                <a:spcPts val="0"/>
              </a:spcAft>
              <a:buClrTx/>
              <a:buSzTx/>
              <a:buFont typeface="Wingdings 3" panose="05040102010807070707" pitchFamily="18" charset="2"/>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cs typeface="+mn-cs"/>
              </a:rPr>
              <a:t>伪码</a:t>
            </a:r>
            <a:r>
              <a:rPr kumimoji="0" lang="en-US" altLang="zh-CN" sz="2400" b="1" i="0" u="none" strike="noStrike" kern="1200" cap="none" spc="0" normalizeH="0" baseline="0" noProof="0" dirty="0">
                <a:ln>
                  <a:noFill/>
                </a:ln>
                <a:solidFill>
                  <a:schemeClr val="tx1"/>
                </a:solidFill>
                <a:effectLst/>
                <a:uLnTx/>
                <a:uFillTx/>
                <a:latin typeface="+mn-lt"/>
                <a:cs typeface="+mn-cs"/>
              </a:rPr>
              <a:t>: </a:t>
            </a:r>
            <a:r>
              <a:rPr kumimoji="0" lang="zh-CN" altLang="en-US" sz="2400" b="1" i="0" u="none" strike="noStrike" kern="1200" cap="none" spc="0" normalizeH="0" baseline="0" noProof="0" dirty="0">
                <a:ln>
                  <a:noFill/>
                </a:ln>
                <a:solidFill>
                  <a:schemeClr val="tx1"/>
                </a:solidFill>
                <a:effectLst/>
                <a:uLnTx/>
                <a:uFillTx/>
                <a:latin typeface="+mn-lt"/>
                <a:cs typeface="+mn-cs"/>
              </a:rPr>
              <a:t>以夹杂程序语法和自然语言的形式来描述解决问题的方法</a:t>
            </a:r>
            <a:endParaRPr kumimoji="0" lang="zh-CN" altLang="en-US" sz="2400" b="1" i="0" u="none" strike="noStrike" kern="1200" cap="none" spc="0" normalizeH="0" baseline="0" noProof="0" dirty="0">
              <a:ln>
                <a:noFill/>
              </a:ln>
              <a:solidFill>
                <a:schemeClr val="bg2">
                  <a:lumMod val="10000"/>
                </a:schemeClr>
              </a:solidFill>
              <a:effectLst/>
              <a:uLnTx/>
              <a:uFillTx/>
              <a:latin typeface="微软雅黑 Light" panose="020B0502040204020203" pitchFamily="34" charset="-122"/>
              <a:cs typeface="+mn-cs"/>
            </a:endParaRPr>
          </a:p>
          <a:p>
            <a:pPr marL="342900" marR="0" lvl="0" indent="-342900" algn="l" defTabSz="457200" rtl="0" eaLnBrk="1" fontAlgn="auto" latinLnBrk="0" hangingPunct="1">
              <a:lnSpc>
                <a:spcPct val="150000"/>
              </a:lnSpc>
              <a:spcBef>
                <a:spcPct val="0"/>
              </a:spcBef>
              <a:spcAft>
                <a:spcPts val="0"/>
              </a:spcAft>
              <a:buClrTx/>
              <a:buSzTx/>
              <a:buFontTx/>
              <a:buNone/>
              <a:defRPr/>
            </a:pPr>
            <a:endParaRPr kumimoji="0" lang="zh-CN" altLang="en-US" sz="20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cs typeface="+mn-cs"/>
            </a:endParaRPr>
          </a:p>
        </p:txBody>
      </p:sp>
      <p:sp>
        <p:nvSpPr>
          <p:cNvPr id="30723"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10</a:t>
            </a:fld>
            <a:endParaRPr lang="en-US" altLang="zh-CN" sz="1400" dirty="0">
              <a:latin typeface="Tahoma" panose="020B0604030504040204" pitchFamily="34" charset="0"/>
              <a:ea typeface="微软雅黑 Light" panose="020B0502040204020203" pitchFamily="34" charset="-122"/>
            </a:endParaRPr>
          </a:p>
        </p:txBody>
      </p:sp>
      <p:sp>
        <p:nvSpPr>
          <p:cNvPr id="30724" name="Text Box 3"/>
          <p:cNvSpPr txBox="1"/>
          <p:nvPr/>
        </p:nvSpPr>
        <p:spPr>
          <a:xfrm>
            <a:off x="1219200" y="2917825"/>
            <a:ext cx="6858000" cy="457200"/>
          </a:xfrm>
          <a:prstGeom prst="rect">
            <a:avLst/>
          </a:prstGeom>
          <a:noFill/>
          <a:ln w="9525">
            <a:noFill/>
          </a:ln>
        </p:spPr>
        <p:txBody>
          <a:bodyPr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30725" name="Text Box 4"/>
          <p:cNvSpPr txBox="1"/>
          <p:nvPr/>
        </p:nvSpPr>
        <p:spPr>
          <a:xfrm>
            <a:off x="1524000" y="3756025"/>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20493" name="AutoShape 13"/>
          <p:cNvSpPr>
            <a:spLocks noChangeArrowheads="1"/>
          </p:cNvSpPr>
          <p:nvPr/>
        </p:nvSpPr>
        <p:spPr bwMode="auto">
          <a:xfrm rot="19213046">
            <a:off x="2687638" y="2522538"/>
            <a:ext cx="2174875" cy="153988"/>
          </a:xfrm>
          <a:prstGeom prst="rightArrow">
            <a:avLst>
              <a:gd name="adj1" fmla="val 50000"/>
              <a:gd name="adj2" fmla="val 407422"/>
            </a:avLst>
          </a:prstGeom>
          <a:gradFill rotWithShape="1">
            <a:gsLst>
              <a:gs pos="0">
                <a:schemeClr val="accent1">
                  <a:alpha val="20000"/>
                </a:schemeClr>
              </a:gs>
              <a:gs pos="100000">
                <a:schemeClr val="accent1">
                  <a:gamma/>
                  <a:shade val="46275"/>
                  <a:invGamma/>
                </a:schemeClr>
              </a:gs>
            </a:gsLst>
            <a:lin ang="54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Tahoma" panose="020B0604030504040204" pitchFamily="34" charset="0"/>
              <a:ea typeface="微软雅黑 Light" panose="020B0502040204020203" pitchFamily="34" charset="-122"/>
              <a:cs typeface="+mn-cs"/>
            </a:endParaRPr>
          </a:p>
        </p:txBody>
      </p:sp>
      <p:sp>
        <p:nvSpPr>
          <p:cNvPr id="20494" name="AutoShape 14"/>
          <p:cNvSpPr>
            <a:spLocks noChangeArrowheads="1"/>
          </p:cNvSpPr>
          <p:nvPr/>
        </p:nvSpPr>
        <p:spPr bwMode="auto">
          <a:xfrm rot="19213046">
            <a:off x="2619375" y="2762250"/>
            <a:ext cx="2932113" cy="171450"/>
          </a:xfrm>
          <a:prstGeom prst="rightArrow">
            <a:avLst>
              <a:gd name="adj1" fmla="val 50000"/>
              <a:gd name="adj2" fmla="val 495073"/>
            </a:avLst>
          </a:prstGeom>
          <a:gradFill rotWithShape="1">
            <a:gsLst>
              <a:gs pos="0">
                <a:schemeClr val="accent1">
                  <a:alpha val="20000"/>
                </a:schemeClr>
              </a:gs>
              <a:gs pos="100000">
                <a:schemeClr val="accent1">
                  <a:gamma/>
                  <a:shade val="46275"/>
                  <a:invGamma/>
                </a:schemeClr>
              </a:gs>
            </a:gsLst>
            <a:lin ang="54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Tahoma" panose="020B0604030504040204" pitchFamily="34" charset="0"/>
              <a:ea typeface="微软雅黑 Light" panose="020B0502040204020203" pitchFamily="34" charset="-122"/>
              <a:cs typeface="+mn-cs"/>
            </a:endParaRPr>
          </a:p>
        </p:txBody>
      </p:sp>
      <p:sp>
        <p:nvSpPr>
          <p:cNvPr id="20495" name="AutoShape 15"/>
          <p:cNvSpPr>
            <a:spLocks noChangeArrowheads="1"/>
          </p:cNvSpPr>
          <p:nvPr/>
        </p:nvSpPr>
        <p:spPr bwMode="auto">
          <a:xfrm rot="19213046">
            <a:off x="2560638" y="3043238"/>
            <a:ext cx="3594100" cy="188913"/>
          </a:xfrm>
          <a:prstGeom prst="rightArrow">
            <a:avLst>
              <a:gd name="adj1" fmla="val 50000"/>
              <a:gd name="adj2" fmla="val 738092"/>
            </a:avLst>
          </a:prstGeom>
          <a:gradFill rotWithShape="1">
            <a:gsLst>
              <a:gs pos="0">
                <a:schemeClr val="accent1">
                  <a:alpha val="20000"/>
                </a:schemeClr>
              </a:gs>
              <a:gs pos="100000">
                <a:schemeClr val="accent1">
                  <a:gamma/>
                  <a:shade val="46275"/>
                  <a:invGamma/>
                </a:schemeClr>
              </a:gs>
            </a:gsLst>
            <a:lin ang="54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Tahoma" panose="020B0604030504040204" pitchFamily="34" charset="0"/>
              <a:ea typeface="微软雅黑 Light" panose="020B0502040204020203" pitchFamily="34" charset="-122"/>
              <a:cs typeface="+mn-cs"/>
            </a:endParaRPr>
          </a:p>
        </p:txBody>
      </p:sp>
      <p:sp>
        <p:nvSpPr>
          <p:cNvPr id="20496" name="AutoShape 16"/>
          <p:cNvSpPr/>
          <p:nvPr/>
        </p:nvSpPr>
        <p:spPr>
          <a:xfrm>
            <a:off x="185738" y="3898900"/>
            <a:ext cx="1439862" cy="431800"/>
          </a:xfrm>
          <a:prstGeom prst="wedgeRoundRectCallout">
            <a:avLst>
              <a:gd name="adj1" fmla="val 41727"/>
              <a:gd name="adj2" fmla="val -123750"/>
              <a:gd name="adj3" fmla="val 16667"/>
            </a:avLst>
          </a:prstGeom>
          <a:solidFill>
            <a:srgbClr val="B8E28E"/>
          </a:solidFill>
          <a:ln w="9525">
            <a:noFill/>
          </a:ln>
          <a:effectLst>
            <a:prstShdw prst="shdw17" dist="17961" dir="2699999">
              <a:srgbClr val="6E8855"/>
            </a:prstShdw>
          </a:effectLst>
        </p:spPr>
        <p:txBody>
          <a:bodyPr anchor="ctr" anchorCtr="0"/>
          <a:lstStyle/>
          <a:p>
            <a:pPr algn="ctr">
              <a:buClrTx/>
              <a:buFontTx/>
            </a:pPr>
            <a:r>
              <a:rPr lang="zh-CN" altLang="en-US" sz="2000" b="1" dirty="0">
                <a:solidFill>
                  <a:srgbClr val="020603"/>
                </a:solidFill>
                <a:latin typeface="微软雅黑 Light" panose="020B0502040204020203" pitchFamily="34" charset="-122"/>
                <a:ea typeface="微软雅黑 Light" panose="020B0502040204020203" pitchFamily="34" charset="-122"/>
              </a:rPr>
              <a:t>伪码描述</a:t>
            </a:r>
          </a:p>
        </p:txBody>
      </p:sp>
      <p:sp>
        <p:nvSpPr>
          <p:cNvPr id="20497" name="AutoShape 17"/>
          <p:cNvSpPr/>
          <p:nvPr/>
        </p:nvSpPr>
        <p:spPr>
          <a:xfrm>
            <a:off x="1485900" y="3270250"/>
            <a:ext cx="114300" cy="655638"/>
          </a:xfrm>
          <a:prstGeom prst="leftBrace">
            <a:avLst>
              <a:gd name="adj1" fmla="val 49686"/>
              <a:gd name="adj2" fmla="val 50000"/>
            </a:avLst>
          </a:prstGeom>
          <a:noFill/>
          <a:ln w="9525" cap="flat" cmpd="sng">
            <a:solidFill>
              <a:srgbClr val="DE6306"/>
            </a:solidFill>
            <a:prstDash val="solid"/>
            <a:round/>
            <a:headEnd type="none" w="med" len="med"/>
            <a:tailEnd type="none" w="med" len="med"/>
          </a:ln>
          <a:effectLst>
            <a:prstShdw prst="shdw17" dist="17961" dir="2699999">
              <a:srgbClr val="853B04"/>
            </a:prstShdw>
          </a:effectLst>
        </p:spPr>
        <p:txBody>
          <a:bodyPr wrap="none" anchor="ctr" anchorCtr="0"/>
          <a:lstStyle/>
          <a:p>
            <a:pPr algn="ctr">
              <a:buClrTx/>
              <a:buFontTx/>
            </a:pPr>
            <a:endParaRPr lang="zh-CN" altLang="zh-CN" dirty="0">
              <a:solidFill>
                <a:srgbClr val="020603"/>
              </a:solidFill>
              <a:latin typeface="微软雅黑 Light" panose="020B0502040204020203" pitchFamily="34" charset="-122"/>
              <a:ea typeface="微软雅黑 Light" panose="020B0502040204020203"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9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 grpId="0" animBg="1"/>
      <p:bldP spid="20494" grpId="0" animBg="1"/>
      <p:bldP spid="20495" grpId="0" animBg="1"/>
      <p:bldP spid="20496" grpId="0" animBg="1"/>
      <p:bldP spid="204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基本概念和术语：</a:t>
            </a:r>
            <a:r>
              <a:rPr lang="zh-CN" altLang="en-US" sz="2400" kern="1200" dirty="0">
                <a:latin typeface="+mj-lt"/>
                <a:cs typeface="+mj-cs"/>
              </a:rPr>
              <a:t>抽象数据类型</a:t>
            </a:r>
          </a:p>
        </p:txBody>
      </p:sp>
      <p:sp>
        <p:nvSpPr>
          <p:cNvPr id="31746" name="Text Box 5"/>
          <p:cNvSpPr>
            <a:spLocks noGrp="1"/>
          </p:cNvSpPr>
          <p:nvPr>
            <p:ph idx="1"/>
          </p:nvPr>
        </p:nvSpPr>
        <p:spPr>
          <a:xfrm>
            <a:off x="684213" y="1339850"/>
            <a:ext cx="8208962" cy="4826000"/>
          </a:xfrm>
        </p:spPr>
        <p:txBody>
          <a:bodyPr vert="horz" wrap="square" lIns="91440" tIns="45720" rIns="91440" bIns="45720" anchor="t" anchorCtr="0"/>
          <a:lstStyle/>
          <a:p>
            <a:pPr defTabSz="457200" eaLnBrk="1" hangingPunct="1">
              <a:lnSpc>
                <a:spcPct val="120000"/>
              </a:lnSpc>
              <a:spcBef>
                <a:spcPct val="0"/>
              </a:spcBef>
              <a:buClrTx/>
              <a:buFontTx/>
              <a:buNone/>
            </a:pPr>
            <a:r>
              <a:rPr lang="zh-CN" altLang="en-US" sz="2000" kern="1200" dirty="0">
                <a:latin typeface="Times New Roman" panose="02020603050405020304" pitchFamily="18" charset="0"/>
                <a:cs typeface="+mn-cs"/>
              </a:rPr>
              <a:t>基本操作的定义格式为：</a:t>
            </a:r>
          </a:p>
          <a:p>
            <a:pPr defTabSz="457200" eaLnBrk="1" hangingPunct="1">
              <a:lnSpc>
                <a:spcPct val="120000"/>
              </a:lnSpc>
              <a:spcBef>
                <a:spcPct val="0"/>
              </a:spcBef>
              <a:buClrTx/>
              <a:buFontTx/>
              <a:buNone/>
            </a:pPr>
            <a:r>
              <a:rPr lang="zh-CN" altLang="en-US" sz="2000" kern="1200" dirty="0">
                <a:latin typeface="Times New Roman" panose="02020603050405020304" pitchFamily="18" charset="0"/>
                <a:cs typeface="+mn-cs"/>
              </a:rPr>
              <a:t>                       基本操作名（参数表）</a:t>
            </a:r>
          </a:p>
          <a:p>
            <a:pPr defTabSz="457200" eaLnBrk="1" hangingPunct="1">
              <a:lnSpc>
                <a:spcPct val="120000"/>
              </a:lnSpc>
              <a:spcBef>
                <a:spcPct val="0"/>
              </a:spcBef>
              <a:buClrTx/>
              <a:buFontTx/>
              <a:buNone/>
            </a:pPr>
            <a:r>
              <a:rPr lang="zh-CN" altLang="en-US" sz="2000" kern="1200" dirty="0">
                <a:latin typeface="Times New Roman" panose="02020603050405020304" pitchFamily="18" charset="0"/>
                <a:cs typeface="+mn-cs"/>
              </a:rPr>
              <a:t>                       初始条件：</a:t>
            </a:r>
            <a:r>
              <a:rPr lang="en-US" altLang="zh-CN" sz="2000" kern="1200" dirty="0">
                <a:latin typeface="Times New Roman" panose="02020603050405020304" pitchFamily="18" charset="0"/>
                <a:cs typeface="+mn-cs"/>
              </a:rPr>
              <a:t>…</a:t>
            </a:r>
          </a:p>
          <a:p>
            <a:pPr defTabSz="457200" eaLnBrk="1" hangingPunct="1">
              <a:lnSpc>
                <a:spcPct val="120000"/>
              </a:lnSpc>
              <a:spcBef>
                <a:spcPct val="0"/>
              </a:spcBef>
              <a:buClrTx/>
              <a:buFontTx/>
              <a:buNone/>
            </a:pPr>
            <a:r>
              <a:rPr lang="en-US" altLang="zh-CN" sz="2000" kern="1200" dirty="0">
                <a:latin typeface="Times New Roman" panose="02020603050405020304" pitchFamily="18" charset="0"/>
                <a:cs typeface="+mn-cs"/>
              </a:rPr>
              <a:t>                       </a:t>
            </a:r>
            <a:r>
              <a:rPr lang="zh-CN" altLang="en-US" sz="2000" kern="1200" dirty="0">
                <a:latin typeface="Times New Roman" panose="02020603050405020304" pitchFamily="18" charset="0"/>
                <a:cs typeface="+mn-cs"/>
              </a:rPr>
              <a:t>操作结果：</a:t>
            </a:r>
            <a:r>
              <a:rPr lang="en-US" altLang="zh-CN" sz="2000" kern="1200" dirty="0">
                <a:latin typeface="Times New Roman" panose="02020603050405020304" pitchFamily="18" charset="0"/>
                <a:cs typeface="+mn-cs"/>
              </a:rPr>
              <a:t>…</a:t>
            </a:r>
          </a:p>
          <a:p>
            <a:pPr defTabSz="457200" eaLnBrk="1" hangingPunct="1">
              <a:lnSpc>
                <a:spcPct val="120000"/>
              </a:lnSpc>
            </a:pPr>
            <a:r>
              <a:rPr lang="zh-CN" altLang="en-US" sz="2000" kern="1200" dirty="0">
                <a:latin typeface="微软雅黑 Light" panose="020B0502040204020203" pitchFamily="34" charset="-122"/>
                <a:cs typeface="+mn-cs"/>
              </a:rPr>
              <a:t>初始条件描述操作执行前数据结构和参数应满足的条件，若不满足，则操作失败，并返回相应出错信息。若初始条件为空，则省略之。</a:t>
            </a:r>
          </a:p>
          <a:p>
            <a:pPr defTabSz="457200" eaLnBrk="1" hangingPunct="1">
              <a:lnSpc>
                <a:spcPct val="120000"/>
              </a:lnSpc>
            </a:pPr>
            <a:r>
              <a:rPr lang="zh-CN" altLang="en-US" sz="2000" kern="1200" dirty="0">
                <a:latin typeface="微软雅黑 Light" panose="020B0502040204020203" pitchFamily="34" charset="-122"/>
                <a:cs typeface="+mn-cs"/>
              </a:rPr>
              <a:t>操作结果说明操作正常完成之后数据结构的变化状况和应返回的结果</a:t>
            </a:r>
          </a:p>
          <a:p>
            <a:pPr defTabSz="457200" eaLnBrk="1" hangingPunct="1">
              <a:lnSpc>
                <a:spcPct val="120000"/>
              </a:lnSpc>
            </a:pPr>
            <a:r>
              <a:rPr lang="zh-CN" altLang="en-US" sz="2000" kern="1200" dirty="0">
                <a:latin typeface="微软雅黑 Light" panose="020B0502040204020203" pitchFamily="34" charset="-122"/>
                <a:cs typeface="+mn-cs"/>
              </a:rPr>
              <a:t>参数表有两种参数：</a:t>
            </a:r>
          </a:p>
          <a:p>
            <a:pPr lvl="1" defTabSz="457200" eaLnBrk="1" hangingPunct="1">
              <a:lnSpc>
                <a:spcPct val="120000"/>
              </a:lnSpc>
            </a:pPr>
            <a:r>
              <a:rPr lang="zh-CN" altLang="en-US" kern="1200" dirty="0">
                <a:latin typeface="微软雅黑 Light" panose="020B0502040204020203" pitchFamily="34" charset="-122"/>
                <a:cs typeface="+mn-cs"/>
              </a:rPr>
              <a:t>赋值参数：只为操作提供输入值；</a:t>
            </a:r>
          </a:p>
          <a:p>
            <a:pPr lvl="1" defTabSz="457200" eaLnBrk="1" hangingPunct="1">
              <a:lnSpc>
                <a:spcPct val="120000"/>
              </a:lnSpc>
            </a:pPr>
            <a:r>
              <a:rPr lang="zh-CN" altLang="en-US" kern="1200" dirty="0">
                <a:latin typeface="微软雅黑 Light" panose="020B0502040204020203" pitchFamily="34" charset="-122"/>
                <a:cs typeface="+mn-cs"/>
              </a:rPr>
              <a:t>引用参数：以</a:t>
            </a:r>
            <a:r>
              <a:rPr lang="en-US" altLang="zh-CN" kern="1200" dirty="0">
                <a:solidFill>
                  <a:srgbClr val="C00000"/>
                </a:solidFill>
                <a:latin typeface="微软雅黑 Light" panose="020B0502040204020203" pitchFamily="34" charset="-122"/>
                <a:cs typeface="+mn-cs"/>
              </a:rPr>
              <a:t>&amp;</a:t>
            </a:r>
            <a:r>
              <a:rPr lang="zh-CN" altLang="en-US" kern="1200" dirty="0">
                <a:latin typeface="微软雅黑 Light" panose="020B0502040204020203" pitchFamily="34" charset="-122"/>
                <a:cs typeface="+mn-cs"/>
              </a:rPr>
              <a:t>打头， 除可提供输入值外，还将返回操作结果。</a:t>
            </a:r>
          </a:p>
        </p:txBody>
      </p:sp>
      <p:sp>
        <p:nvSpPr>
          <p:cNvPr id="31747"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11</a:t>
            </a:fld>
            <a:endParaRPr lang="en-US" altLang="zh-CN" sz="1400" dirty="0">
              <a:latin typeface="Tahoma" panose="020B0604030504040204" pitchFamily="34" charset="0"/>
              <a:ea typeface="微软雅黑 Light" panose="020B0502040204020203" pitchFamily="34" charset="-122"/>
            </a:endParaRPr>
          </a:p>
        </p:txBody>
      </p:sp>
      <p:sp>
        <p:nvSpPr>
          <p:cNvPr id="31748" name="Text Box 4"/>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1344613" y="620713"/>
            <a:ext cx="6477000" cy="868362"/>
          </a:xfrm>
        </p:spPr>
        <p:txBody>
          <a:bodyPr vert="horz" wrap="square" lIns="91440" tIns="45720" rIns="91440" bIns="45720" anchor="t" anchorCtr="0"/>
          <a:lstStyle/>
          <a:p>
            <a:pPr defTabSz="457200" eaLnBrk="1" hangingPunct="1"/>
            <a:r>
              <a:rPr lang="zh-CN" altLang="en-US" sz="2800" kern="1200" dirty="0">
                <a:latin typeface="+mj-lt"/>
                <a:cs typeface="+mj-cs"/>
              </a:rPr>
              <a:t>基本概念和术语：</a:t>
            </a:r>
            <a:r>
              <a:rPr lang="zh-CN" altLang="en-US" sz="2400" kern="1200" dirty="0">
                <a:latin typeface="+mj-lt"/>
                <a:cs typeface="+mj-cs"/>
              </a:rPr>
              <a:t>抽象数据类型描述示例</a:t>
            </a:r>
          </a:p>
        </p:txBody>
      </p:sp>
      <p:sp>
        <p:nvSpPr>
          <p:cNvPr id="88067" name="Rectangle 3"/>
          <p:cNvSpPr>
            <a:spLocks noGrp="1" noChangeArrowheads="1"/>
          </p:cNvSpPr>
          <p:nvPr>
            <p:ph idx="1"/>
          </p:nvPr>
        </p:nvSpPr>
        <p:spPr>
          <a:xfrm>
            <a:off x="822325" y="1196975"/>
            <a:ext cx="8229600" cy="4537075"/>
          </a:xfrm>
        </p:spPr>
        <p:txBody>
          <a:bodyPr vert="horz" wrap="square" lIns="91440" tIns="45720" rIns="91440" bIns="45720" numCol="1" anchor="t" anchorCtr="0" compatLnSpc="1"/>
          <a:lstStyle/>
          <a:p>
            <a:pPr marL="342900" marR="0" lvl="0" indent="-342900" algn="l" defTabSz="457200" rtl="0" eaLnBrk="1" fontAlgn="base" latinLnBrk="0" hangingPunct="1">
              <a:lnSpc>
                <a:spcPct val="80000"/>
              </a:lnSpc>
              <a:spcBef>
                <a:spcPts val="1000"/>
              </a:spcBef>
              <a:spcAft>
                <a:spcPct val="0"/>
              </a:spcAft>
              <a:buClr>
                <a:schemeClr val="accent1"/>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例</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抽象数据类型“复数”的形式化描述：</a:t>
            </a:r>
          </a:p>
          <a:p>
            <a:pPr marL="342900" marR="0" lvl="0" indent="-342900" algn="l" defTabSz="457200" rtl="0" eaLnBrk="1" fontAlgn="base" latinLnBrk="0" hangingPunct="1">
              <a:lnSpc>
                <a:spcPct val="80000"/>
              </a:lnSpc>
              <a:spcBef>
                <a:spcPct val="50000"/>
              </a:spcBef>
              <a:spcAft>
                <a:spcPct val="0"/>
              </a:spcAft>
              <a:buClr>
                <a:schemeClr val="accent1"/>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ADT Complex{</a:t>
            </a:r>
          </a:p>
          <a:p>
            <a:pPr marL="342900" marR="0" lvl="0" indent="-342900" algn="l" defTabSz="457200" rtl="0" eaLnBrk="1" fontAlgn="base" latinLnBrk="0" hangingPunct="1">
              <a:lnSpc>
                <a:spcPct val="80000"/>
              </a:lnSpc>
              <a:spcBef>
                <a:spcPct val="40000"/>
              </a:spcBef>
              <a:spcAft>
                <a:spcPct val="0"/>
              </a:spcAft>
              <a:buClr>
                <a:schemeClr val="accent1"/>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zh-CN" altLang="en-US"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数据对象：</a:t>
            </a:r>
            <a:r>
              <a:rPr kumimoji="0" lang="en-US" altLang="zh-CN"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D={c1, c2 | c1, c2∈R(</a:t>
            </a:r>
            <a:r>
              <a:rPr kumimoji="0" lang="zh-CN" altLang="en-US"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实数集</a:t>
            </a:r>
            <a:r>
              <a:rPr kumimoji="0" lang="en-US" altLang="zh-CN"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p>
          <a:p>
            <a:pPr marL="273050" marR="0" lvl="0" indent="-273050" algn="l" defTabSz="457200" rtl="0" eaLnBrk="1" fontAlgn="base" latinLnBrk="0" hangingPunct="1">
              <a:lnSpc>
                <a:spcPct val="80000"/>
              </a:lnSpc>
              <a:spcBef>
                <a:spcPct val="40000"/>
              </a:spcBef>
              <a:spcAft>
                <a:spcPct val="0"/>
              </a:spcAft>
              <a:buClr>
                <a:schemeClr val="accent1"/>
              </a:buClr>
              <a:buSzTx/>
              <a:buFont typeface="Wingdings" panose="05000000000000000000" pitchFamily="2" charset="2"/>
              <a:buNone/>
              <a:defRPr/>
            </a:pPr>
            <a:r>
              <a:rPr kumimoji="0" lang="en-US" altLang="zh-CN"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zh-CN" altLang="en-US"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数据关系：</a:t>
            </a:r>
            <a:r>
              <a:rPr kumimoji="0" lang="en-US" altLang="zh-CN"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R={&lt; c1, c2&gt; | c1</a:t>
            </a:r>
            <a:r>
              <a:rPr kumimoji="0" lang="zh-CN" altLang="en-US"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是复数的实部，</a:t>
            </a:r>
            <a:r>
              <a:rPr kumimoji="0" lang="en-US" altLang="zh-CN"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c2</a:t>
            </a:r>
            <a:r>
              <a:rPr kumimoji="0" lang="zh-CN" altLang="en-US"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是复数的虚部</a:t>
            </a:r>
            <a:r>
              <a:rPr kumimoji="0" lang="en-US" altLang="zh-CN"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p>
          <a:p>
            <a:pPr marL="342900" marR="0" lvl="0" indent="-342900" algn="l" defTabSz="457200" rtl="0" eaLnBrk="1" fontAlgn="base" latinLnBrk="0" hangingPunct="1">
              <a:lnSpc>
                <a:spcPct val="80000"/>
              </a:lnSpc>
              <a:spcBef>
                <a:spcPct val="40000"/>
              </a:spcBef>
              <a:spcAft>
                <a:spcPct val="0"/>
              </a:spcAft>
              <a:buClr>
                <a:schemeClr val="accent1"/>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zh-CN" altLang="en-US"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基本操作：</a:t>
            </a:r>
          </a:p>
          <a:p>
            <a:pPr marL="342900" marR="0" lvl="0" indent="-342900" algn="l" defTabSz="457200" rtl="0" eaLnBrk="1" fontAlgn="base" latinLnBrk="0" hangingPunct="1">
              <a:lnSpc>
                <a:spcPct val="80000"/>
              </a:lnSpc>
              <a:spcBef>
                <a:spcPct val="40000"/>
              </a:spcBef>
              <a:spcAft>
                <a:spcPct val="0"/>
              </a:spcAft>
              <a:buClr>
                <a:schemeClr val="accent1"/>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Create(</a:t>
            </a:r>
            <a:r>
              <a:rPr kumimoji="0" lang="en-US" altLang="zh-CN" sz="20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x,y,</a:t>
            </a:r>
            <a:r>
              <a:rPr kumimoji="0" lang="en-US" altLang="zh-CN" sz="2000" b="1" i="0" u="none" strike="noStrike" kern="1200" cap="none" spc="0" normalizeH="0" baseline="0" noProof="0" dirty="0" err="1">
                <a:ln>
                  <a:noFill/>
                </a:ln>
                <a:solidFill>
                  <a:srgbClr val="FF0000"/>
                </a:solidFill>
                <a:effectLst/>
                <a:uLnTx/>
                <a:uFillTx/>
                <a:latin typeface="微软雅黑 Light" panose="020B0502040204020203" pitchFamily="34" charset="-122"/>
                <a:cs typeface="+mn-cs"/>
              </a:rPr>
              <a:t>&amp;</a:t>
            </a:r>
            <a:r>
              <a:rPr kumimoji="0" lang="en-US" altLang="zh-CN" sz="20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z</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p>
          <a:p>
            <a:pPr marL="342900" marR="0" lvl="0" indent="-342900" algn="l" defTabSz="457200" rtl="0" eaLnBrk="1" fontAlgn="base" latinLnBrk="0" hangingPunct="1">
              <a:lnSpc>
                <a:spcPct val="80000"/>
              </a:lnSpc>
              <a:spcBef>
                <a:spcPct val="40000"/>
              </a:spcBef>
              <a:spcAft>
                <a:spcPct val="0"/>
              </a:spcAft>
              <a:buClr>
                <a:schemeClr val="accent1"/>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cs typeface="+mn-cs"/>
              </a:rPr>
              <a:t>                    </a:t>
            </a: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cs typeface="+mn-cs"/>
              </a:rPr>
              <a:t>初始条件：</a:t>
            </a:r>
            <a:r>
              <a:rPr kumimoji="0" lang="en-US" altLang="zh-CN" sz="16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x,y</a:t>
            </a:r>
            <a:r>
              <a:rPr kumimoji="0" lang="zh-CN" altLang="en-US"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是已存在的实数</a:t>
            </a:r>
            <a:endParaRPr kumimoji="0" lang="en-US" altLang="zh-CN"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342900" marR="0" lvl="0" indent="-342900" algn="l" defTabSz="457200" rtl="0" eaLnBrk="1" fontAlgn="base" latinLnBrk="0" hangingPunct="1">
              <a:lnSpc>
                <a:spcPct val="12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cs typeface="+mn-cs"/>
              </a:rPr>
              <a:t>                         </a:t>
            </a: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cs typeface="+mn-cs"/>
              </a:rPr>
              <a:t>操作结果：构造复数</a:t>
            </a: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cs typeface="+mn-cs"/>
              </a:rPr>
              <a:t> z = </a:t>
            </a:r>
            <a:r>
              <a:rPr kumimoji="0" lang="en-US" altLang="zh-CN" sz="1600" b="1" i="0" u="none" strike="noStrike" kern="1200" cap="none" spc="0" normalizeH="0" baseline="0" noProof="0" dirty="0" err="1">
                <a:ln>
                  <a:noFill/>
                </a:ln>
                <a:solidFill>
                  <a:schemeClr val="tx1"/>
                </a:solidFill>
                <a:effectLst/>
                <a:uLnTx/>
                <a:uFillTx/>
                <a:latin typeface="Times New Roman" panose="02020603050405020304" pitchFamily="18" charset="0"/>
                <a:cs typeface="+mn-cs"/>
              </a:rPr>
              <a:t>x+yi</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cs typeface="+mn-cs"/>
            </a:endParaRPr>
          </a:p>
          <a:p>
            <a:pPr marL="342900" marR="0" lvl="0" indent="-342900" algn="l" defTabSz="457200" rtl="0" eaLnBrk="1" fontAlgn="base" latinLnBrk="0" hangingPunct="1">
              <a:lnSpc>
                <a:spcPct val="12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Add(z1,z2,</a:t>
            </a:r>
            <a:r>
              <a:rPr kumimoji="0" lang="en-US" altLang="zh-CN" sz="2000" b="1" i="0" u="none" strike="noStrike" kern="1200" cap="none" spc="0" normalizeH="0" baseline="0" noProof="0" dirty="0">
                <a:ln>
                  <a:noFill/>
                </a:ln>
                <a:solidFill>
                  <a:srgbClr val="FF0000"/>
                </a:solidFill>
                <a:effectLst/>
                <a:uLnTx/>
                <a:uFillTx/>
                <a:latin typeface="微软雅黑 Light" panose="020B0502040204020203" pitchFamily="34" charset="-122"/>
                <a:cs typeface="+mn-cs"/>
              </a:rPr>
              <a:t>&amp;</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sum)</a:t>
            </a:r>
          </a:p>
          <a:p>
            <a:pPr marL="342900" marR="0" lvl="0" indent="-342900" algn="l" defTabSz="4572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cs typeface="+mn-cs"/>
              </a:rPr>
              <a:t>                    </a:t>
            </a: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cs typeface="+mn-cs"/>
              </a:rPr>
              <a:t>初始条件：</a:t>
            </a:r>
            <a:r>
              <a:rPr kumimoji="0" lang="en-US" altLang="zh-CN"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z1</a:t>
            </a:r>
            <a:r>
              <a:rPr kumimoji="0" lang="zh-CN" altLang="en-US"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r>
              <a:rPr kumimoji="0" lang="en-US" altLang="zh-CN"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z2</a:t>
            </a:r>
            <a:r>
              <a:rPr kumimoji="0" lang="zh-CN" altLang="en-US"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是已存在的复数</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cs typeface="+mn-cs"/>
            </a:endParaRPr>
          </a:p>
          <a:p>
            <a:pPr marL="342900" marR="0" lvl="0" indent="-342900" algn="l" defTabSz="457200" rtl="0" eaLnBrk="1" fontAlgn="base" latinLnBrk="0" hangingPunct="1">
              <a:lnSpc>
                <a:spcPct val="12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cs typeface="+mn-cs"/>
              </a:rPr>
              <a:t>                         </a:t>
            </a: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cs typeface="+mn-cs"/>
              </a:rPr>
              <a:t>操作结果：用</a:t>
            </a: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cs typeface="+mn-cs"/>
              </a:rPr>
              <a:t>sum</a:t>
            </a: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cs typeface="+mn-cs"/>
              </a:rPr>
              <a:t>返回</a:t>
            </a:r>
            <a:r>
              <a:rPr kumimoji="0" lang="en-US" altLang="zh-CN"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z1+z2</a:t>
            </a:r>
            <a:r>
              <a:rPr kumimoji="0" lang="zh-CN" altLang="en-US"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的结果</a:t>
            </a:r>
            <a:r>
              <a:rPr kumimoji="0" lang="en-US" altLang="zh-CN"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p>
          <a:p>
            <a:pPr marL="342900" marR="0" lvl="0" indent="-342900" algn="l" defTabSz="457200" rtl="0" eaLnBrk="1" fontAlgn="base" latinLnBrk="0" hangingPunct="1">
              <a:lnSpc>
                <a:spcPct val="80000"/>
              </a:lnSpc>
              <a:spcBef>
                <a:spcPct val="40000"/>
              </a:spcBef>
              <a:spcAft>
                <a:spcPct val="0"/>
              </a:spcAft>
              <a:buClr>
                <a:schemeClr val="accent1"/>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Subtract (z1,z2,</a:t>
            </a:r>
            <a:r>
              <a:rPr kumimoji="0" lang="en-US" altLang="zh-CN" sz="2000" b="1" i="0" u="none" strike="noStrike" kern="1200" cap="none" spc="0" normalizeH="0" baseline="0" noProof="0" dirty="0">
                <a:ln>
                  <a:noFill/>
                </a:ln>
                <a:solidFill>
                  <a:srgbClr val="FF0000"/>
                </a:solidFill>
                <a:effectLst/>
                <a:uLnTx/>
                <a:uFillTx/>
                <a:latin typeface="微软雅黑 Light" panose="020B0502040204020203" pitchFamily="34" charset="-122"/>
                <a:cs typeface="+mn-cs"/>
              </a:rPr>
              <a:t>&amp;</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difference) </a:t>
            </a:r>
          </a:p>
          <a:p>
            <a:pPr marL="342900" marR="0" lvl="0" indent="-342900" algn="l" defTabSz="457200" rtl="0" eaLnBrk="1" fontAlgn="base" latinLnBrk="0" hangingPunct="1">
              <a:lnSpc>
                <a:spcPct val="80000"/>
              </a:lnSpc>
              <a:spcBef>
                <a:spcPts val="1000"/>
              </a:spcBef>
              <a:spcAft>
                <a:spcPct val="0"/>
              </a:spcAft>
              <a:buClr>
                <a:schemeClr val="accent1"/>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Multiply(z1,z2,</a:t>
            </a:r>
            <a:r>
              <a:rPr kumimoji="0" lang="en-US" altLang="zh-CN" sz="2000" b="1" i="0" u="none" strike="noStrike" kern="1200" cap="none" spc="0" normalizeH="0" baseline="0" noProof="0" dirty="0">
                <a:ln>
                  <a:noFill/>
                </a:ln>
                <a:solidFill>
                  <a:srgbClr val="FF0000"/>
                </a:solidFill>
                <a:effectLst/>
                <a:uLnTx/>
                <a:uFillTx/>
                <a:latin typeface="微软雅黑 Light" panose="020B0502040204020203" pitchFamily="34" charset="-122"/>
                <a:cs typeface="+mn-cs"/>
              </a:rPr>
              <a:t>&amp;</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product)  </a:t>
            </a:r>
          </a:p>
          <a:p>
            <a:pPr marL="342900" marR="0" lvl="0" indent="-342900" algn="l" defTabSz="457200" rtl="0" eaLnBrk="1" fontAlgn="base" latinLnBrk="0" hangingPunct="1">
              <a:lnSpc>
                <a:spcPct val="80000"/>
              </a:lnSpc>
              <a:spcBef>
                <a:spcPts val="1000"/>
              </a:spcBef>
              <a:spcAft>
                <a:spcPct val="0"/>
              </a:spcAft>
              <a:buClr>
                <a:schemeClr val="accent1"/>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en-US" altLang="zh-CN" sz="20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Get_realpart</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(z)   </a:t>
            </a:r>
          </a:p>
          <a:p>
            <a:pPr marL="342900" marR="0" lvl="0" indent="-342900" algn="l" defTabSz="457200" rtl="0" eaLnBrk="1" fontAlgn="base" latinLnBrk="0" hangingPunct="1">
              <a:lnSpc>
                <a:spcPct val="80000"/>
              </a:lnSpc>
              <a:spcBef>
                <a:spcPts val="1000"/>
              </a:spcBef>
              <a:spcAft>
                <a:spcPct val="0"/>
              </a:spcAft>
              <a:buClr>
                <a:schemeClr val="accent1"/>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en-US" altLang="zh-CN" sz="20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Get_imagpart</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(z)   </a:t>
            </a:r>
          </a:p>
          <a:p>
            <a:pPr marL="342900" marR="0" lvl="0" indent="-342900" algn="l" defTabSz="457200" rtl="0" eaLnBrk="1" fontAlgn="base" latinLnBrk="0" hangingPunct="1">
              <a:lnSpc>
                <a:spcPct val="80000"/>
              </a:lnSpc>
              <a:spcBef>
                <a:spcPts val="1000"/>
              </a:spcBef>
              <a:spcAft>
                <a:spcPct val="0"/>
              </a:spcAft>
              <a:buClr>
                <a:schemeClr val="accent1"/>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 ADT Complex </a:t>
            </a:r>
          </a:p>
        </p:txBody>
      </p:sp>
      <p:sp>
        <p:nvSpPr>
          <p:cNvPr id="32771"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12</a:t>
            </a:fld>
            <a:endParaRPr lang="en-US" altLang="zh-CN" sz="1400" dirty="0">
              <a:latin typeface="Tahoma" panose="020B0604030504040204" pitchFamily="34" charset="0"/>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06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06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806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806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806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806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806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806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806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xfrm>
            <a:off x="1344613" y="620713"/>
            <a:ext cx="6477000" cy="868362"/>
          </a:xfrm>
        </p:spPr>
        <p:txBody>
          <a:bodyPr vert="horz" wrap="square" lIns="91440" tIns="45720" rIns="91440" bIns="45720" anchor="t" anchorCtr="0"/>
          <a:lstStyle/>
          <a:p>
            <a:pPr defTabSz="457200" eaLnBrk="1" hangingPunct="1"/>
            <a:r>
              <a:rPr lang="zh-CN" altLang="en-US" sz="2800" kern="1200" dirty="0">
                <a:latin typeface="+mj-lt"/>
                <a:cs typeface="+mj-cs"/>
              </a:rPr>
              <a:t>基本概念和术语：</a:t>
            </a:r>
            <a:r>
              <a:rPr lang="zh-CN" altLang="en-US" sz="2400" kern="1200" dirty="0">
                <a:latin typeface="+mj-lt"/>
                <a:cs typeface="+mj-cs"/>
              </a:rPr>
              <a:t>抽象数据类型的实现示例</a:t>
            </a:r>
          </a:p>
        </p:txBody>
      </p:sp>
      <p:sp>
        <p:nvSpPr>
          <p:cNvPr id="33794" name="Rectangle 3"/>
          <p:cNvSpPr>
            <a:spLocks noGrp="1"/>
          </p:cNvSpPr>
          <p:nvPr>
            <p:ph idx="1"/>
          </p:nvPr>
        </p:nvSpPr>
        <p:spPr>
          <a:xfrm>
            <a:off x="822325" y="1196975"/>
            <a:ext cx="8229600" cy="4537075"/>
          </a:xfrm>
        </p:spPr>
        <p:txBody>
          <a:bodyPr vert="horz" wrap="square" lIns="91440" tIns="45720" rIns="91440" bIns="45720" anchor="t" anchorCtr="0"/>
          <a:lstStyle/>
          <a:p>
            <a:pPr defTabSz="457200" eaLnBrk="1" hangingPunct="1">
              <a:lnSpc>
                <a:spcPct val="80000"/>
              </a:lnSpc>
              <a:buFont typeface="Wingdings" panose="05000000000000000000" pitchFamily="2" charset="2"/>
              <a:buNone/>
            </a:pPr>
            <a:r>
              <a:rPr lang="en-US" altLang="zh-CN" sz="2000" kern="1200" dirty="0">
                <a:latin typeface="微软雅黑 Light" panose="020B0502040204020203" pitchFamily="34" charset="-122"/>
                <a:cs typeface="+mn-cs"/>
              </a:rPr>
              <a:t>[</a:t>
            </a:r>
            <a:r>
              <a:rPr lang="zh-CN" altLang="en-US" sz="2000" kern="1200" dirty="0">
                <a:latin typeface="微软雅黑 Light" panose="020B0502040204020203" pitchFamily="34" charset="-122"/>
                <a:cs typeface="+mn-cs"/>
              </a:rPr>
              <a:t>例</a:t>
            </a:r>
            <a:r>
              <a:rPr lang="en-US" altLang="zh-CN" sz="2000" kern="1200" dirty="0">
                <a:latin typeface="微软雅黑 Light" panose="020B0502040204020203" pitchFamily="34" charset="-122"/>
                <a:cs typeface="+mn-cs"/>
              </a:rPr>
              <a:t>] </a:t>
            </a:r>
            <a:r>
              <a:rPr lang="zh-CN" altLang="en-US" sz="2000" kern="1200" dirty="0">
                <a:latin typeface="微软雅黑 Light" panose="020B0502040204020203" pitchFamily="34" charset="-122"/>
                <a:cs typeface="+mn-cs"/>
              </a:rPr>
              <a:t>数据类型“复数”的实现：</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typedef struct {</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     float realpart;    //</a:t>
            </a:r>
            <a:r>
              <a:rPr lang="zh-CN" altLang="en-US" sz="2000" kern="1200" dirty="0">
                <a:latin typeface="微软雅黑 Light" panose="020B0502040204020203" pitchFamily="34" charset="-122"/>
                <a:cs typeface="+mn-cs"/>
              </a:rPr>
              <a:t>实部</a:t>
            </a:r>
          </a:p>
          <a:p>
            <a:pPr defTabSz="457200" eaLnBrk="1" hangingPunct="1">
              <a:lnSpc>
                <a:spcPct val="80000"/>
              </a:lnSpc>
              <a:spcBef>
                <a:spcPct val="50000"/>
              </a:spcBef>
              <a:buFont typeface="Wingdings" panose="05000000000000000000" pitchFamily="2" charset="2"/>
              <a:buNone/>
            </a:pPr>
            <a:r>
              <a:rPr lang="zh-CN" altLang="en-US" sz="2000" kern="1200" dirty="0">
                <a:latin typeface="微软雅黑 Light" panose="020B0502040204020203" pitchFamily="34" charset="-122"/>
                <a:cs typeface="+mn-cs"/>
              </a:rPr>
              <a:t>     </a:t>
            </a:r>
            <a:r>
              <a:rPr lang="en-US" altLang="zh-CN" sz="2000" kern="1200" dirty="0">
                <a:latin typeface="微软雅黑 Light" panose="020B0502040204020203" pitchFamily="34" charset="-122"/>
                <a:cs typeface="+mn-cs"/>
              </a:rPr>
              <a:t>float imagpart;   //</a:t>
            </a:r>
            <a:r>
              <a:rPr lang="zh-CN" altLang="en-US" sz="2000" kern="1200" dirty="0">
                <a:latin typeface="微软雅黑 Light" panose="020B0502040204020203" pitchFamily="34" charset="-122"/>
                <a:cs typeface="+mn-cs"/>
              </a:rPr>
              <a:t>虚部</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 Complex; //</a:t>
            </a:r>
            <a:r>
              <a:rPr lang="zh-CN" altLang="en-US" sz="2000" kern="1200" dirty="0">
                <a:latin typeface="微软雅黑 Light" panose="020B0502040204020203" pitchFamily="34" charset="-122"/>
                <a:cs typeface="+mn-cs"/>
              </a:rPr>
              <a:t>复数类型</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void Create(float x, float y, Complex *z)</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 //</a:t>
            </a:r>
            <a:r>
              <a:rPr lang="zh-CN" altLang="en-US" sz="2000" kern="1200" dirty="0">
                <a:latin typeface="微软雅黑 Light" panose="020B0502040204020203" pitchFamily="34" charset="-122"/>
                <a:cs typeface="+mn-cs"/>
              </a:rPr>
              <a:t>生成一个以</a:t>
            </a:r>
            <a:r>
              <a:rPr lang="en-US" altLang="zh-CN" sz="2000" kern="1200" dirty="0">
                <a:latin typeface="微软雅黑 Light" panose="020B0502040204020203" pitchFamily="34" charset="-122"/>
                <a:cs typeface="+mn-cs"/>
              </a:rPr>
              <a:t>x</a:t>
            </a:r>
            <a:r>
              <a:rPr lang="zh-CN" altLang="en-US" sz="2000" kern="1200" dirty="0">
                <a:latin typeface="微软雅黑 Light" panose="020B0502040204020203" pitchFamily="34" charset="-122"/>
                <a:cs typeface="+mn-cs"/>
              </a:rPr>
              <a:t>为实部，</a:t>
            </a:r>
            <a:r>
              <a:rPr lang="en-US" altLang="zh-CN" sz="2000" kern="1200" dirty="0">
                <a:latin typeface="微软雅黑 Light" panose="020B0502040204020203" pitchFamily="34" charset="-122"/>
                <a:cs typeface="+mn-cs"/>
              </a:rPr>
              <a:t>y</a:t>
            </a:r>
            <a:r>
              <a:rPr lang="zh-CN" altLang="en-US" sz="2000" kern="1200" dirty="0">
                <a:latin typeface="微软雅黑 Light" panose="020B0502040204020203" pitchFamily="34" charset="-122"/>
                <a:cs typeface="+mn-cs"/>
              </a:rPr>
              <a:t>为虚部的实数，由指针</a:t>
            </a:r>
            <a:r>
              <a:rPr lang="en-US" altLang="zh-CN" sz="2000" kern="1200" dirty="0">
                <a:latin typeface="微软雅黑 Light" panose="020B0502040204020203" pitchFamily="34" charset="-122"/>
                <a:cs typeface="+mn-cs"/>
              </a:rPr>
              <a:t>z</a:t>
            </a:r>
            <a:r>
              <a:rPr lang="zh-CN" altLang="en-US" sz="2000" kern="1200" dirty="0">
                <a:latin typeface="微软雅黑 Light" panose="020B0502040204020203" pitchFamily="34" charset="-122"/>
                <a:cs typeface="+mn-cs"/>
              </a:rPr>
              <a:t>指示它</a:t>
            </a:r>
          </a:p>
          <a:p>
            <a:pPr defTabSz="457200" eaLnBrk="1" hangingPunct="1">
              <a:lnSpc>
                <a:spcPct val="80000"/>
              </a:lnSpc>
              <a:spcBef>
                <a:spcPct val="50000"/>
              </a:spcBef>
              <a:buFont typeface="Wingdings" panose="05000000000000000000" pitchFamily="2" charset="2"/>
              <a:buNone/>
            </a:pPr>
            <a:r>
              <a:rPr lang="zh-CN" altLang="en-US" sz="2000" kern="1200" dirty="0">
                <a:latin typeface="微软雅黑 Light" panose="020B0502040204020203" pitchFamily="34" charset="-122"/>
                <a:cs typeface="+mn-cs"/>
              </a:rPr>
              <a:t>      </a:t>
            </a:r>
            <a:r>
              <a:rPr lang="en-US" altLang="zh-CN" sz="2000" kern="1200" dirty="0">
                <a:latin typeface="微软雅黑 Light" panose="020B0502040204020203" pitchFamily="34" charset="-122"/>
                <a:cs typeface="+mn-cs"/>
              </a:rPr>
              <a:t>z-&gt;realpart=x;      z-&gt;imagpart=y;</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void Add(Complex z1, Complex z2, Complex </a:t>
            </a:r>
            <a:r>
              <a:rPr lang="en-US" altLang="zh-CN" sz="2000" kern="1200" dirty="0">
                <a:solidFill>
                  <a:srgbClr val="C00000"/>
                </a:solidFill>
                <a:latin typeface="微软雅黑 Light" panose="020B0502040204020203" pitchFamily="34" charset="-122"/>
                <a:cs typeface="+mn-cs"/>
              </a:rPr>
              <a:t>&amp;</a:t>
            </a:r>
            <a:r>
              <a:rPr lang="en-US" altLang="zh-CN" sz="2000" kern="1200" dirty="0">
                <a:latin typeface="微软雅黑 Light" panose="020B0502040204020203" pitchFamily="34" charset="-122"/>
                <a:cs typeface="+mn-cs"/>
              </a:rPr>
              <a:t>sum)</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 //</a:t>
            </a:r>
            <a:r>
              <a:rPr lang="zh-CN" altLang="en-US" sz="2000" kern="1200" dirty="0">
                <a:latin typeface="微软雅黑 Light" panose="020B0502040204020203" pitchFamily="34" charset="-122"/>
                <a:cs typeface="+mn-cs"/>
              </a:rPr>
              <a:t>求复数</a:t>
            </a:r>
            <a:r>
              <a:rPr lang="en-US" altLang="zh-CN" sz="2000" kern="1200" dirty="0">
                <a:latin typeface="微软雅黑 Light" panose="020B0502040204020203" pitchFamily="34" charset="-122"/>
                <a:cs typeface="+mn-cs"/>
              </a:rPr>
              <a:t>z1</a:t>
            </a:r>
            <a:r>
              <a:rPr lang="zh-CN" altLang="en-US" sz="2000" kern="1200" dirty="0">
                <a:latin typeface="微软雅黑 Light" panose="020B0502040204020203" pitchFamily="34" charset="-122"/>
                <a:cs typeface="+mn-cs"/>
              </a:rPr>
              <a:t>和复数</a:t>
            </a:r>
            <a:r>
              <a:rPr lang="en-US" altLang="zh-CN" sz="2000" kern="1200" dirty="0">
                <a:latin typeface="微软雅黑 Light" panose="020B0502040204020203" pitchFamily="34" charset="-122"/>
                <a:cs typeface="+mn-cs"/>
              </a:rPr>
              <a:t>z2</a:t>
            </a:r>
            <a:r>
              <a:rPr lang="zh-CN" altLang="en-US" sz="2000" kern="1200" dirty="0">
                <a:latin typeface="微软雅黑 Light" panose="020B0502040204020203" pitchFamily="34" charset="-122"/>
                <a:cs typeface="+mn-cs"/>
              </a:rPr>
              <a:t>的和，结果由指针</a:t>
            </a:r>
            <a:r>
              <a:rPr lang="en-US" altLang="zh-CN" sz="2000" kern="1200" dirty="0">
                <a:latin typeface="微软雅黑 Light" panose="020B0502040204020203" pitchFamily="34" charset="-122"/>
                <a:cs typeface="+mn-cs"/>
              </a:rPr>
              <a:t>sum</a:t>
            </a:r>
            <a:r>
              <a:rPr lang="zh-CN" altLang="en-US" sz="2000" kern="1200" dirty="0">
                <a:latin typeface="微软雅黑 Light" panose="020B0502040204020203" pitchFamily="34" charset="-122"/>
                <a:cs typeface="+mn-cs"/>
              </a:rPr>
              <a:t>指示</a:t>
            </a:r>
          </a:p>
          <a:p>
            <a:pPr defTabSz="457200" eaLnBrk="1" hangingPunct="1">
              <a:lnSpc>
                <a:spcPct val="80000"/>
              </a:lnSpc>
              <a:spcBef>
                <a:spcPct val="50000"/>
              </a:spcBef>
              <a:buFont typeface="Wingdings" panose="05000000000000000000" pitchFamily="2" charset="2"/>
              <a:buNone/>
            </a:pPr>
            <a:r>
              <a:rPr lang="zh-CN" altLang="en-US" sz="2000" kern="1200" dirty="0">
                <a:latin typeface="微软雅黑 Light" panose="020B0502040204020203" pitchFamily="34" charset="-122"/>
                <a:cs typeface="+mn-cs"/>
              </a:rPr>
              <a:t>     </a:t>
            </a:r>
            <a:r>
              <a:rPr lang="en-US" altLang="zh-CN" sz="2000" kern="1200" dirty="0">
                <a:latin typeface="微软雅黑 Light" panose="020B0502040204020203" pitchFamily="34" charset="-122"/>
                <a:cs typeface="+mn-cs"/>
              </a:rPr>
              <a:t>sum.realpart=z1.realpart+z2.realpart;</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     sum.imagpart=z1.imagpart+z2.imagpart;</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    ……</a:t>
            </a:r>
          </a:p>
        </p:txBody>
      </p:sp>
      <p:sp>
        <p:nvSpPr>
          <p:cNvPr id="33795"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13</a:t>
            </a:fld>
            <a:endParaRPr lang="en-US" altLang="zh-CN" sz="1400" dirty="0">
              <a:latin typeface="Tahoma" panose="020B0604030504040204" pitchFamily="34" charset="0"/>
              <a:ea typeface="微软雅黑 Light" panose="020B0502040204020203"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发展史</a:t>
            </a:r>
          </a:p>
        </p:txBody>
      </p:sp>
      <p:sp>
        <p:nvSpPr>
          <p:cNvPr id="34818"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14</a:t>
            </a:fld>
            <a:endParaRPr lang="en-US" altLang="zh-CN" sz="1400" dirty="0">
              <a:latin typeface="Tahoma" panose="020B0604030504040204" pitchFamily="34" charset="0"/>
              <a:ea typeface="微软雅黑 Light" panose="020B0502040204020203" pitchFamily="34" charset="-122"/>
            </a:endParaRPr>
          </a:p>
        </p:txBody>
      </p:sp>
      <p:sp>
        <p:nvSpPr>
          <p:cNvPr id="34819" name="Text Box 4"/>
          <p:cNvSpPr txBox="1"/>
          <p:nvPr/>
        </p:nvSpPr>
        <p:spPr>
          <a:xfrm>
            <a:off x="1074738" y="2884488"/>
            <a:ext cx="6858000" cy="457200"/>
          </a:xfrm>
          <a:prstGeom prst="rect">
            <a:avLst/>
          </a:prstGeom>
          <a:noFill/>
          <a:ln w="9525">
            <a:noFill/>
          </a:ln>
        </p:spPr>
        <p:txBody>
          <a:bodyPr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34820" name="Text Box 6"/>
          <p:cNvSpPr txBox="1"/>
          <p:nvPr/>
        </p:nvSpPr>
        <p:spPr>
          <a:xfrm>
            <a:off x="1379538" y="3722688"/>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2059" name="AutoShape 11">
            <a:hlinkClick r:id="rId2" action="ppaction://hlinksldjump"/>
          </p:cNvPr>
          <p:cNvSpPr/>
          <p:nvPr/>
        </p:nvSpPr>
        <p:spPr>
          <a:xfrm>
            <a:off x="8027988" y="3684588"/>
            <a:ext cx="647700" cy="576262"/>
          </a:xfrm>
          <a:prstGeom prst="actionButtonInformation">
            <a:avLst/>
          </a:prstGeom>
          <a:solidFill>
            <a:schemeClr val="accent1"/>
          </a:solidFill>
          <a:ln w="9525">
            <a:noFill/>
          </a:ln>
        </p:spPr>
        <p:txBody>
          <a:bodyPr wrap="none" anchor="ctr" anchorCtr="0"/>
          <a:lstStyle/>
          <a:p>
            <a:pPr>
              <a:buClrTx/>
              <a:buFontTx/>
            </a:pPr>
            <a:endParaRPr lang="zh-CN" altLang="en-US" dirty="0">
              <a:latin typeface="Tahoma" panose="020B0604030504040204" pitchFamily="34" charset="0"/>
              <a:ea typeface="微软雅黑 Light" panose="020B0502040204020203" pitchFamily="34" charset="-122"/>
            </a:endParaRPr>
          </a:p>
        </p:txBody>
      </p:sp>
      <p:sp>
        <p:nvSpPr>
          <p:cNvPr id="2061" name="AutoShape 4"/>
          <p:cNvSpPr/>
          <p:nvPr/>
        </p:nvSpPr>
        <p:spPr>
          <a:xfrm>
            <a:off x="2841625" y="4960938"/>
            <a:ext cx="3675063" cy="982662"/>
          </a:xfrm>
          <a:prstGeom prst="roundRect">
            <a:avLst>
              <a:gd name="adj" fmla="val 11505"/>
            </a:avLst>
          </a:prstGeom>
          <a:gradFill rotWithShape="1">
            <a:gsLst>
              <a:gs pos="0">
                <a:schemeClr val="folHlink"/>
              </a:gs>
              <a:gs pos="100000">
                <a:schemeClr val="bg1">
                  <a:alpha val="0"/>
                </a:schemeClr>
              </a:gs>
            </a:gsLst>
            <a:lin ang="0" scaled="1"/>
            <a:tileRect/>
          </a:gradFill>
          <a:ln w="9525">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grpSp>
        <p:nvGrpSpPr>
          <p:cNvPr id="2062" name="Group 13"/>
          <p:cNvGrpSpPr/>
          <p:nvPr/>
        </p:nvGrpSpPr>
        <p:grpSpPr>
          <a:xfrm>
            <a:off x="758825" y="4730750"/>
            <a:ext cx="2238375" cy="1330325"/>
            <a:chOff x="471" y="272"/>
            <a:chExt cx="1161" cy="1539"/>
          </a:xfrm>
        </p:grpSpPr>
        <p:sp>
          <p:nvSpPr>
            <p:cNvPr id="34824" name="Oval 14"/>
            <p:cNvSpPr/>
            <p:nvPr/>
          </p:nvSpPr>
          <p:spPr>
            <a:xfrm>
              <a:off x="471" y="1438"/>
              <a:ext cx="1159" cy="362"/>
            </a:xfrm>
            <a:prstGeom prst="ellipse">
              <a:avLst/>
            </a:prstGeom>
            <a:gradFill rotWithShape="1">
              <a:gsLst>
                <a:gs pos="0">
                  <a:srgbClr val="DE6306"/>
                </a:gs>
                <a:gs pos="50000">
                  <a:srgbClr val="FF9966"/>
                </a:gs>
                <a:gs pos="100000">
                  <a:srgbClr val="DE6306"/>
                </a:gs>
              </a:gsLst>
              <a:lin ang="0" scaled="1"/>
              <a:tileRect/>
            </a:gradFill>
            <a:ln w="9525">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2" name="AutoShape 15"/>
            <p:cNvSpPr>
              <a:spLocks noChangeArrowheads="1"/>
            </p:cNvSpPr>
            <p:nvPr/>
          </p:nvSpPr>
          <p:spPr bwMode="ltGray">
            <a:xfrm>
              <a:off x="473" y="272"/>
              <a:ext cx="1159" cy="1539"/>
            </a:xfrm>
            <a:prstGeom prst="can">
              <a:avLst>
                <a:gd name="adj" fmla="val 33197"/>
              </a:avLst>
            </a:prstGeom>
            <a:gradFill rotWithShape="1">
              <a:gsLst>
                <a:gs pos="0">
                  <a:srgbClr val="DE6306"/>
                </a:gs>
                <a:gs pos="50000">
                  <a:srgbClr val="FF9966">
                    <a:alpha val="50000"/>
                  </a:srgbClr>
                </a:gs>
                <a:gs pos="100000">
                  <a:srgbClr val="DE6306"/>
                </a:gs>
              </a:gsLst>
              <a:lin ang="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34826" name="AutoShape 2"/>
          <p:cNvSpPr/>
          <p:nvPr/>
        </p:nvSpPr>
        <p:spPr>
          <a:xfrm>
            <a:off x="2874963" y="1647825"/>
            <a:ext cx="4122737" cy="1003300"/>
          </a:xfrm>
          <a:prstGeom prst="roundRect">
            <a:avLst>
              <a:gd name="adj" fmla="val 11505"/>
            </a:avLst>
          </a:prstGeom>
          <a:gradFill rotWithShape="1">
            <a:gsLst>
              <a:gs pos="0">
                <a:schemeClr val="accent2"/>
              </a:gs>
              <a:gs pos="100000">
                <a:schemeClr val="bg1">
                  <a:alpha val="0"/>
                </a:schemeClr>
              </a:gs>
            </a:gsLst>
            <a:lin ang="0" scaled="1"/>
            <a:tileRect/>
          </a:gradFill>
          <a:ln w="6350">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2066" name="AutoShape 3"/>
          <p:cNvSpPr/>
          <p:nvPr/>
        </p:nvSpPr>
        <p:spPr>
          <a:xfrm>
            <a:off x="2862263" y="2811463"/>
            <a:ext cx="4114800" cy="971550"/>
          </a:xfrm>
          <a:prstGeom prst="roundRect">
            <a:avLst>
              <a:gd name="adj" fmla="val 11505"/>
            </a:avLst>
          </a:prstGeom>
          <a:gradFill rotWithShape="1">
            <a:gsLst>
              <a:gs pos="0">
                <a:srgbClr val="FFCC99"/>
              </a:gs>
              <a:gs pos="100000">
                <a:schemeClr val="bg1">
                  <a:alpha val="0"/>
                </a:schemeClr>
              </a:gs>
            </a:gsLst>
            <a:lin ang="0" scaled="1"/>
            <a:tileRect/>
          </a:gradFill>
          <a:ln w="6350">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2067" name="AutoShape 4"/>
          <p:cNvSpPr/>
          <p:nvPr/>
        </p:nvSpPr>
        <p:spPr>
          <a:xfrm>
            <a:off x="2840038" y="3876675"/>
            <a:ext cx="4137025" cy="982663"/>
          </a:xfrm>
          <a:prstGeom prst="roundRect">
            <a:avLst>
              <a:gd name="adj" fmla="val 11505"/>
            </a:avLst>
          </a:prstGeom>
          <a:gradFill rotWithShape="1">
            <a:gsLst>
              <a:gs pos="0">
                <a:schemeClr val="accent1"/>
              </a:gs>
              <a:gs pos="100000">
                <a:schemeClr val="bg1">
                  <a:alpha val="0"/>
                </a:schemeClr>
              </a:gs>
            </a:gsLst>
            <a:lin ang="0" scaled="1"/>
            <a:tileRect/>
          </a:gradFill>
          <a:ln w="6350">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34829" name="Text Box 6"/>
          <p:cNvSpPr txBox="1"/>
          <p:nvPr/>
        </p:nvSpPr>
        <p:spPr>
          <a:xfrm>
            <a:off x="3522663" y="1668463"/>
            <a:ext cx="5153025" cy="862012"/>
          </a:xfrm>
          <a:prstGeom prst="rect">
            <a:avLst/>
          </a:prstGeom>
          <a:noFill/>
          <a:ln w="9525">
            <a:noFill/>
          </a:ln>
        </p:spPr>
        <p:txBody>
          <a:bodyPr anchor="t" anchorCtr="0">
            <a:spAutoFit/>
          </a:bodyPr>
          <a:lstStyle/>
          <a:p>
            <a:pPr>
              <a:spcBef>
                <a:spcPct val="50000"/>
              </a:spcBef>
              <a:buClrTx/>
              <a:buFontTx/>
              <a:buChar char="•"/>
            </a:pPr>
            <a:r>
              <a:rPr lang="en-US" altLang="zh-CN" sz="2000" b="1" dirty="0">
                <a:solidFill>
                  <a:srgbClr val="000000"/>
                </a:solidFill>
                <a:latin typeface="微软雅黑 Light" panose="020B0502040204020203" pitchFamily="34" charset="-122"/>
                <a:ea typeface="微软雅黑 Light" panose="020B0502040204020203" pitchFamily="34" charset="-122"/>
              </a:rPr>
              <a:t> </a:t>
            </a:r>
            <a:r>
              <a:rPr lang="zh-CN" altLang="en-US" sz="2000" b="1" dirty="0">
                <a:solidFill>
                  <a:srgbClr val="000000"/>
                </a:solidFill>
                <a:latin typeface="微软雅黑 Light" panose="020B0502040204020203" pitchFamily="34" charset="-122"/>
                <a:ea typeface="微软雅黑 Light" panose="020B0502040204020203" pitchFamily="34" charset="-122"/>
              </a:rPr>
              <a:t>相关内容散见于其它课程</a:t>
            </a:r>
          </a:p>
          <a:p>
            <a:pPr>
              <a:spcBef>
                <a:spcPct val="50000"/>
              </a:spcBef>
              <a:buClrTx/>
              <a:buFontTx/>
              <a:buChar char="•"/>
            </a:pPr>
            <a:r>
              <a:rPr lang="zh-CN" altLang="en-US" sz="2000" b="1" dirty="0">
                <a:solidFill>
                  <a:srgbClr val="000000"/>
                </a:solidFill>
                <a:latin typeface="微软雅黑 Light" panose="020B0502040204020203" pitchFamily="34" charset="-122"/>
                <a:ea typeface="微软雅黑 Light" panose="020B0502040204020203" pitchFamily="34" charset="-122"/>
              </a:rPr>
              <a:t> 图论、集合代数论、关系、数据存储</a:t>
            </a:r>
            <a:endParaRPr lang="zh-CN" altLang="en-US" sz="2000" b="1" dirty="0">
              <a:solidFill>
                <a:srgbClr val="000000"/>
              </a:solidFill>
              <a:latin typeface="微软雅黑 Light" panose="020B0502040204020203" pitchFamily="34" charset="-122"/>
              <a:ea typeface="Arial" panose="020B0604020202020204" pitchFamily="34" charset="0"/>
            </a:endParaRPr>
          </a:p>
        </p:txBody>
      </p:sp>
      <p:sp>
        <p:nvSpPr>
          <p:cNvPr id="2069" name="Text Box 7"/>
          <p:cNvSpPr txBox="1"/>
          <p:nvPr/>
        </p:nvSpPr>
        <p:spPr>
          <a:xfrm>
            <a:off x="3522663" y="2749550"/>
            <a:ext cx="4865687" cy="1136650"/>
          </a:xfrm>
          <a:prstGeom prst="rect">
            <a:avLst/>
          </a:prstGeom>
          <a:noFill/>
          <a:ln w="9525">
            <a:noFill/>
          </a:ln>
        </p:spPr>
        <p:txBody>
          <a:bodyPr anchor="t" anchorCtr="0">
            <a:spAutoFit/>
          </a:bodyPr>
          <a:lstStyle/>
          <a:p>
            <a:pPr>
              <a:spcBef>
                <a:spcPct val="50000"/>
              </a:spcBef>
              <a:buClrTx/>
              <a:buFontTx/>
              <a:buChar char="•"/>
            </a:pPr>
            <a:r>
              <a:rPr lang="en-US" altLang="zh-CN" b="1" dirty="0">
                <a:solidFill>
                  <a:srgbClr val="000000"/>
                </a:solidFill>
                <a:latin typeface="微软雅黑 Light" panose="020B0502040204020203" pitchFamily="34" charset="-122"/>
                <a:ea typeface="微软雅黑 Light" panose="020B0502040204020203" pitchFamily="34" charset="-122"/>
              </a:rPr>
              <a:t> </a:t>
            </a:r>
            <a:r>
              <a:rPr lang="zh-CN" altLang="en-US" b="1" dirty="0">
                <a:solidFill>
                  <a:srgbClr val="000000"/>
                </a:solidFill>
                <a:latin typeface="微软雅黑 Light" panose="020B0502040204020203" pitchFamily="34" charset="-122"/>
                <a:ea typeface="微软雅黑 Light" panose="020B0502040204020203" pitchFamily="34" charset="-122"/>
              </a:rPr>
              <a:t>作为独立的课程开始设立</a:t>
            </a:r>
          </a:p>
          <a:p>
            <a:pPr>
              <a:buClrTx/>
              <a:buFontTx/>
              <a:buChar char="•"/>
            </a:pPr>
            <a:r>
              <a:rPr lang="zh-CN" altLang="en-US" b="1" dirty="0">
                <a:solidFill>
                  <a:srgbClr val="000000"/>
                </a:solidFill>
                <a:latin typeface="微软雅黑 Light" panose="020B0502040204020203" pitchFamily="34" charset="-122"/>
                <a:ea typeface="微软雅黑 Light" panose="020B0502040204020203" pitchFamily="34" charset="-122"/>
              </a:rPr>
              <a:t> </a:t>
            </a:r>
            <a:r>
              <a:rPr lang="en-US" altLang="zh-CN" sz="2000" b="1" dirty="0">
                <a:solidFill>
                  <a:srgbClr val="000000"/>
                </a:solidFill>
                <a:latin typeface="微软雅黑 Light" panose="020B0502040204020203" pitchFamily="34" charset="-122"/>
                <a:ea typeface="微软雅黑 Light" panose="020B0502040204020203" pitchFamily="34" charset="-122"/>
                <a:hlinkClick r:id="rId3" action="ppaction://hlinksldjump"/>
              </a:rPr>
              <a:t>Donald E.Knuth:《</a:t>
            </a:r>
            <a:r>
              <a:rPr lang="zh-CN" altLang="en-US" sz="2000" b="1" dirty="0">
                <a:solidFill>
                  <a:srgbClr val="000000"/>
                </a:solidFill>
                <a:latin typeface="微软雅黑 Light" panose="020B0502040204020203" pitchFamily="34" charset="-122"/>
                <a:ea typeface="微软雅黑 Light" panose="020B0502040204020203" pitchFamily="34" charset="-122"/>
                <a:hlinkClick r:id="rId3" action="ppaction://hlinksldjump"/>
              </a:rPr>
              <a:t>计算机程序设计技巧</a:t>
            </a:r>
            <a:r>
              <a:rPr lang="en-US" altLang="zh-CN" sz="2000" b="1" dirty="0">
                <a:solidFill>
                  <a:srgbClr val="000000"/>
                </a:solidFill>
                <a:latin typeface="微软雅黑 Light" panose="020B0502040204020203" pitchFamily="34" charset="-122"/>
                <a:ea typeface="微软雅黑 Light" panose="020B0502040204020203" pitchFamily="34" charset="-122"/>
                <a:hlinkClick r:id="rId3" action="ppaction://hlinksldjump"/>
              </a:rPr>
              <a:t>》</a:t>
            </a:r>
            <a:r>
              <a:rPr lang="zh-CN" altLang="en-US" sz="2000" b="1" dirty="0">
                <a:solidFill>
                  <a:srgbClr val="000000"/>
                </a:solidFill>
                <a:latin typeface="微软雅黑 Light" panose="020B0502040204020203" pitchFamily="34" charset="-122"/>
                <a:ea typeface="微软雅黑 Light" panose="020B0502040204020203" pitchFamily="34" charset="-122"/>
                <a:hlinkClick r:id="rId3" action="ppaction://hlinksldjump"/>
              </a:rPr>
              <a:t>第</a:t>
            </a:r>
            <a:r>
              <a:rPr lang="en-US" altLang="zh-CN" sz="2000" b="1" dirty="0">
                <a:solidFill>
                  <a:srgbClr val="000000"/>
                </a:solidFill>
                <a:latin typeface="微软雅黑 Light" panose="020B0502040204020203" pitchFamily="34" charset="-122"/>
                <a:ea typeface="微软雅黑 Light" panose="020B0502040204020203" pitchFamily="34" charset="-122"/>
                <a:hlinkClick r:id="rId3" action="ppaction://hlinksldjump"/>
              </a:rPr>
              <a:t>1</a:t>
            </a:r>
            <a:r>
              <a:rPr lang="zh-CN" altLang="en-US" sz="2000" b="1" dirty="0">
                <a:solidFill>
                  <a:srgbClr val="000000"/>
                </a:solidFill>
                <a:latin typeface="微软雅黑 Light" panose="020B0502040204020203" pitchFamily="34" charset="-122"/>
                <a:ea typeface="微软雅黑 Light" panose="020B0502040204020203" pitchFamily="34" charset="-122"/>
                <a:hlinkClick r:id="rId3" action="ppaction://hlinksldjump"/>
              </a:rPr>
              <a:t>卷</a:t>
            </a:r>
            <a:r>
              <a:rPr lang="en-US" altLang="zh-CN" sz="2000" b="1" dirty="0">
                <a:solidFill>
                  <a:srgbClr val="000000"/>
                </a:solidFill>
                <a:latin typeface="微软雅黑 Light" panose="020B0502040204020203" pitchFamily="34" charset="-122"/>
                <a:ea typeface="微软雅黑 Light" panose="020B0502040204020203" pitchFamily="34" charset="-122"/>
                <a:hlinkClick r:id="rId3" action="ppaction://hlinksldjump"/>
              </a:rPr>
              <a:t>《</a:t>
            </a:r>
            <a:r>
              <a:rPr lang="zh-CN" altLang="en-US" sz="2000" b="1" dirty="0">
                <a:solidFill>
                  <a:srgbClr val="000000"/>
                </a:solidFill>
                <a:latin typeface="微软雅黑 Light" panose="020B0502040204020203" pitchFamily="34" charset="-122"/>
                <a:ea typeface="微软雅黑 Light" panose="020B0502040204020203" pitchFamily="34" charset="-122"/>
                <a:hlinkClick r:id="rId3" action="ppaction://hlinksldjump"/>
              </a:rPr>
              <a:t>基本算法</a:t>
            </a:r>
            <a:r>
              <a:rPr lang="en-US" altLang="zh-CN" sz="2000" b="1" dirty="0">
                <a:solidFill>
                  <a:srgbClr val="000000"/>
                </a:solidFill>
                <a:latin typeface="微软雅黑 Light" panose="020B0502040204020203" pitchFamily="34" charset="-122"/>
                <a:ea typeface="微软雅黑 Light" panose="020B0502040204020203" pitchFamily="34" charset="-122"/>
                <a:hlinkClick r:id="rId3" action="ppaction://hlinksldjump"/>
              </a:rPr>
              <a:t>》</a:t>
            </a:r>
            <a:endParaRPr lang="en-US" altLang="zh-CN" sz="2000" b="1" dirty="0">
              <a:solidFill>
                <a:srgbClr val="000000"/>
              </a:solidFill>
              <a:latin typeface="微软雅黑 Light" panose="020B0502040204020203" pitchFamily="34" charset="-122"/>
              <a:ea typeface="Arial" panose="020B0604020202020204" pitchFamily="34" charset="0"/>
            </a:endParaRPr>
          </a:p>
        </p:txBody>
      </p:sp>
      <p:sp>
        <p:nvSpPr>
          <p:cNvPr id="34831" name="AutoShape 9"/>
          <p:cNvSpPr/>
          <p:nvPr/>
        </p:nvSpPr>
        <p:spPr>
          <a:xfrm>
            <a:off x="2982913" y="2000250"/>
            <a:ext cx="469900" cy="371475"/>
          </a:xfrm>
          <a:prstGeom prst="rightArrow">
            <a:avLst>
              <a:gd name="adj1" fmla="val 50000"/>
              <a:gd name="adj2" fmla="val 52700"/>
            </a:avLst>
          </a:prstGeom>
          <a:solidFill>
            <a:srgbClr val="FFFFFF"/>
          </a:solidFill>
          <a:ln w="9525">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2071" name="AutoShape 10"/>
          <p:cNvSpPr/>
          <p:nvPr/>
        </p:nvSpPr>
        <p:spPr>
          <a:xfrm>
            <a:off x="2990850" y="3097213"/>
            <a:ext cx="469900" cy="371475"/>
          </a:xfrm>
          <a:prstGeom prst="rightArrow">
            <a:avLst>
              <a:gd name="adj1" fmla="val 50000"/>
              <a:gd name="adj2" fmla="val 52700"/>
            </a:avLst>
          </a:prstGeom>
          <a:solidFill>
            <a:srgbClr val="FFFFFF"/>
          </a:solidFill>
          <a:ln w="9525">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2072" name="AutoShape 11"/>
          <p:cNvSpPr/>
          <p:nvPr/>
        </p:nvSpPr>
        <p:spPr>
          <a:xfrm>
            <a:off x="2981325" y="4179888"/>
            <a:ext cx="469900" cy="371475"/>
          </a:xfrm>
          <a:prstGeom prst="rightArrow">
            <a:avLst>
              <a:gd name="adj1" fmla="val 50000"/>
              <a:gd name="adj2" fmla="val 52700"/>
            </a:avLst>
          </a:prstGeom>
          <a:solidFill>
            <a:srgbClr val="FFFFFF"/>
          </a:solidFill>
          <a:ln w="9525">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grpSp>
        <p:nvGrpSpPr>
          <p:cNvPr id="2073" name="Group 13"/>
          <p:cNvGrpSpPr/>
          <p:nvPr/>
        </p:nvGrpSpPr>
        <p:grpSpPr>
          <a:xfrm>
            <a:off x="757238" y="3646488"/>
            <a:ext cx="2238375" cy="1330325"/>
            <a:chOff x="471" y="272"/>
            <a:chExt cx="1161" cy="1539"/>
          </a:xfrm>
        </p:grpSpPr>
        <p:sp>
          <p:nvSpPr>
            <p:cNvPr id="34835" name="Oval 14"/>
            <p:cNvSpPr/>
            <p:nvPr/>
          </p:nvSpPr>
          <p:spPr>
            <a:xfrm>
              <a:off x="471" y="1438"/>
              <a:ext cx="1159" cy="362"/>
            </a:xfrm>
            <a:prstGeom prst="ellipse">
              <a:avLst/>
            </a:prstGeom>
            <a:gradFill rotWithShape="1">
              <a:gsLst>
                <a:gs pos="0">
                  <a:srgbClr val="C1CF9D"/>
                </a:gs>
                <a:gs pos="50000">
                  <a:srgbClr val="E5EBD5"/>
                </a:gs>
                <a:gs pos="100000">
                  <a:srgbClr val="C1CF9D"/>
                </a:gs>
              </a:gsLst>
              <a:lin ang="0" scaled="1"/>
              <a:tileRect/>
            </a:gradFill>
            <a:ln w="9525">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21519" name="AutoShape 15"/>
            <p:cNvSpPr>
              <a:spLocks noChangeArrowheads="1"/>
            </p:cNvSpPr>
            <p:nvPr/>
          </p:nvSpPr>
          <p:spPr bwMode="ltGray">
            <a:xfrm>
              <a:off x="473" y="272"/>
              <a:ext cx="1159" cy="1539"/>
            </a:xfrm>
            <a:prstGeom prst="can">
              <a:avLst>
                <a:gd name="adj" fmla="val 33197"/>
              </a:avLst>
            </a:prstGeom>
            <a:gradFill rotWithShape="1">
              <a:gsLst>
                <a:gs pos="0">
                  <a:schemeClr val="accent1">
                    <a:gamma/>
                    <a:shade val="46275"/>
                    <a:invGamma/>
                  </a:schemeClr>
                </a:gs>
                <a:gs pos="50000">
                  <a:schemeClr val="accent1">
                    <a:alpha val="50000"/>
                  </a:schemeClr>
                </a:gs>
                <a:gs pos="100000">
                  <a:schemeClr val="accent1">
                    <a:gamma/>
                    <a:shade val="46275"/>
                    <a:invGamma/>
                  </a:schemeClr>
                </a:gs>
              </a:gsLst>
              <a:lin ang="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2076" name="Group 16"/>
          <p:cNvGrpSpPr/>
          <p:nvPr/>
        </p:nvGrpSpPr>
        <p:grpSpPr>
          <a:xfrm>
            <a:off x="757238" y="2571750"/>
            <a:ext cx="2238375" cy="1330325"/>
            <a:chOff x="471" y="272"/>
            <a:chExt cx="1161" cy="1539"/>
          </a:xfrm>
        </p:grpSpPr>
        <p:sp>
          <p:nvSpPr>
            <p:cNvPr id="34838" name="Oval 17"/>
            <p:cNvSpPr/>
            <p:nvPr/>
          </p:nvSpPr>
          <p:spPr>
            <a:xfrm>
              <a:off x="471" y="1438"/>
              <a:ext cx="1159" cy="362"/>
            </a:xfrm>
            <a:prstGeom prst="ellipse">
              <a:avLst/>
            </a:prstGeom>
            <a:gradFill rotWithShape="1">
              <a:gsLst>
                <a:gs pos="0">
                  <a:srgbClr val="C1CF9D"/>
                </a:gs>
                <a:gs pos="50000">
                  <a:srgbClr val="E5EBD5"/>
                </a:gs>
                <a:gs pos="100000">
                  <a:srgbClr val="C1CF9D"/>
                </a:gs>
              </a:gsLst>
              <a:lin ang="0" scaled="1"/>
              <a:tileRect/>
            </a:gradFill>
            <a:ln w="9525">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21522" name="AutoShape 18"/>
            <p:cNvSpPr>
              <a:spLocks noChangeArrowheads="1"/>
            </p:cNvSpPr>
            <p:nvPr/>
          </p:nvSpPr>
          <p:spPr bwMode="ltGray">
            <a:xfrm>
              <a:off x="473" y="272"/>
              <a:ext cx="1159" cy="1539"/>
            </a:xfrm>
            <a:prstGeom prst="can">
              <a:avLst>
                <a:gd name="adj" fmla="val 33197"/>
              </a:avLst>
            </a:prstGeom>
            <a:gradFill rotWithShape="1">
              <a:gsLst>
                <a:gs pos="0">
                  <a:schemeClr val="folHlink">
                    <a:gamma/>
                    <a:shade val="46275"/>
                    <a:invGamma/>
                  </a:schemeClr>
                </a:gs>
                <a:gs pos="50000">
                  <a:schemeClr val="folHlink">
                    <a:alpha val="50000"/>
                  </a:schemeClr>
                </a:gs>
                <a:gs pos="100000">
                  <a:schemeClr val="folHlink">
                    <a:gamma/>
                    <a:shade val="46275"/>
                    <a:invGamma/>
                  </a:schemeClr>
                </a:gs>
              </a:gsLst>
              <a:lin ang="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4840" name="Group 19"/>
          <p:cNvGrpSpPr/>
          <p:nvPr/>
        </p:nvGrpSpPr>
        <p:grpSpPr>
          <a:xfrm>
            <a:off x="757238" y="1484313"/>
            <a:ext cx="2238375" cy="1330325"/>
            <a:chOff x="471" y="272"/>
            <a:chExt cx="1161" cy="1539"/>
          </a:xfrm>
        </p:grpSpPr>
        <p:sp>
          <p:nvSpPr>
            <p:cNvPr id="34841" name="Oval 20"/>
            <p:cNvSpPr/>
            <p:nvPr/>
          </p:nvSpPr>
          <p:spPr>
            <a:xfrm>
              <a:off x="471" y="1438"/>
              <a:ext cx="1159" cy="362"/>
            </a:xfrm>
            <a:prstGeom prst="ellipse">
              <a:avLst/>
            </a:prstGeom>
            <a:gradFill rotWithShape="1">
              <a:gsLst>
                <a:gs pos="0">
                  <a:srgbClr val="C1CF9D"/>
                </a:gs>
                <a:gs pos="50000">
                  <a:srgbClr val="E5EBD5"/>
                </a:gs>
                <a:gs pos="100000">
                  <a:srgbClr val="C1CF9D"/>
                </a:gs>
              </a:gsLst>
              <a:lin ang="0" scaled="1"/>
              <a:tileRect/>
            </a:gradFill>
            <a:ln w="9525">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21525" name="AutoShape 21"/>
            <p:cNvSpPr>
              <a:spLocks noChangeArrowheads="1"/>
            </p:cNvSpPr>
            <p:nvPr/>
          </p:nvSpPr>
          <p:spPr bwMode="ltGray">
            <a:xfrm>
              <a:off x="473" y="272"/>
              <a:ext cx="1159"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34843" name="Text Box 22"/>
          <p:cNvSpPr txBox="1"/>
          <p:nvPr/>
        </p:nvSpPr>
        <p:spPr>
          <a:xfrm>
            <a:off x="787400" y="2035175"/>
            <a:ext cx="2074863" cy="457200"/>
          </a:xfrm>
          <a:prstGeom prst="rect">
            <a:avLst/>
          </a:prstGeom>
          <a:noFill/>
          <a:ln w="9525">
            <a:noFill/>
          </a:ln>
          <a:effectLst>
            <a:outerShdw dist="17961" dir="2699999" algn="ctr" rotWithShape="0">
              <a:srgbClr val="003300">
                <a:alpha val="50000"/>
              </a:srgbClr>
            </a:outerShdw>
          </a:effectLst>
        </p:spPr>
        <p:txBody>
          <a:bodyPr anchor="t" anchorCtr="0">
            <a:spAutoFit/>
          </a:bodyPr>
          <a:lstStyle/>
          <a:p>
            <a:pPr algn="ctr">
              <a:spcBef>
                <a:spcPct val="50000"/>
              </a:spcBef>
              <a:buClrTx/>
              <a:buFontTx/>
            </a:pPr>
            <a:r>
              <a:rPr lang="en-US" altLang="zh-CN" b="1" dirty="0">
                <a:latin typeface="微软雅黑 Light" panose="020B0502040204020203" pitchFamily="34" charset="-122"/>
                <a:ea typeface="微软雅黑 Light" panose="020B0502040204020203" pitchFamily="34" charset="-122"/>
              </a:rPr>
              <a:t>  1968</a:t>
            </a:r>
            <a:r>
              <a:rPr lang="zh-CN" altLang="en-US" b="1" dirty="0">
                <a:latin typeface="微软雅黑 Light" panose="020B0502040204020203" pitchFamily="34" charset="-122"/>
                <a:ea typeface="微软雅黑 Light" panose="020B0502040204020203" pitchFamily="34" charset="-122"/>
              </a:rPr>
              <a:t>年之前</a:t>
            </a:r>
            <a:endParaRPr lang="zh-CN" altLang="en-US" b="1" dirty="0">
              <a:latin typeface="微软雅黑 Light" panose="020B0502040204020203" pitchFamily="34" charset="-122"/>
              <a:ea typeface="Arial" panose="020B0604020202020204" pitchFamily="34" charset="0"/>
            </a:endParaRPr>
          </a:p>
        </p:txBody>
      </p:sp>
      <p:sp>
        <p:nvSpPr>
          <p:cNvPr id="2083" name="AutoShape 11"/>
          <p:cNvSpPr/>
          <p:nvPr/>
        </p:nvSpPr>
        <p:spPr>
          <a:xfrm>
            <a:off x="2982913" y="5264150"/>
            <a:ext cx="469900" cy="371475"/>
          </a:xfrm>
          <a:prstGeom prst="rightArrow">
            <a:avLst>
              <a:gd name="adj1" fmla="val 50000"/>
              <a:gd name="adj2" fmla="val 52700"/>
            </a:avLst>
          </a:prstGeom>
          <a:solidFill>
            <a:srgbClr val="FFFFFF"/>
          </a:solidFill>
          <a:ln w="9525">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21527" name="Text Box 23"/>
          <p:cNvSpPr txBox="1"/>
          <p:nvPr/>
        </p:nvSpPr>
        <p:spPr>
          <a:xfrm>
            <a:off x="755650" y="3116263"/>
            <a:ext cx="2074863" cy="457200"/>
          </a:xfrm>
          <a:prstGeom prst="rect">
            <a:avLst/>
          </a:prstGeom>
          <a:noFill/>
          <a:ln w="9525">
            <a:noFill/>
          </a:ln>
          <a:effectLst>
            <a:outerShdw dist="17961" dir="2699999" algn="ctr" rotWithShape="0">
              <a:srgbClr val="003300">
                <a:alpha val="50000"/>
              </a:srgbClr>
            </a:outerShdw>
          </a:effectLst>
        </p:spPr>
        <p:txBody>
          <a:bodyPr anchor="t" anchorCtr="0">
            <a:spAutoFit/>
          </a:bodyPr>
          <a:lstStyle/>
          <a:p>
            <a:pPr algn="ctr">
              <a:spcBef>
                <a:spcPct val="50000"/>
              </a:spcBef>
              <a:buClrTx/>
              <a:buFontTx/>
            </a:pPr>
            <a:r>
              <a:rPr lang="en-US" altLang="zh-CN" b="1" dirty="0">
                <a:latin typeface="微软雅黑 Light" panose="020B0502040204020203" pitchFamily="34" charset="-122"/>
                <a:ea typeface="微软雅黑 Light" panose="020B0502040204020203" pitchFamily="34" charset="-122"/>
              </a:rPr>
              <a:t>  1968</a:t>
            </a:r>
            <a:r>
              <a:rPr lang="zh-CN" altLang="en-US" b="1" dirty="0">
                <a:latin typeface="微软雅黑 Light" panose="020B0502040204020203" pitchFamily="34" charset="-122"/>
                <a:ea typeface="微软雅黑 Light" panose="020B0502040204020203" pitchFamily="34" charset="-122"/>
              </a:rPr>
              <a:t>年</a:t>
            </a:r>
            <a:endParaRPr lang="zh-CN" altLang="en-US" b="1" dirty="0">
              <a:latin typeface="微软雅黑 Light" panose="020B0502040204020203" pitchFamily="34" charset="-122"/>
              <a:ea typeface="Arial" panose="020B0604020202020204" pitchFamily="34" charset="0"/>
            </a:endParaRPr>
          </a:p>
        </p:txBody>
      </p:sp>
      <p:sp>
        <p:nvSpPr>
          <p:cNvPr id="21528" name="Text Box 24"/>
          <p:cNvSpPr txBox="1"/>
          <p:nvPr/>
        </p:nvSpPr>
        <p:spPr>
          <a:xfrm>
            <a:off x="481013" y="4264025"/>
            <a:ext cx="2435225" cy="460375"/>
          </a:xfrm>
          <a:prstGeom prst="rect">
            <a:avLst/>
          </a:prstGeom>
          <a:noFill/>
          <a:ln w="9525">
            <a:noFill/>
          </a:ln>
          <a:effectLst>
            <a:outerShdw dist="17961" dir="2699999" algn="ctr" rotWithShape="0">
              <a:srgbClr val="003300">
                <a:alpha val="50000"/>
              </a:srgbClr>
            </a:outerShdw>
          </a:effectLst>
        </p:spPr>
        <p:txBody>
          <a:bodyPr anchor="t" anchorCtr="0">
            <a:spAutoFit/>
          </a:bodyPr>
          <a:lstStyle/>
          <a:p>
            <a:pPr algn="ctr">
              <a:spcBef>
                <a:spcPct val="50000"/>
              </a:spcBef>
              <a:buClrTx/>
              <a:buFontTx/>
            </a:pPr>
            <a:r>
              <a:rPr lang="en-US" altLang="zh-CN" b="1" dirty="0">
                <a:solidFill>
                  <a:schemeClr val="bg1"/>
                </a:solidFill>
                <a:latin typeface="微软雅黑 Light" panose="020B0502040204020203" pitchFamily="34" charset="-122"/>
                <a:ea typeface="微软雅黑 Light" panose="020B0502040204020203" pitchFamily="34" charset="-122"/>
              </a:rPr>
              <a:t>  </a:t>
            </a:r>
            <a:r>
              <a:rPr lang="zh-CN" altLang="en-US" b="1" dirty="0">
                <a:solidFill>
                  <a:schemeClr val="bg1"/>
                </a:solidFill>
                <a:latin typeface="微软雅黑 Light" panose="020B0502040204020203" pitchFamily="34" charset="-122"/>
                <a:ea typeface="微软雅黑 Light" panose="020B0502040204020203" pitchFamily="34" charset="-122"/>
              </a:rPr>
              <a:t>上世纪</a:t>
            </a:r>
            <a:r>
              <a:rPr lang="en-US" altLang="zh-CN" b="1" dirty="0">
                <a:solidFill>
                  <a:schemeClr val="bg1"/>
                </a:solidFill>
                <a:latin typeface="微软雅黑 Light" panose="020B0502040204020203" pitchFamily="34" charset="-122"/>
                <a:ea typeface="微软雅黑 Light" panose="020B0502040204020203" pitchFamily="34" charset="-122"/>
              </a:rPr>
              <a:t>70</a:t>
            </a:r>
            <a:r>
              <a:rPr lang="zh-CN" altLang="en-US" b="1" dirty="0">
                <a:solidFill>
                  <a:schemeClr val="bg1"/>
                </a:solidFill>
                <a:latin typeface="微软雅黑 Light" panose="020B0502040204020203" pitchFamily="34" charset="-122"/>
                <a:ea typeface="微软雅黑 Light" panose="020B0502040204020203" pitchFamily="34" charset="-122"/>
              </a:rPr>
              <a:t>年代</a:t>
            </a:r>
            <a:endParaRPr lang="zh-CN" altLang="en-US" b="1" dirty="0">
              <a:solidFill>
                <a:schemeClr val="bg1"/>
              </a:solidFill>
              <a:latin typeface="微软雅黑 Light" panose="020B0502040204020203" pitchFamily="34" charset="-122"/>
              <a:ea typeface="Arial" panose="020B0604020202020204" pitchFamily="34" charset="0"/>
            </a:endParaRPr>
          </a:p>
        </p:txBody>
      </p:sp>
      <p:sp>
        <p:nvSpPr>
          <p:cNvPr id="2086" name="Text Box 8"/>
          <p:cNvSpPr txBox="1"/>
          <p:nvPr/>
        </p:nvSpPr>
        <p:spPr>
          <a:xfrm>
            <a:off x="3552825" y="4981575"/>
            <a:ext cx="4989513" cy="862013"/>
          </a:xfrm>
          <a:prstGeom prst="rect">
            <a:avLst/>
          </a:prstGeom>
          <a:noFill/>
          <a:ln w="9525">
            <a:noFill/>
          </a:ln>
        </p:spPr>
        <p:txBody>
          <a:bodyPr anchor="t" anchorCtr="0">
            <a:spAutoFit/>
          </a:bodyPr>
          <a:lstStyle/>
          <a:p>
            <a:pPr>
              <a:spcBef>
                <a:spcPct val="50000"/>
              </a:spcBef>
              <a:buClrTx/>
              <a:buFontTx/>
              <a:buChar char="•"/>
            </a:pPr>
            <a:r>
              <a:rPr lang="en-US" altLang="zh-CN" sz="2000" b="1" dirty="0">
                <a:solidFill>
                  <a:srgbClr val="020603"/>
                </a:solidFill>
                <a:latin typeface="微软雅黑 Light" panose="020B0502040204020203" pitchFamily="34" charset="-122"/>
                <a:ea typeface="微软雅黑 Light" panose="020B0502040204020203" pitchFamily="34" charset="-122"/>
              </a:rPr>
              <a:t> </a:t>
            </a:r>
            <a:r>
              <a:rPr lang="zh-CN" altLang="en-US" sz="2000" b="1" dirty="0">
                <a:solidFill>
                  <a:srgbClr val="020603"/>
                </a:solidFill>
                <a:latin typeface="微软雅黑 Light" panose="020B0502040204020203" pitchFamily="34" charset="-122"/>
                <a:ea typeface="微软雅黑 Light" panose="020B0502040204020203" pitchFamily="34" charset="-122"/>
              </a:rPr>
              <a:t>各种版本的数据结构相关著作相继出现</a:t>
            </a:r>
          </a:p>
          <a:p>
            <a:pPr>
              <a:spcBef>
                <a:spcPct val="50000"/>
              </a:spcBef>
              <a:buClrTx/>
              <a:buFontTx/>
              <a:buChar char="•"/>
            </a:pPr>
            <a:r>
              <a:rPr lang="zh-CN" altLang="en-US" sz="2000" b="1" dirty="0">
                <a:solidFill>
                  <a:srgbClr val="020603"/>
                </a:solidFill>
                <a:latin typeface="微软雅黑 Light" panose="020B0502040204020203" pitchFamily="34" charset="-122"/>
                <a:ea typeface="微软雅黑 Light" panose="020B0502040204020203" pitchFamily="34" charset="-122"/>
              </a:rPr>
              <a:t> 成为计算机专业的核心课程之一</a:t>
            </a:r>
            <a:endParaRPr lang="zh-CN" altLang="en-US" sz="2000" b="1" dirty="0">
              <a:solidFill>
                <a:srgbClr val="020603"/>
              </a:solidFill>
              <a:latin typeface="微软雅黑 Light" panose="020B0502040204020203" pitchFamily="34" charset="-122"/>
              <a:ea typeface="Arial" panose="020B0604020202020204" pitchFamily="34" charset="0"/>
            </a:endParaRPr>
          </a:p>
        </p:txBody>
      </p:sp>
      <p:sp>
        <p:nvSpPr>
          <p:cNvPr id="3" name="Text Box 24"/>
          <p:cNvSpPr txBox="1"/>
          <p:nvPr/>
        </p:nvSpPr>
        <p:spPr>
          <a:xfrm>
            <a:off x="1001713" y="5159375"/>
            <a:ext cx="1698625" cy="830263"/>
          </a:xfrm>
          <a:prstGeom prst="rect">
            <a:avLst/>
          </a:prstGeom>
          <a:noFill/>
          <a:ln w="9525">
            <a:noFill/>
          </a:ln>
          <a:effectLst>
            <a:outerShdw dist="17961" dir="2699999" algn="ctr" rotWithShape="0">
              <a:srgbClr val="003300">
                <a:alpha val="50000"/>
              </a:srgbClr>
            </a:outerShdw>
          </a:effectLst>
        </p:spPr>
        <p:txBody>
          <a:bodyPr anchor="t" anchorCtr="0">
            <a:spAutoFit/>
          </a:bodyPr>
          <a:lstStyle/>
          <a:p>
            <a:pPr algn="ctr">
              <a:spcBef>
                <a:spcPct val="50000"/>
              </a:spcBef>
              <a:buClrTx/>
              <a:buFontTx/>
            </a:pPr>
            <a:r>
              <a:rPr lang="zh-CN" altLang="en-US" b="1" dirty="0">
                <a:latin typeface="微软雅黑 Light" panose="020B0502040204020203" pitchFamily="34" charset="-122"/>
                <a:ea typeface="微软雅黑 Light" panose="020B0502040204020203" pitchFamily="34" charset="-122"/>
              </a:rPr>
              <a:t>上世纪</a:t>
            </a:r>
            <a:r>
              <a:rPr lang="en-US" altLang="zh-CN" b="1" dirty="0">
                <a:latin typeface="微软雅黑 Light" panose="020B0502040204020203" pitchFamily="34" charset="-122"/>
                <a:ea typeface="微软雅黑 Light" panose="020B0502040204020203" pitchFamily="34" charset="-122"/>
              </a:rPr>
              <a:t>80</a:t>
            </a:r>
            <a:r>
              <a:rPr lang="zh-CN" altLang="en-US" b="1" dirty="0">
                <a:latin typeface="微软雅黑 Light" panose="020B0502040204020203" pitchFamily="34" charset="-122"/>
                <a:ea typeface="微软雅黑 Light" panose="020B0502040204020203" pitchFamily="34" charset="-122"/>
              </a:rPr>
              <a:t>年代至今</a:t>
            </a:r>
            <a:endParaRPr lang="zh-CN" altLang="en-US" b="1" dirty="0">
              <a:latin typeface="微软雅黑 Light" panose="020B0502040204020203" pitchFamily="34" charset="-122"/>
              <a:ea typeface="Arial" panose="020B0604020202020204" pitchFamily="34" charset="0"/>
            </a:endParaRPr>
          </a:p>
        </p:txBody>
      </p:sp>
      <p:sp>
        <p:nvSpPr>
          <p:cNvPr id="2088" name="Text Box 7"/>
          <p:cNvSpPr txBox="1"/>
          <p:nvPr/>
        </p:nvSpPr>
        <p:spPr>
          <a:xfrm>
            <a:off x="3522663" y="3900488"/>
            <a:ext cx="5019675" cy="862012"/>
          </a:xfrm>
          <a:prstGeom prst="rect">
            <a:avLst/>
          </a:prstGeom>
          <a:noFill/>
          <a:ln w="9525">
            <a:noFill/>
          </a:ln>
        </p:spPr>
        <p:txBody>
          <a:bodyPr anchor="t" anchorCtr="0">
            <a:spAutoFit/>
          </a:bodyPr>
          <a:lstStyle/>
          <a:p>
            <a:pPr>
              <a:spcBef>
                <a:spcPct val="50000"/>
              </a:spcBef>
              <a:buClrTx/>
              <a:buFontTx/>
              <a:buChar char="•"/>
            </a:pPr>
            <a:r>
              <a:rPr lang="en-US" altLang="zh-CN" sz="2000" b="1" dirty="0">
                <a:solidFill>
                  <a:srgbClr val="000000"/>
                </a:solidFill>
                <a:latin typeface="微软雅黑 Light" panose="020B0502040204020203" pitchFamily="34" charset="-122"/>
                <a:ea typeface="微软雅黑 Light" panose="020B0502040204020203" pitchFamily="34" charset="-122"/>
              </a:rPr>
              <a:t> </a:t>
            </a:r>
            <a:r>
              <a:rPr lang="zh-CN" altLang="en-US" sz="2000" b="1" dirty="0">
                <a:solidFill>
                  <a:srgbClr val="000000"/>
                </a:solidFill>
                <a:latin typeface="微软雅黑 Light" panose="020B0502040204020203" pitchFamily="34" charset="-122"/>
                <a:ea typeface="微软雅黑 Light" panose="020B0502040204020203" pitchFamily="34" charset="-122"/>
              </a:rPr>
              <a:t>结构化程序设计</a:t>
            </a:r>
          </a:p>
          <a:p>
            <a:pPr>
              <a:spcBef>
                <a:spcPct val="50000"/>
              </a:spcBef>
              <a:buClrTx/>
              <a:buFontTx/>
              <a:buChar char="•"/>
            </a:pPr>
            <a:r>
              <a:rPr lang="zh-CN" altLang="en-US" sz="2000" b="1" dirty="0">
                <a:solidFill>
                  <a:srgbClr val="000000"/>
                </a:solidFill>
                <a:latin typeface="微软雅黑 Light" panose="020B0502040204020203" pitchFamily="34" charset="-122"/>
                <a:ea typeface="微软雅黑 Light" panose="020B0502040204020203" pitchFamily="34" charset="-122"/>
              </a:rPr>
              <a:t> </a:t>
            </a:r>
            <a:r>
              <a:rPr lang="en-US" altLang="zh-CN" sz="2000" b="1" dirty="0">
                <a:solidFill>
                  <a:srgbClr val="000000"/>
                </a:solidFill>
                <a:latin typeface="微软雅黑 Light" panose="020B0502040204020203" pitchFamily="34" charset="-122"/>
                <a:ea typeface="微软雅黑 Light" panose="020B0502040204020203" pitchFamily="34" charset="-122"/>
                <a:hlinkClick r:id="rId4" action="ppaction://hlinksldjump"/>
              </a:rPr>
              <a:t>Niklaus Wirth</a:t>
            </a:r>
            <a:r>
              <a:rPr lang="zh-CN" altLang="en-US" sz="2000" b="1" dirty="0">
                <a:solidFill>
                  <a:srgbClr val="000000"/>
                </a:solidFill>
                <a:latin typeface="微软雅黑 Light" panose="020B0502040204020203" pitchFamily="34" charset="-122"/>
                <a:ea typeface="微软雅黑 Light" panose="020B0502040204020203" pitchFamily="34" charset="-122"/>
                <a:hlinkClick r:id="rId4" action="ppaction://hlinksldjump"/>
              </a:rPr>
              <a:t>：</a:t>
            </a:r>
            <a:r>
              <a:rPr lang="en-US" altLang="zh-CN" sz="2000" b="1" dirty="0">
                <a:solidFill>
                  <a:srgbClr val="000000"/>
                </a:solidFill>
                <a:latin typeface="微软雅黑 Light" panose="020B0502040204020203" pitchFamily="34" charset="-122"/>
                <a:ea typeface="微软雅黑 Light" panose="020B0502040204020203" pitchFamily="34" charset="-122"/>
                <a:hlinkClick r:id="rId4" action="ppaction://hlinksldjump"/>
              </a:rPr>
              <a:t>《</a:t>
            </a:r>
            <a:r>
              <a:rPr lang="zh-CN" altLang="en-US" sz="2000" b="1" dirty="0">
                <a:solidFill>
                  <a:srgbClr val="000000"/>
                </a:solidFill>
                <a:latin typeface="微软雅黑 Light" panose="020B0502040204020203" pitchFamily="34" charset="-122"/>
                <a:ea typeface="微软雅黑 Light" panose="020B0502040204020203" pitchFamily="34" charset="-122"/>
                <a:hlinkClick r:id="rId4" action="ppaction://hlinksldjump"/>
              </a:rPr>
              <a:t>算法</a:t>
            </a:r>
            <a:r>
              <a:rPr lang="en-US" altLang="zh-CN" sz="2000" b="1" dirty="0">
                <a:solidFill>
                  <a:srgbClr val="000000"/>
                </a:solidFill>
                <a:latin typeface="微软雅黑 Light" panose="020B0502040204020203" pitchFamily="34" charset="-122"/>
                <a:ea typeface="微软雅黑 Light" panose="020B0502040204020203" pitchFamily="34" charset="-122"/>
                <a:hlinkClick r:id="rId4" action="ppaction://hlinksldjump"/>
              </a:rPr>
              <a:t>+</a:t>
            </a:r>
            <a:r>
              <a:rPr lang="zh-CN" altLang="en-US" sz="2000" b="1" dirty="0">
                <a:solidFill>
                  <a:srgbClr val="000000"/>
                </a:solidFill>
                <a:latin typeface="微软雅黑 Light" panose="020B0502040204020203" pitchFamily="34" charset="-122"/>
                <a:ea typeface="微软雅黑 Light" panose="020B0502040204020203" pitchFamily="34" charset="-122"/>
                <a:hlinkClick r:id="rId4" action="ppaction://hlinksldjump"/>
              </a:rPr>
              <a:t>数据结构</a:t>
            </a:r>
            <a:r>
              <a:rPr lang="en-US" altLang="zh-CN" sz="2000" b="1" dirty="0">
                <a:solidFill>
                  <a:srgbClr val="000000"/>
                </a:solidFill>
                <a:latin typeface="微软雅黑 Light" panose="020B0502040204020203" pitchFamily="34" charset="-122"/>
                <a:ea typeface="微软雅黑 Light" panose="020B0502040204020203" pitchFamily="34" charset="-122"/>
                <a:hlinkClick r:id="rId4" action="ppaction://hlinksldjump"/>
              </a:rPr>
              <a:t>=</a:t>
            </a:r>
            <a:r>
              <a:rPr lang="zh-CN" altLang="en-US" sz="2000" b="1" dirty="0">
                <a:solidFill>
                  <a:srgbClr val="000000"/>
                </a:solidFill>
                <a:latin typeface="微软雅黑 Light" panose="020B0502040204020203" pitchFamily="34" charset="-122"/>
                <a:ea typeface="微软雅黑 Light" panose="020B0502040204020203" pitchFamily="34" charset="-122"/>
                <a:hlinkClick r:id="rId4" action="ppaction://hlinksldjump"/>
              </a:rPr>
              <a:t>程序</a:t>
            </a:r>
            <a:r>
              <a:rPr lang="en-US" altLang="zh-CN" sz="2000" b="1" dirty="0">
                <a:solidFill>
                  <a:srgbClr val="000000"/>
                </a:solidFill>
                <a:latin typeface="微软雅黑 Light" panose="020B0502040204020203" pitchFamily="34" charset="-122"/>
                <a:ea typeface="微软雅黑 Light" panose="020B0502040204020203" pitchFamily="34" charset="-122"/>
                <a:hlinkClick r:id="rId4" action="ppaction://hlinksldjump"/>
              </a:rPr>
              <a:t>》 </a:t>
            </a:r>
            <a:endParaRPr lang="en-US" altLang="zh-CN" sz="2000" b="1" dirty="0">
              <a:solidFill>
                <a:srgbClr val="000000"/>
              </a:solidFill>
              <a:latin typeface="微软雅黑 Light" panose="020B0502040204020203" pitchFamily="34" charset="-122"/>
              <a:ea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8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8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1" grpId="0" animBg="1"/>
      <p:bldP spid="2066" grpId="0" animBg="1"/>
      <p:bldP spid="2067" grpId="0" animBg="1"/>
      <p:bldP spid="2069" grpId="0"/>
      <p:bldP spid="2071" grpId="0" animBg="1"/>
      <p:bldP spid="2072" grpId="0" animBg="1"/>
      <p:bldP spid="2083" grpId="0" animBg="1"/>
      <p:bldP spid="21527" grpId="0"/>
      <p:bldP spid="21528" grpId="0"/>
      <p:bldP spid="2086" grpId="0"/>
      <p:bldP spid="3" grpId="0"/>
      <p:bldP spid="208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15</a:t>
            </a:fld>
            <a:endParaRPr lang="en-US" altLang="zh-CN" sz="1400" dirty="0">
              <a:latin typeface="Tahoma" panose="020B0604030504040204" pitchFamily="34" charset="0"/>
              <a:ea typeface="微软雅黑 Light" panose="020B0502040204020203" pitchFamily="34" charset="-122"/>
            </a:endParaRPr>
          </a:p>
        </p:txBody>
      </p:sp>
      <p:sp>
        <p:nvSpPr>
          <p:cNvPr id="20482" name="Rectangle 2"/>
          <p:cNvSpPr>
            <a:spLocks noGrp="1"/>
          </p:cNvSpPr>
          <p:nvPr>
            <p:ph type="title" idx="4294967295"/>
          </p:nvPr>
        </p:nvSpPr>
        <p:spPr>
          <a:xfrm>
            <a:off x="1476375" y="333375"/>
            <a:ext cx="7793038" cy="1143000"/>
          </a:xfrm>
        </p:spPr>
        <p:txBody>
          <a:bodyPr vert="horz" wrap="square" lIns="91440" tIns="45720" rIns="91440" bIns="45720" anchor="ctr" anchorCtr="0"/>
          <a:lstStyle/>
          <a:p>
            <a:pPr eaLnBrk="1" hangingPunct="1"/>
            <a:r>
              <a:rPr lang="zh-CN" altLang="en-US" b="1" dirty="0">
                <a:latin typeface="微软雅黑 Light" panose="020B0502040204020203" pitchFamily="34" charset="-122"/>
              </a:rPr>
              <a:t>第一章 绪论</a:t>
            </a:r>
          </a:p>
        </p:txBody>
      </p:sp>
      <p:grpSp>
        <p:nvGrpSpPr>
          <p:cNvPr id="20483" name="Group 3"/>
          <p:cNvGrpSpPr/>
          <p:nvPr/>
        </p:nvGrpSpPr>
        <p:grpSpPr>
          <a:xfrm>
            <a:off x="1743075" y="2641600"/>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0485" name="Group 5"/>
            <p:cNvGrpSpPr/>
            <p:nvPr/>
          </p:nvGrpSpPr>
          <p:grpSpPr>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grpSp>
      <p:grpSp>
        <p:nvGrpSpPr>
          <p:cNvPr id="20488" name="Group 8"/>
          <p:cNvGrpSpPr/>
          <p:nvPr/>
        </p:nvGrpSpPr>
        <p:grpSpPr>
          <a:xfrm>
            <a:off x="1743075" y="3506788"/>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0490" name="Group 10"/>
            <p:cNvGrpSpPr/>
            <p:nvPr/>
          </p:nvGrpSpPr>
          <p:grpSpPr>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grpSp>
      <p:grpSp>
        <p:nvGrpSpPr>
          <p:cNvPr id="20493" name="Group 13"/>
          <p:cNvGrpSpPr/>
          <p:nvPr/>
        </p:nvGrpSpPr>
        <p:grpSpPr>
          <a:xfrm>
            <a:off x="1743075" y="4364038"/>
            <a:ext cx="5311775" cy="688975"/>
            <a:chOff x="720" y="1392"/>
            <a:chExt cx="4058" cy="480"/>
          </a:xfrm>
        </p:grpSpPr>
        <p:sp>
          <p:nvSpPr>
            <p:cNvPr id="7182"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0495" name="Group 15"/>
            <p:cNvGrpSpPr/>
            <p:nvPr/>
          </p:nvGrpSpPr>
          <p:grpSpPr>
            <a:xfrm>
              <a:off x="730" y="1407"/>
              <a:ext cx="4043" cy="444"/>
              <a:chOff x="744" y="1407"/>
              <a:chExt cx="3988" cy="444"/>
            </a:xfrm>
          </p:grpSpPr>
          <p:sp>
            <p:nvSpPr>
              <p:cNvPr id="7184"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185"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grpSp>
      <p:grpSp>
        <p:nvGrpSpPr>
          <p:cNvPr id="20498" name="Group 18"/>
          <p:cNvGrpSpPr/>
          <p:nvPr/>
        </p:nvGrpSpPr>
        <p:grpSpPr>
          <a:xfrm>
            <a:off x="1743075" y="1778000"/>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0500" name="Group 20"/>
            <p:cNvGrpSpPr/>
            <p:nvPr/>
          </p:nvGrpSpPr>
          <p:grpSpPr>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grpSp>
      <p:sp>
        <p:nvSpPr>
          <p:cNvPr id="20503" name="Text Box 26"/>
          <p:cNvSpPr txBox="1"/>
          <p:nvPr/>
        </p:nvSpPr>
        <p:spPr>
          <a:xfrm>
            <a:off x="2220913" y="4456113"/>
            <a:ext cx="4495800" cy="519112"/>
          </a:xfrm>
          <a:prstGeom prst="rect">
            <a:avLst/>
          </a:prstGeom>
          <a:noFill/>
          <a:ln w="9525">
            <a:noFill/>
          </a:ln>
        </p:spPr>
        <p:txBody>
          <a:bodyPr anchor="t" anchorCtr="0">
            <a:spAutoFit/>
          </a:bodyPr>
          <a:lstStyle/>
          <a:p>
            <a:pPr marL="457200" indent="-457200" algn="ctr">
              <a:spcBef>
                <a:spcPct val="50000"/>
              </a:spcBef>
              <a:buClr>
                <a:schemeClr val="tx1"/>
              </a:buClr>
              <a:buFontTx/>
            </a:pPr>
            <a:r>
              <a:rPr lang="zh-CN" altLang="en-US" sz="2800" b="1" dirty="0">
                <a:solidFill>
                  <a:srgbClr val="FFFFFF"/>
                </a:solidFill>
                <a:latin typeface="Tahoma" panose="020B0604030504040204" pitchFamily="34" charset="0"/>
                <a:ea typeface="微软雅黑 Light" panose="020B0502040204020203" pitchFamily="34" charset="-122"/>
              </a:rPr>
              <a:t>算法和算法分析</a:t>
            </a:r>
            <a:r>
              <a:rPr lang="zh-CN" altLang="en-US" sz="2800" dirty="0">
                <a:latin typeface="Tahoma" panose="020B0604030504040204" pitchFamily="34" charset="0"/>
                <a:ea typeface="微软雅黑 Light" panose="020B0502040204020203" pitchFamily="34" charset="-122"/>
              </a:rPr>
              <a:t>    </a:t>
            </a:r>
            <a:r>
              <a:rPr lang="zh-CN" altLang="en-US" sz="2800" b="1" dirty="0">
                <a:solidFill>
                  <a:srgbClr val="FFFFFF"/>
                </a:solidFill>
                <a:latin typeface="微软雅黑 Light" panose="020B0502040204020203" pitchFamily="34" charset="-122"/>
                <a:ea typeface="微软雅黑 Light" panose="020B0502040204020203" pitchFamily="34" charset="-122"/>
              </a:rPr>
              <a:t>    </a:t>
            </a:r>
            <a:endParaRPr lang="zh-CN" altLang="en-US" sz="2800" b="1" dirty="0">
              <a:solidFill>
                <a:srgbClr val="FFFFFF"/>
              </a:solidFill>
              <a:latin typeface="微软雅黑 Light" panose="020B0502040204020203" pitchFamily="34" charset="-122"/>
              <a:ea typeface="Arial" panose="020B0604020202020204" pitchFamily="34" charset="0"/>
            </a:endParaRPr>
          </a:p>
        </p:txBody>
      </p:sp>
      <p:pic>
        <p:nvPicPr>
          <p:cNvPr id="20504" name="Picture 27" descr="1"/>
          <p:cNvPicPr>
            <a:picLocks noChangeAspect="1"/>
          </p:cNvPicPr>
          <p:nvPr/>
        </p:nvPicPr>
        <p:blipFill>
          <a:blip r:embed="rId2">
            <a:lum bright="-6000" contrast="24000"/>
          </a:blip>
          <a:srcRect l="42606" t="64474" r="19473"/>
          <a:stretch>
            <a:fillRect/>
          </a:stretch>
        </p:blipFill>
        <p:spPr>
          <a:xfrm>
            <a:off x="1579563" y="4351338"/>
            <a:ext cx="792162" cy="949325"/>
          </a:xfrm>
          <a:prstGeom prst="rect">
            <a:avLst/>
          </a:prstGeom>
          <a:noFill/>
          <a:ln w="9525">
            <a:noFill/>
          </a:ln>
        </p:spPr>
      </p:pic>
      <p:pic>
        <p:nvPicPr>
          <p:cNvPr id="20505" name="Picture 28" descr="1"/>
          <p:cNvPicPr>
            <a:picLocks noChangeAspect="1"/>
          </p:cNvPicPr>
          <p:nvPr/>
        </p:nvPicPr>
        <p:blipFill>
          <a:blip r:embed="rId2">
            <a:lum bright="-6000" contrast="24000"/>
          </a:blip>
          <a:srcRect l="42606" t="64474" r="19473"/>
          <a:stretch>
            <a:fillRect/>
          </a:stretch>
        </p:blipFill>
        <p:spPr>
          <a:xfrm>
            <a:off x="1558925" y="3481388"/>
            <a:ext cx="792163" cy="949325"/>
          </a:xfrm>
          <a:prstGeom prst="rect">
            <a:avLst/>
          </a:prstGeom>
          <a:noFill/>
          <a:ln w="9525">
            <a:noFill/>
          </a:ln>
        </p:spPr>
      </p:pic>
      <p:pic>
        <p:nvPicPr>
          <p:cNvPr id="20506" name="Picture 29" descr="1"/>
          <p:cNvPicPr>
            <a:picLocks noChangeAspect="1"/>
          </p:cNvPicPr>
          <p:nvPr/>
        </p:nvPicPr>
        <p:blipFill>
          <a:blip r:embed="rId2">
            <a:lum bright="-6000" contrast="24000"/>
          </a:blip>
          <a:srcRect l="42606" t="64474" r="19473"/>
          <a:stretch>
            <a:fillRect/>
          </a:stretch>
        </p:blipFill>
        <p:spPr>
          <a:xfrm>
            <a:off x="1558925" y="2630488"/>
            <a:ext cx="792163" cy="949325"/>
          </a:xfrm>
          <a:prstGeom prst="rect">
            <a:avLst/>
          </a:prstGeom>
          <a:noFill/>
          <a:ln w="9525">
            <a:noFill/>
          </a:ln>
        </p:spPr>
      </p:pic>
      <p:pic>
        <p:nvPicPr>
          <p:cNvPr id="20507" name="Picture 30" descr="1"/>
          <p:cNvPicPr>
            <a:picLocks noChangeAspect="1"/>
          </p:cNvPicPr>
          <p:nvPr/>
        </p:nvPicPr>
        <p:blipFill>
          <a:blip r:embed="rId2">
            <a:lum bright="-6000" contrast="24000"/>
          </a:blip>
          <a:srcRect l="42606" t="64474" r="19473"/>
          <a:stretch>
            <a:fillRect/>
          </a:stretch>
        </p:blipFill>
        <p:spPr>
          <a:xfrm>
            <a:off x="1547813" y="1773238"/>
            <a:ext cx="792162" cy="949325"/>
          </a:xfrm>
          <a:prstGeom prst="rect">
            <a:avLst/>
          </a:prstGeom>
          <a:noFill/>
          <a:ln w="9525">
            <a:noFill/>
          </a:ln>
        </p:spPr>
      </p:pic>
      <p:sp>
        <p:nvSpPr>
          <p:cNvPr id="20508" name="Text Box 31"/>
          <p:cNvSpPr txBox="1"/>
          <p:nvPr/>
        </p:nvSpPr>
        <p:spPr>
          <a:xfrm>
            <a:off x="1889125" y="4464050"/>
            <a:ext cx="381000" cy="457200"/>
          </a:xfrm>
          <a:prstGeom prst="rect">
            <a:avLst/>
          </a:prstGeom>
          <a:noFill/>
          <a:ln w="9525">
            <a:noFill/>
          </a:ln>
        </p:spPr>
        <p:txBody>
          <a:bodyPr anchor="t" anchorCtr="0">
            <a:spAutoFit/>
          </a:bodyPr>
          <a:lstStyle/>
          <a:p>
            <a:pPr algn="ctr">
              <a:spcBef>
                <a:spcPct val="50000"/>
              </a:spcBef>
              <a:buClrTx/>
              <a:buFontTx/>
            </a:pPr>
            <a:r>
              <a:rPr lang="en-US" altLang="zh-CN" b="1" dirty="0">
                <a:solidFill>
                  <a:srgbClr val="FFFFFF"/>
                </a:solidFill>
                <a:latin typeface="微软雅黑 Light" panose="020B0502040204020203" pitchFamily="34" charset="-122"/>
                <a:ea typeface="微软雅黑 Light" panose="020B0502040204020203" pitchFamily="34" charset="-122"/>
              </a:rPr>
              <a:t>4</a:t>
            </a:r>
            <a:endParaRPr lang="en-US" altLang="zh-CN" b="1" dirty="0">
              <a:solidFill>
                <a:srgbClr val="FFFFFF"/>
              </a:solidFill>
              <a:latin typeface="微软雅黑 Light" panose="020B0502040204020203" pitchFamily="34" charset="-122"/>
              <a:ea typeface="Arial" panose="020B0604020202020204" pitchFamily="34" charset="0"/>
            </a:endParaRPr>
          </a:p>
        </p:txBody>
      </p:sp>
      <p:sp>
        <p:nvSpPr>
          <p:cNvPr id="20509" name="Text Box 32"/>
          <p:cNvSpPr txBox="1"/>
          <p:nvPr/>
        </p:nvSpPr>
        <p:spPr>
          <a:xfrm>
            <a:off x="1868488" y="1870075"/>
            <a:ext cx="381000" cy="457200"/>
          </a:xfrm>
          <a:prstGeom prst="rect">
            <a:avLst/>
          </a:prstGeom>
          <a:noFill/>
          <a:ln w="9525">
            <a:noFill/>
          </a:ln>
        </p:spPr>
        <p:txBody>
          <a:bodyPr anchor="t" anchorCtr="0">
            <a:spAutoFit/>
          </a:bodyPr>
          <a:lstStyle/>
          <a:p>
            <a:pPr algn="ctr">
              <a:spcBef>
                <a:spcPct val="50000"/>
              </a:spcBef>
              <a:buClrTx/>
              <a:buFontTx/>
            </a:pPr>
            <a:r>
              <a:rPr lang="en-US" altLang="zh-CN" b="1" dirty="0">
                <a:solidFill>
                  <a:srgbClr val="FFFFFF"/>
                </a:solidFill>
                <a:latin typeface="微软雅黑 Light" panose="020B0502040204020203" pitchFamily="34" charset="-122"/>
                <a:ea typeface="微软雅黑 Light" panose="020B0502040204020203" pitchFamily="34" charset="-122"/>
              </a:rPr>
              <a:t>1</a:t>
            </a:r>
            <a:endParaRPr lang="en-US" altLang="zh-CN" b="1" dirty="0">
              <a:solidFill>
                <a:srgbClr val="FFFFFF"/>
              </a:solidFill>
              <a:latin typeface="微软雅黑 Light" panose="020B0502040204020203" pitchFamily="34" charset="-122"/>
              <a:ea typeface="Arial" panose="020B0604020202020204" pitchFamily="34" charset="0"/>
            </a:endParaRPr>
          </a:p>
        </p:txBody>
      </p:sp>
      <p:sp>
        <p:nvSpPr>
          <p:cNvPr id="20510" name="Text Box 33"/>
          <p:cNvSpPr txBox="1"/>
          <p:nvPr/>
        </p:nvSpPr>
        <p:spPr>
          <a:xfrm>
            <a:off x="1881188" y="2728913"/>
            <a:ext cx="381000" cy="457200"/>
          </a:xfrm>
          <a:prstGeom prst="rect">
            <a:avLst/>
          </a:prstGeom>
          <a:noFill/>
          <a:ln w="9525">
            <a:noFill/>
          </a:ln>
        </p:spPr>
        <p:txBody>
          <a:bodyPr anchor="t" anchorCtr="0">
            <a:spAutoFit/>
          </a:bodyPr>
          <a:lstStyle/>
          <a:p>
            <a:pPr algn="ctr">
              <a:spcBef>
                <a:spcPct val="50000"/>
              </a:spcBef>
              <a:buClrTx/>
              <a:buFontTx/>
            </a:pPr>
            <a:r>
              <a:rPr lang="en-US" altLang="zh-CN" b="1" dirty="0">
                <a:solidFill>
                  <a:srgbClr val="FFFFFF"/>
                </a:solidFill>
                <a:latin typeface="微软雅黑 Light" panose="020B0502040204020203" pitchFamily="34" charset="-122"/>
                <a:ea typeface="微软雅黑 Light" panose="020B0502040204020203" pitchFamily="34" charset="-122"/>
              </a:rPr>
              <a:t>2</a:t>
            </a:r>
            <a:endParaRPr lang="en-US" altLang="zh-CN" b="1" dirty="0">
              <a:solidFill>
                <a:srgbClr val="FFFFFF"/>
              </a:solidFill>
              <a:latin typeface="微软雅黑 Light" panose="020B0502040204020203" pitchFamily="34" charset="-122"/>
              <a:ea typeface="Arial" panose="020B0604020202020204" pitchFamily="34" charset="0"/>
            </a:endParaRPr>
          </a:p>
        </p:txBody>
      </p:sp>
      <p:sp>
        <p:nvSpPr>
          <p:cNvPr id="20511" name="Text Box 34"/>
          <p:cNvSpPr txBox="1"/>
          <p:nvPr/>
        </p:nvSpPr>
        <p:spPr>
          <a:xfrm>
            <a:off x="1881188" y="3616325"/>
            <a:ext cx="381000" cy="457200"/>
          </a:xfrm>
          <a:prstGeom prst="rect">
            <a:avLst/>
          </a:prstGeom>
          <a:noFill/>
          <a:ln w="9525">
            <a:noFill/>
          </a:ln>
        </p:spPr>
        <p:txBody>
          <a:bodyPr anchor="t" anchorCtr="0">
            <a:spAutoFit/>
          </a:bodyPr>
          <a:lstStyle/>
          <a:p>
            <a:pPr algn="ctr">
              <a:spcBef>
                <a:spcPct val="50000"/>
              </a:spcBef>
              <a:buClrTx/>
              <a:buFontTx/>
            </a:pPr>
            <a:r>
              <a:rPr lang="en-US" altLang="zh-CN" b="1" dirty="0">
                <a:solidFill>
                  <a:srgbClr val="FFFFFF"/>
                </a:solidFill>
                <a:latin typeface="微软雅黑 Light" panose="020B0502040204020203" pitchFamily="34" charset="-122"/>
                <a:ea typeface="微软雅黑 Light" panose="020B0502040204020203" pitchFamily="34" charset="-122"/>
              </a:rPr>
              <a:t>3</a:t>
            </a:r>
            <a:endParaRPr lang="en-US" altLang="zh-CN" b="1" dirty="0">
              <a:solidFill>
                <a:srgbClr val="FFFFFF"/>
              </a:solidFill>
              <a:latin typeface="微软雅黑 Light" panose="020B0502040204020203" pitchFamily="34" charset="-122"/>
              <a:ea typeface="Arial" panose="020B0604020202020204" pitchFamily="34" charset="0"/>
            </a:endParaRPr>
          </a:p>
        </p:txBody>
      </p:sp>
      <p:sp>
        <p:nvSpPr>
          <p:cNvPr id="20512" name="Text Box 26"/>
          <p:cNvSpPr txBox="1"/>
          <p:nvPr/>
        </p:nvSpPr>
        <p:spPr>
          <a:xfrm>
            <a:off x="2379663" y="3573463"/>
            <a:ext cx="4495800" cy="523875"/>
          </a:xfrm>
          <a:prstGeom prst="rect">
            <a:avLst/>
          </a:prstGeom>
          <a:noFill/>
          <a:ln w="9525">
            <a:noFill/>
          </a:ln>
        </p:spPr>
        <p:txBody>
          <a:bodyPr anchor="t" anchorCtr="0">
            <a:spAutoFit/>
          </a:bodyPr>
          <a:lstStyle/>
          <a:p>
            <a:pPr marL="457200" indent="-457200" algn="ctr">
              <a:spcBef>
                <a:spcPct val="50000"/>
              </a:spcBef>
              <a:buClr>
                <a:schemeClr val="tx1"/>
              </a:buClr>
              <a:buFontTx/>
            </a:pPr>
            <a:r>
              <a:rPr lang="zh-CN" altLang="en-US" sz="2800" b="1" dirty="0">
                <a:solidFill>
                  <a:schemeClr val="bg1"/>
                </a:solidFill>
                <a:latin typeface="微软雅黑 Light" panose="020B0502040204020203" pitchFamily="34" charset="-122"/>
                <a:ea typeface="微软雅黑 Light" panose="020B0502040204020203" pitchFamily="34" charset="-122"/>
              </a:rPr>
              <a:t>抽象数据类型的表示与实现</a:t>
            </a:r>
            <a:endParaRPr lang="zh-CN" altLang="en-US" sz="2800" b="1" dirty="0">
              <a:solidFill>
                <a:srgbClr val="FFFFFF"/>
              </a:solidFill>
              <a:latin typeface="微软雅黑 Light" panose="020B0502040204020203" pitchFamily="34" charset="-122"/>
              <a:ea typeface="Arial" panose="020B0604020202020204" pitchFamily="34" charset="0"/>
            </a:endParaRPr>
          </a:p>
        </p:txBody>
      </p:sp>
      <p:sp>
        <p:nvSpPr>
          <p:cNvPr id="20513" name="Text Box 26"/>
          <p:cNvSpPr txBox="1"/>
          <p:nvPr/>
        </p:nvSpPr>
        <p:spPr>
          <a:xfrm>
            <a:off x="2414588" y="2728913"/>
            <a:ext cx="3813175" cy="523875"/>
          </a:xfrm>
          <a:prstGeom prst="rect">
            <a:avLst/>
          </a:prstGeom>
          <a:noFill/>
          <a:ln w="9525">
            <a:noFill/>
          </a:ln>
        </p:spPr>
        <p:txBody>
          <a:bodyPr anchor="t" anchorCtr="0">
            <a:spAutoFit/>
          </a:bodyPr>
          <a:lstStyle/>
          <a:p>
            <a:pPr marL="457200" indent="-457200" algn="ctr">
              <a:spcBef>
                <a:spcPct val="50000"/>
              </a:spcBef>
              <a:buClr>
                <a:schemeClr val="tx1"/>
              </a:buClr>
              <a:buFontTx/>
            </a:pPr>
            <a:r>
              <a:rPr lang="zh-CN" altLang="en-US" sz="2800" b="1" dirty="0">
                <a:solidFill>
                  <a:schemeClr val="bg1"/>
                </a:solidFill>
                <a:latin typeface="微软雅黑 Light" panose="020B0502040204020203" pitchFamily="34" charset="-122"/>
                <a:ea typeface="微软雅黑 Light" panose="020B0502040204020203" pitchFamily="34" charset="-122"/>
              </a:rPr>
              <a:t>课程发展史</a:t>
            </a:r>
            <a:endParaRPr lang="zh-CN" altLang="en-US" sz="2800" b="1" dirty="0">
              <a:solidFill>
                <a:srgbClr val="FFFFFF"/>
              </a:solidFill>
              <a:latin typeface="微软雅黑 Light" panose="020B0502040204020203" pitchFamily="34" charset="-122"/>
              <a:ea typeface="Arial" panose="020B0604020202020204" pitchFamily="34" charset="0"/>
            </a:endParaRPr>
          </a:p>
        </p:txBody>
      </p:sp>
      <p:sp>
        <p:nvSpPr>
          <p:cNvPr id="20514" name="矩形 1"/>
          <p:cNvSpPr/>
          <p:nvPr/>
        </p:nvSpPr>
        <p:spPr>
          <a:xfrm>
            <a:off x="2987675" y="1820863"/>
            <a:ext cx="3095625" cy="523875"/>
          </a:xfrm>
          <a:prstGeom prst="rect">
            <a:avLst/>
          </a:prstGeom>
          <a:noFill/>
          <a:ln w="9525">
            <a:noFill/>
          </a:ln>
        </p:spPr>
        <p:txBody>
          <a:bodyPr wrap="none" anchor="t" anchorCtr="0">
            <a:spAutoFit/>
          </a:bodyPr>
          <a:lstStyle/>
          <a:p>
            <a:pPr algn="ctr">
              <a:spcBef>
                <a:spcPct val="50000"/>
              </a:spcBef>
              <a:buClr>
                <a:schemeClr val="tx1"/>
              </a:buClr>
              <a:buFontTx/>
            </a:pPr>
            <a:r>
              <a:rPr lang="zh-CN" altLang="en-US" sz="2800" b="1" dirty="0">
                <a:solidFill>
                  <a:schemeClr val="bg1"/>
                </a:solidFill>
                <a:latin typeface="微软雅黑 Light" panose="020B0502040204020203" pitchFamily="34" charset="-122"/>
                <a:ea typeface="微软雅黑 Light" panose="020B0502040204020203" pitchFamily="34" charset="-122"/>
              </a:rPr>
              <a:t>基本概念及术语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1403350" y="692150"/>
            <a:ext cx="7056438" cy="1281113"/>
          </a:xfrm>
        </p:spPr>
        <p:txBody>
          <a:bodyPr vert="horz" wrap="square" lIns="91440" tIns="45720" rIns="91440" bIns="45720" anchor="t" anchorCtr="0"/>
          <a:lstStyle/>
          <a:p>
            <a:pPr defTabSz="457200" eaLnBrk="1" hangingPunct="1"/>
            <a:r>
              <a:rPr lang="zh-CN" altLang="en-US" sz="2800" kern="1200" dirty="0">
                <a:latin typeface="+mj-lt"/>
                <a:cs typeface="+mj-cs"/>
              </a:rPr>
              <a:t>抽象数据类型的表示与实现：</a:t>
            </a:r>
            <a:r>
              <a:rPr lang="zh-CN" altLang="en-US" sz="2400" kern="1200" dirty="0">
                <a:latin typeface="+mj-lt"/>
                <a:cs typeface="+mj-cs"/>
              </a:rPr>
              <a:t>算法和程序</a:t>
            </a:r>
          </a:p>
        </p:txBody>
      </p:sp>
      <p:sp>
        <p:nvSpPr>
          <p:cNvPr id="25606" name="Text Box 5"/>
          <p:cNvSpPr>
            <a:spLocks noGrp="1"/>
          </p:cNvSpPr>
          <p:nvPr>
            <p:ph idx="1"/>
          </p:nvPr>
        </p:nvSpPr>
        <p:spPr>
          <a:xfrm>
            <a:off x="684213" y="1339850"/>
            <a:ext cx="8208962" cy="4826000"/>
          </a:xfrm>
        </p:spPr>
        <p:txBody>
          <a:bodyPr vert="horz" wrap="square" lIns="91440" tIns="45720" rIns="91440" bIns="45720" anchor="t" anchorCtr="0"/>
          <a:lstStyle/>
          <a:p>
            <a:pPr defTabSz="457200" eaLnBrk="1" hangingPunct="1">
              <a:lnSpc>
                <a:spcPct val="120000"/>
              </a:lnSpc>
            </a:pPr>
            <a:r>
              <a:rPr lang="zh-CN" altLang="en-US" kern="1200" dirty="0">
                <a:latin typeface="微软雅黑 Light" panose="020B0502040204020203" pitchFamily="34" charset="-122"/>
                <a:cs typeface="+mn-cs"/>
              </a:rPr>
              <a:t>算法：是对特定问题求解步骤的描述，是指令的有限序列，其中每条指令表示一个或多个操作。</a:t>
            </a:r>
          </a:p>
          <a:p>
            <a:pPr defTabSz="457200" eaLnBrk="1" hangingPunct="1">
              <a:lnSpc>
                <a:spcPct val="120000"/>
              </a:lnSpc>
            </a:pPr>
            <a:r>
              <a:rPr lang="zh-CN" altLang="en-US" kern="1200" dirty="0">
                <a:latin typeface="微软雅黑 Light" panose="020B0502040204020203" pitchFamily="34" charset="-122"/>
                <a:cs typeface="+mn-cs"/>
              </a:rPr>
              <a:t>算法的特性：</a:t>
            </a:r>
          </a:p>
          <a:p>
            <a:pPr lvl="1" defTabSz="457200" eaLnBrk="1" hangingPunct="1"/>
            <a:r>
              <a:rPr lang="zh-CN" altLang="en-US" sz="2400" kern="1200" dirty="0">
                <a:latin typeface="微软雅黑 Light" panose="020B0502040204020203" pitchFamily="34" charset="-122"/>
                <a:cs typeface="+mn-cs"/>
              </a:rPr>
              <a:t>有穷性：算法应在执行有穷步后结束</a:t>
            </a:r>
          </a:p>
          <a:p>
            <a:pPr lvl="1" defTabSz="457200" eaLnBrk="1" hangingPunct="1"/>
            <a:r>
              <a:rPr lang="zh-CN" altLang="en-US" sz="2400" kern="1200" dirty="0">
                <a:latin typeface="微软雅黑 Light" panose="020B0502040204020203" pitchFamily="34" charset="-122"/>
                <a:cs typeface="+mn-cs"/>
              </a:rPr>
              <a:t>确定性：每步定义都是确切、无歧义的</a:t>
            </a:r>
          </a:p>
          <a:p>
            <a:pPr lvl="1" defTabSz="457200" eaLnBrk="1" hangingPunct="1"/>
            <a:r>
              <a:rPr lang="zh-CN" altLang="en-US" sz="2400" kern="1200" dirty="0">
                <a:latin typeface="微软雅黑 Light" panose="020B0502040204020203" pitchFamily="34" charset="-122"/>
                <a:cs typeface="+mn-cs"/>
              </a:rPr>
              <a:t>可行性：算法中描述的操作都可通过已经实现的基本运算执行有限次实现</a:t>
            </a:r>
          </a:p>
          <a:p>
            <a:pPr lvl="1" defTabSz="457200" eaLnBrk="1" hangingPunct="1"/>
            <a:r>
              <a:rPr lang="zh-CN" altLang="en-US" sz="2400" kern="1200" dirty="0">
                <a:latin typeface="微软雅黑 Light" panose="020B0502040204020203" pitchFamily="34" charset="-122"/>
                <a:cs typeface="+mn-cs"/>
              </a:rPr>
              <a:t>输  入：有</a:t>
            </a:r>
            <a:r>
              <a:rPr lang="en-US" altLang="zh-CN" sz="2400" kern="1200" dirty="0">
                <a:latin typeface="微软雅黑 Light" panose="020B0502040204020203" pitchFamily="34" charset="-122"/>
                <a:cs typeface="+mn-cs"/>
              </a:rPr>
              <a:t>0</a:t>
            </a:r>
            <a:r>
              <a:rPr lang="zh-CN" altLang="en-US" sz="2400" kern="1200" dirty="0">
                <a:latin typeface="微软雅黑 Light" panose="020B0502040204020203" pitchFamily="34" charset="-122"/>
                <a:cs typeface="+mn-cs"/>
              </a:rPr>
              <a:t>个或多个输入</a:t>
            </a:r>
          </a:p>
          <a:p>
            <a:pPr lvl="1" defTabSz="457200" eaLnBrk="1" hangingPunct="1"/>
            <a:r>
              <a:rPr lang="zh-CN" altLang="en-US" sz="2400" kern="1200" dirty="0">
                <a:latin typeface="微软雅黑 Light" panose="020B0502040204020203" pitchFamily="34" charset="-122"/>
                <a:cs typeface="+mn-cs"/>
              </a:rPr>
              <a:t>输  出：有一个或多个输出</a:t>
            </a:r>
            <a:r>
              <a:rPr lang="en-US" altLang="zh-CN" sz="2400" kern="1200" dirty="0">
                <a:latin typeface="微软雅黑 Light" panose="020B0502040204020203" pitchFamily="34" charset="-122"/>
                <a:cs typeface="+mn-cs"/>
              </a:rPr>
              <a:t>(</a:t>
            </a:r>
            <a:r>
              <a:rPr lang="zh-CN" altLang="en-US" sz="2400" kern="1200" dirty="0">
                <a:latin typeface="微软雅黑 Light" panose="020B0502040204020203" pitchFamily="34" charset="-122"/>
                <a:cs typeface="+mn-cs"/>
              </a:rPr>
              <a:t>处理结果</a:t>
            </a:r>
            <a:r>
              <a:rPr lang="en-US" altLang="zh-CN" sz="2400" kern="1200" dirty="0">
                <a:latin typeface="微软雅黑 Light" panose="020B0502040204020203" pitchFamily="34" charset="-122"/>
                <a:cs typeface="+mn-cs"/>
              </a:rPr>
              <a:t>)</a:t>
            </a:r>
          </a:p>
          <a:p>
            <a:pPr defTabSz="457200" eaLnBrk="1" hangingPunct="1">
              <a:lnSpc>
                <a:spcPct val="120000"/>
              </a:lnSpc>
            </a:pPr>
            <a:r>
              <a:rPr lang="zh-CN" altLang="en-US" kern="1200" dirty="0">
                <a:latin typeface="+mn-lt"/>
                <a:cs typeface="+mn-cs"/>
              </a:rPr>
              <a:t>算法与程序的区别：</a:t>
            </a:r>
            <a:r>
              <a:rPr lang="zh-CN" altLang="en-US" kern="1200" dirty="0">
                <a:solidFill>
                  <a:srgbClr val="FF0000"/>
                </a:solidFill>
                <a:latin typeface="+mn-lt"/>
                <a:cs typeface="+mn-cs"/>
              </a:rPr>
              <a:t>交流对象不同</a:t>
            </a:r>
          </a:p>
        </p:txBody>
      </p:sp>
      <p:sp>
        <p:nvSpPr>
          <p:cNvPr id="35843"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16</a:t>
            </a:fld>
            <a:endParaRPr lang="en-US" altLang="zh-CN" sz="1400" dirty="0">
              <a:latin typeface="Tahoma" panose="020B0604030504040204" pitchFamily="34" charset="0"/>
              <a:ea typeface="微软雅黑 Light" panose="020B0502040204020203" pitchFamily="34" charset="-122"/>
            </a:endParaRPr>
          </a:p>
        </p:txBody>
      </p:sp>
      <p:sp>
        <p:nvSpPr>
          <p:cNvPr id="35844" name="Text Box 4"/>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6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4787900" y="2708910"/>
            <a:ext cx="2433320" cy="2606040"/>
          </a:xfrm>
          <a:prstGeom prst="rect">
            <a:avLst/>
          </a:prstGeom>
          <a:noFill/>
          <a:ln w="9525">
            <a:noFill/>
          </a:ln>
        </p:spPr>
      </p:pic>
      <p:sp>
        <p:nvSpPr>
          <p:cNvPr id="36865" name="Rectangle 2"/>
          <p:cNvSpPr>
            <a:spLocks noGrp="1"/>
          </p:cNvSpPr>
          <p:nvPr>
            <p:ph type="title"/>
          </p:nvPr>
        </p:nvSpPr>
        <p:spPr>
          <a:xfrm>
            <a:off x="1403350" y="692150"/>
            <a:ext cx="7056438" cy="1281113"/>
          </a:xfrm>
        </p:spPr>
        <p:txBody>
          <a:bodyPr vert="horz" wrap="square" lIns="91440" tIns="45720" rIns="91440" bIns="45720" anchor="t" anchorCtr="0"/>
          <a:lstStyle/>
          <a:p>
            <a:pPr defTabSz="457200" eaLnBrk="1" hangingPunct="1"/>
            <a:r>
              <a:rPr lang="zh-CN" altLang="en-US" sz="2800" kern="1200" dirty="0">
                <a:latin typeface="+mj-lt"/>
                <a:cs typeface="+mj-cs"/>
              </a:rPr>
              <a:t>抽象数据类型的表示与实现：</a:t>
            </a:r>
            <a:r>
              <a:rPr lang="zh-CN" altLang="en-US" sz="2400" kern="1200" dirty="0">
                <a:latin typeface="+mj-lt"/>
                <a:cs typeface="+mj-cs"/>
              </a:rPr>
              <a:t>算法的描述方法</a:t>
            </a:r>
          </a:p>
        </p:txBody>
      </p:sp>
      <p:sp>
        <p:nvSpPr>
          <p:cNvPr id="35843" name="Text Box 5"/>
          <p:cNvSpPr>
            <a:spLocks noGrp="1"/>
          </p:cNvSpPr>
          <p:nvPr>
            <p:ph idx="1"/>
          </p:nvPr>
        </p:nvSpPr>
        <p:spPr>
          <a:xfrm>
            <a:off x="684213" y="1339850"/>
            <a:ext cx="8208962" cy="4826000"/>
          </a:xfrm>
        </p:spPr>
        <p:txBody>
          <a:bodyPr vert="horz" wrap="square" lIns="91440" tIns="45720" rIns="91440" bIns="45720" anchor="t" anchorCtr="0"/>
          <a:lstStyle/>
          <a:p>
            <a:pPr defTabSz="457200" eaLnBrk="1" hangingPunct="1">
              <a:lnSpc>
                <a:spcPct val="120000"/>
              </a:lnSpc>
            </a:pPr>
            <a:r>
              <a:rPr lang="zh-CN" altLang="en-US" kern="1200" dirty="0">
                <a:latin typeface="微软雅黑 Light" panose="020B0502040204020203" pitchFamily="34" charset="-122"/>
                <a:cs typeface="+mn-cs"/>
              </a:rPr>
              <a:t>描述数据结构和算法有多种方式</a:t>
            </a:r>
          </a:p>
          <a:p>
            <a:pPr lvl="1" defTabSz="457200" eaLnBrk="1" hangingPunct="1">
              <a:lnSpc>
                <a:spcPct val="120000"/>
              </a:lnSpc>
            </a:pPr>
            <a:r>
              <a:rPr lang="zh-CN" altLang="en-US" sz="2400" kern="1200" dirty="0">
                <a:latin typeface="微软雅黑 Light" panose="020B0502040204020203" pitchFamily="34" charset="-122"/>
                <a:cs typeface="+mn-cs"/>
              </a:rPr>
              <a:t>自然语言</a:t>
            </a:r>
          </a:p>
          <a:p>
            <a:pPr lvl="1" defTabSz="457200" eaLnBrk="1" hangingPunct="1">
              <a:lnSpc>
                <a:spcPct val="120000"/>
              </a:lnSpc>
            </a:pPr>
            <a:r>
              <a:rPr lang="zh-CN" altLang="en-US" sz="2400" kern="1200" dirty="0">
                <a:latin typeface="微软雅黑 Light" panose="020B0502040204020203" pitchFamily="34" charset="-122"/>
                <a:cs typeface="+mn-cs"/>
              </a:rPr>
              <a:t>流程图</a:t>
            </a:r>
          </a:p>
          <a:p>
            <a:pPr lvl="1" defTabSz="457200" eaLnBrk="1" hangingPunct="1">
              <a:lnSpc>
                <a:spcPct val="120000"/>
              </a:lnSpc>
            </a:pPr>
            <a:r>
              <a:rPr lang="zh-CN" altLang="en-US" sz="2400" kern="1200" dirty="0">
                <a:latin typeface="微软雅黑 Light" panose="020B0502040204020203" pitchFamily="34" charset="-122"/>
                <a:cs typeface="+mn-cs"/>
              </a:rPr>
              <a:t>表格</a:t>
            </a:r>
          </a:p>
          <a:p>
            <a:pPr lvl="1" defTabSz="457200" eaLnBrk="1" hangingPunct="1">
              <a:lnSpc>
                <a:spcPct val="120000"/>
              </a:lnSpc>
            </a:pPr>
            <a:r>
              <a:rPr lang="zh-CN" altLang="en-US" sz="2400" kern="1200" dirty="0">
                <a:latin typeface="微软雅黑 Light" panose="020B0502040204020203" pitchFamily="34" charset="-122"/>
                <a:cs typeface="+mn-cs"/>
              </a:rPr>
              <a:t>高级程序设计语言</a:t>
            </a:r>
          </a:p>
          <a:p>
            <a:pPr lvl="1" defTabSz="457200" eaLnBrk="1" hangingPunct="1">
              <a:lnSpc>
                <a:spcPct val="120000"/>
              </a:lnSpc>
            </a:pPr>
            <a:r>
              <a:rPr lang="en-US" altLang="zh-CN" sz="2400" kern="1200" dirty="0">
                <a:latin typeface="微软雅黑 Light" panose="020B0502040204020203" pitchFamily="34" charset="-122"/>
                <a:cs typeface="+mn-cs"/>
              </a:rPr>
              <a:t>…… </a:t>
            </a:r>
          </a:p>
          <a:p>
            <a:pPr lvl="1" defTabSz="457200" eaLnBrk="1" hangingPunct="1">
              <a:lnSpc>
                <a:spcPct val="120000"/>
              </a:lnSpc>
            </a:pPr>
            <a:endParaRPr lang="en-US" altLang="zh-CN" sz="2400" kern="1200" dirty="0">
              <a:latin typeface="微软雅黑 Light" panose="020B0502040204020203" pitchFamily="34" charset="-122"/>
              <a:cs typeface="+mn-cs"/>
            </a:endParaRPr>
          </a:p>
          <a:p>
            <a:pPr defTabSz="457200" eaLnBrk="1" hangingPunct="1">
              <a:lnSpc>
                <a:spcPct val="120000"/>
              </a:lnSpc>
            </a:pPr>
            <a:r>
              <a:rPr lang="zh-CN" altLang="en-US" kern="1200" dirty="0">
                <a:latin typeface="微软雅黑 Light" panose="020B0502040204020203" pitchFamily="34" charset="-122"/>
                <a:cs typeface="+mn-cs"/>
              </a:rPr>
              <a:t>本书采用介于伪码和</a:t>
            </a:r>
            <a:r>
              <a:rPr lang="en-US" altLang="zh-CN" kern="1200" dirty="0">
                <a:latin typeface="微软雅黑 Light" panose="020B0502040204020203" pitchFamily="34" charset="-122"/>
                <a:cs typeface="+mn-cs"/>
              </a:rPr>
              <a:t>C</a:t>
            </a:r>
            <a:r>
              <a:rPr lang="zh-CN" altLang="en-US" kern="1200" dirty="0">
                <a:latin typeface="微软雅黑 Light" panose="020B0502040204020203" pitchFamily="34" charset="-122"/>
                <a:cs typeface="+mn-cs"/>
              </a:rPr>
              <a:t>语言之间的</a:t>
            </a:r>
            <a:r>
              <a:rPr lang="zh-CN" altLang="en-US" kern="1200" dirty="0">
                <a:solidFill>
                  <a:srgbClr val="FF0000"/>
                </a:solidFill>
                <a:latin typeface="微软雅黑 Light" panose="020B0502040204020203" pitchFamily="34" charset="-122"/>
                <a:cs typeface="+mn-cs"/>
              </a:rPr>
              <a:t>类</a:t>
            </a:r>
            <a:r>
              <a:rPr lang="en-US" altLang="zh-CN" kern="1200" dirty="0">
                <a:solidFill>
                  <a:srgbClr val="FF0000"/>
                </a:solidFill>
                <a:latin typeface="微软雅黑 Light" panose="020B0502040204020203" pitchFamily="34" charset="-122"/>
                <a:cs typeface="+mn-cs"/>
              </a:rPr>
              <a:t>C</a:t>
            </a:r>
            <a:r>
              <a:rPr lang="zh-CN" altLang="en-US" kern="1200" dirty="0">
                <a:solidFill>
                  <a:srgbClr val="FF0000"/>
                </a:solidFill>
                <a:latin typeface="微软雅黑 Light" panose="020B0502040204020203" pitchFamily="34" charset="-122"/>
                <a:cs typeface="+mn-cs"/>
              </a:rPr>
              <a:t>语言</a:t>
            </a:r>
            <a:r>
              <a:rPr lang="zh-CN" altLang="en-US" kern="1200" dirty="0">
                <a:latin typeface="微软雅黑 Light" panose="020B0502040204020203" pitchFamily="34" charset="-122"/>
                <a:cs typeface="+mn-cs"/>
              </a:rPr>
              <a:t>作为描述工具</a:t>
            </a:r>
            <a:endParaRPr lang="en-US" altLang="zh-CN" kern="1200" dirty="0">
              <a:latin typeface="微软雅黑 Light" panose="020B0502040204020203" pitchFamily="34" charset="-122"/>
              <a:cs typeface="+mn-cs"/>
            </a:endParaRPr>
          </a:p>
        </p:txBody>
      </p:sp>
      <p:sp>
        <p:nvSpPr>
          <p:cNvPr id="36867"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17</a:t>
            </a:fld>
            <a:endParaRPr lang="en-US" altLang="zh-CN" sz="1400" dirty="0">
              <a:latin typeface="Tahoma" panose="020B0604030504040204" pitchFamily="34" charset="0"/>
              <a:ea typeface="微软雅黑 Light" panose="020B0502040204020203" pitchFamily="34" charset="-122"/>
            </a:endParaRPr>
          </a:p>
        </p:txBody>
      </p:sp>
      <p:sp>
        <p:nvSpPr>
          <p:cNvPr id="36868" name="Text Box 4"/>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pic>
        <p:nvPicPr>
          <p:cNvPr id="6" name="图片 5"/>
          <p:cNvPicPr>
            <a:picLocks noChangeAspect="1"/>
          </p:cNvPicPr>
          <p:nvPr/>
        </p:nvPicPr>
        <p:blipFill>
          <a:blip r:embed="rId3"/>
          <a:stretch>
            <a:fillRect/>
          </a:stretch>
        </p:blipFill>
        <p:spPr>
          <a:xfrm>
            <a:off x="7308215" y="1033780"/>
            <a:ext cx="1765300" cy="2268855"/>
          </a:xfrm>
          <a:prstGeom prst="rect">
            <a:avLst/>
          </a:prstGeom>
          <a:noFill/>
          <a:ln w="9525">
            <a:noFill/>
          </a:ln>
        </p:spPr>
      </p:pic>
      <p:pic>
        <p:nvPicPr>
          <p:cNvPr id="7" name="图片 6"/>
          <p:cNvPicPr>
            <a:picLocks noChangeAspect="1"/>
          </p:cNvPicPr>
          <p:nvPr/>
        </p:nvPicPr>
        <p:blipFill>
          <a:blip r:embed="rId4"/>
          <a:stretch>
            <a:fillRect/>
          </a:stretch>
        </p:blipFill>
        <p:spPr>
          <a:xfrm>
            <a:off x="2771775" y="2708910"/>
            <a:ext cx="1571625" cy="942975"/>
          </a:xfrm>
          <a:prstGeom prst="rect">
            <a:avLst/>
          </a:prstGeom>
          <a:noFill/>
          <a:ln w="9525">
            <a:noFill/>
          </a:ln>
        </p:spPr>
      </p:pic>
      <p:pic>
        <p:nvPicPr>
          <p:cNvPr id="8" name="图片 7"/>
          <p:cNvPicPr>
            <a:picLocks noChangeAspect="1"/>
          </p:cNvPicPr>
          <p:nvPr/>
        </p:nvPicPr>
        <p:blipFill>
          <a:blip r:embed="rId5"/>
          <a:stretch>
            <a:fillRect/>
          </a:stretch>
        </p:blipFill>
        <p:spPr>
          <a:xfrm>
            <a:off x="2816225" y="1268730"/>
            <a:ext cx="4506595" cy="131953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6"/>
          <p:cNvSpPr>
            <a:spLocks noGrp="1"/>
          </p:cNvSpPr>
          <p:nvPr>
            <p:ph type="title"/>
          </p:nvPr>
        </p:nvSpPr>
        <p:spPr>
          <a:xfrm>
            <a:off x="1403350" y="665163"/>
            <a:ext cx="6705600" cy="609600"/>
          </a:xfrm>
        </p:spPr>
        <p:txBody>
          <a:bodyPr vert="horz" wrap="square" lIns="91440" tIns="45720" rIns="91440" bIns="45720" anchor="t" anchorCtr="0"/>
          <a:lstStyle/>
          <a:p>
            <a:pPr defTabSz="457200" eaLnBrk="1" hangingPunct="1"/>
            <a:r>
              <a:rPr lang="zh-CN" altLang="en-US" sz="2800" kern="1200" dirty="0">
                <a:latin typeface="+mj-lt"/>
                <a:cs typeface="+mj-cs"/>
              </a:rPr>
              <a:t>抽象数据类型的表示与实现：类</a:t>
            </a:r>
            <a:r>
              <a:rPr lang="en-US" altLang="zh-CN" sz="2800" b="0" kern="1200" dirty="0">
                <a:latin typeface="微软雅黑" panose="020B0503020204020204" charset="-122"/>
                <a:ea typeface="微软雅黑" panose="020B0503020204020204" charset="-122"/>
                <a:cs typeface="+mj-cs"/>
              </a:rPr>
              <a:t>C</a:t>
            </a:r>
            <a:r>
              <a:rPr lang="zh-CN" altLang="en-US" sz="2800" kern="1200" dirty="0">
                <a:latin typeface="+mj-lt"/>
                <a:cs typeface="+mj-cs"/>
              </a:rPr>
              <a:t>语言</a:t>
            </a:r>
          </a:p>
        </p:txBody>
      </p:sp>
      <p:sp>
        <p:nvSpPr>
          <p:cNvPr id="37890"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18</a:t>
            </a:fld>
            <a:endParaRPr lang="en-US" altLang="zh-CN" sz="1400" dirty="0">
              <a:latin typeface="Tahoma" panose="020B0604030504040204" pitchFamily="34" charset="0"/>
              <a:ea typeface="微软雅黑 Light" panose="020B0502040204020203" pitchFamily="34" charset="-122"/>
            </a:endParaRPr>
          </a:p>
        </p:txBody>
      </p:sp>
      <p:sp>
        <p:nvSpPr>
          <p:cNvPr id="37891" name="Text Box 15"/>
          <p:cNvSpPr txBox="1"/>
          <p:nvPr/>
        </p:nvSpPr>
        <p:spPr>
          <a:xfrm>
            <a:off x="974725" y="1484313"/>
            <a:ext cx="7561263" cy="3053715"/>
          </a:xfrm>
          <a:prstGeom prst="rect">
            <a:avLst/>
          </a:prstGeom>
          <a:noFill/>
          <a:ln w="9525">
            <a:noFill/>
          </a:ln>
        </p:spPr>
        <p:txBody>
          <a:bodyPr anchor="t" anchorCtr="0">
            <a:spAutoFit/>
          </a:bodyPr>
          <a:lstStyle/>
          <a:p>
            <a:pPr>
              <a:lnSpc>
                <a:spcPct val="150000"/>
              </a:lnSpc>
              <a:spcBef>
                <a:spcPts val="1500"/>
              </a:spcBef>
              <a:buClrTx/>
              <a:buFontTx/>
            </a:pPr>
            <a:r>
              <a:rPr lang="zh-CN" altLang="en-US" b="1" dirty="0">
                <a:latin typeface="微软雅黑 Light" panose="020B0502040204020203" pitchFamily="34" charset="-122"/>
                <a:ea typeface="微软雅黑 Light" panose="020B0502040204020203" pitchFamily="34" charset="-122"/>
              </a:rPr>
              <a:t>类</a:t>
            </a:r>
            <a:r>
              <a:rPr lang="en-US" altLang="zh-CN" b="1" dirty="0">
                <a:latin typeface="微软雅黑 Light" panose="020B0502040204020203" pitchFamily="34" charset="-122"/>
                <a:ea typeface="微软雅黑 Light" panose="020B0502040204020203" pitchFamily="34" charset="-122"/>
              </a:rPr>
              <a:t>C</a:t>
            </a:r>
            <a:r>
              <a:rPr lang="zh-CN" altLang="en-US" b="1" dirty="0">
                <a:latin typeface="微软雅黑 Light" panose="020B0502040204020203" pitchFamily="34" charset="-122"/>
                <a:ea typeface="微软雅黑 Light" panose="020B0502040204020203" pitchFamily="34" charset="-122"/>
              </a:rPr>
              <a:t>语言精选了</a:t>
            </a:r>
            <a:r>
              <a:rPr lang="en-US" altLang="zh-CN" b="1" dirty="0">
                <a:latin typeface="微软雅黑 Light" panose="020B0502040204020203" pitchFamily="34" charset="-122"/>
                <a:ea typeface="微软雅黑 Light" panose="020B0502040204020203" pitchFamily="34" charset="-122"/>
              </a:rPr>
              <a:t>C</a:t>
            </a:r>
            <a:r>
              <a:rPr lang="zh-CN" altLang="en-US" b="1" dirty="0">
                <a:latin typeface="微软雅黑 Light" panose="020B0502040204020203" pitchFamily="34" charset="-122"/>
                <a:ea typeface="微软雅黑 Light" panose="020B0502040204020203" pitchFamily="34" charset="-122"/>
              </a:rPr>
              <a:t>语言的一个核心子集，同时又做了若干扩充修改，增强了语言的描述功能，使得数据结构和算法的描述和讨论简明清晰，既不拘泥于</a:t>
            </a:r>
            <a:r>
              <a:rPr lang="en-US" altLang="zh-CN" b="1" dirty="0">
                <a:latin typeface="微软雅黑 Light" panose="020B0502040204020203" pitchFamily="34" charset="-122"/>
                <a:ea typeface="微软雅黑 Light" panose="020B0502040204020203" pitchFamily="34" charset="-122"/>
              </a:rPr>
              <a:t>C</a:t>
            </a:r>
            <a:r>
              <a:rPr lang="zh-CN" altLang="en-US" b="1" dirty="0">
                <a:latin typeface="微软雅黑 Light" panose="020B0502040204020203" pitchFamily="34" charset="-122"/>
                <a:ea typeface="微软雅黑 Light" panose="020B0502040204020203" pitchFamily="34" charset="-122"/>
              </a:rPr>
              <a:t>语言的细节，又能容易转换为</a:t>
            </a:r>
            <a:r>
              <a:rPr lang="en-US" altLang="zh-CN" b="1" dirty="0">
                <a:latin typeface="微软雅黑 Light" panose="020B0502040204020203" pitchFamily="34" charset="-122"/>
                <a:ea typeface="微软雅黑 Light" panose="020B0502040204020203" pitchFamily="34" charset="-122"/>
              </a:rPr>
              <a:t>C</a:t>
            </a:r>
            <a:r>
              <a:rPr lang="zh-CN" altLang="en-US" b="1" dirty="0">
                <a:latin typeface="微软雅黑 Light" panose="020B0502040204020203" pitchFamily="34" charset="-122"/>
                <a:ea typeface="微软雅黑 Light" panose="020B0502040204020203" pitchFamily="34" charset="-122"/>
              </a:rPr>
              <a:t>或</a:t>
            </a:r>
            <a:r>
              <a:rPr lang="en-US" altLang="zh-CN" b="1" dirty="0">
                <a:latin typeface="微软雅黑 Light" panose="020B0502040204020203" pitchFamily="34" charset="-122"/>
                <a:ea typeface="微软雅黑 Light" panose="020B0502040204020203" pitchFamily="34" charset="-122"/>
              </a:rPr>
              <a:t>C++</a:t>
            </a:r>
            <a:r>
              <a:rPr lang="zh-CN" altLang="en-US" b="1" dirty="0">
                <a:latin typeface="微软雅黑 Light" panose="020B0502040204020203" pitchFamily="34" charset="-122"/>
                <a:ea typeface="微软雅黑 Light" panose="020B0502040204020203" pitchFamily="34" charset="-122"/>
              </a:rPr>
              <a:t>程序。</a:t>
            </a:r>
            <a:endParaRPr lang="en-US" altLang="zh-CN" b="1" dirty="0">
              <a:latin typeface="微软雅黑 Light" panose="020B0502040204020203" pitchFamily="34" charset="-122"/>
              <a:ea typeface="微软雅黑 Light" panose="020B0502040204020203" pitchFamily="34" charset="-122"/>
            </a:endParaRPr>
          </a:p>
          <a:p>
            <a:pPr>
              <a:lnSpc>
                <a:spcPct val="150000"/>
              </a:lnSpc>
              <a:spcBef>
                <a:spcPts val="1500"/>
              </a:spcBef>
              <a:buClrTx/>
              <a:buFontTx/>
            </a:pPr>
            <a:endParaRPr lang="zh-CN" altLang="en-US" b="1" dirty="0">
              <a:latin typeface="微软雅黑 Light" panose="020B0502040204020203" pitchFamily="34" charset="-122"/>
              <a:ea typeface="微软雅黑 Light" panose="020B0502040204020203" pitchFamily="34" charset="-122"/>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1476375" y="620713"/>
            <a:ext cx="7343775" cy="1281112"/>
          </a:xfrm>
        </p:spPr>
        <p:txBody>
          <a:bodyPr vert="horz" wrap="square" lIns="91440" tIns="45720" rIns="91440" bIns="45720" anchor="t" anchorCtr="0"/>
          <a:lstStyle/>
          <a:p>
            <a:pPr eaLnBrk="1" hangingPunct="1"/>
            <a:r>
              <a:rPr lang="zh-CN" altLang="en-US" sz="2800" b="1" dirty="0"/>
              <a:t>抽象数据类型的表示与实现：</a:t>
            </a:r>
            <a:r>
              <a:rPr lang="zh-CN" altLang="en-US" sz="2400" b="1" dirty="0"/>
              <a:t>类</a:t>
            </a:r>
            <a:r>
              <a:rPr lang="en-US" altLang="zh-CN" sz="2400" b="1" dirty="0"/>
              <a:t>C</a:t>
            </a:r>
            <a:r>
              <a:rPr lang="zh-CN" altLang="en-US" sz="2400" b="1" dirty="0"/>
              <a:t>算法示例</a:t>
            </a:r>
          </a:p>
        </p:txBody>
      </p:sp>
      <p:sp>
        <p:nvSpPr>
          <p:cNvPr id="38914" name="Rectangle 3"/>
          <p:cNvSpPr>
            <a:spLocks noGrp="1"/>
          </p:cNvSpPr>
          <p:nvPr>
            <p:ph sz="half" idx="1"/>
          </p:nvPr>
        </p:nvSpPr>
        <p:spPr>
          <a:xfrm>
            <a:off x="604838" y="1700213"/>
            <a:ext cx="4038600" cy="4114800"/>
          </a:xfrm>
        </p:spPr>
        <p:txBody>
          <a:bodyPr vert="horz" wrap="square" lIns="91440" tIns="45720" rIns="91440" bIns="45720" anchor="t" anchorCtr="0"/>
          <a:lstStyle/>
          <a:p>
            <a:pPr defTabSz="457200" eaLnBrk="1" hangingPunct="1">
              <a:buClr>
                <a:schemeClr val="accent1"/>
              </a:buClr>
              <a:buSzTx/>
              <a:buFont typeface="Wingdings" panose="05000000000000000000" pitchFamily="2" charset="2"/>
              <a:buNone/>
            </a:pPr>
            <a:r>
              <a:rPr lang="zh-CN" altLang="en-US" sz="2800" b="1" dirty="0">
                <a:solidFill>
                  <a:schemeClr val="tx1"/>
                </a:solidFill>
                <a:latin typeface="Times New Roman" panose="02020603050405020304" pitchFamily="18" charset="0"/>
              </a:rPr>
              <a:t>例</a:t>
            </a:r>
            <a:r>
              <a:rPr lang="en-US" altLang="zh-CN" sz="2800" b="1" dirty="0">
                <a:solidFill>
                  <a:schemeClr val="tx1"/>
                </a:solidFill>
                <a:latin typeface="Times New Roman" panose="02020603050405020304" pitchFamily="18" charset="0"/>
              </a:rPr>
              <a:t>1</a:t>
            </a:r>
          </a:p>
          <a:p>
            <a:pPr defTabSz="457200" eaLnBrk="1" hangingPunct="1">
              <a:buClr>
                <a:schemeClr val="accent1"/>
              </a:buClr>
              <a:buSzTx/>
              <a:buFont typeface="Wingdings" panose="05000000000000000000" pitchFamily="2" charset="2"/>
              <a:buNone/>
            </a:pPr>
            <a:r>
              <a:rPr lang="en-US" altLang="zh-CN" sz="2400" b="1" dirty="0">
                <a:solidFill>
                  <a:schemeClr val="folHlink"/>
                </a:solidFill>
                <a:latin typeface="Times New Roman" panose="02020603050405020304" pitchFamily="18" charset="0"/>
              </a:rPr>
              <a:t>int </a:t>
            </a:r>
            <a:r>
              <a:rPr lang="en-US" altLang="zh-CN" sz="2400" b="1" dirty="0">
                <a:solidFill>
                  <a:schemeClr val="tx1"/>
                </a:solidFill>
                <a:latin typeface="Times New Roman" panose="02020603050405020304" pitchFamily="18" charset="0"/>
              </a:rPr>
              <a:t>example_1(</a:t>
            </a:r>
            <a:r>
              <a:rPr lang="en-US" altLang="zh-CN" sz="2400" b="1" dirty="0">
                <a:solidFill>
                  <a:schemeClr val="folHlink"/>
                </a:solidFill>
                <a:latin typeface="Times New Roman" panose="02020603050405020304" pitchFamily="18" charset="0"/>
              </a:rPr>
              <a:t>int</a:t>
            </a:r>
            <a:r>
              <a:rPr lang="en-US" altLang="zh-CN" sz="2400" b="1" dirty="0">
                <a:latin typeface="Times New Roman" panose="02020603050405020304" pitchFamily="18" charset="0"/>
              </a:rPr>
              <a:t> </a:t>
            </a:r>
            <a:r>
              <a:rPr lang="en-US" altLang="zh-CN" sz="2400" b="1" dirty="0">
                <a:solidFill>
                  <a:schemeClr val="tx1"/>
                </a:solidFill>
                <a:latin typeface="Times New Roman" panose="02020603050405020304" pitchFamily="18" charset="0"/>
              </a:rPr>
              <a:t>a[],</a:t>
            </a:r>
            <a:r>
              <a:rPr lang="en-US" altLang="zh-CN" sz="2400" b="1" dirty="0">
                <a:solidFill>
                  <a:schemeClr val="folHlink"/>
                </a:solidFill>
                <a:latin typeface="Times New Roman" panose="02020603050405020304" pitchFamily="18" charset="0"/>
              </a:rPr>
              <a:t>int</a:t>
            </a:r>
            <a:r>
              <a:rPr lang="en-US" altLang="zh-CN" sz="2400" b="1" dirty="0">
                <a:latin typeface="Times New Roman" panose="02020603050405020304" pitchFamily="18" charset="0"/>
              </a:rPr>
              <a:t> </a:t>
            </a:r>
            <a:r>
              <a:rPr lang="en-US" altLang="zh-CN" sz="2400" b="1" dirty="0">
                <a:solidFill>
                  <a:schemeClr val="tx1"/>
                </a:solidFill>
                <a:latin typeface="Times New Roman" panose="02020603050405020304" pitchFamily="18" charset="0"/>
              </a:rPr>
              <a:t>n)</a:t>
            </a:r>
          </a:p>
          <a:p>
            <a:pPr defTabSz="457200" eaLnBrk="1" hangingPunct="1">
              <a:buClr>
                <a:schemeClr val="accent1"/>
              </a:buClr>
              <a:buSzTx/>
              <a:buFont typeface="Wingdings" panose="05000000000000000000" pitchFamily="2" charset="2"/>
              <a:buNone/>
            </a:pPr>
            <a:r>
              <a:rPr lang="en-US" altLang="zh-CN" sz="2400" b="1" dirty="0">
                <a:latin typeface="Times New Roman" panose="02020603050405020304" pitchFamily="18" charset="0"/>
              </a:rPr>
              <a:t>{</a:t>
            </a:r>
          </a:p>
          <a:p>
            <a:pPr defTabSz="457200" eaLnBrk="1" hangingPunct="1">
              <a:buClr>
                <a:schemeClr val="accent1"/>
              </a:buClr>
              <a:buSzTx/>
              <a:buFont typeface="Wingdings" panose="05000000000000000000" pitchFamily="2" charset="2"/>
              <a:buNone/>
            </a:pPr>
            <a:r>
              <a:rPr lang="en-US" altLang="zh-CN" sz="24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b[0..9]=0;</a:t>
            </a:r>
          </a:p>
          <a:p>
            <a:pPr defTabSz="457200" eaLnBrk="1" hangingPunct="1">
              <a:buClr>
                <a:schemeClr val="accent1"/>
              </a:buClr>
              <a:buSzTx/>
              <a:buFont typeface="Wingdings" panose="05000000000000000000" pitchFamily="2" charset="2"/>
              <a:buNone/>
            </a:pPr>
            <a:r>
              <a:rPr lang="en-US" altLang="zh-CN" sz="2400" b="1" dirty="0">
                <a:solidFill>
                  <a:srgbClr val="FF0000"/>
                </a:solidFill>
                <a:latin typeface="Times New Roman" panose="02020603050405020304" pitchFamily="18" charset="0"/>
              </a:rPr>
              <a:t>     b[10..14]=a[0..4];</a:t>
            </a:r>
          </a:p>
          <a:p>
            <a:pPr defTabSz="457200" eaLnBrk="1" hangingPunct="1">
              <a:buClr>
                <a:schemeClr val="accent1"/>
              </a:buClr>
              <a:buSzTx/>
              <a:buFont typeface="Wingdings" panose="05000000000000000000" pitchFamily="2" charset="2"/>
              <a:buNone/>
            </a:pPr>
            <a:r>
              <a:rPr lang="en-US" altLang="zh-CN" sz="2400" b="1" dirty="0">
                <a:solidFill>
                  <a:schemeClr val="hlink"/>
                </a:solidFill>
                <a:latin typeface="Times New Roman" panose="02020603050405020304" pitchFamily="18" charset="0"/>
              </a:rPr>
              <a:t>     </a:t>
            </a:r>
            <a:r>
              <a:rPr lang="en-US" altLang="zh-CN" sz="2400" b="1" dirty="0">
                <a:latin typeface="Times New Roman" panose="02020603050405020304" pitchFamily="18" charset="0"/>
              </a:rPr>
              <a:t>…</a:t>
            </a:r>
          </a:p>
          <a:p>
            <a:pPr defTabSz="457200" eaLnBrk="1" hangingPunct="1">
              <a:buClr>
                <a:schemeClr val="accent1"/>
              </a:buClr>
              <a:buSzTx/>
              <a:buFont typeface="Wingdings" panose="05000000000000000000" pitchFamily="2" charset="2"/>
              <a:buNone/>
            </a:pPr>
            <a:r>
              <a:rPr lang="en-US" altLang="zh-CN" sz="2400" b="1" dirty="0">
                <a:solidFill>
                  <a:schemeClr val="hlink"/>
                </a:solidFill>
                <a:latin typeface="Times New Roman" panose="02020603050405020304" pitchFamily="18" charset="0"/>
              </a:rPr>
              <a:t>     </a:t>
            </a:r>
            <a:r>
              <a:rPr lang="en-US" altLang="zh-CN" sz="2400" b="1" dirty="0">
                <a:solidFill>
                  <a:schemeClr val="folHlink"/>
                </a:solidFill>
                <a:latin typeface="Times New Roman" panose="02020603050405020304" pitchFamily="18" charset="0"/>
              </a:rPr>
              <a:t>return</a:t>
            </a:r>
            <a:r>
              <a:rPr lang="en-US" altLang="zh-CN" sz="2400" b="1" dirty="0">
                <a:latin typeface="Times New Roman" panose="02020603050405020304" pitchFamily="18" charset="0"/>
              </a:rPr>
              <a:t> </a:t>
            </a:r>
            <a:r>
              <a:rPr lang="en-US" altLang="zh-CN" sz="2400" b="1" dirty="0">
                <a:solidFill>
                  <a:schemeClr val="tx1"/>
                </a:solidFill>
                <a:latin typeface="Times New Roman" panose="02020603050405020304" pitchFamily="18" charset="0"/>
              </a:rPr>
              <a:t>1;</a:t>
            </a:r>
          </a:p>
          <a:p>
            <a:pPr defTabSz="457200" eaLnBrk="1" hangingPunct="1">
              <a:buClr>
                <a:schemeClr val="accent1"/>
              </a:buClr>
              <a:buSzTx/>
              <a:buFont typeface="Wingdings" panose="05000000000000000000" pitchFamily="2" charset="2"/>
              <a:buNone/>
            </a:pPr>
            <a:r>
              <a:rPr lang="en-US" altLang="zh-CN" sz="2400" b="1" dirty="0">
                <a:latin typeface="Times New Roman" panose="02020603050405020304" pitchFamily="18" charset="0"/>
              </a:rPr>
              <a:t>}</a:t>
            </a:r>
          </a:p>
        </p:txBody>
      </p:sp>
      <p:sp>
        <p:nvSpPr>
          <p:cNvPr id="38915" name="灯片编号占位符 6"/>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19</a:t>
            </a:fld>
            <a:endParaRPr lang="en-US" altLang="zh-CN" sz="1400" dirty="0">
              <a:latin typeface="Tahoma" panose="020B0604030504040204" pitchFamily="34" charset="0"/>
              <a:ea typeface="微软雅黑 Light" panose="020B0502040204020203" pitchFamily="34" charset="-122"/>
            </a:endParaRPr>
          </a:p>
        </p:txBody>
      </p:sp>
      <p:sp>
        <p:nvSpPr>
          <p:cNvPr id="38916" name="Rectangle 4"/>
          <p:cNvSpPr/>
          <p:nvPr/>
        </p:nvSpPr>
        <p:spPr>
          <a:xfrm>
            <a:off x="4495800" y="1700213"/>
            <a:ext cx="4572000" cy="4179887"/>
          </a:xfrm>
          <a:prstGeom prst="rect">
            <a:avLst/>
          </a:prstGeom>
          <a:noFill/>
          <a:ln w="9525">
            <a:noFill/>
          </a:ln>
        </p:spPr>
        <p:txBody>
          <a:bodyPr anchor="t" anchorCtr="0">
            <a:spAutoFit/>
          </a:bodyPr>
          <a:lstStyle/>
          <a:p>
            <a:pPr>
              <a:spcBef>
                <a:spcPct val="20000"/>
              </a:spcBef>
              <a:buClr>
                <a:schemeClr val="folHlink"/>
              </a:buClr>
              <a:buSzPct val="60000"/>
              <a:buFont typeface="Wingdings" panose="05000000000000000000" pitchFamily="2" charset="2"/>
            </a:pPr>
            <a:r>
              <a:rPr lang="zh-CN" altLang="en-US" sz="2800" b="1" dirty="0">
                <a:latin typeface="Times New Roman" panose="02020603050405020304" pitchFamily="18" charset="0"/>
                <a:ea typeface="微软雅黑 Light" panose="020B0502040204020203" pitchFamily="34" charset="-122"/>
              </a:rPr>
              <a:t>例</a:t>
            </a:r>
            <a:r>
              <a:rPr lang="en-US" altLang="zh-CN" sz="2800" b="1" dirty="0">
                <a:latin typeface="Times New Roman" panose="02020603050405020304" pitchFamily="18" charset="0"/>
                <a:ea typeface="微软雅黑 Light" panose="020B0502040204020203" pitchFamily="34" charset="-122"/>
              </a:rPr>
              <a:t>2</a:t>
            </a:r>
          </a:p>
          <a:p>
            <a:pPr>
              <a:spcBef>
                <a:spcPct val="20000"/>
              </a:spcBef>
              <a:buClr>
                <a:schemeClr val="folHlink"/>
              </a:buClr>
              <a:buSzPct val="60000"/>
              <a:buFont typeface="Wingdings" panose="05000000000000000000" pitchFamily="2" charset="2"/>
            </a:pPr>
            <a:r>
              <a:rPr lang="en-US" altLang="zh-CN" b="1" dirty="0">
                <a:solidFill>
                  <a:schemeClr val="folHlink"/>
                </a:solidFill>
                <a:latin typeface="Times New Roman" panose="02020603050405020304" pitchFamily="18" charset="0"/>
                <a:ea typeface="微软雅黑 Light" panose="020B0502040204020203" pitchFamily="34" charset="-122"/>
              </a:rPr>
              <a:t>#define </a:t>
            </a:r>
            <a:r>
              <a:rPr lang="en-US" altLang="zh-CN" b="1" dirty="0">
                <a:latin typeface="Times New Roman" panose="02020603050405020304" pitchFamily="18" charset="0"/>
                <a:ea typeface="微软雅黑 Light" panose="020B0502040204020203" pitchFamily="34" charset="-122"/>
              </a:rPr>
              <a:t>OK 1</a:t>
            </a:r>
          </a:p>
          <a:p>
            <a:pPr>
              <a:spcBef>
                <a:spcPct val="20000"/>
              </a:spcBef>
              <a:buClr>
                <a:schemeClr val="folHlink"/>
              </a:buClr>
              <a:buSzPct val="60000"/>
              <a:buFont typeface="Wingdings" panose="05000000000000000000" pitchFamily="2" charset="2"/>
            </a:pPr>
            <a:r>
              <a:rPr lang="en-US" altLang="zh-CN" b="1" dirty="0">
                <a:solidFill>
                  <a:schemeClr val="folHlink"/>
                </a:solidFill>
                <a:latin typeface="Times New Roman" panose="02020603050405020304" pitchFamily="18" charset="0"/>
                <a:ea typeface="微软雅黑 Light" panose="020B0502040204020203" pitchFamily="34" charset="-122"/>
              </a:rPr>
              <a:t>typedef int</a:t>
            </a:r>
            <a:r>
              <a:rPr lang="en-US" altLang="zh-CN" b="1" dirty="0">
                <a:latin typeface="Times New Roman" panose="02020603050405020304" pitchFamily="18" charset="0"/>
                <a:ea typeface="微软雅黑 Light" panose="020B0502040204020203" pitchFamily="34" charset="-122"/>
              </a:rPr>
              <a:t> Status;</a:t>
            </a:r>
          </a:p>
          <a:p>
            <a:pPr>
              <a:spcBef>
                <a:spcPct val="50000"/>
              </a:spcBef>
              <a:buClrTx/>
              <a:buFontTx/>
            </a:pPr>
            <a:r>
              <a:rPr lang="en-US" altLang="zh-CN" b="1" dirty="0">
                <a:latin typeface="Times New Roman" panose="02020603050405020304" pitchFamily="18" charset="0"/>
                <a:ea typeface="微软雅黑 Light" panose="020B0502040204020203" pitchFamily="34" charset="-122"/>
              </a:rPr>
              <a:t>Status example_2(</a:t>
            </a:r>
            <a:r>
              <a:rPr lang="en-US" altLang="zh-CN" b="1" dirty="0">
                <a:solidFill>
                  <a:schemeClr val="folHlink"/>
                </a:solidFill>
                <a:latin typeface="Times New Roman" panose="02020603050405020304" pitchFamily="18" charset="0"/>
                <a:ea typeface="微软雅黑 Light" panose="020B0502040204020203" pitchFamily="34" charset="-122"/>
              </a:rPr>
              <a:t>int</a:t>
            </a:r>
            <a:r>
              <a:rPr lang="en-US" altLang="zh-CN" b="1" dirty="0">
                <a:latin typeface="Times New Roman" panose="02020603050405020304" pitchFamily="18" charset="0"/>
                <a:ea typeface="微软雅黑 Light" panose="020B0502040204020203" pitchFamily="34" charset="-122"/>
              </a:rPr>
              <a:t> </a:t>
            </a:r>
            <a:r>
              <a:rPr lang="en-US" altLang="zh-CN" b="1" dirty="0">
                <a:solidFill>
                  <a:srgbClr val="FF0000"/>
                </a:solidFill>
                <a:latin typeface="Times New Roman" panose="02020603050405020304" pitchFamily="18" charset="0"/>
                <a:ea typeface="微软雅黑 Light" panose="020B0502040204020203" pitchFamily="34" charset="-122"/>
              </a:rPr>
              <a:t>&amp;</a:t>
            </a:r>
            <a:r>
              <a:rPr lang="en-US" altLang="zh-CN" b="1" dirty="0">
                <a:latin typeface="Times New Roman" panose="02020603050405020304" pitchFamily="18" charset="0"/>
                <a:ea typeface="微软雅黑 Light" panose="020B0502040204020203" pitchFamily="34" charset="-122"/>
              </a:rPr>
              <a:t>x, </a:t>
            </a:r>
            <a:r>
              <a:rPr lang="en-US" altLang="zh-CN" b="1" dirty="0">
                <a:solidFill>
                  <a:schemeClr val="folHlink"/>
                </a:solidFill>
                <a:latin typeface="Times New Roman" panose="02020603050405020304" pitchFamily="18" charset="0"/>
                <a:ea typeface="微软雅黑 Light" panose="020B0502040204020203" pitchFamily="34" charset="-122"/>
              </a:rPr>
              <a:t>int </a:t>
            </a:r>
            <a:r>
              <a:rPr lang="en-US" altLang="zh-CN" b="1" dirty="0">
                <a:solidFill>
                  <a:srgbClr val="FF0000"/>
                </a:solidFill>
                <a:latin typeface="Times New Roman" panose="02020603050405020304" pitchFamily="18" charset="0"/>
                <a:ea typeface="微软雅黑 Light" panose="020B0502040204020203" pitchFamily="34" charset="-122"/>
              </a:rPr>
              <a:t>&amp;</a:t>
            </a:r>
            <a:r>
              <a:rPr lang="en-US" altLang="zh-CN" b="1" dirty="0">
                <a:latin typeface="Times New Roman" panose="02020603050405020304" pitchFamily="18" charset="0"/>
                <a:ea typeface="微软雅黑 Light" panose="020B0502040204020203" pitchFamily="34" charset="-122"/>
              </a:rPr>
              <a:t>y)</a:t>
            </a:r>
          </a:p>
          <a:p>
            <a:pPr>
              <a:spcBef>
                <a:spcPct val="50000"/>
              </a:spcBef>
              <a:buClrTx/>
              <a:buFontTx/>
            </a:pPr>
            <a:r>
              <a:rPr lang="en-US" altLang="zh-CN" b="1" dirty="0">
                <a:latin typeface="Times New Roman" panose="02020603050405020304" pitchFamily="18" charset="0"/>
                <a:ea typeface="微软雅黑 Light" panose="020B0502040204020203" pitchFamily="34" charset="-122"/>
              </a:rPr>
              <a:t>{</a:t>
            </a:r>
          </a:p>
          <a:p>
            <a:pPr>
              <a:spcBef>
                <a:spcPct val="50000"/>
              </a:spcBef>
              <a:buClrTx/>
              <a:buFontTx/>
            </a:pPr>
            <a:r>
              <a:rPr lang="en-US" altLang="zh-CN" b="1" dirty="0">
                <a:latin typeface="Times New Roman" panose="02020603050405020304" pitchFamily="18" charset="0"/>
                <a:ea typeface="微软雅黑 Light" panose="020B0502040204020203" pitchFamily="34" charset="-122"/>
              </a:rPr>
              <a:t>     </a:t>
            </a:r>
            <a:r>
              <a:rPr lang="en-US" altLang="zh-CN" b="1" dirty="0">
                <a:solidFill>
                  <a:schemeClr val="folHlink"/>
                </a:solidFill>
                <a:latin typeface="Times New Roman" panose="02020603050405020304" pitchFamily="18" charset="0"/>
                <a:ea typeface="微软雅黑 Light" panose="020B0502040204020203" pitchFamily="34" charset="-122"/>
              </a:rPr>
              <a:t>if</a:t>
            </a:r>
            <a:r>
              <a:rPr lang="en-US" altLang="zh-CN" b="1" dirty="0">
                <a:latin typeface="Times New Roman" panose="02020603050405020304" pitchFamily="18" charset="0"/>
                <a:ea typeface="微软雅黑 Light" panose="020B0502040204020203" pitchFamily="34" charset="-122"/>
              </a:rPr>
              <a:t>(x&gt;y)     </a:t>
            </a:r>
            <a:r>
              <a:rPr lang="en-US" altLang="zh-CN" b="1" dirty="0">
                <a:solidFill>
                  <a:srgbClr val="FF0000"/>
                </a:solidFill>
                <a:latin typeface="Times New Roman" panose="02020603050405020304" pitchFamily="18" charset="0"/>
                <a:ea typeface="微软雅黑 Light" panose="020B0502040204020203" pitchFamily="34" charset="-122"/>
              </a:rPr>
              <a:t>x&lt;-&gt;y</a:t>
            </a:r>
            <a:r>
              <a:rPr lang="en-US" altLang="zh-CN" b="1" dirty="0">
                <a:latin typeface="Times New Roman" panose="02020603050405020304" pitchFamily="18" charset="0"/>
                <a:ea typeface="微软雅黑 Light" panose="020B0502040204020203" pitchFamily="34" charset="-122"/>
              </a:rPr>
              <a:t>;</a:t>
            </a:r>
          </a:p>
          <a:p>
            <a:pPr>
              <a:spcBef>
                <a:spcPct val="50000"/>
              </a:spcBef>
              <a:buClrTx/>
              <a:buFontTx/>
            </a:pPr>
            <a:r>
              <a:rPr lang="en-US" altLang="zh-CN" b="1" dirty="0">
                <a:latin typeface="Times New Roman" panose="02020603050405020304" pitchFamily="18" charset="0"/>
                <a:ea typeface="微软雅黑 Light" panose="020B0502040204020203" pitchFamily="34" charset="-122"/>
              </a:rPr>
              <a:t>     </a:t>
            </a:r>
            <a:r>
              <a:rPr lang="en-US" altLang="zh-CN" b="1" dirty="0">
                <a:solidFill>
                  <a:schemeClr val="folHlink"/>
                </a:solidFill>
                <a:latin typeface="Times New Roman" panose="02020603050405020304" pitchFamily="18" charset="0"/>
                <a:ea typeface="微软雅黑 Light" panose="020B0502040204020203" pitchFamily="34" charset="-122"/>
              </a:rPr>
              <a:t>return</a:t>
            </a:r>
            <a:r>
              <a:rPr lang="en-US" altLang="zh-CN" b="1" dirty="0">
                <a:latin typeface="Times New Roman" panose="02020603050405020304" pitchFamily="18" charset="0"/>
                <a:ea typeface="微软雅黑 Light" panose="020B0502040204020203" pitchFamily="34" charset="-122"/>
              </a:rPr>
              <a:t> OK;</a:t>
            </a:r>
          </a:p>
          <a:p>
            <a:pPr>
              <a:spcBef>
                <a:spcPct val="50000"/>
              </a:spcBef>
              <a:buClrTx/>
              <a:buFontTx/>
            </a:pPr>
            <a:r>
              <a:rPr lang="en-US" altLang="zh-CN" b="1" dirty="0">
                <a:latin typeface="Times New Roman" panose="02020603050405020304" pitchFamily="18" charset="0"/>
                <a:ea typeface="微软雅黑 Light" panose="020B0502040204020203" pitchFamily="34"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43"/>
          <p:cNvSpPr>
            <a:spLocks noChangeArrowheads="1"/>
          </p:cNvSpPr>
          <p:nvPr/>
        </p:nvSpPr>
        <p:spPr bwMode="auto">
          <a:xfrm>
            <a:off x="755650" y="5445125"/>
            <a:ext cx="8064500" cy="504825"/>
          </a:xfrm>
          <a:prstGeom prst="ellipse">
            <a:avLst/>
          </a:prstGeom>
          <a:noFill/>
          <a:ln w="28575" algn="ctr">
            <a:solidFill>
              <a:schemeClr val="bg1"/>
            </a:solidFill>
            <a:round/>
          </a:ln>
          <a:effectLst>
            <a:prstShdw prst="shdw17" dist="17961" dir="2700000">
              <a:schemeClr val="bg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Tahoma" panose="020B0604030504040204" pitchFamily="34" charset="0"/>
              <a:ea typeface="微软雅黑 Light" panose="020B0502040204020203" pitchFamily="34" charset="-122"/>
              <a:cs typeface="+mn-cs"/>
            </a:endParaRPr>
          </a:p>
        </p:txBody>
      </p:sp>
      <p:sp>
        <p:nvSpPr>
          <p:cNvPr id="21506"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基本概念和术语：</a:t>
            </a:r>
            <a:r>
              <a:rPr lang="zh-CN" altLang="en-US" sz="2400" kern="1200" dirty="0">
                <a:latin typeface="+mj-lt"/>
                <a:cs typeface="+mj-cs"/>
              </a:rPr>
              <a:t>关于数据</a:t>
            </a:r>
          </a:p>
        </p:txBody>
      </p:sp>
      <p:sp>
        <p:nvSpPr>
          <p:cNvPr id="21507"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2</a:t>
            </a:fld>
            <a:endParaRPr lang="en-US" altLang="zh-CN" sz="1400" dirty="0">
              <a:latin typeface="Tahoma" panose="020B0604030504040204" pitchFamily="34" charset="0"/>
              <a:ea typeface="微软雅黑 Light" panose="020B0502040204020203" pitchFamily="34" charset="-122"/>
            </a:endParaRPr>
          </a:p>
        </p:txBody>
      </p:sp>
      <p:sp>
        <p:nvSpPr>
          <p:cNvPr id="21508" name="Text Box 3"/>
          <p:cNvSpPr txBox="1"/>
          <p:nvPr/>
        </p:nvSpPr>
        <p:spPr>
          <a:xfrm>
            <a:off x="1219200" y="3276600"/>
            <a:ext cx="6858000" cy="457200"/>
          </a:xfrm>
          <a:prstGeom prst="rect">
            <a:avLst/>
          </a:prstGeom>
          <a:noFill/>
          <a:ln w="9525">
            <a:noFill/>
          </a:ln>
        </p:spPr>
        <p:txBody>
          <a:bodyPr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21509" name="Text Box 4"/>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7" name="Text Box 4"/>
          <p:cNvSpPr txBox="1">
            <a:spLocks noChangeArrowheads="1"/>
          </p:cNvSpPr>
          <p:nvPr/>
        </p:nvSpPr>
        <p:spPr>
          <a:xfrm>
            <a:off x="684213" y="1262063"/>
            <a:ext cx="7775575" cy="844550"/>
          </a:xfrm>
          <a:prstGeom prst="rect">
            <a:avLst/>
          </a:prstGeom>
          <a:noFill/>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panose="05040102010807070707" pitchFamily="18"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pitchFamily="18"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pitchFamily="18"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10000"/>
              </a:lnSpc>
              <a:spcBef>
                <a:spcPct val="0"/>
              </a:spcBef>
              <a:spcAft>
                <a:spcPts val="0"/>
              </a:spcAft>
              <a:buClr>
                <a:schemeClr val="bg1"/>
              </a:buClr>
              <a:buSzTx/>
              <a:buFontTx/>
              <a:buNone/>
              <a:defRPr/>
            </a:pPr>
            <a:r>
              <a:rPr kumimoji="0" lang="zh-CN" altLang="en-US" sz="2400" b="1" i="1" u="sng"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rPr>
              <a:t>数据</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rPr>
              <a:t>是对客观事物的符号表示，是所有能输入到计算机中并被计算机程序处理的符号的总称。</a:t>
            </a:r>
            <a:endPar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aphicFrame>
        <p:nvGraphicFramePr>
          <p:cNvPr id="8" name="Group 15"/>
          <p:cNvGraphicFramePr>
            <a:graphicFrameLocks noGrp="1"/>
          </p:cNvGraphicFramePr>
          <p:nvPr>
            <p:ph sz="half" idx="1"/>
          </p:nvPr>
        </p:nvGraphicFramePr>
        <p:xfrm>
          <a:off x="827088" y="5157788"/>
          <a:ext cx="8101012" cy="731838"/>
        </p:xfrm>
        <a:graphic>
          <a:graphicData uri="http://schemas.openxmlformats.org/drawingml/2006/table">
            <a:tbl>
              <a:tblPr/>
              <a:tblGrid>
                <a:gridCol w="1370012">
                  <a:extLst>
                    <a:ext uri="{9D8B030D-6E8A-4147-A177-3AD203B41FA5}">
                      <a16:colId xmlns:a16="http://schemas.microsoft.com/office/drawing/2014/main" val="20000"/>
                    </a:ext>
                  </a:extLst>
                </a:gridCol>
                <a:gridCol w="1276350">
                  <a:extLst>
                    <a:ext uri="{9D8B030D-6E8A-4147-A177-3AD203B41FA5}">
                      <a16:colId xmlns:a16="http://schemas.microsoft.com/office/drawing/2014/main" val="20001"/>
                    </a:ext>
                  </a:extLst>
                </a:gridCol>
                <a:gridCol w="1978025">
                  <a:extLst>
                    <a:ext uri="{9D8B030D-6E8A-4147-A177-3AD203B41FA5}">
                      <a16:colId xmlns:a16="http://schemas.microsoft.com/office/drawing/2014/main" val="20002"/>
                    </a:ext>
                  </a:extLst>
                </a:gridCol>
                <a:gridCol w="2106613">
                  <a:extLst>
                    <a:ext uri="{9D8B030D-6E8A-4147-A177-3AD203B41FA5}">
                      <a16:colId xmlns:a16="http://schemas.microsoft.com/office/drawing/2014/main" val="20003"/>
                    </a:ext>
                  </a:extLst>
                </a:gridCol>
                <a:gridCol w="1370012">
                  <a:extLst>
                    <a:ext uri="{9D8B030D-6E8A-4147-A177-3AD203B41FA5}">
                      <a16:colId xmlns:a16="http://schemas.microsoft.com/office/drawing/2014/main" val="20004"/>
                    </a:ext>
                  </a:extLst>
                </a:gridCol>
              </a:tblGrid>
              <a:tr h="365919">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2"/>
                          </a:solidFill>
                          <a:effectLst/>
                          <a:latin typeface="微软雅黑 Light" panose="020B0502040204020203" pitchFamily="34" charset="-122"/>
                          <a:ea typeface="微软雅黑 Light" panose="020B0502040204020203" pitchFamily="34" charset="-122"/>
                        </a:rPr>
                        <a:t>图书编号</a:t>
                      </a:r>
                    </a:p>
                  </a:txBody>
                  <a:tcPr marT="45740" marB="45740"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2"/>
                          </a:solidFill>
                          <a:effectLst/>
                          <a:latin typeface="微软雅黑 Light" panose="020B0502040204020203" pitchFamily="34" charset="-122"/>
                          <a:ea typeface="微软雅黑 Light" panose="020B0502040204020203" pitchFamily="34" charset="-122"/>
                        </a:rPr>
                        <a:t>书名</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2"/>
                          </a:solidFill>
                          <a:effectLst/>
                          <a:latin typeface="微软雅黑 Light" panose="020B0502040204020203" pitchFamily="34" charset="-122"/>
                          <a:ea typeface="微软雅黑 Light" panose="020B0502040204020203" pitchFamily="34" charset="-122"/>
                        </a:rPr>
                        <a:t>作者</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2"/>
                          </a:solidFill>
                          <a:effectLst/>
                          <a:latin typeface="微软雅黑 Light" panose="020B0502040204020203" pitchFamily="34" charset="-122"/>
                          <a:ea typeface="微软雅黑 Light" panose="020B0502040204020203" pitchFamily="34" charset="-122"/>
                        </a:rPr>
                        <a:t>出版单位</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2"/>
                          </a:solidFill>
                          <a:effectLst/>
                          <a:latin typeface="微软雅黑 Light" panose="020B0502040204020203" pitchFamily="34" charset="-122"/>
                          <a:ea typeface="微软雅黑 Light" panose="020B0502040204020203" pitchFamily="34" charset="-122"/>
                        </a:rPr>
                        <a:t>出版时间</a:t>
                      </a:r>
                    </a:p>
                  </a:txBody>
                  <a:tcPr marT="45740" marB="45740"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N.3.73.762</a:t>
                      </a:r>
                    </a:p>
                  </a:txBody>
                  <a:tcPr marT="45740" marB="4574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数据结构</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严蔚敏 吴伟民</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清华大学出版社</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99"/>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2003.12</a:t>
                      </a:r>
                    </a:p>
                  </a:txBody>
                  <a:tcPr marT="45740" marB="4574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1"/>
                  </a:ext>
                </a:extLst>
              </a:tr>
            </a:tbl>
          </a:graphicData>
        </a:graphic>
      </p:graphicFrame>
      <p:sp>
        <p:nvSpPr>
          <p:cNvPr id="9" name="AutoShape 6"/>
          <p:cNvSpPr/>
          <p:nvPr/>
        </p:nvSpPr>
        <p:spPr>
          <a:xfrm>
            <a:off x="4284663" y="2492375"/>
            <a:ext cx="1657350" cy="576263"/>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10" name="Text Box 5"/>
          <p:cNvSpPr txBox="1"/>
          <p:nvPr/>
        </p:nvSpPr>
        <p:spPr>
          <a:xfrm>
            <a:off x="1042988" y="4292600"/>
            <a:ext cx="6858000" cy="457200"/>
          </a:xfrm>
          <a:prstGeom prst="rect">
            <a:avLst/>
          </a:prstGeom>
          <a:noFill/>
          <a:ln w="9525">
            <a:noFill/>
          </a:ln>
        </p:spPr>
        <p:txBody>
          <a:bodyPr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11" name="Text Box 6"/>
          <p:cNvSpPr txBox="1"/>
          <p:nvPr/>
        </p:nvSpPr>
        <p:spPr>
          <a:xfrm>
            <a:off x="1524000" y="4402138"/>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12" name="Line 50"/>
          <p:cNvSpPr/>
          <p:nvPr/>
        </p:nvSpPr>
        <p:spPr>
          <a:xfrm flipH="1">
            <a:off x="2625725" y="2060575"/>
            <a:ext cx="1588" cy="431800"/>
          </a:xfrm>
          <a:prstGeom prst="line">
            <a:avLst/>
          </a:prstGeom>
          <a:ln w="57150" cap="rnd" cmpd="sng">
            <a:solidFill>
              <a:schemeClr val="accent1"/>
            </a:solidFill>
            <a:prstDash val="sysDot"/>
            <a:round/>
            <a:headEnd type="none" w="med" len="med"/>
            <a:tailEnd type="triangle" w="med" len="med"/>
          </a:ln>
          <a:effectLst>
            <a:outerShdw dist="56796" dir="3806096" algn="ctr" rotWithShape="0">
              <a:srgbClr val="B2B2B2">
                <a:alpha val="50000"/>
              </a:srgbClr>
            </a:outerShdw>
          </a:effectLst>
        </p:spPr>
      </p:sp>
      <p:sp>
        <p:nvSpPr>
          <p:cNvPr id="13" name="Line 51"/>
          <p:cNvSpPr/>
          <p:nvPr/>
        </p:nvSpPr>
        <p:spPr>
          <a:xfrm flipH="1">
            <a:off x="5076825" y="2060575"/>
            <a:ext cx="1588" cy="431800"/>
          </a:xfrm>
          <a:prstGeom prst="line">
            <a:avLst/>
          </a:prstGeom>
          <a:ln w="57150" cap="rnd" cmpd="sng">
            <a:solidFill>
              <a:schemeClr val="accent1"/>
            </a:solidFill>
            <a:prstDash val="sysDot"/>
            <a:round/>
            <a:headEnd type="none" w="med" len="med"/>
            <a:tailEnd type="triangle" w="med" len="med"/>
          </a:ln>
          <a:effectLst>
            <a:outerShdw dist="56796" dir="3806096" algn="ctr" rotWithShape="0">
              <a:srgbClr val="B2B2B2">
                <a:alpha val="50000"/>
              </a:srgbClr>
            </a:outerShdw>
          </a:effectLst>
        </p:spPr>
      </p:sp>
      <p:sp>
        <p:nvSpPr>
          <p:cNvPr id="14" name="Text Box 55"/>
          <p:cNvSpPr txBox="1"/>
          <p:nvPr/>
        </p:nvSpPr>
        <p:spPr>
          <a:xfrm>
            <a:off x="4139952" y="2708274"/>
            <a:ext cx="2016125" cy="389594"/>
          </a:xfrm>
          <a:prstGeom prst="rect">
            <a:avLst/>
          </a:prstGeom>
          <a:noFill/>
          <a:ln w="9525">
            <a:noFill/>
          </a:ln>
          <a:effectLst>
            <a:outerShdw dist="17961" dir="2699999" algn="ctr" rotWithShape="0">
              <a:srgbClr val="FFFFFF">
                <a:alpha val="50000"/>
              </a:srgbClr>
            </a:outerShdw>
          </a:effectLst>
        </p:spPr>
        <p:txBody>
          <a:bodyPr wrap="square" anchor="t" anchorCtr="0">
            <a:spAutoFit/>
          </a:bodyPr>
          <a:lstStyle/>
          <a:p>
            <a:pPr algn="ctr">
              <a:lnSpc>
                <a:spcPct val="80000"/>
              </a:lnSpc>
              <a:buClrTx/>
              <a:buFontTx/>
            </a:pPr>
            <a:r>
              <a:rPr lang="zh-CN" altLang="en-US" b="1" dirty="0">
                <a:solidFill>
                  <a:srgbClr val="020603"/>
                </a:solidFill>
                <a:latin typeface="微软雅黑 Light" panose="020B0502040204020203" pitchFamily="34" charset="-122"/>
                <a:ea typeface="微软雅黑 Light" panose="020B0502040204020203" pitchFamily="34" charset="-122"/>
              </a:rPr>
              <a:t>非数值型数据</a:t>
            </a:r>
          </a:p>
        </p:txBody>
      </p:sp>
      <p:sp>
        <p:nvSpPr>
          <p:cNvPr id="15" name="Text Box 10"/>
          <p:cNvSpPr txBox="1"/>
          <p:nvPr/>
        </p:nvSpPr>
        <p:spPr>
          <a:xfrm>
            <a:off x="612775" y="3429000"/>
            <a:ext cx="7991475" cy="1295400"/>
          </a:xfrm>
          <a:prstGeom prst="rect">
            <a:avLst/>
          </a:prstGeom>
          <a:noFill/>
          <a:ln w="9525">
            <a:noFill/>
          </a:ln>
        </p:spPr>
        <p:txBody>
          <a:bodyPr anchor="t" anchorCtr="0"/>
          <a:lstStyle/>
          <a:p>
            <a:pPr marL="342900" indent="-342900">
              <a:buClr>
                <a:schemeClr val="bg1"/>
              </a:buClr>
              <a:buSzPct val="60000"/>
              <a:buFontTx/>
            </a:pPr>
            <a:r>
              <a:rPr lang="zh-CN" altLang="en-US" b="1" i="1" u="sng" dirty="0">
                <a:latin typeface="微软雅黑 Light" panose="020B0502040204020203" pitchFamily="34" charset="-122"/>
                <a:ea typeface="微软雅黑 Light" panose="020B0502040204020203" pitchFamily="34" charset="-122"/>
              </a:rPr>
              <a:t>数据元素</a:t>
            </a:r>
            <a:r>
              <a:rPr lang="zh-CN" altLang="en-US" b="1" dirty="0">
                <a:latin typeface="Times New Roman" panose="02020603050405020304" pitchFamily="18" charset="0"/>
                <a:ea typeface="微软雅黑 Light" panose="020B0502040204020203" pitchFamily="34" charset="-122"/>
              </a:rPr>
              <a:t>：是数据的基本单位，在计算机系统中通常作为一个整体进行考虑和处理，也称结点或记录。</a:t>
            </a:r>
          </a:p>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400" b="1" dirty="0">
                <a:solidFill>
                  <a:schemeClr val="tx1"/>
                </a:solidFill>
                <a:latin typeface="Times New Roman" panose="02020603050405020304" pitchFamily="18" charset="0"/>
                <a:ea typeface="微软雅黑 Light" panose="020B0502040204020203" pitchFamily="34" charset="-122"/>
              </a:rPr>
              <a:t>有时一个数据元素可由若干个数据项组成</a:t>
            </a:r>
            <a:endParaRPr lang="zh-CN" altLang="en-US" sz="2400" b="1" dirty="0">
              <a:solidFill>
                <a:schemeClr val="tx1"/>
              </a:solidFill>
              <a:latin typeface="微软雅黑 Light" panose="020B0502040204020203" pitchFamily="34" charset="-122"/>
              <a:ea typeface="微软雅黑 Light" panose="020B0502040204020203" pitchFamily="34" charset="-122"/>
            </a:endParaRPr>
          </a:p>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endParaRPr lang="zh-CN" altLang="en-US" sz="2000" b="1" dirty="0">
              <a:solidFill>
                <a:schemeClr val="tx1"/>
              </a:solidFill>
              <a:latin typeface="微软雅黑 Light" panose="020B0502040204020203" pitchFamily="34" charset="-122"/>
              <a:ea typeface="微软雅黑 Light" panose="020B0502040204020203" pitchFamily="34" charset="-122"/>
            </a:endParaRPr>
          </a:p>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endParaRPr lang="zh-CN" altLang="en-US" sz="2000" b="1" dirty="0">
              <a:solidFill>
                <a:schemeClr val="tx1"/>
              </a:solidFill>
              <a:latin typeface="微软雅黑 Light" panose="020B0502040204020203" pitchFamily="34" charset="-122"/>
              <a:ea typeface="微软雅黑 Light" panose="020B0502040204020203" pitchFamily="34" charset="-122"/>
            </a:endParaRPr>
          </a:p>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endParaRPr lang="zh-CN" altLang="en-US" sz="2000" b="1" dirty="0">
              <a:solidFill>
                <a:schemeClr val="tx1"/>
              </a:solidFill>
              <a:latin typeface="微软雅黑 Light" panose="020B0502040204020203" pitchFamily="34" charset="-122"/>
              <a:ea typeface="微软雅黑 Light" panose="020B0502040204020203" pitchFamily="34" charset="-122"/>
            </a:endParaRPr>
          </a:p>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endParaRPr lang="zh-CN" altLang="en-US" sz="2000" b="1" dirty="0">
              <a:solidFill>
                <a:schemeClr val="tx1"/>
              </a:solidFill>
              <a:latin typeface="微软雅黑 Light" panose="020B0502040204020203" pitchFamily="34" charset="-122"/>
              <a:ea typeface="微软雅黑 Light" panose="020B0502040204020203" pitchFamily="34" charset="-122"/>
            </a:endParaRPr>
          </a:p>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400" b="1" dirty="0">
                <a:solidFill>
                  <a:schemeClr val="tx1"/>
                </a:solidFill>
                <a:latin typeface="微软雅黑 Light" panose="020B0502040204020203" pitchFamily="34" charset="-122"/>
                <a:ea typeface="微软雅黑 Light" panose="020B0502040204020203" pitchFamily="34" charset="-122"/>
              </a:rPr>
              <a:t>数据项是有独立含义的，是数据不可分割的最小单位。</a:t>
            </a:r>
          </a:p>
          <a:p>
            <a:pPr marL="342900" indent="-342900">
              <a:buClr>
                <a:schemeClr val="bg1"/>
              </a:buClr>
              <a:buSzPct val="60000"/>
              <a:buFontTx/>
            </a:pPr>
            <a:endParaRPr lang="en-US" altLang="zh-CN" sz="2000" b="1" dirty="0">
              <a:latin typeface="Times New Roman" panose="02020603050405020304" pitchFamily="18" charset="0"/>
              <a:ea typeface="微软雅黑 Light" panose="020B0502040204020203" pitchFamily="34" charset="-122"/>
            </a:endParaRPr>
          </a:p>
        </p:txBody>
      </p:sp>
      <p:sp>
        <p:nvSpPr>
          <p:cNvPr id="16" name="AutoShape 6"/>
          <p:cNvSpPr/>
          <p:nvPr/>
        </p:nvSpPr>
        <p:spPr>
          <a:xfrm>
            <a:off x="1835150" y="2492375"/>
            <a:ext cx="1657350" cy="576263"/>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17" name="Text Box 54"/>
          <p:cNvSpPr txBox="1"/>
          <p:nvPr/>
        </p:nvSpPr>
        <p:spPr>
          <a:xfrm>
            <a:off x="1763688" y="2699370"/>
            <a:ext cx="1799729" cy="389594"/>
          </a:xfrm>
          <a:prstGeom prst="rect">
            <a:avLst/>
          </a:prstGeom>
          <a:noFill/>
          <a:ln w="9525">
            <a:noFill/>
          </a:ln>
          <a:effectLst>
            <a:outerShdw dist="17961" dir="2699999" algn="ctr" rotWithShape="0">
              <a:srgbClr val="FFFFFF">
                <a:alpha val="50000"/>
              </a:srgbClr>
            </a:outerShdw>
          </a:effectLst>
        </p:spPr>
        <p:txBody>
          <a:bodyPr wrap="square" anchor="t" anchorCtr="0">
            <a:spAutoFit/>
          </a:bodyPr>
          <a:lstStyle/>
          <a:p>
            <a:pPr algn="ctr">
              <a:lnSpc>
                <a:spcPct val="80000"/>
              </a:lnSpc>
              <a:buClrTx/>
              <a:buFontTx/>
            </a:pPr>
            <a:r>
              <a:rPr lang="zh-CN" altLang="en-US" b="1" dirty="0">
                <a:solidFill>
                  <a:srgbClr val="020603"/>
                </a:solidFill>
                <a:latin typeface="微软雅黑 Light" panose="020B0502040204020203" pitchFamily="34" charset="-122"/>
                <a:ea typeface="微软雅黑 Light" panose="020B0502040204020203" pitchFamily="34" charset="-122"/>
              </a:rPr>
              <a:t>数值型数据</a:t>
            </a:r>
          </a:p>
        </p:txBody>
      </p:sp>
      <p:sp>
        <p:nvSpPr>
          <p:cNvPr id="18" name="AutoShape 13"/>
          <p:cNvSpPr/>
          <p:nvPr/>
        </p:nvSpPr>
        <p:spPr>
          <a:xfrm>
            <a:off x="179388" y="2132013"/>
            <a:ext cx="1223962" cy="649287"/>
          </a:xfrm>
          <a:prstGeom prst="cloudCallout">
            <a:avLst>
              <a:gd name="adj1" fmla="val 103565"/>
              <a:gd name="adj2" fmla="val 52444"/>
            </a:avLst>
          </a:prstGeom>
          <a:solidFill>
            <a:srgbClr val="B8E28E"/>
          </a:solidFill>
          <a:ln w="9525">
            <a:noFill/>
          </a:ln>
          <a:effectLst>
            <a:prstShdw prst="shdw17" dist="17961" dir="2699999">
              <a:srgbClr val="6E8855"/>
            </a:prstShdw>
          </a:effectLst>
        </p:spPr>
        <p:txBody>
          <a:bodyPr anchor="ctr" anchorCtr="0"/>
          <a:lstStyle/>
          <a:p>
            <a:pPr algn="ctr">
              <a:buClrTx/>
              <a:buFontTx/>
            </a:pPr>
            <a:r>
              <a:rPr lang="en-US" altLang="zh-CN" b="1" dirty="0">
                <a:solidFill>
                  <a:srgbClr val="020603"/>
                </a:solidFill>
                <a:latin typeface="微软雅黑 Light" panose="020B0502040204020203" pitchFamily="34" charset="-122"/>
                <a:ea typeface="微软雅黑 Light" panose="020B0502040204020203" pitchFamily="34" charset="-122"/>
              </a:rPr>
              <a:t>10</a:t>
            </a:r>
            <a:r>
              <a:rPr lang="zh-CN" altLang="en-US" b="1" dirty="0">
                <a:solidFill>
                  <a:srgbClr val="020603"/>
                </a:solidFill>
                <a:latin typeface="微软雅黑 Light" panose="020B0502040204020203" pitchFamily="34" charset="-122"/>
                <a:ea typeface="微软雅黑 Light" panose="020B0502040204020203" pitchFamily="34" charset="-122"/>
              </a:rPr>
              <a:t>，</a:t>
            </a:r>
            <a:r>
              <a:rPr lang="en-US" altLang="zh-CN" b="1" dirty="0">
                <a:solidFill>
                  <a:srgbClr val="020603"/>
                </a:solidFill>
                <a:latin typeface="微软雅黑 Light" panose="020B0502040204020203" pitchFamily="34" charset="-122"/>
                <a:ea typeface="微软雅黑 Light" panose="020B0502040204020203" pitchFamily="34" charset="-122"/>
              </a:rPr>
              <a:t>3.14</a:t>
            </a:r>
          </a:p>
        </p:txBody>
      </p:sp>
      <p:sp>
        <p:nvSpPr>
          <p:cNvPr id="19" name="AutoShape 14"/>
          <p:cNvSpPr/>
          <p:nvPr/>
        </p:nvSpPr>
        <p:spPr>
          <a:xfrm>
            <a:off x="6804025" y="2132013"/>
            <a:ext cx="1871663" cy="649287"/>
          </a:xfrm>
          <a:prstGeom prst="cloudCallout">
            <a:avLst>
              <a:gd name="adj1" fmla="val -101995"/>
              <a:gd name="adj2" fmla="val 44375"/>
            </a:avLst>
          </a:prstGeom>
          <a:solidFill>
            <a:srgbClr val="B8E28E"/>
          </a:solidFill>
          <a:ln w="9525">
            <a:noFill/>
          </a:ln>
          <a:effectLst>
            <a:prstShdw prst="shdw17" dist="17961" dir="2699999">
              <a:srgbClr val="6E8855"/>
            </a:prstShdw>
          </a:effectLst>
        </p:spPr>
        <p:txBody>
          <a:bodyPr anchor="ctr" anchorCtr="0"/>
          <a:lstStyle/>
          <a:p>
            <a:pPr algn="ctr">
              <a:buClrTx/>
              <a:buFontTx/>
            </a:pPr>
            <a:r>
              <a:rPr lang="zh-CN" altLang="en-US" b="1" dirty="0">
                <a:solidFill>
                  <a:srgbClr val="020603"/>
                </a:solidFill>
                <a:latin typeface="微软雅黑 Light" panose="020B0502040204020203" pitchFamily="34" charset="-122"/>
                <a:ea typeface="微软雅黑 Light" panose="020B0502040204020203" pitchFamily="34" charset="-122"/>
              </a:rPr>
              <a:t>图、文、声、像</a:t>
            </a:r>
          </a:p>
        </p:txBody>
      </p:sp>
      <p:sp>
        <p:nvSpPr>
          <p:cNvPr id="20" name="Line 38"/>
          <p:cNvSpPr/>
          <p:nvPr/>
        </p:nvSpPr>
        <p:spPr>
          <a:xfrm flipH="1">
            <a:off x="1908175" y="4581525"/>
            <a:ext cx="3673475" cy="1016000"/>
          </a:xfrm>
          <a:prstGeom prst="line">
            <a:avLst/>
          </a:prstGeom>
          <a:ln w="12700" cap="flat" cmpd="sng">
            <a:solidFill>
              <a:srgbClr val="DE6306"/>
            </a:solidFill>
            <a:prstDash val="solid"/>
            <a:round/>
            <a:headEnd type="none" w="med" len="med"/>
            <a:tailEnd type="triangle" w="med" len="med"/>
          </a:ln>
          <a:effectLst>
            <a:prstShdw prst="shdw17" dist="17961" dir="2699999">
              <a:srgbClr val="853B04"/>
            </a:prstShdw>
          </a:effectLst>
        </p:spPr>
      </p:sp>
      <p:sp>
        <p:nvSpPr>
          <p:cNvPr id="21" name="Line 39"/>
          <p:cNvSpPr/>
          <p:nvPr/>
        </p:nvSpPr>
        <p:spPr>
          <a:xfrm flipH="1">
            <a:off x="3203575" y="4581525"/>
            <a:ext cx="2522538" cy="1079500"/>
          </a:xfrm>
          <a:prstGeom prst="line">
            <a:avLst/>
          </a:prstGeom>
          <a:ln w="12700" cap="flat" cmpd="sng">
            <a:solidFill>
              <a:srgbClr val="DE6306"/>
            </a:solidFill>
            <a:prstDash val="solid"/>
            <a:round/>
            <a:headEnd type="none" w="med" len="med"/>
            <a:tailEnd type="triangle" w="med" len="med"/>
          </a:ln>
          <a:effectLst>
            <a:prstShdw prst="shdw17" dist="17961" dir="2699999">
              <a:srgbClr val="853B04"/>
            </a:prstShdw>
          </a:effectLst>
        </p:spPr>
      </p:sp>
      <p:sp>
        <p:nvSpPr>
          <p:cNvPr id="22" name="Line 40"/>
          <p:cNvSpPr/>
          <p:nvPr/>
        </p:nvSpPr>
        <p:spPr>
          <a:xfrm flipH="1">
            <a:off x="5003800" y="4581525"/>
            <a:ext cx="722313" cy="1079500"/>
          </a:xfrm>
          <a:prstGeom prst="line">
            <a:avLst/>
          </a:prstGeom>
          <a:ln w="12700" cap="flat" cmpd="sng">
            <a:solidFill>
              <a:srgbClr val="DE6306"/>
            </a:solidFill>
            <a:prstDash val="solid"/>
            <a:round/>
            <a:headEnd type="none" w="med" len="med"/>
            <a:tailEnd type="triangle" w="med" len="med"/>
          </a:ln>
          <a:effectLst>
            <a:prstShdw prst="shdw17" dist="17961" dir="2699999">
              <a:srgbClr val="853B04"/>
            </a:prstShdw>
          </a:effectLst>
        </p:spPr>
      </p:sp>
      <p:sp>
        <p:nvSpPr>
          <p:cNvPr id="24" name="Line 42"/>
          <p:cNvSpPr/>
          <p:nvPr/>
        </p:nvSpPr>
        <p:spPr>
          <a:xfrm>
            <a:off x="5726113" y="4581525"/>
            <a:ext cx="2374900" cy="1031875"/>
          </a:xfrm>
          <a:prstGeom prst="line">
            <a:avLst/>
          </a:prstGeom>
          <a:ln w="12700" cap="flat" cmpd="sng">
            <a:solidFill>
              <a:srgbClr val="DE6306"/>
            </a:solidFill>
            <a:prstDash val="solid"/>
            <a:round/>
            <a:headEnd type="none" w="med" len="med"/>
            <a:tailEnd type="triangle" w="med" len="med"/>
          </a:ln>
          <a:effectLst>
            <a:prstShdw prst="shdw17" dist="17961" dir="2699999">
              <a:srgbClr val="853B04"/>
            </a:prstShdw>
          </a:effectLst>
        </p:spPr>
      </p:sp>
      <p:sp>
        <p:nvSpPr>
          <p:cNvPr id="26" name="Line 40"/>
          <p:cNvSpPr/>
          <p:nvPr/>
        </p:nvSpPr>
        <p:spPr>
          <a:xfrm>
            <a:off x="5689600" y="4611688"/>
            <a:ext cx="538163" cy="960437"/>
          </a:xfrm>
          <a:prstGeom prst="line">
            <a:avLst/>
          </a:prstGeom>
          <a:ln w="12700" cap="flat" cmpd="sng">
            <a:solidFill>
              <a:srgbClr val="DE6306"/>
            </a:solidFill>
            <a:prstDash val="solid"/>
            <a:round/>
            <a:headEnd type="none" w="med" len="med"/>
            <a:tailEnd type="triangle" w="med" len="med"/>
          </a:ln>
          <a:effectLst>
            <a:prstShdw prst="shdw17" dist="17961" dir="2699999">
              <a:srgbClr val="853B04"/>
            </a:prstShdw>
          </a:effectLst>
        </p:spPr>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par>
                          <p:cTn id="37" fill="hold">
                            <p:stCondLst>
                              <p:cond delay="0"/>
                            </p:stCondLst>
                            <p:childTnLst>
                              <p:par>
                                <p:cTn id="38" presetID="1" presetClass="exit" presetSubtype="0" fill="hold" nodeType="afterEffect">
                                  <p:stCondLst>
                                    <p:cond delay="200"/>
                                  </p:stCondLst>
                                  <p:childTnLst>
                                    <p:set>
                                      <p:cBhvr>
                                        <p:cTn id="39" dur="1" fill="hold">
                                          <p:stCondLst>
                                            <p:cond delay="0"/>
                                          </p:stCondLst>
                                        </p:cTn>
                                        <p:tgtEl>
                                          <p:spTgt spid="25"/>
                                        </p:tgtEl>
                                        <p:attrNameLst>
                                          <p:attrName>style.visibility</p:attrName>
                                        </p:attrNameLst>
                                      </p:cBhvr>
                                      <p:to>
                                        <p:strVal val="hidden"/>
                                      </p:to>
                                    </p:set>
                                  </p:childTnLst>
                                </p:cTn>
                              </p:par>
                            </p:childTnLst>
                          </p:cTn>
                        </p:par>
                        <p:par>
                          <p:cTn id="40" fill="hold">
                            <p:stCondLst>
                              <p:cond delay="200"/>
                            </p:stCondLst>
                            <p:childTnLst>
                              <p:par>
                                <p:cTn id="41" presetID="1" presetClass="entr" presetSubtype="0" fill="hold" nodeType="afterEffect">
                                  <p:stCondLst>
                                    <p:cond delay="200"/>
                                  </p:stCondLst>
                                  <p:childTnLst>
                                    <p:set>
                                      <p:cBhvr>
                                        <p:cTn id="42" dur="1" fill="hold">
                                          <p:stCondLst>
                                            <p:cond delay="0"/>
                                          </p:stCondLst>
                                        </p:cTn>
                                        <p:tgtEl>
                                          <p:spTgt spid="25"/>
                                        </p:tgtEl>
                                        <p:attrNameLst>
                                          <p:attrName>style.visibility</p:attrName>
                                        </p:attrNameLst>
                                      </p:cBhvr>
                                      <p:to>
                                        <p:strVal val="visible"/>
                                      </p:to>
                                    </p:set>
                                  </p:childTnLst>
                                </p:cTn>
                              </p:par>
                            </p:childTnLst>
                          </p:cTn>
                        </p:par>
                        <p:par>
                          <p:cTn id="43" fill="hold">
                            <p:stCondLst>
                              <p:cond delay="400"/>
                            </p:stCondLst>
                            <p:childTnLst>
                              <p:par>
                                <p:cTn id="44" presetID="1" presetClass="exit" presetSubtype="0" fill="hold" nodeType="afterEffect">
                                  <p:stCondLst>
                                    <p:cond delay="200"/>
                                  </p:stCondLst>
                                  <p:childTnLst>
                                    <p:set>
                                      <p:cBhvr>
                                        <p:cTn id="45" dur="1" fill="hold">
                                          <p:stCondLst>
                                            <p:cond delay="0"/>
                                          </p:stCondLst>
                                        </p:cTn>
                                        <p:tgtEl>
                                          <p:spTgt spid="25"/>
                                        </p:tgtEl>
                                        <p:attrNameLst>
                                          <p:attrName>style.visibility</p:attrName>
                                        </p:attrNameLst>
                                      </p:cBhvr>
                                      <p:to>
                                        <p:strVal val="hidden"/>
                                      </p:to>
                                    </p:set>
                                  </p:childTnLst>
                                </p:cTn>
                              </p:par>
                            </p:childTnLst>
                          </p:cTn>
                        </p:par>
                        <p:par>
                          <p:cTn id="46" fill="hold">
                            <p:stCondLst>
                              <p:cond delay="600"/>
                            </p:stCondLst>
                            <p:childTnLst>
                              <p:par>
                                <p:cTn id="47" presetID="1" presetClass="entr" presetSubtype="0" fill="hold" nodeType="afterEffect">
                                  <p:stCondLst>
                                    <p:cond delay="20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
                                            <p:txEl>
                                              <p:charRg st="69" end="9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5" grpId="3" animBg="1"/>
      <p:bldP spid="25" grpId="4" animBg="1"/>
      <p:bldP spid="9" grpId="0" animBg="1"/>
      <p:bldP spid="10" grpId="0"/>
      <p:bldP spid="11" grpId="0"/>
      <p:bldP spid="14" grpId="0"/>
      <p:bldP spid="15" grpId="0" build="allAtOnce"/>
      <p:bldP spid="16" grpId="0" animBg="1"/>
      <p:bldP spid="17" grpId="0"/>
      <p:bldP spid="18"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6"/>
          <p:cNvSpPr>
            <a:spLocks noGrp="1"/>
          </p:cNvSpPr>
          <p:nvPr>
            <p:ph type="title"/>
          </p:nvPr>
        </p:nvSpPr>
        <p:spPr>
          <a:xfrm>
            <a:off x="1403350" y="620713"/>
            <a:ext cx="7345363" cy="1281112"/>
          </a:xfrm>
        </p:spPr>
        <p:txBody>
          <a:bodyPr vert="horz" wrap="square" lIns="91440" tIns="45720" rIns="91440" bIns="45720" anchor="t" anchorCtr="0"/>
          <a:lstStyle/>
          <a:p>
            <a:pPr eaLnBrk="1" hangingPunct="1"/>
            <a:r>
              <a:rPr lang="zh-CN" altLang="en-US" sz="2800" b="1" dirty="0"/>
              <a:t>抽象数据类型的表示与实现</a:t>
            </a:r>
            <a:r>
              <a:rPr lang="zh-CN" altLang="en-US" sz="3200" b="1" dirty="0"/>
              <a:t>：</a:t>
            </a:r>
            <a:r>
              <a:rPr lang="zh-CN" altLang="en-US" sz="2400" b="1" dirty="0"/>
              <a:t>类</a:t>
            </a:r>
            <a:r>
              <a:rPr lang="en-US" altLang="zh-CN" sz="2400" b="1" dirty="0"/>
              <a:t>C</a:t>
            </a:r>
            <a:r>
              <a:rPr lang="zh-CN" altLang="en-US" sz="2400" b="1" dirty="0"/>
              <a:t>算法示例</a:t>
            </a:r>
          </a:p>
        </p:txBody>
      </p:sp>
      <p:sp>
        <p:nvSpPr>
          <p:cNvPr id="31747" name="Rectangle 3"/>
          <p:cNvSpPr>
            <a:spLocks noGrp="1" noChangeArrowheads="1"/>
          </p:cNvSpPr>
          <p:nvPr>
            <p:ph sz="half" idx="1"/>
          </p:nvPr>
        </p:nvSpPr>
        <p:spPr>
          <a:xfrm>
            <a:off x="990600" y="1557338"/>
            <a:ext cx="3810000" cy="4114800"/>
          </a:xfrm>
        </p:spPr>
        <p:txBody>
          <a:bodyPr vert="horz" wrap="square" lIns="91440" tIns="45720" rIns="91440" bIns="45720" numCol="1" rtlCol="0" anchor="t" anchorCtr="0" compatLnSpc="1">
            <a:normAutofit fontScale="92500" lnSpcReduction="10000"/>
          </a:bodyPr>
          <a:lstStyle/>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例</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3</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2800" b="1" i="0" u="none" strike="noStrike" kern="1200" cap="none" spc="0" normalizeH="0" baseline="0" noProof="0" dirty="0" err="1">
                <a:ln>
                  <a:noFill/>
                </a:ln>
                <a:solidFill>
                  <a:schemeClr val="folHlink"/>
                </a:solidFill>
                <a:effectLst/>
                <a:uLnTx/>
                <a:uFillTx/>
                <a:latin typeface="Times New Roman" panose="02020603050405020304" pitchFamily="18" charset="0"/>
                <a:cs typeface="+mn-cs"/>
              </a:rPr>
              <a:t>typedef</a:t>
            </a:r>
            <a:r>
              <a:rPr kumimoji="0" lang="en-US" altLang="zh-CN" sz="2800" b="1" i="0" u="none" strike="noStrike" kern="1200" cap="none" spc="0" normalizeH="0" baseline="0" noProof="0" dirty="0">
                <a:ln>
                  <a:noFill/>
                </a:ln>
                <a:solidFill>
                  <a:schemeClr val="folHlink"/>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err="1">
                <a:ln>
                  <a:noFill/>
                </a:ln>
                <a:solidFill>
                  <a:schemeClr val="folHlink"/>
                </a:solidFill>
                <a:effectLst/>
                <a:uLnTx/>
                <a:uFillTx/>
                <a:latin typeface="Times New Roman" panose="02020603050405020304" pitchFamily="18" charset="0"/>
                <a:cs typeface="+mn-cs"/>
              </a:rPr>
              <a:t>struct</a:t>
            </a:r>
            <a:r>
              <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student{</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a:ln>
                  <a:noFill/>
                </a:ln>
                <a:solidFill>
                  <a:schemeClr val="folHlink"/>
                </a:solidFill>
                <a:effectLst/>
                <a:uLnTx/>
                <a:uFillTx/>
                <a:latin typeface="Times New Roman" panose="02020603050405020304" pitchFamily="18" charset="0"/>
                <a:cs typeface="+mn-cs"/>
              </a:rPr>
              <a:t>char</a:t>
            </a:r>
            <a:r>
              <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id[5];</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a:ln>
                  <a:noFill/>
                </a:ln>
                <a:solidFill>
                  <a:schemeClr val="folHlink"/>
                </a:solidFill>
                <a:effectLst/>
                <a:uLnTx/>
                <a:uFillTx/>
                <a:latin typeface="Times New Roman" panose="02020603050405020304" pitchFamily="18" charset="0"/>
                <a:cs typeface="+mn-cs"/>
              </a:rPr>
              <a:t>char</a:t>
            </a:r>
            <a:r>
              <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name[11];</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a:ln>
                  <a:noFill/>
                </a:ln>
                <a:solidFill>
                  <a:schemeClr val="folHlink"/>
                </a:solidFill>
                <a:effectLst/>
                <a:uLnTx/>
                <a:uFillTx/>
                <a:latin typeface="Times New Roman" panose="02020603050405020304" pitchFamily="18" charset="0"/>
                <a:cs typeface="+mn-cs"/>
              </a:rPr>
              <a:t>int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age;</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a:ln>
                  <a:noFill/>
                </a:ln>
                <a:solidFill>
                  <a:schemeClr val="folHlink"/>
                </a:solidFill>
                <a:effectLst/>
                <a:uLnTx/>
                <a:uFillTx/>
                <a:latin typeface="Times New Roman" panose="02020603050405020304" pitchFamily="18" charset="0"/>
                <a:cs typeface="+mn-cs"/>
              </a:rPr>
              <a:t>int</a:t>
            </a:r>
            <a:r>
              <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math;</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a:ln>
                  <a:noFill/>
                </a:ln>
                <a:solidFill>
                  <a:schemeClr val="folHlink"/>
                </a:solidFill>
                <a:effectLst/>
                <a:uLnTx/>
                <a:uFillTx/>
                <a:latin typeface="Times New Roman" panose="02020603050405020304" pitchFamily="18" charset="0"/>
                <a:cs typeface="+mn-cs"/>
              </a:rPr>
              <a:t>int</a:t>
            </a:r>
            <a:r>
              <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err="1">
                <a:ln>
                  <a:noFill/>
                </a:ln>
                <a:solidFill>
                  <a:schemeClr val="tx1"/>
                </a:solidFill>
                <a:effectLst/>
                <a:uLnTx/>
                <a:uFillTx/>
                <a:latin typeface="Times New Roman" panose="02020603050405020304" pitchFamily="18" charset="0"/>
                <a:cs typeface="+mn-cs"/>
              </a:rPr>
              <a:t>eng</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a:ln>
                  <a:noFill/>
                </a:ln>
                <a:solidFill>
                  <a:schemeClr val="folHlink"/>
                </a:solidFill>
                <a:effectLst/>
                <a:uLnTx/>
                <a:uFillTx/>
                <a:latin typeface="Times New Roman" panose="02020603050405020304" pitchFamily="18" charset="0"/>
                <a:cs typeface="+mn-cs"/>
              </a:rPr>
              <a:t>int</a:t>
            </a:r>
            <a:r>
              <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ds;</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a:ln>
                  <a:noFill/>
                </a:ln>
                <a:solidFill>
                  <a:schemeClr val="folHlink"/>
                </a:solidFill>
                <a:effectLst/>
                <a:uLnTx/>
                <a:uFillTx/>
                <a:latin typeface="Times New Roman" panose="02020603050405020304" pitchFamily="18" charset="0"/>
                <a:cs typeface="+mn-cs"/>
              </a:rPr>
              <a:t>int</a:t>
            </a:r>
            <a:r>
              <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err="1">
                <a:ln>
                  <a:noFill/>
                </a:ln>
                <a:solidFill>
                  <a:schemeClr val="tx1"/>
                </a:solidFill>
                <a:effectLst/>
                <a:uLnTx/>
                <a:uFillTx/>
                <a:latin typeface="Times New Roman" panose="02020603050405020304" pitchFamily="18" charset="0"/>
                <a:cs typeface="+mn-cs"/>
              </a:rPr>
              <a:t>os</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  </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3" panose="05040102010807070707" pitchFamily="18" charset="2"/>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}student;</a:t>
            </a:r>
          </a:p>
        </p:txBody>
      </p:sp>
      <p:sp>
        <p:nvSpPr>
          <p:cNvPr id="31748" name="Rectangle 4"/>
          <p:cNvSpPr>
            <a:spLocks noGrp="1" noChangeArrowheads="1"/>
          </p:cNvSpPr>
          <p:nvPr>
            <p:ph sz="half" idx="2"/>
          </p:nvPr>
        </p:nvSpPr>
        <p:spPr>
          <a:xfrm>
            <a:off x="5105400" y="1906588"/>
            <a:ext cx="3810000" cy="4114800"/>
          </a:xfrm>
          <a:ln>
            <a:miter lim="800000"/>
          </a:ln>
        </p:spPr>
        <p:txBody>
          <a:bodyPr vert="horz" wrap="square" lIns="91440" tIns="45720" rIns="91440" bIns="45720" numCol="1" rtlCol="0" anchor="t" anchorCtr="0" compatLnSpc="1">
            <a:normAutofit fontScale="92500" lnSpcReduction="10000"/>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folHlink"/>
                </a:solidFill>
                <a:effectLst/>
                <a:uLnTx/>
                <a:uFillTx/>
                <a:latin typeface="Times New Roman" panose="02020603050405020304" pitchFamily="18" charset="0"/>
                <a:cs typeface="+mn-cs"/>
              </a:rPr>
              <a:t>void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example_3(student </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cs typeface="+mn-cs"/>
              </a:rPr>
              <a:t>&amp;</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s)</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None/>
              <a:defRPr/>
            </a:pP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cs typeface="+mn-cs"/>
              </a:rPr>
              <a:t>    s=(“01001”, “Wang”,0,0,0,0,0);</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mn-cs"/>
              </a:rPr>
              <a:t>}</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None/>
              <a:defRPr/>
            </a:pPr>
            <a:endParaRPr kumimoji="0" lang="en-US" altLang="zh-CN" sz="28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cs typeface="+mn-cs"/>
            </a:endParaRPr>
          </a:p>
        </p:txBody>
      </p:sp>
      <p:sp>
        <p:nvSpPr>
          <p:cNvPr id="39940" name="灯片编号占位符 6"/>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20</a:t>
            </a:fld>
            <a:endParaRPr lang="en-US" altLang="zh-CN" sz="1400" dirty="0">
              <a:latin typeface="Tahoma" panose="020B0604030504040204" pitchFamily="34" charset="0"/>
              <a:ea typeface="微软雅黑 Light" panose="020B0502040204020203"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抽象数据类型的表示与实现</a:t>
            </a:r>
            <a:endParaRPr lang="zh-CN" altLang="en-US" sz="2400" kern="1200" dirty="0">
              <a:latin typeface="+mj-lt"/>
              <a:cs typeface="+mj-cs"/>
            </a:endParaRPr>
          </a:p>
        </p:txBody>
      </p:sp>
      <p:sp>
        <p:nvSpPr>
          <p:cNvPr id="25606" name="Text Box 5"/>
          <p:cNvSpPr>
            <a:spLocks noGrp="1" noChangeArrowheads="1"/>
          </p:cNvSpPr>
          <p:nvPr>
            <p:ph idx="1"/>
          </p:nvPr>
        </p:nvSpPr>
        <p:spPr>
          <a:xfrm>
            <a:off x="684213" y="1339850"/>
            <a:ext cx="8208963" cy="4826000"/>
          </a:xfrm>
        </p:spPr>
        <p:txBody>
          <a:bodyPr vert="horz" wrap="square" lIns="91440" tIns="45720" rIns="91440" bIns="45720" numCol="1" rtlCol="0" anchor="t" anchorCtr="0" compatLnSpc="1">
            <a:noAutofit/>
          </a:bodyPr>
          <a:lstStyle/>
          <a:p>
            <a:pPr marL="342900" marR="0" lvl="0" indent="-342900"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预定义常量和类型</a:t>
            </a:r>
            <a:endPar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342900" marR="0" lvl="0" indent="101600" algn="l" defTabSz="457200" rtl="0" eaLnBrk="1" fontAlgn="auto" latinLnBrk="0" hangingPunct="1">
              <a:lnSpc>
                <a:spcPct val="150000"/>
              </a:lnSpc>
              <a:spcBef>
                <a:spcPct val="0"/>
              </a:spcBef>
              <a:spcAft>
                <a:spcPts val="0"/>
              </a:spcAft>
              <a:buClrTx/>
              <a:buSzTx/>
              <a:buFont typeface="Wingdings 3" panose="05040102010807070707" pitchFamily="18" charset="2"/>
              <a:buNone/>
              <a:defRPr/>
            </a:pP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#define TRUE 1</a:t>
            </a:r>
          </a:p>
          <a:p>
            <a:pPr marL="342900" marR="0" lvl="0" indent="101600" algn="l" defTabSz="457200" rtl="0" eaLnBrk="1" fontAlgn="auto" latinLnBrk="0" hangingPunct="1">
              <a:lnSpc>
                <a:spcPct val="150000"/>
              </a:lnSpc>
              <a:spcBef>
                <a:spcPct val="0"/>
              </a:spcBef>
              <a:spcAft>
                <a:spcPts val="0"/>
              </a:spcAft>
              <a:buClrTx/>
              <a:buSzTx/>
              <a:buFont typeface="Wingdings 3" panose="05040102010807070707" pitchFamily="18" charset="2"/>
              <a:buNone/>
              <a:defRPr/>
            </a:pP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#define FALSE 0</a:t>
            </a:r>
          </a:p>
          <a:p>
            <a:pPr marL="342900" marR="0" lvl="0" indent="101600" algn="l" defTabSz="457200" rtl="0" eaLnBrk="1" fontAlgn="auto" latinLnBrk="0" hangingPunct="1">
              <a:lnSpc>
                <a:spcPct val="150000"/>
              </a:lnSpc>
              <a:spcBef>
                <a:spcPct val="0"/>
              </a:spcBef>
              <a:spcAft>
                <a:spcPts val="0"/>
              </a:spcAft>
              <a:buClrTx/>
              <a:buSzTx/>
              <a:buFont typeface="Wingdings 3" panose="05040102010807070707" pitchFamily="18" charset="2"/>
              <a:buNone/>
              <a:defRPr/>
            </a:pP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#define OK 1</a:t>
            </a:r>
          </a:p>
          <a:p>
            <a:pPr marL="342900" marR="0" lvl="0" indent="101600" algn="l" defTabSz="457200" rtl="0" eaLnBrk="1" fontAlgn="auto" latinLnBrk="0" hangingPunct="1">
              <a:lnSpc>
                <a:spcPct val="150000"/>
              </a:lnSpc>
              <a:spcBef>
                <a:spcPct val="0"/>
              </a:spcBef>
              <a:spcAft>
                <a:spcPts val="0"/>
              </a:spcAft>
              <a:buClrTx/>
              <a:buSzTx/>
              <a:buFont typeface="Wingdings 3" panose="05040102010807070707" pitchFamily="18" charset="2"/>
              <a:buNone/>
              <a:defRPr/>
            </a:pP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#define ERROR 0</a:t>
            </a:r>
          </a:p>
          <a:p>
            <a:pPr marL="342900" marR="0" lvl="0" indent="101600" algn="l" defTabSz="457200" rtl="0" eaLnBrk="1" fontAlgn="auto" latinLnBrk="0" hangingPunct="1">
              <a:lnSpc>
                <a:spcPct val="150000"/>
              </a:lnSpc>
              <a:spcBef>
                <a:spcPct val="0"/>
              </a:spcBef>
              <a:spcAft>
                <a:spcPts val="0"/>
              </a:spcAft>
              <a:buClrTx/>
              <a:buSzTx/>
              <a:buFont typeface="Wingdings 3" panose="05040102010807070707" pitchFamily="18" charset="2"/>
              <a:buNone/>
              <a:defRPr/>
            </a:pP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#define INFEASIBLE -1</a:t>
            </a:r>
          </a:p>
          <a:p>
            <a:pPr marL="342900" marR="0" lvl="0" indent="101600" algn="l" defTabSz="457200" rtl="0" eaLnBrk="1" fontAlgn="auto" latinLnBrk="0" hangingPunct="1">
              <a:lnSpc>
                <a:spcPct val="150000"/>
              </a:lnSpc>
              <a:spcBef>
                <a:spcPct val="0"/>
              </a:spcBef>
              <a:spcAft>
                <a:spcPts val="0"/>
              </a:spcAft>
              <a:buClrTx/>
              <a:buSzTx/>
              <a:buFont typeface="Wingdings 3" panose="05040102010807070707" pitchFamily="18" charset="2"/>
              <a:buNone/>
              <a:defRPr/>
            </a:pP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#define OVERFLOW -2</a:t>
            </a:r>
          </a:p>
          <a:p>
            <a:pPr marL="342900" marR="0" lvl="0" indent="101600" algn="l" defTabSz="457200" rtl="0" eaLnBrk="1" fontAlgn="auto" latinLnBrk="0" hangingPunct="1">
              <a:lnSpc>
                <a:spcPct val="150000"/>
              </a:lnSpc>
              <a:spcBef>
                <a:spcPct val="0"/>
              </a:spcBef>
              <a:spcAft>
                <a:spcPts val="0"/>
              </a:spcAft>
              <a:buClrTx/>
              <a:buSzTx/>
              <a:buFont typeface="Wingdings 3" panose="05040102010807070707" pitchFamily="18" charset="2"/>
              <a:buNone/>
              <a:defRPr/>
            </a:pPr>
            <a:endPar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342900" marR="0" lvl="0" indent="101600" algn="l" defTabSz="457200" rtl="0" eaLnBrk="1" fontAlgn="auto" latinLnBrk="0" hangingPunct="1">
              <a:lnSpc>
                <a:spcPct val="150000"/>
              </a:lnSpc>
              <a:spcBef>
                <a:spcPct val="0"/>
              </a:spcBef>
              <a:spcAft>
                <a:spcPts val="0"/>
              </a:spcAft>
              <a:buClrTx/>
              <a:buSzTx/>
              <a:buFont typeface="Wingdings 3" panose="05040102010807070707" pitchFamily="18" charset="2"/>
              <a:buNone/>
              <a:defRPr/>
            </a:pPr>
            <a:r>
              <a:rPr kumimoji="0" lang="en-US" altLang="zh-CN" sz="24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typedef</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int  Status;</a:t>
            </a:r>
          </a:p>
        </p:txBody>
      </p:sp>
      <p:sp>
        <p:nvSpPr>
          <p:cNvPr id="40963"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21</a:t>
            </a:fld>
            <a:endParaRPr lang="en-US" altLang="zh-CN" sz="1400" dirty="0">
              <a:latin typeface="Tahoma" panose="020B0604030504040204" pitchFamily="34" charset="0"/>
              <a:ea typeface="微软雅黑 Light" panose="020B0502040204020203" pitchFamily="34" charset="-122"/>
            </a:endParaRPr>
          </a:p>
        </p:txBody>
      </p:sp>
      <p:sp>
        <p:nvSpPr>
          <p:cNvPr id="40964" name="Text Box 4"/>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抽象数据类型的表示与实现</a:t>
            </a:r>
            <a:endParaRPr lang="zh-CN" altLang="en-US" sz="2400" kern="1200" dirty="0">
              <a:latin typeface="+mj-lt"/>
              <a:cs typeface="+mj-cs"/>
            </a:endParaRPr>
          </a:p>
        </p:txBody>
      </p:sp>
      <p:sp>
        <p:nvSpPr>
          <p:cNvPr id="25606" name="Text Box 5"/>
          <p:cNvSpPr>
            <a:spLocks noGrp="1" noChangeArrowheads="1"/>
          </p:cNvSpPr>
          <p:nvPr>
            <p:ph idx="1"/>
          </p:nvPr>
        </p:nvSpPr>
        <p:spPr>
          <a:xfrm>
            <a:off x="971550" y="1341438"/>
            <a:ext cx="7488238" cy="4826000"/>
          </a:xfrm>
        </p:spPr>
        <p:txBody>
          <a:bodyPr vert="horz" wrap="square" lIns="91440" tIns="45720" rIns="91440" bIns="45720" numCol="1" rtlCol="0" anchor="t" anchorCtr="0" compatLnSpc="1">
            <a:noAutofit/>
          </a:bodyPr>
          <a:lstStyle/>
          <a:p>
            <a:pPr marL="342900" marR="0" lvl="0" indent="-342900"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数据结构的类型定义</a:t>
            </a:r>
            <a:endPar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742950" marR="0" lvl="1" indent="-285750"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数据结构的表示用 </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C </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中的类型定义（</a:t>
            </a:r>
            <a:r>
              <a:rPr kumimoji="0" lang="en-US" altLang="zh-CN" sz="24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typedef</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或 </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C++</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中的类</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(class)</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来描述。</a:t>
            </a:r>
            <a:endPar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742950" marR="0" lvl="1" indent="-285750"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新的数据类型可通过固有数据类型来表示与实现。</a:t>
            </a:r>
          </a:p>
          <a:p>
            <a:pPr marL="742950" marR="0" lvl="1" indent="-285750"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数据元素类型约定为</a:t>
            </a:r>
            <a:r>
              <a:rPr kumimoji="0" lang="en-US" altLang="zh-CN" sz="24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ElemType</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，使用时由用户自行定义。</a:t>
            </a:r>
            <a:r>
              <a:rPr kumimoji="0" lang="zh-CN" altLang="en-US" sz="2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如：</a:t>
            </a:r>
            <a:endParaRPr kumimoji="0" lang="en-US" altLang="zh-CN" sz="22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457200" marR="0" lvl="1" indent="0"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None/>
              <a:defRPr/>
            </a:pPr>
            <a:r>
              <a:rPr kumimoji="0" lang="en-US" altLang="zh-CN" sz="2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en-US" altLang="zh-CN" sz="28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typedef</a:t>
            </a:r>
            <a:r>
              <a:rPr kumimoji="0" lang="en-US" altLang="zh-CN" sz="28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int </a:t>
            </a:r>
            <a:r>
              <a:rPr kumimoji="0" lang="en-US" altLang="zh-CN" sz="28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ElemType</a:t>
            </a:r>
            <a:r>
              <a:rPr kumimoji="0" lang="en-US" altLang="zh-CN" sz="28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p>
        </p:txBody>
      </p:sp>
      <p:sp>
        <p:nvSpPr>
          <p:cNvPr id="41987"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22</a:t>
            </a:fld>
            <a:endParaRPr lang="en-US" altLang="zh-CN" sz="1400" dirty="0">
              <a:latin typeface="Tahoma" panose="020B0604030504040204" pitchFamily="34" charset="0"/>
              <a:ea typeface="微软雅黑 Light" panose="020B0502040204020203" pitchFamily="34"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抽象数据类型的表示与实现</a:t>
            </a:r>
            <a:endParaRPr lang="zh-CN" altLang="en-US" sz="2400" kern="1200" dirty="0">
              <a:latin typeface="+mj-lt"/>
              <a:cs typeface="+mj-cs"/>
            </a:endParaRPr>
          </a:p>
        </p:txBody>
      </p:sp>
      <p:sp>
        <p:nvSpPr>
          <p:cNvPr id="25606" name="Text Box 5"/>
          <p:cNvSpPr>
            <a:spLocks noGrp="1" noChangeArrowheads="1"/>
          </p:cNvSpPr>
          <p:nvPr>
            <p:ph idx="1"/>
          </p:nvPr>
        </p:nvSpPr>
        <p:spPr>
          <a:xfrm>
            <a:off x="684213" y="1339850"/>
            <a:ext cx="8208963" cy="4826000"/>
          </a:xfrm>
        </p:spPr>
        <p:txBody>
          <a:bodyPr vert="horz" wrap="square" lIns="91440" tIns="45720" rIns="91440" bIns="45720" numCol="1" rtlCol="0" anchor="t" anchorCtr="0" compatLnSpc="1">
            <a:noAutofit/>
          </a:bodyPr>
          <a:lstStyle/>
          <a:p>
            <a:pPr marL="342900" marR="0" lvl="0" indent="-342900"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基本操作算法的描述</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函数</a:t>
            </a:r>
            <a:endPar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0" marR="0" lvl="0" indent="541655"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None/>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函数类型    函数名（参数表）</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p>
          <a:p>
            <a:pPr marL="0" marR="0" lvl="0" indent="541655"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None/>
              <a:defRPr/>
            </a:pP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算法说明</a:t>
            </a:r>
          </a:p>
          <a:p>
            <a:pPr marL="0" marR="0" lvl="0" indent="541655"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None/>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语句序列</a:t>
            </a:r>
          </a:p>
          <a:p>
            <a:pPr marL="0" marR="0" lvl="0" indent="541655"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None/>
              <a:defRPr/>
            </a:pP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函数名</a:t>
            </a:r>
            <a:endPar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0" marR="0" lvl="0" indent="541655"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None/>
              <a:defRPr/>
            </a:pPr>
            <a:endPar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当函数返回值是函数结果的状态代码时，函数定义为</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Status</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类型</a:t>
            </a: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函数内的辅助变量可以不作声明；注意变量取名习惯</a:t>
            </a: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引用参数的定义方式：</a:t>
            </a:r>
            <a:r>
              <a:rPr kumimoji="0" lang="en-US" altLang="zh-CN" sz="2000" b="1" i="0" u="none" strike="noStrike" kern="1200" cap="none" spc="0" normalizeH="0" baseline="0" noProof="0" dirty="0">
                <a:ln>
                  <a:noFill/>
                </a:ln>
                <a:solidFill>
                  <a:srgbClr val="FF0000"/>
                </a:solidFill>
                <a:effectLst/>
                <a:uLnTx/>
                <a:uFillTx/>
                <a:latin typeface="微软雅黑 Light" panose="020B0502040204020203" pitchFamily="34" charset="-122"/>
                <a:cs typeface="+mn-cs"/>
              </a:rPr>
              <a:t>&amp;</a:t>
            </a:r>
          </a:p>
        </p:txBody>
      </p:sp>
      <p:sp>
        <p:nvSpPr>
          <p:cNvPr id="43011"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23</a:t>
            </a:fld>
            <a:endParaRPr lang="en-US" altLang="zh-CN" sz="1400" dirty="0">
              <a:latin typeface="Tahoma" panose="020B0604030504040204" pitchFamily="34" charset="0"/>
              <a:ea typeface="微软雅黑 Light" panose="020B0502040204020203" pitchFamily="34"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抽象数据类型的表示与实现</a:t>
            </a:r>
            <a:endParaRPr lang="zh-CN" altLang="en-US" sz="2400" kern="1200" dirty="0">
              <a:latin typeface="+mj-lt"/>
              <a:cs typeface="+mj-cs"/>
            </a:endParaRPr>
          </a:p>
        </p:txBody>
      </p:sp>
      <p:sp>
        <p:nvSpPr>
          <p:cNvPr id="43011" name="Text Box 5"/>
          <p:cNvSpPr>
            <a:spLocks noGrp="1"/>
          </p:cNvSpPr>
          <p:nvPr>
            <p:ph idx="1"/>
          </p:nvPr>
        </p:nvSpPr>
        <p:spPr>
          <a:xfrm>
            <a:off x="684213" y="1339850"/>
            <a:ext cx="8208962" cy="4826000"/>
          </a:xfrm>
        </p:spPr>
        <p:txBody>
          <a:bodyPr vert="horz" wrap="square" lIns="91440" tIns="45720" rIns="91440" bIns="45720" anchor="t" anchorCtr="0"/>
          <a:lstStyle/>
          <a:p>
            <a:pPr defTabSz="457200" eaLnBrk="1" hangingPunct="1">
              <a:lnSpc>
                <a:spcPct val="120000"/>
              </a:lnSpc>
            </a:pPr>
            <a:r>
              <a:rPr lang="zh-CN" altLang="en-US" kern="1200" dirty="0">
                <a:latin typeface="微软雅黑 Light" panose="020B0502040204020203" pitchFamily="34" charset="-122"/>
                <a:cs typeface="+mn-cs"/>
              </a:rPr>
              <a:t>类</a:t>
            </a:r>
            <a:r>
              <a:rPr lang="en-US" altLang="zh-CN" kern="1200" dirty="0">
                <a:latin typeface="微软雅黑 Light" panose="020B0502040204020203" pitchFamily="34" charset="-122"/>
                <a:cs typeface="+mn-cs"/>
              </a:rPr>
              <a:t>C</a:t>
            </a:r>
            <a:r>
              <a:rPr lang="zh-CN" altLang="en-US" kern="1200" dirty="0">
                <a:latin typeface="微软雅黑 Light" panose="020B0502040204020203" pitchFamily="34" charset="-122"/>
                <a:cs typeface="+mn-cs"/>
              </a:rPr>
              <a:t>语言语句系统</a:t>
            </a:r>
            <a:endParaRPr lang="en-US" altLang="zh-CN" kern="1200" dirty="0">
              <a:latin typeface="微软雅黑 Light" panose="020B0502040204020203" pitchFamily="34" charset="-122"/>
              <a:cs typeface="+mn-cs"/>
            </a:endParaRPr>
          </a:p>
          <a:p>
            <a:pPr lvl="1" defTabSz="457200" eaLnBrk="1" hangingPunct="1">
              <a:lnSpc>
                <a:spcPct val="120000"/>
              </a:lnSpc>
            </a:pPr>
            <a:r>
              <a:rPr lang="zh-CN" altLang="en-US" sz="2400" kern="1200" dirty="0">
                <a:latin typeface="微软雅黑 Light" panose="020B0502040204020203" pitchFamily="34" charset="-122"/>
                <a:cs typeface="+mn-cs"/>
              </a:rPr>
              <a:t>赋值语句</a:t>
            </a:r>
          </a:p>
          <a:p>
            <a:pPr lvl="1" defTabSz="457200" eaLnBrk="1" hangingPunct="1">
              <a:lnSpc>
                <a:spcPct val="120000"/>
              </a:lnSpc>
            </a:pPr>
            <a:r>
              <a:rPr lang="zh-CN" altLang="en-US" sz="2400" kern="1200" dirty="0">
                <a:latin typeface="微软雅黑 Light" panose="020B0502040204020203" pitchFamily="34" charset="-122"/>
                <a:cs typeface="+mn-cs"/>
              </a:rPr>
              <a:t>选择语句</a:t>
            </a:r>
          </a:p>
          <a:p>
            <a:pPr lvl="1" defTabSz="457200" eaLnBrk="1" hangingPunct="1">
              <a:lnSpc>
                <a:spcPct val="120000"/>
              </a:lnSpc>
            </a:pPr>
            <a:r>
              <a:rPr lang="zh-CN" altLang="en-US" sz="2400" kern="1200" dirty="0">
                <a:latin typeface="微软雅黑 Light" panose="020B0502040204020203" pitchFamily="34" charset="-122"/>
                <a:cs typeface="+mn-cs"/>
              </a:rPr>
              <a:t>循环语句</a:t>
            </a:r>
          </a:p>
          <a:p>
            <a:pPr lvl="1" defTabSz="457200" eaLnBrk="1" hangingPunct="1">
              <a:lnSpc>
                <a:spcPct val="120000"/>
              </a:lnSpc>
            </a:pPr>
            <a:r>
              <a:rPr lang="zh-CN" altLang="en-US" sz="2400" kern="1200" dirty="0">
                <a:latin typeface="微软雅黑 Light" panose="020B0502040204020203" pitchFamily="34" charset="-122"/>
                <a:cs typeface="+mn-cs"/>
              </a:rPr>
              <a:t>结束语句</a:t>
            </a:r>
          </a:p>
          <a:p>
            <a:pPr lvl="1" defTabSz="457200" eaLnBrk="1" hangingPunct="1">
              <a:lnSpc>
                <a:spcPct val="120000"/>
              </a:lnSpc>
            </a:pPr>
            <a:r>
              <a:rPr lang="en-US" altLang="zh-CN" sz="2400" kern="1200" dirty="0">
                <a:latin typeface="微软雅黑 Light" panose="020B0502040204020203" pitchFamily="34" charset="-122"/>
                <a:cs typeface="+mn-cs"/>
              </a:rPr>
              <a:t>I/</a:t>
            </a:r>
            <a:r>
              <a:rPr lang="en-US" altLang="zh-CN" sz="2400" kern="1200" dirty="0">
                <a:latin typeface="Times New Roman" panose="02020603050405020304" pitchFamily="18" charset="0"/>
                <a:cs typeface="+mn-cs"/>
              </a:rPr>
              <a:t>O</a:t>
            </a:r>
            <a:r>
              <a:rPr lang="zh-CN" altLang="en-US" sz="2400" kern="1200" dirty="0">
                <a:latin typeface="微软雅黑 Light" panose="020B0502040204020203" pitchFamily="34" charset="-122"/>
                <a:cs typeface="+mn-cs"/>
              </a:rPr>
              <a:t>语句</a:t>
            </a:r>
          </a:p>
          <a:p>
            <a:pPr lvl="1" defTabSz="457200" eaLnBrk="1" hangingPunct="1">
              <a:lnSpc>
                <a:spcPct val="120000"/>
              </a:lnSpc>
            </a:pPr>
            <a:r>
              <a:rPr lang="zh-CN" altLang="en-US" sz="2400" kern="1200" dirty="0">
                <a:latin typeface="微软雅黑 Light" panose="020B0502040204020203" pitchFamily="34" charset="-122"/>
                <a:cs typeface="+mn-cs"/>
              </a:rPr>
              <a:t>注释</a:t>
            </a:r>
          </a:p>
          <a:p>
            <a:pPr defTabSz="457200" eaLnBrk="1" hangingPunct="1">
              <a:lnSpc>
                <a:spcPct val="120000"/>
              </a:lnSpc>
            </a:pPr>
            <a:endParaRPr lang="zh-CN" altLang="en-US" kern="1200" dirty="0">
              <a:latin typeface="微软雅黑 Light" panose="020B0502040204020203" pitchFamily="34" charset="-122"/>
              <a:cs typeface="+mn-cs"/>
            </a:endParaRPr>
          </a:p>
        </p:txBody>
      </p:sp>
      <p:sp>
        <p:nvSpPr>
          <p:cNvPr id="44035"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24</a:t>
            </a:fld>
            <a:endParaRPr lang="en-US" altLang="zh-CN" sz="1400" dirty="0">
              <a:latin typeface="Tahoma" panose="020B0604030504040204" pitchFamily="34" charset="0"/>
              <a:ea typeface="微软雅黑 Light" panose="020B0502040204020203" pitchFamily="34" charset="-122"/>
            </a:endParaRPr>
          </a:p>
        </p:txBody>
      </p:sp>
      <p:sp>
        <p:nvSpPr>
          <p:cNvPr id="7" name="矩形 6"/>
          <p:cNvSpPr/>
          <p:nvPr/>
        </p:nvSpPr>
        <p:spPr>
          <a:xfrm>
            <a:off x="2911475" y="1900238"/>
            <a:ext cx="6049963" cy="4154488"/>
          </a:xfrm>
          <a:prstGeom prst="rect">
            <a:avLst/>
          </a:prstGeom>
          <a:solidFill>
            <a:schemeClr val="accent6">
              <a:lumMod val="40000"/>
              <a:lumOff val="60000"/>
            </a:schemeClr>
          </a:solidFill>
        </p:spPr>
        <p:txBody>
          <a:bodyPr>
            <a:spAutoFit/>
          </a:bodyPr>
          <a:lstStyle/>
          <a:p>
            <a:pPr marL="0" marR="0" lvl="0" indent="0" algn="just" defTabSz="914400" rtl="0" eaLnBrk="0" fontAlgn="base" latinLnBrk="0" hangingPunct="0">
              <a:lnSpc>
                <a:spcPct val="10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条件语句</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if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表达式</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语句；</a:t>
            </a:r>
          </a:p>
          <a:p>
            <a:pPr marL="0" marR="0" lvl="0" indent="0" algn="just" defTabSz="914400" rtl="0" eaLnBrk="0" fontAlgn="base" latinLnBrk="0" hangingPunct="0">
              <a:lnSpc>
                <a:spcPct val="10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条件语句</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if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表达式</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语句</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0" fontAlgn="base" latinLnBrk="0" hangingPunct="0">
              <a:lnSpc>
                <a:spcPct val="10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else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语句</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0" fontAlgn="base" latinLnBrk="0" hangingPunct="0">
              <a:lnSpc>
                <a:spcPct val="10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开关语句</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switch</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（表达式）</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case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值</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：语句组</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break</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0" fontAlgn="base" latinLnBrk="0" hangingPunct="0">
              <a:lnSpc>
                <a:spcPct val="10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case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值</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：语句组</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break</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0" fontAlgn="base" latinLnBrk="0" hangingPunct="0">
              <a:lnSpc>
                <a:spcPct val="10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case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值</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n</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：语句组</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n</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break</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0" fontAlgn="base" latinLnBrk="0" hangingPunct="0">
              <a:lnSpc>
                <a:spcPct val="10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default: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语句组</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n+1</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p>
        </p:txBody>
      </p:sp>
      <p:sp>
        <p:nvSpPr>
          <p:cNvPr id="8" name="矩形 7"/>
          <p:cNvSpPr/>
          <p:nvPr/>
        </p:nvSpPr>
        <p:spPr>
          <a:xfrm>
            <a:off x="2916238" y="2563813"/>
            <a:ext cx="6048375" cy="2984500"/>
          </a:xfrm>
          <a:prstGeom prst="rect">
            <a:avLst/>
          </a:prstGeom>
          <a:solidFill>
            <a:schemeClr val="accent6">
              <a:lumMod val="40000"/>
              <a:lumOff val="60000"/>
            </a:schemeClr>
          </a:solidFill>
        </p:spPr>
        <p:txBody>
          <a:bodyPr>
            <a:spAutoFit/>
          </a:bodyPr>
          <a:lstStyle/>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for</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语句：</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for(</a:t>
            </a:r>
            <a:r>
              <a:rPr kumimoji="1"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赋初值表达式；条件；修改表达式序列</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语句；</a:t>
            </a: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while</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语句：</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while(</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条件</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语句；</a:t>
            </a: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do-while</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语句： </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do{</a:t>
            </a: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语句序列；</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}while(</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条件</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p>
        </p:txBody>
      </p:sp>
      <p:sp>
        <p:nvSpPr>
          <p:cNvPr id="9" name="矩形 8"/>
          <p:cNvSpPr/>
          <p:nvPr/>
        </p:nvSpPr>
        <p:spPr>
          <a:xfrm>
            <a:off x="2919413" y="3260725"/>
            <a:ext cx="6048375" cy="2308225"/>
          </a:xfrm>
          <a:prstGeom prst="rect">
            <a:avLst/>
          </a:prstGeom>
          <a:solidFill>
            <a:schemeClr val="accent6">
              <a:lumMod val="40000"/>
              <a:lumOff val="60000"/>
            </a:schemeClr>
          </a:solidFill>
        </p:spPr>
        <p:txBody>
          <a:bodyPr>
            <a:spAutoFit/>
          </a:bodyPr>
          <a:lstStyle/>
          <a:p>
            <a:pPr marL="0" marR="0" lvl="0" indent="0" algn="just" defTabSz="914400" rtl="0" eaLnBrk="0" fontAlgn="base" latinLnBrk="0" hangingPunct="0">
              <a:lnSpc>
                <a:spcPct val="10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函数结束语句：</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return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表达式；或者</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return</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0" fontAlgn="base" latinLnBrk="0" hangingPunct="0">
              <a:lnSpc>
                <a:spcPct val="10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循环或</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case</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结束语句：</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break;</a:t>
            </a:r>
          </a:p>
          <a:p>
            <a:pPr marL="0" marR="0" lvl="0" indent="0" algn="just" defTabSz="914400" rtl="0" eaLnBrk="0" fontAlgn="base" latinLnBrk="0" hangingPunct="0">
              <a:lnSpc>
                <a:spcPct val="10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异常结束语句：</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exit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异常代码；</a:t>
            </a:r>
          </a:p>
        </p:txBody>
      </p:sp>
      <p:sp>
        <p:nvSpPr>
          <p:cNvPr id="10" name="矩形 9"/>
          <p:cNvSpPr/>
          <p:nvPr/>
        </p:nvSpPr>
        <p:spPr>
          <a:xfrm>
            <a:off x="2916238" y="3244850"/>
            <a:ext cx="6048375" cy="2678113"/>
          </a:xfrm>
          <a:prstGeom prst="rect">
            <a:avLst/>
          </a:prstGeom>
          <a:solidFill>
            <a:schemeClr val="accent6">
              <a:lumMod val="40000"/>
              <a:lumOff val="60000"/>
            </a:schemeClr>
          </a:solidFill>
        </p:spPr>
        <p:txBody>
          <a:bodyPr>
            <a:spAutoFit/>
          </a:bodyPr>
          <a:lstStyle/>
          <a:p>
            <a:pPr marL="0" marR="0" lvl="0" indent="0" algn="just" defTabSz="914400" rtl="0" eaLnBrk="0" fontAlgn="base" latinLnBrk="0" hangingPunct="0">
              <a:lnSpc>
                <a:spcPct val="15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输入函数：</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50000"/>
              </a:lnSpc>
              <a:spcBef>
                <a:spcPct val="0"/>
              </a:spcBef>
              <a:spcAft>
                <a:spcPts val="0"/>
              </a:spcAft>
              <a:buClrTx/>
              <a:buSzTx/>
              <a:buFontTx/>
              <a:buNone/>
              <a:defRPr/>
            </a:pPr>
            <a:r>
              <a:rPr kumimoji="1" lang="en-US" altLang="zh-CN" sz="2000" b="1" i="0" u="none" strike="noStrike" kern="1200" cap="none" spc="0" normalizeH="0" baseline="0" noProof="0" dirty="0" err="1">
                <a:ln>
                  <a:noFill/>
                </a:ln>
                <a:solidFill>
                  <a:schemeClr val="tx1"/>
                </a:solidFill>
                <a:effectLst/>
                <a:uLnTx/>
                <a:uFillTx/>
                <a:latin typeface="微软雅黑 Light" panose="020B0502040204020203" pitchFamily="34" charset="-122"/>
                <a:ea typeface="微软雅黑 Light" panose="020B0502040204020203" pitchFamily="34" charset="-122"/>
                <a:cs typeface="+mn-cs"/>
              </a:rPr>
              <a:t>scanf</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格式串</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，变量地址</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，变量地址</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n)</a:t>
            </a:r>
            <a:r>
              <a:rPr kumimoji="1"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0" fontAlgn="base" latinLnBrk="0" hangingPunct="0">
              <a:lnSpc>
                <a:spcPct val="15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输出函数：</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50000"/>
              </a:lnSpc>
              <a:spcBef>
                <a:spcPct val="0"/>
              </a:spcBef>
              <a:spcAft>
                <a:spcPts val="0"/>
              </a:spcAft>
              <a:buClrTx/>
              <a:buSzTx/>
              <a:buFontTx/>
              <a:buNone/>
              <a:defRPr/>
            </a:pPr>
            <a:r>
              <a:rPr kumimoji="1" lang="en-US" altLang="zh-CN" sz="2000" b="1" i="0" u="none" strike="noStrike" kern="1200" cap="none" spc="0" normalizeH="0" baseline="0" noProof="0" dirty="0" err="1">
                <a:ln>
                  <a:noFill/>
                </a:ln>
                <a:solidFill>
                  <a:schemeClr val="tx1"/>
                </a:solidFill>
                <a:effectLst/>
                <a:uLnTx/>
                <a:uFillTx/>
                <a:latin typeface="微软雅黑 Light" panose="020B0502040204020203" pitchFamily="34" charset="-122"/>
                <a:ea typeface="微软雅黑 Light" panose="020B0502040204020203" pitchFamily="34" charset="-122"/>
                <a:cs typeface="+mn-cs"/>
              </a:rPr>
              <a:t>printf</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格式串</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，表达式</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，表达式</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，表达式</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n);</a:t>
            </a:r>
          </a:p>
          <a:p>
            <a:pPr marL="0" marR="0" lvl="0" indent="0" algn="just" defTabSz="914400" rtl="0" eaLnBrk="0" fontAlgn="base" latinLnBrk="0" hangingPunct="0">
              <a:lnSpc>
                <a:spcPct val="15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在算法描述中常省略格式串，淡化类型表述</a:t>
            </a:r>
          </a:p>
        </p:txBody>
      </p:sp>
      <p:sp>
        <p:nvSpPr>
          <p:cNvPr id="11" name="矩形 10"/>
          <p:cNvSpPr/>
          <p:nvPr/>
        </p:nvSpPr>
        <p:spPr>
          <a:xfrm>
            <a:off x="2916238" y="4138613"/>
            <a:ext cx="6048375" cy="2308225"/>
          </a:xfrm>
          <a:prstGeom prst="rect">
            <a:avLst/>
          </a:prstGeom>
          <a:solidFill>
            <a:schemeClr val="accent6">
              <a:lumMod val="40000"/>
              <a:lumOff val="60000"/>
            </a:schemeClr>
          </a:solidFill>
        </p:spPr>
        <p:txBody>
          <a:bodyPr>
            <a:spAutoFit/>
          </a:bodyPr>
          <a:lstStyle/>
          <a:p>
            <a:pPr marL="0" marR="0" lvl="0" indent="0" algn="just" defTabSz="914400" rtl="0" eaLnBrk="0" fontAlgn="base" latinLnBrk="0" hangingPunct="0">
              <a:lnSpc>
                <a:spcPct val="15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单行注释：</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5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注释字符串 </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50000"/>
              </a:lnSpc>
              <a:spcBef>
                <a:spcPct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块注释：</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5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注释字符串 *</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3" name="矩形 2"/>
          <p:cNvSpPr/>
          <p:nvPr/>
        </p:nvSpPr>
        <p:spPr>
          <a:xfrm>
            <a:off x="2919413" y="1758950"/>
            <a:ext cx="6048375" cy="4524375"/>
          </a:xfrm>
          <a:prstGeom prst="rect">
            <a:avLst/>
          </a:prstGeom>
          <a:solidFill>
            <a:schemeClr val="accent6">
              <a:lumMod val="40000"/>
              <a:lumOff val="60000"/>
            </a:schemeClr>
          </a:solidFill>
        </p:spPr>
        <p:txBody>
          <a:bodyPr>
            <a:spAutoFit/>
          </a:bodyPr>
          <a:lstStyle/>
          <a:p>
            <a:pPr marL="0" marR="0" lvl="0" indent="0" algn="just" defTabSz="914400" rtl="0" eaLnBrk="0" fontAlgn="base" latinLnBrk="0" hangingPunct="0">
              <a:lnSpc>
                <a:spcPct val="100000"/>
              </a:lnSpc>
              <a:spcBef>
                <a:spcPct val="0"/>
              </a:spcBef>
              <a:spcAft>
                <a:spcPts val="0"/>
              </a:spcAft>
              <a:buClrTx/>
              <a:buSzTx/>
              <a:buFontTx/>
              <a:buNone/>
              <a:defRPr/>
            </a:pP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简单赋值：</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变量名</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表达式；</a:t>
            </a: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变量名</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变量名；</a:t>
            </a: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变量名</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变量名；</a:t>
            </a:r>
          </a:p>
          <a:p>
            <a:pPr marL="0" marR="0" lvl="0" indent="0" algn="just" defTabSz="914400" rtl="0" eaLnBrk="0" fontAlgn="base" latinLnBrk="0" hangingPunct="0">
              <a:lnSpc>
                <a:spcPct val="100000"/>
              </a:lnSpc>
              <a:spcBef>
                <a:spcPct val="0"/>
              </a:spcBef>
              <a:spcAft>
                <a:spcPts val="0"/>
              </a:spcAft>
              <a:buClrTx/>
              <a:buSzTx/>
              <a:buFontTx/>
              <a:buNone/>
              <a:defRPr/>
            </a:pP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串联赋值：</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变量名</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1= … =</a:t>
            </a: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变量名</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n=</a:t>
            </a: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表达式；</a:t>
            </a: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条件赋值：</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变量名</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条件表达式 ？表达式</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T</a:t>
            </a:r>
            <a:r>
              <a:rPr kumimoji="1" lang="zh-CN"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：表达式</a:t>
            </a:r>
            <a:r>
              <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F</a:t>
            </a:r>
            <a:r>
              <a:rPr kumimoji="1" lang="zh-CN"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1"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交换赋值：</a:t>
            </a: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变量名</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1 </a:t>
            </a:r>
            <a:r>
              <a:rPr kumimoji="1" lang="en-US" altLang="zh-CN" sz="24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&lt;-&gt;</a:t>
            </a:r>
            <a:r>
              <a:rPr kumimoji="1" lang="zh-CN"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变量名</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2;</a:t>
            </a: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cs typeface="+mn-cs"/>
              </a:rPr>
              <a:t>成组赋值</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：数组名</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表达式</a:t>
            </a:r>
            <a:endPar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数组名</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1[</a:t>
            </a:r>
            <a:r>
              <a:rPr kumimoji="1" lang="en-US" altLang="zh-CN" sz="2400" b="1" i="0" u="none" strike="noStrike" kern="1200" cap="none" spc="0" normalizeH="0" baseline="0" noProof="0" dirty="0" err="1">
                <a:ln>
                  <a:noFill/>
                </a:ln>
                <a:solidFill>
                  <a:schemeClr val="tx1"/>
                </a:solidFill>
                <a:effectLst/>
                <a:uLnTx/>
                <a:uFillTx/>
                <a:latin typeface="微软雅黑 Light" panose="020B0502040204020203" pitchFamily="34" charset="-122"/>
                <a:ea typeface="微软雅黑 Light" panose="020B0502040204020203" pitchFamily="34" charset="-122"/>
                <a:cs typeface="+mn-cs"/>
              </a:rPr>
              <a:t>s..e</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数组名</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2[</a:t>
            </a:r>
            <a:r>
              <a:rPr kumimoji="1" lang="en-US" altLang="zh-CN" sz="2400" b="1" i="0" u="none" strike="noStrike" kern="1200" cap="none" spc="0" normalizeH="0" baseline="0" noProof="0" dirty="0" err="1">
                <a:ln>
                  <a:noFill/>
                </a:ln>
                <a:solidFill>
                  <a:schemeClr val="tx1"/>
                </a:solidFill>
                <a:effectLst/>
                <a:uLnTx/>
                <a:uFillTx/>
                <a:latin typeface="微软雅黑 Light" panose="020B0502040204020203" pitchFamily="34" charset="-122"/>
                <a:ea typeface="微软雅黑 Light" panose="020B0502040204020203" pitchFamily="34" charset="-122"/>
                <a:cs typeface="+mn-cs"/>
              </a:rPr>
              <a:t>s..e</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结构名</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（值</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，值</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 ，值</a:t>
            </a:r>
            <a:r>
              <a:rPr kumimoji="1"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k)</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011">
                                            <p:txEl>
                                              <p:pRg st="5" end="5"/>
                                            </p:txEl>
                                          </p:spTgt>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011">
                                            <p:txEl>
                                              <p:pRg st="6" end="6"/>
                                            </p:txEl>
                                          </p:spTgt>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3" grpId="0" animBg="1"/>
      <p:bldP spid="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抽象数据类型的表示与实现</a:t>
            </a:r>
            <a:endParaRPr lang="zh-CN" altLang="en-US" sz="2400" kern="1200" dirty="0">
              <a:latin typeface="+mj-lt"/>
              <a:cs typeface="+mj-cs"/>
            </a:endParaRPr>
          </a:p>
        </p:txBody>
      </p:sp>
      <p:sp>
        <p:nvSpPr>
          <p:cNvPr id="45058" name="Text Box 5"/>
          <p:cNvSpPr>
            <a:spLocks noGrp="1"/>
          </p:cNvSpPr>
          <p:nvPr>
            <p:ph idx="1"/>
          </p:nvPr>
        </p:nvSpPr>
        <p:spPr>
          <a:xfrm>
            <a:off x="684213" y="1339850"/>
            <a:ext cx="8208962" cy="4826000"/>
          </a:xfrm>
        </p:spPr>
        <p:txBody>
          <a:bodyPr vert="horz" wrap="square" lIns="91440" tIns="45720" rIns="91440" bIns="45720" anchor="t" anchorCtr="0"/>
          <a:lstStyle/>
          <a:p>
            <a:pPr defTabSz="457200" eaLnBrk="1" hangingPunct="1">
              <a:lnSpc>
                <a:spcPct val="120000"/>
              </a:lnSpc>
            </a:pPr>
            <a:r>
              <a:rPr lang="zh-CN" altLang="en-US" kern="1200" dirty="0">
                <a:latin typeface="微软雅黑 Light" panose="020B0502040204020203" pitchFamily="34" charset="-122"/>
                <a:cs typeface="+mn-cs"/>
              </a:rPr>
              <a:t>基本函数</a:t>
            </a:r>
          </a:p>
          <a:p>
            <a:pPr lvl="1" defTabSz="457200" eaLnBrk="1" hangingPunct="1">
              <a:lnSpc>
                <a:spcPct val="120000"/>
              </a:lnSpc>
            </a:pPr>
            <a:r>
              <a:rPr lang="en-US" altLang="zh-CN" sz="2400" kern="1200" dirty="0">
                <a:latin typeface="微软雅黑 Light" panose="020B0502040204020203" pitchFamily="34" charset="-122"/>
                <a:cs typeface="+mn-cs"/>
              </a:rPr>
              <a:t>max(</a:t>
            </a:r>
            <a:r>
              <a:rPr lang="zh-CN" altLang="en-US" sz="2400" kern="1200" dirty="0">
                <a:latin typeface="微软雅黑 Light" panose="020B0502040204020203" pitchFamily="34" charset="-122"/>
                <a:cs typeface="+mn-cs"/>
              </a:rPr>
              <a:t>表达式</a:t>
            </a:r>
            <a:r>
              <a:rPr lang="en-US" altLang="zh-CN" sz="2400" kern="1200" dirty="0">
                <a:latin typeface="微软雅黑 Light" panose="020B0502040204020203" pitchFamily="34" charset="-122"/>
                <a:cs typeface="+mn-cs"/>
              </a:rPr>
              <a:t>1</a:t>
            </a:r>
            <a:r>
              <a:rPr lang="zh-CN" altLang="en-US" sz="2400" kern="1200" dirty="0">
                <a:latin typeface="微软雅黑 Light" panose="020B0502040204020203" pitchFamily="34" charset="-122"/>
                <a:cs typeface="+mn-cs"/>
              </a:rPr>
              <a:t>，</a:t>
            </a:r>
            <a:r>
              <a:rPr lang="en-US" altLang="zh-CN" sz="2400" kern="1200" dirty="0">
                <a:latin typeface="微软雅黑 Light" panose="020B0502040204020203" pitchFamily="34" charset="-122"/>
                <a:cs typeface="+mn-cs"/>
              </a:rPr>
              <a:t>… </a:t>
            </a:r>
            <a:r>
              <a:rPr lang="zh-CN" altLang="en-US" sz="2400" kern="1200" dirty="0">
                <a:latin typeface="微软雅黑 Light" panose="020B0502040204020203" pitchFamily="34" charset="-122"/>
                <a:cs typeface="+mn-cs"/>
              </a:rPr>
              <a:t>，表达式</a:t>
            </a:r>
            <a:r>
              <a:rPr lang="en-US" altLang="zh-CN" sz="2400" kern="1200" dirty="0">
                <a:latin typeface="微软雅黑 Light" panose="020B0502040204020203" pitchFamily="34" charset="-122"/>
                <a:cs typeface="+mn-cs"/>
              </a:rPr>
              <a:t>n)</a:t>
            </a:r>
          </a:p>
          <a:p>
            <a:pPr lvl="1" defTabSz="457200" eaLnBrk="1" hangingPunct="1">
              <a:lnSpc>
                <a:spcPct val="120000"/>
              </a:lnSpc>
            </a:pPr>
            <a:r>
              <a:rPr lang="en-US" altLang="zh-CN" sz="2400" kern="1200" dirty="0">
                <a:latin typeface="微软雅黑 Light" panose="020B0502040204020203" pitchFamily="34" charset="-122"/>
                <a:cs typeface="+mn-cs"/>
              </a:rPr>
              <a:t>min(</a:t>
            </a:r>
            <a:r>
              <a:rPr lang="zh-CN" altLang="en-US" sz="2400" kern="1200" dirty="0">
                <a:latin typeface="微软雅黑 Light" panose="020B0502040204020203" pitchFamily="34" charset="-122"/>
                <a:cs typeface="+mn-cs"/>
              </a:rPr>
              <a:t>表达式</a:t>
            </a:r>
            <a:r>
              <a:rPr lang="en-US" altLang="zh-CN" sz="2400" kern="1200" dirty="0">
                <a:latin typeface="微软雅黑 Light" panose="020B0502040204020203" pitchFamily="34" charset="-122"/>
                <a:cs typeface="+mn-cs"/>
              </a:rPr>
              <a:t>1</a:t>
            </a:r>
            <a:r>
              <a:rPr lang="zh-CN" altLang="en-US" sz="2400" kern="1200" dirty="0">
                <a:latin typeface="微软雅黑 Light" panose="020B0502040204020203" pitchFamily="34" charset="-122"/>
                <a:cs typeface="+mn-cs"/>
              </a:rPr>
              <a:t>，</a:t>
            </a:r>
            <a:r>
              <a:rPr lang="en-US" altLang="zh-CN" sz="2400" kern="1200" dirty="0">
                <a:latin typeface="微软雅黑 Light" panose="020B0502040204020203" pitchFamily="34" charset="-122"/>
                <a:cs typeface="+mn-cs"/>
              </a:rPr>
              <a:t>… </a:t>
            </a:r>
            <a:r>
              <a:rPr lang="zh-CN" altLang="en-US" sz="2400" kern="1200" dirty="0">
                <a:latin typeface="微软雅黑 Light" panose="020B0502040204020203" pitchFamily="34" charset="-122"/>
                <a:cs typeface="+mn-cs"/>
              </a:rPr>
              <a:t>，表达式</a:t>
            </a:r>
            <a:r>
              <a:rPr lang="en-US" altLang="zh-CN" sz="2400" kern="1200" dirty="0">
                <a:latin typeface="微软雅黑 Light" panose="020B0502040204020203" pitchFamily="34" charset="-122"/>
                <a:cs typeface="+mn-cs"/>
              </a:rPr>
              <a:t>n)</a:t>
            </a:r>
          </a:p>
          <a:p>
            <a:pPr lvl="1" defTabSz="457200" eaLnBrk="1" hangingPunct="1">
              <a:lnSpc>
                <a:spcPct val="120000"/>
              </a:lnSpc>
            </a:pPr>
            <a:r>
              <a:rPr lang="en-US" altLang="zh-CN" sz="2400" kern="1200" dirty="0">
                <a:latin typeface="微软雅黑 Light" panose="020B0502040204020203" pitchFamily="34" charset="-122"/>
                <a:cs typeface="+mn-cs"/>
              </a:rPr>
              <a:t>abs(</a:t>
            </a:r>
            <a:r>
              <a:rPr lang="zh-CN" altLang="en-US" sz="2400" kern="1200" dirty="0">
                <a:latin typeface="微软雅黑 Light" panose="020B0502040204020203" pitchFamily="34" charset="-122"/>
                <a:cs typeface="+mn-cs"/>
              </a:rPr>
              <a:t>表达式</a:t>
            </a:r>
            <a:r>
              <a:rPr lang="en-US" altLang="zh-CN" sz="2400" kern="1200" dirty="0">
                <a:latin typeface="微软雅黑 Light" panose="020B0502040204020203" pitchFamily="34" charset="-122"/>
                <a:cs typeface="+mn-cs"/>
              </a:rPr>
              <a:t>)      fabs(</a:t>
            </a:r>
            <a:r>
              <a:rPr lang="zh-CN" altLang="en-US" sz="2400" kern="1200" dirty="0">
                <a:latin typeface="微软雅黑 Light" panose="020B0502040204020203" pitchFamily="34" charset="-122"/>
                <a:cs typeface="+mn-cs"/>
              </a:rPr>
              <a:t>表达式</a:t>
            </a:r>
            <a:r>
              <a:rPr lang="en-US" altLang="zh-CN" sz="2400" kern="1200" dirty="0">
                <a:latin typeface="微软雅黑 Light" panose="020B0502040204020203" pitchFamily="34" charset="-122"/>
                <a:cs typeface="+mn-cs"/>
              </a:rPr>
              <a:t>)</a:t>
            </a:r>
          </a:p>
          <a:p>
            <a:pPr lvl="1" defTabSz="457200" eaLnBrk="1" hangingPunct="1">
              <a:lnSpc>
                <a:spcPct val="120000"/>
              </a:lnSpc>
            </a:pPr>
            <a:r>
              <a:rPr lang="en-US" altLang="zh-CN" sz="2400" kern="1200" dirty="0">
                <a:latin typeface="微软雅黑 Light" panose="020B0502040204020203" pitchFamily="34" charset="-122"/>
                <a:cs typeface="+mn-cs"/>
              </a:rPr>
              <a:t>floor(</a:t>
            </a:r>
            <a:r>
              <a:rPr lang="zh-CN" altLang="en-US" sz="2400" kern="1200" dirty="0">
                <a:latin typeface="微软雅黑 Light" panose="020B0502040204020203" pitchFamily="34" charset="-122"/>
                <a:cs typeface="+mn-cs"/>
              </a:rPr>
              <a:t>表达式</a:t>
            </a:r>
            <a:r>
              <a:rPr lang="en-US" altLang="zh-CN" sz="2400" kern="1200" dirty="0">
                <a:latin typeface="微软雅黑 Light" panose="020B0502040204020203" pitchFamily="34" charset="-122"/>
                <a:cs typeface="+mn-cs"/>
              </a:rPr>
              <a:t>)</a:t>
            </a:r>
          </a:p>
          <a:p>
            <a:pPr lvl="1" defTabSz="457200" eaLnBrk="1" hangingPunct="1">
              <a:lnSpc>
                <a:spcPct val="120000"/>
              </a:lnSpc>
            </a:pPr>
            <a:r>
              <a:rPr lang="en-US" altLang="zh-CN" sz="2400" kern="1200" dirty="0">
                <a:latin typeface="微软雅黑 Light" panose="020B0502040204020203" pitchFamily="34" charset="-122"/>
                <a:cs typeface="+mn-cs"/>
              </a:rPr>
              <a:t>ceil(</a:t>
            </a:r>
            <a:r>
              <a:rPr lang="zh-CN" altLang="en-US" sz="2400" kern="1200" dirty="0">
                <a:latin typeface="微软雅黑 Light" panose="020B0502040204020203" pitchFamily="34" charset="-122"/>
                <a:cs typeface="+mn-cs"/>
              </a:rPr>
              <a:t>表达式</a:t>
            </a:r>
            <a:r>
              <a:rPr lang="en-US" altLang="zh-CN" sz="2400" kern="1200" dirty="0">
                <a:latin typeface="微软雅黑 Light" panose="020B0502040204020203" pitchFamily="34" charset="-122"/>
                <a:cs typeface="+mn-cs"/>
              </a:rPr>
              <a:t>)</a:t>
            </a:r>
          </a:p>
          <a:p>
            <a:pPr lvl="1" defTabSz="457200" eaLnBrk="1" hangingPunct="1">
              <a:lnSpc>
                <a:spcPct val="120000"/>
              </a:lnSpc>
            </a:pPr>
            <a:r>
              <a:rPr lang="en-US" altLang="zh-CN" sz="2400" kern="1200" dirty="0">
                <a:latin typeface="微软雅黑 Light" panose="020B0502040204020203" pitchFamily="34" charset="-122"/>
                <a:cs typeface="+mn-cs"/>
              </a:rPr>
              <a:t>eof(</a:t>
            </a:r>
            <a:r>
              <a:rPr lang="zh-CN" altLang="en-US" sz="2400" kern="1200" dirty="0">
                <a:latin typeface="微软雅黑 Light" panose="020B0502040204020203" pitchFamily="34" charset="-122"/>
                <a:cs typeface="+mn-cs"/>
              </a:rPr>
              <a:t>文件变量</a:t>
            </a:r>
            <a:r>
              <a:rPr lang="en-US" altLang="zh-CN" sz="2400" kern="1200" dirty="0">
                <a:latin typeface="微软雅黑 Light" panose="020B0502040204020203" pitchFamily="34" charset="-122"/>
                <a:cs typeface="+mn-cs"/>
              </a:rPr>
              <a:t>)</a:t>
            </a:r>
            <a:r>
              <a:rPr lang="zh-CN" altLang="en-US" sz="2400" kern="1200" dirty="0">
                <a:latin typeface="微软雅黑 Light" panose="020B0502040204020203" pitchFamily="34" charset="-122"/>
                <a:cs typeface="+mn-cs"/>
              </a:rPr>
              <a:t>或</a:t>
            </a:r>
            <a:r>
              <a:rPr lang="en-US" altLang="zh-CN" sz="2400" kern="1200" dirty="0">
                <a:latin typeface="微软雅黑 Light" panose="020B0502040204020203" pitchFamily="34" charset="-122"/>
                <a:cs typeface="+mn-cs"/>
              </a:rPr>
              <a:t>eof</a:t>
            </a:r>
          </a:p>
        </p:txBody>
      </p:sp>
      <p:sp>
        <p:nvSpPr>
          <p:cNvPr id="45059"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25</a:t>
            </a:fld>
            <a:endParaRPr lang="en-US" altLang="zh-CN" sz="1400" dirty="0">
              <a:latin typeface="Tahoma" panose="020B0604030504040204" pitchFamily="34" charset="0"/>
              <a:ea typeface="微软雅黑 Light" panose="020B0502040204020203" pitchFamily="34" charset="-122"/>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抽象数据类型的表示与实现</a:t>
            </a:r>
            <a:endParaRPr lang="zh-CN" altLang="en-US" sz="2400" kern="1200" dirty="0">
              <a:latin typeface="+mj-lt"/>
              <a:cs typeface="+mj-cs"/>
            </a:endParaRPr>
          </a:p>
        </p:txBody>
      </p:sp>
      <p:sp>
        <p:nvSpPr>
          <p:cNvPr id="46082" name="Text Box 5"/>
          <p:cNvSpPr>
            <a:spLocks noGrp="1"/>
          </p:cNvSpPr>
          <p:nvPr>
            <p:ph idx="1"/>
          </p:nvPr>
        </p:nvSpPr>
        <p:spPr>
          <a:xfrm>
            <a:off x="684213" y="1339850"/>
            <a:ext cx="8208962" cy="4826000"/>
          </a:xfrm>
        </p:spPr>
        <p:txBody>
          <a:bodyPr vert="horz" wrap="square" lIns="91440" tIns="45720" rIns="91440" bIns="45720" anchor="t" anchorCtr="0"/>
          <a:lstStyle/>
          <a:p>
            <a:pPr defTabSz="457200" eaLnBrk="1" hangingPunct="1">
              <a:lnSpc>
                <a:spcPct val="120000"/>
              </a:lnSpc>
            </a:pPr>
            <a:r>
              <a:rPr lang="zh-CN" altLang="en-US" kern="1200" dirty="0">
                <a:latin typeface="微软雅黑 Light" panose="020B0502040204020203" pitchFamily="34" charset="-122"/>
                <a:cs typeface="+mn-cs"/>
              </a:rPr>
              <a:t>逻辑运算约定</a:t>
            </a:r>
            <a:endParaRPr lang="en-US" altLang="zh-CN" kern="1200" dirty="0">
              <a:latin typeface="微软雅黑 Light" panose="020B0502040204020203" pitchFamily="34" charset="-122"/>
              <a:cs typeface="+mn-cs"/>
            </a:endParaRPr>
          </a:p>
          <a:p>
            <a:pPr lvl="1" defTabSz="457200" eaLnBrk="1" hangingPunct="1">
              <a:lnSpc>
                <a:spcPct val="120000"/>
              </a:lnSpc>
            </a:pPr>
            <a:r>
              <a:rPr lang="en-US" altLang="zh-CN" sz="2800" kern="1200" dirty="0">
                <a:latin typeface="微软雅黑 Light" panose="020B0502040204020203" pitchFamily="34" charset="-122"/>
                <a:cs typeface="+mn-cs"/>
              </a:rPr>
              <a:t>&amp;&amp;</a:t>
            </a:r>
          </a:p>
          <a:p>
            <a:pPr lvl="1" defTabSz="457200" eaLnBrk="1" hangingPunct="1">
              <a:lnSpc>
                <a:spcPct val="120000"/>
              </a:lnSpc>
            </a:pPr>
            <a:r>
              <a:rPr lang="en-US" altLang="zh-CN" sz="2800" kern="1200" dirty="0">
                <a:latin typeface="微软雅黑 Light" panose="020B0502040204020203" pitchFamily="34" charset="-122"/>
                <a:cs typeface="+mn-cs"/>
              </a:rPr>
              <a:t>||</a:t>
            </a:r>
          </a:p>
          <a:p>
            <a:pPr lvl="1" defTabSz="457200" eaLnBrk="1" hangingPunct="1">
              <a:lnSpc>
                <a:spcPct val="120000"/>
              </a:lnSpc>
            </a:pPr>
            <a:r>
              <a:rPr lang="en-US" altLang="zh-CN" sz="2800" kern="1200" dirty="0">
                <a:latin typeface="微软雅黑 Light" panose="020B0502040204020203" pitchFamily="34" charset="-122"/>
                <a:cs typeface="+mn-cs"/>
              </a:rPr>
              <a:t>!</a:t>
            </a:r>
          </a:p>
        </p:txBody>
      </p:sp>
      <p:sp>
        <p:nvSpPr>
          <p:cNvPr id="46083"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26</a:t>
            </a:fld>
            <a:endParaRPr lang="en-US" altLang="zh-CN" sz="1400" dirty="0">
              <a:latin typeface="Tahoma" panose="020B0604030504040204" pitchFamily="34" charset="0"/>
              <a:ea typeface="微软雅黑 Light" panose="020B0502040204020203" pitchFamily="34" charset="-122"/>
            </a:endParaRPr>
          </a:p>
        </p:txBody>
      </p:sp>
      <p:sp>
        <p:nvSpPr>
          <p:cNvPr id="46084" name="Text Box 8"/>
          <p:cNvSpPr txBox="1"/>
          <p:nvPr/>
        </p:nvSpPr>
        <p:spPr>
          <a:xfrm>
            <a:off x="971550" y="4221163"/>
            <a:ext cx="6705600" cy="523875"/>
          </a:xfrm>
          <a:prstGeom prst="rect">
            <a:avLst/>
          </a:prstGeom>
          <a:noFill/>
          <a:ln w="9525">
            <a:noFill/>
          </a:ln>
        </p:spPr>
        <p:txBody>
          <a:bodyPr anchor="t" anchorCtr="0">
            <a:spAutoFit/>
          </a:bodyPr>
          <a:lstStyle/>
          <a:p>
            <a:pPr>
              <a:buClrTx/>
              <a:buFontTx/>
            </a:pPr>
            <a:r>
              <a:rPr lang="zh-CN" altLang="en-US" sz="2800" b="1" i="1" dirty="0">
                <a:solidFill>
                  <a:srgbClr val="FF0000"/>
                </a:solidFill>
                <a:latin typeface="Times New Roman" panose="02020603050405020304" pitchFamily="18" charset="0"/>
                <a:ea typeface="微软雅黑 Light" panose="020B0502040204020203" pitchFamily="34" charset="-122"/>
                <a:hlinkClick r:id="rId2" action="ppaction://hlinksldjump"/>
              </a:rPr>
              <a:t>类</a:t>
            </a:r>
            <a:r>
              <a:rPr lang="en-US" altLang="zh-CN" sz="2800" b="1" i="1" dirty="0">
                <a:solidFill>
                  <a:srgbClr val="FF0000"/>
                </a:solidFill>
                <a:latin typeface="Times New Roman" panose="02020603050405020304" pitchFamily="18" charset="0"/>
                <a:ea typeface="微软雅黑 Light" panose="020B0502040204020203" pitchFamily="34" charset="-122"/>
                <a:hlinkClick r:id="rId2" action="ppaction://hlinksldjump"/>
              </a:rPr>
              <a:t>C</a:t>
            </a:r>
            <a:r>
              <a:rPr lang="zh-CN" altLang="en-US" sz="2800" b="1" i="1" dirty="0">
                <a:solidFill>
                  <a:srgbClr val="FF0000"/>
                </a:solidFill>
                <a:latin typeface="Times New Roman" panose="02020603050405020304" pitchFamily="18" charset="0"/>
                <a:ea typeface="微软雅黑 Light" panose="020B0502040204020203" pitchFamily="34" charset="-122"/>
                <a:hlinkClick r:id="rId2" action="ppaction://hlinksldjump"/>
              </a:rPr>
              <a:t>语言描述的算法和</a:t>
            </a:r>
            <a:r>
              <a:rPr lang="en-US" altLang="zh-CN" sz="2800" b="1" i="1" dirty="0">
                <a:solidFill>
                  <a:srgbClr val="FF0000"/>
                </a:solidFill>
                <a:latin typeface="Times New Roman" panose="02020603050405020304" pitchFamily="18" charset="0"/>
                <a:ea typeface="微软雅黑 Light" panose="020B0502040204020203" pitchFamily="34" charset="-122"/>
                <a:hlinkClick r:id="rId2" action="ppaction://hlinksldjump"/>
              </a:rPr>
              <a:t>C</a:t>
            </a:r>
            <a:r>
              <a:rPr lang="zh-CN" altLang="en-US" sz="2800" b="1" i="1" dirty="0">
                <a:solidFill>
                  <a:srgbClr val="FF0000"/>
                </a:solidFill>
                <a:latin typeface="Times New Roman" panose="02020603050405020304" pitchFamily="18" charset="0"/>
                <a:ea typeface="微软雅黑 Light" panose="020B0502040204020203" pitchFamily="34" charset="-122"/>
                <a:hlinkClick r:id="rId2" action="ppaction://hlinksldjump"/>
              </a:rPr>
              <a:t>程序之间的区别</a:t>
            </a:r>
            <a:endParaRPr lang="zh-CN" altLang="en-US" sz="2800" b="1" i="1" dirty="0">
              <a:solidFill>
                <a:srgbClr val="FF0000"/>
              </a:solidFill>
              <a:latin typeface="Times New Roman" panose="02020603050405020304" pitchFamily="18" charset="0"/>
              <a:ea typeface="微软雅黑 Light" panose="020B0502040204020203" pitchFamily="34"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a:xfrm>
            <a:off x="1344613" y="620713"/>
            <a:ext cx="6477000" cy="868362"/>
          </a:xfrm>
        </p:spPr>
        <p:txBody>
          <a:bodyPr vert="horz" wrap="square" lIns="91440" tIns="45720" rIns="91440" bIns="45720" anchor="t" anchorCtr="0"/>
          <a:lstStyle/>
          <a:p>
            <a:pPr defTabSz="457200" eaLnBrk="1" hangingPunct="1"/>
            <a:r>
              <a:rPr lang="zh-CN" altLang="en-US" sz="2800" kern="1200" dirty="0">
                <a:latin typeface="+mj-lt"/>
                <a:cs typeface="+mj-cs"/>
              </a:rPr>
              <a:t>基本概念和术语：</a:t>
            </a:r>
            <a:r>
              <a:rPr lang="zh-CN" altLang="en-US" sz="2400" kern="1200" dirty="0">
                <a:latin typeface="+mj-lt"/>
                <a:cs typeface="+mj-cs"/>
              </a:rPr>
              <a:t>抽象数据类型实现示例</a:t>
            </a:r>
          </a:p>
        </p:txBody>
      </p:sp>
      <p:sp>
        <p:nvSpPr>
          <p:cNvPr id="47106" name="Rectangle 3"/>
          <p:cNvSpPr>
            <a:spLocks noGrp="1"/>
          </p:cNvSpPr>
          <p:nvPr>
            <p:ph idx="1"/>
          </p:nvPr>
        </p:nvSpPr>
        <p:spPr>
          <a:xfrm>
            <a:off x="822325" y="1196975"/>
            <a:ext cx="8229600" cy="4537075"/>
          </a:xfrm>
        </p:spPr>
        <p:txBody>
          <a:bodyPr vert="horz" wrap="square" lIns="91440" tIns="45720" rIns="91440" bIns="45720" anchor="t" anchorCtr="0"/>
          <a:lstStyle/>
          <a:p>
            <a:pPr defTabSz="457200" eaLnBrk="1" hangingPunct="1">
              <a:lnSpc>
                <a:spcPct val="80000"/>
              </a:lnSpc>
              <a:buFont typeface="Wingdings" panose="05000000000000000000" pitchFamily="2" charset="2"/>
              <a:buNone/>
            </a:pPr>
            <a:r>
              <a:rPr lang="en-US" altLang="zh-CN" sz="2000" kern="1200" dirty="0">
                <a:latin typeface="微软雅黑 Light" panose="020B0502040204020203" pitchFamily="34" charset="-122"/>
                <a:cs typeface="+mn-cs"/>
              </a:rPr>
              <a:t>[</a:t>
            </a:r>
            <a:r>
              <a:rPr lang="zh-CN" altLang="en-US" sz="2000" kern="1200" dirty="0">
                <a:latin typeface="微软雅黑 Light" panose="020B0502040204020203" pitchFamily="34" charset="-122"/>
                <a:cs typeface="+mn-cs"/>
              </a:rPr>
              <a:t>例</a:t>
            </a:r>
            <a:r>
              <a:rPr lang="en-US" altLang="zh-CN" sz="2000" kern="1200" dirty="0">
                <a:latin typeface="微软雅黑 Light" panose="020B0502040204020203" pitchFamily="34" charset="-122"/>
                <a:cs typeface="+mn-cs"/>
              </a:rPr>
              <a:t>] </a:t>
            </a:r>
            <a:r>
              <a:rPr lang="zh-CN" altLang="en-US" sz="2000" kern="1200" dirty="0">
                <a:latin typeface="微软雅黑 Light" panose="020B0502040204020203" pitchFamily="34" charset="-122"/>
                <a:cs typeface="+mn-cs"/>
              </a:rPr>
              <a:t>类</a:t>
            </a:r>
            <a:r>
              <a:rPr lang="en-US" altLang="zh-CN" sz="2000" kern="1200" dirty="0">
                <a:latin typeface="微软雅黑 Light" panose="020B0502040204020203" pitchFamily="34" charset="-122"/>
                <a:cs typeface="+mn-cs"/>
              </a:rPr>
              <a:t>C</a:t>
            </a:r>
            <a:r>
              <a:rPr lang="zh-CN" altLang="en-US" sz="2000" kern="1200" dirty="0">
                <a:latin typeface="微软雅黑 Light" panose="020B0502040204020203" pitchFamily="34" charset="-122"/>
                <a:cs typeface="+mn-cs"/>
              </a:rPr>
              <a:t>语言描述数据类型“复数”的实现：</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typedef struct {</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     float realpart;    //</a:t>
            </a:r>
            <a:r>
              <a:rPr lang="zh-CN" altLang="en-US" sz="2000" kern="1200" dirty="0">
                <a:latin typeface="微软雅黑 Light" panose="020B0502040204020203" pitchFamily="34" charset="-122"/>
                <a:cs typeface="+mn-cs"/>
              </a:rPr>
              <a:t>实部</a:t>
            </a:r>
          </a:p>
          <a:p>
            <a:pPr defTabSz="457200" eaLnBrk="1" hangingPunct="1">
              <a:lnSpc>
                <a:spcPct val="80000"/>
              </a:lnSpc>
              <a:spcBef>
                <a:spcPct val="50000"/>
              </a:spcBef>
              <a:buFont typeface="Wingdings" panose="05000000000000000000" pitchFamily="2" charset="2"/>
              <a:buNone/>
            </a:pPr>
            <a:r>
              <a:rPr lang="zh-CN" altLang="en-US" sz="2000" kern="1200" dirty="0">
                <a:latin typeface="微软雅黑 Light" panose="020B0502040204020203" pitchFamily="34" charset="-122"/>
                <a:cs typeface="+mn-cs"/>
              </a:rPr>
              <a:t>     </a:t>
            </a:r>
            <a:r>
              <a:rPr lang="en-US" altLang="zh-CN" sz="2000" kern="1200" dirty="0">
                <a:latin typeface="微软雅黑 Light" panose="020B0502040204020203" pitchFamily="34" charset="-122"/>
                <a:cs typeface="+mn-cs"/>
              </a:rPr>
              <a:t>float imagpart;   //</a:t>
            </a:r>
            <a:r>
              <a:rPr lang="zh-CN" altLang="en-US" sz="2000" kern="1200" dirty="0">
                <a:latin typeface="微软雅黑 Light" panose="020B0502040204020203" pitchFamily="34" charset="-122"/>
                <a:cs typeface="+mn-cs"/>
              </a:rPr>
              <a:t>虚部</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 Complex; //</a:t>
            </a:r>
            <a:r>
              <a:rPr lang="zh-CN" altLang="en-US" sz="2000" kern="1200" dirty="0">
                <a:latin typeface="微软雅黑 Light" panose="020B0502040204020203" pitchFamily="34" charset="-122"/>
                <a:cs typeface="+mn-cs"/>
              </a:rPr>
              <a:t>复数类型</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void Create(float x, float y, Complex </a:t>
            </a:r>
            <a:r>
              <a:rPr lang="en-US" altLang="zh-CN" sz="2000" kern="1200" dirty="0">
                <a:solidFill>
                  <a:srgbClr val="FF0000"/>
                </a:solidFill>
                <a:latin typeface="微软雅黑 Light" panose="020B0502040204020203" pitchFamily="34" charset="-122"/>
                <a:cs typeface="+mn-cs"/>
              </a:rPr>
              <a:t>&amp;</a:t>
            </a:r>
            <a:r>
              <a:rPr lang="en-US" altLang="zh-CN" sz="2000" kern="1200" dirty="0">
                <a:latin typeface="微软雅黑 Light" panose="020B0502040204020203" pitchFamily="34" charset="-122"/>
                <a:cs typeface="+mn-cs"/>
              </a:rPr>
              <a:t>z)</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 //</a:t>
            </a:r>
            <a:r>
              <a:rPr lang="zh-CN" altLang="en-US" sz="2000" kern="1200" dirty="0">
                <a:latin typeface="微软雅黑 Light" panose="020B0502040204020203" pitchFamily="34" charset="-122"/>
                <a:cs typeface="+mn-cs"/>
              </a:rPr>
              <a:t>生成一个以</a:t>
            </a:r>
            <a:r>
              <a:rPr lang="en-US" altLang="zh-CN" sz="2000" kern="1200" dirty="0">
                <a:latin typeface="微软雅黑 Light" panose="020B0502040204020203" pitchFamily="34" charset="-122"/>
                <a:cs typeface="+mn-cs"/>
              </a:rPr>
              <a:t>x</a:t>
            </a:r>
            <a:r>
              <a:rPr lang="zh-CN" altLang="en-US" sz="2000" kern="1200" dirty="0">
                <a:latin typeface="微软雅黑 Light" panose="020B0502040204020203" pitchFamily="34" charset="-122"/>
                <a:cs typeface="+mn-cs"/>
              </a:rPr>
              <a:t>为实部，</a:t>
            </a:r>
            <a:r>
              <a:rPr lang="en-US" altLang="zh-CN" sz="2000" kern="1200" dirty="0">
                <a:latin typeface="微软雅黑 Light" panose="020B0502040204020203" pitchFamily="34" charset="-122"/>
                <a:cs typeface="+mn-cs"/>
              </a:rPr>
              <a:t>y</a:t>
            </a:r>
            <a:r>
              <a:rPr lang="zh-CN" altLang="en-US" sz="2000" kern="1200" dirty="0">
                <a:latin typeface="微软雅黑 Light" panose="020B0502040204020203" pitchFamily="34" charset="-122"/>
                <a:cs typeface="+mn-cs"/>
              </a:rPr>
              <a:t>为虚部的实数，由指针</a:t>
            </a:r>
            <a:r>
              <a:rPr lang="en-US" altLang="zh-CN" sz="2000" kern="1200" dirty="0">
                <a:latin typeface="微软雅黑 Light" panose="020B0502040204020203" pitchFamily="34" charset="-122"/>
                <a:cs typeface="+mn-cs"/>
              </a:rPr>
              <a:t>z</a:t>
            </a:r>
            <a:r>
              <a:rPr lang="zh-CN" altLang="en-US" sz="2000" kern="1200" dirty="0">
                <a:latin typeface="微软雅黑 Light" panose="020B0502040204020203" pitchFamily="34" charset="-122"/>
                <a:cs typeface="+mn-cs"/>
              </a:rPr>
              <a:t>指示它</a:t>
            </a:r>
          </a:p>
          <a:p>
            <a:pPr defTabSz="457200" eaLnBrk="1" hangingPunct="1">
              <a:lnSpc>
                <a:spcPct val="80000"/>
              </a:lnSpc>
              <a:spcBef>
                <a:spcPct val="50000"/>
              </a:spcBef>
              <a:buFont typeface="Wingdings" panose="05000000000000000000" pitchFamily="2" charset="2"/>
              <a:buNone/>
            </a:pPr>
            <a:r>
              <a:rPr lang="zh-CN" altLang="en-US" sz="2000" kern="1200" dirty="0">
                <a:latin typeface="微软雅黑 Light" panose="020B0502040204020203" pitchFamily="34" charset="-122"/>
                <a:cs typeface="+mn-cs"/>
              </a:rPr>
              <a:t>      </a:t>
            </a:r>
            <a:r>
              <a:rPr lang="en-US" altLang="zh-CN" sz="2000" kern="1200" dirty="0">
                <a:latin typeface="微软雅黑 Light" panose="020B0502040204020203" pitchFamily="34" charset="-122"/>
                <a:cs typeface="+mn-cs"/>
              </a:rPr>
              <a:t>z.realpart=x;      z.imagpart=y;</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void Add(Complex z1, Complex z2, Complex </a:t>
            </a:r>
            <a:r>
              <a:rPr lang="en-US" altLang="zh-CN" sz="2000" kern="1200" dirty="0">
                <a:solidFill>
                  <a:srgbClr val="FF0000"/>
                </a:solidFill>
                <a:latin typeface="微软雅黑 Light" panose="020B0502040204020203" pitchFamily="34" charset="-122"/>
                <a:cs typeface="+mn-cs"/>
              </a:rPr>
              <a:t>&amp;</a:t>
            </a:r>
            <a:r>
              <a:rPr lang="en-US" altLang="zh-CN" sz="2000" kern="1200" dirty="0">
                <a:latin typeface="微软雅黑 Light" panose="020B0502040204020203" pitchFamily="34" charset="-122"/>
                <a:cs typeface="+mn-cs"/>
              </a:rPr>
              <a:t>sum)</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 //</a:t>
            </a:r>
            <a:r>
              <a:rPr lang="zh-CN" altLang="en-US" sz="2000" kern="1200" dirty="0">
                <a:latin typeface="微软雅黑 Light" panose="020B0502040204020203" pitchFamily="34" charset="-122"/>
                <a:cs typeface="+mn-cs"/>
              </a:rPr>
              <a:t>求复数</a:t>
            </a:r>
            <a:r>
              <a:rPr lang="en-US" altLang="zh-CN" sz="2000" kern="1200" dirty="0">
                <a:latin typeface="微软雅黑 Light" panose="020B0502040204020203" pitchFamily="34" charset="-122"/>
                <a:cs typeface="+mn-cs"/>
              </a:rPr>
              <a:t>z1</a:t>
            </a:r>
            <a:r>
              <a:rPr lang="zh-CN" altLang="en-US" sz="2000" kern="1200" dirty="0">
                <a:latin typeface="微软雅黑 Light" panose="020B0502040204020203" pitchFamily="34" charset="-122"/>
                <a:cs typeface="+mn-cs"/>
              </a:rPr>
              <a:t>和复数</a:t>
            </a:r>
            <a:r>
              <a:rPr lang="en-US" altLang="zh-CN" sz="2000" kern="1200" dirty="0">
                <a:latin typeface="微软雅黑 Light" panose="020B0502040204020203" pitchFamily="34" charset="-122"/>
                <a:cs typeface="+mn-cs"/>
              </a:rPr>
              <a:t>z2</a:t>
            </a:r>
            <a:r>
              <a:rPr lang="zh-CN" altLang="en-US" sz="2000" kern="1200" dirty="0">
                <a:latin typeface="微软雅黑 Light" panose="020B0502040204020203" pitchFamily="34" charset="-122"/>
                <a:cs typeface="+mn-cs"/>
              </a:rPr>
              <a:t>的和，结果由指针</a:t>
            </a:r>
            <a:r>
              <a:rPr lang="en-US" altLang="zh-CN" sz="2000" kern="1200" dirty="0">
                <a:latin typeface="微软雅黑 Light" panose="020B0502040204020203" pitchFamily="34" charset="-122"/>
                <a:cs typeface="+mn-cs"/>
              </a:rPr>
              <a:t>sum</a:t>
            </a:r>
            <a:r>
              <a:rPr lang="zh-CN" altLang="en-US" sz="2000" kern="1200" dirty="0">
                <a:latin typeface="微软雅黑 Light" panose="020B0502040204020203" pitchFamily="34" charset="-122"/>
                <a:cs typeface="+mn-cs"/>
              </a:rPr>
              <a:t>指示</a:t>
            </a:r>
          </a:p>
          <a:p>
            <a:pPr defTabSz="457200" eaLnBrk="1" hangingPunct="1">
              <a:lnSpc>
                <a:spcPct val="80000"/>
              </a:lnSpc>
              <a:spcBef>
                <a:spcPct val="50000"/>
              </a:spcBef>
              <a:buFont typeface="Wingdings" panose="05000000000000000000" pitchFamily="2" charset="2"/>
              <a:buNone/>
            </a:pPr>
            <a:r>
              <a:rPr lang="zh-CN" altLang="en-US" sz="2000" kern="1200" dirty="0">
                <a:latin typeface="微软雅黑 Light" panose="020B0502040204020203" pitchFamily="34" charset="-122"/>
                <a:cs typeface="+mn-cs"/>
              </a:rPr>
              <a:t>     </a:t>
            </a:r>
            <a:r>
              <a:rPr lang="en-US" altLang="zh-CN" sz="2000" kern="1200" dirty="0">
                <a:latin typeface="微软雅黑 Light" panose="020B0502040204020203" pitchFamily="34" charset="-122"/>
                <a:cs typeface="+mn-cs"/>
              </a:rPr>
              <a:t>sum.realpart=z1.realpart+z2.realpart;</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     sum.imagpart=z1.imagpart+z2.imagpart;</a:t>
            </a:r>
          </a:p>
          <a:p>
            <a:pPr defTabSz="457200" eaLnBrk="1" hangingPunct="1">
              <a:lnSpc>
                <a:spcPct val="80000"/>
              </a:lnSpc>
              <a:spcBef>
                <a:spcPct val="50000"/>
              </a:spcBef>
              <a:buFont typeface="Wingdings" panose="05000000000000000000" pitchFamily="2" charset="2"/>
              <a:buNone/>
            </a:pPr>
            <a:r>
              <a:rPr lang="en-US" altLang="zh-CN" sz="2000" kern="1200" dirty="0">
                <a:latin typeface="微软雅黑 Light" panose="020B0502040204020203" pitchFamily="34" charset="-122"/>
                <a:cs typeface="+mn-cs"/>
              </a:rPr>
              <a:t>}    ……</a:t>
            </a:r>
          </a:p>
        </p:txBody>
      </p:sp>
      <p:sp>
        <p:nvSpPr>
          <p:cNvPr id="47107"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27</a:t>
            </a:fld>
            <a:endParaRPr lang="en-US" altLang="zh-CN" sz="1400" dirty="0">
              <a:latin typeface="Tahoma" panose="020B0604030504040204" pitchFamily="34" charset="0"/>
              <a:ea typeface="微软雅黑 Light" panose="020B0502040204020203"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1"/>
          <p:cNvSpPr>
            <a:spLocks noGrp="1"/>
          </p:cNvSpPr>
          <p:nvPr>
            <p:ph type="title"/>
          </p:nvPr>
        </p:nvSpPr>
        <p:spPr>
          <a:xfrm>
            <a:off x="1377950" y="703263"/>
            <a:ext cx="6088063" cy="617537"/>
          </a:xfrm>
        </p:spPr>
        <p:txBody>
          <a:bodyPr vert="horz" wrap="square" lIns="91440" tIns="45720" rIns="91440" bIns="45720" anchor="t" anchorCtr="0"/>
          <a:lstStyle/>
          <a:p>
            <a:pPr defTabSz="457200" eaLnBrk="1" hangingPunct="1"/>
            <a:r>
              <a:rPr lang="zh-CN" altLang="en-US" sz="2800" kern="1200" dirty="0">
                <a:latin typeface="+mj-lt"/>
                <a:cs typeface="+mj-cs"/>
              </a:rPr>
              <a:t>算法和算法分析</a:t>
            </a:r>
            <a:r>
              <a:rPr lang="zh-CN" altLang="en-US" sz="2400" kern="1200" dirty="0">
                <a:latin typeface="+mj-lt"/>
                <a:cs typeface="+mj-cs"/>
              </a:rPr>
              <a:t>：算法设计的要求</a:t>
            </a:r>
          </a:p>
        </p:txBody>
      </p:sp>
      <p:sp>
        <p:nvSpPr>
          <p:cNvPr id="48130"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28</a:t>
            </a:fld>
            <a:endParaRPr lang="en-US" altLang="zh-CN" sz="1400" dirty="0">
              <a:latin typeface="Tahoma" panose="020B0604030504040204" pitchFamily="34" charset="0"/>
              <a:ea typeface="微软雅黑 Light" panose="020B0502040204020203" pitchFamily="34" charset="-122"/>
            </a:endParaRPr>
          </a:p>
        </p:txBody>
      </p:sp>
      <p:sp>
        <p:nvSpPr>
          <p:cNvPr id="38916" name="AutoShape 3"/>
          <p:cNvSpPr>
            <a:spLocks noChangeArrowheads="1"/>
          </p:cNvSpPr>
          <p:nvPr/>
        </p:nvSpPr>
        <p:spPr bwMode="gray">
          <a:xfrm>
            <a:off x="1044575" y="4986338"/>
            <a:ext cx="2951163" cy="1466850"/>
          </a:xfrm>
          <a:prstGeom prst="roundRect">
            <a:avLst>
              <a:gd name="adj" fmla="val 12699"/>
            </a:avLst>
          </a:prstGeom>
          <a:solidFill>
            <a:schemeClr val="accent5">
              <a:lumMod val="60000"/>
              <a:lumOff val="40000"/>
            </a:schemeClr>
          </a:solidFill>
          <a:ln>
            <a:noFill/>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48132" name="Text Box 4"/>
          <p:cNvSpPr txBox="1"/>
          <p:nvPr/>
        </p:nvSpPr>
        <p:spPr>
          <a:xfrm>
            <a:off x="3798888" y="3170238"/>
            <a:ext cx="1905000" cy="831850"/>
          </a:xfrm>
          <a:prstGeom prst="rect">
            <a:avLst/>
          </a:prstGeom>
          <a:noFill/>
          <a:ln w="9525">
            <a:noFill/>
          </a:ln>
        </p:spPr>
        <p:txBody>
          <a:bodyPr anchor="t" anchorCtr="0">
            <a:spAutoFit/>
          </a:bodyPr>
          <a:lstStyle/>
          <a:p>
            <a:pPr algn="ctr">
              <a:spcBef>
                <a:spcPct val="50000"/>
              </a:spcBef>
              <a:buClrTx/>
              <a:buFontTx/>
            </a:pPr>
            <a:r>
              <a:rPr lang="en-US" altLang="zh-CN" b="1" dirty="0">
                <a:solidFill>
                  <a:srgbClr val="DE6306"/>
                </a:solidFill>
                <a:latin typeface="微软雅黑 Light" panose="020B0502040204020203" pitchFamily="34" charset="-122"/>
                <a:ea typeface="微软雅黑 Light" panose="020B0502040204020203" pitchFamily="34" charset="-122"/>
              </a:rPr>
              <a:t> </a:t>
            </a:r>
            <a:r>
              <a:rPr lang="zh-CN" altLang="en-US" b="1" dirty="0">
                <a:solidFill>
                  <a:srgbClr val="DE6306"/>
                </a:solidFill>
                <a:latin typeface="微软雅黑 Light" panose="020B0502040204020203" pitchFamily="34" charset="-122"/>
                <a:ea typeface="微软雅黑 Light" panose="020B0502040204020203" pitchFamily="34" charset="-122"/>
              </a:rPr>
              <a:t>算法</a:t>
            </a:r>
            <a:r>
              <a:rPr lang="en-US" altLang="zh-CN" b="1" dirty="0">
                <a:solidFill>
                  <a:srgbClr val="DE6306"/>
                </a:solidFill>
                <a:latin typeface="微软雅黑 Light" panose="020B0502040204020203" pitchFamily="34" charset="-122"/>
                <a:ea typeface="微软雅黑 Light" panose="020B0502040204020203" pitchFamily="34" charset="-122"/>
              </a:rPr>
              <a:t>/</a:t>
            </a:r>
            <a:r>
              <a:rPr lang="zh-CN" altLang="en-US" b="1" dirty="0">
                <a:solidFill>
                  <a:srgbClr val="DE6306"/>
                </a:solidFill>
                <a:latin typeface="微软雅黑 Light" panose="020B0502040204020203" pitchFamily="34" charset="-122"/>
                <a:ea typeface="微软雅黑 Light" panose="020B0502040204020203" pitchFamily="34" charset="-122"/>
              </a:rPr>
              <a:t>程序设计的要求</a:t>
            </a:r>
            <a:endParaRPr lang="zh-CN" altLang="en-US" b="1" dirty="0">
              <a:solidFill>
                <a:srgbClr val="DE6306"/>
              </a:solidFill>
              <a:latin typeface="微软雅黑 Light" panose="020B0502040204020203" pitchFamily="34" charset="-122"/>
              <a:ea typeface="Arial" panose="020B0604020202020204" pitchFamily="34" charset="0"/>
            </a:endParaRPr>
          </a:p>
        </p:txBody>
      </p:sp>
      <p:sp>
        <p:nvSpPr>
          <p:cNvPr id="48133" name="AutoShape 5"/>
          <p:cNvSpPr/>
          <p:nvPr/>
        </p:nvSpPr>
        <p:spPr>
          <a:xfrm>
            <a:off x="1117600" y="5384800"/>
            <a:ext cx="2695575" cy="914400"/>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48134" name="Text Box 18"/>
          <p:cNvSpPr txBox="1"/>
          <p:nvPr/>
        </p:nvSpPr>
        <p:spPr>
          <a:xfrm>
            <a:off x="1333500" y="4979988"/>
            <a:ext cx="1651000" cy="461962"/>
          </a:xfrm>
          <a:prstGeom prst="rect">
            <a:avLst/>
          </a:prstGeom>
          <a:noFill/>
          <a:ln w="9525">
            <a:noFill/>
          </a:ln>
        </p:spPr>
        <p:txBody>
          <a:bodyPr anchor="t" anchorCtr="0">
            <a:spAutoFit/>
          </a:bodyPr>
          <a:lstStyle/>
          <a:p>
            <a:pPr algn="ctr">
              <a:spcBef>
                <a:spcPct val="50000"/>
              </a:spcBef>
              <a:buClrTx/>
              <a:buFontTx/>
            </a:pPr>
            <a:r>
              <a:rPr lang="zh-CN" altLang="en-US" b="1" dirty="0">
                <a:solidFill>
                  <a:srgbClr val="020603"/>
                </a:solidFill>
                <a:latin typeface="微软雅黑 Light" panose="020B0502040204020203" pitchFamily="34" charset="-122"/>
                <a:ea typeface="微软雅黑 Light" panose="020B0502040204020203" pitchFamily="34" charset="-122"/>
              </a:rPr>
              <a:t>效率</a:t>
            </a:r>
            <a:endParaRPr lang="zh-CN" altLang="en-US" b="1" dirty="0">
              <a:solidFill>
                <a:srgbClr val="020603"/>
              </a:solidFill>
              <a:latin typeface="微软雅黑 Light" panose="020B0502040204020203" pitchFamily="34" charset="-122"/>
              <a:ea typeface="Arial" panose="020B0604020202020204" pitchFamily="34" charset="0"/>
            </a:endParaRPr>
          </a:p>
        </p:txBody>
      </p:sp>
      <p:sp>
        <p:nvSpPr>
          <p:cNvPr id="48135" name="Text Box 9"/>
          <p:cNvSpPr txBox="1"/>
          <p:nvPr/>
        </p:nvSpPr>
        <p:spPr>
          <a:xfrm>
            <a:off x="1176338" y="5462588"/>
            <a:ext cx="2636837" cy="830262"/>
          </a:xfrm>
          <a:prstGeom prst="rect">
            <a:avLst/>
          </a:prstGeom>
          <a:noFill/>
          <a:ln w="9525">
            <a:noFill/>
          </a:ln>
        </p:spPr>
        <p:txBody>
          <a:bodyPr anchor="t" anchorCtr="0">
            <a:spAutoFit/>
          </a:bodyPr>
          <a:lstStyle/>
          <a:p>
            <a:pPr eaLnBrk="0" hangingPunct="0">
              <a:buClrTx/>
              <a:buFontTx/>
              <a:buChar char="•"/>
            </a:pPr>
            <a:r>
              <a:rPr lang="zh-CN" altLang="en-US" b="1" dirty="0">
                <a:solidFill>
                  <a:srgbClr val="020603"/>
                </a:solidFill>
                <a:latin typeface="微软雅黑 Light" panose="020B0502040204020203" pitchFamily="34" charset="-122"/>
                <a:ea typeface="微软雅黑 Light" panose="020B0502040204020203" pitchFamily="34" charset="-122"/>
              </a:rPr>
              <a:t>时间上高效率</a:t>
            </a:r>
          </a:p>
          <a:p>
            <a:pPr eaLnBrk="0" hangingPunct="0">
              <a:buClrTx/>
              <a:buFontTx/>
              <a:buChar char="•"/>
            </a:pPr>
            <a:r>
              <a:rPr lang="zh-CN" altLang="en-US" b="1" dirty="0">
                <a:solidFill>
                  <a:srgbClr val="020603"/>
                </a:solidFill>
                <a:latin typeface="微软雅黑 Light" panose="020B0502040204020203" pitchFamily="34" charset="-122"/>
                <a:ea typeface="微软雅黑 Light" panose="020B0502040204020203" pitchFamily="34" charset="-122"/>
              </a:rPr>
              <a:t>空间上低存储量</a:t>
            </a:r>
          </a:p>
        </p:txBody>
      </p:sp>
      <p:sp>
        <p:nvSpPr>
          <p:cNvPr id="48136" name="AutoShape 8"/>
          <p:cNvSpPr/>
          <p:nvPr/>
        </p:nvSpPr>
        <p:spPr>
          <a:xfrm>
            <a:off x="179388" y="1379538"/>
            <a:ext cx="3403600" cy="3243262"/>
          </a:xfrm>
          <a:prstGeom prst="roundRect">
            <a:avLst>
              <a:gd name="adj" fmla="val 12699"/>
            </a:avLst>
          </a:prstGeom>
          <a:solidFill>
            <a:schemeClr val="folHlink"/>
          </a:solidFill>
          <a:ln w="9525">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48137" name="AutoShape 9"/>
          <p:cNvSpPr/>
          <p:nvPr/>
        </p:nvSpPr>
        <p:spPr>
          <a:xfrm>
            <a:off x="250825" y="1771650"/>
            <a:ext cx="3286125" cy="2719388"/>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48138" name="Text Box 9"/>
          <p:cNvSpPr txBox="1"/>
          <p:nvPr/>
        </p:nvSpPr>
        <p:spPr>
          <a:xfrm>
            <a:off x="-252412" y="1858963"/>
            <a:ext cx="3927475" cy="2554287"/>
          </a:xfrm>
          <a:prstGeom prst="rect">
            <a:avLst/>
          </a:prstGeom>
          <a:noFill/>
          <a:ln w="9525">
            <a:noFill/>
          </a:ln>
        </p:spPr>
        <p:txBody>
          <a:bodyPr anchor="t" anchorCtr="0">
            <a:spAutoFit/>
          </a:bodyPr>
          <a:lstStyle/>
          <a:p>
            <a:pPr marL="742950" lvl="1" indent="-285750" algn="l" rtl="0" eaLnBrk="1" fontAlgn="base" hangingPunct="1">
              <a:spcBef>
                <a:spcPct val="0"/>
              </a:spcBef>
              <a:spcAft>
                <a:spcPct val="0"/>
              </a:spcAft>
              <a:buClrTx/>
              <a:buFontTx/>
              <a:buChar char="•"/>
            </a:pPr>
            <a:r>
              <a:rPr lang="zh-CN" altLang="en-US" sz="2000" b="1" dirty="0">
                <a:solidFill>
                  <a:srgbClr val="000000"/>
                </a:solidFill>
                <a:latin typeface="微软雅黑 Light" panose="020B0502040204020203" pitchFamily="34" charset="-122"/>
                <a:ea typeface="微软雅黑 Light" panose="020B0502040204020203" pitchFamily="34" charset="-122"/>
              </a:rPr>
              <a:t>不含语法错误；</a:t>
            </a:r>
          </a:p>
          <a:p>
            <a:pPr marL="742950" lvl="1" indent="-285750" algn="l" rtl="0" eaLnBrk="1" fontAlgn="base" hangingPunct="1">
              <a:spcBef>
                <a:spcPct val="0"/>
              </a:spcBef>
              <a:spcAft>
                <a:spcPct val="0"/>
              </a:spcAft>
              <a:buClrTx/>
              <a:buFontTx/>
              <a:buChar char="•"/>
            </a:pPr>
            <a:r>
              <a:rPr lang="zh-CN" altLang="en-US" sz="2000" b="1" dirty="0">
                <a:solidFill>
                  <a:srgbClr val="000000"/>
                </a:solidFill>
                <a:latin typeface="微软雅黑 Light" panose="020B0502040204020203" pitchFamily="34" charset="-122"/>
                <a:ea typeface="微软雅黑 Light" panose="020B0502040204020203" pitchFamily="34" charset="-122"/>
              </a:rPr>
              <a:t>对于几组输入数据能够得出满足要求的结果；</a:t>
            </a:r>
          </a:p>
          <a:p>
            <a:pPr marL="742950" lvl="1" indent="-285750" algn="l" rtl="0" eaLnBrk="1" fontAlgn="base" hangingPunct="1">
              <a:spcBef>
                <a:spcPct val="0"/>
              </a:spcBef>
              <a:spcAft>
                <a:spcPct val="0"/>
              </a:spcAft>
              <a:buClrTx/>
              <a:buFontTx/>
              <a:buChar char="•"/>
            </a:pPr>
            <a:r>
              <a:rPr lang="zh-CN" altLang="en-US" sz="2000" b="1" dirty="0">
                <a:solidFill>
                  <a:srgbClr val="000000"/>
                </a:solidFill>
                <a:latin typeface="微软雅黑 Light" panose="020B0502040204020203" pitchFamily="34" charset="-122"/>
                <a:ea typeface="微软雅黑 Light" panose="020B0502040204020203" pitchFamily="34" charset="-122"/>
              </a:rPr>
              <a:t>对精心选择带有刁难性的几组数据能得出满足要求的结果；</a:t>
            </a:r>
          </a:p>
          <a:p>
            <a:pPr marL="742950" lvl="1" indent="-285750" algn="l" rtl="0" eaLnBrk="1" fontAlgn="base" hangingPunct="1">
              <a:spcBef>
                <a:spcPct val="0"/>
              </a:spcBef>
              <a:spcAft>
                <a:spcPct val="0"/>
              </a:spcAft>
              <a:buClrTx/>
              <a:buFontTx/>
              <a:buChar char="•"/>
            </a:pPr>
            <a:r>
              <a:rPr lang="zh-CN" altLang="en-US" sz="2000" b="1" dirty="0">
                <a:solidFill>
                  <a:srgbClr val="000000"/>
                </a:solidFill>
                <a:latin typeface="微软雅黑 Light" panose="020B0502040204020203" pitchFamily="34" charset="-122"/>
                <a:ea typeface="微软雅黑 Light" panose="020B0502040204020203" pitchFamily="34" charset="-122"/>
              </a:rPr>
              <a:t>对于一切合法的输入数据都能产生满足要求的结果</a:t>
            </a:r>
          </a:p>
        </p:txBody>
      </p:sp>
      <p:sp>
        <p:nvSpPr>
          <p:cNvPr id="48139" name="Text Box 18"/>
          <p:cNvSpPr txBox="1"/>
          <p:nvPr/>
        </p:nvSpPr>
        <p:spPr>
          <a:xfrm>
            <a:off x="912813" y="1366838"/>
            <a:ext cx="1651000" cy="461962"/>
          </a:xfrm>
          <a:prstGeom prst="rect">
            <a:avLst/>
          </a:prstGeom>
          <a:noFill/>
          <a:ln w="9525">
            <a:noFill/>
          </a:ln>
        </p:spPr>
        <p:txBody>
          <a:bodyPr anchor="t" anchorCtr="0">
            <a:spAutoFit/>
          </a:bodyPr>
          <a:lstStyle/>
          <a:p>
            <a:pPr algn="ctr">
              <a:spcBef>
                <a:spcPct val="50000"/>
              </a:spcBef>
              <a:buClrTx/>
              <a:buFontTx/>
            </a:pPr>
            <a:r>
              <a:rPr lang="zh-CN" altLang="en-US" b="1" dirty="0">
                <a:latin typeface="微软雅黑 Light" panose="020B0502040204020203" pitchFamily="34" charset="-122"/>
                <a:ea typeface="微软雅黑 Light" panose="020B0502040204020203" pitchFamily="34" charset="-122"/>
              </a:rPr>
              <a:t>正确性</a:t>
            </a:r>
            <a:endParaRPr lang="zh-CN" altLang="en-US" b="1" dirty="0">
              <a:latin typeface="微软雅黑 Light" panose="020B0502040204020203" pitchFamily="34" charset="-122"/>
              <a:ea typeface="Arial" panose="020B0604020202020204" pitchFamily="34" charset="0"/>
            </a:endParaRPr>
          </a:p>
        </p:txBody>
      </p:sp>
      <p:sp>
        <p:nvSpPr>
          <p:cNvPr id="38925" name="AutoShape 12"/>
          <p:cNvSpPr>
            <a:spLocks noChangeArrowheads="1"/>
          </p:cNvSpPr>
          <p:nvPr/>
        </p:nvSpPr>
        <p:spPr bwMode="gray">
          <a:xfrm>
            <a:off x="5484813" y="3500438"/>
            <a:ext cx="3635375" cy="2952750"/>
          </a:xfrm>
          <a:prstGeom prst="roundRect">
            <a:avLst>
              <a:gd name="adj" fmla="val 12699"/>
            </a:avLst>
          </a:prstGeom>
          <a:solidFill>
            <a:schemeClr val="accent6">
              <a:lumMod val="60000"/>
              <a:lumOff val="40000"/>
            </a:schemeClr>
          </a:solidFill>
          <a:ln>
            <a:noFill/>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48141" name="AutoShape 13"/>
          <p:cNvSpPr/>
          <p:nvPr/>
        </p:nvSpPr>
        <p:spPr>
          <a:xfrm>
            <a:off x="5667375" y="3963988"/>
            <a:ext cx="3368675" cy="2400300"/>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48142" name="Text Box 18"/>
          <p:cNvSpPr txBox="1"/>
          <p:nvPr/>
        </p:nvSpPr>
        <p:spPr>
          <a:xfrm>
            <a:off x="6551613" y="3536950"/>
            <a:ext cx="1689100" cy="461963"/>
          </a:xfrm>
          <a:prstGeom prst="rect">
            <a:avLst/>
          </a:prstGeom>
          <a:noFill/>
          <a:ln w="9525">
            <a:noFill/>
          </a:ln>
        </p:spPr>
        <p:txBody>
          <a:bodyPr anchor="t" anchorCtr="0">
            <a:spAutoFit/>
          </a:bodyPr>
          <a:lstStyle/>
          <a:p>
            <a:pPr algn="ctr">
              <a:spcBef>
                <a:spcPct val="50000"/>
              </a:spcBef>
              <a:buClrTx/>
              <a:buFontTx/>
            </a:pPr>
            <a:r>
              <a:rPr lang="zh-CN" altLang="en-US" b="1" dirty="0">
                <a:solidFill>
                  <a:srgbClr val="020603"/>
                </a:solidFill>
                <a:latin typeface="微软雅黑 Light" panose="020B0502040204020203" pitchFamily="34" charset="-122"/>
                <a:ea typeface="微软雅黑 Light" panose="020B0502040204020203" pitchFamily="34" charset="-122"/>
              </a:rPr>
              <a:t>健壮性</a:t>
            </a:r>
          </a:p>
        </p:txBody>
      </p:sp>
      <p:sp>
        <p:nvSpPr>
          <p:cNvPr id="48143" name="Text Box 9"/>
          <p:cNvSpPr txBox="1"/>
          <p:nvPr/>
        </p:nvSpPr>
        <p:spPr>
          <a:xfrm>
            <a:off x="5484813" y="4056063"/>
            <a:ext cx="3479800" cy="2308225"/>
          </a:xfrm>
          <a:prstGeom prst="rect">
            <a:avLst/>
          </a:prstGeom>
          <a:noFill/>
          <a:ln w="9525">
            <a:noFill/>
          </a:ln>
        </p:spPr>
        <p:txBody>
          <a:bodyPr anchor="t" anchorCtr="0">
            <a:spAutoFit/>
          </a:bodyPr>
          <a:lstStyle/>
          <a:p>
            <a:pPr marL="355600" lvl="1" indent="-177800" algn="l" rtl="0" eaLnBrk="1" fontAlgn="base" hangingPunct="1">
              <a:spcBef>
                <a:spcPct val="0"/>
              </a:spcBef>
              <a:spcAft>
                <a:spcPct val="0"/>
              </a:spcAft>
              <a:buClrTx/>
              <a:buFontTx/>
              <a:buChar char="•"/>
            </a:pPr>
            <a:r>
              <a:rPr lang="zh-CN" altLang="en-US" sz="2400" b="1" dirty="0">
                <a:solidFill>
                  <a:srgbClr val="000000"/>
                </a:solidFill>
                <a:latin typeface="微软雅黑 Light" panose="020B0502040204020203" pitchFamily="34" charset="-122"/>
                <a:ea typeface="微软雅黑 Light" panose="020B0502040204020203" pitchFamily="34" charset="-122"/>
              </a:rPr>
              <a:t>输入非法时能适当作出反应或进行处理</a:t>
            </a:r>
          </a:p>
          <a:p>
            <a:pPr marL="355600" lvl="1" indent="-177800" algn="l" rtl="0" eaLnBrk="1" fontAlgn="base" hangingPunct="1">
              <a:spcBef>
                <a:spcPct val="0"/>
              </a:spcBef>
              <a:spcAft>
                <a:spcPct val="0"/>
              </a:spcAft>
              <a:buClrTx/>
              <a:buFontTx/>
              <a:buChar char="•"/>
            </a:pPr>
            <a:r>
              <a:rPr lang="zh-CN" altLang="en-US" sz="2400" b="1" dirty="0">
                <a:solidFill>
                  <a:srgbClr val="000000"/>
                </a:solidFill>
                <a:latin typeface="微软雅黑 Light" panose="020B0502040204020203" pitchFamily="34" charset="-122"/>
                <a:ea typeface="微软雅黑 Light" panose="020B0502040204020203" pitchFamily="34" charset="-122"/>
              </a:rPr>
              <a:t>出错时返回一个表示错误或错误性质的值，以便在更高的抽象层次上进行处理</a:t>
            </a:r>
          </a:p>
        </p:txBody>
      </p:sp>
      <p:sp>
        <p:nvSpPr>
          <p:cNvPr id="38929" name="AutoShape 16"/>
          <p:cNvSpPr>
            <a:spLocks noChangeArrowheads="1"/>
          </p:cNvSpPr>
          <p:nvPr/>
        </p:nvSpPr>
        <p:spPr bwMode="gray">
          <a:xfrm>
            <a:off x="5868988" y="1268413"/>
            <a:ext cx="2806700" cy="1844675"/>
          </a:xfrm>
          <a:prstGeom prst="roundRect">
            <a:avLst>
              <a:gd name="adj" fmla="val 12699"/>
            </a:avLst>
          </a:prstGeom>
          <a:solidFill>
            <a:schemeClr val="accent2">
              <a:lumMod val="20000"/>
              <a:lumOff val="80000"/>
            </a:schemeClr>
          </a:solidFill>
          <a:ln>
            <a:noFill/>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48145" name="AutoShape 17"/>
          <p:cNvSpPr/>
          <p:nvPr/>
        </p:nvSpPr>
        <p:spPr>
          <a:xfrm>
            <a:off x="5922963" y="1697038"/>
            <a:ext cx="2630487" cy="1276350"/>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48146" name="Text Box 18"/>
          <p:cNvSpPr txBox="1"/>
          <p:nvPr/>
        </p:nvSpPr>
        <p:spPr>
          <a:xfrm>
            <a:off x="6324600" y="1292225"/>
            <a:ext cx="1651000" cy="461963"/>
          </a:xfrm>
          <a:prstGeom prst="rect">
            <a:avLst/>
          </a:prstGeom>
          <a:noFill/>
          <a:ln w="9525">
            <a:noFill/>
          </a:ln>
        </p:spPr>
        <p:txBody>
          <a:bodyPr anchor="t" anchorCtr="0">
            <a:spAutoFit/>
          </a:bodyPr>
          <a:lstStyle/>
          <a:p>
            <a:pPr algn="ctr">
              <a:spcBef>
                <a:spcPct val="50000"/>
              </a:spcBef>
              <a:buClrTx/>
              <a:buFontTx/>
            </a:pPr>
            <a:r>
              <a:rPr lang="zh-CN" altLang="en-US" b="1" dirty="0">
                <a:solidFill>
                  <a:srgbClr val="020603"/>
                </a:solidFill>
                <a:latin typeface="微软雅黑 Light" panose="020B0502040204020203" pitchFamily="34" charset="-122"/>
                <a:ea typeface="微软雅黑 Light" panose="020B0502040204020203" pitchFamily="34" charset="-122"/>
              </a:rPr>
              <a:t>可读性</a:t>
            </a:r>
          </a:p>
        </p:txBody>
      </p:sp>
      <p:sp>
        <p:nvSpPr>
          <p:cNvPr id="48147" name="Text Box 9"/>
          <p:cNvSpPr txBox="1"/>
          <p:nvPr/>
        </p:nvSpPr>
        <p:spPr>
          <a:xfrm>
            <a:off x="5964238" y="1774825"/>
            <a:ext cx="2513012" cy="1200150"/>
          </a:xfrm>
          <a:prstGeom prst="rect">
            <a:avLst/>
          </a:prstGeom>
          <a:noFill/>
          <a:ln w="9525">
            <a:noFill/>
          </a:ln>
        </p:spPr>
        <p:txBody>
          <a:bodyPr anchor="t" anchorCtr="0">
            <a:spAutoFit/>
          </a:bodyPr>
          <a:lstStyle/>
          <a:p>
            <a:pPr eaLnBrk="0" hangingPunct="0">
              <a:buClrTx/>
              <a:buFontTx/>
              <a:buChar char="•"/>
            </a:pPr>
            <a:r>
              <a:rPr lang="zh-CN" altLang="en-US" b="1" dirty="0">
                <a:solidFill>
                  <a:srgbClr val="000000"/>
                </a:solidFill>
                <a:latin typeface="微软雅黑 Light" panose="020B0502040204020203" pitchFamily="34" charset="-122"/>
                <a:ea typeface="微软雅黑 Light" panose="020B0502040204020203" pitchFamily="34" charset="-122"/>
              </a:rPr>
              <a:t>首先应该易于阅读和交流</a:t>
            </a:r>
          </a:p>
          <a:p>
            <a:pPr eaLnBrk="0" hangingPunct="0">
              <a:buClrTx/>
              <a:buFontTx/>
              <a:buChar char="•"/>
            </a:pPr>
            <a:r>
              <a:rPr lang="zh-CN" altLang="en-US" b="1" dirty="0">
                <a:solidFill>
                  <a:srgbClr val="000000"/>
                </a:solidFill>
                <a:latin typeface="微软雅黑 Light" panose="020B0502040204020203" pitchFamily="34" charset="-122"/>
                <a:ea typeface="微软雅黑 Light" panose="020B0502040204020203" pitchFamily="34" charset="-122"/>
              </a:rPr>
              <a:t>其次是机器运行</a:t>
            </a:r>
          </a:p>
        </p:txBody>
      </p:sp>
      <p:grpSp>
        <p:nvGrpSpPr>
          <p:cNvPr id="48148" name="Group 20"/>
          <p:cNvGrpSpPr/>
          <p:nvPr/>
        </p:nvGrpSpPr>
        <p:grpSpPr>
          <a:xfrm>
            <a:off x="3492500" y="2446338"/>
            <a:ext cx="2509838" cy="2495550"/>
            <a:chOff x="1968" y="1488"/>
            <a:chExt cx="1776" cy="1766"/>
          </a:xfrm>
        </p:grpSpPr>
        <p:sp>
          <p:nvSpPr>
            <p:cNvPr id="48149" name="AutoShape 21"/>
            <p:cNvSpPr/>
            <p:nvPr/>
          </p:nvSpPr>
          <p:spPr>
            <a:xfrm rot="6774404">
              <a:off x="2004" y="1578"/>
              <a:ext cx="1688" cy="1664"/>
            </a:xfrm>
            <a:custGeom>
              <a:avLst/>
              <a:gdLst/>
              <a:ahLst/>
              <a:cxnLst>
                <a:cxn ang="0">
                  <a:pos x="0" y="0"/>
                </a:cxn>
                <a:cxn ang="0">
                  <a:pos x="0" y="0"/>
                </a:cxn>
                <a:cxn ang="0">
                  <a:pos x="0" y="0"/>
                </a:cxn>
                <a:cxn ang="0">
                  <a:pos x="0" y="0"/>
                </a:cxn>
                <a:cxn ang="0">
                  <a:pos x="0" y="0"/>
                </a:cxn>
                <a:cxn ang="0">
                  <a:pos x="0" y="0"/>
                </a:cxn>
              </a:cxnLst>
              <a:rect l="0" t="0" r="0" b="0"/>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rgbClr val="000000"/>
                </a:gs>
                <a:gs pos="100000">
                  <a:schemeClr val="hlink"/>
                </a:gs>
              </a:gsLst>
              <a:lin ang="2700000" scaled="1"/>
              <a:tileRect/>
            </a:gradFill>
            <a:ln w="9525"/>
            <a:scene3d>
              <a:camera prst="legacyObliqueTopRight">
                <a:rot lat="0" lon="0" rev="0"/>
              </a:camera>
              <a:lightRig rig="legacyFlat3" dir="b"/>
            </a:scene3d>
            <a:sp3d extrusionH="176200" prstMaterial="legacyMatte">
              <a:bevelT w="13500" h="13500" prst="angle"/>
              <a:bevelB w="13500" h="13500" prst="angle"/>
              <a:extrusionClr>
                <a:schemeClr val="hlink"/>
              </a:extrusionClr>
            </a:sp3d>
          </p:spPr>
          <p:txBody>
            <a:bodyPr/>
            <a:lstStyle/>
            <a:p>
              <a:endParaRPr lang="zh-CN" altLang="en-US"/>
            </a:p>
          </p:txBody>
        </p:sp>
        <p:sp>
          <p:nvSpPr>
            <p:cNvPr id="48150" name="AutoShape 22"/>
            <p:cNvSpPr/>
            <p:nvPr/>
          </p:nvSpPr>
          <p:spPr>
            <a:xfrm rot="-9425596">
              <a:off x="1968" y="1567"/>
              <a:ext cx="1688" cy="1664"/>
            </a:xfrm>
            <a:custGeom>
              <a:avLst/>
              <a:gdLst/>
              <a:ahLst/>
              <a:cxnLst>
                <a:cxn ang="0">
                  <a:pos x="0" y="0"/>
                </a:cxn>
                <a:cxn ang="0">
                  <a:pos x="0" y="0"/>
                </a:cxn>
                <a:cxn ang="0">
                  <a:pos x="0" y="0"/>
                </a:cxn>
                <a:cxn ang="0">
                  <a:pos x="0" y="0"/>
                </a:cxn>
                <a:cxn ang="0">
                  <a:pos x="0" y="0"/>
                </a:cxn>
                <a:cxn ang="0">
                  <a:pos x="0" y="0"/>
                </a:cxn>
              </a:cxnLst>
              <a:rect l="0" t="0" r="0" b="0"/>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rgbClr val="000000"/>
                </a:gs>
                <a:gs pos="100000">
                  <a:schemeClr val="accent1"/>
                </a:gs>
              </a:gsLst>
              <a:lin ang="2700000" scaled="1"/>
              <a:tileRect/>
            </a:gradFill>
            <a:ln w="9525"/>
            <a:scene3d>
              <a:camera prst="legacyObliqueTopRight">
                <a:rot lat="0" lon="0" rev="0"/>
              </a:camera>
              <a:lightRig rig="legacyFlat3" dir="b"/>
            </a:scene3d>
            <a:sp3d extrusionH="176200" prstMaterial="legacyMatte">
              <a:bevelT w="13500" h="13500" prst="angle"/>
              <a:bevelB w="13500" h="13500" prst="angle"/>
              <a:extrusionClr>
                <a:schemeClr val="accent1"/>
              </a:extrusionClr>
            </a:sp3d>
          </p:spPr>
          <p:txBody>
            <a:bodyPr/>
            <a:lstStyle/>
            <a:p>
              <a:endParaRPr lang="zh-CN" altLang="en-US"/>
            </a:p>
          </p:txBody>
        </p:sp>
        <p:sp>
          <p:nvSpPr>
            <p:cNvPr id="48151" name="AutoShape 23"/>
            <p:cNvSpPr/>
            <p:nvPr/>
          </p:nvSpPr>
          <p:spPr>
            <a:xfrm rot="-4025596">
              <a:off x="2029" y="1500"/>
              <a:ext cx="1688" cy="1664"/>
            </a:xfrm>
            <a:custGeom>
              <a:avLst/>
              <a:gdLst/>
              <a:ahLst/>
              <a:cxnLst>
                <a:cxn ang="0">
                  <a:pos x="0" y="0"/>
                </a:cxn>
                <a:cxn ang="0">
                  <a:pos x="0" y="0"/>
                </a:cxn>
                <a:cxn ang="0">
                  <a:pos x="0" y="0"/>
                </a:cxn>
                <a:cxn ang="0">
                  <a:pos x="0" y="0"/>
                </a:cxn>
                <a:cxn ang="0">
                  <a:pos x="0" y="0"/>
                </a:cxn>
                <a:cxn ang="0">
                  <a:pos x="0" y="0"/>
                </a:cxn>
              </a:cxnLst>
              <a:rect l="0" t="0" r="0" b="0"/>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rgbClr val="0E0905"/>
                </a:gs>
                <a:gs pos="100000">
                  <a:schemeClr val="folHlink"/>
                </a:gs>
              </a:gsLst>
              <a:lin ang="2700000" scaled="1"/>
              <a:tileRect/>
            </a:gradFill>
            <a:ln w="9525"/>
            <a:scene3d>
              <a:camera prst="legacyObliqueTopRight">
                <a:rot lat="0" lon="0" rev="0"/>
              </a:camera>
              <a:lightRig rig="legacyFlat3" dir="b"/>
            </a:scene3d>
            <a:sp3d extrusionH="176200" prstMaterial="legacyMatte">
              <a:bevelT w="13500" h="13500" prst="angle"/>
              <a:bevelB w="13500" h="13500" prst="angle"/>
              <a:extrusionClr>
                <a:schemeClr val="folHlink"/>
              </a:extrusionClr>
            </a:sp3d>
          </p:spPr>
          <p:txBody>
            <a:bodyPr/>
            <a:lstStyle/>
            <a:p>
              <a:endParaRPr lang="zh-CN" altLang="en-US"/>
            </a:p>
          </p:txBody>
        </p:sp>
        <p:sp>
          <p:nvSpPr>
            <p:cNvPr id="14360" name="AutoShape 24"/>
            <p:cNvSpPr>
              <a:spLocks noChangeArrowheads="1"/>
            </p:cNvSpPr>
            <p:nvPr/>
          </p:nvSpPr>
          <p:spPr bwMode="gray">
            <a:xfrm rot="22974404">
              <a:off x="2056" y="1536"/>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331913" y="695325"/>
            <a:ext cx="6985000" cy="914400"/>
          </a:xfrm>
        </p:spPr>
        <p:txBody>
          <a:bodyPr vert="horz" wrap="square" lIns="91440" tIns="45720" rIns="91440" bIns="45720" numCol="1" anchor="t" anchorCtr="0" compatLnSpc="1">
            <a:normAutofit fontScale="90000"/>
          </a:body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3100" b="1" i="0" u="none" strike="noStrike" kern="1200" cap="none" spc="0" normalizeH="0" baseline="0" noProof="0" dirty="0">
                <a:ln>
                  <a:noFill/>
                </a:ln>
                <a:solidFill>
                  <a:schemeClr val="tx1"/>
                </a:solidFill>
                <a:effectLst/>
                <a:uLnTx/>
                <a:uFillTx/>
                <a:latin typeface="+mj-lt"/>
                <a:cs typeface="+mj-cs"/>
              </a:rPr>
              <a:t>算法和算法分析：</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cs typeface="+mj-cs"/>
              </a:rPr>
              <a:t>算法时间效率的度量方法</a:t>
            </a:r>
          </a:p>
        </p:txBody>
      </p:sp>
      <p:sp>
        <p:nvSpPr>
          <p:cNvPr id="58371" name="Rectangle 3"/>
          <p:cNvSpPr>
            <a:spLocks noGrp="1"/>
          </p:cNvSpPr>
          <p:nvPr>
            <p:ph idx="1"/>
          </p:nvPr>
        </p:nvSpPr>
        <p:spPr>
          <a:xfrm>
            <a:off x="611188" y="1341438"/>
            <a:ext cx="8305800" cy="5429250"/>
          </a:xfrm>
        </p:spPr>
        <p:txBody>
          <a:bodyPr vert="horz" wrap="square" lIns="91440" tIns="45720" rIns="91440" bIns="45720" anchor="t" anchorCtr="0"/>
          <a:lstStyle/>
          <a:p>
            <a:pPr marL="0" indent="0" defTabSz="457200" eaLnBrk="1" hangingPunct="1">
              <a:lnSpc>
                <a:spcPct val="80000"/>
              </a:lnSpc>
              <a:buFont typeface="Wingdings" panose="05000000000000000000" pitchFamily="2" charset="2"/>
              <a:buNone/>
            </a:pPr>
            <a:r>
              <a:rPr lang="zh-CN" altLang="en-US" kern="1200" dirty="0">
                <a:latin typeface="+mn-lt"/>
                <a:cs typeface="+mn-cs"/>
              </a:rPr>
              <a:t>时间效率的度量方法：</a:t>
            </a:r>
            <a:r>
              <a:rPr lang="zh-CN" altLang="en-US" kern="1200" dirty="0">
                <a:solidFill>
                  <a:schemeClr val="tx2"/>
                </a:solidFill>
                <a:latin typeface="Times New Roman" panose="02020603050405020304" pitchFamily="18" charset="0"/>
                <a:cs typeface="+mn-cs"/>
              </a:rPr>
              <a:t> </a:t>
            </a:r>
          </a:p>
          <a:p>
            <a:pPr marL="0" indent="0" defTabSz="457200" eaLnBrk="1" hangingPunct="1">
              <a:lnSpc>
                <a:spcPct val="80000"/>
              </a:lnSpc>
            </a:pPr>
            <a:r>
              <a:rPr lang="zh-CN" altLang="en-US" kern="1200" dirty="0">
                <a:latin typeface="微软雅黑 Light" panose="020B0502040204020203" pitchFamily="34" charset="-122"/>
                <a:cs typeface="+mn-cs"/>
              </a:rPr>
              <a:t>事后统计：用计时功能统计算法转换成的程序的运行时间。</a:t>
            </a:r>
          </a:p>
          <a:p>
            <a:pPr marL="179705" lvl="1" indent="0" defTabSz="457200" eaLnBrk="1" hangingPunct="1">
              <a:lnSpc>
                <a:spcPct val="80000"/>
              </a:lnSpc>
            </a:pPr>
            <a:r>
              <a:rPr lang="zh-CN" altLang="en-US" sz="2200" kern="1200" dirty="0">
                <a:latin typeface="微软雅黑 Light" panose="020B0502040204020203" pitchFamily="34" charset="-122"/>
                <a:cs typeface="+mn-cs"/>
              </a:rPr>
              <a:t>缺陷：要运行算法对应的程序</a:t>
            </a:r>
          </a:p>
          <a:p>
            <a:pPr marL="179705" lvl="1" indent="0" defTabSz="457200" eaLnBrk="1" hangingPunct="1">
              <a:lnSpc>
                <a:spcPct val="80000"/>
              </a:lnSpc>
              <a:buFont typeface="Wingdings" panose="05000000000000000000" pitchFamily="2" charset="2"/>
              <a:buNone/>
            </a:pPr>
            <a:r>
              <a:rPr lang="zh-CN" altLang="en-US" sz="2200" kern="1200" dirty="0">
                <a:latin typeface="微软雅黑 Light" panose="020B0502040204020203" pitchFamily="34" charset="-122"/>
                <a:cs typeface="+mn-cs"/>
              </a:rPr>
              <a:t>        时间统计结果依赖于计算机软、硬件环境</a:t>
            </a:r>
            <a:endParaRPr lang="en-US" altLang="zh-CN" sz="2200" kern="1200" dirty="0">
              <a:latin typeface="微软雅黑 Light" panose="020B0502040204020203" pitchFamily="34" charset="-122"/>
              <a:cs typeface="+mn-cs"/>
            </a:endParaRPr>
          </a:p>
          <a:p>
            <a:pPr marL="179705" lvl="1" indent="0" defTabSz="457200" eaLnBrk="1" hangingPunct="1">
              <a:lnSpc>
                <a:spcPct val="80000"/>
              </a:lnSpc>
              <a:buFont typeface="Wingdings" panose="05000000000000000000" pitchFamily="2" charset="2"/>
              <a:buNone/>
            </a:pPr>
            <a:endParaRPr lang="zh-CN" altLang="en-US" kern="1200" dirty="0">
              <a:solidFill>
                <a:schemeClr val="tx2"/>
              </a:solidFill>
              <a:latin typeface="微软雅黑 Light" panose="020B0502040204020203" pitchFamily="34" charset="-122"/>
              <a:cs typeface="+mn-cs"/>
            </a:endParaRPr>
          </a:p>
        </p:txBody>
      </p:sp>
      <p:sp>
        <p:nvSpPr>
          <p:cNvPr id="49155"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29</a:t>
            </a:fld>
            <a:endParaRPr lang="en-US" altLang="zh-CN" sz="1400" dirty="0">
              <a:latin typeface="Tahoma" panose="020B0604030504040204" pitchFamily="34" charset="0"/>
              <a:ea typeface="微软雅黑 Light" panose="020B0502040204020203" pitchFamily="34" charset="-122"/>
            </a:endParaRPr>
          </a:p>
        </p:txBody>
      </p:sp>
      <p:sp>
        <p:nvSpPr>
          <p:cNvPr id="45061" name="Rectangle 4"/>
          <p:cNvSpPr/>
          <p:nvPr/>
        </p:nvSpPr>
        <p:spPr>
          <a:xfrm>
            <a:off x="4364038" y="2914650"/>
            <a:ext cx="4572000" cy="3415030"/>
          </a:xfrm>
          <a:prstGeom prst="rect">
            <a:avLst/>
          </a:prstGeom>
          <a:noFill/>
          <a:ln w="9525">
            <a:noFill/>
          </a:ln>
        </p:spPr>
        <p:txBody>
          <a:bodyPr anchor="t" anchorCtr="0">
            <a:spAutoFit/>
          </a:bodyPr>
          <a:lstStyle/>
          <a:p>
            <a:pPr>
              <a:buClrTx/>
              <a:buFontTx/>
            </a:pPr>
            <a:r>
              <a:rPr lang="en-US" altLang="zh-CN" b="1" dirty="0">
                <a:solidFill>
                  <a:srgbClr val="CC0000"/>
                </a:solidFill>
                <a:latin typeface="Comic Sans MS" panose="030F0702030302020204" pitchFamily="66" charset="0"/>
                <a:ea typeface="微软雅黑 Light" panose="020B0502040204020203" pitchFamily="34" charset="-122"/>
              </a:rPr>
              <a:t>#include &lt;time.h&gt;</a:t>
            </a:r>
          </a:p>
          <a:p>
            <a:pPr>
              <a:buClrTx/>
              <a:buFontTx/>
            </a:pPr>
            <a:r>
              <a:rPr lang="en-US" altLang="zh-CN" b="1" dirty="0">
                <a:solidFill>
                  <a:srgbClr val="CC0000"/>
                </a:solidFill>
                <a:latin typeface="Comic Sans MS" panose="030F0702030302020204" pitchFamily="66" charset="0"/>
                <a:ea typeface="微软雅黑 Light" panose="020B0502040204020203" pitchFamily="34" charset="-122"/>
              </a:rPr>
              <a:t>using namespace std;</a:t>
            </a:r>
          </a:p>
          <a:p>
            <a:pPr>
              <a:buClrTx/>
              <a:buFontTx/>
            </a:pPr>
            <a:r>
              <a:rPr lang="en-US" altLang="zh-CN" b="1" dirty="0">
                <a:solidFill>
                  <a:srgbClr val="CC0000"/>
                </a:solidFill>
                <a:latin typeface="Comic Sans MS" panose="030F0702030302020204" pitchFamily="66" charset="0"/>
                <a:ea typeface="微软雅黑 Light" panose="020B0502040204020203" pitchFamily="34" charset="-122"/>
              </a:rPr>
              <a:t>clock_t</a:t>
            </a:r>
            <a:r>
              <a:rPr lang="en-US" altLang="zh-CN" dirty="0">
                <a:solidFill>
                  <a:srgbClr val="CC0000"/>
                </a:solidFill>
                <a:latin typeface="Comic Sans MS" panose="030F0702030302020204" pitchFamily="66" charset="0"/>
                <a:ea typeface="微软雅黑 Light" panose="020B0502040204020203" pitchFamily="34" charset="-122"/>
              </a:rPr>
              <a:t> start, stop</a:t>
            </a:r>
            <a:r>
              <a:rPr lang="en-US" altLang="zh-CN" b="1" dirty="0">
                <a:solidFill>
                  <a:srgbClr val="CC0000"/>
                </a:solidFill>
                <a:latin typeface="Comic Sans MS" panose="030F0702030302020204" pitchFamily="66" charset="0"/>
                <a:ea typeface="微软雅黑 Light" panose="020B0502040204020203" pitchFamily="34" charset="-122"/>
              </a:rPr>
              <a:t>;</a:t>
            </a:r>
          </a:p>
          <a:p>
            <a:pPr>
              <a:buClrTx/>
              <a:buFontTx/>
            </a:pPr>
            <a:r>
              <a:rPr lang="en-US" altLang="zh-CN" dirty="0">
                <a:solidFill>
                  <a:srgbClr val="CC0000"/>
                </a:solidFill>
                <a:latin typeface="Comic Sans MS" panose="030F0702030302020204" pitchFamily="66" charset="0"/>
                <a:ea typeface="微软雅黑 Light" panose="020B0502040204020203" pitchFamily="34" charset="-122"/>
              </a:rPr>
              <a:t>start=clock();</a:t>
            </a:r>
            <a:r>
              <a:rPr lang="en-US" altLang="zh-CN" b="1" dirty="0">
                <a:solidFill>
                  <a:srgbClr val="CC0000"/>
                </a:solidFill>
                <a:latin typeface="Comic Sans MS" panose="030F0702030302020204" pitchFamily="66" charset="0"/>
                <a:ea typeface="微软雅黑 Light" panose="020B0502040204020203" pitchFamily="34" charset="-122"/>
              </a:rPr>
              <a:t>	</a:t>
            </a:r>
          </a:p>
          <a:p>
            <a:pPr>
              <a:buClrTx/>
              <a:buFontTx/>
            </a:pPr>
            <a:r>
              <a:rPr lang="en-US" altLang="zh-CN" b="1" dirty="0">
                <a:solidFill>
                  <a:srgbClr val="CC0000"/>
                </a:solidFill>
                <a:latin typeface="Comic Sans MS" panose="030F0702030302020204" pitchFamily="66" charset="0"/>
                <a:ea typeface="微软雅黑 Light" panose="020B0502040204020203" pitchFamily="34" charset="-122"/>
              </a:rPr>
              <a:t>……</a:t>
            </a:r>
          </a:p>
          <a:p>
            <a:pPr>
              <a:buClrTx/>
              <a:buFontTx/>
            </a:pPr>
            <a:r>
              <a:rPr lang="en-US" altLang="zh-CN" dirty="0">
                <a:solidFill>
                  <a:srgbClr val="CC0000"/>
                </a:solidFill>
                <a:latin typeface="Comic Sans MS" panose="030F0702030302020204" pitchFamily="66" charset="0"/>
                <a:ea typeface="微软雅黑 Light" panose="020B0502040204020203" pitchFamily="34" charset="-122"/>
              </a:rPr>
              <a:t>stop=clock(); </a:t>
            </a:r>
            <a:r>
              <a:rPr lang="en-US" altLang="zh-CN" b="1" dirty="0">
                <a:solidFill>
                  <a:srgbClr val="CC0000"/>
                </a:solidFill>
                <a:latin typeface="Comic Sans MS" panose="030F0702030302020204" pitchFamily="66" charset="0"/>
                <a:ea typeface="微软雅黑 Light" panose="020B0502040204020203" pitchFamily="34" charset="-122"/>
              </a:rPr>
              <a:t>		</a:t>
            </a:r>
          </a:p>
          <a:p>
            <a:pPr>
              <a:buClrTx/>
              <a:buFontTx/>
            </a:pPr>
            <a:r>
              <a:rPr lang="en-US" altLang="zh-CN" b="1" dirty="0">
                <a:solidFill>
                  <a:srgbClr val="CC0000"/>
                </a:solidFill>
                <a:latin typeface="Comic Sans MS" panose="030F0702030302020204" pitchFamily="66" charset="0"/>
                <a:ea typeface="微软雅黑 Light" panose="020B0502040204020203" pitchFamily="34" charset="-122"/>
                <a:sym typeface="+mn-ea"/>
              </a:rPr>
              <a:t>clock_t</a:t>
            </a:r>
            <a:r>
              <a:rPr lang="en-US" altLang="zh-CN" b="1" dirty="0">
                <a:solidFill>
                  <a:srgbClr val="CC0000"/>
                </a:solidFill>
                <a:latin typeface="Comic Sans MS" panose="030F0702030302020204" pitchFamily="66" charset="0"/>
                <a:ea typeface="微软雅黑 Light" panose="020B0502040204020203" pitchFamily="34" charset="-122"/>
              </a:rPr>
              <a:t> </a:t>
            </a:r>
            <a:r>
              <a:rPr lang="en-US" altLang="zh-CN" dirty="0">
                <a:solidFill>
                  <a:srgbClr val="CC0000"/>
                </a:solidFill>
                <a:latin typeface="Comic Sans MS" panose="030F0702030302020204" pitchFamily="66" charset="0"/>
                <a:ea typeface="微软雅黑 Light" panose="020B0502040204020203" pitchFamily="34" charset="-122"/>
              </a:rPr>
              <a:t>runTime =</a:t>
            </a:r>
            <a:r>
              <a:rPr lang="en-US" altLang="zh-CN" b="1" dirty="0">
                <a:solidFill>
                  <a:srgbClr val="CC0000"/>
                </a:solidFill>
                <a:latin typeface="Comic Sans MS" panose="030F0702030302020204" pitchFamily="66" charset="0"/>
                <a:ea typeface="微软雅黑 Light" panose="020B0502040204020203" pitchFamily="34" charset="-122"/>
              </a:rPr>
              <a:t>（</a:t>
            </a:r>
            <a:r>
              <a:rPr lang="en-US" altLang="zh-CN" dirty="0">
                <a:solidFill>
                  <a:srgbClr val="CC0000"/>
                </a:solidFill>
                <a:latin typeface="Comic Sans MS" panose="030F0702030302020204" pitchFamily="66" charset="0"/>
                <a:ea typeface="微软雅黑 Light" panose="020B0502040204020203" pitchFamily="34" charset="-122"/>
              </a:rPr>
              <a:t>stop - start</a:t>
            </a:r>
            <a:r>
              <a:rPr lang="en-US" altLang="zh-CN" b="1" dirty="0">
                <a:solidFill>
                  <a:srgbClr val="CC0000"/>
                </a:solidFill>
                <a:latin typeface="Comic Sans MS" panose="030F0702030302020204" pitchFamily="66" charset="0"/>
                <a:ea typeface="微软雅黑 Light" panose="020B0502040204020203" pitchFamily="34" charset="-122"/>
              </a:rPr>
              <a:t>）</a:t>
            </a:r>
            <a:r>
              <a:rPr lang="en-US" altLang="zh-CN" dirty="0">
                <a:solidFill>
                  <a:srgbClr val="CC0000"/>
                </a:solidFill>
                <a:latin typeface="Comic Sans MS" panose="030F0702030302020204" pitchFamily="66" charset="0"/>
                <a:ea typeface="微软雅黑 Light" panose="020B0502040204020203" pitchFamily="34" charset="-122"/>
              </a:rPr>
              <a:t>/CLOCKS_PER_SEC</a:t>
            </a:r>
            <a:r>
              <a:rPr lang="en-US" altLang="zh-CN" b="1" dirty="0">
                <a:solidFill>
                  <a:srgbClr val="CC0000"/>
                </a:solidFill>
                <a:latin typeface="Comic Sans MS" panose="030F0702030302020204" pitchFamily="66" charset="0"/>
                <a:ea typeface="微软雅黑 Light" panose="020B0502040204020203" pitchFamily="34" charset="-122"/>
              </a:rPr>
              <a:t>;</a:t>
            </a:r>
          </a:p>
          <a:p>
            <a:pPr>
              <a:buClrTx/>
              <a:buFontTx/>
            </a:pPr>
            <a:r>
              <a:rPr lang="en-US" altLang="zh-CN" dirty="0">
                <a:solidFill>
                  <a:srgbClr val="CC0000"/>
                </a:solidFill>
                <a:latin typeface="Comic Sans MS" panose="030F0702030302020204" pitchFamily="66" charset="0"/>
                <a:ea typeface="微软雅黑 Light" panose="020B0502040204020203" pitchFamily="34" charset="-122"/>
              </a:rPr>
              <a:t>cout&lt;&lt;runTime;</a:t>
            </a:r>
            <a:endParaRPr lang="en-US" altLang="zh-CN" b="1" dirty="0">
              <a:solidFill>
                <a:srgbClr val="CC0000"/>
              </a:solidFill>
              <a:latin typeface="Comic Sans MS" panose="030F0702030302020204" pitchFamily="66" charset="0"/>
              <a:ea typeface="微软雅黑 Light" panose="020B0502040204020203"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1">
                                            <p:txEl>
                                              <p:pRg st="3" end="3"/>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50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p:bldP spid="4506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基本概念和术语：</a:t>
            </a:r>
            <a:r>
              <a:rPr lang="zh-CN" altLang="en-US" sz="2400" kern="1200" dirty="0">
                <a:latin typeface="+mj-lt"/>
                <a:cs typeface="+mj-cs"/>
              </a:rPr>
              <a:t>关于数据</a:t>
            </a:r>
          </a:p>
        </p:txBody>
      </p:sp>
      <p:sp>
        <p:nvSpPr>
          <p:cNvPr id="22530"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3</a:t>
            </a:fld>
            <a:endParaRPr lang="en-US" altLang="zh-CN" sz="1400" dirty="0">
              <a:latin typeface="Tahoma" panose="020B0604030504040204" pitchFamily="34" charset="0"/>
              <a:ea typeface="微软雅黑 Light" panose="020B0502040204020203" pitchFamily="34" charset="-122"/>
            </a:endParaRPr>
          </a:p>
        </p:txBody>
      </p:sp>
      <p:sp>
        <p:nvSpPr>
          <p:cNvPr id="22531" name="Text Box 3"/>
          <p:cNvSpPr txBox="1"/>
          <p:nvPr/>
        </p:nvSpPr>
        <p:spPr>
          <a:xfrm>
            <a:off x="1219200" y="3276600"/>
            <a:ext cx="6858000" cy="457200"/>
          </a:xfrm>
          <a:prstGeom prst="rect">
            <a:avLst/>
          </a:prstGeom>
          <a:noFill/>
          <a:ln w="9525">
            <a:noFill/>
          </a:ln>
        </p:spPr>
        <p:txBody>
          <a:bodyPr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22532" name="Text Box 4"/>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8" name="Text Box 2"/>
          <p:cNvSpPr txBox="1">
            <a:spLocks noChangeArrowheads="1"/>
          </p:cNvSpPr>
          <p:nvPr/>
        </p:nvSpPr>
        <p:spPr>
          <a:xfrm>
            <a:off x="466725" y="1411288"/>
            <a:ext cx="8642350" cy="2305050"/>
          </a:xfrm>
          <a:prstGeom prst="rect">
            <a:avLst/>
          </a:prstGeom>
          <a:noFill/>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panose="05040102010807070707" pitchFamily="18"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pitchFamily="18"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pitchFamily="18"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20000"/>
              </a:lnSpc>
              <a:spcBef>
                <a:spcPct val="0"/>
              </a:spcBef>
              <a:spcAft>
                <a:spcPts val="0"/>
              </a:spcAft>
              <a:buClr>
                <a:schemeClr val="bg1"/>
              </a:buClr>
              <a:buSzTx/>
              <a:buFontTx/>
              <a:buNone/>
              <a:defRPr/>
            </a:pPr>
            <a:r>
              <a:rPr kumimoji="0" lang="zh-CN" altLang="en-US" sz="2400" b="1" i="1" u="sng"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rPr>
              <a:t>数据对象</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rPr>
              <a:t>：性质相同的数据元素的集合，是数据的一个子集。</a:t>
            </a:r>
          </a:p>
          <a:p>
            <a:pPr marL="742950" marR="0" lvl="1" indent="-285750"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可以是有限集。例如：字母字符数据对象</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C={</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rPr>
              <a:t>‘</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rPr>
              <a:t>’</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rPr>
              <a:t>‘</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B</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rPr>
              <a:t>’</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rPr>
              <a:t>…’</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Z</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rPr>
              <a:t>’</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p>
          <a:p>
            <a:pPr marL="742950" marR="0" lvl="1" indent="-285750"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可以是无限集。例如：整数数据对象 </a:t>
            </a:r>
            <a:r>
              <a:rPr kumimoji="0" lang="en-US"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rPr>
              <a:t>N = { 0, </a:t>
            </a:r>
            <a:r>
              <a:rPr kumimoji="0" lang="en-US"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sym typeface="Symbol" panose="05050102010706020507" pitchFamily="18" charset="2"/>
              </a:rPr>
              <a:t>1, 2, …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sym typeface="Symbol" panose="05050102010706020507" pitchFamily="18" charset="2"/>
            </a:endParaRPr>
          </a:p>
          <a:p>
            <a:pPr marL="742950" marR="0" lvl="1" indent="-285750"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sym typeface="Symbol" panose="05050102010706020507" pitchFamily="18" charset="2"/>
              </a:rPr>
              <a:t>可以是象上面例子中的单一数据项的元素的集合</a:t>
            </a:r>
          </a:p>
          <a:p>
            <a:pPr marL="742950" marR="0" lvl="1" indent="-285750" algn="l" defTabSz="457200" rtl="0" eaLnBrk="1" fontAlgn="auto" latinLnBrk="0" hangingPunct="1">
              <a:lnSpc>
                <a:spcPct val="120000"/>
              </a:lnSpc>
              <a:spcBef>
                <a:spcPts val="1000"/>
              </a:spcBef>
              <a:spcAft>
                <a:spcPts val="0"/>
              </a:spcAft>
              <a:buClr>
                <a:schemeClr val="accent1"/>
              </a:buClr>
              <a:buSzTx/>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sym typeface="Symbol" panose="05050102010706020507" pitchFamily="18" charset="2"/>
              </a:rPr>
              <a:t>也可以是多数据项组成的元素的集合</a:t>
            </a:r>
          </a:p>
          <a:p>
            <a:pPr marL="342900" marR="0" lvl="0" indent="-342900" algn="l" defTabSz="457200" rtl="0" eaLnBrk="1" fontAlgn="auto" latinLnBrk="0" hangingPunct="1">
              <a:lnSpc>
                <a:spcPct val="120000"/>
              </a:lnSpc>
              <a:spcBef>
                <a:spcPct val="0"/>
              </a:spcBef>
              <a:spcAft>
                <a:spcPts val="0"/>
              </a:spcAft>
              <a:buClr>
                <a:schemeClr val="bg1"/>
              </a:buClr>
              <a:buSzTx/>
              <a:buFontTx/>
              <a:buNone/>
              <a:defRPr/>
            </a:pP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Light" panose="020B0502040204020203" pitchFamily="34" charset="-122"/>
              <a:cs typeface="+mn-cs"/>
            </a:endParaRPr>
          </a:p>
        </p:txBody>
      </p:sp>
      <p:graphicFrame>
        <p:nvGraphicFramePr>
          <p:cNvPr id="9" name="Group 5"/>
          <p:cNvGraphicFramePr>
            <a:graphicFrameLocks noGrp="1"/>
          </p:cNvGraphicFramePr>
          <p:nvPr>
            <p:ph sz="half" idx="1"/>
          </p:nvPr>
        </p:nvGraphicFramePr>
        <p:xfrm>
          <a:off x="611188" y="3716338"/>
          <a:ext cx="8291513" cy="2317749"/>
        </p:xfrm>
        <a:graphic>
          <a:graphicData uri="http://schemas.openxmlformats.org/drawingml/2006/table">
            <a:tbl>
              <a:tblPr/>
              <a:tblGrid>
                <a:gridCol w="1403350">
                  <a:extLst>
                    <a:ext uri="{9D8B030D-6E8A-4147-A177-3AD203B41FA5}">
                      <a16:colId xmlns:a16="http://schemas.microsoft.com/office/drawing/2014/main" val="20000"/>
                    </a:ext>
                  </a:extLst>
                </a:gridCol>
                <a:gridCol w="1620838">
                  <a:extLst>
                    <a:ext uri="{9D8B030D-6E8A-4147-A177-3AD203B41FA5}">
                      <a16:colId xmlns:a16="http://schemas.microsoft.com/office/drawing/2014/main" val="20001"/>
                    </a:ext>
                  </a:extLst>
                </a:gridCol>
                <a:gridCol w="1708150">
                  <a:extLst>
                    <a:ext uri="{9D8B030D-6E8A-4147-A177-3AD203B41FA5}">
                      <a16:colId xmlns:a16="http://schemas.microsoft.com/office/drawing/2014/main" val="20002"/>
                    </a:ext>
                  </a:extLst>
                </a:gridCol>
                <a:gridCol w="2155825">
                  <a:extLst>
                    <a:ext uri="{9D8B030D-6E8A-4147-A177-3AD203B41FA5}">
                      <a16:colId xmlns:a16="http://schemas.microsoft.com/office/drawing/2014/main" val="20003"/>
                    </a:ext>
                  </a:extLst>
                </a:gridCol>
                <a:gridCol w="1403350">
                  <a:extLst>
                    <a:ext uri="{9D8B030D-6E8A-4147-A177-3AD203B41FA5}">
                      <a16:colId xmlns:a16="http://schemas.microsoft.com/office/drawing/2014/main" val="20004"/>
                    </a:ext>
                  </a:extLst>
                </a:gridCol>
              </a:tblGrid>
              <a:tr h="36586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2"/>
                          </a:solidFill>
                          <a:effectLst/>
                          <a:latin typeface="微软雅黑 Light" panose="020B0502040204020203" pitchFamily="34" charset="-122"/>
                          <a:ea typeface="微软雅黑 Light" panose="020B0502040204020203" pitchFamily="34" charset="-122"/>
                        </a:rPr>
                        <a:t>图书编号</a:t>
                      </a:r>
                    </a:p>
                  </a:txBody>
                  <a:tcPr marT="45733" marB="45733"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2"/>
                          </a:solidFill>
                          <a:effectLst/>
                          <a:latin typeface="微软雅黑 Light" panose="020B0502040204020203" pitchFamily="34" charset="-122"/>
                          <a:ea typeface="微软雅黑 Light" panose="020B0502040204020203" pitchFamily="34" charset="-122"/>
                        </a:rPr>
                        <a:t>书名</a:t>
                      </a: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2"/>
                          </a:solidFill>
                          <a:effectLst/>
                          <a:latin typeface="微软雅黑 Light" panose="020B0502040204020203" pitchFamily="34" charset="-122"/>
                          <a:ea typeface="微软雅黑 Light" panose="020B0502040204020203" pitchFamily="34" charset="-122"/>
                        </a:rPr>
                        <a:t>作者</a:t>
                      </a: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2"/>
                          </a:solidFill>
                          <a:effectLst/>
                          <a:latin typeface="微软雅黑 Light" panose="020B0502040204020203" pitchFamily="34" charset="-122"/>
                          <a:ea typeface="微软雅黑 Light" panose="020B0502040204020203" pitchFamily="34" charset="-122"/>
                        </a:rPr>
                        <a:t>出版单位</a:t>
                      </a: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2"/>
                          </a:solidFill>
                          <a:effectLst/>
                          <a:latin typeface="微软雅黑 Light" panose="020B0502040204020203" pitchFamily="34" charset="-122"/>
                          <a:ea typeface="微软雅黑 Light" panose="020B0502040204020203" pitchFamily="34" charset="-122"/>
                        </a:rPr>
                        <a:t>出版时间</a:t>
                      </a:r>
                    </a:p>
                  </a:txBody>
                  <a:tcPr marT="45733" marB="45733"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68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N.3.73.762</a:t>
                      </a:r>
                    </a:p>
                  </a:txBody>
                  <a:tcPr marT="45733" marB="45733"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数据结构</a:t>
                      </a: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严蔚敏 吴伟民</a:t>
                      </a: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清华大学出版社</a:t>
                      </a: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2003.12</a:t>
                      </a:r>
                    </a:p>
                  </a:txBody>
                  <a:tcPr marT="45733" marB="45733"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25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H. 41.683</a:t>
                      </a:r>
                    </a:p>
                  </a:txBody>
                  <a:tcPr marT="45733" marB="45733"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实用英语语法 </a:t>
                      </a: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张道真 </a:t>
                      </a: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外语教学与研究出版社 </a:t>
                      </a: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1995.4</a:t>
                      </a:r>
                    </a:p>
                  </a:txBody>
                  <a:tcPr marT="45733" marB="45733"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27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N.3.73.768</a:t>
                      </a:r>
                    </a:p>
                  </a:txBody>
                  <a:tcPr marT="45733" marB="45733"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数据结构</a:t>
                      </a: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吴小平 马桂媛</a:t>
                      </a: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机械工业出版社</a:t>
                      </a: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2009.8</a:t>
                      </a:r>
                    </a:p>
                  </a:txBody>
                  <a:tcPr marT="45733" marB="45733"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668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a:t>
                      </a:r>
                      <a:endParaRPr kumimoji="1" lang="en-US" altLang="zh-CN"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txBody>
                  <a:tcPr marT="45733" marB="45733"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18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a:t>
                      </a:r>
                      <a:endParaRPr kumimoji="1" lang="en-US" altLang="zh-CN"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18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a:t>
                      </a:r>
                      <a:endParaRPr kumimoji="1" lang="en-US" altLang="zh-CN"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18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a:t>
                      </a:r>
                      <a:endParaRPr kumimoji="1" lang="en-US" altLang="zh-CN"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txBody>
                  <a:tcPr marT="45733" marB="4573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18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a:t>
                      </a:r>
                      <a:endParaRPr kumimoji="1" lang="en-US" altLang="zh-CN"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txBody>
                  <a:tcPr marT="45733" marB="45733"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572" name="Text Box 3"/>
          <p:cNvSpPr txBox="1"/>
          <p:nvPr/>
        </p:nvSpPr>
        <p:spPr>
          <a:xfrm>
            <a:off x="1506538" y="2987675"/>
            <a:ext cx="6858000" cy="457200"/>
          </a:xfrm>
          <a:prstGeom prst="rect">
            <a:avLst/>
          </a:prstGeom>
          <a:noFill/>
          <a:ln w="9525">
            <a:noFill/>
          </a:ln>
        </p:spPr>
        <p:txBody>
          <a:bodyPr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11" name="Text Box 4"/>
          <p:cNvSpPr txBox="1"/>
          <p:nvPr/>
        </p:nvSpPr>
        <p:spPr>
          <a:xfrm>
            <a:off x="1811338" y="3825875"/>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12" name="Rectangle 45"/>
          <p:cNvSpPr/>
          <p:nvPr/>
        </p:nvSpPr>
        <p:spPr>
          <a:xfrm>
            <a:off x="611188" y="4076700"/>
            <a:ext cx="8280400" cy="1957388"/>
          </a:xfrm>
          <a:prstGeom prst="rect">
            <a:avLst/>
          </a:prstGeom>
          <a:noFill/>
          <a:ln w="19050" cap="flat" cmpd="sng">
            <a:solidFill>
              <a:srgbClr val="DE6306"/>
            </a:solidFill>
            <a:prstDash val="solid"/>
            <a:miter/>
            <a:headEnd type="none" w="med" len="med"/>
            <a:tailEnd type="none" w="med" len="med"/>
          </a:ln>
          <a:effectLst>
            <a:prstShdw prst="shdw17" dist="17961" dir="2699999">
              <a:srgbClr val="853B04"/>
            </a:prstShdw>
          </a:effectLst>
        </p:spPr>
        <p:txBody>
          <a:bodyPr wrap="none" anchor="ctr" anchorCtr="0"/>
          <a:lstStyle/>
          <a:p>
            <a:pPr>
              <a:buClrTx/>
              <a:buFontTx/>
            </a:pPr>
            <a:endParaRPr lang="zh-CN" altLang="en-US" dirty="0">
              <a:latin typeface="Tahoma" panose="020B0604030504040204" pitchFamily="34" charset="0"/>
              <a:ea typeface="微软雅黑 Light" panose="020B0502040204020203" pitchFamily="34" charset="-122"/>
            </a:endParaRPr>
          </a:p>
        </p:txBody>
      </p:sp>
      <p:sp>
        <p:nvSpPr>
          <p:cNvPr id="13" name="AutoShape 46"/>
          <p:cNvSpPr/>
          <p:nvPr/>
        </p:nvSpPr>
        <p:spPr>
          <a:xfrm>
            <a:off x="3563938" y="3571875"/>
            <a:ext cx="215900" cy="863600"/>
          </a:xfrm>
          <a:prstGeom prst="downArrow">
            <a:avLst>
              <a:gd name="adj1" fmla="val 50000"/>
              <a:gd name="adj2" fmla="val 100000"/>
            </a:avLst>
          </a:prstGeom>
          <a:solidFill>
            <a:srgbClr val="B8E28E"/>
          </a:solidFill>
          <a:ln w="9525" cap="flat" cmpd="sng">
            <a:solidFill>
              <a:srgbClr val="DE6306"/>
            </a:solidFill>
            <a:prstDash val="solid"/>
            <a:miter/>
            <a:headEnd type="none" w="med" len="med"/>
            <a:tailEnd type="none" w="med" len="med"/>
          </a:ln>
          <a:effectLst>
            <a:prstShdw prst="shdw17" dist="17961" dir="2699999">
              <a:srgbClr val="853B04"/>
            </a:prstShdw>
          </a:effectLst>
        </p:spPr>
        <p:txBody>
          <a:bodyPr wrap="none" anchor="ctr" anchorCtr="0"/>
          <a:lstStyle/>
          <a:p>
            <a:pPr>
              <a:buClrTx/>
              <a:buFontTx/>
            </a:pPr>
            <a:endParaRPr lang="zh-CN" altLang="en-US" dirty="0">
              <a:latin typeface="Tahoma" panose="020B0604030504040204" pitchFamily="34" charset="0"/>
              <a:ea typeface="微软雅黑 Light" panose="020B0502040204020203"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strips(downLeft)">
                                      <p:cBhvr>
                                        <p:cTn id="29" dur="500"/>
                                        <p:tgtEl>
                                          <p:spTgt spid="13"/>
                                        </p:tgtEl>
                                      </p:cBhvr>
                                    </p:animEffect>
                                  </p:childTnLst>
                                </p:cTn>
                              </p:par>
                            </p:childTnLst>
                          </p:cTn>
                        </p:par>
                        <p:par>
                          <p:cTn id="30" fill="hold">
                            <p:stCondLst>
                              <p:cond delay="500"/>
                            </p:stCondLst>
                            <p:childTnLst>
                              <p:par>
                                <p:cTn id="31" presetID="47" presetClass="entr" presetSubtype="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331913" y="695325"/>
            <a:ext cx="6985000" cy="914400"/>
          </a:xfrm>
        </p:spPr>
        <p:txBody>
          <a:bodyPr vert="horz" wrap="square" lIns="91440" tIns="45720" rIns="91440" bIns="45720" numCol="1" anchor="t" anchorCtr="0" compatLnSpc="1">
            <a:normAutofit fontScale="90000"/>
          </a:body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3100" b="1" i="0" u="none" strike="noStrike" kern="1200" cap="none" spc="0" normalizeH="0" baseline="0" noProof="0" dirty="0">
                <a:ln>
                  <a:noFill/>
                </a:ln>
                <a:solidFill>
                  <a:schemeClr val="tx1"/>
                </a:solidFill>
                <a:effectLst/>
                <a:uLnTx/>
                <a:uFillTx/>
                <a:latin typeface="+mj-lt"/>
                <a:cs typeface="+mj-cs"/>
              </a:rPr>
              <a:t>算法和算法分析：</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cs typeface="+mj-cs"/>
              </a:rPr>
              <a:t>算法时间效率的度量方法</a:t>
            </a:r>
          </a:p>
        </p:txBody>
      </p:sp>
      <p:sp>
        <p:nvSpPr>
          <p:cNvPr id="50179" name="Rectangle 3"/>
          <p:cNvSpPr>
            <a:spLocks noGrp="1"/>
          </p:cNvSpPr>
          <p:nvPr>
            <p:ph idx="1"/>
          </p:nvPr>
        </p:nvSpPr>
        <p:spPr>
          <a:xfrm>
            <a:off x="611188" y="1341438"/>
            <a:ext cx="8305800" cy="5429250"/>
          </a:xfrm>
        </p:spPr>
        <p:txBody>
          <a:bodyPr vert="horz" wrap="square" lIns="91440" tIns="45720" rIns="91440" bIns="45720" anchor="t" anchorCtr="0"/>
          <a:lstStyle/>
          <a:p>
            <a:pPr marL="0" indent="0" defTabSz="457200" eaLnBrk="1" hangingPunct="1">
              <a:lnSpc>
                <a:spcPct val="80000"/>
              </a:lnSpc>
              <a:buFont typeface="Wingdings" panose="05000000000000000000" pitchFamily="2" charset="2"/>
              <a:buNone/>
            </a:pPr>
            <a:r>
              <a:rPr lang="zh-CN" altLang="en-US" kern="1200" dirty="0">
                <a:latin typeface="+mn-lt"/>
                <a:cs typeface="+mn-cs"/>
              </a:rPr>
              <a:t>时间效率的度量方法：</a:t>
            </a:r>
            <a:r>
              <a:rPr lang="zh-CN" altLang="en-US" kern="1200" dirty="0">
                <a:solidFill>
                  <a:schemeClr val="tx2"/>
                </a:solidFill>
                <a:latin typeface="Times New Roman" panose="02020603050405020304" pitchFamily="18" charset="0"/>
                <a:cs typeface="+mn-cs"/>
              </a:rPr>
              <a:t> </a:t>
            </a:r>
          </a:p>
          <a:p>
            <a:pPr marL="0" indent="0" defTabSz="457200" eaLnBrk="1" hangingPunct="1">
              <a:lnSpc>
                <a:spcPct val="80000"/>
              </a:lnSpc>
            </a:pPr>
            <a:r>
              <a:rPr lang="zh-CN" altLang="en-US" kern="1200" dirty="0">
                <a:latin typeface="微软雅黑 Light" panose="020B0502040204020203" pitchFamily="34" charset="-122"/>
                <a:cs typeface="+mn-cs"/>
              </a:rPr>
              <a:t>事后统计：</a:t>
            </a:r>
            <a:r>
              <a:rPr lang="zh-CN" altLang="en-US" dirty="0">
                <a:latin typeface="微软雅黑 Light" panose="020B0502040204020203" pitchFamily="34" charset="-122"/>
                <a:sym typeface="+mn-ea"/>
              </a:rPr>
              <a:t>用计时功能统计算法转换成的程序的运行时间。</a:t>
            </a:r>
            <a:endParaRPr lang="zh-CN" altLang="en-US" kern="1200" dirty="0">
              <a:latin typeface="微软雅黑 Light" panose="020B0502040204020203" pitchFamily="34" charset="-122"/>
              <a:cs typeface="+mn-cs"/>
            </a:endParaRPr>
          </a:p>
          <a:p>
            <a:pPr marL="179705" lvl="1" indent="0" defTabSz="457200" eaLnBrk="1" hangingPunct="1">
              <a:lnSpc>
                <a:spcPct val="80000"/>
              </a:lnSpc>
            </a:pPr>
            <a:r>
              <a:rPr lang="zh-CN" altLang="en-US" sz="2200" kern="1200" dirty="0">
                <a:latin typeface="微软雅黑 Light" panose="020B0502040204020203" pitchFamily="34" charset="-122"/>
                <a:cs typeface="+mn-cs"/>
              </a:rPr>
              <a:t>缺陷：要运行算法对应的程序</a:t>
            </a:r>
          </a:p>
          <a:p>
            <a:pPr marL="179705" lvl="1" indent="0" defTabSz="457200" eaLnBrk="1" hangingPunct="1">
              <a:lnSpc>
                <a:spcPct val="80000"/>
              </a:lnSpc>
              <a:buFont typeface="Wingdings" panose="05000000000000000000" pitchFamily="2" charset="2"/>
              <a:buNone/>
            </a:pPr>
            <a:r>
              <a:rPr lang="zh-CN" altLang="en-US" sz="2200" kern="1200" dirty="0">
                <a:latin typeface="微软雅黑 Light" panose="020B0502040204020203" pitchFamily="34" charset="-122"/>
                <a:cs typeface="+mn-cs"/>
              </a:rPr>
              <a:t>        时间统计结果依赖于计算机软、硬件环境</a:t>
            </a:r>
            <a:endParaRPr lang="en-US" altLang="zh-CN" sz="2200" kern="1200" dirty="0">
              <a:latin typeface="微软雅黑 Light" panose="020B0502040204020203" pitchFamily="34" charset="-122"/>
              <a:cs typeface="+mn-cs"/>
            </a:endParaRPr>
          </a:p>
          <a:p>
            <a:pPr marL="179705" lvl="1" indent="0" defTabSz="457200" eaLnBrk="1" hangingPunct="1">
              <a:lnSpc>
                <a:spcPct val="80000"/>
              </a:lnSpc>
              <a:buFont typeface="Wingdings" panose="05000000000000000000" pitchFamily="2" charset="2"/>
              <a:buNone/>
            </a:pPr>
            <a:r>
              <a:rPr lang="zh-CN" altLang="en-US" sz="2200" kern="1200" dirty="0">
                <a:latin typeface="微软雅黑 Light" panose="020B0502040204020203" pitchFamily="34" charset="-122"/>
                <a:cs typeface="+mn-cs"/>
              </a:rPr>
              <a:t>        影响程序消耗时间的因素包括： </a:t>
            </a:r>
          </a:p>
          <a:p>
            <a:pPr marL="179705" lvl="1" indent="0" defTabSz="457200" eaLnBrk="1" hangingPunct="1">
              <a:lnSpc>
                <a:spcPct val="80000"/>
              </a:lnSpc>
              <a:buFont typeface="Wingdings" panose="05000000000000000000" pitchFamily="2" charset="2"/>
              <a:buNone/>
            </a:pPr>
            <a:endParaRPr lang="en-US" altLang="zh-CN" sz="2200" kern="1200" dirty="0">
              <a:latin typeface="微软雅黑 Light" panose="020B0502040204020203" pitchFamily="34" charset="-122"/>
              <a:cs typeface="+mn-cs"/>
            </a:endParaRPr>
          </a:p>
          <a:p>
            <a:pPr marL="179705" lvl="1" indent="0" defTabSz="457200" eaLnBrk="1" hangingPunct="1">
              <a:lnSpc>
                <a:spcPct val="80000"/>
              </a:lnSpc>
              <a:buFont typeface="Wingdings" panose="05000000000000000000" pitchFamily="2" charset="2"/>
              <a:buNone/>
            </a:pPr>
            <a:endParaRPr lang="zh-CN" altLang="en-US" kern="1200" dirty="0">
              <a:solidFill>
                <a:schemeClr val="tx2"/>
              </a:solidFill>
              <a:latin typeface="微软雅黑 Light" panose="020B0502040204020203" pitchFamily="34" charset="-122"/>
              <a:cs typeface="+mn-cs"/>
            </a:endParaRPr>
          </a:p>
          <a:p>
            <a:pPr marL="0" indent="0" defTabSz="457200" eaLnBrk="1" hangingPunct="1">
              <a:lnSpc>
                <a:spcPct val="80000"/>
              </a:lnSpc>
            </a:pPr>
            <a:r>
              <a:rPr lang="zh-CN" altLang="en-US" kern="1200" dirty="0">
                <a:latin typeface="微软雅黑 Light" panose="020B0502040204020203" pitchFamily="34" charset="-122"/>
                <a:cs typeface="+mn-cs"/>
              </a:rPr>
              <a:t>事前分析估计：</a:t>
            </a:r>
          </a:p>
          <a:p>
            <a:pPr marL="179705" lvl="1" indent="0" defTabSz="457200" eaLnBrk="1" hangingPunct="1">
              <a:lnSpc>
                <a:spcPct val="80000"/>
              </a:lnSpc>
              <a:buFont typeface="Wingdings 3" panose="05040102010807070707" pitchFamily="18" charset="2"/>
              <a:buNone/>
            </a:pPr>
            <a:endParaRPr lang="zh-CN" altLang="en-US" sz="2200" kern="1200" dirty="0">
              <a:latin typeface="微软雅黑 Light" panose="020B0502040204020203" pitchFamily="34" charset="-122"/>
              <a:cs typeface="+mn-cs"/>
            </a:endParaRPr>
          </a:p>
        </p:txBody>
      </p:sp>
      <p:sp>
        <p:nvSpPr>
          <p:cNvPr id="2"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30</a:t>
            </a:fld>
            <a:endParaRPr lang="en-US" altLang="zh-CN" sz="1400" dirty="0">
              <a:latin typeface="Tahoma" panose="020B0604030504040204" pitchFamily="34" charset="0"/>
              <a:ea typeface="微软雅黑 Light" panose="020B0502040204020203" pitchFamily="34" charset="-122"/>
            </a:endParaRPr>
          </a:p>
        </p:txBody>
      </p:sp>
      <p:sp>
        <p:nvSpPr>
          <p:cNvPr id="45061" name="Rectangle 4"/>
          <p:cNvSpPr/>
          <p:nvPr/>
        </p:nvSpPr>
        <p:spPr>
          <a:xfrm>
            <a:off x="3348038" y="3357563"/>
            <a:ext cx="5040312" cy="2800350"/>
          </a:xfrm>
          <a:prstGeom prst="rect">
            <a:avLst/>
          </a:prstGeom>
          <a:noFill/>
          <a:ln w="9525">
            <a:noFill/>
          </a:ln>
        </p:spPr>
        <p:txBody>
          <a:bodyPr anchor="t" anchorCtr="0">
            <a:spAutoFit/>
          </a:bodyPr>
          <a:lstStyle/>
          <a:p>
            <a:pPr marL="342900" indent="-342900">
              <a:lnSpc>
                <a:spcPct val="150000"/>
              </a:lnSpc>
              <a:buClrTx/>
              <a:buFont typeface="Wingdings" panose="05000000000000000000" pitchFamily="2" charset="2"/>
              <a:buChar char="Ø"/>
            </a:pPr>
            <a:r>
              <a:rPr lang="zh-CN" altLang="en-US" b="1" dirty="0">
                <a:solidFill>
                  <a:srgbClr val="CC0000"/>
                </a:solidFill>
                <a:latin typeface="微软雅黑 Light" panose="020B0502040204020203" pitchFamily="34" charset="-122"/>
                <a:ea typeface="微软雅黑 Light" panose="020B0502040204020203" pitchFamily="34" charset="-122"/>
              </a:rPr>
              <a:t> 算法采用的策略</a:t>
            </a:r>
          </a:p>
          <a:p>
            <a:pPr marL="342900" indent="-342900">
              <a:lnSpc>
                <a:spcPct val="150000"/>
              </a:lnSpc>
              <a:buClrTx/>
              <a:buFont typeface="Wingdings" panose="05000000000000000000" pitchFamily="2" charset="2"/>
              <a:buChar char="Ø"/>
            </a:pPr>
            <a:r>
              <a:rPr lang="zh-CN" altLang="en-US" b="1" dirty="0">
                <a:solidFill>
                  <a:srgbClr val="CC0000"/>
                </a:solidFill>
                <a:latin typeface="微软雅黑 Light" panose="020B0502040204020203" pitchFamily="34" charset="-122"/>
                <a:ea typeface="微软雅黑 Light" panose="020B0502040204020203" pitchFamily="34" charset="-122"/>
              </a:rPr>
              <a:t> 问题的规模</a:t>
            </a:r>
          </a:p>
          <a:p>
            <a:pPr marL="342900" indent="-342900">
              <a:lnSpc>
                <a:spcPct val="150000"/>
              </a:lnSpc>
              <a:buClrTx/>
              <a:buFont typeface="Wingdings" panose="05000000000000000000" pitchFamily="2" charset="2"/>
              <a:buChar char="Ø"/>
            </a:pPr>
            <a:r>
              <a:rPr lang="zh-CN" altLang="en-US" b="1" dirty="0">
                <a:solidFill>
                  <a:srgbClr val="CC0000"/>
                </a:solidFill>
                <a:latin typeface="微软雅黑 Light" panose="020B0502040204020203" pitchFamily="34" charset="-122"/>
                <a:ea typeface="微软雅黑 Light" panose="020B0502040204020203" pitchFamily="34" charset="-122"/>
              </a:rPr>
              <a:t> 书写程序的语言</a:t>
            </a:r>
          </a:p>
          <a:p>
            <a:pPr marL="342900" indent="-342900">
              <a:lnSpc>
                <a:spcPct val="150000"/>
              </a:lnSpc>
              <a:buClrTx/>
              <a:buFont typeface="Wingdings" panose="05000000000000000000" pitchFamily="2" charset="2"/>
              <a:buChar char="Ø"/>
            </a:pPr>
            <a:r>
              <a:rPr lang="zh-CN" altLang="en-US" b="1" dirty="0">
                <a:solidFill>
                  <a:srgbClr val="CC0000"/>
                </a:solidFill>
                <a:latin typeface="微软雅黑 Light" panose="020B0502040204020203" pitchFamily="34" charset="-122"/>
                <a:ea typeface="微软雅黑 Light" panose="020B0502040204020203" pitchFamily="34" charset="-122"/>
              </a:rPr>
              <a:t> 编译器产生的机器代码的质量</a:t>
            </a:r>
          </a:p>
          <a:p>
            <a:pPr marL="342900" indent="-342900">
              <a:lnSpc>
                <a:spcPct val="150000"/>
              </a:lnSpc>
              <a:buClrTx/>
              <a:buFont typeface="Wingdings" panose="05000000000000000000" pitchFamily="2" charset="2"/>
              <a:buChar char="Ø"/>
            </a:pPr>
            <a:r>
              <a:rPr lang="zh-CN" altLang="en-US" b="1" dirty="0">
                <a:solidFill>
                  <a:srgbClr val="CC0000"/>
                </a:solidFill>
                <a:latin typeface="微软雅黑 Light" panose="020B0502040204020203" pitchFamily="34" charset="-122"/>
                <a:ea typeface="微软雅黑 Light" panose="020B0502040204020203" pitchFamily="34" charset="-122"/>
              </a:rPr>
              <a:t> 计算机执行指令的速度</a:t>
            </a:r>
          </a:p>
        </p:txBody>
      </p:sp>
      <p:sp>
        <p:nvSpPr>
          <p:cNvPr id="3" name="圆角矩形标注 8"/>
          <p:cNvSpPr>
            <a:spLocks noChangeArrowheads="1"/>
          </p:cNvSpPr>
          <p:nvPr/>
        </p:nvSpPr>
        <p:spPr bwMode="auto">
          <a:xfrm>
            <a:off x="4139248" y="188595"/>
            <a:ext cx="4843463" cy="3071813"/>
          </a:xfrm>
          <a:prstGeom prst="wedgeRoundRectCallout">
            <a:avLst>
              <a:gd name="adj1" fmla="val -38059"/>
              <a:gd name="adj2" fmla="val 80908"/>
              <a:gd name="adj3" fmla="val 16667"/>
            </a:avLst>
          </a:prstGeom>
          <a:solidFill>
            <a:schemeClr val="accent5">
              <a:lumMod val="75000"/>
            </a:schemeClr>
          </a:solidFill>
          <a:ln>
            <a:noFill/>
          </a:ln>
        </p:spPr>
        <p:txBody>
          <a:bodyPr/>
          <a:lstStyle>
            <a:lvl1pPr marL="342900" indent="-342900">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a:defRPr sz="2800">
                <a:solidFill>
                  <a:schemeClr val="tx1"/>
                </a:solidFill>
                <a:latin typeface="Times New Roman" panose="02020603050405020304" pitchFamily="18" charset="0"/>
                <a:ea typeface="仿宋_GB2312" pitchFamily="49" charset="-122"/>
              </a:defRPr>
            </a:lvl3pPr>
            <a:lvl4pPr>
              <a:defRPr sz="2800">
                <a:solidFill>
                  <a:schemeClr val="tx1"/>
                </a:solidFill>
                <a:latin typeface="Times New Roman" panose="02020603050405020304" pitchFamily="18" charset="0"/>
                <a:ea typeface="仿宋_GB2312" pitchFamily="49" charset="-122"/>
              </a:defRPr>
            </a:lvl4pPr>
            <a:lvl5pPr>
              <a:defRPr sz="2800">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mn-ea"/>
                <a:ea typeface="+mn-ea"/>
                <a:cs typeface="+mn-ea"/>
                <a:sym typeface="+mn-lt"/>
              </a:rPr>
              <a:t>n</a:t>
            </a:r>
            <a:r>
              <a:rPr kumimoji="0" lang="zh-CN" altLang="en-US" sz="2000" b="1" i="0" u="none" strike="noStrike" kern="1200" cap="none" spc="0" normalizeH="0" baseline="0" noProof="0" dirty="0">
                <a:ln>
                  <a:noFill/>
                </a:ln>
                <a:solidFill>
                  <a:schemeClr val="bg1"/>
                </a:solidFill>
                <a:effectLst/>
                <a:uLnTx/>
                <a:uFillTx/>
                <a:latin typeface="+mn-ea"/>
                <a:ea typeface="+mn-ea"/>
                <a:cs typeface="+mn-ea"/>
                <a:sym typeface="+mn-lt"/>
              </a:rPr>
              <a:t>越大算法的执行时间越长</a:t>
            </a:r>
            <a:endParaRPr kumimoji="0" lang="en-US" altLang="zh-CN" sz="2000" b="1" i="0" u="none" strike="noStrike" kern="1200" cap="none" spc="0" normalizeH="0" baseline="0" noProof="0" dirty="0">
              <a:ln>
                <a:noFill/>
              </a:ln>
              <a:solidFill>
                <a:schemeClr val="bg1"/>
              </a:solidFill>
              <a:effectLst/>
              <a:uLnTx/>
              <a:uFillTx/>
              <a:latin typeface="+mn-ea"/>
              <a:ea typeface="+mn-ea"/>
              <a:cs typeface="+mn-ea"/>
              <a:sym typeface="+mn-lt"/>
            </a:endParaRPr>
          </a:p>
          <a:p>
            <a:pPr marL="342900" marR="0" lvl="0" indent="-342900" algn="l" defTabSz="914400" rtl="0" eaLnBrk="0" fontAlgn="base" latinLnBrk="0" hangingPunct="0">
              <a:lnSpc>
                <a:spcPct val="130000"/>
              </a:lnSpc>
              <a:spcBef>
                <a:spcPct val="0"/>
              </a:spcBef>
              <a:spcAft>
                <a:spcPct val="0"/>
              </a:spcAft>
              <a:buClrTx/>
              <a:buSzTx/>
              <a:buFont typeface="Wingdings" panose="05000000000000000000" pitchFamily="2" charset="2"/>
              <a:buChar char="u"/>
              <a:defRPr/>
            </a:pPr>
            <a:r>
              <a:rPr kumimoji="0" lang="zh-CN" altLang="en-US" sz="2000" b="1" i="0" u="none" strike="noStrike" kern="1200" cap="none" spc="0" normalizeH="0" baseline="0" noProof="0" dirty="0">
                <a:ln>
                  <a:noFill/>
                </a:ln>
                <a:solidFill>
                  <a:schemeClr val="bg1"/>
                </a:solidFill>
                <a:effectLst/>
                <a:uLnTx/>
                <a:uFillTx/>
                <a:latin typeface="+mn-ea"/>
                <a:ea typeface="+mn-ea"/>
                <a:cs typeface="+mn-ea"/>
                <a:sym typeface="+mn-lt"/>
              </a:rPr>
              <a:t>排序：</a:t>
            </a:r>
            <a:r>
              <a:rPr kumimoji="0" lang="en-US" altLang="zh-CN" sz="2000" b="1" i="0" u="none" strike="noStrike" kern="1200" cap="none" spc="0" normalizeH="0" baseline="0" noProof="0" dirty="0">
                <a:ln>
                  <a:noFill/>
                </a:ln>
                <a:solidFill>
                  <a:schemeClr val="bg1"/>
                </a:solidFill>
                <a:effectLst/>
                <a:uLnTx/>
                <a:uFillTx/>
                <a:latin typeface="+mn-ea"/>
                <a:ea typeface="+mn-ea"/>
                <a:cs typeface="+mn-ea"/>
                <a:sym typeface="+mn-lt"/>
              </a:rPr>
              <a:t>n</a:t>
            </a:r>
            <a:r>
              <a:rPr kumimoji="0" lang="zh-CN" altLang="en-US" sz="2000" b="1" i="0" u="none" strike="noStrike" kern="1200" cap="none" spc="0" normalizeH="0" baseline="0" noProof="0" dirty="0">
                <a:ln>
                  <a:noFill/>
                </a:ln>
                <a:solidFill>
                  <a:schemeClr val="bg1"/>
                </a:solidFill>
                <a:effectLst/>
                <a:uLnTx/>
                <a:uFillTx/>
                <a:latin typeface="+mn-ea"/>
                <a:ea typeface="+mn-ea"/>
                <a:cs typeface="+mn-ea"/>
                <a:sym typeface="+mn-lt"/>
              </a:rPr>
              <a:t>为记录数</a:t>
            </a:r>
            <a:endParaRPr kumimoji="0" lang="en-US" altLang="zh-CN" sz="2000" b="1" i="0" u="none" strike="noStrike" kern="1200" cap="none" spc="0" normalizeH="0" baseline="0" noProof="0" dirty="0">
              <a:ln>
                <a:noFill/>
              </a:ln>
              <a:solidFill>
                <a:schemeClr val="bg1"/>
              </a:solidFill>
              <a:effectLst/>
              <a:uLnTx/>
              <a:uFillTx/>
              <a:latin typeface="+mn-ea"/>
              <a:ea typeface="+mn-ea"/>
              <a:cs typeface="+mn-ea"/>
              <a:sym typeface="+mn-lt"/>
            </a:endParaRPr>
          </a:p>
          <a:p>
            <a:pPr marL="342900" marR="0" lvl="0" indent="-342900" algn="l" defTabSz="914400" rtl="0" eaLnBrk="0" fontAlgn="base" latinLnBrk="0" hangingPunct="0">
              <a:lnSpc>
                <a:spcPct val="130000"/>
              </a:lnSpc>
              <a:spcBef>
                <a:spcPct val="0"/>
              </a:spcBef>
              <a:spcAft>
                <a:spcPct val="0"/>
              </a:spcAft>
              <a:buClrTx/>
              <a:buSzTx/>
              <a:buFont typeface="Wingdings" panose="05000000000000000000" pitchFamily="2" charset="2"/>
              <a:buChar char="u"/>
              <a:defRPr/>
            </a:pPr>
            <a:r>
              <a:rPr kumimoji="0" lang="zh-CN" altLang="en-US" sz="2000" b="1" i="0" u="none" strike="noStrike" kern="1200" cap="none" spc="0" normalizeH="0" baseline="0" noProof="0" dirty="0">
                <a:ln>
                  <a:noFill/>
                </a:ln>
                <a:solidFill>
                  <a:schemeClr val="bg1"/>
                </a:solidFill>
                <a:effectLst/>
                <a:uLnTx/>
                <a:uFillTx/>
                <a:latin typeface="+mn-ea"/>
                <a:ea typeface="+mn-ea"/>
                <a:cs typeface="+mn-ea"/>
                <a:sym typeface="+mn-lt"/>
              </a:rPr>
              <a:t>矩阵：</a:t>
            </a:r>
            <a:r>
              <a:rPr kumimoji="0" lang="en-US" altLang="zh-CN" sz="2000" b="1" i="0" u="none" strike="noStrike" kern="1200" cap="none" spc="0" normalizeH="0" baseline="0" noProof="0" dirty="0">
                <a:ln>
                  <a:noFill/>
                </a:ln>
                <a:solidFill>
                  <a:schemeClr val="bg1"/>
                </a:solidFill>
                <a:effectLst/>
                <a:uLnTx/>
                <a:uFillTx/>
                <a:latin typeface="+mn-ea"/>
                <a:ea typeface="+mn-ea"/>
                <a:cs typeface="+mn-ea"/>
                <a:sym typeface="+mn-lt"/>
              </a:rPr>
              <a:t>n</a:t>
            </a:r>
            <a:r>
              <a:rPr kumimoji="0" lang="zh-CN" altLang="en-US" sz="2000" b="1" i="0" u="none" strike="noStrike" kern="1200" cap="none" spc="0" normalizeH="0" baseline="0" noProof="0" dirty="0">
                <a:ln>
                  <a:noFill/>
                </a:ln>
                <a:solidFill>
                  <a:schemeClr val="bg1"/>
                </a:solidFill>
                <a:effectLst/>
                <a:uLnTx/>
                <a:uFillTx/>
                <a:latin typeface="+mn-ea"/>
                <a:ea typeface="+mn-ea"/>
                <a:cs typeface="+mn-ea"/>
                <a:sym typeface="+mn-lt"/>
              </a:rPr>
              <a:t>为矩阵的阶数</a:t>
            </a:r>
            <a:endParaRPr kumimoji="0" lang="en-US" altLang="zh-CN" sz="2000" b="1" i="0" u="none" strike="noStrike" kern="1200" cap="none" spc="0" normalizeH="0" baseline="0" noProof="0" dirty="0">
              <a:ln>
                <a:noFill/>
              </a:ln>
              <a:solidFill>
                <a:schemeClr val="bg1"/>
              </a:solidFill>
              <a:effectLst/>
              <a:uLnTx/>
              <a:uFillTx/>
              <a:latin typeface="+mn-ea"/>
              <a:ea typeface="+mn-ea"/>
              <a:cs typeface="+mn-ea"/>
              <a:sym typeface="+mn-lt"/>
            </a:endParaRPr>
          </a:p>
          <a:p>
            <a:pPr marL="342900" marR="0" lvl="0" indent="-342900" algn="l" defTabSz="914400" rtl="0" eaLnBrk="0" fontAlgn="base" latinLnBrk="0" hangingPunct="0">
              <a:lnSpc>
                <a:spcPct val="130000"/>
              </a:lnSpc>
              <a:spcBef>
                <a:spcPct val="0"/>
              </a:spcBef>
              <a:spcAft>
                <a:spcPct val="0"/>
              </a:spcAft>
              <a:buClrTx/>
              <a:buSzTx/>
              <a:buFont typeface="Wingdings" panose="05000000000000000000" pitchFamily="2" charset="2"/>
              <a:buChar char="u"/>
              <a:defRPr/>
            </a:pPr>
            <a:r>
              <a:rPr kumimoji="0" lang="zh-CN" altLang="en-US" sz="2000" b="1" i="0" u="none" strike="noStrike" kern="1200" cap="none" spc="0" normalizeH="0" baseline="0" noProof="0" dirty="0">
                <a:ln>
                  <a:noFill/>
                </a:ln>
                <a:solidFill>
                  <a:schemeClr val="bg1"/>
                </a:solidFill>
                <a:effectLst/>
                <a:uLnTx/>
                <a:uFillTx/>
                <a:latin typeface="+mn-ea"/>
                <a:ea typeface="+mn-ea"/>
                <a:cs typeface="+mn-ea"/>
                <a:sym typeface="+mn-lt"/>
              </a:rPr>
              <a:t>多项式：</a:t>
            </a:r>
            <a:r>
              <a:rPr kumimoji="0" lang="en-US" altLang="zh-CN" sz="2000" b="1" i="0" u="none" strike="noStrike" kern="1200" cap="none" spc="0" normalizeH="0" baseline="0" noProof="0" dirty="0">
                <a:ln>
                  <a:noFill/>
                </a:ln>
                <a:solidFill>
                  <a:schemeClr val="bg1"/>
                </a:solidFill>
                <a:effectLst/>
                <a:uLnTx/>
                <a:uFillTx/>
                <a:latin typeface="+mn-ea"/>
                <a:ea typeface="+mn-ea"/>
                <a:cs typeface="+mn-ea"/>
                <a:sym typeface="+mn-lt"/>
              </a:rPr>
              <a:t>n</a:t>
            </a:r>
            <a:r>
              <a:rPr kumimoji="0" lang="zh-CN" altLang="en-US" sz="2000" b="1" i="0" u="none" strike="noStrike" kern="1200" cap="none" spc="0" normalizeH="0" baseline="0" noProof="0" dirty="0">
                <a:ln>
                  <a:noFill/>
                </a:ln>
                <a:solidFill>
                  <a:schemeClr val="bg1"/>
                </a:solidFill>
                <a:effectLst/>
                <a:uLnTx/>
                <a:uFillTx/>
                <a:latin typeface="+mn-ea"/>
                <a:ea typeface="+mn-ea"/>
                <a:cs typeface="+mn-ea"/>
                <a:sym typeface="+mn-lt"/>
              </a:rPr>
              <a:t>为多项式的项数</a:t>
            </a:r>
            <a:endParaRPr kumimoji="0" lang="en-US" altLang="zh-CN" sz="2000" b="1" i="0" u="none" strike="noStrike" kern="1200" cap="none" spc="0" normalizeH="0" baseline="0" noProof="0" dirty="0">
              <a:ln>
                <a:noFill/>
              </a:ln>
              <a:solidFill>
                <a:schemeClr val="bg1"/>
              </a:solidFill>
              <a:effectLst/>
              <a:uLnTx/>
              <a:uFillTx/>
              <a:latin typeface="+mn-ea"/>
              <a:ea typeface="+mn-ea"/>
              <a:cs typeface="+mn-ea"/>
              <a:sym typeface="+mn-lt"/>
            </a:endParaRPr>
          </a:p>
          <a:p>
            <a:pPr marL="342900" marR="0" lvl="0" indent="-342900" algn="l" defTabSz="914400" rtl="0" eaLnBrk="0" fontAlgn="base" latinLnBrk="0" hangingPunct="0">
              <a:lnSpc>
                <a:spcPct val="130000"/>
              </a:lnSpc>
              <a:spcBef>
                <a:spcPct val="0"/>
              </a:spcBef>
              <a:spcAft>
                <a:spcPct val="0"/>
              </a:spcAft>
              <a:buClrTx/>
              <a:buSzTx/>
              <a:buFont typeface="Wingdings" panose="05000000000000000000" pitchFamily="2" charset="2"/>
              <a:buChar char="u"/>
              <a:defRPr/>
            </a:pPr>
            <a:r>
              <a:rPr kumimoji="0" lang="zh-CN" altLang="en-US" sz="2000" b="1" i="0" u="none" strike="noStrike" kern="1200" cap="none" spc="0" normalizeH="0" baseline="0" noProof="0" dirty="0">
                <a:ln>
                  <a:noFill/>
                </a:ln>
                <a:solidFill>
                  <a:schemeClr val="bg1"/>
                </a:solidFill>
                <a:effectLst/>
                <a:uLnTx/>
                <a:uFillTx/>
                <a:latin typeface="+mn-ea"/>
                <a:ea typeface="+mn-ea"/>
                <a:cs typeface="+mn-ea"/>
                <a:sym typeface="+mn-lt"/>
              </a:rPr>
              <a:t>集合：</a:t>
            </a:r>
            <a:r>
              <a:rPr kumimoji="0" lang="en-US" altLang="zh-CN" sz="2000" b="1" i="0" u="none" strike="noStrike" kern="1200" cap="none" spc="0" normalizeH="0" baseline="0" noProof="0" dirty="0">
                <a:ln>
                  <a:noFill/>
                </a:ln>
                <a:solidFill>
                  <a:schemeClr val="bg1"/>
                </a:solidFill>
                <a:effectLst/>
                <a:uLnTx/>
                <a:uFillTx/>
                <a:latin typeface="+mn-ea"/>
                <a:ea typeface="+mn-ea"/>
                <a:cs typeface="+mn-ea"/>
                <a:sym typeface="+mn-lt"/>
              </a:rPr>
              <a:t>n</a:t>
            </a:r>
            <a:r>
              <a:rPr kumimoji="0" lang="zh-CN" altLang="en-US" sz="2000" b="1" i="0" u="none" strike="noStrike" kern="1200" cap="none" spc="0" normalizeH="0" baseline="0" noProof="0" dirty="0">
                <a:ln>
                  <a:noFill/>
                </a:ln>
                <a:solidFill>
                  <a:schemeClr val="bg1"/>
                </a:solidFill>
                <a:effectLst/>
                <a:uLnTx/>
                <a:uFillTx/>
                <a:latin typeface="+mn-ea"/>
                <a:ea typeface="+mn-ea"/>
                <a:cs typeface="+mn-ea"/>
                <a:sym typeface="+mn-lt"/>
              </a:rPr>
              <a:t>为元素个数</a:t>
            </a:r>
            <a:endParaRPr kumimoji="0" lang="en-US" altLang="zh-CN" sz="2000" b="1" i="0" u="none" strike="noStrike" kern="1200" cap="none" spc="0" normalizeH="0" baseline="0" noProof="0" dirty="0">
              <a:ln>
                <a:noFill/>
              </a:ln>
              <a:solidFill>
                <a:schemeClr val="bg1"/>
              </a:solidFill>
              <a:effectLst/>
              <a:uLnTx/>
              <a:uFillTx/>
              <a:latin typeface="+mn-ea"/>
              <a:ea typeface="+mn-ea"/>
              <a:cs typeface="+mn-ea"/>
              <a:sym typeface="+mn-lt"/>
            </a:endParaRPr>
          </a:p>
          <a:p>
            <a:pPr marL="342900" marR="0" lvl="0" indent="-342900" algn="l" defTabSz="914400" rtl="0" eaLnBrk="0" fontAlgn="base" latinLnBrk="0" hangingPunct="0">
              <a:lnSpc>
                <a:spcPct val="130000"/>
              </a:lnSpc>
              <a:spcBef>
                <a:spcPct val="0"/>
              </a:spcBef>
              <a:spcAft>
                <a:spcPct val="0"/>
              </a:spcAft>
              <a:buClrTx/>
              <a:buSzTx/>
              <a:buFont typeface="Wingdings" panose="05000000000000000000" pitchFamily="2" charset="2"/>
              <a:buChar char="u"/>
              <a:defRPr/>
            </a:pPr>
            <a:r>
              <a:rPr kumimoji="0" lang="zh-CN" altLang="en-US" sz="2000" b="1" i="0" u="none" strike="noStrike" kern="1200" cap="none" spc="0" normalizeH="0" baseline="0" noProof="0" dirty="0">
                <a:ln>
                  <a:noFill/>
                </a:ln>
                <a:solidFill>
                  <a:schemeClr val="bg1"/>
                </a:solidFill>
                <a:effectLst/>
                <a:uLnTx/>
                <a:uFillTx/>
                <a:latin typeface="+mn-ea"/>
                <a:ea typeface="+mn-ea"/>
                <a:cs typeface="+mn-ea"/>
                <a:sym typeface="+mn-lt"/>
              </a:rPr>
              <a:t>树：</a:t>
            </a:r>
            <a:r>
              <a:rPr kumimoji="0" lang="en-US" altLang="zh-CN" sz="2000" b="1" i="0" u="none" strike="noStrike" kern="1200" cap="none" spc="0" normalizeH="0" baseline="0" noProof="0" dirty="0">
                <a:ln>
                  <a:noFill/>
                </a:ln>
                <a:solidFill>
                  <a:schemeClr val="bg1"/>
                </a:solidFill>
                <a:effectLst/>
                <a:uLnTx/>
                <a:uFillTx/>
                <a:latin typeface="+mn-ea"/>
                <a:ea typeface="+mn-ea"/>
                <a:cs typeface="+mn-ea"/>
                <a:sym typeface="+mn-lt"/>
              </a:rPr>
              <a:t>n</a:t>
            </a:r>
            <a:r>
              <a:rPr kumimoji="0" lang="zh-CN" altLang="en-US" sz="2000" b="1" i="0" u="none" strike="noStrike" kern="1200" cap="none" spc="0" normalizeH="0" baseline="0" noProof="0" dirty="0">
                <a:ln>
                  <a:noFill/>
                </a:ln>
                <a:solidFill>
                  <a:schemeClr val="bg1"/>
                </a:solidFill>
                <a:effectLst/>
                <a:uLnTx/>
                <a:uFillTx/>
                <a:latin typeface="+mn-ea"/>
                <a:ea typeface="+mn-ea"/>
                <a:cs typeface="+mn-ea"/>
                <a:sym typeface="+mn-lt"/>
              </a:rPr>
              <a:t>为树的结点个数</a:t>
            </a:r>
            <a:endParaRPr kumimoji="0" lang="en-US" altLang="zh-CN" sz="2000" b="1" i="0" u="none" strike="noStrike" kern="1200" cap="none" spc="0" normalizeH="0" baseline="0" noProof="0" dirty="0">
              <a:ln>
                <a:noFill/>
              </a:ln>
              <a:solidFill>
                <a:schemeClr val="bg1"/>
              </a:solidFill>
              <a:effectLst/>
              <a:uLnTx/>
              <a:uFillTx/>
              <a:latin typeface="+mn-ea"/>
              <a:ea typeface="+mn-ea"/>
              <a:cs typeface="+mn-ea"/>
              <a:sym typeface="+mn-lt"/>
            </a:endParaRPr>
          </a:p>
          <a:p>
            <a:pPr marL="342900" marR="0" lvl="0" indent="-342900" algn="l" defTabSz="914400" rtl="0" eaLnBrk="0" fontAlgn="base" latinLnBrk="0" hangingPunct="0">
              <a:lnSpc>
                <a:spcPct val="130000"/>
              </a:lnSpc>
              <a:spcBef>
                <a:spcPct val="0"/>
              </a:spcBef>
              <a:spcAft>
                <a:spcPct val="0"/>
              </a:spcAft>
              <a:buClrTx/>
              <a:buSzTx/>
              <a:buFont typeface="Wingdings" panose="05000000000000000000" pitchFamily="2" charset="2"/>
              <a:buChar char="u"/>
              <a:defRPr/>
            </a:pPr>
            <a:r>
              <a:rPr kumimoji="0" lang="zh-CN" altLang="en-US" sz="2000" b="1" i="0" u="none" strike="noStrike" kern="1200" cap="none" spc="0" normalizeH="0" baseline="0" noProof="0" dirty="0">
                <a:ln>
                  <a:noFill/>
                </a:ln>
                <a:solidFill>
                  <a:schemeClr val="bg1"/>
                </a:solidFill>
                <a:effectLst/>
                <a:uLnTx/>
                <a:uFillTx/>
                <a:latin typeface="+mn-ea"/>
                <a:ea typeface="+mn-ea"/>
                <a:cs typeface="+mn-ea"/>
                <a:sym typeface="+mn-lt"/>
              </a:rPr>
              <a:t>图：</a:t>
            </a:r>
            <a:r>
              <a:rPr kumimoji="0" lang="en-US" altLang="zh-CN" sz="2000" b="1" i="0" u="none" strike="noStrike" kern="1200" cap="none" spc="0" normalizeH="0" baseline="0" noProof="0" dirty="0">
                <a:ln>
                  <a:noFill/>
                </a:ln>
                <a:solidFill>
                  <a:schemeClr val="bg1"/>
                </a:solidFill>
                <a:effectLst/>
                <a:uLnTx/>
                <a:uFillTx/>
                <a:latin typeface="+mn-ea"/>
                <a:ea typeface="+mn-ea"/>
                <a:cs typeface="+mn-ea"/>
                <a:sym typeface="+mn-lt"/>
              </a:rPr>
              <a:t>n</a:t>
            </a:r>
            <a:r>
              <a:rPr kumimoji="0" lang="zh-CN" altLang="en-US" sz="2000" b="1" i="0" u="none" strike="noStrike" kern="1200" cap="none" spc="0" normalizeH="0" baseline="0" noProof="0" dirty="0">
                <a:ln>
                  <a:noFill/>
                </a:ln>
                <a:solidFill>
                  <a:schemeClr val="bg1"/>
                </a:solidFill>
                <a:effectLst/>
                <a:uLnTx/>
                <a:uFillTx/>
                <a:latin typeface="+mn-ea"/>
                <a:ea typeface="+mn-ea"/>
                <a:cs typeface="+mn-ea"/>
                <a:sym typeface="+mn-lt"/>
              </a:rPr>
              <a:t>为图的顶点数或边数</a:t>
            </a:r>
          </a:p>
          <a:p>
            <a:pPr marL="342900" marR="0" lvl="0" indent="-342900" algn="l" defTabSz="914400" rtl="0" eaLnBrk="0" fontAlgn="base" latinLnBrk="0" hangingPunct="0">
              <a:lnSpc>
                <a:spcPct val="13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bg1"/>
              </a:solidFill>
              <a:effectLst/>
              <a:uLnTx/>
              <a:uFillTx/>
              <a:latin typeface="+mn-ea"/>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down)">
                                      <p:cBhvr>
                                        <p:cTn id="11" dur="500"/>
                                        <p:tgtEl>
                                          <p:spTgt spid="3">
                                            <p:bg/>
                                          </p:spTgt>
                                        </p:tgtEl>
                                      </p:cBhvr>
                                    </p:animEffect>
                                  </p:childTnLst>
                                  <p:subTnLst>
                                    <p:set>
                                      <p:cBhvr override="childStyle">
                                        <p:cTn dur="1" fill="hold" display="0" masterRel="nextClick" afterEffect="1"/>
                                        <p:tgtEl>
                                          <p:spTgt spid="3">
                                            <p:bg/>
                                          </p:spTgt>
                                        </p:tgtEl>
                                        <p:attrNameLst>
                                          <p:attrName>style.visibility</p:attrName>
                                        </p:attrNameLst>
                                      </p:cBhvr>
                                      <p:to>
                                        <p:strVal val="hidden"/>
                                      </p:to>
                                    </p:set>
                                  </p:subTnLst>
                                </p:cTn>
                              </p:par>
                              <p:par>
                                <p:cTn id="12" presetID="22" presetClass="entr" presetSubtype="4"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15" presetID="2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18" presetID="2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par>
                                <p:cTn id="21" presetID="2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par>
                                <p:cTn id="24" presetID="22" presetClass="entr" presetSubtype="4"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subTnLst>
                                    <p:set>
                                      <p:cBhvr override="childStyle">
                                        <p:cTn dur="1" fill="hold" display="0" masterRel="nextClick" afterEffect="1"/>
                                        <p:tgtEl>
                                          <p:spTgt spid="3">
                                            <p:txEl>
                                              <p:pRg st="4" end="4"/>
                                            </p:txEl>
                                          </p:spTgt>
                                        </p:tgtEl>
                                        <p:attrNameLst>
                                          <p:attrName>style.visibility</p:attrName>
                                        </p:attrNameLst>
                                      </p:cBhvr>
                                      <p:to>
                                        <p:strVal val="hidden"/>
                                      </p:to>
                                    </p:set>
                                  </p:subTnLst>
                                </p:cTn>
                              </p:par>
                              <p:par>
                                <p:cTn id="27" presetID="2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subTnLst>
                                    <p:set>
                                      <p:cBhvr override="childStyle">
                                        <p:cTn dur="1" fill="hold" display="0" masterRel="nextClick" afterEffect="1"/>
                                        <p:tgtEl>
                                          <p:spTgt spid="3">
                                            <p:txEl>
                                              <p:pRg st="5" end="5"/>
                                            </p:txEl>
                                          </p:spTgt>
                                        </p:tgtEl>
                                        <p:attrNameLst>
                                          <p:attrName>style.visibility</p:attrName>
                                        </p:attrNameLst>
                                      </p:cBhvr>
                                      <p:to>
                                        <p:strVal val="hidden"/>
                                      </p:to>
                                    </p:set>
                                  </p:subTnLst>
                                </p:cTn>
                              </p:par>
                              <p:par>
                                <p:cTn id="30" presetID="22" presetClass="entr" presetSubtype="4"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subTnLst>
                                    <p:set>
                                      <p:cBhvr override="childStyle">
                                        <p:cTn dur="1" fill="hold" display="0" masterRel="nextClick" afterEffect="1"/>
                                        <p:tgtEl>
                                          <p:spTgt spid="3">
                                            <p:txEl>
                                              <p:pRg st="6" end="6"/>
                                            </p:txEl>
                                          </p:spTgt>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p:bldP spid="3" grpId="0" uiExpand="1" build="allAtOnce"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a:xfrm>
            <a:off x="1331913" y="692150"/>
            <a:ext cx="7127875" cy="914400"/>
          </a:xfrm>
        </p:spPr>
        <p:txBody>
          <a:bodyPr vert="horz" wrap="square" lIns="91440" tIns="45720" rIns="91440" bIns="45720" anchor="t" anchorCtr="0"/>
          <a:lstStyle/>
          <a:p>
            <a:pPr defTabSz="457200" eaLnBrk="1" hangingPunct="1"/>
            <a:r>
              <a:rPr lang="zh-CN" altLang="en-US" sz="2800" kern="1200" dirty="0">
                <a:solidFill>
                  <a:srgbClr val="000000"/>
                </a:solidFill>
                <a:latin typeface="+mj-lt"/>
                <a:cs typeface="+mj-cs"/>
              </a:rPr>
              <a:t>算法和算法分析：</a:t>
            </a:r>
            <a:r>
              <a:rPr lang="zh-CN" altLang="en-US" sz="2500" kern="1200" dirty="0">
                <a:solidFill>
                  <a:srgbClr val="000000"/>
                </a:solidFill>
                <a:latin typeface="Times New Roman" panose="02020603050405020304" pitchFamily="18" charset="0"/>
                <a:cs typeface="+mj-cs"/>
              </a:rPr>
              <a:t>算法时间效率的度量方法</a:t>
            </a:r>
            <a:endParaRPr lang="zh-CN" altLang="en-US" sz="2800" kern="1200" dirty="0">
              <a:latin typeface="Times New Roman" panose="02020603050405020304" pitchFamily="18" charset="0"/>
              <a:cs typeface="+mj-cs"/>
            </a:endParaRPr>
          </a:p>
        </p:txBody>
      </p:sp>
      <p:sp>
        <p:nvSpPr>
          <p:cNvPr id="51202"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31</a:t>
            </a:fld>
            <a:endParaRPr lang="en-US" altLang="zh-CN" sz="1400" dirty="0">
              <a:latin typeface="Tahoma" panose="020B0604030504040204" pitchFamily="34" charset="0"/>
              <a:ea typeface="微软雅黑 Light" panose="020B0502040204020203" pitchFamily="34" charset="-122"/>
            </a:endParaRPr>
          </a:p>
        </p:txBody>
      </p:sp>
      <p:sp>
        <p:nvSpPr>
          <p:cNvPr id="51203" name="内容占位符 1"/>
          <p:cNvSpPr>
            <a:spLocks noGrp="1"/>
          </p:cNvSpPr>
          <p:nvPr>
            <p:ph idx="1"/>
          </p:nvPr>
        </p:nvSpPr>
        <p:spPr>
          <a:xfrm>
            <a:off x="1338263" y="1341438"/>
            <a:ext cx="7265987" cy="3776662"/>
          </a:xfrm>
        </p:spPr>
        <p:txBody>
          <a:bodyPr vert="horz" wrap="square" lIns="91440" tIns="45720" rIns="91440" bIns="45720" anchor="t" anchorCtr="0"/>
          <a:lstStyle/>
          <a:p>
            <a:pPr defTabSz="457200" eaLnBrk="1" hangingPunct="1">
              <a:lnSpc>
                <a:spcPct val="150000"/>
              </a:lnSpc>
            </a:pPr>
            <a:r>
              <a:rPr lang="zh-CN" altLang="en-US" kern="1200" dirty="0">
                <a:latin typeface="微软雅黑 Light" panose="020B0502040204020203" pitchFamily="34" charset="-122"/>
                <a:cs typeface="+mn-cs"/>
              </a:rPr>
              <a:t>如果去除与软硬件有关的因素</a:t>
            </a:r>
            <a:r>
              <a:rPr lang="en-US" altLang="zh-CN" kern="1200" dirty="0">
                <a:latin typeface="微软雅黑 Light" panose="020B0502040204020203" pitchFamily="34" charset="-122"/>
                <a:cs typeface="+mn-cs"/>
              </a:rPr>
              <a:t>, </a:t>
            </a:r>
            <a:r>
              <a:rPr lang="zh-CN" altLang="en-US" kern="1200" dirty="0">
                <a:latin typeface="微软雅黑 Light" panose="020B0502040204020203" pitchFamily="34" charset="-122"/>
                <a:cs typeface="+mn-cs"/>
              </a:rPr>
              <a:t>则一个算法“运行工作量”的大小应只依赖于问题的规模，或者说是问题规模 </a:t>
            </a:r>
            <a:r>
              <a:rPr lang="en-US" altLang="zh-CN" kern="1200" dirty="0">
                <a:latin typeface="微软雅黑 Light" panose="020B0502040204020203" pitchFamily="34" charset="-122"/>
                <a:cs typeface="+mn-cs"/>
              </a:rPr>
              <a:t>n </a:t>
            </a:r>
            <a:r>
              <a:rPr lang="zh-CN" altLang="en-US" kern="1200" dirty="0">
                <a:latin typeface="微软雅黑 Light" panose="020B0502040204020203" pitchFamily="34" charset="-122"/>
                <a:cs typeface="+mn-cs"/>
              </a:rPr>
              <a:t>的某个函数。</a:t>
            </a:r>
          </a:p>
          <a:p>
            <a:pPr defTabSz="457200" eaLnBrk="1" hangingPunct="1">
              <a:lnSpc>
                <a:spcPct val="150000"/>
              </a:lnSpc>
            </a:pPr>
            <a:r>
              <a:rPr lang="zh-CN" altLang="en-US" kern="1200" dirty="0">
                <a:latin typeface="+mn-lt"/>
                <a:cs typeface="+mn-cs"/>
              </a:rPr>
              <a:t>从算法中选取一种对于所研究问题来说是基本操作的原操作，以该基本操作重复执行次数作为算法的时间量度。</a:t>
            </a:r>
            <a:r>
              <a:rPr lang="zh-CN" altLang="en-US" u="sng" kern="1200" dirty="0">
                <a:solidFill>
                  <a:schemeClr val="hlink"/>
                </a:solidFill>
                <a:latin typeface="+mn-lt"/>
                <a:cs typeface="+mn-cs"/>
              </a:rPr>
              <a:t>算法中基本操作重复执行次数是问题规模</a:t>
            </a:r>
            <a:r>
              <a:rPr lang="en-US" altLang="zh-CN" u="sng" kern="1200" dirty="0">
                <a:solidFill>
                  <a:schemeClr val="hlink"/>
                </a:solidFill>
                <a:latin typeface="Times New Roman" panose="02020603050405020304" pitchFamily="18" charset="0"/>
                <a:cs typeface="+mn-cs"/>
              </a:rPr>
              <a:t>n</a:t>
            </a:r>
            <a:r>
              <a:rPr lang="zh-CN" altLang="en-US" u="sng" kern="1200" dirty="0">
                <a:solidFill>
                  <a:schemeClr val="hlink"/>
                </a:solidFill>
                <a:latin typeface="Times New Roman" panose="02020603050405020304" pitchFamily="18" charset="0"/>
                <a:cs typeface="+mn-cs"/>
              </a:rPr>
              <a:t>的某个函数</a:t>
            </a:r>
            <a:r>
              <a:rPr lang="en-US" altLang="zh-CN" u="sng" kern="1200" dirty="0">
                <a:solidFill>
                  <a:schemeClr val="hlink"/>
                </a:solidFill>
                <a:latin typeface="Times New Roman" panose="02020603050405020304" pitchFamily="18" charset="0"/>
                <a:cs typeface="+mn-cs"/>
              </a:rPr>
              <a:t>f(n)</a:t>
            </a:r>
          </a:p>
          <a:p>
            <a:pPr defTabSz="457200" eaLnBrk="1" hangingPunct="1">
              <a:lnSpc>
                <a:spcPct val="150000"/>
              </a:lnSpc>
            </a:pPr>
            <a:r>
              <a:rPr lang="zh-CN" altLang="en-US" kern="1200" dirty="0">
                <a:latin typeface="+mn-lt"/>
                <a:cs typeface="+mn-cs"/>
              </a:rPr>
              <a:t>语句频度：语句重复执行的次数。</a:t>
            </a:r>
            <a:endParaRPr lang="zh-CN" altLang="en-US" u="sng" kern="1200" dirty="0">
              <a:solidFill>
                <a:schemeClr val="hlink"/>
              </a:solidFill>
              <a:latin typeface="+mn-lt"/>
              <a:cs typeface="+mn-cs"/>
            </a:endParaRPr>
          </a:p>
          <a:p>
            <a:pPr defTabSz="457200" eaLnBrk="1" hangingPunct="1">
              <a:lnSpc>
                <a:spcPct val="150000"/>
              </a:lnSpc>
            </a:pPr>
            <a:endParaRPr lang="zh-CN" altLang="en-US" kern="1200" dirty="0">
              <a:latin typeface="+mn-lt"/>
              <a:cs typeface="+mn-c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4"/>
          <p:cNvSpPr>
            <a:spLocks noGrp="1"/>
          </p:cNvSpPr>
          <p:nvPr>
            <p:ph type="title"/>
          </p:nvPr>
        </p:nvSpPr>
        <p:spPr>
          <a:xfrm>
            <a:off x="1363663" y="692150"/>
            <a:ext cx="6088062" cy="617538"/>
          </a:xfrm>
        </p:spPr>
        <p:txBody>
          <a:bodyPr vert="horz" wrap="square" lIns="91440" tIns="45720" rIns="91440" bIns="45720" anchor="t" anchorCtr="0"/>
          <a:lstStyle/>
          <a:p>
            <a:pPr defTabSz="457200" eaLnBrk="1" hangingPunct="1"/>
            <a:r>
              <a:rPr lang="zh-CN" altLang="en-US" sz="2800" kern="1200" dirty="0">
                <a:solidFill>
                  <a:srgbClr val="000000"/>
                </a:solidFill>
                <a:latin typeface="+mj-lt"/>
                <a:cs typeface="+mj-cs"/>
              </a:rPr>
              <a:t>算法和算法分析：</a:t>
            </a:r>
            <a:r>
              <a:rPr lang="zh-CN" altLang="en-US" sz="2500" kern="1200" dirty="0">
                <a:solidFill>
                  <a:srgbClr val="000000"/>
                </a:solidFill>
                <a:latin typeface="Times New Roman" panose="02020603050405020304" pitchFamily="18" charset="0"/>
                <a:cs typeface="+mj-cs"/>
              </a:rPr>
              <a:t>算法的时间复杂度</a:t>
            </a:r>
            <a:endParaRPr lang="zh-CN" altLang="en-US" sz="2800" kern="1200" dirty="0">
              <a:latin typeface="Times New Roman" panose="02020603050405020304" pitchFamily="18" charset="0"/>
              <a:cs typeface="+mj-cs"/>
            </a:endParaRPr>
          </a:p>
        </p:txBody>
      </p:sp>
      <p:sp>
        <p:nvSpPr>
          <p:cNvPr id="52226"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32</a:t>
            </a:fld>
            <a:endParaRPr lang="en-US" altLang="zh-CN" sz="1400" dirty="0">
              <a:latin typeface="Tahoma" panose="020B0604030504040204" pitchFamily="34" charset="0"/>
              <a:ea typeface="微软雅黑 Light" panose="020B0502040204020203" pitchFamily="34" charset="-122"/>
            </a:endParaRPr>
          </a:p>
        </p:txBody>
      </p:sp>
      <p:sp>
        <p:nvSpPr>
          <p:cNvPr id="52227" name="Text Box 2"/>
          <p:cNvSpPr txBox="1"/>
          <p:nvPr/>
        </p:nvSpPr>
        <p:spPr>
          <a:xfrm>
            <a:off x="804863" y="1485900"/>
            <a:ext cx="5826125" cy="457200"/>
          </a:xfrm>
          <a:prstGeom prst="rect">
            <a:avLst/>
          </a:prstGeom>
          <a:noFill/>
          <a:ln w="9525">
            <a:noFill/>
          </a:ln>
        </p:spPr>
        <p:txBody>
          <a:bodyPr anchor="t" anchorCtr="0">
            <a:spAutoFit/>
          </a:bodyPr>
          <a:lstStyle/>
          <a:p>
            <a:pPr>
              <a:buClrTx/>
              <a:buFontTx/>
            </a:pPr>
            <a:r>
              <a:rPr lang="zh-CN" altLang="en-US" b="1" dirty="0">
                <a:latin typeface="微软雅黑 Light" panose="020B0502040204020203" pitchFamily="34" charset="-122"/>
                <a:ea typeface="微软雅黑 Light" panose="020B0502040204020203" pitchFamily="34" charset="-122"/>
              </a:rPr>
              <a:t>算法时间效率的度量</a:t>
            </a:r>
            <a:r>
              <a:rPr lang="en-US" altLang="zh-CN" b="1" dirty="0">
                <a:latin typeface="微软雅黑 Light" panose="020B0502040204020203" pitchFamily="34" charset="-122"/>
                <a:ea typeface="微软雅黑 Light" panose="020B0502040204020203" pitchFamily="34" charset="-122"/>
              </a:rPr>
              <a:t>——</a:t>
            </a:r>
            <a:r>
              <a:rPr lang="zh-CN" altLang="en-US" b="1" dirty="0">
                <a:solidFill>
                  <a:schemeClr val="hlink"/>
                </a:solidFill>
                <a:latin typeface="微软雅黑 Light" panose="020B0502040204020203" pitchFamily="34" charset="-122"/>
                <a:ea typeface="微软雅黑 Light" panose="020B0502040204020203" pitchFamily="34" charset="-122"/>
              </a:rPr>
              <a:t>时间复杂度</a:t>
            </a:r>
          </a:p>
        </p:txBody>
      </p:sp>
      <p:sp>
        <p:nvSpPr>
          <p:cNvPr id="52228" name="Text Box 3"/>
          <p:cNvSpPr txBox="1"/>
          <p:nvPr/>
        </p:nvSpPr>
        <p:spPr>
          <a:xfrm>
            <a:off x="684213" y="1943100"/>
            <a:ext cx="8135937" cy="2806700"/>
          </a:xfrm>
          <a:prstGeom prst="rect">
            <a:avLst/>
          </a:prstGeom>
          <a:noFill/>
          <a:ln w="9525">
            <a:noFill/>
          </a:ln>
        </p:spPr>
        <p:txBody>
          <a:bodyPr anchor="t" anchorCtr="0">
            <a:spAutoFit/>
          </a:bodyPr>
          <a:lstStyle/>
          <a:p>
            <a:pPr>
              <a:lnSpc>
                <a:spcPct val="150000"/>
              </a:lnSpc>
              <a:buClrTx/>
              <a:buFontTx/>
            </a:pPr>
            <a:r>
              <a:rPr lang="zh-CN" altLang="en-US" b="1" dirty="0">
                <a:latin typeface="微软雅黑 Light" panose="020B0502040204020203" pitchFamily="34" charset="-122"/>
                <a:ea typeface="微软雅黑 Light" panose="020B0502040204020203" pitchFamily="34" charset="-122"/>
              </a:rPr>
              <a:t>时间复杂度：一般情况下，算法中基本操作执行的次数是问题规模</a:t>
            </a:r>
            <a:r>
              <a:rPr lang="en-US" altLang="zh-CN" b="1" dirty="0">
                <a:latin typeface="微软雅黑 Light" panose="020B0502040204020203" pitchFamily="34" charset="-122"/>
                <a:ea typeface="微软雅黑 Light" panose="020B0502040204020203" pitchFamily="34" charset="-122"/>
              </a:rPr>
              <a:t>n</a:t>
            </a:r>
            <a:r>
              <a:rPr lang="zh-CN" altLang="en-US" b="1" dirty="0">
                <a:latin typeface="微软雅黑 Light" panose="020B0502040204020203" pitchFamily="34" charset="-122"/>
                <a:ea typeface="微软雅黑 Light" panose="020B0502040204020203" pitchFamily="34" charset="-122"/>
              </a:rPr>
              <a:t>的某个函数</a:t>
            </a:r>
            <a:r>
              <a:rPr lang="en-US" altLang="zh-CN" b="1" dirty="0">
                <a:latin typeface="微软雅黑 Light" panose="020B0502040204020203" pitchFamily="34" charset="-122"/>
                <a:ea typeface="微软雅黑 Light" panose="020B0502040204020203" pitchFamily="34" charset="-122"/>
              </a:rPr>
              <a:t>f(n)</a:t>
            </a:r>
            <a:r>
              <a:rPr lang="zh-CN" altLang="en-US" b="1" dirty="0">
                <a:latin typeface="微软雅黑 Light" panose="020B0502040204020203" pitchFamily="34" charset="-122"/>
                <a:ea typeface="微软雅黑 Light" panose="020B0502040204020203" pitchFamily="34" charset="-122"/>
              </a:rPr>
              <a:t>，算法的时间量度记作</a:t>
            </a:r>
          </a:p>
          <a:p>
            <a:pPr>
              <a:lnSpc>
                <a:spcPct val="150000"/>
              </a:lnSpc>
              <a:buClrTx/>
              <a:buFontTx/>
            </a:pPr>
            <a:r>
              <a:rPr lang="zh-CN" altLang="en-US" b="1" dirty="0">
                <a:latin typeface="微软雅黑 Light" panose="020B0502040204020203" pitchFamily="34" charset="-122"/>
                <a:ea typeface="微软雅黑 Light" panose="020B0502040204020203" pitchFamily="34" charset="-122"/>
              </a:rPr>
              <a:t>         </a:t>
            </a:r>
            <a:r>
              <a:rPr lang="en-US" altLang="zh-CN" b="1" dirty="0">
                <a:latin typeface="微软雅黑 Light" panose="020B0502040204020203" pitchFamily="34" charset="-122"/>
                <a:ea typeface="微软雅黑 Light" panose="020B0502040204020203" pitchFamily="34" charset="-122"/>
              </a:rPr>
              <a:t>T(n)=</a:t>
            </a:r>
            <a:r>
              <a:rPr lang="en-US" altLang="zh-CN" b="1" dirty="0">
                <a:latin typeface="Times New Roman" panose="02020603050405020304" pitchFamily="18" charset="0"/>
                <a:ea typeface="微软雅黑 Light" panose="020B0502040204020203" pitchFamily="34" charset="-122"/>
              </a:rPr>
              <a:t>O</a:t>
            </a:r>
            <a:r>
              <a:rPr lang="en-US" altLang="zh-CN" b="1" dirty="0">
                <a:latin typeface="微软雅黑 Light" panose="020B0502040204020203" pitchFamily="34" charset="-122"/>
                <a:ea typeface="微软雅黑 Light" panose="020B0502040204020203" pitchFamily="34" charset="-122"/>
              </a:rPr>
              <a:t>(f(n))</a:t>
            </a:r>
          </a:p>
          <a:p>
            <a:pPr algn="just">
              <a:lnSpc>
                <a:spcPct val="150000"/>
              </a:lnSpc>
              <a:buClrTx/>
              <a:buFontTx/>
            </a:pPr>
            <a:r>
              <a:rPr lang="zh-CN" altLang="en-US" b="1" dirty="0">
                <a:latin typeface="微软雅黑 Light" panose="020B0502040204020203" pitchFamily="34" charset="-122"/>
                <a:ea typeface="微软雅黑 Light" panose="020B0502040204020203" pitchFamily="34" charset="-122"/>
              </a:rPr>
              <a:t>表示随问题规模</a:t>
            </a:r>
            <a:r>
              <a:rPr lang="en-US" altLang="zh-CN" b="1" dirty="0">
                <a:latin typeface="微软雅黑 Light" panose="020B0502040204020203" pitchFamily="34" charset="-122"/>
                <a:ea typeface="微软雅黑 Light" panose="020B0502040204020203" pitchFamily="34" charset="-122"/>
              </a:rPr>
              <a:t>n</a:t>
            </a:r>
            <a:r>
              <a:rPr lang="zh-CN" altLang="en-US" b="1" dirty="0">
                <a:latin typeface="微软雅黑 Light" panose="020B0502040204020203" pitchFamily="34" charset="-122"/>
                <a:ea typeface="微软雅黑 Light" panose="020B0502040204020203" pitchFamily="34" charset="-122"/>
              </a:rPr>
              <a:t>的增大，算法执行时间的增长率和</a:t>
            </a:r>
            <a:r>
              <a:rPr lang="en-US" altLang="zh-CN" b="1" dirty="0">
                <a:latin typeface="微软雅黑 Light" panose="020B0502040204020203" pitchFamily="34" charset="-122"/>
                <a:ea typeface="微软雅黑 Light" panose="020B0502040204020203" pitchFamily="34" charset="-122"/>
              </a:rPr>
              <a:t>f(n)</a:t>
            </a:r>
            <a:r>
              <a:rPr lang="zh-CN" altLang="en-US" b="1" dirty="0">
                <a:latin typeface="微软雅黑 Light" panose="020B0502040204020203" pitchFamily="34" charset="-122"/>
                <a:ea typeface="微软雅黑 Light" panose="020B0502040204020203" pitchFamily="34" charset="-122"/>
              </a:rPr>
              <a:t>的增长率相同，称作算法的</a:t>
            </a:r>
            <a:r>
              <a:rPr lang="zh-CN" altLang="en-US" b="1" i="1" u="sng" dirty="0">
                <a:solidFill>
                  <a:srgbClr val="FF0000"/>
                </a:solidFill>
                <a:latin typeface="微软雅黑 Light" panose="020B0502040204020203" pitchFamily="34" charset="-122"/>
                <a:ea typeface="微软雅黑 Light" panose="020B0502040204020203" pitchFamily="34" charset="-122"/>
              </a:rPr>
              <a:t>渐近时间复杂度</a:t>
            </a:r>
            <a:r>
              <a:rPr lang="zh-CN" altLang="en-US" b="1" dirty="0">
                <a:latin typeface="微软雅黑 Light" panose="020B0502040204020203" pitchFamily="34" charset="-122"/>
                <a:ea typeface="微软雅黑 Light" panose="020B0502040204020203" pitchFamily="34" charset="-122"/>
              </a:rPr>
              <a:t>，简称</a:t>
            </a:r>
            <a:r>
              <a:rPr lang="zh-CN" altLang="en-US" b="1" i="1" u="sng" dirty="0">
                <a:solidFill>
                  <a:srgbClr val="FF0000"/>
                </a:solidFill>
                <a:latin typeface="微软雅黑 Light" panose="020B0502040204020203" pitchFamily="34" charset="-122"/>
                <a:ea typeface="微软雅黑 Light" panose="020B0502040204020203" pitchFamily="34" charset="-122"/>
              </a:rPr>
              <a:t>时间复杂度</a:t>
            </a:r>
            <a:endParaRPr lang="zh-CN" altLang="en-US" b="1" i="1" dirty="0">
              <a:latin typeface="微软雅黑 Light" panose="020B0502040204020203" pitchFamily="34" charset="-122"/>
              <a:ea typeface="微软雅黑 Light" panose="020B0502040204020203" pitchFamily="34" charset="-122"/>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33</a:t>
            </a:fld>
            <a:endParaRPr lang="en-US" altLang="zh-CN" sz="1400" dirty="0">
              <a:latin typeface="Tahoma" panose="020B0604030504040204" pitchFamily="34" charset="0"/>
              <a:ea typeface="微软雅黑 Light" panose="020B0502040204020203" pitchFamily="34" charset="-122"/>
            </a:endParaRPr>
          </a:p>
        </p:txBody>
      </p:sp>
      <p:sp>
        <p:nvSpPr>
          <p:cNvPr id="53250" name="Rectangle 3"/>
          <p:cNvSpPr>
            <a:spLocks noGrp="1"/>
          </p:cNvSpPr>
          <p:nvPr>
            <p:ph type="title" idx="4294967295"/>
          </p:nvPr>
        </p:nvSpPr>
        <p:spPr>
          <a:xfrm>
            <a:off x="1468438" y="688975"/>
            <a:ext cx="6704012" cy="685800"/>
          </a:xfrm>
        </p:spPr>
        <p:txBody>
          <a:bodyPr vert="horz" wrap="square" lIns="91440" tIns="45720" rIns="91440" bIns="45720" anchor="t" anchorCtr="0"/>
          <a:lstStyle/>
          <a:p>
            <a:pPr eaLnBrk="1" hangingPunct="1"/>
            <a:r>
              <a:rPr lang="zh-CN" altLang="en-US" sz="2800" b="1" dirty="0"/>
              <a:t>例</a:t>
            </a:r>
            <a:r>
              <a:rPr lang="zh-CN" altLang="en-US" sz="2800" b="1" dirty="0">
                <a:latin typeface="Times New Roman" panose="02020603050405020304" pitchFamily="18" charset="0"/>
              </a:rPr>
              <a:t>１</a:t>
            </a:r>
          </a:p>
        </p:txBody>
      </p:sp>
      <p:sp>
        <p:nvSpPr>
          <p:cNvPr id="53251" name="AutoShape 13"/>
          <p:cNvSpPr/>
          <p:nvPr/>
        </p:nvSpPr>
        <p:spPr>
          <a:xfrm>
            <a:off x="323850" y="2047875"/>
            <a:ext cx="4159250" cy="3540125"/>
          </a:xfrm>
          <a:prstGeom prst="roundRect">
            <a:avLst>
              <a:gd name="adj" fmla="val 8014"/>
            </a:avLst>
          </a:prstGeom>
          <a:solidFill>
            <a:srgbClr val="F8F8F8"/>
          </a:solidFill>
          <a:ln w="9525" cap="flat" cmpd="sng">
            <a:solidFill>
              <a:schemeClr val="accent2"/>
            </a:solidFill>
            <a:prstDash val="solid"/>
            <a:round/>
            <a:headEnd type="none" w="med" len="med"/>
            <a:tailEnd type="none" w="med" len="med"/>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53252" name="AutoShape 4"/>
          <p:cNvSpPr/>
          <p:nvPr/>
        </p:nvSpPr>
        <p:spPr>
          <a:xfrm>
            <a:off x="422275" y="2087563"/>
            <a:ext cx="3948113" cy="3381375"/>
          </a:xfrm>
          <a:prstGeom prst="roundRect">
            <a:avLst>
              <a:gd name="adj" fmla="val 7912"/>
            </a:avLst>
          </a:prstGeom>
          <a:gradFill rotWithShape="1">
            <a:gsLst>
              <a:gs pos="0">
                <a:srgbClr val="ACEEFE"/>
              </a:gs>
              <a:gs pos="100000">
                <a:srgbClr val="1AD3E6">
                  <a:alpha val="50000"/>
                </a:srgbClr>
              </a:gs>
            </a:gsLst>
            <a:lin ang="5400000" scaled="1"/>
            <a:tileRect/>
          </a:gradFill>
          <a:ln w="9525">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59400" name="AutoShape 3"/>
          <p:cNvSpPr/>
          <p:nvPr/>
        </p:nvSpPr>
        <p:spPr>
          <a:xfrm>
            <a:off x="4772025" y="2047875"/>
            <a:ext cx="4264025" cy="3836988"/>
          </a:xfrm>
          <a:prstGeom prst="roundRect">
            <a:avLst>
              <a:gd name="adj" fmla="val 8014"/>
            </a:avLst>
          </a:prstGeom>
          <a:solidFill>
            <a:srgbClr val="F8F8F8"/>
          </a:solidFill>
          <a:ln w="9525" cap="flat" cmpd="sng">
            <a:solidFill>
              <a:schemeClr val="accent1"/>
            </a:solidFill>
            <a:prstDash val="solid"/>
            <a:round/>
            <a:headEnd type="none" w="med" len="med"/>
            <a:tailEnd type="none" w="med" len="med"/>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2" name="AutoShape 4"/>
          <p:cNvSpPr/>
          <p:nvPr/>
        </p:nvSpPr>
        <p:spPr>
          <a:xfrm>
            <a:off x="4860925" y="2112963"/>
            <a:ext cx="4046538" cy="3700462"/>
          </a:xfrm>
          <a:prstGeom prst="roundRect">
            <a:avLst>
              <a:gd name="adj" fmla="val 7912"/>
            </a:avLst>
          </a:prstGeom>
          <a:solidFill>
            <a:srgbClr val="CCFFCC"/>
          </a:solidFill>
          <a:ln w="9525">
            <a:noFill/>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grpSp>
        <p:nvGrpSpPr>
          <p:cNvPr id="48136" name="Group 5"/>
          <p:cNvGrpSpPr/>
          <p:nvPr/>
        </p:nvGrpSpPr>
        <p:grpSpPr bwMode="auto">
          <a:xfrm>
            <a:off x="492124" y="1484783"/>
            <a:ext cx="3768725" cy="608014"/>
            <a:chOff x="752" y="1413"/>
            <a:chExt cx="1321" cy="294"/>
          </a:xfrm>
          <a:solidFill>
            <a:srgbClr val="0070C0"/>
          </a:solidFill>
        </p:grpSpPr>
        <p:sp>
          <p:nvSpPr>
            <p:cNvPr id="9222" name="AutoShape 6"/>
            <p:cNvSpPr>
              <a:spLocks noChangeArrowheads="1"/>
            </p:cNvSpPr>
            <p:nvPr/>
          </p:nvSpPr>
          <p:spPr bwMode="gray">
            <a:xfrm>
              <a:off x="752" y="1413"/>
              <a:ext cx="1321" cy="294"/>
            </a:xfrm>
            <a:prstGeom prst="roundRect">
              <a:avLst>
                <a:gd name="adj" fmla="val 50000"/>
              </a:avLst>
            </a:prstGeom>
            <a:grpFill/>
            <a:ln w="12700">
              <a:noFill/>
              <a:round/>
            </a:ln>
            <a:effectLst>
              <a:outerShdw dist="53882" dir="2700000" algn="ctr" rotWithShape="0">
                <a:srgbClr val="292929">
                  <a:alpha val="50000"/>
                </a:srgbClr>
              </a:outerShdw>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9223" name="AutoShape 7"/>
            <p:cNvSpPr>
              <a:spLocks noChangeArrowheads="1"/>
            </p:cNvSpPr>
            <p:nvPr/>
          </p:nvSpPr>
          <p:spPr bwMode="gray">
            <a:xfrm flipH="1">
              <a:off x="2007" y="1457"/>
              <a:ext cx="59" cy="204"/>
            </a:xfrm>
            <a:prstGeom prst="moon">
              <a:avLst>
                <a:gd name="adj" fmla="val 22032"/>
              </a:avLst>
            </a:prstGeom>
            <a:grpFill/>
            <a:ln w="9525">
              <a:noFill/>
              <a:miter lim="800000"/>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9224" name="AutoShape 8"/>
            <p:cNvSpPr>
              <a:spLocks noChangeArrowheads="1"/>
            </p:cNvSpPr>
            <p:nvPr/>
          </p:nvSpPr>
          <p:spPr bwMode="gray">
            <a:xfrm>
              <a:off x="766" y="1457"/>
              <a:ext cx="59" cy="204"/>
            </a:xfrm>
            <a:prstGeom prst="moon">
              <a:avLst>
                <a:gd name="adj" fmla="val 22032"/>
              </a:avLst>
            </a:prstGeom>
            <a:grpFill/>
            <a:ln w="9525">
              <a:noFill/>
              <a:miter lim="800000"/>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59410" name="Group 9"/>
          <p:cNvGrpSpPr/>
          <p:nvPr/>
        </p:nvGrpSpPr>
        <p:grpSpPr bwMode="auto">
          <a:xfrm>
            <a:off x="4987924" y="1484784"/>
            <a:ext cx="3768725" cy="608013"/>
            <a:chOff x="3623" y="1413"/>
            <a:chExt cx="1321" cy="294"/>
          </a:xfrm>
          <a:solidFill>
            <a:schemeClr val="accent5">
              <a:lumMod val="75000"/>
            </a:schemeClr>
          </a:solidFill>
        </p:grpSpPr>
        <p:sp>
          <p:nvSpPr>
            <p:cNvPr id="9226" name="AutoShape 10"/>
            <p:cNvSpPr>
              <a:spLocks noChangeArrowheads="1"/>
            </p:cNvSpPr>
            <p:nvPr/>
          </p:nvSpPr>
          <p:spPr bwMode="gray">
            <a:xfrm>
              <a:off x="3623" y="1413"/>
              <a:ext cx="1321" cy="294"/>
            </a:xfrm>
            <a:prstGeom prst="roundRect">
              <a:avLst>
                <a:gd name="adj" fmla="val 50000"/>
              </a:avLst>
            </a:prstGeom>
            <a:grpFill/>
            <a:ln w="12700">
              <a:solidFill>
                <a:schemeClr val="accent1"/>
              </a:solidFill>
              <a:round/>
            </a:ln>
            <a:effectLst>
              <a:outerShdw dist="53882" dir="2700000" algn="ctr" rotWithShape="0">
                <a:srgbClr val="292929">
                  <a:alpha val="50000"/>
                </a:srgbClr>
              </a:outerShdw>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9227" name="AutoShape 11"/>
            <p:cNvSpPr>
              <a:spLocks noChangeArrowheads="1"/>
            </p:cNvSpPr>
            <p:nvPr/>
          </p:nvSpPr>
          <p:spPr bwMode="gray">
            <a:xfrm flipH="1">
              <a:off x="4878" y="1457"/>
              <a:ext cx="59" cy="204"/>
            </a:xfrm>
            <a:prstGeom prst="moon">
              <a:avLst>
                <a:gd name="adj" fmla="val 22032"/>
              </a:avLst>
            </a:prstGeom>
            <a:grpFill/>
            <a:ln w="9525">
              <a:noFill/>
              <a:miter lim="800000"/>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9228" name="AutoShape 12"/>
            <p:cNvSpPr>
              <a:spLocks noChangeArrowheads="1"/>
            </p:cNvSpPr>
            <p:nvPr/>
          </p:nvSpPr>
          <p:spPr bwMode="gray">
            <a:xfrm>
              <a:off x="3637" y="1457"/>
              <a:ext cx="59" cy="204"/>
            </a:xfrm>
            <a:prstGeom prst="moon">
              <a:avLst>
                <a:gd name="adj" fmla="val 22032"/>
              </a:avLst>
            </a:prstGeom>
            <a:grpFill/>
            <a:ln w="9525">
              <a:noFill/>
              <a:miter lim="800000"/>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53257" name="Text Box 18"/>
          <p:cNvSpPr txBox="1"/>
          <p:nvPr/>
        </p:nvSpPr>
        <p:spPr>
          <a:xfrm>
            <a:off x="576263" y="1563688"/>
            <a:ext cx="3609975" cy="461962"/>
          </a:xfrm>
          <a:prstGeom prst="rect">
            <a:avLst/>
          </a:prstGeom>
          <a:noFill/>
          <a:ln w="9525">
            <a:noFill/>
          </a:ln>
          <a:effectLst>
            <a:outerShdw dist="17961" dir="2699999" algn="ctr" rotWithShape="0">
              <a:srgbClr val="000000"/>
            </a:outerShdw>
          </a:effectLst>
        </p:spPr>
        <p:txBody>
          <a:bodyPr anchor="t" anchorCtr="0">
            <a:spAutoFit/>
          </a:bodyPr>
          <a:lstStyle/>
          <a:p>
            <a:pPr algn="ctr">
              <a:spcBef>
                <a:spcPct val="50000"/>
              </a:spcBef>
              <a:buClrTx/>
              <a:buFontTx/>
            </a:pPr>
            <a:r>
              <a:rPr lang="zh-CN" altLang="en-US" b="1" dirty="0">
                <a:solidFill>
                  <a:schemeClr val="bg1"/>
                </a:solidFill>
                <a:latin typeface="微软雅黑 Light" panose="020B0502040204020203" pitchFamily="34" charset="-122"/>
                <a:ea typeface="微软雅黑 Light" panose="020B0502040204020203" pitchFamily="34" charset="-122"/>
              </a:rPr>
              <a:t>两个</a:t>
            </a:r>
            <a:r>
              <a:rPr lang="en-US" altLang="zh-CN" b="1" dirty="0">
                <a:solidFill>
                  <a:schemeClr val="bg1"/>
                </a:solidFill>
                <a:latin typeface="微软雅黑 Light" panose="020B0502040204020203" pitchFamily="34" charset="-122"/>
                <a:ea typeface="微软雅黑 Light" panose="020B0502040204020203" pitchFamily="34" charset="-122"/>
              </a:rPr>
              <a:t>n*n</a:t>
            </a:r>
            <a:r>
              <a:rPr lang="zh-CN" altLang="en-US" b="1" dirty="0">
                <a:solidFill>
                  <a:schemeClr val="bg1"/>
                </a:solidFill>
                <a:latin typeface="微软雅黑 Light" panose="020B0502040204020203" pitchFamily="34" charset="-122"/>
                <a:ea typeface="微软雅黑 Light" panose="020B0502040204020203" pitchFamily="34" charset="-122"/>
              </a:rPr>
              <a:t>矩阵相乘的算法</a:t>
            </a:r>
          </a:p>
        </p:txBody>
      </p:sp>
      <p:sp>
        <p:nvSpPr>
          <p:cNvPr id="9231" name="Text Box 18"/>
          <p:cNvSpPr txBox="1"/>
          <p:nvPr/>
        </p:nvSpPr>
        <p:spPr>
          <a:xfrm>
            <a:off x="5364163" y="1563688"/>
            <a:ext cx="2951162" cy="461962"/>
          </a:xfrm>
          <a:prstGeom prst="rect">
            <a:avLst/>
          </a:prstGeom>
          <a:noFill/>
          <a:ln w="9525">
            <a:noFill/>
          </a:ln>
          <a:effectLst>
            <a:outerShdw dist="17961" dir="2699999" algn="ctr" rotWithShape="0">
              <a:srgbClr val="000000"/>
            </a:outerShdw>
          </a:effectLst>
        </p:spPr>
        <p:txBody>
          <a:bodyPr anchor="t" anchorCtr="0">
            <a:spAutoFit/>
          </a:bodyPr>
          <a:lstStyle/>
          <a:p>
            <a:pPr algn="ctr">
              <a:spcBef>
                <a:spcPct val="50000"/>
              </a:spcBef>
              <a:buClrTx/>
              <a:buFontTx/>
            </a:pPr>
            <a:r>
              <a:rPr lang="zh-CN" altLang="en-US" b="1" dirty="0">
                <a:solidFill>
                  <a:srgbClr val="F8F8F8"/>
                </a:solidFill>
                <a:latin typeface="微软雅黑 Light" panose="020B0502040204020203" pitchFamily="34" charset="-122"/>
                <a:ea typeface="微软雅黑 Light" panose="020B0502040204020203" pitchFamily="34" charset="-122"/>
              </a:rPr>
              <a:t>时间复杂度分析</a:t>
            </a:r>
            <a:endParaRPr lang="zh-CN" altLang="en-US" b="1" dirty="0">
              <a:solidFill>
                <a:srgbClr val="F8F8F8"/>
              </a:solidFill>
              <a:latin typeface="微软雅黑 Light" panose="020B0502040204020203" pitchFamily="34" charset="-122"/>
              <a:ea typeface="Arial" panose="020B0604020202020204" pitchFamily="34" charset="0"/>
            </a:endParaRPr>
          </a:p>
        </p:txBody>
      </p:sp>
      <p:sp>
        <p:nvSpPr>
          <p:cNvPr id="9232" name="AutoShape 16"/>
          <p:cNvSpPr>
            <a:spLocks noChangeArrowheads="1"/>
          </p:cNvSpPr>
          <p:nvPr/>
        </p:nvSpPr>
        <p:spPr bwMode="blackGray">
          <a:xfrm rot="10806395" flipH="1" flipV="1">
            <a:off x="3708400" y="2947988"/>
            <a:ext cx="1585913" cy="982663"/>
          </a:xfrm>
          <a:prstGeom prst="rightArrow">
            <a:avLst>
              <a:gd name="adj1" fmla="val 46509"/>
              <a:gd name="adj2" fmla="val 42052"/>
            </a:avLst>
          </a:prstGeom>
          <a:gradFill rotWithShape="1">
            <a:gsLst>
              <a:gs pos="0">
                <a:schemeClr val="accent2">
                  <a:gamma/>
                  <a:tint val="0"/>
                  <a:invGamma/>
                  <a:alpha val="0"/>
                </a:schemeClr>
              </a:gs>
              <a:gs pos="100000">
                <a:schemeClr val="accent2"/>
              </a:gs>
            </a:gsLst>
            <a:lin ang="0" scaled="1"/>
          </a:gradFill>
          <a:ln w="9525" algn="ctr">
            <a:noFill/>
            <a:miter lim="800000"/>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59421" name="Rectangle 17"/>
          <p:cNvSpPr/>
          <p:nvPr/>
        </p:nvSpPr>
        <p:spPr>
          <a:xfrm>
            <a:off x="5233988" y="2189163"/>
            <a:ext cx="1789112" cy="461962"/>
          </a:xfrm>
          <a:prstGeom prst="rect">
            <a:avLst/>
          </a:prstGeom>
          <a:noFill/>
          <a:ln w="9525">
            <a:noFill/>
          </a:ln>
        </p:spPr>
        <p:txBody>
          <a:bodyPr anchor="t" anchorCtr="0">
            <a:spAutoFit/>
          </a:bodyPr>
          <a:lstStyle/>
          <a:p>
            <a:pPr>
              <a:buClr>
                <a:srgbClr val="FF0066"/>
              </a:buClr>
              <a:buSzPct val="75000"/>
              <a:buFont typeface="宋体" panose="02010600030101010101" pitchFamily="2" charset="-122"/>
            </a:pPr>
            <a:r>
              <a:rPr lang="en-US" altLang="zh-CN" b="1" dirty="0">
                <a:solidFill>
                  <a:schemeClr val="bg1"/>
                </a:solidFill>
                <a:latin typeface="微软雅黑 Light" panose="020B0502040204020203" pitchFamily="34" charset="-122"/>
                <a:ea typeface="微软雅黑 Light" panose="020B0502040204020203" pitchFamily="34" charset="-122"/>
              </a:rPr>
              <a:t> </a:t>
            </a:r>
            <a:r>
              <a:rPr lang="zh-CN" altLang="en-US" b="1" dirty="0">
                <a:solidFill>
                  <a:srgbClr val="3333FF"/>
                </a:solidFill>
                <a:latin typeface="微软雅黑 Light" panose="020B0502040204020203" pitchFamily="34" charset="-122"/>
                <a:ea typeface="微软雅黑 Light" panose="020B0502040204020203" pitchFamily="34" charset="-122"/>
              </a:rPr>
              <a:t>问题规模</a:t>
            </a:r>
            <a:endParaRPr lang="zh-CN" altLang="en-US" b="1" dirty="0">
              <a:solidFill>
                <a:srgbClr val="3333FF"/>
              </a:solidFill>
              <a:latin typeface="微软雅黑 Light" panose="020B0502040204020203" pitchFamily="34" charset="-122"/>
              <a:ea typeface="Arial" panose="020B0604020202020204" pitchFamily="34" charset="0"/>
            </a:endParaRPr>
          </a:p>
        </p:txBody>
      </p:sp>
      <p:sp>
        <p:nvSpPr>
          <p:cNvPr id="59422" name="Rectangle 18"/>
          <p:cNvSpPr/>
          <p:nvPr/>
        </p:nvSpPr>
        <p:spPr>
          <a:xfrm>
            <a:off x="5222875" y="4084638"/>
            <a:ext cx="4244975" cy="461962"/>
          </a:xfrm>
          <a:prstGeom prst="rect">
            <a:avLst/>
          </a:prstGeom>
          <a:noFill/>
          <a:ln w="9525">
            <a:noFill/>
          </a:ln>
        </p:spPr>
        <p:txBody>
          <a:bodyPr anchor="t" anchorCtr="0">
            <a:spAutoFit/>
          </a:bodyPr>
          <a:lstStyle/>
          <a:p>
            <a:pPr>
              <a:buClr>
                <a:srgbClr val="FF0066"/>
              </a:buClr>
              <a:buSzPct val="75000"/>
              <a:buFont typeface="宋体" panose="02010600030101010101" pitchFamily="2" charset="-122"/>
            </a:pPr>
            <a:r>
              <a:rPr lang="en-US" altLang="zh-CN" b="1" dirty="0">
                <a:solidFill>
                  <a:schemeClr val="bg1"/>
                </a:solidFill>
                <a:latin typeface="微软雅黑 Light" panose="020B0502040204020203" pitchFamily="34" charset="-122"/>
                <a:ea typeface="微软雅黑 Light" panose="020B0502040204020203" pitchFamily="34" charset="-122"/>
              </a:rPr>
              <a:t> </a:t>
            </a:r>
            <a:r>
              <a:rPr lang="zh-CN" altLang="en-US" b="1" dirty="0">
                <a:solidFill>
                  <a:srgbClr val="3333FF"/>
                </a:solidFill>
                <a:latin typeface="微软雅黑 Light" panose="020B0502040204020203" pitchFamily="34" charset="-122"/>
                <a:ea typeface="微软雅黑 Light" panose="020B0502040204020203" pitchFamily="34" charset="-122"/>
              </a:rPr>
              <a:t>基本操作重复执行的次数</a:t>
            </a:r>
            <a:endParaRPr lang="zh-CN" altLang="en-US" b="1" dirty="0">
              <a:solidFill>
                <a:srgbClr val="3333FF"/>
              </a:solidFill>
              <a:latin typeface="微软雅黑 Light" panose="020B0502040204020203" pitchFamily="34" charset="-122"/>
              <a:ea typeface="Arial" panose="020B0604020202020204" pitchFamily="34" charset="0"/>
            </a:endParaRPr>
          </a:p>
        </p:txBody>
      </p:sp>
      <p:sp>
        <p:nvSpPr>
          <p:cNvPr id="59423" name="Text Box 19"/>
          <p:cNvSpPr txBox="1"/>
          <p:nvPr/>
        </p:nvSpPr>
        <p:spPr>
          <a:xfrm>
            <a:off x="5396548" y="2574290"/>
            <a:ext cx="2187575" cy="461963"/>
          </a:xfrm>
          <a:prstGeom prst="rect">
            <a:avLst/>
          </a:prstGeom>
          <a:noFill/>
          <a:ln w="9525">
            <a:noFill/>
          </a:ln>
        </p:spPr>
        <p:txBody>
          <a:bodyPr anchor="t" anchorCtr="0">
            <a:spAutoFit/>
          </a:bodyPr>
          <a:lstStyle/>
          <a:p>
            <a:pPr eaLnBrk="0" hangingPunct="0">
              <a:buClrTx/>
              <a:buFontTx/>
            </a:pPr>
            <a:r>
              <a:rPr lang="en-US" altLang="zh-CN" b="1" dirty="0">
                <a:solidFill>
                  <a:srgbClr val="020603"/>
                </a:solidFill>
                <a:latin typeface="微软雅黑 Light" panose="020B0502040204020203" pitchFamily="34" charset="-122"/>
                <a:ea typeface="微软雅黑 Light" panose="020B0502040204020203" pitchFamily="34" charset="-122"/>
              </a:rPr>
              <a:t>n*n</a:t>
            </a:r>
          </a:p>
        </p:txBody>
      </p:sp>
      <p:sp>
        <p:nvSpPr>
          <p:cNvPr id="59424" name="Text Box 20"/>
          <p:cNvSpPr txBox="1"/>
          <p:nvPr/>
        </p:nvSpPr>
        <p:spPr>
          <a:xfrm>
            <a:off x="5299075" y="4451668"/>
            <a:ext cx="3278188" cy="461962"/>
          </a:xfrm>
          <a:prstGeom prst="rect">
            <a:avLst/>
          </a:prstGeom>
          <a:noFill/>
          <a:ln w="9525">
            <a:noFill/>
          </a:ln>
        </p:spPr>
        <p:txBody>
          <a:bodyPr anchor="t" anchorCtr="0">
            <a:spAutoFit/>
          </a:bodyPr>
          <a:lstStyle/>
          <a:p>
            <a:pPr eaLnBrk="0" hangingPunct="0">
              <a:buClrTx/>
              <a:buFontTx/>
            </a:pPr>
            <a:r>
              <a:rPr lang="en-US" altLang="zh-CN" b="1" dirty="0">
                <a:solidFill>
                  <a:srgbClr val="020603"/>
                </a:solidFill>
                <a:latin typeface="微软雅黑 Light" panose="020B0502040204020203" pitchFamily="34" charset="-122"/>
                <a:ea typeface="微软雅黑 Light" panose="020B0502040204020203" pitchFamily="34" charset="-122"/>
              </a:rPr>
              <a:t>f(n) = n</a:t>
            </a:r>
            <a:r>
              <a:rPr lang="en-US" altLang="zh-CN" b="1" baseline="30000" dirty="0">
                <a:solidFill>
                  <a:srgbClr val="020603"/>
                </a:solidFill>
                <a:latin typeface="微软雅黑 Light" panose="020B0502040204020203" pitchFamily="34" charset="-122"/>
                <a:ea typeface="微软雅黑 Light" panose="020B0502040204020203" pitchFamily="34" charset="-122"/>
              </a:rPr>
              <a:t>3</a:t>
            </a:r>
          </a:p>
        </p:txBody>
      </p:sp>
      <p:grpSp>
        <p:nvGrpSpPr>
          <p:cNvPr id="59425" name="Group 21"/>
          <p:cNvGrpSpPr/>
          <p:nvPr/>
        </p:nvGrpSpPr>
        <p:grpSpPr>
          <a:xfrm>
            <a:off x="5165725" y="2259013"/>
            <a:ext cx="252413" cy="217487"/>
            <a:chOff x="2928" y="2208"/>
            <a:chExt cx="262" cy="262"/>
          </a:xfrm>
        </p:grpSpPr>
        <p:sp>
          <p:nvSpPr>
            <p:cNvPr id="53265" name="Oval 22"/>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round/>
              <a:headEnd type="none" w="med" len="med"/>
              <a:tailEnd type="none" w="med" len="med"/>
            </a:ln>
            <a:effectLst>
              <a:outerShdw dist="35921" dir="2699999" algn="ctr" rotWithShape="0">
                <a:srgbClr val="1C1C1C">
                  <a:alpha val="50000"/>
                </a:srgbClr>
              </a:outerShdw>
            </a:effectLst>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4" name="Oval 23"/>
            <p:cNvSpPr>
              <a:spLocks noChangeArrowheads="1"/>
            </p:cNvSpPr>
            <p:nvPr/>
          </p:nvSpPr>
          <p:spPr bwMode="gray">
            <a:xfrm>
              <a:off x="2949" y="2231"/>
              <a:ext cx="219" cy="216"/>
            </a:xfrm>
            <a:prstGeom prst="ellipse">
              <a:avLst/>
            </a:prstGeom>
            <a:gradFill rotWithShape="1">
              <a:gsLst>
                <a:gs pos="0">
                  <a:schemeClr val="accent1"/>
                </a:gs>
                <a:gs pos="100000">
                  <a:schemeClr val="accent1">
                    <a:gamma/>
                    <a:tint val="63529"/>
                    <a:invGamma/>
                  </a:schemeClr>
                </a:gs>
              </a:gsLst>
              <a:lin ang="2700000" scaled="1"/>
            </a:gradFill>
            <a:ln w="12700">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59428" name="Group 24"/>
          <p:cNvGrpSpPr/>
          <p:nvPr/>
        </p:nvGrpSpPr>
        <p:grpSpPr>
          <a:xfrm>
            <a:off x="5165725" y="4154488"/>
            <a:ext cx="252413" cy="217487"/>
            <a:chOff x="2928" y="2208"/>
            <a:chExt cx="262" cy="262"/>
          </a:xfrm>
        </p:grpSpPr>
        <p:sp>
          <p:nvSpPr>
            <p:cNvPr id="53268" name="Oval 25"/>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round/>
              <a:headEnd type="none" w="med" len="med"/>
              <a:tailEnd type="none" w="med" len="med"/>
            </a:ln>
            <a:effectLst>
              <a:outerShdw dist="35921" dir="2699999" algn="ctr" rotWithShape="0">
                <a:srgbClr val="1C1C1C">
                  <a:alpha val="50000"/>
                </a:srgbClr>
              </a:outerShdw>
            </a:effectLst>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9242" name="Oval 26"/>
            <p:cNvSpPr>
              <a:spLocks noChangeArrowheads="1"/>
            </p:cNvSpPr>
            <p:nvPr/>
          </p:nvSpPr>
          <p:spPr bwMode="gray">
            <a:xfrm>
              <a:off x="2949" y="2231"/>
              <a:ext cx="219" cy="216"/>
            </a:xfrm>
            <a:prstGeom prst="ellipse">
              <a:avLst/>
            </a:prstGeom>
            <a:gradFill rotWithShape="1">
              <a:gsLst>
                <a:gs pos="0">
                  <a:schemeClr val="accent1"/>
                </a:gs>
                <a:gs pos="100000">
                  <a:schemeClr val="accent1">
                    <a:gamma/>
                    <a:tint val="63529"/>
                    <a:invGamma/>
                  </a:schemeClr>
                </a:gs>
              </a:gsLst>
              <a:lin ang="2700000" scaled="1"/>
            </a:gradFill>
            <a:ln w="12700">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53270" name="Rectangle 31"/>
          <p:cNvSpPr/>
          <p:nvPr/>
        </p:nvSpPr>
        <p:spPr>
          <a:xfrm>
            <a:off x="511175" y="2030413"/>
            <a:ext cx="3960813" cy="3359150"/>
          </a:xfrm>
          <a:prstGeom prst="rect">
            <a:avLst/>
          </a:prstGeom>
          <a:noFill/>
          <a:ln w="9525">
            <a:noFill/>
          </a:ln>
        </p:spPr>
        <p:txBody>
          <a:bodyPr anchor="t" anchorCtr="0">
            <a:spAutoFit/>
          </a:bodyPr>
          <a:lstStyle/>
          <a:p>
            <a:pPr>
              <a:lnSpc>
                <a:spcPct val="150000"/>
              </a:lnSpc>
              <a:buClrTx/>
              <a:buFontTx/>
            </a:pPr>
            <a:r>
              <a:rPr lang="en-US" altLang="zh-CN" b="1" dirty="0">
                <a:solidFill>
                  <a:srgbClr val="020603"/>
                </a:solidFill>
                <a:latin typeface="微软雅黑 Light" panose="020B0502040204020203" pitchFamily="34" charset="-122"/>
                <a:ea typeface="微软雅黑 Light" panose="020B0502040204020203" pitchFamily="34" charset="-122"/>
              </a:rPr>
              <a:t>for(i=1;i&lt;=n;++i)</a:t>
            </a:r>
          </a:p>
          <a:p>
            <a:pPr>
              <a:lnSpc>
                <a:spcPct val="150000"/>
              </a:lnSpc>
              <a:buClrTx/>
              <a:buFontTx/>
            </a:pPr>
            <a:r>
              <a:rPr lang="en-US" altLang="zh-CN" b="1" dirty="0">
                <a:solidFill>
                  <a:srgbClr val="020603"/>
                </a:solidFill>
                <a:latin typeface="微软雅黑 Light" panose="020B0502040204020203" pitchFamily="34" charset="-122"/>
                <a:ea typeface="微软雅黑 Light" panose="020B0502040204020203" pitchFamily="34" charset="-122"/>
              </a:rPr>
              <a:t> for(j=1; j&lt;=n; ++j) {</a:t>
            </a:r>
          </a:p>
          <a:p>
            <a:pPr>
              <a:lnSpc>
                <a:spcPct val="150000"/>
              </a:lnSpc>
              <a:buClrTx/>
              <a:buFontTx/>
            </a:pPr>
            <a:r>
              <a:rPr lang="en-US" altLang="zh-CN" b="1" dirty="0">
                <a:solidFill>
                  <a:srgbClr val="020603"/>
                </a:solidFill>
                <a:latin typeface="微软雅黑 Light" panose="020B0502040204020203" pitchFamily="34" charset="-122"/>
                <a:ea typeface="微软雅黑 Light" panose="020B0502040204020203" pitchFamily="34" charset="-122"/>
              </a:rPr>
              <a:t>   c[i][j] = 0;</a:t>
            </a:r>
          </a:p>
          <a:p>
            <a:pPr>
              <a:lnSpc>
                <a:spcPct val="150000"/>
              </a:lnSpc>
              <a:buClrTx/>
              <a:buFontTx/>
            </a:pPr>
            <a:r>
              <a:rPr lang="en-US" altLang="zh-CN" b="1" dirty="0">
                <a:solidFill>
                  <a:srgbClr val="020603"/>
                </a:solidFill>
                <a:latin typeface="微软雅黑 Light" panose="020B0502040204020203" pitchFamily="34" charset="-122"/>
                <a:ea typeface="微软雅黑 Light" panose="020B0502040204020203" pitchFamily="34" charset="-122"/>
              </a:rPr>
              <a:t>   for(k=1;k&lt;=n;++k)</a:t>
            </a:r>
          </a:p>
          <a:p>
            <a:pPr>
              <a:lnSpc>
                <a:spcPct val="150000"/>
              </a:lnSpc>
              <a:buClrTx/>
              <a:buFontTx/>
            </a:pPr>
            <a:r>
              <a:rPr lang="en-US" altLang="zh-CN" b="1" dirty="0">
                <a:solidFill>
                  <a:srgbClr val="020603"/>
                </a:solidFill>
                <a:latin typeface="微软雅黑 Light" panose="020B0502040204020203" pitchFamily="34" charset="-122"/>
                <a:ea typeface="微软雅黑 Light" panose="020B0502040204020203" pitchFamily="34" charset="-122"/>
              </a:rPr>
              <a:t>       c[i][j]+=a[i][k]*b[k][j]</a:t>
            </a:r>
            <a:r>
              <a:rPr lang="zh-CN" altLang="en-US" b="1" dirty="0">
                <a:solidFill>
                  <a:srgbClr val="020603"/>
                </a:solidFill>
                <a:latin typeface="微软雅黑 Light" panose="020B0502040204020203" pitchFamily="34" charset="-122"/>
                <a:ea typeface="微软雅黑 Light" panose="020B0502040204020203" pitchFamily="34" charset="-122"/>
              </a:rPr>
              <a:t>；</a:t>
            </a:r>
          </a:p>
          <a:p>
            <a:pPr>
              <a:lnSpc>
                <a:spcPct val="150000"/>
              </a:lnSpc>
              <a:buClrTx/>
              <a:buFontTx/>
            </a:pPr>
            <a:r>
              <a:rPr lang="zh-CN" altLang="en-US" b="1" dirty="0">
                <a:solidFill>
                  <a:srgbClr val="020603"/>
                </a:solidFill>
                <a:latin typeface="微软雅黑 Light" panose="020B0502040204020203" pitchFamily="34" charset="-122"/>
                <a:ea typeface="微软雅黑 Light" panose="020B0502040204020203" pitchFamily="34" charset="-122"/>
              </a:rPr>
              <a:t>  </a:t>
            </a:r>
            <a:r>
              <a:rPr lang="en-US" altLang="zh-CN" b="1" dirty="0">
                <a:solidFill>
                  <a:srgbClr val="020603"/>
                </a:solidFill>
                <a:latin typeface="微软雅黑 Light" panose="020B0502040204020203" pitchFamily="34" charset="-122"/>
                <a:ea typeface="微软雅黑 Light" panose="020B0502040204020203" pitchFamily="34" charset="-122"/>
              </a:rPr>
              <a:t>}</a:t>
            </a:r>
          </a:p>
        </p:txBody>
      </p:sp>
      <p:sp>
        <p:nvSpPr>
          <p:cNvPr id="59432" name="Rectangle 17"/>
          <p:cNvSpPr/>
          <p:nvPr/>
        </p:nvSpPr>
        <p:spPr>
          <a:xfrm>
            <a:off x="5275263" y="2973388"/>
            <a:ext cx="1438275" cy="461962"/>
          </a:xfrm>
          <a:prstGeom prst="rect">
            <a:avLst/>
          </a:prstGeom>
          <a:noFill/>
          <a:ln w="9525">
            <a:noFill/>
          </a:ln>
        </p:spPr>
        <p:txBody>
          <a:bodyPr anchor="t" anchorCtr="0">
            <a:spAutoFit/>
          </a:bodyPr>
          <a:lstStyle/>
          <a:p>
            <a:pPr>
              <a:buClr>
                <a:srgbClr val="FF0066"/>
              </a:buClr>
              <a:buSzPct val="75000"/>
              <a:buFont typeface="宋体" panose="02010600030101010101" pitchFamily="2" charset="-122"/>
            </a:pPr>
            <a:r>
              <a:rPr lang="en-US" altLang="zh-CN" b="1" dirty="0">
                <a:solidFill>
                  <a:schemeClr val="bg1"/>
                </a:solidFill>
                <a:latin typeface="微软雅黑 Light" panose="020B0502040204020203" pitchFamily="34" charset="-122"/>
                <a:ea typeface="微软雅黑 Light" panose="020B0502040204020203" pitchFamily="34" charset="-122"/>
              </a:rPr>
              <a:t> </a:t>
            </a:r>
            <a:r>
              <a:rPr lang="zh-CN" altLang="en-US" b="1" dirty="0">
                <a:solidFill>
                  <a:srgbClr val="3333FF"/>
                </a:solidFill>
                <a:latin typeface="微软雅黑 Light" panose="020B0502040204020203" pitchFamily="34" charset="-122"/>
                <a:ea typeface="微软雅黑 Light" panose="020B0502040204020203" pitchFamily="34" charset="-122"/>
              </a:rPr>
              <a:t>原操作</a:t>
            </a:r>
            <a:endParaRPr lang="zh-CN" altLang="en-US" b="1" dirty="0">
              <a:solidFill>
                <a:srgbClr val="3333FF"/>
              </a:solidFill>
              <a:latin typeface="微软雅黑 Light" panose="020B0502040204020203" pitchFamily="34" charset="-122"/>
              <a:ea typeface="Arial" panose="020B0604020202020204" pitchFamily="34" charset="0"/>
            </a:endParaRPr>
          </a:p>
        </p:txBody>
      </p:sp>
      <p:sp>
        <p:nvSpPr>
          <p:cNvPr id="59433" name="Text Box 19"/>
          <p:cNvSpPr txBox="1"/>
          <p:nvPr/>
        </p:nvSpPr>
        <p:spPr>
          <a:xfrm>
            <a:off x="5299075" y="3364230"/>
            <a:ext cx="3737610" cy="460375"/>
          </a:xfrm>
          <a:prstGeom prst="rect">
            <a:avLst/>
          </a:prstGeom>
          <a:noFill/>
          <a:ln w="9525">
            <a:noFill/>
          </a:ln>
        </p:spPr>
        <p:txBody>
          <a:bodyPr wrap="square" anchor="t" anchorCtr="0">
            <a:spAutoFit/>
          </a:bodyPr>
          <a:lstStyle/>
          <a:p>
            <a:pPr>
              <a:buClrTx/>
              <a:buFontTx/>
            </a:pPr>
            <a:r>
              <a:rPr lang="en-US" altLang="zh-CN" b="1" dirty="0">
                <a:solidFill>
                  <a:srgbClr val="020603"/>
                </a:solidFill>
                <a:latin typeface="微软雅黑 Light" panose="020B0502040204020203" pitchFamily="34" charset="-122"/>
                <a:ea typeface="微软雅黑 Light" panose="020B0502040204020203" pitchFamily="34" charset="-122"/>
              </a:rPr>
              <a:t>c[i][j] += a[i][k] * b[k][j];</a:t>
            </a:r>
          </a:p>
        </p:txBody>
      </p:sp>
      <p:grpSp>
        <p:nvGrpSpPr>
          <p:cNvPr id="59434" name="Group 21"/>
          <p:cNvGrpSpPr/>
          <p:nvPr/>
        </p:nvGrpSpPr>
        <p:grpSpPr>
          <a:xfrm>
            <a:off x="5170488" y="2990850"/>
            <a:ext cx="252412" cy="217488"/>
            <a:chOff x="2928" y="2208"/>
            <a:chExt cx="262" cy="262"/>
          </a:xfrm>
        </p:grpSpPr>
        <p:sp>
          <p:nvSpPr>
            <p:cNvPr id="53274" name="Oval 22"/>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round/>
              <a:headEnd type="none" w="med" len="med"/>
              <a:tailEnd type="none" w="med" len="med"/>
            </a:ln>
            <a:effectLst>
              <a:outerShdw dist="35921" dir="2699999" algn="ctr" rotWithShape="0">
                <a:srgbClr val="1C1C1C">
                  <a:alpha val="50000"/>
                </a:srgbClr>
              </a:outerShdw>
            </a:effectLst>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6" name="Oval 23"/>
            <p:cNvSpPr>
              <a:spLocks noChangeArrowheads="1"/>
            </p:cNvSpPr>
            <p:nvPr/>
          </p:nvSpPr>
          <p:spPr bwMode="gray">
            <a:xfrm>
              <a:off x="2949" y="2231"/>
              <a:ext cx="219" cy="216"/>
            </a:xfrm>
            <a:prstGeom prst="ellipse">
              <a:avLst/>
            </a:prstGeom>
            <a:gradFill rotWithShape="1">
              <a:gsLst>
                <a:gs pos="0">
                  <a:schemeClr val="accent1"/>
                </a:gs>
                <a:gs pos="100000">
                  <a:schemeClr val="accent1">
                    <a:gamma/>
                    <a:tint val="63529"/>
                    <a:invGamma/>
                  </a:schemeClr>
                </a:gs>
              </a:gsLst>
              <a:lin ang="2700000" scaled="1"/>
            </a:gradFill>
            <a:ln w="12700">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59437" name="Rectangle 17"/>
          <p:cNvSpPr/>
          <p:nvPr/>
        </p:nvSpPr>
        <p:spPr>
          <a:xfrm>
            <a:off x="5240338" y="4924425"/>
            <a:ext cx="2139950" cy="461963"/>
          </a:xfrm>
          <a:prstGeom prst="rect">
            <a:avLst/>
          </a:prstGeom>
          <a:noFill/>
          <a:ln w="9525">
            <a:noFill/>
          </a:ln>
        </p:spPr>
        <p:txBody>
          <a:bodyPr anchor="t" anchorCtr="0">
            <a:spAutoFit/>
          </a:bodyPr>
          <a:lstStyle/>
          <a:p>
            <a:pPr>
              <a:buClr>
                <a:srgbClr val="FF0066"/>
              </a:buClr>
              <a:buSzPct val="75000"/>
              <a:buFont typeface="宋体" panose="02010600030101010101" pitchFamily="2" charset="-122"/>
            </a:pPr>
            <a:r>
              <a:rPr lang="en-US" altLang="zh-CN" b="1" dirty="0">
                <a:solidFill>
                  <a:schemeClr val="bg1"/>
                </a:solidFill>
                <a:latin typeface="微软雅黑 Light" panose="020B0502040204020203" pitchFamily="34" charset="-122"/>
                <a:ea typeface="微软雅黑 Light" panose="020B0502040204020203" pitchFamily="34" charset="-122"/>
              </a:rPr>
              <a:t> </a:t>
            </a:r>
            <a:r>
              <a:rPr lang="zh-CN" altLang="en-US" b="1" dirty="0">
                <a:solidFill>
                  <a:srgbClr val="3333FF"/>
                </a:solidFill>
                <a:latin typeface="微软雅黑 Light" panose="020B0502040204020203" pitchFamily="34" charset="-122"/>
                <a:ea typeface="微软雅黑 Light" panose="020B0502040204020203" pitchFamily="34" charset="-122"/>
              </a:rPr>
              <a:t>时间复杂度</a:t>
            </a:r>
            <a:endParaRPr lang="zh-CN" altLang="en-US" b="1" dirty="0">
              <a:solidFill>
                <a:srgbClr val="3333FF"/>
              </a:solidFill>
              <a:latin typeface="微软雅黑 Light" panose="020B0502040204020203" pitchFamily="34" charset="-122"/>
              <a:ea typeface="Arial" panose="020B0604020202020204" pitchFamily="34" charset="0"/>
            </a:endParaRPr>
          </a:p>
        </p:txBody>
      </p:sp>
      <p:sp>
        <p:nvSpPr>
          <p:cNvPr id="59438" name="Text Box 19"/>
          <p:cNvSpPr txBox="1"/>
          <p:nvPr/>
        </p:nvSpPr>
        <p:spPr>
          <a:xfrm>
            <a:off x="5305425" y="5315268"/>
            <a:ext cx="3278188" cy="461962"/>
          </a:xfrm>
          <a:prstGeom prst="rect">
            <a:avLst/>
          </a:prstGeom>
          <a:noFill/>
          <a:ln w="9525">
            <a:noFill/>
          </a:ln>
        </p:spPr>
        <p:txBody>
          <a:bodyPr anchor="t" anchorCtr="0">
            <a:spAutoFit/>
          </a:bodyPr>
          <a:lstStyle/>
          <a:p>
            <a:pPr>
              <a:buClrTx/>
              <a:buFontTx/>
            </a:pPr>
            <a:r>
              <a:rPr lang="en-US" altLang="zh-CN" b="1" dirty="0">
                <a:solidFill>
                  <a:srgbClr val="020603"/>
                </a:solidFill>
                <a:latin typeface="微软雅黑 Light" panose="020B0502040204020203" pitchFamily="34" charset="-122"/>
                <a:ea typeface="微软雅黑 Light" panose="020B0502040204020203" pitchFamily="34" charset="-122"/>
              </a:rPr>
              <a:t>T(n)=O(f(n))=O(n</a:t>
            </a:r>
            <a:r>
              <a:rPr lang="en-US" altLang="zh-CN" b="1" baseline="30000" dirty="0">
                <a:solidFill>
                  <a:srgbClr val="020603"/>
                </a:solidFill>
                <a:latin typeface="微软雅黑 Light" panose="020B0502040204020203" pitchFamily="34" charset="-122"/>
                <a:ea typeface="微软雅黑 Light" panose="020B0502040204020203" pitchFamily="34" charset="-122"/>
              </a:rPr>
              <a:t>3</a:t>
            </a:r>
            <a:r>
              <a:rPr lang="en-US" altLang="zh-CN" b="1" dirty="0">
                <a:solidFill>
                  <a:srgbClr val="020603"/>
                </a:solidFill>
                <a:latin typeface="微软雅黑 Light" panose="020B0502040204020203" pitchFamily="34" charset="-122"/>
                <a:ea typeface="微软雅黑 Light" panose="020B0502040204020203" pitchFamily="34" charset="-122"/>
              </a:rPr>
              <a:t>)</a:t>
            </a:r>
          </a:p>
        </p:txBody>
      </p:sp>
      <p:grpSp>
        <p:nvGrpSpPr>
          <p:cNvPr id="59439" name="Group 21"/>
          <p:cNvGrpSpPr/>
          <p:nvPr/>
        </p:nvGrpSpPr>
        <p:grpSpPr>
          <a:xfrm>
            <a:off x="5176838" y="5019675"/>
            <a:ext cx="252412" cy="217488"/>
            <a:chOff x="2928" y="2208"/>
            <a:chExt cx="262" cy="262"/>
          </a:xfrm>
        </p:grpSpPr>
        <p:sp>
          <p:nvSpPr>
            <p:cNvPr id="53279" name="Oval 22"/>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round/>
              <a:headEnd type="none" w="med" len="med"/>
              <a:tailEnd type="none" w="med" len="med"/>
            </a:ln>
            <a:effectLst>
              <a:outerShdw dist="35921" dir="2699999" algn="ctr" rotWithShape="0">
                <a:srgbClr val="1C1C1C">
                  <a:alpha val="50000"/>
                </a:srgbClr>
              </a:outerShdw>
            </a:effectLst>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9239" name="Oval 23"/>
            <p:cNvSpPr>
              <a:spLocks noChangeArrowheads="1"/>
            </p:cNvSpPr>
            <p:nvPr/>
          </p:nvSpPr>
          <p:spPr bwMode="gray">
            <a:xfrm>
              <a:off x="2949" y="2231"/>
              <a:ext cx="219" cy="216"/>
            </a:xfrm>
            <a:prstGeom prst="ellipse">
              <a:avLst/>
            </a:prstGeom>
            <a:gradFill rotWithShape="1">
              <a:gsLst>
                <a:gs pos="0">
                  <a:schemeClr val="accent1"/>
                </a:gs>
                <a:gs pos="100000">
                  <a:schemeClr val="accent1">
                    <a:gamma/>
                    <a:tint val="63529"/>
                    <a:invGamma/>
                  </a:schemeClr>
                </a:gs>
              </a:gsLst>
              <a:lin ang="2700000" scaled="1"/>
            </a:gradFill>
            <a:ln w="12700">
              <a:noFill/>
              <a:rou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59442" name="Line 50"/>
          <p:cNvSpPr/>
          <p:nvPr/>
        </p:nvSpPr>
        <p:spPr>
          <a:xfrm flipV="1">
            <a:off x="1042988" y="4797425"/>
            <a:ext cx="3252787" cy="11113"/>
          </a:xfrm>
          <a:prstGeom prst="line">
            <a:avLst/>
          </a:prstGeom>
          <a:ln w="38100" cap="flat" cmpd="sng">
            <a:solidFill>
              <a:schemeClr val="hlink"/>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4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4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4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4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4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4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4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433"/>
                                        </p:tgtEl>
                                        <p:attrNameLst>
                                          <p:attrName>style.visibility</p:attrName>
                                        </p:attrNameLst>
                                      </p:cBhvr>
                                      <p:to>
                                        <p:strVal val="visible"/>
                                      </p:to>
                                    </p:set>
                                  </p:childTnLst>
                                </p:cTn>
                              </p:par>
                              <p:par>
                                <p:cTn id="31" presetID="18" presetClass="entr" presetSubtype="12" fill="hold" nodeType="withEffect">
                                  <p:stCondLst>
                                    <p:cond delay="0"/>
                                  </p:stCondLst>
                                  <p:childTnLst>
                                    <p:set>
                                      <p:cBhvr>
                                        <p:cTn id="32" dur="1" fill="hold">
                                          <p:stCondLst>
                                            <p:cond delay="0"/>
                                          </p:stCondLst>
                                        </p:cTn>
                                        <p:tgtEl>
                                          <p:spTgt spid="59442"/>
                                        </p:tgtEl>
                                        <p:attrNameLst>
                                          <p:attrName>style.visibility</p:attrName>
                                        </p:attrNameLst>
                                      </p:cBhvr>
                                      <p:to>
                                        <p:strVal val="visible"/>
                                      </p:to>
                                    </p:set>
                                    <p:animEffect transition="in" filter="strips(downLeft)">
                                      <p:cBhvr>
                                        <p:cTn id="33" dur="500"/>
                                        <p:tgtEl>
                                          <p:spTgt spid="5944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942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942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94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943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943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9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0" grpId="0" animBg="1"/>
      <p:bldP spid="2" grpId="0" animBg="1"/>
      <p:bldP spid="9231" grpId="0"/>
      <p:bldP spid="9232" grpId="0" animBg="1"/>
      <p:bldP spid="59421" grpId="0"/>
      <p:bldP spid="59422" grpId="0"/>
      <p:bldP spid="59423" grpId="0"/>
      <p:bldP spid="59424" grpId="0"/>
      <p:bldP spid="59432" grpId="0"/>
      <p:bldP spid="59433" grpId="0"/>
      <p:bldP spid="59437" grpId="0"/>
      <p:bldP spid="594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4"/>
          <p:cNvSpPr>
            <a:spLocks noGrp="1"/>
          </p:cNvSpPr>
          <p:nvPr>
            <p:ph type="title"/>
          </p:nvPr>
        </p:nvSpPr>
        <p:spPr>
          <a:xfrm>
            <a:off x="1403350" y="660400"/>
            <a:ext cx="6088063" cy="617538"/>
          </a:xfrm>
        </p:spPr>
        <p:txBody>
          <a:bodyPr vert="horz" wrap="square" lIns="91440" tIns="45720" rIns="91440" bIns="45720" anchor="t" anchorCtr="0"/>
          <a:lstStyle/>
          <a:p>
            <a:pPr defTabSz="457200" eaLnBrk="1" hangingPunct="1"/>
            <a:r>
              <a:rPr lang="zh-CN" altLang="en-US" sz="2800" kern="1200" dirty="0">
                <a:latin typeface="Times New Roman" panose="02020603050405020304" pitchFamily="18" charset="0"/>
                <a:cs typeface="+mj-cs"/>
              </a:rPr>
              <a:t>例</a:t>
            </a:r>
            <a:r>
              <a:rPr lang="en-US" altLang="zh-CN" sz="2800" kern="1200" dirty="0">
                <a:latin typeface="Times New Roman" panose="02020603050405020304" pitchFamily="18" charset="0"/>
                <a:cs typeface="+mj-cs"/>
              </a:rPr>
              <a:t>2</a:t>
            </a:r>
            <a:endParaRPr lang="zh-CN" altLang="en-US" sz="2800" kern="1200" dirty="0">
              <a:latin typeface="Times New Roman" panose="02020603050405020304" pitchFamily="18" charset="0"/>
              <a:cs typeface="+mj-cs"/>
            </a:endParaRPr>
          </a:p>
        </p:txBody>
      </p:sp>
      <p:sp>
        <p:nvSpPr>
          <p:cNvPr id="54274"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34</a:t>
            </a:fld>
            <a:endParaRPr lang="en-US" altLang="zh-CN" sz="1400" dirty="0">
              <a:latin typeface="Tahoma" panose="020B0604030504040204" pitchFamily="34" charset="0"/>
              <a:ea typeface="微软雅黑 Light" panose="020B0502040204020203" pitchFamily="34" charset="-122"/>
            </a:endParaRPr>
          </a:p>
        </p:txBody>
      </p:sp>
      <p:graphicFrame>
        <p:nvGraphicFramePr>
          <p:cNvPr id="6" name="Group 3"/>
          <p:cNvGraphicFramePr/>
          <p:nvPr/>
        </p:nvGraphicFramePr>
        <p:xfrm>
          <a:off x="1223963" y="1412875"/>
          <a:ext cx="7380287" cy="4406948"/>
        </p:xfrm>
        <a:graphic>
          <a:graphicData uri="http://schemas.openxmlformats.org/drawingml/2006/table">
            <a:tbl>
              <a:tblPr/>
              <a:tblGrid>
                <a:gridCol w="3700462">
                  <a:extLst>
                    <a:ext uri="{9D8B030D-6E8A-4147-A177-3AD203B41FA5}">
                      <a16:colId xmlns:a16="http://schemas.microsoft.com/office/drawing/2014/main" val="20000"/>
                    </a:ext>
                  </a:extLst>
                </a:gridCol>
                <a:gridCol w="1666875">
                  <a:extLst>
                    <a:ext uri="{9D8B030D-6E8A-4147-A177-3AD203B41FA5}">
                      <a16:colId xmlns:a16="http://schemas.microsoft.com/office/drawing/2014/main" val="20001"/>
                    </a:ext>
                  </a:extLst>
                </a:gridCol>
                <a:gridCol w="2012950">
                  <a:extLst>
                    <a:ext uri="{9D8B030D-6E8A-4147-A177-3AD203B41FA5}">
                      <a16:colId xmlns:a16="http://schemas.microsoft.com/office/drawing/2014/main" val="20002"/>
                    </a:ext>
                  </a:extLst>
                </a:gridCol>
              </a:tblGrid>
              <a:tr h="45710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程序段</a:t>
                      </a:r>
                    </a:p>
                  </a:txBody>
                  <a:tcPr marT="45674" marB="45674"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语句频度  </a:t>
                      </a:r>
                    </a:p>
                  </a:txBody>
                  <a:tcPr marT="45674" marB="4567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时间复杂度</a:t>
                      </a:r>
                    </a:p>
                  </a:txBody>
                  <a:tcPr marT="45674" marB="45674"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0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微软雅黑 Light" panose="020B0502040204020203" pitchFamily="34" charset="-122"/>
                        </a:rPr>
                        <a:t>x;s</a:t>
                      </a: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=0}@</a:t>
                      </a:r>
                    </a:p>
                  </a:txBody>
                  <a:tcPr marT="45674" marB="4567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 </a:t>
                      </a:r>
                    </a:p>
                  </a:txBody>
                  <a:tcPr marT="45674" marB="4567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endParaRPr>
                    </a:p>
                  </a:txBody>
                  <a:tcPr marT="45674" marB="4567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601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for(</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微软雅黑 Light" panose="020B0502040204020203" pitchFamily="34" charset="-122"/>
                        </a:rPr>
                        <a:t>i</a:t>
                      </a: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=1;i&lt;=n;++</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微软雅黑 Light" panose="020B0502040204020203" pitchFamily="34" charset="-122"/>
                        </a:rPr>
                        <a:t>i</a:t>
                      </a: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  </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微软雅黑 Light" panose="020B0502040204020203" pitchFamily="34" charset="-122"/>
                        </a:rPr>
                        <a:t>x;s</a:t>
                      </a: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+=x;}@</a:t>
                      </a:r>
                    </a:p>
                  </a:txBody>
                  <a:tcPr marT="45674" marB="4567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endParaRPr>
                    </a:p>
                  </a:txBody>
                  <a:tcPr marT="45674" marB="4567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endParaRPr>
                    </a:p>
                  </a:txBody>
                  <a:tcPr marT="45674" marB="4567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61766">
                <a:tc>
                  <a:txBody>
                    <a:bodyPr/>
                    <a:lstStyle>
                      <a:lvl1pPr marL="381000" indent="-3810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57150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81000" marR="0" lvl="0" indent="-3810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for(</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微软雅黑 Light" panose="020B0502040204020203" pitchFamily="34" charset="-122"/>
                        </a:rPr>
                        <a:t>i</a:t>
                      </a: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=1;i&lt;=n;++</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微软雅黑 Light" panose="020B0502040204020203" pitchFamily="34" charset="-122"/>
                        </a:rPr>
                        <a:t>i</a:t>
                      </a: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                 for(j=1;j&lt;=n;++j)</a:t>
                      </a:r>
                    </a:p>
                    <a:p>
                      <a:pPr marL="381000" marR="0" lvl="0" indent="-3810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        {++</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微软雅黑 Light" panose="020B0502040204020203" pitchFamily="34" charset="-122"/>
                        </a:rPr>
                        <a:t>x;s</a:t>
                      </a: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+=x;}@</a:t>
                      </a:r>
                    </a:p>
                  </a:txBody>
                  <a:tcPr marT="45674" marB="4567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endParaRPr>
                    </a:p>
                  </a:txBody>
                  <a:tcPr marT="45674" marB="4567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endParaRPr>
                    </a:p>
                  </a:txBody>
                  <a:tcPr marT="45674" marB="4567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34917">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err="1">
                          <a:ln>
                            <a:noFill/>
                          </a:ln>
                          <a:solidFill>
                            <a:schemeClr val="tx1"/>
                          </a:solidFill>
                          <a:effectLst/>
                          <a:latin typeface="Times New Roman" panose="02020603050405020304" pitchFamily="18" charset="0"/>
                          <a:ea typeface="微软雅黑 Light" panose="020B0502040204020203" pitchFamily="34" charset="-122"/>
                        </a:rPr>
                        <a:t>i</a:t>
                      </a: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=1;                    </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while(</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微软雅黑 Light" panose="020B0502040204020203" pitchFamily="34" charset="-122"/>
                        </a:rPr>
                        <a:t>i</a:t>
                      </a: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&lt;=n)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      </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微软雅黑 Light" panose="020B0502040204020203" pitchFamily="34" charset="-122"/>
                        </a:rPr>
                        <a:t>i</a:t>
                      </a: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微软雅黑 Light" panose="020B0502040204020203" pitchFamily="34" charset="-122"/>
                        </a:rPr>
                        <a:t>i</a:t>
                      </a:r>
                      <a:r>
                        <a:rPr kumimoji="1" lang="en-US"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rPr>
                        <a:t>*2; @</a:t>
                      </a:r>
                    </a:p>
                  </a:txBody>
                  <a:tcPr marT="45674" marB="4567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endParaRPr>
                    </a:p>
                  </a:txBody>
                  <a:tcPr marT="45674" marB="4567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微软雅黑 Light" panose="020B0502040204020203" pitchFamily="34" charset="-122"/>
                      </a:endParaRPr>
                    </a:p>
                  </a:txBody>
                  <a:tcPr marT="45674" marB="4567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37"/>
          <p:cNvSpPr/>
          <p:nvPr/>
        </p:nvSpPr>
        <p:spPr>
          <a:xfrm>
            <a:off x="5414963" y="1855788"/>
            <a:ext cx="452437" cy="523875"/>
          </a:xfrm>
          <a:prstGeom prst="rect">
            <a:avLst/>
          </a:prstGeom>
          <a:noFill/>
          <a:ln w="9525">
            <a:noFill/>
          </a:ln>
        </p:spPr>
        <p:txBody>
          <a:bodyPr wrap="none" anchor="t" anchorCtr="0">
            <a:spAutoFit/>
          </a:bodyPr>
          <a:lstStyle/>
          <a:p>
            <a:pPr>
              <a:spcBef>
                <a:spcPct val="20000"/>
              </a:spcBef>
              <a:buClr>
                <a:schemeClr val="folHlink"/>
              </a:buClr>
              <a:buSzPct val="60000"/>
              <a:buFont typeface="Wingdings" panose="05000000000000000000" pitchFamily="2" charset="2"/>
            </a:pPr>
            <a:r>
              <a:rPr lang="en-US" altLang="zh-CN" sz="2800" dirty="0">
                <a:solidFill>
                  <a:srgbClr val="002060"/>
                </a:solidFill>
                <a:latin typeface="Times New Roman" panose="02020603050405020304" pitchFamily="18" charset="0"/>
                <a:ea typeface="微软雅黑 Light" panose="020B0502040204020203" pitchFamily="34" charset="-122"/>
              </a:rPr>
              <a:t>1 </a:t>
            </a:r>
          </a:p>
        </p:txBody>
      </p:sp>
      <p:sp>
        <p:nvSpPr>
          <p:cNvPr id="8" name="Rectangle 38"/>
          <p:cNvSpPr/>
          <p:nvPr/>
        </p:nvSpPr>
        <p:spPr>
          <a:xfrm>
            <a:off x="7164388" y="1871663"/>
            <a:ext cx="865187" cy="523875"/>
          </a:xfrm>
          <a:prstGeom prst="rect">
            <a:avLst/>
          </a:prstGeom>
          <a:noFill/>
          <a:ln w="9525">
            <a:noFill/>
          </a:ln>
        </p:spPr>
        <p:txBody>
          <a:bodyPr wrap="none" anchor="t" anchorCtr="0">
            <a:spAutoFit/>
          </a:bodyPr>
          <a:lstStyle/>
          <a:p>
            <a:pPr>
              <a:spcBef>
                <a:spcPct val="20000"/>
              </a:spcBef>
              <a:buClr>
                <a:schemeClr val="folHlink"/>
              </a:buClr>
              <a:buSzPct val="60000"/>
              <a:buFont typeface="Wingdings" panose="05000000000000000000" pitchFamily="2" charset="2"/>
            </a:pPr>
            <a:r>
              <a:rPr lang="en-US" altLang="zh-CN" sz="2800" dirty="0">
                <a:solidFill>
                  <a:srgbClr val="002060"/>
                </a:solidFill>
                <a:latin typeface="Times New Roman" panose="02020603050405020304" pitchFamily="18" charset="0"/>
                <a:ea typeface="微软雅黑 Light" panose="020B0502040204020203" pitchFamily="34" charset="-122"/>
              </a:rPr>
              <a:t>O(1)</a:t>
            </a:r>
          </a:p>
        </p:txBody>
      </p:sp>
      <p:sp>
        <p:nvSpPr>
          <p:cNvPr id="9" name="Rectangle 39"/>
          <p:cNvSpPr/>
          <p:nvPr/>
        </p:nvSpPr>
        <p:spPr>
          <a:xfrm>
            <a:off x="5437188" y="2505075"/>
            <a:ext cx="365125" cy="523875"/>
          </a:xfrm>
          <a:prstGeom prst="rect">
            <a:avLst/>
          </a:prstGeom>
          <a:noFill/>
          <a:ln w="9525">
            <a:noFill/>
          </a:ln>
        </p:spPr>
        <p:txBody>
          <a:bodyPr wrap="none" anchor="t" anchorCtr="0">
            <a:spAutoFit/>
          </a:bodyPr>
          <a:lstStyle/>
          <a:p>
            <a:pPr>
              <a:buClrTx/>
              <a:buFontTx/>
            </a:pPr>
            <a:r>
              <a:rPr lang="en-US" altLang="zh-CN" sz="2800" dirty="0">
                <a:solidFill>
                  <a:srgbClr val="002060"/>
                </a:solidFill>
                <a:latin typeface="Times New Roman" panose="02020603050405020304" pitchFamily="18" charset="0"/>
                <a:ea typeface="微软雅黑 Light" panose="020B0502040204020203" pitchFamily="34" charset="-122"/>
              </a:rPr>
              <a:t>n</a:t>
            </a:r>
          </a:p>
        </p:txBody>
      </p:sp>
      <p:sp>
        <p:nvSpPr>
          <p:cNvPr id="10" name="Rectangle 40"/>
          <p:cNvSpPr/>
          <p:nvPr/>
        </p:nvSpPr>
        <p:spPr>
          <a:xfrm>
            <a:off x="7164388" y="2505075"/>
            <a:ext cx="865187" cy="523875"/>
          </a:xfrm>
          <a:prstGeom prst="rect">
            <a:avLst/>
          </a:prstGeom>
          <a:noFill/>
          <a:ln w="9525">
            <a:noFill/>
          </a:ln>
        </p:spPr>
        <p:txBody>
          <a:bodyPr wrap="none" anchor="t" anchorCtr="0">
            <a:spAutoFit/>
          </a:bodyPr>
          <a:lstStyle/>
          <a:p>
            <a:pPr>
              <a:spcBef>
                <a:spcPct val="20000"/>
              </a:spcBef>
              <a:buClr>
                <a:schemeClr val="folHlink"/>
              </a:buClr>
              <a:buSzPct val="60000"/>
              <a:buFont typeface="Wingdings" panose="05000000000000000000" pitchFamily="2" charset="2"/>
            </a:pPr>
            <a:r>
              <a:rPr lang="en-US" altLang="zh-CN" sz="2800" dirty="0">
                <a:solidFill>
                  <a:srgbClr val="002060"/>
                </a:solidFill>
                <a:latin typeface="Times New Roman" panose="02020603050405020304" pitchFamily="18" charset="0"/>
                <a:ea typeface="微软雅黑 Light" panose="020B0502040204020203" pitchFamily="34" charset="-122"/>
              </a:rPr>
              <a:t>O(n)</a:t>
            </a:r>
          </a:p>
        </p:txBody>
      </p:sp>
      <p:sp>
        <p:nvSpPr>
          <p:cNvPr id="11" name="Rectangle 41"/>
          <p:cNvSpPr/>
          <p:nvPr/>
        </p:nvSpPr>
        <p:spPr>
          <a:xfrm>
            <a:off x="5364163" y="3656013"/>
            <a:ext cx="484187" cy="523875"/>
          </a:xfrm>
          <a:prstGeom prst="rect">
            <a:avLst/>
          </a:prstGeom>
          <a:noFill/>
          <a:ln w="9525">
            <a:noFill/>
          </a:ln>
        </p:spPr>
        <p:txBody>
          <a:bodyPr wrap="none" anchor="t" anchorCtr="0">
            <a:spAutoFit/>
          </a:bodyPr>
          <a:lstStyle/>
          <a:p>
            <a:pPr>
              <a:buClrTx/>
              <a:buFontTx/>
            </a:pPr>
            <a:r>
              <a:rPr lang="en-US" altLang="zh-CN" sz="2800" dirty="0">
                <a:solidFill>
                  <a:srgbClr val="002060"/>
                </a:solidFill>
                <a:latin typeface="Times New Roman" panose="02020603050405020304" pitchFamily="18" charset="0"/>
                <a:ea typeface="微软雅黑 Light" panose="020B0502040204020203" pitchFamily="34" charset="-122"/>
              </a:rPr>
              <a:t>n</a:t>
            </a:r>
            <a:r>
              <a:rPr lang="en-US" altLang="zh-CN" sz="2800" baseline="30000" dirty="0">
                <a:solidFill>
                  <a:srgbClr val="002060"/>
                </a:solidFill>
                <a:latin typeface="Times New Roman" panose="02020603050405020304" pitchFamily="18" charset="0"/>
                <a:ea typeface="微软雅黑 Light" panose="020B0502040204020203" pitchFamily="34" charset="-122"/>
              </a:rPr>
              <a:t>2</a:t>
            </a:r>
          </a:p>
        </p:txBody>
      </p:sp>
      <p:sp>
        <p:nvSpPr>
          <p:cNvPr id="12" name="Rectangle 42"/>
          <p:cNvSpPr/>
          <p:nvPr/>
        </p:nvSpPr>
        <p:spPr>
          <a:xfrm>
            <a:off x="5221288" y="4953000"/>
            <a:ext cx="942975" cy="523875"/>
          </a:xfrm>
          <a:prstGeom prst="rect">
            <a:avLst/>
          </a:prstGeom>
          <a:noFill/>
          <a:ln w="9525">
            <a:noFill/>
          </a:ln>
        </p:spPr>
        <p:txBody>
          <a:bodyPr wrap="none" anchor="t" anchorCtr="0">
            <a:spAutoFit/>
          </a:bodyPr>
          <a:lstStyle/>
          <a:p>
            <a:pPr>
              <a:buClrTx/>
              <a:buFontTx/>
            </a:pPr>
            <a:r>
              <a:rPr lang="en-US" altLang="zh-CN" sz="2800" dirty="0">
                <a:solidFill>
                  <a:srgbClr val="002060"/>
                </a:solidFill>
                <a:latin typeface="Times New Roman" panose="02020603050405020304" pitchFamily="18" charset="0"/>
                <a:ea typeface="微软雅黑 Light" panose="020B0502040204020203" pitchFamily="34" charset="-122"/>
              </a:rPr>
              <a:t>log</a:t>
            </a:r>
            <a:r>
              <a:rPr lang="en-US" altLang="zh-CN" sz="2800" baseline="-25000" dirty="0">
                <a:solidFill>
                  <a:srgbClr val="002060"/>
                </a:solidFill>
                <a:latin typeface="Times New Roman" panose="02020603050405020304" pitchFamily="18" charset="0"/>
                <a:ea typeface="微软雅黑 Light" panose="020B0502040204020203" pitchFamily="34" charset="-122"/>
              </a:rPr>
              <a:t>2</a:t>
            </a:r>
            <a:r>
              <a:rPr lang="en-US" altLang="zh-CN" sz="2800" dirty="0">
                <a:solidFill>
                  <a:srgbClr val="002060"/>
                </a:solidFill>
                <a:latin typeface="Times New Roman" panose="02020603050405020304" pitchFamily="18" charset="0"/>
                <a:ea typeface="微软雅黑 Light" panose="020B0502040204020203" pitchFamily="34" charset="-122"/>
              </a:rPr>
              <a:t>n</a:t>
            </a:r>
          </a:p>
        </p:txBody>
      </p:sp>
      <p:sp>
        <p:nvSpPr>
          <p:cNvPr id="13" name="Rectangle 43"/>
          <p:cNvSpPr/>
          <p:nvPr/>
        </p:nvSpPr>
        <p:spPr>
          <a:xfrm>
            <a:off x="6948488" y="4953000"/>
            <a:ext cx="1443037" cy="523875"/>
          </a:xfrm>
          <a:prstGeom prst="rect">
            <a:avLst/>
          </a:prstGeom>
          <a:noFill/>
          <a:ln w="9525">
            <a:noFill/>
          </a:ln>
        </p:spPr>
        <p:txBody>
          <a:bodyPr wrap="none" anchor="t" anchorCtr="0">
            <a:spAutoFit/>
          </a:bodyPr>
          <a:lstStyle/>
          <a:p>
            <a:pPr>
              <a:spcBef>
                <a:spcPct val="20000"/>
              </a:spcBef>
              <a:buClr>
                <a:schemeClr val="folHlink"/>
              </a:buClr>
              <a:buSzPct val="60000"/>
              <a:buFont typeface="Wingdings" panose="05000000000000000000" pitchFamily="2" charset="2"/>
            </a:pPr>
            <a:r>
              <a:rPr lang="en-US" altLang="zh-CN" sz="2800" dirty="0">
                <a:solidFill>
                  <a:srgbClr val="002060"/>
                </a:solidFill>
                <a:latin typeface="Times New Roman" panose="02020603050405020304" pitchFamily="18" charset="0"/>
                <a:ea typeface="微软雅黑 Light" panose="020B0502040204020203" pitchFamily="34" charset="-122"/>
              </a:rPr>
              <a:t>O(log</a:t>
            </a:r>
            <a:r>
              <a:rPr lang="en-US" altLang="zh-CN" sz="2800" baseline="-25000" dirty="0">
                <a:solidFill>
                  <a:srgbClr val="002060"/>
                </a:solidFill>
                <a:latin typeface="Times New Roman" panose="02020603050405020304" pitchFamily="18" charset="0"/>
                <a:ea typeface="微软雅黑 Light" panose="020B0502040204020203" pitchFamily="34" charset="-122"/>
              </a:rPr>
              <a:t>2</a:t>
            </a:r>
            <a:r>
              <a:rPr lang="en-US" altLang="zh-CN" sz="2800" dirty="0">
                <a:solidFill>
                  <a:srgbClr val="002060"/>
                </a:solidFill>
                <a:latin typeface="Times New Roman" panose="02020603050405020304" pitchFamily="18" charset="0"/>
                <a:ea typeface="微软雅黑 Light" panose="020B0502040204020203" pitchFamily="34" charset="-122"/>
              </a:rPr>
              <a:t>n)</a:t>
            </a:r>
          </a:p>
        </p:txBody>
      </p:sp>
      <p:sp>
        <p:nvSpPr>
          <p:cNvPr id="14" name="Rectangle 44"/>
          <p:cNvSpPr/>
          <p:nvPr/>
        </p:nvSpPr>
        <p:spPr>
          <a:xfrm>
            <a:off x="7164388" y="3638550"/>
            <a:ext cx="915987" cy="523875"/>
          </a:xfrm>
          <a:prstGeom prst="rect">
            <a:avLst/>
          </a:prstGeom>
          <a:noFill/>
          <a:ln w="9525">
            <a:noFill/>
          </a:ln>
        </p:spPr>
        <p:txBody>
          <a:bodyPr anchor="t" anchorCtr="0">
            <a:spAutoFit/>
          </a:bodyPr>
          <a:lstStyle/>
          <a:p>
            <a:pPr>
              <a:buClrTx/>
              <a:buFontTx/>
            </a:pPr>
            <a:r>
              <a:rPr lang="en-US" altLang="zh-CN" sz="2800" dirty="0">
                <a:solidFill>
                  <a:srgbClr val="002060"/>
                </a:solidFill>
                <a:latin typeface="Times New Roman" panose="02020603050405020304" pitchFamily="18" charset="0"/>
                <a:ea typeface="微软雅黑 Light" panose="020B0502040204020203" pitchFamily="34" charset="-122"/>
              </a:rPr>
              <a:t>O(n</a:t>
            </a:r>
            <a:r>
              <a:rPr lang="en-US" altLang="zh-CN" sz="2800" baseline="30000" dirty="0">
                <a:solidFill>
                  <a:srgbClr val="002060"/>
                </a:solidFill>
                <a:latin typeface="Times New Roman" panose="02020603050405020304" pitchFamily="18" charset="0"/>
                <a:ea typeface="微软雅黑 Light" panose="020B0502040204020203" pitchFamily="34" charset="-122"/>
              </a:rPr>
              <a:t>2</a:t>
            </a:r>
            <a:r>
              <a:rPr lang="en-US" altLang="zh-CN" sz="2800" dirty="0">
                <a:solidFill>
                  <a:srgbClr val="002060"/>
                </a:solidFill>
                <a:latin typeface="Times New Roman" panose="02020603050405020304" pitchFamily="18" charset="0"/>
                <a:ea typeface="微软雅黑 Light" panose="020B0502040204020203" pitchFamily="34" charset="-122"/>
              </a:rPr>
              <a:t>)</a:t>
            </a:r>
          </a:p>
        </p:txBody>
      </p:sp>
      <p:sp>
        <p:nvSpPr>
          <p:cNvPr id="15" name="Text Box 45"/>
          <p:cNvSpPr txBox="1"/>
          <p:nvPr/>
        </p:nvSpPr>
        <p:spPr>
          <a:xfrm>
            <a:off x="3060700" y="3429000"/>
            <a:ext cx="360363" cy="584200"/>
          </a:xfrm>
          <a:prstGeom prst="rect">
            <a:avLst/>
          </a:prstGeom>
          <a:noFill/>
          <a:ln w="9525">
            <a:noFill/>
          </a:ln>
        </p:spPr>
        <p:txBody>
          <a:bodyPr anchor="t" anchorCtr="0">
            <a:spAutoFit/>
          </a:bodyPr>
          <a:lstStyle/>
          <a:p>
            <a:pPr>
              <a:buClrTx/>
              <a:buFontTx/>
            </a:pPr>
            <a:r>
              <a:rPr lang="en-US" altLang="zh-CN" sz="3200" b="1" dirty="0">
                <a:solidFill>
                  <a:schemeClr val="hlink"/>
                </a:solidFill>
                <a:latin typeface="微软雅黑 Light" panose="020B0502040204020203" pitchFamily="34" charset="-122"/>
                <a:ea typeface="微软雅黑 Light" panose="020B0502040204020203" pitchFamily="34" charset="-122"/>
              </a:rPr>
              <a:t>i</a:t>
            </a:r>
          </a:p>
        </p:txBody>
      </p:sp>
      <p:sp>
        <p:nvSpPr>
          <p:cNvPr id="16" name="Text Box 46"/>
          <p:cNvSpPr txBox="1"/>
          <p:nvPr/>
        </p:nvSpPr>
        <p:spPr>
          <a:xfrm>
            <a:off x="4865688" y="3417888"/>
            <a:ext cx="1873250" cy="523875"/>
          </a:xfrm>
          <a:prstGeom prst="rect">
            <a:avLst/>
          </a:prstGeom>
          <a:noFill/>
          <a:ln w="9525">
            <a:noFill/>
          </a:ln>
        </p:spPr>
        <p:txBody>
          <a:bodyPr anchor="t" anchorCtr="0">
            <a:spAutoFit/>
          </a:bodyPr>
          <a:lstStyle/>
          <a:p>
            <a:pPr>
              <a:buClrTx/>
              <a:buFontTx/>
            </a:pPr>
            <a:r>
              <a:rPr lang="en-US" altLang="zh-CN" sz="2800" b="1" dirty="0">
                <a:solidFill>
                  <a:srgbClr val="FF0000"/>
                </a:solidFill>
                <a:latin typeface="微软雅黑 Light" panose="020B0502040204020203" pitchFamily="34" charset="-122"/>
                <a:ea typeface="微软雅黑 Light" panose="020B0502040204020203" pitchFamily="34" charset="-122"/>
              </a:rPr>
              <a:t>1+2+…+n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1403350" y="692150"/>
            <a:ext cx="7345363" cy="914400"/>
          </a:xfrm>
        </p:spPr>
        <p:txBody>
          <a:bodyPr vert="horz" wrap="square" lIns="91440" tIns="45720" rIns="91440" bIns="45720" anchor="t" anchorCtr="0"/>
          <a:lstStyle/>
          <a:p>
            <a:pPr defTabSz="457200" eaLnBrk="1" hangingPunct="1"/>
            <a:r>
              <a:rPr lang="zh-CN" altLang="en-US" sz="2800" kern="1200" dirty="0">
                <a:solidFill>
                  <a:srgbClr val="000000"/>
                </a:solidFill>
                <a:latin typeface="+mj-lt"/>
                <a:cs typeface="+mj-cs"/>
              </a:rPr>
              <a:t>算法和算法分析</a:t>
            </a:r>
            <a:r>
              <a:rPr lang="zh-CN" altLang="en-US" sz="2400" kern="1200" dirty="0">
                <a:solidFill>
                  <a:srgbClr val="000000"/>
                </a:solidFill>
                <a:latin typeface="+mj-lt"/>
                <a:cs typeface="+mj-cs"/>
              </a:rPr>
              <a:t>：</a:t>
            </a:r>
            <a:r>
              <a:rPr lang="en-US" altLang="zh-CN" sz="2400" kern="1200" dirty="0">
                <a:latin typeface="Times New Roman" panose="02020603050405020304" pitchFamily="18" charset="0"/>
                <a:cs typeface="+mj-cs"/>
              </a:rPr>
              <a:t> O</a:t>
            </a:r>
            <a:r>
              <a:rPr lang="en-US" altLang="zh-CN" sz="2400" kern="1200" dirty="0">
                <a:latin typeface="微软雅黑 Light" panose="020B0502040204020203" pitchFamily="34" charset="-122"/>
                <a:cs typeface="+mj-cs"/>
              </a:rPr>
              <a:t>( )</a:t>
            </a:r>
            <a:r>
              <a:rPr lang="zh-CN" altLang="en-US" sz="2400" kern="1200" dirty="0">
                <a:latin typeface="Times New Roman" panose="02020603050405020304" pitchFamily="18" charset="0"/>
                <a:cs typeface="+mj-cs"/>
              </a:rPr>
              <a:t>函数</a:t>
            </a:r>
          </a:p>
        </p:txBody>
      </p:sp>
      <p:sp>
        <p:nvSpPr>
          <p:cNvPr id="55298"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35</a:t>
            </a:fld>
            <a:endParaRPr lang="en-US" altLang="zh-CN" sz="1400" dirty="0">
              <a:latin typeface="Tahoma" panose="020B0604030504040204" pitchFamily="34" charset="0"/>
              <a:ea typeface="微软雅黑 Light" panose="020B0502040204020203" pitchFamily="34" charset="-122"/>
            </a:endParaRPr>
          </a:p>
        </p:txBody>
      </p:sp>
      <p:sp>
        <p:nvSpPr>
          <p:cNvPr id="54276" name="内容占位符 1"/>
          <p:cNvSpPr>
            <a:spLocks noGrp="1"/>
          </p:cNvSpPr>
          <p:nvPr>
            <p:ph idx="1"/>
          </p:nvPr>
        </p:nvSpPr>
        <p:spPr>
          <a:xfrm>
            <a:off x="900113" y="1152525"/>
            <a:ext cx="7920037" cy="3776663"/>
          </a:xfrm>
        </p:spPr>
        <p:txBody>
          <a:bodyPr vert="horz" wrap="square" lIns="91440" tIns="45720" rIns="91440" bIns="45720" anchor="t" anchorCtr="0"/>
          <a:lstStyle/>
          <a:p>
            <a:pPr defTabSz="457200" eaLnBrk="1" hangingPunct="1">
              <a:lnSpc>
                <a:spcPct val="150000"/>
              </a:lnSpc>
            </a:pPr>
            <a:r>
              <a:rPr lang="en-US" altLang="zh-CN" kern="1200" dirty="0">
                <a:latin typeface="Times New Roman" panose="02020603050405020304" pitchFamily="18" charset="0"/>
                <a:cs typeface="+mn-cs"/>
              </a:rPr>
              <a:t>O</a:t>
            </a:r>
            <a:r>
              <a:rPr lang="en-US" altLang="zh-CN" kern="1200" dirty="0">
                <a:latin typeface="微软雅黑 Light" panose="020B0502040204020203" pitchFamily="34" charset="-122"/>
                <a:cs typeface="+mn-cs"/>
              </a:rPr>
              <a:t>( )</a:t>
            </a:r>
            <a:r>
              <a:rPr lang="zh-CN" altLang="en-US" kern="1200" dirty="0">
                <a:latin typeface="Times New Roman" panose="02020603050405020304" pitchFamily="18" charset="0"/>
                <a:cs typeface="+mn-cs"/>
              </a:rPr>
              <a:t>函数的运算规则</a:t>
            </a:r>
            <a:endParaRPr lang="en-US" altLang="zh-CN" kern="1200" dirty="0">
              <a:latin typeface="Times New Roman" panose="02020603050405020304" pitchFamily="18" charset="0"/>
              <a:cs typeface="+mn-cs"/>
            </a:endParaRPr>
          </a:p>
          <a:p>
            <a:pPr lvl="1" defTabSz="457200" eaLnBrk="1" hangingPunct="1"/>
            <a:r>
              <a:rPr lang="en-US" altLang="zh-CN" sz="2400" kern="1200" dirty="0">
                <a:solidFill>
                  <a:srgbClr val="002060"/>
                </a:solidFill>
                <a:latin typeface="Times New Roman" panose="02020603050405020304" pitchFamily="18" charset="0"/>
                <a:cs typeface="+mn-cs"/>
              </a:rPr>
              <a:t>O</a:t>
            </a:r>
            <a:r>
              <a:rPr lang="en-US" altLang="zh-CN" sz="2400" kern="1200" dirty="0">
                <a:solidFill>
                  <a:srgbClr val="002060"/>
                </a:solidFill>
                <a:latin typeface="微软雅黑 Light" panose="020B0502040204020203" pitchFamily="34" charset="-122"/>
                <a:cs typeface="+mn-cs"/>
              </a:rPr>
              <a:t>(c*f(n))=</a:t>
            </a:r>
            <a:r>
              <a:rPr lang="en-US" altLang="zh-CN" sz="2400" kern="1200" dirty="0">
                <a:solidFill>
                  <a:srgbClr val="002060"/>
                </a:solidFill>
                <a:latin typeface="Times New Roman" panose="02020603050405020304" pitchFamily="18" charset="0"/>
                <a:cs typeface="+mn-cs"/>
              </a:rPr>
              <a:t>O</a:t>
            </a:r>
            <a:r>
              <a:rPr lang="en-US" altLang="zh-CN" sz="2400" kern="1200" dirty="0">
                <a:solidFill>
                  <a:srgbClr val="002060"/>
                </a:solidFill>
                <a:latin typeface="微软雅黑 Light" panose="020B0502040204020203" pitchFamily="34" charset="-122"/>
                <a:cs typeface="+mn-cs"/>
              </a:rPr>
              <a:t>(f(n)),</a:t>
            </a:r>
            <a:r>
              <a:rPr lang="zh-CN" altLang="en-US" sz="2400" kern="1200" dirty="0">
                <a:solidFill>
                  <a:srgbClr val="002060"/>
                </a:solidFill>
                <a:latin typeface="微软雅黑 Light" panose="020B0502040204020203" pitchFamily="34" charset="-122"/>
                <a:cs typeface="+mn-cs"/>
              </a:rPr>
              <a:t>其中</a:t>
            </a:r>
            <a:r>
              <a:rPr lang="en-US" altLang="zh-CN" sz="2400" kern="1200" dirty="0">
                <a:solidFill>
                  <a:srgbClr val="002060"/>
                </a:solidFill>
                <a:latin typeface="微软雅黑 Light" panose="020B0502040204020203" pitchFamily="34" charset="-122"/>
                <a:cs typeface="+mn-cs"/>
              </a:rPr>
              <a:t>c</a:t>
            </a:r>
            <a:r>
              <a:rPr lang="zh-CN" altLang="en-US" sz="2400" kern="1200" dirty="0">
                <a:solidFill>
                  <a:srgbClr val="002060"/>
                </a:solidFill>
                <a:latin typeface="微软雅黑 Light" panose="020B0502040204020203" pitchFamily="34" charset="-122"/>
                <a:cs typeface="+mn-cs"/>
              </a:rPr>
              <a:t>为常数</a:t>
            </a:r>
            <a:endParaRPr lang="en-US" altLang="zh-CN" sz="2400" kern="1200" dirty="0">
              <a:solidFill>
                <a:srgbClr val="002060"/>
              </a:solidFill>
              <a:latin typeface="微软雅黑 Light" panose="020B0502040204020203" pitchFamily="34" charset="-122"/>
              <a:cs typeface="+mn-cs"/>
            </a:endParaRPr>
          </a:p>
          <a:p>
            <a:pPr lvl="1" defTabSz="457200" eaLnBrk="1" hangingPunct="1"/>
            <a:r>
              <a:rPr lang="en-US" altLang="zh-CN" sz="2400" kern="1200" dirty="0">
                <a:solidFill>
                  <a:srgbClr val="002060"/>
                </a:solidFill>
                <a:latin typeface="Times New Roman" panose="02020603050405020304" pitchFamily="18" charset="0"/>
                <a:cs typeface="+mn-cs"/>
              </a:rPr>
              <a:t>O</a:t>
            </a:r>
            <a:r>
              <a:rPr lang="en-US" altLang="zh-CN" sz="2400" kern="1200" dirty="0">
                <a:solidFill>
                  <a:srgbClr val="002060"/>
                </a:solidFill>
                <a:latin typeface="微软雅黑 Light" panose="020B0502040204020203" pitchFamily="34" charset="-122"/>
                <a:cs typeface="+mn-cs"/>
              </a:rPr>
              <a:t>(f(n)+g(n))=</a:t>
            </a:r>
            <a:r>
              <a:rPr lang="en-US" altLang="zh-CN" sz="2400" kern="1200" dirty="0">
                <a:solidFill>
                  <a:srgbClr val="002060"/>
                </a:solidFill>
                <a:latin typeface="Times New Roman" panose="02020603050405020304" pitchFamily="18" charset="0"/>
                <a:cs typeface="+mn-cs"/>
              </a:rPr>
              <a:t>O</a:t>
            </a:r>
            <a:r>
              <a:rPr lang="en-US" altLang="zh-CN" sz="2400" kern="1200" dirty="0">
                <a:solidFill>
                  <a:srgbClr val="002060"/>
                </a:solidFill>
                <a:latin typeface="微软雅黑 Light" panose="020B0502040204020203" pitchFamily="34" charset="-122"/>
                <a:cs typeface="+mn-cs"/>
              </a:rPr>
              <a:t>(max(f(n),g(n))) </a:t>
            </a:r>
            <a:r>
              <a:rPr lang="en-US" altLang="zh-CN" kern="1200" dirty="0">
                <a:solidFill>
                  <a:srgbClr val="002060"/>
                </a:solidFill>
                <a:latin typeface="微软雅黑 Light" panose="020B0502040204020203" pitchFamily="34" charset="-122"/>
                <a:cs typeface="+mn-cs"/>
              </a:rPr>
              <a:t>(</a:t>
            </a:r>
            <a:r>
              <a:rPr lang="zh-CN" altLang="en-US" kern="1200" dirty="0">
                <a:solidFill>
                  <a:srgbClr val="0000FF"/>
                </a:solidFill>
                <a:latin typeface="Tahoma" panose="020B0604030504040204" pitchFamily="34" charset="0"/>
                <a:cs typeface="+mn-cs"/>
              </a:rPr>
              <a:t>针对并列程序段</a:t>
            </a:r>
            <a:r>
              <a:rPr lang="zh-CN" altLang="en-US" kern="1200" dirty="0">
                <a:solidFill>
                  <a:srgbClr val="002060"/>
                </a:solidFill>
                <a:latin typeface="Tahoma" panose="020B0604030504040204" pitchFamily="34" charset="0"/>
                <a:cs typeface="+mn-cs"/>
              </a:rPr>
              <a:t>）</a:t>
            </a:r>
            <a:endParaRPr lang="en-US" altLang="zh-CN" kern="1200" dirty="0">
              <a:solidFill>
                <a:srgbClr val="002060"/>
              </a:solidFill>
              <a:latin typeface="Tahoma" panose="020B0604030504040204" pitchFamily="34" charset="0"/>
              <a:cs typeface="+mn-cs"/>
            </a:endParaRPr>
          </a:p>
          <a:p>
            <a:pPr lvl="1" defTabSz="457200" eaLnBrk="1" hangingPunct="1"/>
            <a:r>
              <a:rPr lang="en-US" altLang="zh-CN" sz="2400" kern="1200" dirty="0">
                <a:solidFill>
                  <a:srgbClr val="002060"/>
                </a:solidFill>
                <a:latin typeface="Times New Roman" panose="02020603050405020304" pitchFamily="18" charset="0"/>
                <a:cs typeface="+mn-cs"/>
              </a:rPr>
              <a:t>O</a:t>
            </a:r>
            <a:r>
              <a:rPr lang="en-US" altLang="zh-CN" sz="2400" kern="1200" dirty="0">
                <a:solidFill>
                  <a:srgbClr val="002060"/>
                </a:solidFill>
                <a:latin typeface="微软雅黑 Light" panose="020B0502040204020203" pitchFamily="34" charset="-122"/>
                <a:cs typeface="+mn-cs"/>
              </a:rPr>
              <a:t>(f(m)+g(n))=</a:t>
            </a:r>
            <a:r>
              <a:rPr lang="en-US" altLang="zh-CN" sz="2400" kern="1200" dirty="0">
                <a:solidFill>
                  <a:srgbClr val="002060"/>
                </a:solidFill>
                <a:latin typeface="Times New Roman" panose="02020603050405020304" pitchFamily="18" charset="0"/>
                <a:cs typeface="+mn-cs"/>
              </a:rPr>
              <a:t>O</a:t>
            </a:r>
            <a:r>
              <a:rPr lang="en-US" altLang="zh-CN" sz="2400" kern="1200" dirty="0">
                <a:solidFill>
                  <a:srgbClr val="002060"/>
                </a:solidFill>
                <a:latin typeface="微软雅黑 Light" panose="020B0502040204020203" pitchFamily="34" charset="-122"/>
                <a:cs typeface="+mn-cs"/>
              </a:rPr>
              <a:t>(f(m))+</a:t>
            </a:r>
            <a:r>
              <a:rPr lang="en-US" altLang="zh-CN" sz="2400" kern="1200" dirty="0">
                <a:solidFill>
                  <a:srgbClr val="002060"/>
                </a:solidFill>
                <a:latin typeface="Times New Roman" panose="02020603050405020304" pitchFamily="18" charset="0"/>
                <a:cs typeface="+mn-cs"/>
              </a:rPr>
              <a:t>O</a:t>
            </a:r>
            <a:r>
              <a:rPr lang="en-US" altLang="zh-CN" sz="2400" kern="1200" dirty="0">
                <a:solidFill>
                  <a:srgbClr val="002060"/>
                </a:solidFill>
                <a:latin typeface="微软雅黑 Light" panose="020B0502040204020203" pitchFamily="34" charset="-122"/>
                <a:cs typeface="+mn-cs"/>
              </a:rPr>
              <a:t>(g(n))</a:t>
            </a:r>
          </a:p>
          <a:p>
            <a:pPr lvl="1" defTabSz="457200" eaLnBrk="1" hangingPunct="1"/>
            <a:r>
              <a:rPr lang="en-US" altLang="zh-CN" sz="2400" kern="1200" dirty="0">
                <a:solidFill>
                  <a:srgbClr val="002060"/>
                </a:solidFill>
                <a:latin typeface="Times New Roman" panose="02020603050405020304" pitchFamily="18" charset="0"/>
                <a:cs typeface="+mn-cs"/>
              </a:rPr>
              <a:t>O</a:t>
            </a:r>
            <a:r>
              <a:rPr lang="en-US" altLang="zh-CN" sz="2400" kern="1200" dirty="0">
                <a:solidFill>
                  <a:srgbClr val="002060"/>
                </a:solidFill>
                <a:latin typeface="微软雅黑 Light" panose="020B0502040204020203" pitchFamily="34" charset="-122"/>
                <a:cs typeface="+mn-cs"/>
              </a:rPr>
              <a:t>(f(n)*g(m))=</a:t>
            </a:r>
            <a:r>
              <a:rPr lang="en-US" altLang="zh-CN" sz="2400" kern="1200" dirty="0">
                <a:solidFill>
                  <a:srgbClr val="002060"/>
                </a:solidFill>
                <a:latin typeface="Times New Roman" panose="02020603050405020304" pitchFamily="18" charset="0"/>
                <a:cs typeface="+mn-cs"/>
              </a:rPr>
              <a:t>O</a:t>
            </a:r>
            <a:r>
              <a:rPr lang="en-US" altLang="zh-CN" sz="2400" kern="1200" dirty="0">
                <a:solidFill>
                  <a:srgbClr val="002060"/>
                </a:solidFill>
                <a:latin typeface="微软雅黑 Light" panose="020B0502040204020203" pitchFamily="34" charset="-122"/>
                <a:cs typeface="+mn-cs"/>
              </a:rPr>
              <a:t>(f(n))*</a:t>
            </a:r>
            <a:r>
              <a:rPr lang="en-US" altLang="zh-CN" sz="2400" kern="1200" dirty="0">
                <a:solidFill>
                  <a:srgbClr val="002060"/>
                </a:solidFill>
                <a:latin typeface="Times New Roman" panose="02020603050405020304" pitchFamily="18" charset="0"/>
                <a:cs typeface="+mn-cs"/>
              </a:rPr>
              <a:t>O</a:t>
            </a:r>
            <a:r>
              <a:rPr lang="en-US" altLang="zh-CN" sz="2400" kern="1200" dirty="0">
                <a:solidFill>
                  <a:srgbClr val="002060"/>
                </a:solidFill>
                <a:latin typeface="微软雅黑 Light" panose="020B0502040204020203" pitchFamily="34" charset="-122"/>
                <a:cs typeface="+mn-cs"/>
              </a:rPr>
              <a:t>(g(m)) </a:t>
            </a:r>
            <a:r>
              <a:rPr lang="en-US" altLang="zh-CN" kern="1200" dirty="0">
                <a:solidFill>
                  <a:srgbClr val="002060"/>
                </a:solidFill>
                <a:latin typeface="微软雅黑 Light" panose="020B0502040204020203" pitchFamily="34" charset="-122"/>
                <a:cs typeface="+mn-cs"/>
              </a:rPr>
              <a:t>(</a:t>
            </a:r>
            <a:r>
              <a:rPr lang="zh-CN" altLang="en-US" kern="1200" dirty="0">
                <a:solidFill>
                  <a:srgbClr val="0000FF"/>
                </a:solidFill>
                <a:latin typeface="Tahoma" panose="020B0604030504040204" pitchFamily="34" charset="0"/>
                <a:cs typeface="+mn-cs"/>
              </a:rPr>
              <a:t>针对嵌套程序段）</a:t>
            </a:r>
            <a:r>
              <a:rPr lang="zh-CN" altLang="en-US" kern="1200" dirty="0">
                <a:latin typeface="Tahoma" panose="020B0604030504040204" pitchFamily="34" charset="0"/>
                <a:cs typeface="+mn-cs"/>
              </a:rPr>
              <a:t> </a:t>
            </a:r>
            <a:endParaRPr lang="zh-CN" altLang="en-US" kern="1200" dirty="0">
              <a:solidFill>
                <a:schemeClr val="folHlink"/>
              </a:solidFill>
              <a:latin typeface="微软雅黑 Light" panose="020B0502040204020203" pitchFamily="34" charset="-122"/>
              <a:cs typeface="+mn-cs"/>
            </a:endParaRPr>
          </a:p>
          <a:p>
            <a:pPr defTabSz="457200" eaLnBrk="1" hangingPunct="1">
              <a:lnSpc>
                <a:spcPct val="150000"/>
              </a:lnSpc>
            </a:pPr>
            <a:r>
              <a:rPr lang="zh-CN" altLang="en-US" kern="1200" dirty="0">
                <a:latin typeface="Times New Roman" panose="02020603050405020304" pitchFamily="18" charset="0"/>
                <a:cs typeface="+mn-cs"/>
              </a:rPr>
              <a:t>算法中常遇到的两大类</a:t>
            </a:r>
            <a:r>
              <a:rPr lang="en-US" altLang="zh-CN" kern="1200" dirty="0">
                <a:latin typeface="Times New Roman" panose="02020603050405020304" pitchFamily="18" charset="0"/>
                <a:cs typeface="+mn-cs"/>
              </a:rPr>
              <a:t>O</a:t>
            </a:r>
            <a:r>
              <a:rPr lang="en-US" altLang="zh-CN" kern="1200" dirty="0">
                <a:latin typeface="微软雅黑 Light" panose="020B0502040204020203" pitchFamily="34" charset="-122"/>
                <a:cs typeface="+mn-cs"/>
              </a:rPr>
              <a:t>( )</a:t>
            </a:r>
            <a:r>
              <a:rPr lang="zh-CN" altLang="en-US" kern="1200" dirty="0">
                <a:latin typeface="微软雅黑 Light" panose="020B0502040204020203" pitchFamily="34" charset="-122"/>
                <a:cs typeface="+mn-cs"/>
              </a:rPr>
              <a:t>函数</a:t>
            </a:r>
            <a:endParaRPr lang="en-US" altLang="zh-CN" kern="1200" dirty="0">
              <a:latin typeface="微软雅黑 Light" panose="020B0502040204020203" pitchFamily="34" charset="-122"/>
              <a:cs typeface="+mn-cs"/>
            </a:endParaRPr>
          </a:p>
          <a:p>
            <a:pPr lvl="1" defTabSz="457200" eaLnBrk="1" hangingPunct="1"/>
            <a:r>
              <a:rPr lang="zh-CN" altLang="en-US" sz="2400" kern="1200" dirty="0">
                <a:solidFill>
                  <a:srgbClr val="002060"/>
                </a:solidFill>
                <a:latin typeface="微软雅黑 Light" panose="020B0502040204020203" pitchFamily="34" charset="-122"/>
                <a:cs typeface="+mn-cs"/>
              </a:rPr>
              <a:t>多项式阶的时间复杂度：</a:t>
            </a:r>
            <a:r>
              <a:rPr lang="en-US" altLang="zh-CN" sz="2400" kern="1200" dirty="0">
                <a:latin typeface="Times New Roman" panose="02020603050405020304" pitchFamily="18" charset="0"/>
                <a:cs typeface="+mn-cs"/>
              </a:rPr>
              <a:t>O</a:t>
            </a:r>
            <a:r>
              <a:rPr lang="en-US" altLang="zh-CN" sz="2400" kern="1200" dirty="0">
                <a:latin typeface="微软雅黑 Light" panose="020B0502040204020203" pitchFamily="34" charset="-122"/>
                <a:cs typeface="+mn-cs"/>
              </a:rPr>
              <a:t>(1)&lt;</a:t>
            </a:r>
            <a:r>
              <a:rPr lang="en-US" altLang="zh-CN" sz="2400" kern="1200" dirty="0">
                <a:latin typeface="Times New Roman" panose="02020603050405020304" pitchFamily="18" charset="0"/>
                <a:cs typeface="+mn-cs"/>
              </a:rPr>
              <a:t>O</a:t>
            </a:r>
            <a:r>
              <a:rPr lang="en-US" altLang="zh-CN" sz="2400" kern="1200" dirty="0">
                <a:latin typeface="微软雅黑 Light" panose="020B0502040204020203" pitchFamily="34" charset="-122"/>
                <a:cs typeface="+mn-cs"/>
              </a:rPr>
              <a:t>(logn)&lt;</a:t>
            </a:r>
            <a:r>
              <a:rPr lang="en-US" altLang="zh-CN" sz="2400" kern="1200" dirty="0">
                <a:latin typeface="Times New Roman" panose="02020603050405020304" pitchFamily="18" charset="0"/>
                <a:cs typeface="+mn-cs"/>
              </a:rPr>
              <a:t>O</a:t>
            </a:r>
            <a:r>
              <a:rPr lang="en-US" altLang="zh-CN" sz="2400" kern="1200" dirty="0">
                <a:latin typeface="微软雅黑 Light" panose="020B0502040204020203" pitchFamily="34" charset="-122"/>
                <a:cs typeface="+mn-cs"/>
              </a:rPr>
              <a:t>(n)&lt;</a:t>
            </a:r>
            <a:r>
              <a:rPr lang="en-US" altLang="zh-CN" sz="2400" kern="1200" dirty="0">
                <a:latin typeface="Times New Roman" panose="02020603050405020304" pitchFamily="18" charset="0"/>
                <a:cs typeface="+mn-cs"/>
              </a:rPr>
              <a:t>O</a:t>
            </a:r>
            <a:r>
              <a:rPr lang="en-US" altLang="zh-CN" sz="2400" kern="1200" dirty="0">
                <a:latin typeface="微软雅黑 Light" panose="020B0502040204020203" pitchFamily="34" charset="-122"/>
                <a:cs typeface="+mn-cs"/>
              </a:rPr>
              <a:t>(nlogn)&lt;</a:t>
            </a:r>
            <a:r>
              <a:rPr lang="en-US" altLang="zh-CN" sz="2400" kern="1200" dirty="0">
                <a:latin typeface="Times New Roman" panose="02020603050405020304" pitchFamily="18" charset="0"/>
                <a:cs typeface="+mn-cs"/>
              </a:rPr>
              <a:t>O</a:t>
            </a:r>
            <a:r>
              <a:rPr lang="en-US" altLang="zh-CN" sz="2400" kern="1200" dirty="0">
                <a:latin typeface="微软雅黑 Light" panose="020B0502040204020203" pitchFamily="34" charset="-122"/>
                <a:cs typeface="+mn-cs"/>
              </a:rPr>
              <a:t>(n</a:t>
            </a:r>
            <a:r>
              <a:rPr lang="en-US" altLang="zh-CN" sz="2400" kern="1200" baseline="30000" dirty="0">
                <a:latin typeface="微软雅黑 Light" panose="020B0502040204020203" pitchFamily="34" charset="-122"/>
                <a:cs typeface="+mn-cs"/>
              </a:rPr>
              <a:t>2</a:t>
            </a:r>
            <a:r>
              <a:rPr lang="en-US" altLang="zh-CN" sz="2400" kern="1200" dirty="0">
                <a:latin typeface="微软雅黑 Light" panose="020B0502040204020203" pitchFamily="34" charset="-122"/>
                <a:cs typeface="+mn-cs"/>
              </a:rPr>
              <a:t>)</a:t>
            </a:r>
          </a:p>
          <a:p>
            <a:pPr lvl="1" defTabSz="457200" eaLnBrk="1" hangingPunct="1"/>
            <a:r>
              <a:rPr lang="zh-CN" altLang="en-US" sz="2400" kern="1200" dirty="0">
                <a:solidFill>
                  <a:srgbClr val="002060"/>
                </a:solidFill>
                <a:latin typeface="微软雅黑 Light" panose="020B0502040204020203" pitchFamily="34" charset="-122"/>
                <a:cs typeface="+mn-cs"/>
              </a:rPr>
              <a:t>指数阶的时间复杂度</a:t>
            </a:r>
            <a:r>
              <a:rPr lang="zh-CN" altLang="en-US" sz="2400" kern="1200" dirty="0">
                <a:latin typeface="微软雅黑 Light" panose="020B0502040204020203" pitchFamily="34" charset="-122"/>
                <a:cs typeface="+mn-cs"/>
              </a:rPr>
              <a:t>：</a:t>
            </a:r>
            <a:r>
              <a:rPr lang="en-US" altLang="zh-CN" sz="2400" kern="1200" dirty="0">
                <a:latin typeface="Times New Roman" panose="02020603050405020304" pitchFamily="18" charset="0"/>
                <a:cs typeface="+mn-cs"/>
              </a:rPr>
              <a:t>O</a:t>
            </a:r>
            <a:r>
              <a:rPr lang="en-US" altLang="zh-CN" sz="2400" kern="1200" dirty="0">
                <a:latin typeface="微软雅黑 Light" panose="020B0502040204020203" pitchFamily="34" charset="-122"/>
                <a:cs typeface="+mn-cs"/>
              </a:rPr>
              <a:t>(2</a:t>
            </a:r>
            <a:r>
              <a:rPr lang="en-US" altLang="zh-CN" sz="2400" kern="1200" baseline="50000" dirty="0">
                <a:latin typeface="微软雅黑 Light" panose="020B0502040204020203" pitchFamily="34" charset="-122"/>
                <a:cs typeface="+mn-cs"/>
              </a:rPr>
              <a:t>n</a:t>
            </a:r>
            <a:r>
              <a:rPr lang="en-US" altLang="zh-CN" sz="2400" kern="1200" baseline="30000" dirty="0">
                <a:latin typeface="微软雅黑 Light" panose="020B0502040204020203" pitchFamily="34" charset="-122"/>
                <a:cs typeface="+mn-cs"/>
              </a:rPr>
              <a:t> </a:t>
            </a:r>
            <a:r>
              <a:rPr lang="en-US" altLang="zh-CN" sz="2400" kern="1200" dirty="0">
                <a:latin typeface="微软雅黑 Light" panose="020B0502040204020203" pitchFamily="34" charset="-122"/>
                <a:cs typeface="+mn-cs"/>
              </a:rPr>
              <a:t>)&lt;</a:t>
            </a:r>
            <a:r>
              <a:rPr lang="en-US" altLang="zh-CN" sz="2400" kern="1200" dirty="0">
                <a:latin typeface="Times New Roman" panose="02020603050405020304" pitchFamily="18" charset="0"/>
                <a:cs typeface="+mn-cs"/>
              </a:rPr>
              <a:t>O</a:t>
            </a:r>
            <a:r>
              <a:rPr lang="en-US" altLang="zh-CN" sz="2400" kern="1200" dirty="0">
                <a:latin typeface="微软雅黑 Light" panose="020B0502040204020203" pitchFamily="34" charset="-122"/>
                <a:cs typeface="+mn-cs"/>
              </a:rPr>
              <a:t>(n!)&lt;</a:t>
            </a:r>
            <a:r>
              <a:rPr lang="en-US" altLang="zh-CN" sz="2400" kern="1200" dirty="0">
                <a:latin typeface="Times New Roman" panose="02020603050405020304" pitchFamily="18" charset="0"/>
                <a:cs typeface="+mn-cs"/>
              </a:rPr>
              <a:t>O</a:t>
            </a:r>
            <a:r>
              <a:rPr lang="en-US" altLang="zh-CN" sz="2400" kern="1200" dirty="0">
                <a:latin typeface="微软雅黑 Light" panose="020B0502040204020203" pitchFamily="34" charset="-122"/>
                <a:cs typeface="+mn-cs"/>
              </a:rPr>
              <a:t>(n</a:t>
            </a:r>
            <a:r>
              <a:rPr lang="en-US" altLang="zh-CN" sz="2400" kern="1200" baseline="50000" dirty="0">
                <a:latin typeface="微软雅黑 Light" panose="020B0502040204020203" pitchFamily="34" charset="-122"/>
                <a:cs typeface="+mn-cs"/>
              </a:rPr>
              <a:t>n</a:t>
            </a:r>
            <a:r>
              <a:rPr lang="en-US" altLang="zh-CN" sz="2400" kern="1200" dirty="0">
                <a:latin typeface="微软雅黑 Light" panose="020B0502040204020203" pitchFamily="34" charset="-122"/>
                <a:cs typeface="+mn-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2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p:cNvSpPr>
            <a:spLocks noGrp="1"/>
          </p:cNvSpPr>
          <p:nvPr>
            <p:ph type="title"/>
          </p:nvPr>
        </p:nvSpPr>
        <p:spPr>
          <a:xfrm>
            <a:off x="1495425" y="677863"/>
            <a:ext cx="6589713" cy="1281112"/>
          </a:xfrm>
        </p:spPr>
        <p:txBody>
          <a:bodyPr vert="horz" wrap="square" lIns="91440" tIns="45720" rIns="91440" bIns="45720" anchor="t" anchorCtr="0"/>
          <a:lstStyle/>
          <a:p>
            <a:pPr eaLnBrk="1" hangingPunct="1"/>
            <a:r>
              <a:rPr lang="zh-CN" altLang="en-US" sz="2800" b="1" dirty="0"/>
              <a:t>例３</a:t>
            </a:r>
          </a:p>
        </p:txBody>
      </p:sp>
      <p:sp>
        <p:nvSpPr>
          <p:cNvPr id="57346" name="灯片编号占位符 4"/>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36</a:t>
            </a:fld>
            <a:endParaRPr lang="en-US" altLang="zh-CN" sz="1400" dirty="0">
              <a:latin typeface="Tahoma" panose="020B0604030504040204" pitchFamily="34" charset="0"/>
              <a:ea typeface="微软雅黑 Light" panose="020B0502040204020203" pitchFamily="34" charset="-122"/>
            </a:endParaRPr>
          </a:p>
        </p:txBody>
      </p:sp>
      <p:sp>
        <p:nvSpPr>
          <p:cNvPr id="61442" name="Rectangle 2"/>
          <p:cNvSpPr/>
          <p:nvPr/>
        </p:nvSpPr>
        <p:spPr>
          <a:xfrm>
            <a:off x="1116013" y="3932238"/>
            <a:ext cx="7632700" cy="2124075"/>
          </a:xfrm>
          <a:prstGeom prst="rect">
            <a:avLst/>
          </a:prstGeom>
          <a:noFill/>
          <a:ln w="9525">
            <a:noFill/>
          </a:ln>
        </p:spPr>
        <p:txBody>
          <a:bodyPr anchor="t" anchorCtr="0">
            <a:spAutoFit/>
          </a:bodyPr>
          <a:lstStyle/>
          <a:p>
            <a:pPr>
              <a:spcBef>
                <a:spcPct val="50000"/>
              </a:spcBef>
              <a:buClrTx/>
              <a:buFontTx/>
            </a:pPr>
            <a:r>
              <a:rPr lang="zh-CN" altLang="en-US" b="1" dirty="0">
                <a:solidFill>
                  <a:srgbClr val="3333FF"/>
                </a:solidFill>
                <a:latin typeface="Times New Roman" panose="02020603050405020304" pitchFamily="18" charset="0"/>
                <a:ea typeface="微软雅黑 Light" panose="020B0502040204020203" pitchFamily="34" charset="-122"/>
              </a:rPr>
              <a:t>问题规模</a:t>
            </a:r>
            <a:r>
              <a:rPr lang="en-US" altLang="zh-CN" b="1" dirty="0">
                <a:solidFill>
                  <a:srgbClr val="3333FF"/>
                </a:solidFill>
                <a:latin typeface="Times New Roman" panose="02020603050405020304" pitchFamily="18" charset="0"/>
                <a:ea typeface="微软雅黑 Light" panose="020B0502040204020203" pitchFamily="34" charset="-122"/>
              </a:rPr>
              <a:t>:</a:t>
            </a:r>
            <a:r>
              <a:rPr lang="en-US" altLang="zh-CN" b="1" dirty="0">
                <a:latin typeface="Times New Roman" panose="02020603050405020304" pitchFamily="18" charset="0"/>
                <a:ea typeface="微软雅黑 Light" panose="020B0502040204020203" pitchFamily="34" charset="-122"/>
              </a:rPr>
              <a:t>                              m*n</a:t>
            </a:r>
          </a:p>
          <a:p>
            <a:pPr>
              <a:spcBef>
                <a:spcPct val="50000"/>
              </a:spcBef>
              <a:buClrTx/>
              <a:buFontTx/>
            </a:pPr>
            <a:r>
              <a:rPr lang="zh-CN" altLang="en-US" b="1" dirty="0">
                <a:solidFill>
                  <a:srgbClr val="3333FF"/>
                </a:solidFill>
                <a:latin typeface="Times New Roman" panose="02020603050405020304" pitchFamily="18" charset="0"/>
                <a:ea typeface="微软雅黑 Light" panose="020B0502040204020203" pitchFamily="34" charset="-122"/>
              </a:rPr>
              <a:t>原操作</a:t>
            </a:r>
            <a:r>
              <a:rPr lang="en-US" altLang="zh-CN" b="1" dirty="0">
                <a:solidFill>
                  <a:srgbClr val="3333FF"/>
                </a:solidFill>
                <a:latin typeface="Times New Roman" panose="02020603050405020304" pitchFamily="18" charset="0"/>
                <a:ea typeface="微软雅黑 Light" panose="020B0502040204020203" pitchFamily="34" charset="-122"/>
              </a:rPr>
              <a:t>:</a:t>
            </a:r>
            <a:r>
              <a:rPr lang="en-US" altLang="zh-CN" b="1" dirty="0">
                <a:latin typeface="Times New Roman" panose="02020603050405020304" pitchFamily="18" charset="0"/>
                <a:ea typeface="微软雅黑 Light" panose="020B0502040204020203" pitchFamily="34" charset="-122"/>
              </a:rPr>
              <a:t>                                  sum[i] += x[i][j]; printf();</a:t>
            </a:r>
          </a:p>
          <a:p>
            <a:pPr>
              <a:spcBef>
                <a:spcPct val="50000"/>
              </a:spcBef>
              <a:buClrTx/>
              <a:buFontTx/>
            </a:pPr>
            <a:r>
              <a:rPr lang="zh-CN" altLang="en-US" b="1" dirty="0">
                <a:solidFill>
                  <a:srgbClr val="3333FF"/>
                </a:solidFill>
                <a:latin typeface="Times New Roman" panose="02020603050405020304" pitchFamily="18" charset="0"/>
                <a:ea typeface="微软雅黑 Light" panose="020B0502040204020203" pitchFamily="34" charset="-122"/>
              </a:rPr>
              <a:t>基本操作重复执行的次数</a:t>
            </a:r>
            <a:r>
              <a:rPr lang="en-US" altLang="zh-CN" b="1" dirty="0">
                <a:solidFill>
                  <a:srgbClr val="3333FF"/>
                </a:solidFill>
                <a:latin typeface="Times New Roman" panose="02020603050405020304" pitchFamily="18" charset="0"/>
                <a:ea typeface="微软雅黑 Light" panose="020B0502040204020203" pitchFamily="34" charset="-122"/>
              </a:rPr>
              <a:t>:</a:t>
            </a:r>
            <a:r>
              <a:rPr lang="en-US" altLang="zh-CN" b="1" dirty="0">
                <a:latin typeface="Times New Roman" panose="02020603050405020304" pitchFamily="18" charset="0"/>
                <a:ea typeface="微软雅黑 Light" panose="020B0502040204020203" pitchFamily="34" charset="-122"/>
              </a:rPr>
              <a:t> f(m) = m*n,  g(m)=m</a:t>
            </a:r>
            <a:endParaRPr lang="en-US" altLang="zh-CN" b="1" baseline="30000" dirty="0">
              <a:latin typeface="Times New Roman" panose="02020603050405020304" pitchFamily="18" charset="0"/>
              <a:ea typeface="微软雅黑 Light" panose="020B0502040204020203" pitchFamily="34" charset="-122"/>
            </a:endParaRPr>
          </a:p>
          <a:p>
            <a:pPr>
              <a:spcBef>
                <a:spcPct val="50000"/>
              </a:spcBef>
              <a:buClrTx/>
              <a:buFontTx/>
            </a:pPr>
            <a:r>
              <a:rPr lang="zh-CN" altLang="en-US" b="1" dirty="0">
                <a:solidFill>
                  <a:srgbClr val="3333FF"/>
                </a:solidFill>
                <a:latin typeface="Times New Roman" panose="02020603050405020304" pitchFamily="18" charset="0"/>
                <a:ea typeface="微软雅黑 Light" panose="020B0502040204020203" pitchFamily="34" charset="-122"/>
              </a:rPr>
              <a:t>时间复杂度</a:t>
            </a:r>
            <a:r>
              <a:rPr lang="en-US" altLang="zh-CN" b="1" dirty="0">
                <a:solidFill>
                  <a:srgbClr val="3333FF"/>
                </a:solidFill>
                <a:latin typeface="Times New Roman" panose="02020603050405020304" pitchFamily="18" charset="0"/>
                <a:ea typeface="微软雅黑 Light" panose="020B0502040204020203" pitchFamily="34" charset="-122"/>
              </a:rPr>
              <a:t>: </a:t>
            </a:r>
            <a:r>
              <a:rPr lang="en-US" altLang="zh-CN" b="1" dirty="0">
                <a:latin typeface="Times New Roman" panose="02020603050405020304" pitchFamily="18" charset="0"/>
                <a:ea typeface="微软雅黑 Light" panose="020B0502040204020203" pitchFamily="34" charset="-122"/>
              </a:rPr>
              <a:t>                        T(m) = O(f(m)+g(m))=O(m*n)</a:t>
            </a:r>
          </a:p>
        </p:txBody>
      </p:sp>
      <p:sp>
        <p:nvSpPr>
          <p:cNvPr id="57348" name="Text Box 3"/>
          <p:cNvSpPr txBox="1"/>
          <p:nvPr/>
        </p:nvSpPr>
        <p:spPr>
          <a:xfrm>
            <a:off x="1046163" y="1268413"/>
            <a:ext cx="7488237" cy="3068637"/>
          </a:xfrm>
          <a:prstGeom prst="rect">
            <a:avLst/>
          </a:prstGeom>
          <a:noFill/>
          <a:ln w="9525">
            <a:noFill/>
          </a:ln>
        </p:spPr>
        <p:txBody>
          <a:bodyPr lIns="112947" tIns="56473" rIns="112947" bIns="56473" anchor="t" anchorCtr="0">
            <a:spAutoFit/>
          </a:bodyPr>
          <a:lstStyle/>
          <a:p>
            <a:pPr defTabSz="1129030">
              <a:buClrTx/>
              <a:buFontTx/>
            </a:pPr>
            <a:r>
              <a:rPr lang="zh-CN" altLang="zh-CN" b="1" dirty="0">
                <a:latin typeface="Times New Roman" panose="02020603050405020304" pitchFamily="18" charset="0"/>
                <a:ea typeface="微软雅黑 Light" panose="020B0502040204020203" pitchFamily="34" charset="-122"/>
              </a:rPr>
              <a:t> </a:t>
            </a:r>
            <a:r>
              <a:rPr lang="en-US" altLang="zh-CN" b="1" dirty="0">
                <a:latin typeface="Times New Roman" panose="02020603050405020304" pitchFamily="18" charset="0"/>
                <a:ea typeface="微软雅黑 Light" panose="020B0502040204020203" pitchFamily="34" charset="-122"/>
              </a:rPr>
              <a:t>void add ( float x[ ][ ], int m, int n ) {</a:t>
            </a:r>
          </a:p>
          <a:p>
            <a:pPr defTabSz="1129030">
              <a:buClrTx/>
              <a:buFontTx/>
            </a:pPr>
            <a:r>
              <a:rPr lang="en-US" altLang="zh-CN" b="1" dirty="0">
                <a:latin typeface="Times New Roman" panose="02020603050405020304" pitchFamily="18" charset="0"/>
                <a:ea typeface="微软雅黑 Light" panose="020B0502040204020203" pitchFamily="34" charset="-122"/>
              </a:rPr>
              <a:t>    for ( int i = 0; i &lt; m; i++ ) </a:t>
            </a:r>
          </a:p>
          <a:p>
            <a:pPr defTabSz="1129030">
              <a:buClrTx/>
              <a:buFontTx/>
            </a:pPr>
            <a:r>
              <a:rPr lang="en-US" altLang="zh-CN" b="1" dirty="0">
                <a:latin typeface="Times New Roman" panose="02020603050405020304" pitchFamily="18" charset="0"/>
                <a:ea typeface="微软雅黑 Light" panose="020B0502040204020203" pitchFamily="34" charset="-122"/>
              </a:rPr>
              <a:t>     {   sum[i] = 0.0;</a:t>
            </a:r>
            <a:r>
              <a:rPr lang="en-US" altLang="zh-CN" b="1" dirty="0">
                <a:solidFill>
                  <a:srgbClr val="CC0000"/>
                </a:solidFill>
                <a:latin typeface="Times New Roman" panose="02020603050405020304" pitchFamily="18" charset="0"/>
                <a:ea typeface="微软雅黑 Light" panose="020B0502040204020203" pitchFamily="34" charset="-122"/>
              </a:rPr>
              <a:t>                      </a:t>
            </a:r>
            <a:endParaRPr lang="zh-CN" altLang="zh-CN" b="1" dirty="0">
              <a:solidFill>
                <a:srgbClr val="33CC33"/>
              </a:solidFill>
              <a:latin typeface="微软雅黑 Light" panose="020B0502040204020203" pitchFamily="34" charset="-122"/>
              <a:ea typeface="微软雅黑 Light" panose="020B0502040204020203" pitchFamily="34" charset="-122"/>
            </a:endParaRPr>
          </a:p>
          <a:p>
            <a:pPr defTabSz="1129030">
              <a:buClrTx/>
              <a:buFontTx/>
            </a:pPr>
            <a:r>
              <a:rPr lang="zh-CN" altLang="zh-CN" b="1" dirty="0">
                <a:solidFill>
                  <a:srgbClr val="CC0000"/>
                </a:solidFill>
                <a:latin typeface="Times New Roman" panose="02020603050405020304" pitchFamily="18" charset="0"/>
                <a:ea typeface="微软雅黑 Light" panose="020B0502040204020203" pitchFamily="34" charset="-122"/>
              </a:rPr>
              <a:t>         </a:t>
            </a:r>
            <a:r>
              <a:rPr lang="en-US" altLang="zh-CN" b="1" dirty="0">
                <a:solidFill>
                  <a:srgbClr val="CC0000"/>
                </a:solidFill>
                <a:latin typeface="Times New Roman" panose="02020603050405020304" pitchFamily="18" charset="0"/>
                <a:ea typeface="微软雅黑 Light" panose="020B0502040204020203" pitchFamily="34" charset="-122"/>
              </a:rPr>
              <a:t> </a:t>
            </a:r>
            <a:r>
              <a:rPr lang="en-US" altLang="zh-CN" b="1" dirty="0">
                <a:latin typeface="Times New Roman" panose="02020603050405020304" pitchFamily="18" charset="0"/>
                <a:ea typeface="微软雅黑 Light" panose="020B0502040204020203" pitchFamily="34" charset="-122"/>
              </a:rPr>
              <a:t>for ( int j = 0; j &lt; n; j++ )    sum[i] += x[i][j]; </a:t>
            </a:r>
          </a:p>
          <a:p>
            <a:pPr defTabSz="1129030">
              <a:buClrTx/>
              <a:buFontTx/>
            </a:pPr>
            <a:r>
              <a:rPr lang="en-US" altLang="zh-CN" b="1" dirty="0">
                <a:latin typeface="Times New Roman" panose="02020603050405020304" pitchFamily="18" charset="0"/>
                <a:ea typeface="微软雅黑 Light" panose="020B0502040204020203" pitchFamily="34" charset="-122"/>
              </a:rPr>
              <a:t>     }     </a:t>
            </a:r>
          </a:p>
          <a:p>
            <a:pPr defTabSz="1129030">
              <a:buClrTx/>
              <a:buFontTx/>
            </a:pPr>
            <a:r>
              <a:rPr lang="en-US" altLang="zh-CN" b="1" dirty="0">
                <a:latin typeface="Times New Roman" panose="02020603050405020304" pitchFamily="18" charset="0"/>
                <a:ea typeface="微软雅黑 Light" panose="020B0502040204020203" pitchFamily="34" charset="-122"/>
              </a:rPr>
              <a:t>     for ( i = 0; i &lt; m; i++ )</a:t>
            </a:r>
            <a:r>
              <a:rPr lang="en-US" altLang="zh-CN" b="1" dirty="0">
                <a:solidFill>
                  <a:srgbClr val="CC0000"/>
                </a:solidFill>
                <a:latin typeface="Times New Roman" panose="02020603050405020304" pitchFamily="18" charset="0"/>
                <a:ea typeface="微软雅黑 Light" panose="020B0502040204020203" pitchFamily="34" charset="-122"/>
              </a:rPr>
              <a:t>   </a:t>
            </a:r>
            <a:r>
              <a:rPr lang="en-US" altLang="zh-CN" b="1" dirty="0">
                <a:latin typeface="Times New Roman" panose="02020603050405020304" pitchFamily="18" charset="0"/>
                <a:ea typeface="微软雅黑 Light" panose="020B0502040204020203" pitchFamily="34" charset="-122"/>
              </a:rPr>
              <a:t>printf(“%f”,sum[i]) ;</a:t>
            </a:r>
          </a:p>
          <a:p>
            <a:pPr defTabSz="1129030">
              <a:buClrTx/>
              <a:buFontTx/>
            </a:pPr>
            <a:r>
              <a:rPr lang="en-US" altLang="zh-CN" b="1" dirty="0">
                <a:latin typeface="Times New Roman" panose="02020603050405020304" pitchFamily="18" charset="0"/>
                <a:ea typeface="微软雅黑 Light" panose="020B0502040204020203" pitchFamily="34" charset="-122"/>
              </a:rPr>
              <a:t> }        </a:t>
            </a:r>
          </a:p>
          <a:p>
            <a:pPr defTabSz="1129030">
              <a:buClrTx/>
              <a:buFontTx/>
            </a:pPr>
            <a:endParaRPr lang="en-US" altLang="zh-CN" b="1" dirty="0">
              <a:latin typeface="Times New Roman" panose="02020603050405020304" pitchFamily="18" charset="0"/>
              <a:ea typeface="微软雅黑 Light" panose="020B0502040204020203" pitchFamily="34" charset="-122"/>
            </a:endParaRPr>
          </a:p>
        </p:txBody>
      </p:sp>
      <p:sp>
        <p:nvSpPr>
          <p:cNvPr id="61445" name="Rectangle 5"/>
          <p:cNvSpPr/>
          <p:nvPr/>
        </p:nvSpPr>
        <p:spPr>
          <a:xfrm>
            <a:off x="5435600" y="5348288"/>
            <a:ext cx="2871788" cy="457200"/>
          </a:xfrm>
          <a:prstGeom prst="rect">
            <a:avLst/>
          </a:prstGeom>
          <a:noFill/>
          <a:ln w="9525">
            <a:noFill/>
          </a:ln>
        </p:spPr>
        <p:txBody>
          <a:bodyPr wrap="none" anchor="t" anchorCtr="0">
            <a:spAutoFit/>
          </a:bodyPr>
          <a:lstStyle/>
          <a:p>
            <a:pPr>
              <a:buClrTx/>
              <a:buFontTx/>
            </a:pPr>
            <a:r>
              <a:rPr lang="en-US" altLang="zh-CN" b="1" dirty="0">
                <a:solidFill>
                  <a:srgbClr val="FF0000"/>
                </a:solidFill>
                <a:latin typeface="Tahoma" panose="020B0604030504040204" pitchFamily="34" charset="0"/>
                <a:ea typeface="微软雅黑 Light" panose="020B0502040204020203" pitchFamily="34" charset="-122"/>
              </a:rPr>
              <a:t>O(</a:t>
            </a:r>
            <a:r>
              <a:rPr lang="en-US" altLang="zh-CN" b="1" i="1" dirty="0">
                <a:solidFill>
                  <a:srgbClr val="FF0000"/>
                </a:solidFill>
                <a:latin typeface="Tahoma" panose="020B0604030504040204" pitchFamily="34" charset="0"/>
                <a:ea typeface="微软雅黑 Light" panose="020B0502040204020203" pitchFamily="34" charset="-122"/>
              </a:rPr>
              <a:t>max </a:t>
            </a:r>
            <a:r>
              <a:rPr lang="en-US" altLang="zh-CN" b="1" dirty="0">
                <a:solidFill>
                  <a:srgbClr val="FF0000"/>
                </a:solidFill>
                <a:latin typeface="Tahoma" panose="020B0604030504040204" pitchFamily="34" charset="0"/>
                <a:ea typeface="微软雅黑 Light" panose="020B0502040204020203" pitchFamily="34" charset="-122"/>
              </a:rPr>
              <a:t>(</a:t>
            </a:r>
            <a:r>
              <a:rPr lang="en-US" altLang="zh-CN" b="1" i="1" dirty="0">
                <a:solidFill>
                  <a:srgbClr val="FF0000"/>
                </a:solidFill>
                <a:latin typeface="Tahoma" panose="020B0604030504040204" pitchFamily="34" charset="0"/>
                <a:ea typeface="微软雅黑 Light" panose="020B0502040204020203" pitchFamily="34" charset="-122"/>
              </a:rPr>
              <a:t>m*n</a:t>
            </a:r>
            <a:r>
              <a:rPr lang="en-US" altLang="zh-CN" b="1" dirty="0">
                <a:solidFill>
                  <a:srgbClr val="FF0000"/>
                </a:solidFill>
                <a:latin typeface="Tahoma" panose="020B0604030504040204" pitchFamily="34" charset="0"/>
                <a:ea typeface="微软雅黑 Light" panose="020B0502040204020203" pitchFamily="34" charset="-122"/>
              </a:rPr>
              <a:t>,</a:t>
            </a:r>
            <a:r>
              <a:rPr lang="en-US" altLang="zh-CN" b="1" i="1" dirty="0">
                <a:solidFill>
                  <a:srgbClr val="FF0000"/>
                </a:solidFill>
                <a:latin typeface="Tahoma" panose="020B0604030504040204" pitchFamily="34" charset="0"/>
                <a:ea typeface="微软雅黑 Light" panose="020B0502040204020203" pitchFamily="34" charset="-122"/>
              </a:rPr>
              <a:t> m</a:t>
            </a:r>
            <a:r>
              <a:rPr lang="en-US" altLang="zh-CN" b="1" dirty="0">
                <a:solidFill>
                  <a:srgbClr val="FF0000"/>
                </a:solidFill>
                <a:latin typeface="Tahoma" panose="020B0604030504040204" pitchFamily="34" charset="0"/>
                <a:ea typeface="微软雅黑 Light" panose="020B0502040204020203"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1445"/>
                                        </p:tgtEl>
                                        <p:attrNameLst>
                                          <p:attrName>style.visibility</p:attrName>
                                        </p:attrNameLst>
                                      </p:cBhvr>
                                      <p:to>
                                        <p:strVal val="visible"/>
                                      </p:to>
                                    </p:set>
                                    <p:anim calcmode="lin" valueType="num">
                                      <p:cBhvr additive="base">
                                        <p:cTn id="11" dur="500" fill="hold"/>
                                        <p:tgtEl>
                                          <p:spTgt spid="61445"/>
                                        </p:tgtEl>
                                        <p:attrNameLst>
                                          <p:attrName>ppt_x</p:attrName>
                                        </p:attrNameLst>
                                      </p:cBhvr>
                                      <p:tavLst>
                                        <p:tav tm="0">
                                          <p:val>
                                            <p:strVal val="#ppt_x"/>
                                          </p:val>
                                        </p:tav>
                                        <p:tav tm="100000">
                                          <p:val>
                                            <p:strVal val="#ppt_x"/>
                                          </p:val>
                                        </p:tav>
                                      </p:tavLst>
                                    </p:anim>
                                    <p:anim calcmode="lin" valueType="num">
                                      <p:cBhvr additive="base">
                                        <p:cTn id="12"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a:xfrm>
            <a:off x="1331913" y="692150"/>
            <a:ext cx="7200900" cy="914400"/>
          </a:xfrm>
        </p:spPr>
        <p:txBody>
          <a:bodyPr vert="horz" wrap="square" lIns="91440" tIns="45720" rIns="91440" bIns="45720" anchor="t" anchorCtr="0"/>
          <a:lstStyle/>
          <a:p>
            <a:pPr defTabSz="457200" eaLnBrk="1" hangingPunct="1"/>
            <a:r>
              <a:rPr lang="zh-CN" altLang="en-US" sz="2800" kern="1200" dirty="0">
                <a:solidFill>
                  <a:srgbClr val="000000"/>
                </a:solidFill>
                <a:latin typeface="+mj-lt"/>
                <a:cs typeface="+mj-cs"/>
              </a:rPr>
              <a:t>算法和算法分析：</a:t>
            </a:r>
            <a:r>
              <a:rPr lang="zh-CN" altLang="en-US" sz="2500" kern="1200" dirty="0">
                <a:solidFill>
                  <a:srgbClr val="000000"/>
                </a:solidFill>
                <a:latin typeface="Times New Roman" panose="02020603050405020304" pitchFamily="18" charset="0"/>
                <a:cs typeface="+mj-cs"/>
              </a:rPr>
              <a:t>时间复杂度计算的规则</a:t>
            </a:r>
            <a:endParaRPr lang="zh-CN" altLang="en-US" sz="2800" kern="1200" dirty="0">
              <a:latin typeface="Times New Roman" panose="02020603050405020304" pitchFamily="18" charset="0"/>
              <a:cs typeface="+mj-cs"/>
            </a:endParaRPr>
          </a:p>
        </p:txBody>
      </p:sp>
      <p:sp>
        <p:nvSpPr>
          <p:cNvPr id="58370"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37</a:t>
            </a:fld>
            <a:endParaRPr lang="en-US" altLang="zh-CN" sz="1400" dirty="0">
              <a:latin typeface="Tahoma" panose="020B0604030504040204" pitchFamily="34" charset="0"/>
              <a:ea typeface="微软雅黑 Light" panose="020B0502040204020203" pitchFamily="34" charset="-122"/>
            </a:endParaRPr>
          </a:p>
        </p:txBody>
      </p:sp>
      <p:sp>
        <p:nvSpPr>
          <p:cNvPr id="46084" name="内容占位符 1"/>
          <p:cNvSpPr>
            <a:spLocks noGrp="1"/>
          </p:cNvSpPr>
          <p:nvPr>
            <p:ph idx="1"/>
          </p:nvPr>
        </p:nvSpPr>
        <p:spPr>
          <a:xfrm>
            <a:off x="900113" y="1308100"/>
            <a:ext cx="7920037" cy="3776663"/>
          </a:xfrm>
        </p:spPr>
        <p:txBody>
          <a:bodyPr vert="horz" wrap="square" lIns="91440" tIns="45720" rIns="91440" bIns="45720" anchor="t" anchorCtr="0"/>
          <a:lstStyle/>
          <a:p>
            <a:pPr defTabSz="457200" eaLnBrk="1" hangingPunct="1">
              <a:lnSpc>
                <a:spcPct val="150000"/>
              </a:lnSpc>
            </a:pPr>
            <a:r>
              <a:rPr lang="zh-CN" altLang="en-US" kern="1200" dirty="0">
                <a:latin typeface="微软雅黑 Light" panose="020B0502040204020203" pitchFamily="34" charset="-122"/>
                <a:cs typeface="+mn-cs"/>
              </a:rPr>
              <a:t>时间复杂度计算的规则</a:t>
            </a:r>
          </a:p>
          <a:p>
            <a:pPr lvl="1" defTabSz="457200" eaLnBrk="1" hangingPunct="1">
              <a:spcAft>
                <a:spcPts val="1000"/>
              </a:spcAft>
            </a:pPr>
            <a:r>
              <a:rPr lang="zh-CN" altLang="en-US" sz="2400" kern="1200" dirty="0">
                <a:latin typeface="微软雅黑 Light" panose="020B0502040204020203" pitchFamily="34" charset="-122"/>
                <a:cs typeface="+mn-cs"/>
              </a:rPr>
              <a:t>计算时间复杂度所选取的原操作应是其重复执行次数和算法的执行时间成正比的原操作，多数情况下它是最深层循环内的语句中的原操作。     </a:t>
            </a:r>
          </a:p>
          <a:p>
            <a:pPr lvl="1" defTabSz="457200" eaLnBrk="1" hangingPunct="1">
              <a:spcAft>
                <a:spcPts val="1000"/>
              </a:spcAft>
            </a:pPr>
            <a:r>
              <a:rPr lang="zh-CN" altLang="en-US" sz="2400" kern="1200" dirty="0">
                <a:latin typeface="微软雅黑 Light" panose="020B0502040204020203" pitchFamily="34" charset="-122"/>
                <a:cs typeface="+mn-cs"/>
              </a:rPr>
              <a:t>有时，算法中基本操作重复执行的次数随问题输入数据集的不同而不同，此时最常用的办法就是讨论算法在最坏情况下的时间复杂度。        </a:t>
            </a:r>
          </a:p>
          <a:p>
            <a:pPr lvl="1" defTabSz="457200" eaLnBrk="1" hangingPunct="1">
              <a:spcAft>
                <a:spcPts val="1000"/>
              </a:spcAft>
            </a:pPr>
            <a:r>
              <a:rPr lang="zh-CN" altLang="en-US" sz="2400" kern="1200" dirty="0">
                <a:latin typeface="微软雅黑 Light" panose="020B0502040204020203" pitchFamily="34" charset="-122"/>
                <a:cs typeface="+mn-cs"/>
              </a:rPr>
              <a:t>算法的时间复杂度只考虑问题规模</a:t>
            </a:r>
            <a:r>
              <a:rPr lang="en-US" altLang="zh-CN" sz="2400" kern="1200" dirty="0">
                <a:latin typeface="微软雅黑 Light" panose="020B0502040204020203" pitchFamily="34" charset="-122"/>
                <a:cs typeface="+mn-cs"/>
              </a:rPr>
              <a:t>n</a:t>
            </a:r>
            <a:r>
              <a:rPr lang="zh-CN" altLang="en-US" sz="2400" kern="1200" dirty="0">
                <a:latin typeface="微软雅黑 Light" panose="020B0502040204020203" pitchFamily="34" charset="-122"/>
                <a:cs typeface="+mn-cs"/>
              </a:rPr>
              <a:t>的增长率，在难以精确计算基本操作执行次数（或语句频度）时，只需求得它关于</a:t>
            </a:r>
            <a:r>
              <a:rPr lang="en-US" altLang="zh-CN" sz="2400" kern="1200" dirty="0">
                <a:latin typeface="微软雅黑 Light" panose="020B0502040204020203" pitchFamily="34" charset="-122"/>
                <a:cs typeface="+mn-cs"/>
              </a:rPr>
              <a:t>n</a:t>
            </a:r>
            <a:r>
              <a:rPr lang="zh-CN" altLang="en-US" sz="2400" kern="1200" dirty="0">
                <a:latin typeface="微软雅黑 Light" panose="020B0502040204020203" pitchFamily="34" charset="-122"/>
                <a:cs typeface="+mn-cs"/>
              </a:rPr>
              <a:t>的</a:t>
            </a:r>
            <a:r>
              <a:rPr lang="zh-CN" altLang="en-US" sz="2400" kern="1200" dirty="0">
                <a:solidFill>
                  <a:srgbClr val="FF0000"/>
                </a:solidFill>
                <a:latin typeface="微软雅黑 Light" panose="020B0502040204020203" pitchFamily="34" charset="-122"/>
                <a:cs typeface="+mn-cs"/>
              </a:rPr>
              <a:t>增长率</a:t>
            </a:r>
            <a:r>
              <a:rPr lang="zh-CN" altLang="en-US" sz="2400" kern="1200" dirty="0">
                <a:latin typeface="微软雅黑 Light" panose="020B0502040204020203" pitchFamily="34" charset="-122"/>
                <a:cs typeface="+mn-cs"/>
              </a:rPr>
              <a:t>或</a:t>
            </a:r>
            <a:r>
              <a:rPr lang="zh-CN" altLang="en-US" sz="2400" kern="1200" dirty="0">
                <a:solidFill>
                  <a:srgbClr val="FF0000"/>
                </a:solidFill>
                <a:latin typeface="微软雅黑 Light" panose="020B0502040204020203" pitchFamily="34" charset="-122"/>
                <a:cs typeface="+mn-cs"/>
              </a:rPr>
              <a:t>阶</a:t>
            </a:r>
            <a:r>
              <a:rPr lang="zh-CN" altLang="en-US" sz="2400" kern="1200" dirty="0">
                <a:latin typeface="微软雅黑 Light" panose="020B0502040204020203" pitchFamily="34" charset="-122"/>
                <a:cs typeface="+mn-cs"/>
              </a:rPr>
              <a:t>即可</a:t>
            </a:r>
            <a:endParaRPr lang="en-US" altLang="zh-CN" sz="2400" kern="1200" dirty="0">
              <a:latin typeface="微软雅黑 Light" panose="020B0502040204020203" pitchFamily="34" charset="-122"/>
              <a:cs typeface="+mn-cs"/>
            </a:endParaRPr>
          </a:p>
        </p:txBody>
      </p:sp>
      <p:sp>
        <p:nvSpPr>
          <p:cNvPr id="5" name="AutoShape 6">
            <a:hlinkClick r:id="rId3" action="ppaction://hlinksldjump" highlightClick="1"/>
          </p:cNvPr>
          <p:cNvSpPr>
            <a:spLocks noChangeArrowheads="1"/>
          </p:cNvSpPr>
          <p:nvPr/>
        </p:nvSpPr>
        <p:spPr bwMode="auto">
          <a:xfrm>
            <a:off x="6300788" y="4149725"/>
            <a:ext cx="503238" cy="431800"/>
          </a:xfrm>
          <a:prstGeom prst="actionButtonHelp">
            <a:avLst/>
          </a:prstGeom>
          <a:solidFill>
            <a:schemeClr val="accent2">
              <a:lumMod val="40000"/>
              <a:lumOff val="60000"/>
            </a:schemeClr>
          </a:solidFill>
          <a:ln>
            <a:noFill/>
          </a:ln>
          <a:effec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itchFamily="34" charset="0"/>
                <a:ea typeface="幼圆" panose="02010509060101010101" pitchFamily="49" charset="-122"/>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itchFamily="34" charset="0"/>
                <a:ea typeface="幼圆" panose="02010509060101010101" pitchFamily="49" charset="-122"/>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itchFamily="34" charset="0"/>
                <a:ea typeface="幼圆" panose="02010509060101010101" pitchFamily="49" charset="-122"/>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itchFamily="34" charset="0"/>
                <a:ea typeface="幼圆" panose="02010509060101010101" pitchFamily="49" charset="-122"/>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rgbClr val="002060"/>
              </a:solidFill>
              <a:effectLst/>
              <a:uLnTx/>
              <a:uFillTx/>
              <a:latin typeface="Tahoma" panose="020B0604030504040204" pitchFamily="34" charset="0"/>
              <a:ea typeface="微软雅黑 Light" panose="020B0502040204020203"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0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a:xfrm>
            <a:off x="1403350" y="692150"/>
            <a:ext cx="6588125" cy="1281113"/>
          </a:xfrm>
        </p:spPr>
        <p:txBody>
          <a:bodyPr vert="horz" wrap="square" lIns="91440" tIns="45720" rIns="91440" bIns="45720" anchor="t" anchorCtr="0"/>
          <a:lstStyle/>
          <a:p>
            <a:pPr defTabSz="457200" eaLnBrk="1" hangingPunct="1"/>
            <a:r>
              <a:rPr lang="zh-CN" altLang="en-US" sz="2800" kern="1200" dirty="0">
                <a:latin typeface="Times New Roman" panose="02020603050405020304" pitchFamily="18" charset="0"/>
                <a:cs typeface="+mj-cs"/>
              </a:rPr>
              <a:t>例５</a:t>
            </a:r>
          </a:p>
        </p:txBody>
      </p:sp>
      <p:sp>
        <p:nvSpPr>
          <p:cNvPr id="60418" name="Rectangle 3"/>
          <p:cNvSpPr>
            <a:spLocks noGrp="1"/>
          </p:cNvSpPr>
          <p:nvPr>
            <p:ph idx="1"/>
          </p:nvPr>
        </p:nvSpPr>
        <p:spPr>
          <a:xfrm>
            <a:off x="1096963" y="1152525"/>
            <a:ext cx="7772400" cy="4114800"/>
          </a:xfrm>
        </p:spPr>
        <p:txBody>
          <a:bodyPr vert="horz" wrap="square" lIns="91440" tIns="45720" rIns="91440" bIns="45720" anchor="t" anchorCtr="0"/>
          <a:lstStyle/>
          <a:p>
            <a:pPr defTabSz="457200" eaLnBrk="1" hangingPunct="1">
              <a:buFont typeface="Wingdings" panose="05000000000000000000" pitchFamily="2" charset="2"/>
              <a:buNone/>
            </a:pPr>
            <a:r>
              <a:rPr lang="en-US" altLang="zh-CN" sz="2800" kern="1200" dirty="0">
                <a:latin typeface="Times New Roman" panose="02020603050405020304" pitchFamily="18" charset="0"/>
                <a:cs typeface="+mn-cs"/>
              </a:rPr>
              <a:t>for(i=2;i&lt;=n;++i)</a:t>
            </a:r>
          </a:p>
          <a:p>
            <a:pPr defTabSz="457200" eaLnBrk="1" hangingPunct="1">
              <a:buFont typeface="Wingdings" panose="05000000000000000000" pitchFamily="2" charset="2"/>
              <a:buNone/>
            </a:pPr>
            <a:r>
              <a:rPr lang="en-US" altLang="zh-CN" sz="2800" kern="1200" dirty="0">
                <a:latin typeface="Times New Roman" panose="02020603050405020304" pitchFamily="18" charset="0"/>
                <a:cs typeface="+mn-cs"/>
              </a:rPr>
              <a:t>    for(j=2;j&lt;=i-1;++j){</a:t>
            </a:r>
          </a:p>
          <a:p>
            <a:pPr defTabSz="457200" eaLnBrk="1" hangingPunct="1">
              <a:buFont typeface="Wingdings" panose="05000000000000000000" pitchFamily="2" charset="2"/>
              <a:buNone/>
            </a:pPr>
            <a:r>
              <a:rPr lang="en-US" altLang="zh-CN" sz="2800" kern="1200" dirty="0">
                <a:latin typeface="Times New Roman" panose="02020603050405020304" pitchFamily="18" charset="0"/>
                <a:cs typeface="+mn-cs"/>
              </a:rPr>
              <a:t>         ++x;</a:t>
            </a:r>
          </a:p>
          <a:p>
            <a:pPr defTabSz="457200" eaLnBrk="1" hangingPunct="1">
              <a:buFont typeface="Wingdings" panose="05000000000000000000" pitchFamily="2" charset="2"/>
              <a:buNone/>
            </a:pPr>
            <a:r>
              <a:rPr lang="en-US" altLang="zh-CN" sz="2800" kern="1200" dirty="0">
                <a:latin typeface="Times New Roman" panose="02020603050405020304" pitchFamily="18" charset="0"/>
                <a:cs typeface="+mn-cs"/>
              </a:rPr>
              <a:t>         a[i][j]=x;</a:t>
            </a:r>
          </a:p>
          <a:p>
            <a:pPr defTabSz="457200" eaLnBrk="1" hangingPunct="1">
              <a:buFont typeface="Wingdings" panose="05000000000000000000" pitchFamily="2" charset="2"/>
              <a:buNone/>
            </a:pPr>
            <a:r>
              <a:rPr lang="en-US" altLang="zh-CN" sz="2800" kern="1200" dirty="0">
                <a:latin typeface="Times New Roman" panose="02020603050405020304" pitchFamily="18" charset="0"/>
                <a:cs typeface="+mn-cs"/>
              </a:rPr>
              <a:t>    }</a:t>
            </a:r>
          </a:p>
        </p:txBody>
      </p:sp>
      <p:sp>
        <p:nvSpPr>
          <p:cNvPr id="60419"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38</a:t>
            </a:fld>
            <a:endParaRPr lang="en-US" altLang="zh-CN" sz="1400" dirty="0">
              <a:latin typeface="Tahoma" panose="020B0604030504040204" pitchFamily="34" charset="0"/>
              <a:ea typeface="微软雅黑 Light" panose="020B0502040204020203" pitchFamily="34" charset="-122"/>
            </a:endParaRPr>
          </a:p>
        </p:txBody>
      </p:sp>
      <p:sp>
        <p:nvSpPr>
          <p:cNvPr id="63492" name="Rectangle 4"/>
          <p:cNvSpPr/>
          <p:nvPr/>
        </p:nvSpPr>
        <p:spPr>
          <a:xfrm>
            <a:off x="1173163" y="3789363"/>
            <a:ext cx="7696200" cy="2216150"/>
          </a:xfrm>
          <a:prstGeom prst="rect">
            <a:avLst/>
          </a:prstGeom>
          <a:noFill/>
          <a:ln w="9525">
            <a:noFill/>
          </a:ln>
        </p:spPr>
        <p:txBody>
          <a:bodyPr anchor="t" anchorCtr="0">
            <a:spAutoFit/>
          </a:bodyPr>
          <a:lstStyle/>
          <a:p>
            <a:pPr>
              <a:spcBef>
                <a:spcPct val="50000"/>
              </a:spcBef>
              <a:buClrTx/>
              <a:buFontTx/>
            </a:pPr>
            <a:r>
              <a:rPr lang="zh-CN" altLang="en-US" b="1" dirty="0">
                <a:solidFill>
                  <a:srgbClr val="3333FF"/>
                </a:solidFill>
                <a:latin typeface="Times New Roman" panose="02020603050405020304" pitchFamily="18" charset="0"/>
                <a:ea typeface="微软雅黑 Light" panose="020B0502040204020203" pitchFamily="34" charset="-122"/>
              </a:rPr>
              <a:t>问题规模</a:t>
            </a:r>
            <a:r>
              <a:rPr lang="en-US" altLang="zh-CN" b="1" dirty="0">
                <a:solidFill>
                  <a:srgbClr val="3333FF"/>
                </a:solidFill>
                <a:latin typeface="Times New Roman" panose="02020603050405020304" pitchFamily="18" charset="0"/>
                <a:ea typeface="微软雅黑 Light" panose="020B0502040204020203" pitchFamily="34" charset="-122"/>
              </a:rPr>
              <a:t>:</a:t>
            </a:r>
            <a:r>
              <a:rPr lang="en-US" altLang="zh-CN" b="1" dirty="0">
                <a:latin typeface="Times New Roman" panose="02020603050405020304" pitchFamily="18" charset="0"/>
                <a:ea typeface="微软雅黑 Light" panose="020B0502040204020203" pitchFamily="34" charset="-122"/>
              </a:rPr>
              <a:t>                              n</a:t>
            </a:r>
          </a:p>
          <a:p>
            <a:pPr>
              <a:spcBef>
                <a:spcPct val="50000"/>
              </a:spcBef>
              <a:buClrTx/>
              <a:buFontTx/>
            </a:pPr>
            <a:r>
              <a:rPr lang="zh-CN" altLang="en-US" b="1" dirty="0">
                <a:solidFill>
                  <a:srgbClr val="3333FF"/>
                </a:solidFill>
                <a:latin typeface="Times New Roman" panose="02020603050405020304" pitchFamily="18" charset="0"/>
                <a:ea typeface="微软雅黑 Light" panose="020B0502040204020203" pitchFamily="34" charset="-122"/>
              </a:rPr>
              <a:t>原操作</a:t>
            </a:r>
            <a:r>
              <a:rPr lang="en-US" altLang="zh-CN" b="1" dirty="0">
                <a:solidFill>
                  <a:srgbClr val="3333FF"/>
                </a:solidFill>
                <a:latin typeface="Times New Roman" panose="02020603050405020304" pitchFamily="18" charset="0"/>
                <a:ea typeface="微软雅黑 Light" panose="020B0502040204020203" pitchFamily="34" charset="-122"/>
              </a:rPr>
              <a:t>:</a:t>
            </a:r>
            <a:r>
              <a:rPr lang="en-US" altLang="zh-CN" b="1" dirty="0">
                <a:latin typeface="Times New Roman" panose="02020603050405020304" pitchFamily="18" charset="0"/>
                <a:ea typeface="微软雅黑 Light" panose="020B0502040204020203" pitchFamily="34" charset="-122"/>
              </a:rPr>
              <a:t>                                  </a:t>
            </a:r>
            <a:r>
              <a:rPr lang="en-US" altLang="zh-CN" sz="2800" b="1" dirty="0">
                <a:latin typeface="Times New Roman" panose="02020603050405020304" pitchFamily="18" charset="0"/>
                <a:ea typeface="微软雅黑 Light" panose="020B0502040204020203" pitchFamily="34" charset="-122"/>
              </a:rPr>
              <a:t>a[i][j]=x;</a:t>
            </a:r>
            <a:endParaRPr lang="en-US" altLang="zh-CN" b="1" dirty="0">
              <a:latin typeface="Times New Roman" panose="02020603050405020304" pitchFamily="18" charset="0"/>
              <a:ea typeface="微软雅黑 Light" panose="020B0502040204020203" pitchFamily="34" charset="-122"/>
            </a:endParaRPr>
          </a:p>
          <a:p>
            <a:pPr>
              <a:spcBef>
                <a:spcPct val="50000"/>
              </a:spcBef>
              <a:buClrTx/>
              <a:buFontTx/>
            </a:pPr>
            <a:r>
              <a:rPr lang="zh-CN" altLang="en-US" b="1" dirty="0">
                <a:solidFill>
                  <a:srgbClr val="3333FF"/>
                </a:solidFill>
                <a:latin typeface="Times New Roman" panose="02020603050405020304" pitchFamily="18" charset="0"/>
                <a:ea typeface="微软雅黑 Light" panose="020B0502040204020203" pitchFamily="34" charset="-122"/>
              </a:rPr>
              <a:t>基本操作重复执行的次数</a:t>
            </a:r>
            <a:r>
              <a:rPr lang="en-US" altLang="zh-CN" b="1" dirty="0">
                <a:solidFill>
                  <a:srgbClr val="3333FF"/>
                </a:solidFill>
                <a:latin typeface="Times New Roman" panose="02020603050405020304" pitchFamily="18" charset="0"/>
                <a:ea typeface="微软雅黑 Light" panose="020B0502040204020203" pitchFamily="34" charset="-122"/>
              </a:rPr>
              <a:t>:</a:t>
            </a:r>
            <a:r>
              <a:rPr lang="en-US" altLang="zh-CN" b="1" dirty="0">
                <a:latin typeface="Times New Roman" panose="02020603050405020304" pitchFamily="18" charset="0"/>
                <a:ea typeface="微软雅黑 Light" panose="020B0502040204020203" pitchFamily="34" charset="-122"/>
              </a:rPr>
              <a:t>  </a:t>
            </a:r>
            <a:r>
              <a:rPr lang="zh-CN" altLang="en-US" b="1" dirty="0">
                <a:latin typeface="Times New Roman" panose="02020603050405020304" pitchFamily="18" charset="0"/>
                <a:ea typeface="微软雅黑 Light" panose="020B0502040204020203" pitchFamily="34" charset="-122"/>
              </a:rPr>
              <a:t>难以精确计算</a:t>
            </a:r>
            <a:r>
              <a:rPr lang="en-US" altLang="zh-CN" b="1" dirty="0">
                <a:latin typeface="Times New Roman" panose="02020603050405020304" pitchFamily="18" charset="0"/>
                <a:ea typeface="微软雅黑 Light" panose="020B0502040204020203" pitchFamily="34" charset="-122"/>
              </a:rPr>
              <a:t>(1+2+…+n-2)</a:t>
            </a:r>
            <a:endParaRPr lang="en-US" altLang="zh-CN" b="1" baseline="30000" dirty="0">
              <a:latin typeface="Times New Roman" panose="02020603050405020304" pitchFamily="18" charset="0"/>
              <a:ea typeface="微软雅黑 Light" panose="020B0502040204020203" pitchFamily="34" charset="-122"/>
            </a:endParaRPr>
          </a:p>
          <a:p>
            <a:pPr>
              <a:spcBef>
                <a:spcPct val="50000"/>
              </a:spcBef>
              <a:buClrTx/>
              <a:buFontTx/>
            </a:pPr>
            <a:r>
              <a:rPr lang="zh-CN" altLang="en-US" b="1" dirty="0">
                <a:solidFill>
                  <a:srgbClr val="3333FF"/>
                </a:solidFill>
                <a:latin typeface="Times New Roman" panose="02020603050405020304" pitchFamily="18" charset="0"/>
                <a:ea typeface="微软雅黑 Light" panose="020B0502040204020203" pitchFamily="34" charset="-122"/>
              </a:rPr>
              <a:t>时间复杂度</a:t>
            </a:r>
            <a:r>
              <a:rPr lang="en-US" altLang="zh-CN" b="1" dirty="0">
                <a:solidFill>
                  <a:srgbClr val="3333FF"/>
                </a:solidFill>
                <a:latin typeface="Times New Roman" panose="02020603050405020304" pitchFamily="18" charset="0"/>
                <a:ea typeface="微软雅黑 Light" panose="020B0502040204020203" pitchFamily="34" charset="-122"/>
              </a:rPr>
              <a:t>: </a:t>
            </a:r>
            <a:r>
              <a:rPr lang="en-US" altLang="zh-CN" b="1" dirty="0">
                <a:latin typeface="Times New Roman" panose="02020603050405020304" pitchFamily="18" charset="0"/>
                <a:ea typeface="微软雅黑 Light" panose="020B0502040204020203" pitchFamily="34" charset="-122"/>
              </a:rPr>
              <a:t>                         T(n) = O(n</a:t>
            </a:r>
            <a:r>
              <a:rPr lang="en-US" altLang="zh-CN" b="1" baseline="30000" dirty="0">
                <a:latin typeface="Times New Roman" panose="02020603050405020304" pitchFamily="18" charset="0"/>
                <a:ea typeface="微软雅黑 Light" panose="020B0502040204020203" pitchFamily="34" charset="-122"/>
              </a:rPr>
              <a:t>2</a:t>
            </a:r>
            <a:r>
              <a:rPr lang="en-US" altLang="zh-CN" b="1" dirty="0">
                <a:latin typeface="Times New Roman" panose="02020603050405020304" pitchFamily="18" charset="0"/>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en-US" altLang="zh-CN" sz="2000" dirty="0">
                <a:solidFill>
                  <a:schemeClr val="bg1"/>
                </a:solidFill>
                <a:latin typeface="Tahoma" panose="020B0604030504040204" pitchFamily="34" charset="0"/>
                <a:ea typeface="微软雅黑 Light" panose="020B0502040204020203" pitchFamily="34" charset="-122"/>
              </a:rPr>
              <a:t>39</a:t>
            </a:fld>
            <a:endParaRPr lang="en-US" altLang="zh-CN" sz="2000" dirty="0">
              <a:solidFill>
                <a:schemeClr val="bg1"/>
              </a:solidFill>
              <a:latin typeface="Tahoma" panose="020B0604030504040204" pitchFamily="34" charset="0"/>
              <a:ea typeface="微软雅黑 Light" panose="020B0502040204020203" pitchFamily="34" charset="-122"/>
            </a:endParaRPr>
          </a:p>
        </p:txBody>
      </p:sp>
      <p:sp>
        <p:nvSpPr>
          <p:cNvPr id="5" name="矩形: 圆角 16"/>
          <p:cNvSpPr>
            <a:spLocks noChangeArrowheads="1"/>
          </p:cNvSpPr>
          <p:nvPr/>
        </p:nvSpPr>
        <p:spPr bwMode="auto">
          <a:xfrm>
            <a:off x="473075" y="3614738"/>
            <a:ext cx="8534400" cy="504825"/>
          </a:xfrm>
          <a:prstGeom prst="roundRect">
            <a:avLst>
              <a:gd name="adj" fmla="val 16667"/>
            </a:avLst>
          </a:prstGeom>
          <a:solidFill>
            <a:srgbClr val="9476B6"/>
          </a:solidFill>
          <a:ln>
            <a:noFill/>
          </a:ln>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 name="Rectangle 4"/>
          <p:cNvSpPr>
            <a:spLocks noChangeArrowheads="1"/>
          </p:cNvSpPr>
          <p:nvPr/>
        </p:nvSpPr>
        <p:spPr bwMode="auto">
          <a:xfrm>
            <a:off x="630238" y="3421063"/>
            <a:ext cx="7562850" cy="914400"/>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bg1"/>
                </a:solidFill>
                <a:effectLst/>
                <a:uLnTx/>
                <a:uFillTx/>
                <a:latin typeface="+mn-lt"/>
                <a:ea typeface="+mn-ea"/>
                <a:cs typeface="+mn-ea"/>
                <a:sym typeface="+mn-lt"/>
              </a:rPr>
              <a:t>时间复杂度</a:t>
            </a:r>
            <a:r>
              <a:rPr kumimoji="1" lang="en-US" altLang="zh-CN" sz="2400" b="1" i="0" u="none" strike="noStrike" kern="1200" cap="none" spc="0" normalizeH="0" baseline="0" noProof="0" dirty="0">
                <a:ln>
                  <a:noFill/>
                </a:ln>
                <a:solidFill>
                  <a:schemeClr val="bg1"/>
                </a:solidFill>
                <a:effectLst/>
                <a:uLnTx/>
                <a:uFillTx/>
                <a:latin typeface="+mn-lt"/>
                <a:ea typeface="+mn-ea"/>
                <a:cs typeface="+mn-ea"/>
                <a:sym typeface="+mn-lt"/>
              </a:rPr>
              <a:t>T(n)</a:t>
            </a:r>
            <a:r>
              <a:rPr kumimoji="1" lang="zh-CN" altLang="en-US" sz="2400" b="1" i="0" u="none" strike="noStrike" kern="1200" cap="none" spc="0" normalizeH="0" baseline="0" noProof="0" dirty="0">
                <a:ln>
                  <a:noFill/>
                </a:ln>
                <a:solidFill>
                  <a:schemeClr val="bg1"/>
                </a:solidFill>
                <a:effectLst/>
                <a:uLnTx/>
                <a:uFillTx/>
                <a:latin typeface="+mn-lt"/>
                <a:ea typeface="+mn-ea"/>
                <a:cs typeface="+mn-ea"/>
                <a:sym typeface="+mn-lt"/>
              </a:rPr>
              <a:t>按数量级递增顺序为： </a:t>
            </a:r>
          </a:p>
        </p:txBody>
      </p:sp>
      <p:sp>
        <p:nvSpPr>
          <p:cNvPr id="7" name="Line 12"/>
          <p:cNvSpPr>
            <a:spLocks noChangeShapeType="1"/>
          </p:cNvSpPr>
          <p:nvPr/>
        </p:nvSpPr>
        <p:spPr bwMode="auto">
          <a:xfrm>
            <a:off x="473075" y="4779963"/>
            <a:ext cx="8643938" cy="0"/>
          </a:xfrm>
          <a:prstGeom prst="line">
            <a:avLst/>
          </a:prstGeom>
          <a:noFill/>
          <a:ln w="19050">
            <a:solidFill>
              <a:srgbClr val="8064A2"/>
            </a:solidFill>
            <a:round/>
            <a:tailEnd type="arrow"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 name="Text Box 13"/>
          <p:cNvSpPr txBox="1">
            <a:spLocks noChangeArrowheads="1"/>
          </p:cNvSpPr>
          <p:nvPr/>
        </p:nvSpPr>
        <p:spPr bwMode="auto">
          <a:xfrm>
            <a:off x="7891463" y="4324350"/>
            <a:ext cx="1219200" cy="366713"/>
          </a:xfrm>
          <a:prstGeom prst="rect">
            <a:avLst/>
          </a:prstGeom>
          <a:noFill/>
          <a:ln>
            <a:noFill/>
          </a:ln>
        </p:spPr>
        <p:txBody>
          <a:bodyPr>
            <a:spAutoFit/>
          </a:bodyPr>
          <a:lstStyle>
            <a:lvl1pPr>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a:defRPr sz="2800">
                <a:solidFill>
                  <a:schemeClr val="tx1"/>
                </a:solidFill>
                <a:latin typeface="Times New Roman" panose="02020603050405020304" pitchFamily="18" charset="0"/>
                <a:ea typeface="仿宋_GB2312" pitchFamily="49" charset="-122"/>
              </a:defRPr>
            </a:lvl3pPr>
            <a:lvl4pPr>
              <a:defRPr sz="2800">
                <a:solidFill>
                  <a:schemeClr val="tx1"/>
                </a:solidFill>
                <a:latin typeface="Times New Roman" panose="02020603050405020304" pitchFamily="18" charset="0"/>
                <a:ea typeface="仿宋_GB2312" pitchFamily="49" charset="-122"/>
              </a:defRPr>
            </a:lvl4pPr>
            <a:lvl5pPr>
              <a:defRPr sz="2800">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mn-lt"/>
                <a:ea typeface="+mn-ea"/>
                <a:cs typeface="+mn-ea"/>
                <a:sym typeface="+mn-lt"/>
              </a:rPr>
              <a:t>复杂度高</a:t>
            </a:r>
          </a:p>
        </p:txBody>
      </p:sp>
      <p:sp>
        <p:nvSpPr>
          <p:cNvPr id="9" name="Text Box 14"/>
          <p:cNvSpPr txBox="1">
            <a:spLocks noChangeArrowheads="1"/>
          </p:cNvSpPr>
          <p:nvPr/>
        </p:nvSpPr>
        <p:spPr bwMode="auto">
          <a:xfrm>
            <a:off x="320675" y="4281488"/>
            <a:ext cx="1371600" cy="366713"/>
          </a:xfrm>
          <a:prstGeom prst="rect">
            <a:avLst/>
          </a:prstGeom>
          <a:noFill/>
          <a:ln>
            <a:noFill/>
          </a:ln>
        </p:spPr>
        <p:txBody>
          <a:bodyPr>
            <a:spAutoFit/>
          </a:bodyPr>
          <a:lstStyle>
            <a:lvl1pPr>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a:defRPr sz="2800">
                <a:solidFill>
                  <a:schemeClr val="tx1"/>
                </a:solidFill>
                <a:latin typeface="Times New Roman" panose="02020603050405020304" pitchFamily="18" charset="0"/>
                <a:ea typeface="仿宋_GB2312" pitchFamily="49" charset="-122"/>
              </a:defRPr>
            </a:lvl3pPr>
            <a:lvl4pPr>
              <a:defRPr sz="2800">
                <a:solidFill>
                  <a:schemeClr val="tx1"/>
                </a:solidFill>
                <a:latin typeface="Times New Roman" panose="02020603050405020304" pitchFamily="18" charset="0"/>
                <a:ea typeface="仿宋_GB2312" pitchFamily="49" charset="-122"/>
              </a:defRPr>
            </a:lvl4pPr>
            <a:lvl5pPr>
              <a:defRPr sz="2800">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mn-lt"/>
                <a:ea typeface="+mn-ea"/>
                <a:cs typeface="+mn-ea"/>
                <a:sym typeface="+mn-lt"/>
              </a:rPr>
              <a:t>复杂度低</a:t>
            </a:r>
          </a:p>
        </p:txBody>
      </p:sp>
      <p:sp>
        <p:nvSpPr>
          <p:cNvPr id="10" name="Rectangle 18"/>
          <p:cNvSpPr>
            <a:spLocks noChangeArrowheads="1"/>
          </p:cNvSpPr>
          <p:nvPr/>
        </p:nvSpPr>
        <p:spPr bwMode="auto">
          <a:xfrm>
            <a:off x="503238" y="768350"/>
            <a:ext cx="4016375" cy="2493963"/>
          </a:xfrm>
          <a:prstGeom prst="rect">
            <a:avLst/>
          </a:prstGeom>
          <a:solidFill>
            <a:schemeClr val="accent2">
              <a:lumMod val="60000"/>
              <a:lumOff val="40000"/>
            </a:schemeClr>
          </a:solidFill>
        </p:spPr>
        <p:style>
          <a:lnRef idx="3">
            <a:schemeClr val="lt1"/>
          </a:lnRef>
          <a:fillRef idx="1">
            <a:schemeClr val="accent3"/>
          </a:fillRef>
          <a:effectRef idx="1">
            <a:schemeClr val="accent3"/>
          </a:effectRef>
          <a:fontRef idx="minor">
            <a:schemeClr val="lt1"/>
          </a:fontRef>
        </p:style>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a:defRPr sz="2800">
                <a:solidFill>
                  <a:schemeClr val="tx1"/>
                </a:solidFill>
                <a:latin typeface="Times New Roman" panose="02020603050405020304" pitchFamily="18" charset="0"/>
                <a:ea typeface="仿宋_GB2312" pitchFamily="49" charset="-122"/>
              </a:defRPr>
            </a:lvl3pPr>
            <a:lvl4pPr>
              <a:defRPr sz="2800">
                <a:solidFill>
                  <a:schemeClr val="tx1"/>
                </a:solidFill>
                <a:latin typeface="Times New Roman" panose="02020603050405020304" pitchFamily="18" charset="0"/>
                <a:ea typeface="仿宋_GB2312" pitchFamily="49" charset="-122"/>
              </a:defRPr>
            </a:lvl4pPr>
            <a:lvl5pPr>
              <a:defRPr sz="2800">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3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ea"/>
                <a:sym typeface="+mn-lt"/>
              </a:rPr>
              <a:t>　当</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400" b="1" i="0" u="none" strike="noStrike" kern="1200" cap="none" spc="0" normalizeH="0" baseline="0" noProof="0" dirty="0">
                <a:ln>
                  <a:noFill/>
                </a:ln>
                <a:solidFill>
                  <a:schemeClr val="tx1"/>
                </a:solidFill>
                <a:effectLst/>
                <a:uLnTx/>
                <a:uFillTx/>
                <a:latin typeface="+mn-lt"/>
                <a:ea typeface="+mn-ea"/>
                <a:cs typeface="+mn-ea"/>
                <a:sym typeface="+mn-lt"/>
              </a:rPr>
              <a:t>很大时，指数时间算法和多项式时间算法在所需时间上非常悬殊</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30000"/>
              </a:lnSpc>
              <a:spcBef>
                <a:spcPct val="0"/>
              </a:spcBef>
              <a:spcAft>
                <a:spcPct val="0"/>
              </a:spcAft>
              <a:buClrTx/>
              <a:buSzTx/>
              <a:buFontTx/>
              <a:buNone/>
              <a:defRPr/>
            </a:pP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3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chemeClr val="tx1"/>
              </a:solidFill>
              <a:effectLst/>
              <a:uLnTx/>
              <a:uFillTx/>
              <a:latin typeface="+mn-lt"/>
              <a:ea typeface="+mn-ea"/>
              <a:cs typeface="+mn-ea"/>
              <a:sym typeface="+mn-lt"/>
            </a:endParaRPr>
          </a:p>
        </p:txBody>
      </p:sp>
      <p:pic>
        <p:nvPicPr>
          <p:cNvPr id="11" name="Picture 17" descr="0107"/>
          <p:cNvPicPr>
            <a:picLocks noChangeAspect="1" noChangeArrowheads="1"/>
          </p:cNvPicPr>
          <p:nvPr/>
        </p:nvPicPr>
        <p:blipFill>
          <a:blip r:embed="rId2" cstate="print"/>
          <a:srcRect/>
          <a:stretch>
            <a:fillRect/>
          </a:stretch>
        </p:blipFill>
        <p:spPr bwMode="auto">
          <a:xfrm>
            <a:off x="4949478" y="760365"/>
            <a:ext cx="3897192" cy="249861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12" name="表格 11"/>
          <p:cNvGraphicFramePr/>
          <p:nvPr/>
        </p:nvGraphicFramePr>
        <p:xfrm>
          <a:off x="473376" y="5050364"/>
          <a:ext cx="8642874" cy="1147165"/>
        </p:xfrm>
        <a:graphic>
          <a:graphicData uri="http://schemas.openxmlformats.org/drawingml/2006/table">
            <a:tbl>
              <a:tblPr firstRow="1">
                <a:tableStyleId>{5C22544A-7EE6-4342-B048-85BDC9FD1C3A}</a:tableStyleId>
              </a:tblPr>
              <a:tblGrid>
                <a:gridCol w="875703">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962111">
                  <a:extLst>
                    <a:ext uri="{9D8B030D-6E8A-4147-A177-3AD203B41FA5}">
                      <a16:colId xmlns:a16="http://schemas.microsoft.com/office/drawing/2014/main" val="20004"/>
                    </a:ext>
                  </a:extLst>
                </a:gridCol>
                <a:gridCol w="1068220">
                  <a:extLst>
                    <a:ext uri="{9D8B030D-6E8A-4147-A177-3AD203B41FA5}">
                      <a16:colId xmlns:a16="http://schemas.microsoft.com/office/drawing/2014/main" val="20005"/>
                    </a:ext>
                  </a:extLst>
                </a:gridCol>
                <a:gridCol w="1068220">
                  <a:extLst>
                    <a:ext uri="{9D8B030D-6E8A-4147-A177-3AD203B41FA5}">
                      <a16:colId xmlns:a16="http://schemas.microsoft.com/office/drawing/2014/main" val="20006"/>
                    </a:ext>
                  </a:extLst>
                </a:gridCol>
                <a:gridCol w="1068220">
                  <a:extLst>
                    <a:ext uri="{9D8B030D-6E8A-4147-A177-3AD203B41FA5}">
                      <a16:colId xmlns:a16="http://schemas.microsoft.com/office/drawing/2014/main" val="20007"/>
                    </a:ext>
                  </a:extLst>
                </a:gridCol>
              </a:tblGrid>
              <a:tr h="690021">
                <a:tc>
                  <a:txBody>
                    <a:bodyPr/>
                    <a:lstStyle>
                      <a:lvl1pPr marL="0" lvl="0"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cs typeface="+mn-cs"/>
                        </a:defRPr>
                      </a:lvl5pPr>
                    </a:lstStyle>
                    <a:p>
                      <a:pPr lvl="0" algn="ctr" eaLnBrk="1" hangingPunct="1">
                        <a:buNone/>
                      </a:pPr>
                      <a:r>
                        <a:rPr lang="zh-CN" altLang="en-US" sz="1800" b="1" dirty="0">
                          <a:solidFill>
                            <a:schemeClr val="bg1"/>
                          </a:solidFill>
                          <a:latin typeface="+mn-ea"/>
                          <a:ea typeface="+mn-ea"/>
                          <a:sym typeface="+mn-lt"/>
                        </a:rPr>
                        <a:t>常数阶</a:t>
                      </a:r>
                    </a:p>
                  </a:txBody>
                  <a:tcPr marL="90016" marR="90016" marT="46831" marB="46831" anchor="ctr"/>
                </a:tc>
                <a:tc>
                  <a:txBody>
                    <a:bodyPr/>
                    <a:lstStyle>
                      <a:lvl1pPr marL="0" lvl="0"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cs typeface="+mn-cs"/>
                        </a:defRPr>
                      </a:lvl5pPr>
                    </a:lstStyle>
                    <a:p>
                      <a:pPr lvl="0" algn="ctr" eaLnBrk="1" hangingPunct="1">
                        <a:buNone/>
                      </a:pPr>
                      <a:r>
                        <a:rPr lang="zh-CN" altLang="en-US" sz="1800" b="1" dirty="0">
                          <a:solidFill>
                            <a:schemeClr val="bg1"/>
                          </a:solidFill>
                          <a:latin typeface="+mn-ea"/>
                          <a:ea typeface="+mn-ea"/>
                          <a:sym typeface="+mn-lt"/>
                        </a:rPr>
                        <a:t>对数阶</a:t>
                      </a:r>
                    </a:p>
                  </a:txBody>
                  <a:tcPr marL="90016" marR="90016" marT="46831" marB="46831" anchor="ctr"/>
                </a:tc>
                <a:tc>
                  <a:txBody>
                    <a:bodyPr/>
                    <a:lstStyle/>
                    <a:p>
                      <a:pPr marL="0" lvl="0" indent="0" algn="ctr" defTabSz="914400" rtl="0" eaLnBrk="1" fontAlgn="base" latinLnBrk="0" hangingPunct="1">
                        <a:lnSpc>
                          <a:spcPct val="100000"/>
                        </a:lnSpc>
                        <a:spcBef>
                          <a:spcPct val="20000"/>
                        </a:spcBef>
                        <a:spcAft>
                          <a:spcPct val="0"/>
                        </a:spcAft>
                        <a:buNone/>
                      </a:pPr>
                      <a:r>
                        <a:rPr lang="zh-CN" altLang="en-US" sz="1800" b="1" i="0" u="none" kern="1200" baseline="0" dirty="0">
                          <a:solidFill>
                            <a:schemeClr val="bg1"/>
                          </a:solidFill>
                          <a:latin typeface="+mn-ea"/>
                          <a:ea typeface="+mn-ea"/>
                          <a:cs typeface="+mn-cs"/>
                          <a:sym typeface="+mn-lt"/>
                        </a:rPr>
                        <a:t>线性阶</a:t>
                      </a:r>
                    </a:p>
                  </a:txBody>
                  <a:tcPr marL="90016" marR="90016" marT="46831" marB="46831" anchor="ctr"/>
                </a:tc>
                <a:tc>
                  <a:txBody>
                    <a:bodyPr/>
                    <a:lstStyle/>
                    <a:p>
                      <a:pPr marL="0" lvl="0" indent="0" algn="ctr" defTabSz="914400" rtl="0" eaLnBrk="1" fontAlgn="base" latinLnBrk="0" hangingPunct="1">
                        <a:lnSpc>
                          <a:spcPct val="100000"/>
                        </a:lnSpc>
                        <a:spcBef>
                          <a:spcPct val="20000"/>
                        </a:spcBef>
                        <a:spcAft>
                          <a:spcPct val="0"/>
                        </a:spcAft>
                        <a:buNone/>
                      </a:pPr>
                      <a:r>
                        <a:rPr lang="zh-CN" altLang="en-US" sz="1800" b="1" i="0" u="none" kern="1200" baseline="0" dirty="0">
                          <a:solidFill>
                            <a:schemeClr val="bg1"/>
                          </a:solidFill>
                          <a:latin typeface="+mn-ea"/>
                          <a:ea typeface="+mn-ea"/>
                          <a:cs typeface="+mn-cs"/>
                          <a:sym typeface="+mn-lt"/>
                        </a:rPr>
                        <a:t>线性对数阶</a:t>
                      </a:r>
                    </a:p>
                  </a:txBody>
                  <a:tcPr marL="90016" marR="90016" marT="46831" marB="46831" anchor="ctr"/>
                </a:tc>
                <a:tc>
                  <a:txBody>
                    <a:bodyPr/>
                    <a:lstStyle/>
                    <a:p>
                      <a:pPr marL="0" lvl="0" indent="0" algn="ctr" defTabSz="914400" rtl="0" eaLnBrk="1" fontAlgn="base" latinLnBrk="0" hangingPunct="1">
                        <a:lnSpc>
                          <a:spcPct val="100000"/>
                        </a:lnSpc>
                        <a:spcBef>
                          <a:spcPct val="20000"/>
                        </a:spcBef>
                        <a:spcAft>
                          <a:spcPct val="0"/>
                        </a:spcAft>
                        <a:buNone/>
                      </a:pPr>
                      <a:r>
                        <a:rPr lang="zh-CN" altLang="en-US" sz="1800" b="1" i="0" u="none" kern="1200" baseline="0" dirty="0">
                          <a:solidFill>
                            <a:schemeClr val="bg1"/>
                          </a:solidFill>
                          <a:latin typeface="+mn-ea"/>
                          <a:ea typeface="+mn-ea"/>
                          <a:cs typeface="+mn-cs"/>
                          <a:sym typeface="+mn-lt"/>
                        </a:rPr>
                        <a:t>平方阶</a:t>
                      </a:r>
                    </a:p>
                  </a:txBody>
                  <a:tcPr marL="90016" marR="90016" marT="46831" marB="46831" anchor="ctr"/>
                </a:tc>
                <a:tc>
                  <a:txBody>
                    <a:bodyPr/>
                    <a:lstStyle/>
                    <a:p>
                      <a:pPr marL="0" lvl="0" indent="0" algn="ctr" defTabSz="914400" rtl="0" eaLnBrk="1" fontAlgn="base" latinLnBrk="0" hangingPunct="1">
                        <a:lnSpc>
                          <a:spcPct val="100000"/>
                        </a:lnSpc>
                        <a:spcBef>
                          <a:spcPct val="20000"/>
                        </a:spcBef>
                        <a:spcAft>
                          <a:spcPct val="0"/>
                        </a:spcAft>
                        <a:buNone/>
                      </a:pPr>
                      <a:r>
                        <a:rPr lang="zh-CN" altLang="en-US" sz="1800" b="1" i="0" u="none" kern="1200" baseline="0" dirty="0">
                          <a:solidFill>
                            <a:schemeClr val="bg1"/>
                          </a:solidFill>
                          <a:latin typeface="+mn-ea"/>
                          <a:ea typeface="+mn-ea"/>
                          <a:cs typeface="+mn-cs"/>
                          <a:sym typeface="+mn-lt"/>
                        </a:rPr>
                        <a:t>立方阶</a:t>
                      </a:r>
                    </a:p>
                  </a:txBody>
                  <a:tcPr marL="90016" marR="90016" marT="46831" marB="46831" anchor="ctr"/>
                </a:tc>
                <a:tc>
                  <a:txBody>
                    <a:bodyPr/>
                    <a:lstStyle/>
                    <a:p>
                      <a:pPr marL="0" lvl="0" indent="0" algn="ctr" defTabSz="914400" rtl="0" eaLnBrk="1" fontAlgn="base" latinLnBrk="0" hangingPunct="1">
                        <a:lnSpc>
                          <a:spcPct val="100000"/>
                        </a:lnSpc>
                        <a:spcBef>
                          <a:spcPct val="20000"/>
                        </a:spcBef>
                        <a:spcAft>
                          <a:spcPct val="0"/>
                        </a:spcAft>
                        <a:buNone/>
                      </a:pPr>
                      <a:r>
                        <a:rPr lang="en-US" altLang="zh-CN" sz="1800" b="1" i="0" u="none" kern="1200" baseline="0" dirty="0">
                          <a:solidFill>
                            <a:schemeClr val="bg1"/>
                          </a:solidFill>
                          <a:latin typeface="+mn-ea"/>
                          <a:ea typeface="+mn-ea"/>
                          <a:cs typeface="+mn-cs"/>
                          <a:sym typeface="+mn-lt"/>
                        </a:rPr>
                        <a:t>……</a:t>
                      </a:r>
                      <a:endParaRPr lang="zh-CN" altLang="en-US" sz="1800" b="1" i="0" u="none" kern="1200" baseline="0" dirty="0">
                        <a:solidFill>
                          <a:schemeClr val="bg1"/>
                        </a:solidFill>
                        <a:latin typeface="+mn-ea"/>
                        <a:ea typeface="+mn-ea"/>
                        <a:cs typeface="+mn-cs"/>
                        <a:sym typeface="+mn-lt"/>
                      </a:endParaRPr>
                    </a:p>
                  </a:txBody>
                  <a:tcPr marL="90016" marR="90016" marT="46831" marB="46831" anchor="ctr"/>
                </a:tc>
                <a:tc>
                  <a:txBody>
                    <a:bodyPr/>
                    <a:lstStyle>
                      <a:lvl1pPr marL="0" lvl="0"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defRPr>
                      </a:lvl1pPr>
                      <a:lvl2pPr marL="457200" lvl="1"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0" i="0" u="none" kern="1200" baseline="0">
                          <a:solidFill>
                            <a:schemeClr val="tx1"/>
                          </a:solidFill>
                          <a:latin typeface="Times New Roman" panose="02020603050405020304" pitchFamily="18" charset="0"/>
                          <a:ea typeface="仿宋_GB2312" pitchFamily="49" charset="-122"/>
                          <a:cs typeface="+mn-cs"/>
                        </a:defRPr>
                      </a:lvl5pPr>
                    </a:lstStyle>
                    <a:p>
                      <a:pPr lvl="0" algn="ctr" eaLnBrk="1" hangingPunct="1">
                        <a:buNone/>
                      </a:pPr>
                      <a:r>
                        <a:rPr lang="en-US" altLang="zh-CN" sz="1800" b="1" dirty="0">
                          <a:solidFill>
                            <a:schemeClr val="bg1"/>
                          </a:solidFill>
                          <a:latin typeface="+mn-ea"/>
                          <a:ea typeface="+mn-ea"/>
                          <a:sym typeface="+mn-lt"/>
                        </a:rPr>
                        <a:t>K</a:t>
                      </a:r>
                      <a:r>
                        <a:rPr lang="zh-CN" altLang="en-US" sz="1800" b="1" dirty="0">
                          <a:solidFill>
                            <a:schemeClr val="bg1"/>
                          </a:solidFill>
                          <a:latin typeface="+mn-ea"/>
                          <a:ea typeface="+mn-ea"/>
                          <a:sym typeface="+mn-lt"/>
                        </a:rPr>
                        <a:t>次方阶</a:t>
                      </a:r>
                    </a:p>
                  </a:txBody>
                  <a:tcPr marL="90016" marR="90016" marT="46831" marB="46831" anchor="ctr"/>
                </a:tc>
                <a:extLst>
                  <a:ext uri="{0D108BD9-81ED-4DB2-BD59-A6C34878D82A}">
                    <a16:rowId xmlns:a16="http://schemas.microsoft.com/office/drawing/2014/main" val="10000"/>
                  </a:ext>
                </a:extLst>
              </a:tr>
              <a:tr h="457144">
                <a:tc>
                  <a:txBody>
                    <a:bodyPr/>
                    <a:lstStyle/>
                    <a:p>
                      <a:endParaRPr lang="zh-CN" b="1"/>
                    </a:p>
                  </a:txBody>
                  <a:tcPr marL="90016" marR="90016" marT="46831" marB="46831">
                    <a:blipFill rotWithShape="0">
                      <a:blip r:embed="rId3"/>
                      <a:stretch>
                        <a:fillRect l="-694" t="-153333" r="-888194" b="-2667"/>
                      </a:stretch>
                    </a:blipFill>
                  </a:tcPr>
                </a:tc>
                <a:tc>
                  <a:txBody>
                    <a:bodyPr/>
                    <a:lstStyle/>
                    <a:p>
                      <a:endParaRPr lang="zh-CN" b="1"/>
                    </a:p>
                  </a:txBody>
                  <a:tcPr marT="45724" marB="45724" horzOverflow="overflow">
                    <a:blipFill rotWithShape="0">
                      <a:blip r:embed="rId3"/>
                      <a:stretch>
                        <a:fillRect l="-72139" t="-153333" r="-536318" b="-2667"/>
                      </a:stretch>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lang="en-US" altLang="zh-CN" sz="1800" b="1" i="0" u="none" kern="1200" baseline="0" dirty="0">
                          <a:solidFill>
                            <a:srgbClr val="FF0000"/>
                          </a:solidFill>
                          <a:latin typeface="Times New Roman" panose="02020603050405020304" pitchFamily="18" charset="0"/>
                          <a:ea typeface="仿宋_GB2312" pitchFamily="49" charset="-122"/>
                          <a:cs typeface="+mn-cs"/>
                          <a:sym typeface="+mn-lt"/>
                        </a:rPr>
                        <a:t>O(n)</a:t>
                      </a:r>
                    </a:p>
                  </a:txBody>
                  <a:tcPr marT="45724" marB="45724" horzOverflow="overflow"/>
                </a:tc>
                <a:tc>
                  <a:txBody>
                    <a:bodyPr/>
                    <a:lstStyle/>
                    <a:p>
                      <a:endParaRPr lang="zh-CN" b="1"/>
                    </a:p>
                  </a:txBody>
                  <a:tcPr marT="45724" marB="45724" horzOverflow="overflow">
                    <a:blipFill rotWithShape="0">
                      <a:blip r:embed="rId3"/>
                      <a:stretch>
                        <a:fillRect l="-211441" t="-153333" r="-291949" b="-2667"/>
                      </a:stretch>
                    </a:blipFill>
                  </a:tcPr>
                </a:tc>
                <a:tc>
                  <a:txBody>
                    <a:bodyPr/>
                    <a:lstStyle/>
                    <a:p>
                      <a:endParaRPr lang="zh-CN" b="1"/>
                    </a:p>
                  </a:txBody>
                  <a:tcPr marT="45724" marB="45724" horzOverflow="overflow">
                    <a:blipFill rotWithShape="0">
                      <a:blip r:embed="rId3"/>
                      <a:stretch>
                        <a:fillRect l="-465190" t="-153333" r="-336076" b="-2667"/>
                      </a:stretch>
                    </a:blipFill>
                  </a:tcPr>
                </a:tc>
                <a:tc>
                  <a:txBody>
                    <a:bodyPr/>
                    <a:lstStyle/>
                    <a:p>
                      <a:endParaRPr lang="zh-CN" b="1"/>
                    </a:p>
                  </a:txBody>
                  <a:tcPr marT="45724" marB="45724" horzOverflow="overflow">
                    <a:blipFill rotWithShape="0">
                      <a:blip r:embed="rId3"/>
                      <a:stretch>
                        <a:fillRect l="-510286" t="-153333" r="-203429" b="-2667"/>
                      </a:stretch>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lang="en-US" altLang="zh-CN" sz="1800" b="1" i="0" u="none" kern="1200" baseline="0" dirty="0">
                        <a:solidFill>
                          <a:srgbClr val="FF0000"/>
                        </a:solidFill>
                        <a:latin typeface="Times New Roman" panose="02020603050405020304" pitchFamily="18" charset="0"/>
                        <a:ea typeface="仿宋_GB2312" pitchFamily="49" charset="-122"/>
                        <a:cs typeface="+mn-cs"/>
                        <a:sym typeface="+mn-lt"/>
                      </a:endParaRPr>
                    </a:p>
                  </a:txBody>
                  <a:tcPr marT="45724" marB="45724" horzOverflow="overflow"/>
                </a:tc>
                <a:tc>
                  <a:txBody>
                    <a:bodyPr/>
                    <a:lstStyle/>
                    <a:p>
                      <a:endParaRPr lang="zh-CN" b="1" dirty="0"/>
                    </a:p>
                  </a:txBody>
                  <a:tcPr marT="45724" marB="45724" horzOverflow="overflow">
                    <a:blipFill rotWithShape="0">
                      <a:blip r:embed="rId3"/>
                      <a:stretch>
                        <a:fillRect l="-710857" t="-153333" r="-2857" b="-2667"/>
                      </a:stretch>
                    </a:blip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5">
                                            <p:bg/>
                                          </p:spTgt>
                                        </p:tgtEl>
                                        <p:attrNameLst>
                                          <p:attrName>style.visibility</p:attrName>
                                        </p:attrNameLst>
                                      </p:cBhvr>
                                      <p:to>
                                        <p:strVal val="visible"/>
                                      </p:to>
                                    </p:set>
                                    <p:animEffect transition="in" filter="blinds(horizontal)">
                                      <p:cBhvr>
                                        <p:cTn id="9" dur="500"/>
                                        <p:tgtEl>
                                          <p:spTgt spid="5">
                                            <p:bg/>
                                          </p:spTgt>
                                        </p:tgtEl>
                                      </p:cBhvr>
                                    </p:animEffect>
                                  </p:childTnLst>
                                </p:cTn>
                              </p:par>
                              <p:par>
                                <p:cTn id="10" presetID="3" presetClass="entr" presetSubtype="10" fill="hold" grpId="0" nodeType="withEffect" nodePh="1">
                                  <p:stCondLst>
                                    <p:cond delay="0"/>
                                  </p:stCondLst>
                                  <p:endCondLst>
                                    <p:cond evt="begin" delay="0">
                                      <p:tn val="10"/>
                                    </p:cond>
                                  </p:end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nimBg="1"/>
      <p:bldP spid="6" grpId="0"/>
      <p:bldP spid="1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基本概念和术语：</a:t>
            </a:r>
            <a:r>
              <a:rPr lang="zh-CN" altLang="en-US" sz="2400" kern="1200" dirty="0">
                <a:latin typeface="Times New Roman" panose="02020603050405020304" pitchFamily="18" charset="0"/>
                <a:cs typeface="+mj-cs"/>
              </a:rPr>
              <a:t>数据的逻辑结构</a:t>
            </a:r>
          </a:p>
        </p:txBody>
      </p:sp>
      <p:sp>
        <p:nvSpPr>
          <p:cNvPr id="19462" name="Text Box 6"/>
          <p:cNvSpPr>
            <a:spLocks noGrp="1"/>
          </p:cNvSpPr>
          <p:nvPr>
            <p:ph idx="1"/>
          </p:nvPr>
        </p:nvSpPr>
        <p:spPr>
          <a:xfrm>
            <a:off x="611188" y="1268413"/>
            <a:ext cx="8497887" cy="5445125"/>
          </a:xfrm>
        </p:spPr>
        <p:txBody>
          <a:bodyPr vert="horz" wrap="square" lIns="91440" tIns="45720" rIns="91440" bIns="45720" anchor="t" anchorCtr="0"/>
          <a:lstStyle/>
          <a:p>
            <a:pPr defTabSz="457200" eaLnBrk="1" hangingPunct="1">
              <a:lnSpc>
                <a:spcPct val="110000"/>
              </a:lnSpc>
              <a:spcBef>
                <a:spcPct val="0"/>
              </a:spcBef>
              <a:buClrTx/>
              <a:buFontTx/>
              <a:buNone/>
            </a:pPr>
            <a:r>
              <a:rPr lang="zh-CN" altLang="en-US" kern="1200" dirty="0">
                <a:latin typeface="Times New Roman" panose="02020603050405020304" pitchFamily="18" charset="0"/>
                <a:cs typeface="+mn-cs"/>
              </a:rPr>
              <a:t>数据的</a:t>
            </a:r>
            <a:r>
              <a:rPr lang="zh-CN" altLang="en-US" i="1" u="sng" kern="1200" dirty="0">
                <a:latin typeface="Times New Roman" panose="02020603050405020304" pitchFamily="18" charset="0"/>
                <a:cs typeface="+mn-cs"/>
              </a:rPr>
              <a:t>逻辑结构</a:t>
            </a:r>
            <a:r>
              <a:rPr lang="zh-CN" altLang="en-US" kern="1200" dirty="0">
                <a:latin typeface="Times New Roman" panose="02020603050405020304" pitchFamily="18" charset="0"/>
                <a:cs typeface="+mn-cs"/>
              </a:rPr>
              <a:t>：描述数据元素之间的逻辑关系。存</a:t>
            </a:r>
          </a:p>
          <a:p>
            <a:pPr defTabSz="457200" eaLnBrk="1" hangingPunct="1">
              <a:lnSpc>
                <a:spcPct val="110000"/>
              </a:lnSpc>
              <a:spcBef>
                <a:spcPct val="0"/>
              </a:spcBef>
              <a:buClrTx/>
              <a:buFontTx/>
              <a:buNone/>
            </a:pPr>
            <a:r>
              <a:rPr lang="zh-CN" altLang="en-US" kern="1200" dirty="0">
                <a:latin typeface="Times New Roman" panose="02020603050405020304" pitchFamily="18" charset="0"/>
                <a:cs typeface="+mn-cs"/>
              </a:rPr>
              <a:t>                                在</a:t>
            </a:r>
            <a:r>
              <a:rPr lang="zh-CN" altLang="en-US" kern="1200" dirty="0">
                <a:solidFill>
                  <a:srgbClr val="FF0000"/>
                </a:solidFill>
                <a:latin typeface="Times New Roman" panose="02020603050405020304" pitchFamily="18" charset="0"/>
                <a:cs typeface="+mn-cs"/>
                <a:hlinkClick r:id="rId2" action="ppaction://hlinksldjump"/>
              </a:rPr>
              <a:t>集合、表、树、图</a:t>
            </a:r>
            <a:r>
              <a:rPr lang="zh-CN" altLang="en-US" kern="1200" dirty="0">
                <a:latin typeface="Times New Roman" panose="02020603050405020304" pitchFamily="18" charset="0"/>
                <a:cs typeface="+mn-cs"/>
              </a:rPr>
              <a:t>四种基本结构。   </a:t>
            </a:r>
          </a:p>
          <a:p>
            <a:pPr defTabSz="457200" eaLnBrk="1" hangingPunct="1">
              <a:lnSpc>
                <a:spcPct val="80000"/>
              </a:lnSpc>
              <a:spcBef>
                <a:spcPct val="40000"/>
              </a:spcBef>
              <a:buClrTx/>
              <a:buFontTx/>
              <a:buNone/>
            </a:pPr>
            <a:r>
              <a:rPr lang="zh-CN" altLang="en-US" kern="1200" dirty="0">
                <a:latin typeface="Times New Roman" panose="02020603050405020304" pitchFamily="18" charset="0"/>
                <a:cs typeface="+mn-cs"/>
              </a:rPr>
              <a:t>     </a:t>
            </a:r>
            <a:r>
              <a:rPr lang="en-US" altLang="zh-CN" kern="1200" dirty="0">
                <a:latin typeface="Times New Roman" panose="02020603050405020304" pitchFamily="18" charset="0"/>
                <a:cs typeface="+mn-cs"/>
              </a:rPr>
              <a:t>Data_Structure=(D,S)</a:t>
            </a:r>
          </a:p>
          <a:p>
            <a:pPr lvl="1" defTabSz="457200" eaLnBrk="1" hangingPunct="1">
              <a:lnSpc>
                <a:spcPct val="80000"/>
              </a:lnSpc>
            </a:pPr>
            <a:r>
              <a:rPr lang="en-US" altLang="zh-CN" kern="1200" dirty="0">
                <a:latin typeface="微软雅黑 Light" panose="020B0502040204020203" pitchFamily="34" charset="-122"/>
                <a:cs typeface="+mn-cs"/>
              </a:rPr>
              <a:t>D</a:t>
            </a:r>
            <a:r>
              <a:rPr lang="zh-CN" altLang="en-US" kern="1200" dirty="0">
                <a:latin typeface="微软雅黑 Light" panose="020B0502040204020203" pitchFamily="34" charset="-122"/>
                <a:cs typeface="+mn-cs"/>
              </a:rPr>
              <a:t>：数据元素的</a:t>
            </a:r>
            <a:r>
              <a:rPr lang="zh-CN" altLang="en-US" kern="1200" dirty="0">
                <a:solidFill>
                  <a:srgbClr val="FF0000"/>
                </a:solidFill>
                <a:latin typeface="微软雅黑 Light" panose="020B0502040204020203" pitchFamily="34" charset="-122"/>
                <a:cs typeface="+mn-cs"/>
              </a:rPr>
              <a:t>有限</a:t>
            </a:r>
            <a:r>
              <a:rPr lang="zh-CN" altLang="en-US" kern="1200" dirty="0">
                <a:latin typeface="微软雅黑 Light" panose="020B0502040204020203" pitchFamily="34" charset="-122"/>
                <a:cs typeface="+mn-cs"/>
              </a:rPr>
              <a:t>集合，Ｄ＝</a:t>
            </a:r>
            <a:r>
              <a:rPr lang="en-US" altLang="zh-CN" kern="1200" dirty="0">
                <a:latin typeface="微软雅黑 Light" panose="020B0502040204020203" pitchFamily="34" charset="-122"/>
                <a:cs typeface="+mn-cs"/>
              </a:rPr>
              <a:t>{a</a:t>
            </a:r>
            <a:r>
              <a:rPr lang="en-US" altLang="zh-CN" kern="1200" baseline="-25000" dirty="0">
                <a:latin typeface="微软雅黑 Light" panose="020B0502040204020203" pitchFamily="34" charset="-122"/>
                <a:cs typeface="+mn-cs"/>
              </a:rPr>
              <a:t>1</a:t>
            </a:r>
            <a:r>
              <a:rPr lang="en-US" altLang="zh-CN" kern="1200" dirty="0">
                <a:latin typeface="微软雅黑 Light" panose="020B0502040204020203" pitchFamily="34" charset="-122"/>
                <a:cs typeface="+mn-cs"/>
              </a:rPr>
              <a:t>,a</a:t>
            </a:r>
            <a:r>
              <a:rPr lang="en-US" altLang="zh-CN" kern="1200" baseline="-25000" dirty="0">
                <a:latin typeface="微软雅黑 Light" panose="020B0502040204020203" pitchFamily="34" charset="-122"/>
                <a:cs typeface="+mn-cs"/>
              </a:rPr>
              <a:t>2</a:t>
            </a:r>
            <a:r>
              <a:rPr lang="en-US" altLang="zh-CN" kern="1200" dirty="0">
                <a:latin typeface="微软雅黑 Light" panose="020B0502040204020203" pitchFamily="34" charset="-122"/>
                <a:cs typeface="+mn-cs"/>
              </a:rPr>
              <a:t>,…, a</a:t>
            </a:r>
            <a:r>
              <a:rPr lang="en-US" altLang="zh-CN" kern="1200" baseline="-25000" dirty="0">
                <a:latin typeface="微软雅黑 Light" panose="020B0502040204020203" pitchFamily="34" charset="-122"/>
                <a:cs typeface="+mn-cs"/>
              </a:rPr>
              <a:t>n</a:t>
            </a:r>
            <a:r>
              <a:rPr lang="en-US" altLang="zh-CN" kern="1200" dirty="0">
                <a:latin typeface="微软雅黑 Light" panose="020B0502040204020203" pitchFamily="34" charset="-122"/>
                <a:cs typeface="+mn-cs"/>
              </a:rPr>
              <a:t>}</a:t>
            </a:r>
          </a:p>
          <a:p>
            <a:pPr lvl="1" defTabSz="457200" eaLnBrk="1" hangingPunct="1">
              <a:lnSpc>
                <a:spcPct val="80000"/>
              </a:lnSpc>
            </a:pPr>
            <a:r>
              <a:rPr lang="en-US" altLang="zh-CN" kern="1200" dirty="0">
                <a:latin typeface="微软雅黑 Light" panose="020B0502040204020203" pitchFamily="34" charset="-122"/>
                <a:cs typeface="+mn-cs"/>
              </a:rPr>
              <a:t>S</a:t>
            </a:r>
            <a:r>
              <a:rPr lang="zh-CN" altLang="en-US" kern="1200" dirty="0">
                <a:latin typeface="微软雅黑 Light" panose="020B0502040204020203" pitchFamily="34" charset="-122"/>
                <a:cs typeface="+mn-cs"/>
              </a:rPr>
              <a:t>：定义在</a:t>
            </a:r>
            <a:r>
              <a:rPr lang="en-US" altLang="zh-CN" kern="1200" dirty="0">
                <a:latin typeface="微软雅黑 Light" panose="020B0502040204020203" pitchFamily="34" charset="-122"/>
                <a:cs typeface="+mn-cs"/>
              </a:rPr>
              <a:t>D</a:t>
            </a:r>
            <a:r>
              <a:rPr lang="zh-CN" altLang="en-US" kern="1200" dirty="0">
                <a:latin typeface="微软雅黑 Light" panose="020B0502040204020203" pitchFamily="34" charset="-122"/>
                <a:cs typeface="+mn-cs"/>
              </a:rPr>
              <a:t>上的关系的</a:t>
            </a:r>
            <a:r>
              <a:rPr lang="zh-CN" altLang="en-US" kern="1200" dirty="0">
                <a:solidFill>
                  <a:srgbClr val="FF0000"/>
                </a:solidFill>
                <a:latin typeface="微软雅黑 Light" panose="020B0502040204020203" pitchFamily="34" charset="-122"/>
                <a:cs typeface="+mn-cs"/>
              </a:rPr>
              <a:t>有限</a:t>
            </a:r>
            <a:r>
              <a:rPr lang="zh-CN" altLang="en-US" kern="1200" dirty="0">
                <a:latin typeface="微软雅黑 Light" panose="020B0502040204020203" pitchFamily="34" charset="-122"/>
                <a:cs typeface="+mn-cs"/>
              </a:rPr>
              <a:t>集合。</a:t>
            </a:r>
          </a:p>
          <a:p>
            <a:pPr lvl="2" defTabSz="457200" eaLnBrk="1" hangingPunct="1">
              <a:lnSpc>
                <a:spcPct val="120000"/>
              </a:lnSpc>
            </a:pPr>
            <a:r>
              <a:rPr lang="zh-CN" altLang="en-US" sz="2000" kern="1200" dirty="0">
                <a:latin typeface="微软雅黑 Light" panose="020B0502040204020203" pitchFamily="34" charset="-122"/>
                <a:cs typeface="+mn-cs"/>
              </a:rPr>
              <a:t>若</a:t>
            </a:r>
            <a:r>
              <a:rPr lang="en-US" altLang="zh-CN" sz="2000" kern="1200" dirty="0">
                <a:latin typeface="微软雅黑 Light" panose="020B0502040204020203" pitchFamily="34" charset="-122"/>
                <a:cs typeface="+mn-cs"/>
              </a:rPr>
              <a:t>a</a:t>
            </a:r>
            <a:r>
              <a:rPr lang="en-US" altLang="zh-CN" sz="2000" kern="1200" baseline="-25000" dirty="0">
                <a:latin typeface="微软雅黑 Light" panose="020B0502040204020203" pitchFamily="34" charset="-122"/>
                <a:cs typeface="+mn-cs"/>
              </a:rPr>
              <a:t>i</a:t>
            </a:r>
            <a:r>
              <a:rPr lang="en-US" altLang="zh-CN" sz="2000" kern="1200" dirty="0">
                <a:latin typeface="微软雅黑 Light" panose="020B0502040204020203" pitchFamily="34" charset="-122"/>
                <a:cs typeface="+mn-cs"/>
              </a:rPr>
              <a:t>Ra</a:t>
            </a:r>
            <a:r>
              <a:rPr lang="en-US" altLang="zh-CN" sz="2000" kern="1200" baseline="-25000" dirty="0">
                <a:latin typeface="微软雅黑 Light" panose="020B0502040204020203" pitchFamily="34" charset="-122"/>
                <a:cs typeface="+mn-cs"/>
              </a:rPr>
              <a:t>j</a:t>
            </a:r>
            <a:r>
              <a:rPr lang="en-US" altLang="zh-CN" sz="2000" kern="1200" dirty="0">
                <a:latin typeface="微软雅黑 Light" panose="020B0502040204020203" pitchFamily="34" charset="-122"/>
                <a:cs typeface="+mn-cs"/>
              </a:rPr>
              <a:t>, </a:t>
            </a:r>
            <a:r>
              <a:rPr lang="zh-CN" altLang="en-US" sz="2000" kern="1200" dirty="0">
                <a:latin typeface="微软雅黑 Light" panose="020B0502040204020203" pitchFamily="34" charset="-122"/>
                <a:cs typeface="+mn-cs"/>
              </a:rPr>
              <a:t>则</a:t>
            </a:r>
            <a:r>
              <a:rPr lang="zh-CN" altLang="en-US" sz="2000" kern="1200" dirty="0">
                <a:solidFill>
                  <a:srgbClr val="FF0000"/>
                </a:solidFill>
                <a:latin typeface="微软雅黑 Light" panose="020B0502040204020203" pitchFamily="34" charset="-122"/>
                <a:cs typeface="+mn-cs"/>
              </a:rPr>
              <a:t>＜</a:t>
            </a:r>
            <a:r>
              <a:rPr lang="en-US" altLang="zh-CN" sz="2000" kern="1200" dirty="0">
                <a:latin typeface="微软雅黑 Light" panose="020B0502040204020203" pitchFamily="34" charset="-122"/>
                <a:cs typeface="+mn-cs"/>
              </a:rPr>
              <a:t>a</a:t>
            </a:r>
            <a:r>
              <a:rPr lang="en-US" altLang="zh-CN" sz="2000" kern="1200" baseline="-25000" dirty="0">
                <a:latin typeface="微软雅黑 Light" panose="020B0502040204020203" pitchFamily="34" charset="-122"/>
                <a:cs typeface="+mn-cs"/>
              </a:rPr>
              <a:t>i</a:t>
            </a:r>
            <a:r>
              <a:rPr lang="en-US" altLang="zh-CN" sz="2000" kern="1200" dirty="0">
                <a:latin typeface="微软雅黑 Light" panose="020B0502040204020203" pitchFamily="34" charset="-122"/>
                <a:cs typeface="+mn-cs"/>
              </a:rPr>
              <a:t>,a</a:t>
            </a:r>
            <a:r>
              <a:rPr lang="en-US" altLang="zh-CN" sz="2000" kern="1200" baseline="-25000" dirty="0">
                <a:latin typeface="微软雅黑 Light" panose="020B0502040204020203" pitchFamily="34" charset="-122"/>
                <a:cs typeface="+mn-cs"/>
              </a:rPr>
              <a:t>j</a:t>
            </a:r>
            <a:r>
              <a:rPr lang="zh-CN" altLang="en-US" sz="2000" kern="1200" dirty="0">
                <a:solidFill>
                  <a:srgbClr val="FF0000"/>
                </a:solidFill>
                <a:latin typeface="微软雅黑 Light" panose="020B0502040204020203" pitchFamily="34" charset="-122"/>
                <a:cs typeface="+mn-cs"/>
              </a:rPr>
              <a:t>＞</a:t>
            </a:r>
            <a:r>
              <a:rPr lang="zh-CN" altLang="en-US" sz="2000" kern="1200" dirty="0">
                <a:latin typeface="微软雅黑 Light" panose="020B0502040204020203" pitchFamily="34" charset="-122"/>
                <a:cs typeface="+mn-cs"/>
              </a:rPr>
              <a:t>∈</a:t>
            </a:r>
            <a:r>
              <a:rPr lang="en-US" altLang="zh-CN" sz="2000" kern="1200" dirty="0">
                <a:latin typeface="微软雅黑 Light" panose="020B0502040204020203" pitchFamily="34" charset="-122"/>
                <a:cs typeface="+mn-cs"/>
              </a:rPr>
              <a:t>S</a:t>
            </a:r>
          </a:p>
          <a:p>
            <a:pPr lvl="2" defTabSz="457200" eaLnBrk="1" hangingPunct="1">
              <a:lnSpc>
                <a:spcPct val="120000"/>
              </a:lnSpc>
            </a:pPr>
            <a:r>
              <a:rPr lang="zh-CN" altLang="en-US" sz="2000" kern="1200" dirty="0">
                <a:latin typeface="微软雅黑 Light" panose="020B0502040204020203" pitchFamily="34" charset="-122"/>
                <a:cs typeface="+mn-cs"/>
              </a:rPr>
              <a:t>若</a:t>
            </a:r>
            <a:r>
              <a:rPr lang="en-US" altLang="zh-CN" sz="2000" kern="1200" dirty="0">
                <a:latin typeface="微软雅黑 Light" panose="020B0502040204020203" pitchFamily="34" charset="-122"/>
                <a:cs typeface="+mn-cs"/>
              </a:rPr>
              <a:t>a</a:t>
            </a:r>
            <a:r>
              <a:rPr lang="en-US" altLang="zh-CN" sz="2000" kern="1200" baseline="-25000" dirty="0">
                <a:latin typeface="微软雅黑 Light" panose="020B0502040204020203" pitchFamily="34" charset="-122"/>
                <a:cs typeface="+mn-cs"/>
              </a:rPr>
              <a:t>i</a:t>
            </a:r>
            <a:r>
              <a:rPr lang="en-US" altLang="zh-CN" sz="2000" kern="1200" dirty="0">
                <a:latin typeface="微软雅黑 Light" panose="020B0502040204020203" pitchFamily="34" charset="-122"/>
                <a:cs typeface="+mn-cs"/>
              </a:rPr>
              <a:t>Ra</a:t>
            </a:r>
            <a:r>
              <a:rPr lang="en-US" altLang="zh-CN" sz="2000" kern="1200" baseline="-25000" dirty="0">
                <a:latin typeface="微软雅黑 Light" panose="020B0502040204020203" pitchFamily="34" charset="-122"/>
                <a:cs typeface="+mn-cs"/>
              </a:rPr>
              <a:t>j </a:t>
            </a:r>
            <a:r>
              <a:rPr lang="zh-CN" altLang="en-US" sz="2000" kern="1200" dirty="0">
                <a:latin typeface="微软雅黑 Light" panose="020B0502040204020203" pitchFamily="34" charset="-122"/>
                <a:cs typeface="+mn-cs"/>
              </a:rPr>
              <a:t>且 </a:t>
            </a:r>
            <a:r>
              <a:rPr lang="en-US" altLang="zh-CN" sz="2000" kern="1200" dirty="0">
                <a:latin typeface="微软雅黑 Light" panose="020B0502040204020203" pitchFamily="34" charset="-122"/>
                <a:cs typeface="+mn-cs"/>
              </a:rPr>
              <a:t>a</a:t>
            </a:r>
            <a:r>
              <a:rPr lang="en-US" altLang="zh-CN" sz="2000" kern="1200" baseline="-25000" dirty="0">
                <a:latin typeface="微软雅黑 Light" panose="020B0502040204020203" pitchFamily="34" charset="-122"/>
                <a:cs typeface="+mn-cs"/>
              </a:rPr>
              <a:t>j</a:t>
            </a:r>
            <a:r>
              <a:rPr lang="en-US" altLang="zh-CN" sz="2000" kern="1200" dirty="0">
                <a:latin typeface="微软雅黑 Light" panose="020B0502040204020203" pitchFamily="34" charset="-122"/>
                <a:cs typeface="+mn-cs"/>
              </a:rPr>
              <a:t>Ra</a:t>
            </a:r>
            <a:r>
              <a:rPr lang="en-US" altLang="zh-CN" sz="2000" kern="1200" baseline="-25000" dirty="0">
                <a:latin typeface="微软雅黑 Light" panose="020B0502040204020203" pitchFamily="34" charset="-122"/>
                <a:cs typeface="+mn-cs"/>
              </a:rPr>
              <a:t>i</a:t>
            </a:r>
            <a:r>
              <a:rPr lang="en-US" altLang="zh-CN" sz="2000" kern="1200" dirty="0">
                <a:latin typeface="微软雅黑 Light" panose="020B0502040204020203" pitchFamily="34" charset="-122"/>
                <a:cs typeface="+mn-cs"/>
              </a:rPr>
              <a:t>, </a:t>
            </a:r>
            <a:r>
              <a:rPr lang="zh-CN" altLang="en-US" sz="2000" kern="1200" dirty="0">
                <a:latin typeface="微软雅黑 Light" panose="020B0502040204020203" pitchFamily="34" charset="-122"/>
                <a:cs typeface="+mn-cs"/>
              </a:rPr>
              <a:t>则</a:t>
            </a:r>
            <a:r>
              <a:rPr lang="en-US" altLang="zh-CN" sz="2000" kern="1200" dirty="0">
                <a:solidFill>
                  <a:srgbClr val="FF0000"/>
                </a:solidFill>
                <a:latin typeface="微软雅黑 Light" panose="020B0502040204020203" pitchFamily="34" charset="-122"/>
                <a:cs typeface="+mn-cs"/>
              </a:rPr>
              <a:t>(</a:t>
            </a:r>
            <a:r>
              <a:rPr lang="en-US" altLang="zh-CN" sz="2000" kern="1200" dirty="0">
                <a:latin typeface="微软雅黑 Light" panose="020B0502040204020203" pitchFamily="34" charset="-122"/>
                <a:cs typeface="+mn-cs"/>
              </a:rPr>
              <a:t>a</a:t>
            </a:r>
            <a:r>
              <a:rPr lang="en-US" altLang="zh-CN" sz="2000" kern="1200" baseline="-25000" dirty="0">
                <a:latin typeface="微软雅黑 Light" panose="020B0502040204020203" pitchFamily="34" charset="-122"/>
                <a:cs typeface="+mn-cs"/>
              </a:rPr>
              <a:t>i</a:t>
            </a:r>
            <a:r>
              <a:rPr lang="en-US" altLang="zh-CN" sz="2000" kern="1200" dirty="0">
                <a:latin typeface="微软雅黑 Light" panose="020B0502040204020203" pitchFamily="34" charset="-122"/>
                <a:cs typeface="+mn-cs"/>
              </a:rPr>
              <a:t>, a</a:t>
            </a:r>
            <a:r>
              <a:rPr lang="en-US" altLang="zh-CN" sz="2000" kern="1200" baseline="-25000" dirty="0">
                <a:latin typeface="微软雅黑 Light" panose="020B0502040204020203" pitchFamily="34" charset="-122"/>
                <a:cs typeface="+mn-cs"/>
              </a:rPr>
              <a:t>j</a:t>
            </a:r>
            <a:r>
              <a:rPr lang="en-US" altLang="zh-CN" sz="2000" kern="1200" dirty="0">
                <a:solidFill>
                  <a:srgbClr val="FF0000"/>
                </a:solidFill>
                <a:latin typeface="微软雅黑 Light" panose="020B0502040204020203" pitchFamily="34" charset="-122"/>
                <a:cs typeface="+mn-cs"/>
              </a:rPr>
              <a:t>)</a:t>
            </a:r>
            <a:r>
              <a:rPr lang="en-US" altLang="zh-CN" sz="2000" kern="1200" dirty="0">
                <a:latin typeface="微软雅黑 Light" panose="020B0502040204020203" pitchFamily="34" charset="-122"/>
                <a:cs typeface="+mn-cs"/>
              </a:rPr>
              <a:t>∈S</a:t>
            </a:r>
          </a:p>
          <a:p>
            <a:pPr algn="just" defTabSz="457200" eaLnBrk="1" hangingPunct="1">
              <a:lnSpc>
                <a:spcPct val="110000"/>
              </a:lnSpc>
              <a:spcBef>
                <a:spcPct val="50000"/>
              </a:spcBef>
            </a:pPr>
            <a:r>
              <a:rPr lang="zh-CN" altLang="en-US" sz="2000" kern="1200" dirty="0">
                <a:latin typeface="Times New Roman" panose="02020603050405020304" pitchFamily="18" charset="0"/>
                <a:cs typeface="+mn-cs"/>
              </a:rPr>
              <a:t>例：复数可定义为一种数据结构 </a:t>
            </a:r>
            <a:r>
              <a:rPr lang="en-US" altLang="zh-CN" sz="2000" kern="1200" dirty="0">
                <a:latin typeface="Times New Roman" panose="02020603050405020304" pitchFamily="18" charset="0"/>
                <a:cs typeface="+mn-cs"/>
              </a:rPr>
              <a:t>COMPLEX=(C, R)</a:t>
            </a:r>
          </a:p>
          <a:p>
            <a:pPr lvl="1" algn="just" defTabSz="457200" eaLnBrk="1" hangingPunct="1">
              <a:lnSpc>
                <a:spcPct val="110000"/>
              </a:lnSpc>
              <a:buFont typeface="Wingdings" panose="05000000000000000000" pitchFamily="2" charset="2"/>
              <a:buNone/>
            </a:pPr>
            <a:r>
              <a:rPr lang="en-US" altLang="zh-CN" kern="1200" dirty="0">
                <a:latin typeface="Times New Roman" panose="02020603050405020304" pitchFamily="18" charset="0"/>
                <a:cs typeface="+mn-cs"/>
              </a:rPr>
              <a:t>C= {C</a:t>
            </a:r>
            <a:r>
              <a:rPr lang="en-US" altLang="zh-CN" kern="1200" baseline="-25000" dirty="0">
                <a:latin typeface="Times New Roman" panose="02020603050405020304" pitchFamily="18" charset="0"/>
                <a:cs typeface="+mn-cs"/>
              </a:rPr>
              <a:t>1</a:t>
            </a:r>
            <a:r>
              <a:rPr lang="en-US" altLang="zh-CN" kern="1200" dirty="0">
                <a:latin typeface="Times New Roman" panose="02020603050405020304" pitchFamily="18" charset="0"/>
                <a:cs typeface="+mn-cs"/>
              </a:rPr>
              <a:t>, C</a:t>
            </a:r>
            <a:r>
              <a:rPr lang="en-US" altLang="zh-CN" kern="1200" baseline="-25000" dirty="0">
                <a:latin typeface="Times New Roman" panose="02020603050405020304" pitchFamily="18" charset="0"/>
                <a:cs typeface="+mn-cs"/>
              </a:rPr>
              <a:t>2</a:t>
            </a:r>
            <a:r>
              <a:rPr lang="en-US" altLang="zh-CN" kern="1200" dirty="0">
                <a:latin typeface="Times New Roman" panose="02020603050405020304" pitchFamily="18" charset="0"/>
                <a:cs typeface="+mn-cs"/>
              </a:rPr>
              <a:t>}</a:t>
            </a:r>
            <a:r>
              <a:rPr lang="zh-CN" altLang="en-US" kern="1200" dirty="0">
                <a:latin typeface="Times New Roman" panose="02020603050405020304" pitchFamily="18" charset="0"/>
                <a:cs typeface="+mn-cs"/>
              </a:rPr>
              <a:t>，是含有两个实数的集合；</a:t>
            </a:r>
          </a:p>
          <a:p>
            <a:pPr lvl="1" algn="just" defTabSz="457200" eaLnBrk="1" hangingPunct="1">
              <a:lnSpc>
                <a:spcPct val="110000"/>
              </a:lnSpc>
              <a:buFont typeface="Wingdings" panose="05000000000000000000" pitchFamily="2" charset="2"/>
              <a:buNone/>
            </a:pPr>
            <a:r>
              <a:rPr lang="en-US" altLang="zh-CN" kern="1200" dirty="0">
                <a:latin typeface="Times New Roman" panose="02020603050405020304" pitchFamily="18" charset="0"/>
                <a:cs typeface="+mn-cs"/>
              </a:rPr>
              <a:t>R={P}</a:t>
            </a:r>
            <a:r>
              <a:rPr lang="zh-CN" altLang="en-US" kern="1200" dirty="0">
                <a:latin typeface="Times New Roman" panose="02020603050405020304" pitchFamily="18" charset="0"/>
                <a:cs typeface="+mn-cs"/>
              </a:rPr>
              <a:t>是定义在</a:t>
            </a:r>
            <a:r>
              <a:rPr lang="en-US" altLang="zh-CN" kern="1200" dirty="0">
                <a:latin typeface="Times New Roman" panose="02020603050405020304" pitchFamily="18" charset="0"/>
                <a:cs typeface="+mn-cs"/>
              </a:rPr>
              <a:t>C</a:t>
            </a:r>
            <a:r>
              <a:rPr lang="zh-CN" altLang="en-US" kern="1200" dirty="0">
                <a:latin typeface="Times New Roman" panose="02020603050405020304" pitchFamily="18" charset="0"/>
                <a:cs typeface="+mn-cs"/>
              </a:rPr>
              <a:t>上的一种关系</a:t>
            </a:r>
            <a:r>
              <a:rPr lang="en-US" altLang="zh-CN" kern="1200" dirty="0">
                <a:latin typeface="Times New Roman" panose="02020603050405020304" pitchFamily="18" charset="0"/>
                <a:cs typeface="+mn-cs"/>
              </a:rPr>
              <a:t>{&lt;C</a:t>
            </a:r>
            <a:r>
              <a:rPr lang="en-US" altLang="zh-CN" kern="1200" baseline="-25000" dirty="0">
                <a:latin typeface="Times New Roman" panose="02020603050405020304" pitchFamily="18" charset="0"/>
                <a:cs typeface="+mn-cs"/>
              </a:rPr>
              <a:t>1</a:t>
            </a:r>
            <a:r>
              <a:rPr lang="en-US" altLang="zh-CN" kern="1200" dirty="0">
                <a:latin typeface="Times New Roman" panose="02020603050405020304" pitchFamily="18" charset="0"/>
                <a:cs typeface="+mn-cs"/>
              </a:rPr>
              <a:t>,C</a:t>
            </a:r>
            <a:r>
              <a:rPr lang="en-US" altLang="zh-CN" kern="1200" baseline="-25000" dirty="0">
                <a:latin typeface="Times New Roman" panose="02020603050405020304" pitchFamily="18" charset="0"/>
                <a:cs typeface="+mn-cs"/>
              </a:rPr>
              <a:t>2</a:t>
            </a:r>
            <a:r>
              <a:rPr lang="en-US" altLang="zh-CN" kern="1200" dirty="0">
                <a:latin typeface="Times New Roman" panose="02020603050405020304" pitchFamily="18" charset="0"/>
                <a:cs typeface="+mn-cs"/>
              </a:rPr>
              <a:t>&gt;}</a:t>
            </a:r>
          </a:p>
          <a:p>
            <a:pPr defTabSz="457200" eaLnBrk="1" hangingPunct="1">
              <a:lnSpc>
                <a:spcPct val="110000"/>
              </a:lnSpc>
              <a:spcBef>
                <a:spcPct val="50000"/>
              </a:spcBef>
            </a:pPr>
            <a:r>
              <a:rPr lang="zh-CN" altLang="en-US" sz="2000" kern="1200" dirty="0">
                <a:latin typeface="Times New Roman" panose="02020603050405020304" pitchFamily="18" charset="0"/>
                <a:cs typeface="+mn-cs"/>
              </a:rPr>
              <a:t>课堂练习：</a:t>
            </a:r>
            <a:r>
              <a:rPr lang="en-US" altLang="zh-CN" sz="2000" kern="1200" dirty="0">
                <a:latin typeface="Times New Roman" panose="02020603050405020304" pitchFamily="18" charset="0"/>
                <a:cs typeface="+mn-cs"/>
              </a:rPr>
              <a:t>T=(K, R)</a:t>
            </a:r>
            <a:r>
              <a:rPr lang="zh-CN" altLang="en-US" sz="2000" kern="1200" dirty="0">
                <a:latin typeface="Times New Roman" panose="02020603050405020304" pitchFamily="18" charset="0"/>
                <a:cs typeface="+mn-cs"/>
              </a:rPr>
              <a:t>，画出它所对应的逻辑结构。其中：</a:t>
            </a:r>
            <a:r>
              <a:rPr lang="en-US" altLang="zh-CN" sz="2000" kern="1200" dirty="0">
                <a:latin typeface="Times New Roman" panose="02020603050405020304" pitchFamily="18" charset="0"/>
                <a:cs typeface="+mn-cs"/>
              </a:rPr>
              <a:t>K={1,2,3,4,5,6} </a:t>
            </a:r>
            <a:r>
              <a:rPr lang="zh-CN" altLang="en-US" sz="2000" kern="1200" dirty="0">
                <a:latin typeface="Times New Roman" panose="02020603050405020304" pitchFamily="18" charset="0"/>
                <a:cs typeface="+mn-cs"/>
              </a:rPr>
              <a:t>；Ｒ</a:t>
            </a:r>
            <a:r>
              <a:rPr lang="en-US" altLang="zh-CN" sz="2000" kern="1200" dirty="0">
                <a:latin typeface="Times New Roman" panose="02020603050405020304" pitchFamily="18" charset="0"/>
                <a:cs typeface="+mn-cs"/>
              </a:rPr>
              <a:t>={r}</a:t>
            </a:r>
            <a:r>
              <a:rPr lang="zh-CN" altLang="en-US" sz="2000" kern="1200" dirty="0">
                <a:latin typeface="Times New Roman" panose="02020603050405020304" pitchFamily="18" charset="0"/>
                <a:cs typeface="+mn-cs"/>
              </a:rPr>
              <a:t>， </a:t>
            </a:r>
            <a:r>
              <a:rPr lang="en-US" altLang="zh-CN" sz="2000" kern="1200" dirty="0">
                <a:latin typeface="Times New Roman" panose="02020603050405020304" pitchFamily="18" charset="0"/>
                <a:cs typeface="+mn-cs"/>
              </a:rPr>
              <a:t>r={&lt;1,2&gt;,&lt;1,3&gt;,&lt;2,4&gt;,&lt;2,5,&gt;,&lt;3,6&gt;}</a:t>
            </a:r>
          </a:p>
        </p:txBody>
      </p:sp>
      <p:sp>
        <p:nvSpPr>
          <p:cNvPr id="23555"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4</a:t>
            </a:fld>
            <a:endParaRPr lang="en-US" altLang="zh-CN" sz="1400" dirty="0">
              <a:latin typeface="Tahoma" panose="020B0604030504040204" pitchFamily="34" charset="0"/>
              <a:ea typeface="微软雅黑 Light" panose="020B0502040204020203" pitchFamily="34" charset="-122"/>
            </a:endParaRPr>
          </a:p>
        </p:txBody>
      </p:sp>
      <p:sp>
        <p:nvSpPr>
          <p:cNvPr id="23556" name="Text Box 4"/>
          <p:cNvSpPr txBox="1"/>
          <p:nvPr/>
        </p:nvSpPr>
        <p:spPr>
          <a:xfrm>
            <a:off x="1524000" y="36830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grpSp>
        <p:nvGrpSpPr>
          <p:cNvPr id="19463" name="Group 7"/>
          <p:cNvGrpSpPr/>
          <p:nvPr/>
        </p:nvGrpSpPr>
        <p:grpSpPr>
          <a:xfrm>
            <a:off x="6010275" y="3357563"/>
            <a:ext cx="1657350" cy="358775"/>
            <a:chOff x="4059" y="2115"/>
            <a:chExt cx="1044" cy="226"/>
          </a:xfrm>
        </p:grpSpPr>
        <p:sp>
          <p:nvSpPr>
            <p:cNvPr id="23558" name="Oval 8"/>
            <p:cNvSpPr/>
            <p:nvPr/>
          </p:nvSpPr>
          <p:spPr>
            <a:xfrm>
              <a:off x="4059" y="2115"/>
              <a:ext cx="227" cy="226"/>
            </a:xfrm>
            <a:prstGeom prst="ellipse">
              <a:avLst/>
            </a:prstGeom>
            <a:noFill/>
            <a:ln w="9525" cap="flat" cmpd="sng">
              <a:solidFill>
                <a:schemeClr val="tx1"/>
              </a:solidFill>
              <a:prstDash val="solid"/>
              <a:miter/>
              <a:headEnd type="none" w="med" len="med"/>
              <a:tailEnd type="none" w="med" len="med"/>
            </a:ln>
          </p:spPr>
          <p:txBody>
            <a:bodyPr wrap="none" anchor="ctr" anchorCtr="0"/>
            <a:lstStyle/>
            <a:p>
              <a:pPr algn="ctr">
                <a:buClrTx/>
                <a:buFontTx/>
              </a:pPr>
              <a:r>
                <a:rPr lang="en-US" altLang="zh-CN" b="1" dirty="0">
                  <a:latin typeface="Times New Roman" panose="02020603050405020304" pitchFamily="18" charset="0"/>
                  <a:ea typeface="微软雅黑 Light" panose="020B0502040204020203" pitchFamily="34" charset="-122"/>
                </a:rPr>
                <a:t>a</a:t>
              </a:r>
              <a:r>
                <a:rPr lang="en-US" altLang="zh-CN" b="1" baseline="-25000" dirty="0">
                  <a:latin typeface="Times New Roman" panose="02020603050405020304" pitchFamily="18" charset="0"/>
                  <a:ea typeface="微软雅黑 Light" panose="020B0502040204020203" pitchFamily="34" charset="-122"/>
                </a:rPr>
                <a:t>i</a:t>
              </a:r>
            </a:p>
          </p:txBody>
        </p:sp>
        <p:sp>
          <p:nvSpPr>
            <p:cNvPr id="23559" name="Line 9"/>
            <p:cNvSpPr/>
            <p:nvPr/>
          </p:nvSpPr>
          <p:spPr>
            <a:xfrm>
              <a:off x="4286" y="2232"/>
              <a:ext cx="590" cy="0"/>
            </a:xfrm>
            <a:prstGeom prst="line">
              <a:avLst/>
            </a:prstGeom>
            <a:ln w="28575" cap="flat" cmpd="sng">
              <a:solidFill>
                <a:srgbClr val="FF0000"/>
              </a:solidFill>
              <a:prstDash val="solid"/>
              <a:miter/>
              <a:headEnd type="none" w="med" len="med"/>
              <a:tailEnd type="triangle" w="med" len="med"/>
            </a:ln>
          </p:spPr>
        </p:sp>
        <p:sp>
          <p:nvSpPr>
            <p:cNvPr id="23560" name="Oval 10"/>
            <p:cNvSpPr/>
            <p:nvPr/>
          </p:nvSpPr>
          <p:spPr>
            <a:xfrm>
              <a:off x="4876" y="2115"/>
              <a:ext cx="227" cy="226"/>
            </a:xfrm>
            <a:prstGeom prst="ellipse">
              <a:avLst/>
            </a:prstGeom>
            <a:noFill/>
            <a:ln w="9525" cap="flat" cmpd="sng">
              <a:solidFill>
                <a:schemeClr val="tx1"/>
              </a:solidFill>
              <a:prstDash val="solid"/>
              <a:miter/>
              <a:headEnd type="none" w="med" len="med"/>
              <a:tailEnd type="none" w="med" len="med"/>
            </a:ln>
          </p:spPr>
          <p:txBody>
            <a:bodyPr wrap="none" anchor="ctr" anchorCtr="0"/>
            <a:lstStyle/>
            <a:p>
              <a:pPr algn="ctr">
                <a:buClrTx/>
                <a:buFontTx/>
              </a:pPr>
              <a:r>
                <a:rPr lang="en-US" altLang="zh-CN" b="1" dirty="0">
                  <a:latin typeface="Times New Roman" panose="02020603050405020304" pitchFamily="18" charset="0"/>
                  <a:ea typeface="微软雅黑 Light" panose="020B0502040204020203" pitchFamily="34" charset="-122"/>
                </a:rPr>
                <a:t>a</a:t>
              </a:r>
              <a:r>
                <a:rPr lang="en-US" altLang="zh-CN" b="1" baseline="-25000" dirty="0">
                  <a:latin typeface="Times New Roman" panose="02020603050405020304" pitchFamily="18" charset="0"/>
                  <a:ea typeface="微软雅黑 Light" panose="020B0502040204020203" pitchFamily="34" charset="-122"/>
                </a:rPr>
                <a:t>j</a:t>
              </a:r>
            </a:p>
          </p:txBody>
        </p:sp>
      </p:grpSp>
      <p:grpSp>
        <p:nvGrpSpPr>
          <p:cNvPr id="19467" name="Group 11"/>
          <p:cNvGrpSpPr/>
          <p:nvPr/>
        </p:nvGrpSpPr>
        <p:grpSpPr>
          <a:xfrm>
            <a:off x="6010275" y="3860800"/>
            <a:ext cx="1657350" cy="358775"/>
            <a:chOff x="4059" y="2388"/>
            <a:chExt cx="1044" cy="226"/>
          </a:xfrm>
        </p:grpSpPr>
        <p:sp>
          <p:nvSpPr>
            <p:cNvPr id="23562" name="Oval 12"/>
            <p:cNvSpPr/>
            <p:nvPr/>
          </p:nvSpPr>
          <p:spPr>
            <a:xfrm>
              <a:off x="4059" y="2388"/>
              <a:ext cx="227" cy="226"/>
            </a:xfrm>
            <a:prstGeom prst="ellipse">
              <a:avLst/>
            </a:prstGeom>
            <a:noFill/>
            <a:ln w="9525" cap="flat" cmpd="sng">
              <a:solidFill>
                <a:schemeClr val="tx1"/>
              </a:solidFill>
              <a:prstDash val="solid"/>
              <a:miter/>
              <a:headEnd type="none" w="med" len="med"/>
              <a:tailEnd type="none" w="med" len="med"/>
            </a:ln>
          </p:spPr>
          <p:txBody>
            <a:bodyPr wrap="none" anchor="ctr" anchorCtr="0"/>
            <a:lstStyle/>
            <a:p>
              <a:pPr algn="ctr">
                <a:buClrTx/>
                <a:buFontTx/>
              </a:pPr>
              <a:r>
                <a:rPr lang="en-US" altLang="zh-CN" b="1" dirty="0">
                  <a:latin typeface="Times New Roman" panose="02020603050405020304" pitchFamily="18" charset="0"/>
                  <a:ea typeface="微软雅黑 Light" panose="020B0502040204020203" pitchFamily="34" charset="-122"/>
                </a:rPr>
                <a:t>a</a:t>
              </a:r>
              <a:r>
                <a:rPr lang="en-US" altLang="zh-CN" b="1" baseline="-25000" dirty="0">
                  <a:latin typeface="Times New Roman" panose="02020603050405020304" pitchFamily="18" charset="0"/>
                  <a:ea typeface="微软雅黑 Light" panose="020B0502040204020203" pitchFamily="34" charset="-122"/>
                </a:rPr>
                <a:t>i</a:t>
              </a:r>
            </a:p>
          </p:txBody>
        </p:sp>
        <p:sp>
          <p:nvSpPr>
            <p:cNvPr id="23563" name="Line 13"/>
            <p:cNvSpPr/>
            <p:nvPr/>
          </p:nvSpPr>
          <p:spPr>
            <a:xfrm>
              <a:off x="4286" y="2505"/>
              <a:ext cx="590" cy="0"/>
            </a:xfrm>
            <a:prstGeom prst="line">
              <a:avLst/>
            </a:prstGeom>
            <a:ln w="28575" cap="flat" cmpd="sng">
              <a:solidFill>
                <a:srgbClr val="FF0000"/>
              </a:solidFill>
              <a:prstDash val="solid"/>
              <a:miter/>
              <a:headEnd type="none" w="med" len="med"/>
              <a:tailEnd type="none" w="med" len="med"/>
            </a:ln>
          </p:spPr>
        </p:sp>
        <p:sp>
          <p:nvSpPr>
            <p:cNvPr id="23564" name="Oval 14"/>
            <p:cNvSpPr/>
            <p:nvPr/>
          </p:nvSpPr>
          <p:spPr>
            <a:xfrm>
              <a:off x="4876" y="2388"/>
              <a:ext cx="227" cy="226"/>
            </a:xfrm>
            <a:prstGeom prst="ellipse">
              <a:avLst/>
            </a:prstGeom>
            <a:noFill/>
            <a:ln w="9525" cap="flat" cmpd="sng">
              <a:solidFill>
                <a:schemeClr val="tx1"/>
              </a:solidFill>
              <a:prstDash val="solid"/>
              <a:miter/>
              <a:headEnd type="none" w="med" len="med"/>
              <a:tailEnd type="none" w="med" len="med"/>
            </a:ln>
          </p:spPr>
          <p:txBody>
            <a:bodyPr wrap="none" anchor="ctr" anchorCtr="0"/>
            <a:lstStyle/>
            <a:p>
              <a:pPr algn="ctr">
                <a:buClrTx/>
                <a:buFontTx/>
              </a:pPr>
              <a:r>
                <a:rPr lang="en-US" altLang="zh-CN" b="1" dirty="0">
                  <a:latin typeface="Times New Roman" panose="02020603050405020304" pitchFamily="18" charset="0"/>
                  <a:ea typeface="微软雅黑 Light" panose="020B0502040204020203" pitchFamily="34" charset="-122"/>
                </a:rPr>
                <a:t>a</a:t>
              </a:r>
              <a:r>
                <a:rPr lang="en-US" altLang="zh-CN" b="1" baseline="-25000" dirty="0">
                  <a:latin typeface="Times New Roman" panose="02020603050405020304" pitchFamily="18" charset="0"/>
                  <a:ea typeface="微软雅黑 Light" panose="020B0502040204020203" pitchFamily="34" charset="-122"/>
                </a:rPr>
                <a:t>j</a:t>
              </a:r>
            </a:p>
          </p:txBody>
        </p:sp>
      </p:grpSp>
      <p:sp>
        <p:nvSpPr>
          <p:cNvPr id="19471" name="AutoShape 15"/>
          <p:cNvSpPr/>
          <p:nvPr/>
        </p:nvSpPr>
        <p:spPr>
          <a:xfrm>
            <a:off x="6373813" y="4965700"/>
            <a:ext cx="1296987" cy="360363"/>
          </a:xfrm>
          <a:prstGeom prst="borderCallout2">
            <a:avLst>
              <a:gd name="adj1" fmla="val 31718"/>
              <a:gd name="adj2" fmla="val -5875"/>
              <a:gd name="adj3" fmla="val 31718"/>
              <a:gd name="adj4" fmla="val -38435"/>
              <a:gd name="adj5" fmla="val 110134"/>
              <a:gd name="adj6" fmla="val -71972"/>
            </a:avLst>
          </a:prstGeom>
          <a:noFill/>
          <a:ln w="28575" cap="flat" cmpd="sng">
            <a:solidFill>
              <a:srgbClr val="16CE1F"/>
            </a:solidFill>
            <a:prstDash val="solid"/>
            <a:miter/>
            <a:headEnd type="none" w="med" len="med"/>
            <a:tailEnd type="none" w="med" len="med"/>
          </a:ln>
          <a:effectLst>
            <a:prstShdw prst="shdw17" dist="17961" dir="2699999">
              <a:srgbClr val="0D7C13"/>
            </a:prstShdw>
          </a:effectLst>
        </p:spPr>
        <p:txBody>
          <a:bodyPr anchor="ctr" anchorCtr="0"/>
          <a:lstStyle/>
          <a:p>
            <a:pPr algn="ctr">
              <a:buClrTx/>
              <a:buFontTx/>
            </a:pPr>
            <a:r>
              <a:rPr lang="zh-CN" altLang="en-US" b="1" dirty="0">
                <a:latin typeface="微软雅黑 Light" panose="020B0502040204020203" pitchFamily="34" charset="-122"/>
                <a:ea typeface="微软雅黑 Light" panose="020B0502040204020203" pitchFamily="34" charset="-122"/>
              </a:rPr>
              <a:t>有序！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2">
                                            <p:txEl>
                                              <p:pRg st="5" end="5"/>
                                            </p:txEl>
                                          </p:spTgt>
                                        </p:tgtEl>
                                        <p:attrNameLst>
                                          <p:attrName>style.visibility</p:attrName>
                                        </p:attrNameLst>
                                      </p:cBhvr>
                                      <p:to>
                                        <p:strVal val="visible"/>
                                      </p:to>
                                    </p:set>
                                  </p:childTnLst>
                                </p:cTn>
                              </p:par>
                              <p:par>
                                <p:cTn id="15" presetID="9" presetClass="entr" presetSubtype="0" fill="hold" nodeType="with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dissolve">
                                      <p:cBhvr>
                                        <p:cTn id="17" dur="500"/>
                                        <p:tgtEl>
                                          <p:spTgt spid="1946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462">
                                            <p:txEl>
                                              <p:pRg st="6" end="6"/>
                                            </p:txEl>
                                          </p:spTgt>
                                        </p:tgtEl>
                                        <p:attrNameLst>
                                          <p:attrName>style.visibility</p:attrName>
                                        </p:attrNameLst>
                                      </p:cBhvr>
                                      <p:to>
                                        <p:strVal val="visible"/>
                                      </p:to>
                                    </p:set>
                                  </p:childTnLst>
                                </p:cTn>
                              </p:par>
                              <p:par>
                                <p:cTn id="22" presetID="9" presetClass="entr" presetSubtype="0" fill="hold" nodeType="withEffect">
                                  <p:stCondLst>
                                    <p:cond delay="0"/>
                                  </p:stCondLst>
                                  <p:childTnLst>
                                    <p:set>
                                      <p:cBhvr>
                                        <p:cTn id="23" dur="1" fill="hold">
                                          <p:stCondLst>
                                            <p:cond delay="0"/>
                                          </p:stCondLst>
                                        </p:cTn>
                                        <p:tgtEl>
                                          <p:spTgt spid="19467"/>
                                        </p:tgtEl>
                                        <p:attrNameLst>
                                          <p:attrName>style.visibility</p:attrName>
                                        </p:attrNameLst>
                                      </p:cBhvr>
                                      <p:to>
                                        <p:strVal val="visible"/>
                                      </p:to>
                                    </p:set>
                                    <p:animEffect transition="in" filter="dissolve">
                                      <p:cBhvr>
                                        <p:cTn id="24" dur="500"/>
                                        <p:tgtEl>
                                          <p:spTgt spid="1946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46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6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462">
                                            <p:txEl>
                                              <p:pRg st="9" end="9"/>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94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94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a:xfrm>
            <a:off x="1331913" y="692150"/>
            <a:ext cx="6911975" cy="914400"/>
          </a:xfrm>
        </p:spPr>
        <p:txBody>
          <a:bodyPr vert="horz" wrap="square" lIns="91440" tIns="45720" rIns="91440" bIns="45720" anchor="t" anchorCtr="0"/>
          <a:lstStyle/>
          <a:p>
            <a:pPr defTabSz="457200" eaLnBrk="1" hangingPunct="1"/>
            <a:r>
              <a:rPr lang="zh-CN" altLang="en-US" sz="2800" kern="1200" dirty="0">
                <a:solidFill>
                  <a:srgbClr val="000000"/>
                </a:solidFill>
                <a:latin typeface="+mj-lt"/>
                <a:cs typeface="+mj-cs"/>
              </a:rPr>
              <a:t>算法和算法分析：</a:t>
            </a:r>
            <a:r>
              <a:rPr lang="zh-CN" altLang="en-US" sz="2500" kern="1200" dirty="0">
                <a:solidFill>
                  <a:srgbClr val="000000"/>
                </a:solidFill>
                <a:latin typeface="Times New Roman" panose="02020603050405020304" pitchFamily="18" charset="0"/>
                <a:cs typeface="+mj-cs"/>
              </a:rPr>
              <a:t>时间复杂度计算的规则</a:t>
            </a:r>
            <a:endParaRPr lang="zh-CN" altLang="en-US" sz="2800" kern="1200" dirty="0">
              <a:latin typeface="Times New Roman" panose="02020603050405020304" pitchFamily="18" charset="0"/>
              <a:cs typeface="+mj-cs"/>
            </a:endParaRPr>
          </a:p>
        </p:txBody>
      </p:sp>
      <p:sp>
        <p:nvSpPr>
          <p:cNvPr id="61442"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40</a:t>
            </a:fld>
            <a:endParaRPr lang="en-US" altLang="zh-CN" sz="1400" dirty="0">
              <a:latin typeface="Tahoma" panose="020B0604030504040204" pitchFamily="34" charset="0"/>
              <a:ea typeface="微软雅黑 Light" panose="020B0502040204020203" pitchFamily="34" charset="-122"/>
            </a:endParaRPr>
          </a:p>
        </p:txBody>
      </p:sp>
      <p:sp>
        <p:nvSpPr>
          <p:cNvPr id="61443" name="内容占位符 1"/>
          <p:cNvSpPr>
            <a:spLocks noGrp="1"/>
          </p:cNvSpPr>
          <p:nvPr>
            <p:ph idx="1"/>
          </p:nvPr>
        </p:nvSpPr>
        <p:spPr>
          <a:xfrm>
            <a:off x="900113" y="1308100"/>
            <a:ext cx="7920037" cy="3776663"/>
          </a:xfrm>
        </p:spPr>
        <p:txBody>
          <a:bodyPr vert="horz" wrap="square" lIns="91440" tIns="45720" rIns="91440" bIns="45720" anchor="t" anchorCtr="0"/>
          <a:lstStyle/>
          <a:p>
            <a:pPr defTabSz="457200" eaLnBrk="1" hangingPunct="1">
              <a:lnSpc>
                <a:spcPct val="150000"/>
              </a:lnSpc>
            </a:pPr>
            <a:r>
              <a:rPr lang="zh-CN" altLang="en-US" kern="1200" dirty="0">
                <a:latin typeface="微软雅黑 Light" panose="020B0502040204020203" pitchFamily="34" charset="-122"/>
                <a:cs typeface="+mn-cs"/>
              </a:rPr>
              <a:t>时间复杂度计算的规则</a:t>
            </a:r>
          </a:p>
          <a:p>
            <a:pPr lvl="1" defTabSz="457200" eaLnBrk="1" hangingPunct="1"/>
            <a:r>
              <a:rPr lang="zh-CN" altLang="en-US" sz="2400" kern="1200" dirty="0">
                <a:latin typeface="微软雅黑 Light" panose="020B0502040204020203" pitchFamily="34" charset="-122"/>
                <a:cs typeface="+mn-cs"/>
              </a:rPr>
              <a:t>一般情况下，我们应尽可能选用多项式阶的算法，而不是指数阶的算法，但有时，在</a:t>
            </a:r>
            <a:r>
              <a:rPr lang="en-US" altLang="zh-CN" sz="2400" kern="1200" dirty="0">
                <a:latin typeface="微软雅黑 Light" panose="020B0502040204020203" pitchFamily="34" charset="-122"/>
                <a:cs typeface="+mn-cs"/>
              </a:rPr>
              <a:t>n</a:t>
            </a:r>
            <a:r>
              <a:rPr lang="zh-CN" altLang="en-US" sz="2400" kern="1200" dirty="0">
                <a:latin typeface="微软雅黑 Light" panose="020B0502040204020203" pitchFamily="34" charset="-122"/>
                <a:cs typeface="+mn-cs"/>
              </a:rPr>
              <a:t>的较小范围内，多项式阶的算法的性能还不如指数阶的算法。</a:t>
            </a:r>
          </a:p>
          <a:p>
            <a:pPr lvl="2" defTabSz="457200" eaLnBrk="1" hangingPunct="1"/>
            <a:r>
              <a:rPr lang="zh-CN" altLang="en-US" sz="2200" kern="1200" dirty="0">
                <a:latin typeface="微软雅黑 Light" panose="020B0502040204020203" pitchFamily="34" charset="-122"/>
                <a:cs typeface="+mn-cs"/>
              </a:rPr>
              <a:t>思考：已知有实现同一功能的</a:t>
            </a:r>
            <a:r>
              <a:rPr lang="en-US" altLang="zh-CN" sz="2200" kern="1200" dirty="0">
                <a:latin typeface="微软雅黑 Light" panose="020B0502040204020203" pitchFamily="34" charset="-122"/>
                <a:cs typeface="+mn-cs"/>
              </a:rPr>
              <a:t>2</a:t>
            </a:r>
            <a:r>
              <a:rPr lang="zh-CN" altLang="en-US" sz="2200" kern="1200" dirty="0">
                <a:latin typeface="微软雅黑 Light" panose="020B0502040204020203" pitchFamily="34" charset="-122"/>
                <a:cs typeface="+mn-cs"/>
              </a:rPr>
              <a:t>个算法，其时间复杂度分别为</a:t>
            </a:r>
            <a:r>
              <a:rPr lang="en-US" altLang="zh-CN" sz="2200" kern="1200" dirty="0">
                <a:latin typeface="微软雅黑 Light" panose="020B0502040204020203" pitchFamily="34" charset="-122"/>
                <a:cs typeface="+mn-cs"/>
              </a:rPr>
              <a:t>O(2</a:t>
            </a:r>
            <a:r>
              <a:rPr lang="en-US" altLang="zh-CN" sz="2200" kern="1200" baseline="50000" dirty="0">
                <a:latin typeface="微软雅黑 Light" panose="020B0502040204020203" pitchFamily="34" charset="-122"/>
                <a:cs typeface="+mn-cs"/>
              </a:rPr>
              <a:t>n</a:t>
            </a:r>
            <a:r>
              <a:rPr lang="en-US" altLang="zh-CN" sz="2200" kern="1200" dirty="0">
                <a:latin typeface="微软雅黑 Light" panose="020B0502040204020203" pitchFamily="34" charset="-122"/>
                <a:cs typeface="+mn-cs"/>
              </a:rPr>
              <a:t>)</a:t>
            </a:r>
            <a:r>
              <a:rPr lang="zh-CN" altLang="en-US" sz="2200" kern="1200" dirty="0">
                <a:latin typeface="微软雅黑 Light" panose="020B0502040204020203" pitchFamily="34" charset="-122"/>
                <a:cs typeface="+mn-cs"/>
              </a:rPr>
              <a:t>和</a:t>
            </a:r>
            <a:r>
              <a:rPr lang="en-US" altLang="zh-CN" sz="2200" kern="1200" dirty="0">
                <a:latin typeface="微软雅黑 Light" panose="020B0502040204020203" pitchFamily="34" charset="-122"/>
                <a:cs typeface="+mn-cs"/>
              </a:rPr>
              <a:t>O(n</a:t>
            </a:r>
            <a:r>
              <a:rPr lang="en-US" altLang="zh-CN" sz="2200" kern="1200" baseline="50000" dirty="0">
                <a:latin typeface="微软雅黑 Light" panose="020B0502040204020203" pitchFamily="34" charset="-122"/>
                <a:cs typeface="+mn-cs"/>
              </a:rPr>
              <a:t>10</a:t>
            </a:r>
            <a:r>
              <a:rPr lang="en-US" altLang="zh-CN" sz="2200" kern="1200" dirty="0">
                <a:latin typeface="微软雅黑 Light" panose="020B0502040204020203" pitchFamily="34" charset="-122"/>
                <a:cs typeface="+mn-cs"/>
              </a:rPr>
              <a:t>)</a:t>
            </a:r>
            <a:r>
              <a:rPr lang="zh-CN" altLang="en-US" sz="2200" kern="1200" dirty="0">
                <a:latin typeface="微软雅黑 Light" panose="020B0502040204020203" pitchFamily="34" charset="-122"/>
                <a:cs typeface="+mn-cs"/>
              </a:rPr>
              <a:t>，设计算机可连续运算的时间为</a:t>
            </a:r>
            <a:r>
              <a:rPr lang="en-US" altLang="zh-CN" sz="2200" kern="1200" dirty="0">
                <a:latin typeface="微软雅黑 Light" panose="020B0502040204020203" pitchFamily="34" charset="-122"/>
                <a:cs typeface="+mn-cs"/>
              </a:rPr>
              <a:t>10</a:t>
            </a:r>
            <a:r>
              <a:rPr lang="en-US" altLang="zh-CN" sz="2200" kern="1200" baseline="50000" dirty="0">
                <a:latin typeface="微软雅黑 Light" panose="020B0502040204020203" pitchFamily="34" charset="-122"/>
                <a:cs typeface="+mn-cs"/>
              </a:rPr>
              <a:t>7</a:t>
            </a:r>
            <a:r>
              <a:rPr lang="zh-CN" altLang="en-US" sz="2200" kern="1200" dirty="0">
                <a:latin typeface="微软雅黑 Light" panose="020B0502040204020203" pitchFamily="34" charset="-122"/>
                <a:cs typeface="+mn-cs"/>
              </a:rPr>
              <a:t>秒（</a:t>
            </a:r>
            <a:r>
              <a:rPr lang="en-US" altLang="zh-CN" sz="2200" kern="1200" dirty="0">
                <a:latin typeface="微软雅黑 Light" panose="020B0502040204020203" pitchFamily="34" charset="-122"/>
                <a:cs typeface="+mn-cs"/>
              </a:rPr>
              <a:t>115</a:t>
            </a:r>
            <a:r>
              <a:rPr lang="zh-CN" altLang="en-US" sz="2200" kern="1200" dirty="0">
                <a:latin typeface="微软雅黑 Light" panose="020B0502040204020203" pitchFamily="34" charset="-122"/>
                <a:cs typeface="+mn-cs"/>
              </a:rPr>
              <a:t>天</a:t>
            </a:r>
            <a:r>
              <a:rPr lang="en-US" altLang="zh-CN" sz="2200" kern="1200" dirty="0">
                <a:latin typeface="微软雅黑 Light" panose="020B0502040204020203" pitchFamily="34" charset="-122"/>
                <a:cs typeface="+mn-cs"/>
              </a:rPr>
              <a:t>17</a:t>
            </a:r>
            <a:r>
              <a:rPr lang="zh-CN" altLang="en-US" sz="2200" kern="1200" dirty="0">
                <a:latin typeface="微软雅黑 Light" panose="020B0502040204020203" pitchFamily="34" charset="-122"/>
                <a:cs typeface="+mn-cs"/>
              </a:rPr>
              <a:t>时</a:t>
            </a:r>
            <a:r>
              <a:rPr lang="en-US" altLang="zh-CN" sz="2200" kern="1200" dirty="0">
                <a:latin typeface="微软雅黑 Light" panose="020B0502040204020203" pitchFamily="34" charset="-122"/>
                <a:cs typeface="+mn-cs"/>
              </a:rPr>
              <a:t>46</a:t>
            </a:r>
            <a:r>
              <a:rPr lang="zh-CN" altLang="en-US" sz="2200" kern="1200" dirty="0">
                <a:latin typeface="微软雅黑 Light" panose="020B0502040204020203" pitchFamily="34" charset="-122"/>
                <a:cs typeface="+mn-cs"/>
              </a:rPr>
              <a:t>分</a:t>
            </a:r>
            <a:r>
              <a:rPr lang="en-US" altLang="zh-CN" sz="2200" kern="1200" dirty="0">
                <a:latin typeface="微软雅黑 Light" panose="020B0502040204020203" pitchFamily="34" charset="-122"/>
                <a:cs typeface="+mn-cs"/>
              </a:rPr>
              <a:t>40</a:t>
            </a:r>
            <a:r>
              <a:rPr lang="zh-CN" altLang="en-US" sz="2200" kern="1200" dirty="0">
                <a:latin typeface="微软雅黑 Light" panose="020B0502040204020203" pitchFamily="34" charset="-122"/>
                <a:cs typeface="+mn-cs"/>
              </a:rPr>
              <a:t>秒），每秒可执行基本操作</a:t>
            </a:r>
            <a:r>
              <a:rPr lang="en-US" altLang="zh-CN" sz="2200" kern="1200" dirty="0">
                <a:latin typeface="微软雅黑 Light" panose="020B0502040204020203" pitchFamily="34" charset="-122"/>
                <a:cs typeface="+mn-cs"/>
              </a:rPr>
              <a:t>10</a:t>
            </a:r>
            <a:r>
              <a:rPr lang="en-US" altLang="zh-CN" sz="2200" kern="1200" baseline="50000" dirty="0">
                <a:latin typeface="微软雅黑 Light" panose="020B0502040204020203" pitchFamily="34" charset="-122"/>
                <a:cs typeface="+mn-cs"/>
              </a:rPr>
              <a:t>5</a:t>
            </a:r>
            <a:r>
              <a:rPr lang="zh-CN" altLang="en-US" sz="2200" kern="1200" dirty="0">
                <a:latin typeface="微软雅黑 Light" panose="020B0502040204020203" pitchFamily="34" charset="-122"/>
                <a:cs typeface="+mn-cs"/>
              </a:rPr>
              <a:t>次，则这</a:t>
            </a:r>
            <a:r>
              <a:rPr lang="en-US" altLang="zh-CN" sz="2200" kern="1200" dirty="0">
                <a:latin typeface="微软雅黑 Light" panose="020B0502040204020203" pitchFamily="34" charset="-122"/>
                <a:cs typeface="+mn-cs"/>
              </a:rPr>
              <a:t>2</a:t>
            </a:r>
            <a:r>
              <a:rPr lang="zh-CN" altLang="en-US" sz="2200" kern="1200" dirty="0">
                <a:latin typeface="微软雅黑 Light" panose="020B0502040204020203" pitchFamily="34" charset="-122"/>
                <a:cs typeface="+mn-cs"/>
              </a:rPr>
              <a:t>个算法在这台计算机上可解问题的规模（即</a:t>
            </a:r>
            <a:r>
              <a:rPr lang="en-US" altLang="zh-CN" sz="2200" kern="1200" dirty="0">
                <a:latin typeface="微软雅黑 Light" panose="020B0502040204020203" pitchFamily="34" charset="-122"/>
                <a:cs typeface="+mn-cs"/>
              </a:rPr>
              <a:t>n</a:t>
            </a:r>
            <a:r>
              <a:rPr lang="zh-CN" altLang="en-US" sz="2200" kern="1200" dirty="0">
                <a:latin typeface="微软雅黑 Light" panose="020B0502040204020203" pitchFamily="34" charset="-122"/>
                <a:cs typeface="+mn-cs"/>
              </a:rPr>
              <a:t>的范围）各为多少？哪个算法更适宜？</a:t>
            </a:r>
          </a:p>
        </p:txBody>
      </p:sp>
      <p:sp>
        <p:nvSpPr>
          <p:cNvPr id="5" name="Text Box 2"/>
          <p:cNvSpPr txBox="1"/>
          <p:nvPr/>
        </p:nvSpPr>
        <p:spPr>
          <a:xfrm>
            <a:off x="684213" y="4868863"/>
            <a:ext cx="2971800" cy="1816100"/>
          </a:xfrm>
          <a:prstGeom prst="rect">
            <a:avLst/>
          </a:prstGeom>
          <a:noFill/>
          <a:ln w="9525">
            <a:noFill/>
          </a:ln>
        </p:spPr>
        <p:txBody>
          <a:bodyPr anchor="t" anchorCtr="0">
            <a:spAutoFit/>
          </a:bodyPr>
          <a:lstStyle/>
          <a:p>
            <a:pPr>
              <a:buClrTx/>
              <a:buFontTx/>
            </a:pPr>
            <a:endParaRPr lang="zh-CN" altLang="en-US" b="1" dirty="0">
              <a:solidFill>
                <a:srgbClr val="020603"/>
              </a:solidFill>
              <a:latin typeface="Times New Roman" panose="02020603050405020304" pitchFamily="18" charset="0"/>
              <a:ea typeface="微软雅黑 Light" panose="020B0502040204020203" pitchFamily="34" charset="-122"/>
            </a:endParaRPr>
          </a:p>
          <a:p>
            <a:pPr>
              <a:buClrTx/>
              <a:buFontTx/>
            </a:pPr>
            <a:r>
              <a:rPr lang="zh-CN" altLang="en-US" b="1" dirty="0">
                <a:solidFill>
                  <a:srgbClr val="020603"/>
                </a:solidFill>
                <a:latin typeface="Times New Roman" panose="02020603050405020304" pitchFamily="18" charset="0"/>
                <a:ea typeface="微软雅黑 Light" panose="020B0502040204020203" pitchFamily="34" charset="-122"/>
              </a:rPr>
              <a:t>      </a:t>
            </a:r>
            <a:r>
              <a:rPr lang="en-US" altLang="zh-CN" b="1" dirty="0">
                <a:solidFill>
                  <a:srgbClr val="020603"/>
                </a:solidFill>
                <a:latin typeface="Times New Roman" panose="02020603050405020304" pitchFamily="18" charset="0"/>
                <a:ea typeface="微软雅黑 Light" panose="020B0502040204020203" pitchFamily="34" charset="-122"/>
              </a:rPr>
              <a:t>2</a:t>
            </a:r>
            <a:r>
              <a:rPr lang="en-US" altLang="zh-CN" b="1" baseline="50000" dirty="0">
                <a:solidFill>
                  <a:srgbClr val="020603"/>
                </a:solidFill>
                <a:latin typeface="Times New Roman" panose="02020603050405020304" pitchFamily="18" charset="0"/>
                <a:ea typeface="微软雅黑 Light" panose="020B0502040204020203" pitchFamily="34" charset="-122"/>
              </a:rPr>
              <a:t>n1</a:t>
            </a:r>
            <a:r>
              <a:rPr lang="en-US" altLang="zh-CN" b="1" dirty="0">
                <a:solidFill>
                  <a:srgbClr val="020603"/>
                </a:solidFill>
                <a:latin typeface="Times New Roman" panose="02020603050405020304" pitchFamily="18" charset="0"/>
                <a:ea typeface="微软雅黑 Light" panose="020B0502040204020203" pitchFamily="34" charset="-122"/>
              </a:rPr>
              <a:t>=10</a:t>
            </a:r>
            <a:r>
              <a:rPr lang="en-US" altLang="zh-CN" b="1" baseline="50000" dirty="0">
                <a:solidFill>
                  <a:srgbClr val="020603"/>
                </a:solidFill>
                <a:latin typeface="Times New Roman" panose="02020603050405020304" pitchFamily="18" charset="0"/>
                <a:ea typeface="微软雅黑 Light" panose="020B0502040204020203" pitchFamily="34" charset="-122"/>
              </a:rPr>
              <a:t>7</a:t>
            </a:r>
            <a:r>
              <a:rPr lang="en-US" altLang="zh-CN" b="1" dirty="0">
                <a:solidFill>
                  <a:srgbClr val="020603"/>
                </a:solidFill>
                <a:latin typeface="Times New Roman" panose="02020603050405020304" pitchFamily="18" charset="0"/>
                <a:ea typeface="微软雅黑 Light" panose="020B0502040204020203" pitchFamily="34" charset="-122"/>
              </a:rPr>
              <a:t>*10</a:t>
            </a:r>
            <a:r>
              <a:rPr lang="en-US" altLang="zh-CN" b="1" baseline="50000" dirty="0">
                <a:solidFill>
                  <a:srgbClr val="020603"/>
                </a:solidFill>
                <a:latin typeface="Times New Roman" panose="02020603050405020304" pitchFamily="18" charset="0"/>
                <a:ea typeface="微软雅黑 Light" panose="020B0502040204020203" pitchFamily="34" charset="-122"/>
              </a:rPr>
              <a:t>5</a:t>
            </a:r>
            <a:r>
              <a:rPr lang="en-US" altLang="zh-CN" b="1" baseline="30000" dirty="0">
                <a:solidFill>
                  <a:srgbClr val="020603"/>
                </a:solidFill>
                <a:latin typeface="Times New Roman" panose="02020603050405020304" pitchFamily="18" charset="0"/>
                <a:ea typeface="微软雅黑 Light" panose="020B0502040204020203" pitchFamily="34" charset="-122"/>
              </a:rPr>
              <a:t>            </a:t>
            </a:r>
          </a:p>
          <a:p>
            <a:pPr>
              <a:spcBef>
                <a:spcPct val="100000"/>
              </a:spcBef>
              <a:buClrTx/>
              <a:buFontTx/>
            </a:pPr>
            <a:r>
              <a:rPr lang="zh-CN" altLang="en-US" b="1" baseline="30000" dirty="0">
                <a:solidFill>
                  <a:srgbClr val="020603"/>
                </a:solidFill>
                <a:latin typeface="Times New Roman" panose="02020603050405020304" pitchFamily="18" charset="0"/>
                <a:ea typeface="微软雅黑 Light" panose="020B0502040204020203" pitchFamily="34" charset="-122"/>
              </a:rPr>
              <a:t>         </a:t>
            </a:r>
            <a:r>
              <a:rPr lang="en-US" altLang="zh-CN" b="1" dirty="0">
                <a:solidFill>
                  <a:srgbClr val="020603"/>
                </a:solidFill>
                <a:latin typeface="Times New Roman" panose="02020603050405020304" pitchFamily="18" charset="0"/>
                <a:ea typeface="微软雅黑 Light" panose="020B0502040204020203" pitchFamily="34" charset="-122"/>
              </a:rPr>
              <a:t>n</a:t>
            </a:r>
            <a:r>
              <a:rPr lang="en-US" altLang="zh-CN" b="1" baseline="-25000" dirty="0">
                <a:solidFill>
                  <a:srgbClr val="020603"/>
                </a:solidFill>
                <a:latin typeface="Times New Roman" panose="02020603050405020304" pitchFamily="18" charset="0"/>
                <a:ea typeface="微软雅黑 Light" panose="020B0502040204020203" pitchFamily="34" charset="-122"/>
              </a:rPr>
              <a:t>2</a:t>
            </a:r>
            <a:r>
              <a:rPr lang="en-US" altLang="zh-CN" b="1" baseline="50000" dirty="0">
                <a:solidFill>
                  <a:srgbClr val="020603"/>
                </a:solidFill>
                <a:latin typeface="Times New Roman" panose="02020603050405020304" pitchFamily="18" charset="0"/>
                <a:ea typeface="微软雅黑 Light" panose="020B0502040204020203" pitchFamily="34" charset="-122"/>
              </a:rPr>
              <a:t>10</a:t>
            </a:r>
            <a:r>
              <a:rPr lang="en-US" altLang="zh-CN" b="1" dirty="0">
                <a:solidFill>
                  <a:srgbClr val="020603"/>
                </a:solidFill>
                <a:latin typeface="Times New Roman" panose="02020603050405020304" pitchFamily="18" charset="0"/>
                <a:ea typeface="微软雅黑 Light" panose="020B0502040204020203" pitchFamily="34" charset="-122"/>
              </a:rPr>
              <a:t>=10</a:t>
            </a:r>
            <a:r>
              <a:rPr lang="en-US" altLang="zh-CN" b="1" baseline="50000" dirty="0">
                <a:solidFill>
                  <a:srgbClr val="020603"/>
                </a:solidFill>
                <a:latin typeface="Times New Roman" panose="02020603050405020304" pitchFamily="18" charset="0"/>
                <a:ea typeface="微软雅黑 Light" panose="020B0502040204020203" pitchFamily="34" charset="-122"/>
              </a:rPr>
              <a:t>7</a:t>
            </a:r>
            <a:r>
              <a:rPr lang="en-US" altLang="zh-CN" b="1" dirty="0">
                <a:solidFill>
                  <a:srgbClr val="020603"/>
                </a:solidFill>
                <a:latin typeface="Times New Roman" panose="02020603050405020304" pitchFamily="18" charset="0"/>
                <a:ea typeface="微软雅黑 Light" panose="020B0502040204020203" pitchFamily="34" charset="-122"/>
              </a:rPr>
              <a:t>*10</a:t>
            </a:r>
            <a:r>
              <a:rPr lang="en-US" altLang="zh-CN" b="1" baseline="50000" dirty="0">
                <a:solidFill>
                  <a:srgbClr val="020603"/>
                </a:solidFill>
                <a:latin typeface="Times New Roman" panose="02020603050405020304" pitchFamily="18" charset="0"/>
                <a:ea typeface="微软雅黑 Light" panose="020B0502040204020203" pitchFamily="34" charset="-122"/>
              </a:rPr>
              <a:t>5</a:t>
            </a:r>
            <a:endParaRPr lang="zh-CN" altLang="en-US" b="1" baseline="50000" dirty="0">
              <a:solidFill>
                <a:srgbClr val="020603"/>
              </a:solidFill>
              <a:latin typeface="Times New Roman" panose="02020603050405020304" pitchFamily="18" charset="0"/>
              <a:ea typeface="微软雅黑 Light" panose="020B0502040204020203" pitchFamily="34" charset="-122"/>
            </a:endParaRPr>
          </a:p>
          <a:p>
            <a:pPr>
              <a:buClrTx/>
              <a:buFontTx/>
            </a:pPr>
            <a:endParaRPr lang="zh-CN" altLang="en-US" b="1" baseline="30000" dirty="0">
              <a:solidFill>
                <a:srgbClr val="020603"/>
              </a:solidFill>
              <a:latin typeface="Times New Roman" panose="02020603050405020304" pitchFamily="18" charset="0"/>
              <a:ea typeface="Times New Roman" panose="02020603050405020304" pitchFamily="18" charset="0"/>
            </a:endParaRPr>
          </a:p>
        </p:txBody>
      </p:sp>
      <p:sp>
        <p:nvSpPr>
          <p:cNvPr id="6" name="AutoShape 4"/>
          <p:cNvSpPr/>
          <p:nvPr/>
        </p:nvSpPr>
        <p:spPr>
          <a:xfrm>
            <a:off x="3151188" y="5424488"/>
            <a:ext cx="792162" cy="71437"/>
          </a:xfrm>
          <a:prstGeom prst="rightArrow">
            <a:avLst>
              <a:gd name="adj1" fmla="val 50000"/>
              <a:gd name="adj2" fmla="val 277172"/>
            </a:avLst>
          </a:prstGeom>
          <a:solidFill>
            <a:srgbClr val="B8E28E"/>
          </a:solidFill>
          <a:ln w="9525">
            <a:noFill/>
          </a:ln>
          <a:effectLst>
            <a:prstShdw prst="shdw17" dist="17961" dir="2699999">
              <a:srgbClr val="6E8855"/>
            </a:prstShdw>
          </a:effectLst>
        </p:spPr>
        <p:txBody>
          <a:bodyPr wrap="none" anchor="ctr" anchorCtr="0"/>
          <a:lstStyle/>
          <a:p>
            <a:pPr algn="ctr">
              <a:buClrTx/>
              <a:buFontTx/>
            </a:pPr>
            <a:endParaRPr lang="zh-CN" altLang="en-US" dirty="0">
              <a:latin typeface="微软雅黑 Light" panose="020B0502040204020203" pitchFamily="34" charset="-122"/>
              <a:ea typeface="微软雅黑 Light" panose="020B0502040204020203" pitchFamily="34" charset="-122"/>
            </a:endParaRPr>
          </a:p>
        </p:txBody>
      </p:sp>
      <p:sp>
        <p:nvSpPr>
          <p:cNvPr id="7" name="AutoShape 5"/>
          <p:cNvSpPr/>
          <p:nvPr/>
        </p:nvSpPr>
        <p:spPr>
          <a:xfrm>
            <a:off x="3151188" y="6237288"/>
            <a:ext cx="792162" cy="71437"/>
          </a:xfrm>
          <a:prstGeom prst="rightArrow">
            <a:avLst>
              <a:gd name="adj1" fmla="val 50000"/>
              <a:gd name="adj2" fmla="val 277172"/>
            </a:avLst>
          </a:prstGeom>
          <a:solidFill>
            <a:srgbClr val="B8E28E"/>
          </a:solidFill>
          <a:ln w="9525">
            <a:noFill/>
          </a:ln>
          <a:effectLst>
            <a:prstShdw prst="shdw17" dist="17961" dir="2699999">
              <a:srgbClr val="6E8855"/>
            </a:prstShdw>
          </a:effectLst>
        </p:spPr>
        <p:txBody>
          <a:bodyPr wrap="none" anchor="ctr" anchorCtr="0"/>
          <a:lstStyle/>
          <a:p>
            <a:pPr algn="ctr">
              <a:buClrTx/>
              <a:buFontTx/>
            </a:pPr>
            <a:endParaRPr lang="zh-CN" altLang="en-US" dirty="0">
              <a:latin typeface="微软雅黑 Light" panose="020B0502040204020203" pitchFamily="34" charset="-122"/>
              <a:ea typeface="微软雅黑 Light" panose="020B0502040204020203" pitchFamily="34" charset="-122"/>
            </a:endParaRPr>
          </a:p>
        </p:txBody>
      </p:sp>
      <p:sp>
        <p:nvSpPr>
          <p:cNvPr id="8" name="Text Box 6"/>
          <p:cNvSpPr txBox="1"/>
          <p:nvPr/>
        </p:nvSpPr>
        <p:spPr>
          <a:xfrm>
            <a:off x="4113213" y="5194300"/>
            <a:ext cx="933450" cy="460375"/>
          </a:xfrm>
          <a:prstGeom prst="rect">
            <a:avLst/>
          </a:prstGeom>
          <a:noFill/>
          <a:ln w="9525">
            <a:noFill/>
          </a:ln>
          <a:effectLst>
            <a:prstShdw prst="shdw17" dist="17961" dir="2699999">
              <a:srgbClr val="6E8855"/>
            </a:prstShdw>
          </a:effectLst>
        </p:spPr>
        <p:txBody>
          <a:bodyPr wrap="none" anchor="t" anchorCtr="0">
            <a:spAutoFit/>
          </a:bodyPr>
          <a:lstStyle/>
          <a:p>
            <a:pPr algn="ctr">
              <a:buClrTx/>
              <a:buFontTx/>
            </a:pPr>
            <a:r>
              <a:rPr lang="en-US" altLang="zh-CN" b="1" dirty="0">
                <a:solidFill>
                  <a:srgbClr val="020603"/>
                </a:solidFill>
                <a:latin typeface="Times New Roman" panose="02020603050405020304" pitchFamily="18" charset="0"/>
                <a:ea typeface="微软雅黑" panose="020B0503020204020204" charset="-122"/>
              </a:rPr>
              <a:t>n</a:t>
            </a:r>
            <a:r>
              <a:rPr lang="en-US" altLang="zh-CN" b="1" baseline="-25000" dirty="0">
                <a:solidFill>
                  <a:srgbClr val="020603"/>
                </a:solidFill>
                <a:latin typeface="Times New Roman" panose="02020603050405020304" pitchFamily="18" charset="0"/>
                <a:ea typeface="微软雅黑" panose="020B0503020204020204" charset="-122"/>
              </a:rPr>
              <a:t>1</a:t>
            </a:r>
            <a:r>
              <a:rPr lang="en-US" altLang="zh-CN" b="1" dirty="0">
                <a:solidFill>
                  <a:srgbClr val="020603"/>
                </a:solidFill>
                <a:latin typeface="Times New Roman" panose="02020603050405020304" pitchFamily="18" charset="0"/>
                <a:ea typeface="微软雅黑" panose="020B0503020204020204" charset="-122"/>
              </a:rPr>
              <a:t>≈40</a:t>
            </a:r>
          </a:p>
        </p:txBody>
      </p:sp>
      <p:sp>
        <p:nvSpPr>
          <p:cNvPr id="9" name="Text Box 7"/>
          <p:cNvSpPr txBox="1"/>
          <p:nvPr/>
        </p:nvSpPr>
        <p:spPr>
          <a:xfrm>
            <a:off x="4113213" y="6005513"/>
            <a:ext cx="933450" cy="461962"/>
          </a:xfrm>
          <a:prstGeom prst="rect">
            <a:avLst/>
          </a:prstGeom>
          <a:noFill/>
          <a:ln w="9525">
            <a:noFill/>
          </a:ln>
          <a:effectLst>
            <a:prstShdw prst="shdw17" dist="17961" dir="2699999">
              <a:srgbClr val="6E8855"/>
            </a:prstShdw>
          </a:effectLst>
        </p:spPr>
        <p:txBody>
          <a:bodyPr wrap="none" anchor="t" anchorCtr="0">
            <a:spAutoFit/>
          </a:bodyPr>
          <a:lstStyle/>
          <a:p>
            <a:pPr algn="ctr">
              <a:buClrTx/>
              <a:buFontTx/>
            </a:pPr>
            <a:r>
              <a:rPr lang="en-US" altLang="zh-CN" b="1" dirty="0">
                <a:solidFill>
                  <a:srgbClr val="020603"/>
                </a:solidFill>
                <a:latin typeface="Times New Roman" panose="02020603050405020304" pitchFamily="18" charset="0"/>
                <a:ea typeface="微软雅黑" panose="020B0503020204020204" charset="-122"/>
              </a:rPr>
              <a:t>n</a:t>
            </a:r>
            <a:r>
              <a:rPr lang="en-US" altLang="zh-CN" b="1" baseline="-25000" dirty="0">
                <a:solidFill>
                  <a:srgbClr val="020603"/>
                </a:solidFill>
                <a:latin typeface="Times New Roman" panose="02020603050405020304" pitchFamily="18" charset="0"/>
                <a:ea typeface="微软雅黑" panose="020B0503020204020204" charset="-122"/>
              </a:rPr>
              <a:t>2</a:t>
            </a:r>
            <a:r>
              <a:rPr lang="en-US" altLang="zh-CN" b="1" dirty="0">
                <a:solidFill>
                  <a:srgbClr val="020603"/>
                </a:solidFill>
                <a:latin typeface="Times New Roman" panose="02020603050405020304" pitchFamily="18" charset="0"/>
                <a:ea typeface="微软雅黑" panose="020B0503020204020204" charset="-122"/>
              </a:rPr>
              <a:t>≈16</a:t>
            </a:r>
          </a:p>
        </p:txBody>
      </p:sp>
      <p:sp>
        <p:nvSpPr>
          <p:cNvPr id="10" name="Text Box 8"/>
          <p:cNvSpPr txBox="1"/>
          <p:nvPr/>
        </p:nvSpPr>
        <p:spPr>
          <a:xfrm>
            <a:off x="5435600" y="5084763"/>
            <a:ext cx="3097213" cy="1477962"/>
          </a:xfrm>
          <a:prstGeom prst="rect">
            <a:avLst/>
          </a:prstGeom>
          <a:noFill/>
          <a:ln w="9525">
            <a:noFill/>
          </a:ln>
          <a:effectLst>
            <a:prstShdw prst="shdw17" dist="17961" dir="2699999">
              <a:srgbClr val="6E8855"/>
            </a:prstShdw>
          </a:effectLst>
        </p:spPr>
        <p:txBody>
          <a:bodyPr anchor="t" anchorCtr="0">
            <a:spAutoFit/>
          </a:bodyPr>
          <a:lstStyle/>
          <a:p>
            <a:pPr algn="just">
              <a:lnSpc>
                <a:spcPct val="150000"/>
              </a:lnSpc>
              <a:buClrTx/>
              <a:buFontTx/>
            </a:pPr>
            <a:r>
              <a:rPr lang="en-US" altLang="zh-CN" sz="2000" dirty="0">
                <a:solidFill>
                  <a:srgbClr val="020603"/>
                </a:solidFill>
                <a:latin typeface="微软雅黑" panose="020B0503020204020204" charset="-122"/>
                <a:ea typeface="微软雅黑" panose="020B0503020204020204" charset="-122"/>
              </a:rPr>
              <a:t>n</a:t>
            </a:r>
            <a:r>
              <a:rPr lang="en-US" altLang="zh-CN" sz="2000" baseline="-25000" dirty="0">
                <a:solidFill>
                  <a:srgbClr val="020603"/>
                </a:solidFill>
                <a:latin typeface="Times New Roman" panose="02020603050405020304" pitchFamily="18" charset="0"/>
                <a:ea typeface="微软雅黑" panose="020B0503020204020204" charset="-122"/>
              </a:rPr>
              <a:t>1</a:t>
            </a:r>
            <a:r>
              <a:rPr lang="zh-CN" altLang="en-US" sz="2000" dirty="0">
                <a:solidFill>
                  <a:srgbClr val="020603"/>
                </a:solidFill>
                <a:latin typeface="微软雅黑" panose="020B0503020204020204" charset="-122"/>
                <a:ea typeface="微软雅黑" panose="020B0503020204020204" charset="-122"/>
              </a:rPr>
              <a:t>＞</a:t>
            </a:r>
            <a:r>
              <a:rPr lang="en-US" altLang="zh-CN" sz="2000" dirty="0">
                <a:solidFill>
                  <a:srgbClr val="020603"/>
                </a:solidFill>
                <a:latin typeface="微软雅黑" panose="020B0503020204020204" charset="-122"/>
                <a:ea typeface="微软雅黑" panose="020B0503020204020204" charset="-122"/>
              </a:rPr>
              <a:t>n</a:t>
            </a:r>
            <a:r>
              <a:rPr lang="en-US" altLang="zh-CN" sz="2000" baseline="-25000" dirty="0">
                <a:solidFill>
                  <a:srgbClr val="020603"/>
                </a:solidFill>
                <a:latin typeface="Times New Roman" panose="02020603050405020304" pitchFamily="18" charset="0"/>
                <a:ea typeface="微软雅黑" panose="020B0503020204020204" charset="-122"/>
              </a:rPr>
              <a:t>2</a:t>
            </a:r>
            <a:r>
              <a:rPr lang="zh-CN" altLang="en-US" sz="2000" dirty="0">
                <a:solidFill>
                  <a:srgbClr val="020603"/>
                </a:solidFill>
                <a:latin typeface="微软雅黑" panose="020B0503020204020204" charset="-122"/>
                <a:ea typeface="微软雅黑" panose="020B0503020204020204" charset="-122"/>
              </a:rPr>
              <a:t>，说明在特定条件下，第</a:t>
            </a:r>
            <a:r>
              <a:rPr lang="en-US" altLang="zh-CN" sz="2000" dirty="0">
                <a:solidFill>
                  <a:srgbClr val="020603"/>
                </a:solidFill>
                <a:latin typeface="微软雅黑" panose="020B0503020204020204" charset="-122"/>
                <a:ea typeface="微软雅黑" panose="020B0503020204020204" charset="-122"/>
              </a:rPr>
              <a:t>1</a:t>
            </a:r>
            <a:r>
              <a:rPr lang="zh-CN" altLang="en-US" sz="2000" dirty="0">
                <a:solidFill>
                  <a:srgbClr val="020603"/>
                </a:solidFill>
                <a:latin typeface="微软雅黑" panose="020B0503020204020204" charset="-122"/>
                <a:ea typeface="微软雅黑" panose="020B0503020204020204" charset="-122"/>
              </a:rPr>
              <a:t>个算法可解的问题规模更大，因此更适宜。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a:xfrm>
            <a:off x="1331913" y="692150"/>
            <a:ext cx="7056437" cy="914400"/>
          </a:xfrm>
        </p:spPr>
        <p:txBody>
          <a:bodyPr vert="horz" wrap="square" lIns="91440" tIns="45720" rIns="91440" bIns="45720" anchor="t" anchorCtr="0"/>
          <a:lstStyle/>
          <a:p>
            <a:pPr defTabSz="457200" eaLnBrk="1" hangingPunct="1"/>
            <a:r>
              <a:rPr lang="zh-CN" altLang="en-US" sz="2800" kern="1200" dirty="0">
                <a:solidFill>
                  <a:srgbClr val="000000"/>
                </a:solidFill>
                <a:latin typeface="+mj-lt"/>
                <a:cs typeface="+mj-cs"/>
              </a:rPr>
              <a:t>算法和算法分析：</a:t>
            </a:r>
            <a:r>
              <a:rPr lang="zh-CN" altLang="en-US" sz="2500" kern="1200" dirty="0">
                <a:solidFill>
                  <a:srgbClr val="000000"/>
                </a:solidFill>
                <a:latin typeface="Times New Roman" panose="02020603050405020304" pitchFamily="18" charset="0"/>
                <a:cs typeface="+mj-cs"/>
              </a:rPr>
              <a:t>算法空间效率的度量方法</a:t>
            </a:r>
            <a:endParaRPr lang="zh-CN" altLang="en-US" sz="2800" kern="1200" dirty="0">
              <a:latin typeface="Times New Roman" panose="02020603050405020304" pitchFamily="18" charset="0"/>
              <a:cs typeface="+mj-cs"/>
            </a:endParaRPr>
          </a:p>
        </p:txBody>
      </p:sp>
      <p:sp>
        <p:nvSpPr>
          <p:cNvPr id="62466"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41</a:t>
            </a:fld>
            <a:endParaRPr lang="en-US" altLang="zh-CN" sz="1400" dirty="0">
              <a:latin typeface="Tahoma" panose="020B0604030504040204" pitchFamily="34" charset="0"/>
              <a:ea typeface="微软雅黑 Light" panose="020B0502040204020203" pitchFamily="34" charset="-122"/>
            </a:endParaRPr>
          </a:p>
        </p:txBody>
      </p:sp>
      <p:sp>
        <p:nvSpPr>
          <p:cNvPr id="46084" name="内容占位符 1"/>
          <p:cNvSpPr>
            <a:spLocks noGrp="1"/>
          </p:cNvSpPr>
          <p:nvPr>
            <p:ph idx="1"/>
          </p:nvPr>
        </p:nvSpPr>
        <p:spPr>
          <a:xfrm>
            <a:off x="900113" y="1152525"/>
            <a:ext cx="7920038" cy="3776663"/>
          </a:xfrm>
        </p:spPr>
        <p:txBody>
          <a:bodyPr vert="horz" wrap="square" lIns="91440" tIns="45720" rIns="91440" bIns="45720" numCol="1" anchor="t" anchorCtr="0" compatLnSpc="1"/>
          <a:lstStyle/>
          <a:p>
            <a:pPr marL="342900" marR="0" lvl="0" indent="-342900" algn="l" defTabSz="457200" rtl="0" eaLnBrk="1" fontAlgn="base" latinLnBrk="0" hangingPunct="1">
              <a:lnSpc>
                <a:spcPct val="150000"/>
              </a:lnSpc>
              <a:spcBef>
                <a:spcPts val="1000"/>
              </a:spcBef>
              <a:spcAft>
                <a:spcPct val="0"/>
              </a:spcAft>
              <a:buClr>
                <a:schemeClr val="accent1"/>
              </a:buClr>
              <a:buSzTx/>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渐进的空间复杂度</a:t>
            </a:r>
          </a:p>
          <a:p>
            <a:pPr marL="0" marR="0" lvl="0" indent="0" algn="l" defTabSz="457200" rtl="0" eaLnBrk="1" fontAlgn="base" latinLnBrk="0" hangingPunct="1">
              <a:lnSpc>
                <a:spcPct val="150000"/>
              </a:lnSpc>
              <a:spcBef>
                <a:spcPts val="1000"/>
              </a:spcBef>
              <a:spcAft>
                <a:spcPct val="0"/>
              </a:spcAft>
              <a:buClr>
                <a:schemeClr val="accent1"/>
              </a:buClr>
              <a:buSzTx/>
              <a:buFont typeface="Wingdings 3" panose="05040102010807070707" pitchFamily="18" charset="2"/>
              <a:buNone/>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算法所需存储空间的量度。记作：</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S(n)=</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O</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(g(n))</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，其中</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n</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为问题的规模</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表示随着问题规模</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n</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的增大，算法运行所需存储量的增长率与</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g(n)</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的增长率相同。</a:t>
            </a:r>
          </a:p>
          <a:p>
            <a:pPr marL="342900" marR="0" lvl="0" indent="-342900" algn="l" defTabSz="457200" rtl="0" eaLnBrk="1" fontAlgn="base" latinLnBrk="0" hangingPunct="1">
              <a:lnSpc>
                <a:spcPct val="150000"/>
              </a:lnSpc>
              <a:spcBef>
                <a:spcPts val="1000"/>
              </a:spcBef>
              <a:spcAft>
                <a:spcPct val="0"/>
              </a:spcAft>
              <a:buClr>
                <a:schemeClr val="accent1"/>
              </a:buClr>
              <a:buSzTx/>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算法的存储量包括</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p>
          <a:p>
            <a:pPr marL="742950" marR="0" lvl="1" indent="-285750" algn="l" defTabSz="457200" rtl="0" eaLnBrk="1" fontAlgn="base" latinLnBrk="0" hangingPunct="1">
              <a:lnSpc>
                <a:spcPct val="120000"/>
              </a:lnSpc>
              <a:spcBef>
                <a:spcPts val="1000"/>
              </a:spcBef>
              <a:spcAft>
                <a:spcPct val="0"/>
              </a:spcAft>
              <a:buClr>
                <a:schemeClr val="accent1"/>
              </a:buClr>
              <a:buSzTx/>
              <a:buFont typeface="Wingdings 3" panose="05040102010807070707" pitchFamily="18" charset="2"/>
              <a:buChar char=""/>
              <a:defRPr/>
            </a:pP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输入数据所占空间</a:t>
            </a:r>
          </a:p>
          <a:p>
            <a:pPr marL="742950" marR="0" lvl="1" indent="-285750" algn="l" defTabSz="457200" rtl="0" eaLnBrk="1" fontAlgn="base" latinLnBrk="0" hangingPunct="1">
              <a:lnSpc>
                <a:spcPct val="120000"/>
              </a:lnSpc>
              <a:spcBef>
                <a:spcPts val="1000"/>
              </a:spcBef>
              <a:spcAft>
                <a:spcPct val="0"/>
              </a:spcAft>
              <a:buClr>
                <a:schemeClr val="accent1"/>
              </a:buClr>
              <a:buSzTx/>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程序本身所占空间</a:t>
            </a:r>
          </a:p>
          <a:p>
            <a:pPr marL="742950" marR="0" lvl="1" indent="-285750" algn="l" defTabSz="457200" rtl="0" eaLnBrk="1" fontAlgn="base" latinLnBrk="0" hangingPunct="1">
              <a:lnSpc>
                <a:spcPct val="120000"/>
              </a:lnSpc>
              <a:spcBef>
                <a:spcPts val="1000"/>
              </a:spcBef>
              <a:spcAft>
                <a:spcPct val="0"/>
              </a:spcAft>
              <a:buClr>
                <a:schemeClr val="accent1"/>
              </a:buClr>
              <a:buSzTx/>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zh-CN" altLang="en-US" sz="2400" b="1" i="0" u="none" strike="noStrike" kern="1200" cap="none" spc="0" normalizeH="0" baseline="0" noProof="0" dirty="0">
                <a:ln>
                  <a:noFill/>
                </a:ln>
                <a:solidFill>
                  <a:srgbClr val="FF0000"/>
                </a:solidFill>
                <a:effectLst/>
                <a:uLnTx/>
                <a:uFillTx/>
                <a:latin typeface="微软雅黑 Light" panose="020B0502040204020203" pitchFamily="34" charset="-122"/>
                <a:cs typeface="+mn-cs"/>
              </a:rPr>
              <a:t>额外辅助空间</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a:xfrm>
            <a:off x="1331913" y="692150"/>
            <a:ext cx="7056437" cy="914400"/>
          </a:xfrm>
        </p:spPr>
        <p:txBody>
          <a:bodyPr vert="horz" wrap="square" lIns="91440" tIns="45720" rIns="91440" bIns="45720" anchor="t" anchorCtr="0"/>
          <a:lstStyle/>
          <a:p>
            <a:pPr defTabSz="457200" eaLnBrk="1" hangingPunct="1"/>
            <a:r>
              <a:rPr lang="zh-CN" altLang="en-US" sz="2800" kern="1200" dirty="0">
                <a:solidFill>
                  <a:srgbClr val="000000"/>
                </a:solidFill>
                <a:latin typeface="+mj-lt"/>
                <a:cs typeface="+mj-cs"/>
              </a:rPr>
              <a:t>算法和算法分析：</a:t>
            </a:r>
            <a:r>
              <a:rPr lang="zh-CN" altLang="en-US" sz="2500" kern="1200" dirty="0">
                <a:solidFill>
                  <a:srgbClr val="000000"/>
                </a:solidFill>
                <a:latin typeface="Times New Roman" panose="02020603050405020304" pitchFamily="18" charset="0"/>
                <a:cs typeface="+mj-cs"/>
              </a:rPr>
              <a:t>算法空间效率的度量方法</a:t>
            </a:r>
            <a:endParaRPr lang="zh-CN" altLang="en-US" sz="2800" kern="1200" dirty="0">
              <a:latin typeface="Times New Roman" panose="02020603050405020304" pitchFamily="18" charset="0"/>
              <a:cs typeface="+mj-cs"/>
            </a:endParaRPr>
          </a:p>
        </p:txBody>
      </p:sp>
      <p:sp>
        <p:nvSpPr>
          <p:cNvPr id="62466"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42</a:t>
            </a:fld>
            <a:endParaRPr lang="en-US" altLang="zh-CN" sz="1400" dirty="0">
              <a:latin typeface="Tahoma" panose="020B0604030504040204" pitchFamily="34" charset="0"/>
              <a:ea typeface="微软雅黑 Light" panose="020B0502040204020203" pitchFamily="34" charset="-122"/>
            </a:endParaRPr>
          </a:p>
        </p:txBody>
      </p:sp>
      <p:sp>
        <p:nvSpPr>
          <p:cNvPr id="46084" name="内容占位符 1"/>
          <p:cNvSpPr>
            <a:spLocks noGrp="1"/>
          </p:cNvSpPr>
          <p:nvPr>
            <p:ph idx="1"/>
          </p:nvPr>
        </p:nvSpPr>
        <p:spPr>
          <a:xfrm>
            <a:off x="900113" y="1152525"/>
            <a:ext cx="7920038" cy="3776663"/>
          </a:xfrm>
        </p:spPr>
        <p:txBody>
          <a:bodyPr vert="horz" wrap="square" lIns="91440" tIns="45720" rIns="91440" bIns="45720" numCol="1" anchor="t" anchorCtr="0" compatLnSpc="1"/>
          <a:lstStyle/>
          <a:p>
            <a:pPr marL="342900" marR="0" lvl="0" indent="-342900" algn="l" defTabSz="457200" rtl="0" eaLnBrk="1" fontAlgn="base" latinLnBrk="0" hangingPunct="1">
              <a:lnSpc>
                <a:spcPct val="150000"/>
              </a:lnSpc>
              <a:spcBef>
                <a:spcPts val="1000"/>
              </a:spcBef>
              <a:spcAft>
                <a:spcPct val="0"/>
              </a:spcAft>
              <a:buClr>
                <a:schemeClr val="accent1"/>
              </a:buClr>
              <a:buSzTx/>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渐进的空间复杂度</a:t>
            </a:r>
          </a:p>
          <a:p>
            <a:pPr marL="0" marR="0" lvl="0" indent="0" algn="l" defTabSz="457200" rtl="0" eaLnBrk="1" fontAlgn="base" latinLnBrk="0" hangingPunct="1">
              <a:lnSpc>
                <a:spcPct val="150000"/>
              </a:lnSpc>
              <a:spcBef>
                <a:spcPts val="1000"/>
              </a:spcBef>
              <a:spcAft>
                <a:spcPct val="0"/>
              </a:spcAft>
              <a:buClr>
                <a:schemeClr val="accent1"/>
              </a:buClr>
              <a:buSzTx/>
              <a:buFont typeface="Wingdings 3" panose="05040102010807070707" pitchFamily="18" charset="2"/>
              <a:buNone/>
              <a:defRPr/>
            </a:pPr>
            <a:endPar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p:txBody>
      </p:sp>
      <p:sp>
        <p:nvSpPr>
          <p:cNvPr id="5" name="Text Box 4"/>
          <p:cNvSpPr txBox="1">
            <a:spLocks noChangeArrowheads="1"/>
          </p:cNvSpPr>
          <p:nvPr>
            <p:custDataLst>
              <p:tags r:id="rId1"/>
            </p:custDataLst>
          </p:nvPr>
        </p:nvSpPr>
        <p:spPr bwMode="auto">
          <a:xfrm>
            <a:off x="0" y="3781425"/>
            <a:ext cx="4643438" cy="2491740"/>
          </a:xfrm>
          <a:prstGeom prst="rect">
            <a:avLst/>
          </a:prstGeom>
          <a:solidFill>
            <a:schemeClr val="bg2">
              <a:lumMod val="20000"/>
              <a:lumOff val="80000"/>
            </a:schemeClr>
          </a:solidFill>
          <a:ln w="9525">
            <a:noFill/>
            <a:miter lim="800000"/>
          </a:ln>
        </p:spPr>
        <p:txBody>
          <a:bodyPr>
            <a:spAutoFit/>
          </a:bodyPr>
          <a:lstStyle>
            <a:lvl1pPr>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a:defRPr sz="2800">
                <a:solidFill>
                  <a:schemeClr val="tx1"/>
                </a:solidFill>
                <a:latin typeface="Times New Roman" panose="02020603050405020304" pitchFamily="18" charset="0"/>
                <a:ea typeface="仿宋_GB2312" pitchFamily="49" charset="-122"/>
              </a:defRPr>
            </a:lvl3pPr>
            <a:lvl4pPr>
              <a:defRPr sz="2800">
                <a:solidFill>
                  <a:schemeClr val="tx1"/>
                </a:solidFill>
                <a:latin typeface="Times New Roman" panose="02020603050405020304" pitchFamily="18" charset="0"/>
                <a:ea typeface="仿宋_GB2312" pitchFamily="49" charset="-122"/>
              </a:defRPr>
            </a:lvl4pPr>
            <a:lvl5pPr>
              <a:defRPr sz="2800">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000" b="1" i="0" u="none" strike="noStrike" kern="1200" cap="none" spc="0" normalizeH="0" baseline="0" noProof="0" dirty="0">
                <a:ln>
                  <a:noFill/>
                </a:ln>
                <a:solidFill>
                  <a:schemeClr val="tx1"/>
                </a:solidFill>
                <a:effectLst/>
                <a:uLnTx/>
                <a:uFillTx/>
                <a:latin typeface="+mn-lt"/>
                <a:ea typeface="+mn-ea"/>
                <a:cs typeface="+mn-ea"/>
                <a:sym typeface="+mn-lt"/>
              </a:rPr>
              <a:t>算法</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1】 </a:t>
            </a:r>
            <a:endParaRPr kumimoji="0" lang="zh-CN" altLang="en-US" sz="2000" b="1"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for(</a:t>
            </a:r>
            <a:r>
              <a:rPr kumimoji="0" lang="en-US" altLang="zh-CN" sz="2000" b="1"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=0;i&lt;n/2;i++){</a:t>
            </a:r>
            <a:endParaRPr kumimoji="0" lang="zh-CN" altLang="en-US" sz="2000" b="1"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t</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=a[</a:t>
            </a:r>
            <a:r>
              <a:rPr kumimoji="0" lang="en-US" altLang="zh-CN" sz="2000" b="1"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a:t>
            </a:r>
            <a:r>
              <a:rPr kumimoji="0" lang="en-US" altLang="zh-CN" sz="2000" b="1"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]=a[n-i-1];</a:t>
            </a:r>
            <a:endParaRPr kumimoji="0" lang="zh-CN" altLang="en-US" sz="2000" b="1"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a[n-i-1]=</a:t>
            </a: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t</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 </a:t>
            </a:r>
            <a:endParaRPr kumimoji="0" lang="zh-CN" altLang="en-US" sz="20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 name="Text Box 4"/>
          <p:cNvSpPr txBox="1">
            <a:spLocks noChangeArrowheads="1"/>
          </p:cNvSpPr>
          <p:nvPr>
            <p:custDataLst>
              <p:tags r:id="rId2"/>
            </p:custDataLst>
          </p:nvPr>
        </p:nvSpPr>
        <p:spPr bwMode="auto">
          <a:xfrm>
            <a:off x="4716463" y="3781425"/>
            <a:ext cx="4427538" cy="2491740"/>
          </a:xfrm>
          <a:prstGeom prst="rect">
            <a:avLst/>
          </a:prstGeom>
          <a:solidFill>
            <a:srgbClr val="6C4C8F">
              <a:alpha val="30000"/>
            </a:srgbClr>
          </a:solidFill>
          <a:ln w="9525">
            <a:noFill/>
            <a:miter lim="800000"/>
          </a:ln>
        </p:spPr>
        <p:txBody>
          <a:bodyPr>
            <a:spAutoFit/>
          </a:bodyPr>
          <a:lstStyle>
            <a:lvl1pPr>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a:defRPr sz="2800">
                <a:solidFill>
                  <a:schemeClr val="tx1"/>
                </a:solidFill>
                <a:latin typeface="Times New Roman" panose="02020603050405020304" pitchFamily="18" charset="0"/>
                <a:ea typeface="仿宋_GB2312" pitchFamily="49" charset="-122"/>
              </a:defRPr>
            </a:lvl3pPr>
            <a:lvl4pPr>
              <a:defRPr sz="2800">
                <a:solidFill>
                  <a:schemeClr val="tx1"/>
                </a:solidFill>
                <a:latin typeface="Times New Roman" panose="02020603050405020304" pitchFamily="18" charset="0"/>
                <a:ea typeface="仿宋_GB2312" pitchFamily="49" charset="-122"/>
              </a:defRPr>
            </a:lvl4pPr>
            <a:lvl5pPr>
              <a:defRPr sz="2800">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000" b="1" i="0" u="none" strike="noStrike" kern="1200" cap="none" spc="0" normalizeH="0" baseline="0" noProof="0" dirty="0">
                <a:ln>
                  <a:noFill/>
                </a:ln>
                <a:solidFill>
                  <a:schemeClr val="tx1"/>
                </a:solidFill>
                <a:effectLst/>
                <a:uLnTx/>
                <a:uFillTx/>
                <a:latin typeface="+mn-lt"/>
                <a:ea typeface="+mn-ea"/>
                <a:cs typeface="+mn-ea"/>
                <a:sym typeface="+mn-lt"/>
              </a:rPr>
              <a:t>算法</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2】 </a:t>
            </a:r>
            <a:endParaRPr kumimoji="0" lang="zh-CN" altLang="en-US" sz="2000" b="1"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for(</a:t>
            </a:r>
            <a:r>
              <a:rPr kumimoji="0" lang="en-US" altLang="zh-CN" sz="2000" b="1"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=0;i&lt;</a:t>
            </a:r>
            <a:r>
              <a:rPr kumimoji="0" lang="en-US" altLang="zh-CN" sz="2000" b="1" i="0" u="none" strike="noStrike" kern="1200" cap="none" spc="0" normalizeH="0" baseline="0" noProof="0" dirty="0" err="1">
                <a:ln>
                  <a:noFill/>
                </a:ln>
                <a:solidFill>
                  <a:schemeClr val="tx1"/>
                </a:solidFill>
                <a:effectLst/>
                <a:uLnTx/>
                <a:uFillTx/>
                <a:latin typeface="+mn-lt"/>
                <a:ea typeface="+mn-ea"/>
                <a:cs typeface="+mn-ea"/>
                <a:sym typeface="+mn-lt"/>
              </a:rPr>
              <a:t>n;i</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       b[</a:t>
            </a:r>
            <a:r>
              <a:rPr kumimoji="0" lang="en-US" altLang="zh-CN" sz="2000" b="1" i="0" u="none" strike="noStrike" kern="1200" cap="none" spc="0" normalizeH="0" baseline="0" noProof="0" dirty="0" err="1">
                <a:ln>
                  <a:noFill/>
                </a:ln>
                <a:solidFill>
                  <a:srgbClr val="FF0000"/>
                </a:solidFill>
                <a:effectLst/>
                <a:uLnTx/>
                <a:uFillTx/>
                <a:latin typeface="+mn-lt"/>
                <a:ea typeface="+mn-ea"/>
                <a:cs typeface="+mn-ea"/>
                <a:sym typeface="+mn-lt"/>
              </a:rPr>
              <a:t>i</a:t>
            </a: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a[n-i-1];</a:t>
            </a:r>
            <a:endParaRPr kumimoji="0" lang="zh-CN" altLang="en-US" sz="2000" b="1"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for(</a:t>
            </a:r>
            <a:r>
              <a:rPr kumimoji="0" lang="en-US" altLang="zh-CN" sz="2000" b="1"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=0;i&lt;</a:t>
            </a:r>
            <a:r>
              <a:rPr kumimoji="0" lang="en-US" altLang="zh-CN" sz="2000" b="1" i="0" u="none" strike="noStrike" kern="1200" cap="none" spc="0" normalizeH="0" baseline="0" noProof="0" dirty="0" err="1">
                <a:ln>
                  <a:noFill/>
                </a:ln>
                <a:solidFill>
                  <a:schemeClr val="tx1"/>
                </a:solidFill>
                <a:effectLst/>
                <a:uLnTx/>
                <a:uFillTx/>
                <a:latin typeface="+mn-lt"/>
                <a:ea typeface="+mn-ea"/>
                <a:cs typeface="+mn-ea"/>
                <a:sym typeface="+mn-lt"/>
              </a:rPr>
              <a:t>n;i</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a:t>
            </a:r>
            <a:r>
              <a:rPr kumimoji="0" lang="en-US" altLang="zh-CN" sz="2000" b="1"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b[</a:t>
            </a:r>
            <a:r>
              <a:rPr kumimoji="0" lang="en-US" altLang="zh-CN" sz="2000" b="1" i="0" u="none" strike="noStrike" kern="1200" cap="none" spc="0" normalizeH="0" baseline="0" noProof="0" dirty="0" err="1">
                <a:ln>
                  <a:noFill/>
                </a:ln>
                <a:solidFill>
                  <a:srgbClr val="FF0000"/>
                </a:solidFill>
                <a:effectLst/>
                <a:uLnTx/>
                <a:uFillTx/>
                <a:latin typeface="+mn-lt"/>
                <a:ea typeface="+mn-ea"/>
                <a:cs typeface="+mn-ea"/>
                <a:sym typeface="+mn-lt"/>
              </a:rPr>
              <a:t>i</a:t>
            </a: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zh-CN" altLang="en-US" sz="20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8611" name="Rectangle 4"/>
          <p:cNvSpPr>
            <a:spLocks noChangeArrowheads="1"/>
          </p:cNvSpPr>
          <p:nvPr>
            <p:custDataLst>
              <p:tags r:id="rId3"/>
            </p:custDataLst>
          </p:nvPr>
        </p:nvSpPr>
        <p:spPr bwMode="auto">
          <a:xfrm>
            <a:off x="899160" y="1731645"/>
            <a:ext cx="8391525" cy="39878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a:defRPr sz="2800">
                <a:solidFill>
                  <a:schemeClr val="tx1"/>
                </a:solidFill>
                <a:latin typeface="Times New Roman" panose="02020603050405020304" pitchFamily="18" charset="0"/>
                <a:ea typeface="仿宋_GB2312" pitchFamily="49" charset="-122"/>
              </a:defRPr>
            </a:lvl3pPr>
            <a:lvl4pPr>
              <a:defRPr sz="2800">
                <a:solidFill>
                  <a:schemeClr val="tx1"/>
                </a:solidFill>
                <a:latin typeface="Times New Roman" panose="02020603050405020304" pitchFamily="18" charset="0"/>
                <a:ea typeface="仿宋_GB2312" pitchFamily="49" charset="-122"/>
              </a:defRPr>
            </a:lvl4pPr>
            <a:lvl5pPr>
              <a:defRPr sz="2800">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lt"/>
              </a:rPr>
              <a:t>例：将一维数组</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lt"/>
              </a:rPr>
              <a:t>a</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lt"/>
              </a:rPr>
              <a:t>中的</a:t>
            </a:r>
            <a:r>
              <a:rPr kumimoji="0" lang="en-US" altLang="zh-CN" sz="2000" i="1"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lt"/>
              </a:rPr>
              <a:t>n</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lt"/>
              </a:rPr>
              <a:t>个数逆序存放到原数组中。</a:t>
            </a:r>
            <a:endPar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lt"/>
            </a:endParaRPr>
          </a:p>
        </p:txBody>
      </p:sp>
      <p:sp>
        <p:nvSpPr>
          <p:cNvPr id="8" name="云形标注 7"/>
          <p:cNvSpPr>
            <a:spLocks noChangeArrowheads="1"/>
          </p:cNvSpPr>
          <p:nvPr>
            <p:custDataLst>
              <p:tags r:id="rId4"/>
            </p:custDataLst>
          </p:nvPr>
        </p:nvSpPr>
        <p:spPr bwMode="auto">
          <a:xfrm>
            <a:off x="5867400" y="2170430"/>
            <a:ext cx="3188335" cy="881380"/>
          </a:xfrm>
          <a:prstGeom prst="cloudCallout">
            <a:avLst>
              <a:gd name="adj1" fmla="val -41380"/>
              <a:gd name="adj2" fmla="val 171647"/>
            </a:avLst>
          </a:pr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a:defRPr sz="2800">
                <a:solidFill>
                  <a:schemeClr val="tx1"/>
                </a:solidFill>
                <a:latin typeface="Times New Roman" panose="02020603050405020304" pitchFamily="18" charset="0"/>
                <a:ea typeface="仿宋_GB2312" pitchFamily="49" charset="-122"/>
              </a:defRPr>
            </a:lvl3pPr>
            <a:lvl4pPr>
              <a:defRPr sz="2800">
                <a:solidFill>
                  <a:schemeClr val="tx1"/>
                </a:solidFill>
                <a:latin typeface="Times New Roman" panose="02020603050405020304" pitchFamily="18" charset="0"/>
                <a:ea typeface="仿宋_GB2312" pitchFamily="49" charset="-122"/>
              </a:defRPr>
            </a:lvl4pPr>
            <a:lvl5pPr>
              <a:defRPr sz="2800">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S(n) = </a:t>
            </a:r>
            <a:r>
              <a:rPr kumimoji="0" lang="en-US" altLang="zh-CN" sz="2400" b="1" i="0" u="none" strike="noStrike" kern="1200" cap="none" spc="0" normalizeH="0" baseline="0" noProof="0" dirty="0">
                <a:ln>
                  <a:noFill/>
                </a:ln>
                <a:solidFill>
                  <a:srgbClr val="FF0000"/>
                </a:solidFill>
                <a:effectLst/>
                <a:uLnTx/>
                <a:uFillTx/>
                <a:ea typeface="+mn-ea"/>
                <a:cs typeface="Times New Roman" panose="02020603050405020304" pitchFamily="18" charset="0"/>
                <a:sym typeface="+mn-lt"/>
              </a:rPr>
              <a:t>O</a:t>
            </a: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(n)</a:t>
            </a:r>
          </a:p>
        </p:txBody>
      </p:sp>
      <p:sp>
        <p:nvSpPr>
          <p:cNvPr id="9" name="云形标注 8"/>
          <p:cNvSpPr>
            <a:spLocks noChangeArrowheads="1"/>
          </p:cNvSpPr>
          <p:nvPr>
            <p:custDataLst>
              <p:tags r:id="rId5"/>
            </p:custDataLst>
          </p:nvPr>
        </p:nvSpPr>
        <p:spPr bwMode="auto">
          <a:xfrm>
            <a:off x="633730" y="2136775"/>
            <a:ext cx="3170555" cy="1259205"/>
          </a:xfrm>
          <a:prstGeom prst="cloudCallout">
            <a:avLst>
              <a:gd name="adj1" fmla="val -22038"/>
              <a:gd name="adj2" fmla="val 109154"/>
            </a:avLst>
          </a:pr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a:defRPr sz="2800">
                <a:solidFill>
                  <a:schemeClr val="tx1"/>
                </a:solidFill>
                <a:latin typeface="Times New Roman" panose="02020603050405020304" pitchFamily="18" charset="0"/>
                <a:ea typeface="仿宋_GB2312" pitchFamily="49" charset="-122"/>
              </a:defRPr>
            </a:lvl3pPr>
            <a:lvl4pPr>
              <a:defRPr sz="2800">
                <a:solidFill>
                  <a:schemeClr val="tx1"/>
                </a:solidFill>
                <a:latin typeface="Times New Roman" panose="02020603050405020304" pitchFamily="18" charset="0"/>
                <a:ea typeface="仿宋_GB2312" pitchFamily="49" charset="-122"/>
              </a:defRPr>
            </a:lvl4pPr>
            <a:lvl5pPr>
              <a:defRPr sz="2800">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S(n) = </a:t>
            </a:r>
            <a:r>
              <a:rPr kumimoji="0" lang="en-US" altLang="zh-CN" sz="2400" b="1" i="0" u="none" strike="noStrike" kern="1200" cap="none" spc="0" normalizeH="0" baseline="0" noProof="0" dirty="0">
                <a:ln>
                  <a:noFill/>
                </a:ln>
                <a:solidFill>
                  <a:srgbClr val="FF0000"/>
                </a:solidFill>
                <a:effectLst/>
                <a:uLnTx/>
                <a:uFillTx/>
                <a:ea typeface="+mn-ea"/>
                <a:cs typeface="Times New Roman" panose="02020603050405020304" pitchFamily="18" charset="0"/>
                <a:sym typeface="+mn-lt"/>
              </a:rPr>
              <a:t>O</a:t>
            </a:r>
            <a:r>
              <a:rPr kumimoji="0" lang="en-US" altLang="zh-CN" sz="2400" b="1" i="0" u="none" strike="noStrike" kern="1200" cap="none" spc="0" normalizeH="0" baseline="0" noProof="0" dirty="0">
                <a:ln>
                  <a:noFill/>
                </a:ln>
                <a:solidFill>
                  <a:srgbClr val="FF0000"/>
                </a:solidFill>
                <a:effectLst/>
                <a:uLnTx/>
                <a:uFillTx/>
                <a:latin typeface="+mn-lt"/>
                <a:ea typeface="+mn-ea"/>
                <a:cs typeface="+mn-ea"/>
                <a:sym typeface="+mn-lt"/>
              </a:rPr>
              <a:t>(1)</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ea"/>
                <a:sym typeface="+mn-lt"/>
              </a:rPr>
              <a:t>原地工作</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bg/>
                                          </p:spTgt>
                                        </p:tgtEl>
                                        <p:attrNameLst>
                                          <p:attrName>style.visibility</p:attrName>
                                        </p:attrNameLst>
                                      </p:cBhvr>
                                      <p:to>
                                        <p:strVal val="visible"/>
                                      </p:to>
                                    </p:set>
                                    <p:animEffect transition="in" filter="wipe(down)">
                                      <p:cBhvr>
                                        <p:cTn id="17" dur="500"/>
                                        <p:tgtEl>
                                          <p:spTgt spid="9">
                                            <p:bg/>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down)">
                                      <p:cBhvr>
                                        <p:cTn id="20" dur="500"/>
                                        <p:tgtEl>
                                          <p:spTgt spid="9">
                                            <p:txEl>
                                              <p:pRg st="0" end="0"/>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down)">
                                      <p:cBhvr>
                                        <p:cTn id="23" dur="500"/>
                                        <p:tgtEl>
                                          <p:spTgt spid="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bg/>
                                          </p:spTgt>
                                        </p:tgtEl>
                                        <p:attrNameLst>
                                          <p:attrName>style.visibility</p:attrName>
                                        </p:attrNameLst>
                                      </p:cBhvr>
                                      <p:to>
                                        <p:strVal val="visible"/>
                                      </p:to>
                                    </p:set>
                                    <p:animEffect transition="in" filter="wipe(down)">
                                      <p:cBhvr>
                                        <p:cTn id="28" dur="500"/>
                                        <p:tgtEl>
                                          <p:spTgt spid="8">
                                            <p:bg/>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down)">
                                      <p:cBhvr>
                                        <p:cTn id="3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8" grpId="0" build="allAtOnce" animBg="1"/>
      <p:bldP spid="9" grpId="0" build="allAtOnce"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第一章总结</a:t>
            </a:r>
          </a:p>
        </p:txBody>
      </p:sp>
      <p:sp>
        <p:nvSpPr>
          <p:cNvPr id="63490"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43</a:t>
            </a:fld>
            <a:endParaRPr lang="en-US" altLang="zh-CN" sz="1400" dirty="0">
              <a:latin typeface="Tahoma" panose="020B0604030504040204" pitchFamily="34" charset="0"/>
              <a:ea typeface="微软雅黑 Light" panose="020B0502040204020203" pitchFamily="34" charset="-122"/>
            </a:endParaRPr>
          </a:p>
        </p:txBody>
      </p:sp>
      <p:sp>
        <p:nvSpPr>
          <p:cNvPr id="63491" name="Text Box 4"/>
          <p:cNvSpPr txBox="1"/>
          <p:nvPr/>
        </p:nvSpPr>
        <p:spPr>
          <a:xfrm>
            <a:off x="1366838" y="2755900"/>
            <a:ext cx="6858000" cy="457200"/>
          </a:xfrm>
          <a:prstGeom prst="rect">
            <a:avLst/>
          </a:prstGeom>
          <a:noFill/>
          <a:ln w="9525">
            <a:noFill/>
          </a:ln>
        </p:spPr>
        <p:txBody>
          <a:bodyPr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63492" name="Text Box 5"/>
          <p:cNvSpPr txBox="1"/>
          <p:nvPr/>
        </p:nvSpPr>
        <p:spPr>
          <a:xfrm>
            <a:off x="1671638" y="35941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17412" name="AutoShape 4"/>
          <p:cNvSpPr/>
          <p:nvPr/>
        </p:nvSpPr>
        <p:spPr>
          <a:xfrm>
            <a:off x="3783013" y="1903413"/>
            <a:ext cx="3913187" cy="3340100"/>
          </a:xfrm>
          <a:prstGeom prst="homePlate">
            <a:avLst>
              <a:gd name="adj" fmla="val 26333"/>
            </a:avLst>
          </a:prstGeom>
          <a:gradFill rotWithShape="1">
            <a:gsLst>
              <a:gs pos="0">
                <a:srgbClr val="F6F6F6"/>
              </a:gs>
              <a:gs pos="100000">
                <a:srgbClr val="C0C0C0"/>
              </a:gs>
            </a:gsLst>
            <a:lin ang="2700000" scaled="1"/>
            <a:tileRect/>
          </a:gradFill>
          <a:ln w="12700">
            <a:noFill/>
          </a:ln>
          <a:effectLst>
            <a:outerShdw dist="71842" dir="2699999" algn="ctr" rotWithShape="0">
              <a:srgbClr val="808080">
                <a:alpha val="50000"/>
              </a:srgbClr>
            </a:outerShdw>
          </a:effectLst>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17413" name="AutoShape 5"/>
          <p:cNvSpPr>
            <a:spLocks noChangeArrowheads="1"/>
          </p:cNvSpPr>
          <p:nvPr/>
        </p:nvSpPr>
        <p:spPr bwMode="gray">
          <a:xfrm>
            <a:off x="1714500" y="1905000"/>
            <a:ext cx="4037013" cy="3336925"/>
          </a:xfrm>
          <a:prstGeom prst="homePlate">
            <a:avLst>
              <a:gd name="adj" fmla="val 27281"/>
            </a:avLst>
          </a:prstGeom>
          <a:gradFill rotWithShape="1">
            <a:gsLst>
              <a:gs pos="0">
                <a:schemeClr val="hlink">
                  <a:gamma/>
                  <a:tint val="0"/>
                  <a:invGamma/>
                </a:schemeClr>
              </a:gs>
              <a:gs pos="100000">
                <a:schemeClr val="hlink"/>
              </a:gs>
            </a:gsLst>
            <a:lin ang="18900000" scaled="1"/>
          </a:gradFill>
          <a:ln w="12700" algn="ctr">
            <a:noFill/>
            <a:prstDash val="dash"/>
            <a:miter lim="800000"/>
          </a:ln>
          <a:effectLst>
            <a:outerShdw dist="71842" dir="2700000" algn="ctr" rotWithShape="0">
              <a:srgbClr val="808080">
                <a:alpha val="50000"/>
              </a:srgbClr>
            </a:outerShdw>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17414" name="Freeform 6"/>
          <p:cNvSpPr/>
          <p:nvPr/>
        </p:nvSpPr>
        <p:spPr bwMode="gray">
          <a:xfrm>
            <a:off x="922338" y="1555750"/>
            <a:ext cx="5981700" cy="649288"/>
          </a:xfrm>
          <a:custGeom>
            <a:avLst/>
            <a:gdLst/>
            <a:ahLst/>
            <a:cxnLst>
              <a:cxn ang="0">
                <a:pos x="0" y="0"/>
              </a:cxn>
              <a:cxn ang="0">
                <a:pos x="87" y="267"/>
              </a:cxn>
              <a:cxn ang="0">
                <a:pos x="3454" y="267"/>
              </a:cxn>
              <a:cxn ang="0">
                <a:pos x="3292" y="8"/>
              </a:cxn>
              <a:cxn ang="0">
                <a:pos x="0" y="0"/>
              </a:cxn>
            </a:cxnLst>
            <a:rect l="0" t="0" r="r" b="b"/>
            <a:pathLst>
              <a:path w="3454" h="267">
                <a:moveTo>
                  <a:pt x="0" y="0"/>
                </a:moveTo>
                <a:lnTo>
                  <a:pt x="87" y="267"/>
                </a:lnTo>
                <a:lnTo>
                  <a:pt x="3454" y="267"/>
                </a:lnTo>
                <a:lnTo>
                  <a:pt x="3292" y="8"/>
                </a:lnTo>
                <a:lnTo>
                  <a:pt x="0" y="0"/>
                </a:lnTo>
                <a:close/>
              </a:path>
            </a:pathLst>
          </a:custGeom>
          <a:gradFill rotWithShape="1">
            <a:gsLst>
              <a:gs pos="0">
                <a:schemeClr val="accent2"/>
              </a:gs>
              <a:gs pos="100000">
                <a:schemeClr val="accent2">
                  <a:gamma/>
                  <a:shade val="46275"/>
                  <a:invGamma/>
                </a:schemeClr>
              </a:gs>
            </a:gsLst>
            <a:lin ang="5400000" scaled="1"/>
          </a:gradFill>
          <a:ln w="12700" cap="flat" cmpd="sng">
            <a:noFill/>
            <a:prstDash val="dash"/>
            <a:round/>
            <a:headEnd type="none" w="med" len="med"/>
            <a:tailEnd type="none" w="med" len="med"/>
          </a:ln>
          <a:effec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17415" name="AutoShape 7"/>
          <p:cNvSpPr>
            <a:spLocks noChangeArrowheads="1"/>
          </p:cNvSpPr>
          <p:nvPr/>
        </p:nvSpPr>
        <p:spPr bwMode="ltGray">
          <a:xfrm>
            <a:off x="395536" y="1556220"/>
            <a:ext cx="3235325" cy="3673475"/>
          </a:xfrm>
          <a:prstGeom prst="homePlate">
            <a:avLst>
              <a:gd name="adj" fmla="val 25000"/>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r="100000" b="100000"/>
            </a:path>
            <a:tileRect l="-100000" t="-100000"/>
          </a:gradFill>
          <a:ln w="12700" algn="ctr">
            <a:noFill/>
            <a:prstDash val="dash"/>
            <a:miter lim="800000"/>
          </a:ln>
          <a:effectLst>
            <a:outerShdw dist="56796" dir="3806097" algn="ctr" rotWithShape="0">
              <a:srgbClr val="808080">
                <a:alpha val="50000"/>
              </a:srgbClr>
            </a:outerShdw>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63497" name="Rectangle 8"/>
          <p:cNvSpPr/>
          <p:nvPr/>
        </p:nvSpPr>
        <p:spPr>
          <a:xfrm>
            <a:off x="423863" y="1484313"/>
            <a:ext cx="2592387" cy="3046412"/>
          </a:xfrm>
          <a:prstGeom prst="rect">
            <a:avLst/>
          </a:prstGeom>
          <a:noFill/>
          <a:ln w="9525">
            <a:noFill/>
          </a:ln>
        </p:spPr>
        <p:txBody>
          <a:bodyPr anchor="t" anchorCtr="0">
            <a:spAutoFit/>
          </a:bodyPr>
          <a:lstStyle/>
          <a:p>
            <a:pPr algn="ctr">
              <a:buClrTx/>
              <a:buFontTx/>
            </a:pPr>
            <a:r>
              <a:rPr lang="zh-CN" altLang="en-US" b="1" dirty="0">
                <a:latin typeface="微软雅黑 Light" panose="020B0502040204020203" pitchFamily="34" charset="-122"/>
                <a:ea typeface="微软雅黑 Light" panose="020B0502040204020203" pitchFamily="34" charset="-122"/>
              </a:rPr>
              <a:t>本章介绍了与数据、数据结构、数据类型相关的基本概念和术语，并描述了类</a:t>
            </a:r>
            <a:r>
              <a:rPr lang="en-US" altLang="zh-CN" b="1" dirty="0">
                <a:latin typeface="微软雅黑 Light" panose="020B0502040204020203" pitchFamily="34" charset="-122"/>
                <a:ea typeface="微软雅黑 Light" panose="020B0502040204020203" pitchFamily="34" charset="-122"/>
              </a:rPr>
              <a:t>C</a:t>
            </a:r>
            <a:r>
              <a:rPr lang="zh-CN" altLang="en-US" b="1" dirty="0">
                <a:latin typeface="微软雅黑 Light" panose="020B0502040204020203" pitchFamily="34" charset="-122"/>
                <a:ea typeface="微软雅黑 Light" panose="020B0502040204020203" pitchFamily="34" charset="-122"/>
              </a:rPr>
              <a:t>语言系统，最后介绍了算法的时间性能分析方法。</a:t>
            </a:r>
          </a:p>
        </p:txBody>
      </p:sp>
      <p:sp>
        <p:nvSpPr>
          <p:cNvPr id="64524" name="Rectangle 9"/>
          <p:cNvSpPr/>
          <p:nvPr/>
        </p:nvSpPr>
        <p:spPr>
          <a:xfrm>
            <a:off x="2224088" y="1555750"/>
            <a:ext cx="4713287" cy="519113"/>
          </a:xfrm>
          <a:prstGeom prst="rect">
            <a:avLst/>
          </a:prstGeom>
          <a:noFill/>
          <a:ln w="9525">
            <a:noFill/>
          </a:ln>
        </p:spPr>
        <p:txBody>
          <a:bodyPr anchor="t" anchorCtr="0">
            <a:spAutoFit/>
          </a:bodyPr>
          <a:lstStyle/>
          <a:p>
            <a:pPr algn="ctr">
              <a:buClrTx/>
              <a:buFontTx/>
            </a:pPr>
            <a:r>
              <a:rPr lang="zh-CN" altLang="en-US" sz="2800" b="1" dirty="0">
                <a:solidFill>
                  <a:srgbClr val="FFFFFF"/>
                </a:solidFill>
                <a:latin typeface="微软雅黑 Light" panose="020B0502040204020203" pitchFamily="34" charset="-122"/>
                <a:ea typeface="微软雅黑 Light" panose="020B0502040204020203" pitchFamily="34" charset="-122"/>
              </a:rPr>
              <a:t>重点和难点</a:t>
            </a:r>
            <a:endParaRPr lang="zh-CN" altLang="en-US" sz="2800" b="1" dirty="0">
              <a:solidFill>
                <a:srgbClr val="FFFFFF"/>
              </a:solidFill>
              <a:latin typeface="微软雅黑 Light" panose="020B0502040204020203" pitchFamily="34" charset="-122"/>
              <a:ea typeface="Arial" panose="020B0604020202020204" pitchFamily="34" charset="0"/>
            </a:endParaRPr>
          </a:p>
        </p:txBody>
      </p:sp>
      <p:sp>
        <p:nvSpPr>
          <p:cNvPr id="64525" name="Rectangle 10"/>
          <p:cNvSpPr/>
          <p:nvPr/>
        </p:nvSpPr>
        <p:spPr>
          <a:xfrm>
            <a:off x="5715000" y="2228850"/>
            <a:ext cx="1547813" cy="2738438"/>
          </a:xfrm>
          <a:prstGeom prst="rect">
            <a:avLst/>
          </a:prstGeom>
          <a:noFill/>
          <a:ln w="9525">
            <a:noFill/>
          </a:ln>
        </p:spPr>
        <p:txBody>
          <a:bodyPr anchor="t" anchorCtr="0">
            <a:spAutoFit/>
          </a:bodyPr>
          <a:lstStyle/>
          <a:p>
            <a:pPr algn="ctr">
              <a:buClrTx/>
              <a:buFontTx/>
            </a:pPr>
            <a:r>
              <a:rPr lang="zh-CN" altLang="en-US" sz="2800" b="1" dirty="0">
                <a:solidFill>
                  <a:schemeClr val="bg1"/>
                </a:solidFill>
                <a:latin typeface="微软雅黑 Light" panose="020B0502040204020203" pitchFamily="34" charset="-122"/>
                <a:ea typeface="微软雅黑 Light" panose="020B0502040204020203" pitchFamily="34" charset="-122"/>
              </a:rPr>
              <a:t>难点</a:t>
            </a:r>
          </a:p>
          <a:p>
            <a:pPr algn="ctr">
              <a:buClrTx/>
              <a:buFontTx/>
            </a:pPr>
            <a:r>
              <a:rPr lang="zh-CN" altLang="en-US" b="1" dirty="0">
                <a:solidFill>
                  <a:srgbClr val="000000"/>
                </a:solidFill>
                <a:latin typeface="微软雅黑 Light" panose="020B0502040204020203" pitchFamily="34" charset="-122"/>
                <a:ea typeface="微软雅黑 Light" panose="020B0502040204020203" pitchFamily="34" charset="-122"/>
              </a:rPr>
              <a:t>时间复杂度的求法；类</a:t>
            </a:r>
            <a:r>
              <a:rPr lang="en-US" altLang="zh-CN" b="1" dirty="0">
                <a:solidFill>
                  <a:srgbClr val="000000"/>
                </a:solidFill>
                <a:latin typeface="微软雅黑 Light" panose="020B0502040204020203" pitchFamily="34" charset="-122"/>
                <a:ea typeface="微软雅黑 Light" panose="020B0502040204020203" pitchFamily="34" charset="-122"/>
              </a:rPr>
              <a:t>C</a:t>
            </a:r>
            <a:r>
              <a:rPr lang="zh-CN" altLang="en-US" b="1" dirty="0">
                <a:solidFill>
                  <a:srgbClr val="000000"/>
                </a:solidFill>
                <a:latin typeface="微软雅黑 Light" panose="020B0502040204020203" pitchFamily="34" charset="-122"/>
                <a:ea typeface="微软雅黑 Light" panose="020B0502040204020203" pitchFamily="34" charset="-122"/>
              </a:rPr>
              <a:t>算法转换为</a:t>
            </a:r>
            <a:r>
              <a:rPr lang="en-US" altLang="zh-CN" b="1" dirty="0">
                <a:solidFill>
                  <a:srgbClr val="000000"/>
                </a:solidFill>
                <a:latin typeface="微软雅黑 Light" panose="020B0502040204020203" pitchFamily="34" charset="-122"/>
                <a:ea typeface="微软雅黑 Light" panose="020B0502040204020203" pitchFamily="34" charset="-122"/>
              </a:rPr>
              <a:t>C/C++</a:t>
            </a:r>
            <a:r>
              <a:rPr lang="zh-CN" altLang="en-US" b="1" dirty="0">
                <a:solidFill>
                  <a:srgbClr val="000000"/>
                </a:solidFill>
                <a:latin typeface="微软雅黑 Light" panose="020B0502040204020203" pitchFamily="34" charset="-122"/>
                <a:ea typeface="微软雅黑 Light" panose="020B0502040204020203" pitchFamily="34" charset="-122"/>
              </a:rPr>
              <a:t>程序的方法</a:t>
            </a:r>
          </a:p>
        </p:txBody>
      </p:sp>
      <p:sp>
        <p:nvSpPr>
          <p:cNvPr id="64526" name="Rectangle 12"/>
          <p:cNvSpPr/>
          <p:nvPr/>
        </p:nvSpPr>
        <p:spPr>
          <a:xfrm>
            <a:off x="3448050" y="2205038"/>
            <a:ext cx="1871663" cy="2738437"/>
          </a:xfrm>
          <a:prstGeom prst="rect">
            <a:avLst/>
          </a:prstGeom>
          <a:noFill/>
          <a:ln w="9525">
            <a:noFill/>
          </a:ln>
        </p:spPr>
        <p:txBody>
          <a:bodyPr anchor="t" anchorCtr="0">
            <a:spAutoFit/>
          </a:bodyPr>
          <a:lstStyle/>
          <a:p>
            <a:pPr algn="ctr">
              <a:buClrTx/>
              <a:buFontTx/>
            </a:pPr>
            <a:r>
              <a:rPr lang="zh-CN" altLang="en-US" sz="2800" b="1" dirty="0">
                <a:solidFill>
                  <a:srgbClr val="FFFFFF"/>
                </a:solidFill>
                <a:latin typeface="微软雅黑 Light" panose="020B0502040204020203" pitchFamily="34" charset="-122"/>
                <a:ea typeface="微软雅黑 Light" panose="020B0502040204020203" pitchFamily="34" charset="-122"/>
              </a:rPr>
              <a:t>重点</a:t>
            </a:r>
          </a:p>
          <a:p>
            <a:pPr algn="ctr">
              <a:buClrTx/>
              <a:buFontTx/>
            </a:pPr>
            <a:r>
              <a:rPr lang="zh-CN" altLang="en-US" b="1" dirty="0">
                <a:solidFill>
                  <a:srgbClr val="000000"/>
                </a:solidFill>
                <a:latin typeface="微软雅黑 Light" panose="020B0502040204020203" pitchFamily="34" charset="-122"/>
                <a:ea typeface="微软雅黑 Light" panose="020B0502040204020203" pitchFamily="34" charset="-122"/>
              </a:rPr>
              <a:t>掌握基本概念和术语，掌握类</a:t>
            </a:r>
            <a:r>
              <a:rPr lang="en-US" altLang="zh-CN" b="1" dirty="0">
                <a:solidFill>
                  <a:srgbClr val="000000"/>
                </a:solidFill>
                <a:latin typeface="微软雅黑 Light" panose="020B0502040204020203" pitchFamily="34" charset="-122"/>
                <a:ea typeface="微软雅黑 Light" panose="020B0502040204020203" pitchFamily="34" charset="-122"/>
              </a:rPr>
              <a:t>C</a:t>
            </a:r>
            <a:r>
              <a:rPr lang="zh-CN" altLang="en-US" b="1" dirty="0">
                <a:solidFill>
                  <a:srgbClr val="000000"/>
                </a:solidFill>
                <a:latin typeface="微软雅黑 Light" panose="020B0502040204020203" pitchFamily="34" charset="-122"/>
                <a:ea typeface="微软雅黑 Light" panose="020B0502040204020203" pitchFamily="34" charset="-122"/>
              </a:rPr>
              <a:t>语言系统及求时间复杂度的方法原则</a:t>
            </a:r>
            <a:endParaRPr lang="zh-CN" altLang="en-US" b="1" dirty="0">
              <a:solidFill>
                <a:srgbClr val="000000"/>
              </a:solidFill>
              <a:latin typeface="微软雅黑 Light" panose="020B0502040204020203" pitchFamily="34" charset="-122"/>
              <a:ea typeface="Arial" panose="020B0604020202020204" pitchFamily="34" charset="0"/>
            </a:endParaRPr>
          </a:p>
        </p:txBody>
      </p:sp>
      <p:pic>
        <p:nvPicPr>
          <p:cNvPr id="63501" name="Picture 2" descr="num-1_t1"/>
          <p:cNvPicPr>
            <a:picLocks noChangeAspect="1"/>
          </p:cNvPicPr>
          <p:nvPr/>
        </p:nvPicPr>
        <p:blipFill>
          <a:blip r:embed="rId2"/>
          <a:stretch>
            <a:fillRect/>
          </a:stretch>
        </p:blipFill>
        <p:spPr>
          <a:xfrm>
            <a:off x="5695950" y="2432050"/>
            <a:ext cx="3335338" cy="375920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5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3" grpId="0" animBg="1"/>
      <p:bldP spid="64524" grpId="0"/>
      <p:bldP spid="64525" grpId="0"/>
      <p:bldP spid="645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第一章作业</a:t>
            </a:r>
          </a:p>
        </p:txBody>
      </p:sp>
      <p:sp>
        <p:nvSpPr>
          <p:cNvPr id="52228" name="Rectangle 3"/>
          <p:cNvSpPr>
            <a:spLocks noGrp="1" noChangeArrowheads="1"/>
          </p:cNvSpPr>
          <p:nvPr>
            <p:ph idx="1"/>
          </p:nvPr>
        </p:nvSpPr>
        <p:spPr>
          <a:xfrm>
            <a:off x="1223963" y="1412875"/>
            <a:ext cx="7092950" cy="4797425"/>
          </a:xfrm>
        </p:spPr>
        <p:txBody>
          <a:bodyPr vert="horz" wrap="square" lIns="91440" tIns="45720" rIns="91440" bIns="45720" numCol="1" rtlCol="0" anchor="t" anchorCtr="0" compatLnSpc="1">
            <a:normAutofit lnSpcReduction="10000"/>
          </a:bodyPr>
          <a:lstStyle/>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1.8 </a:t>
            </a:r>
            <a:r>
              <a:rPr kumimoji="0" lang="zh-CN" altLang="en-US"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设</a:t>
            </a:r>
            <a:r>
              <a:rPr kumimoji="0" lang="en-US" altLang="zh-CN"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n</a:t>
            </a:r>
            <a:r>
              <a:rPr kumimoji="0" lang="zh-CN" altLang="en-US"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为正整数。确定下列程序段中有</a:t>
            </a:r>
            <a:r>
              <a:rPr kumimoji="0" lang="en-US" altLang="zh-CN"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r>
              <a:rPr kumimoji="0" lang="zh-CN" altLang="en-US" sz="16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标记的语句的执行频度：</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1) </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=1; k=0;                            2) </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=1; k=0;                                  3</a:t>
            </a:r>
            <a:r>
              <a:rPr kumimoji="0" lang="zh-CN" altLang="en-US"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=1; k=0;</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while(</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a:ln>
                  <a:noFill/>
                </a:ln>
                <a:solidFill>
                  <a:schemeClr val="tx1"/>
                </a:solidFill>
                <a:effectLst/>
                <a:uLnTx/>
                <a:uFillTx/>
                <a:latin typeface="微软雅黑 Light" panose="020B0502040204020203" pitchFamily="34" charset="-122"/>
                <a:cs typeface="+mn-cs"/>
              </a:rPr>
              <a:t>&lt;=n-1) {                      </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do{                                                while(</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&lt;=n-1){</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  k+=10*</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  k+=10*</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  k+=10*</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                                             }while(</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&lt;=n-1);                                }</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4) k=0;                                 5) for(</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=1;i&lt;=</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n;i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                        6) </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=1; j=0; </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for(</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=1;i&lt;=</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n;i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for(j=1;j&lt;=</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i;j</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while(</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i+j</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&lt;=n){  </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for(j=</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i;j</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&lt;=</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n;j</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for(k=1;k&lt;=</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j;k</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 if(</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&gt;j) </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j++</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  k++;                                     @ x+=delta;                                    else </a:t>
            </a:r>
            <a:r>
              <a:rPr kumimoji="0" lang="en-US" altLang="zh-CN" sz="1200" b="1" i="0" u="none" strike="noStrike" kern="1200" cap="none" spc="0" normalizeH="0" baseline="0" noProof="0" dirty="0" err="1">
                <a:ln>
                  <a:noFill/>
                </a:ln>
                <a:solidFill>
                  <a:schemeClr val="tx1"/>
                </a:solidFill>
                <a:effectLst/>
                <a:uLnTx/>
                <a:uFillTx/>
                <a:latin typeface="微软雅黑 Light" panose="020B0502040204020203" pitchFamily="34" charset="-122"/>
                <a:cs typeface="+mn-cs"/>
              </a:rPr>
              <a:t>i</a:t>
            </a: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                                           }                                                          }</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3" panose="05040102010807070707" pitchFamily="18" charset="2"/>
              <a:buChar char=""/>
              <a:defRPr/>
            </a:pPr>
            <a:endPar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7) x=n; y=0;                                    8) x=91;y=100; </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while(x&gt;=(y+1)*(y+1)){                 while(y&gt;0){ </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  y++;                                         @ if(x&gt;100){x-=10; y--;} </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                                                              else x++; </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r>
              <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a:t>
            </a:r>
          </a:p>
          <a:p>
            <a:pPr marL="342900" marR="0" lvl="0" indent="-342900" algn="l" defTabSz="457200" rtl="0" eaLnBrk="1" fontAlgn="auto" latinLnBrk="0" hangingPunct="1">
              <a:lnSpc>
                <a:spcPct val="80000"/>
              </a:lnSpc>
              <a:spcBef>
                <a:spcPts val="1000"/>
              </a:spcBef>
              <a:spcAft>
                <a:spcPts val="0"/>
              </a:spcAft>
              <a:buClr>
                <a:schemeClr val="accent1"/>
              </a:buClr>
              <a:buSzTx/>
              <a:buFont typeface="Wingdings" panose="05000000000000000000" pitchFamily="2" charset="2"/>
              <a:buNone/>
              <a:defRPr/>
            </a:pPr>
            <a:endParaRPr kumimoji="0" lang="en-US" altLang="zh-CN" sz="12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p:txBody>
      </p:sp>
      <p:sp>
        <p:nvSpPr>
          <p:cNvPr id="64515"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44</a:t>
            </a:fld>
            <a:endParaRPr lang="en-US" altLang="zh-CN" sz="1400" dirty="0">
              <a:latin typeface="Tahoma" panose="020B0604030504040204" pitchFamily="34" charset="0"/>
              <a:ea typeface="微软雅黑 Light" panose="020B0502040204020203" pitchFamily="34" charset="-122"/>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第一章作业</a:t>
            </a:r>
          </a:p>
        </p:txBody>
      </p:sp>
      <p:sp>
        <p:nvSpPr>
          <p:cNvPr id="65538" name="Rectangle 3"/>
          <p:cNvSpPr>
            <a:spLocks noGrp="1"/>
          </p:cNvSpPr>
          <p:nvPr>
            <p:ph idx="1"/>
          </p:nvPr>
        </p:nvSpPr>
        <p:spPr>
          <a:xfrm>
            <a:off x="593725" y="1341438"/>
            <a:ext cx="8353425" cy="4797425"/>
          </a:xfrm>
        </p:spPr>
        <p:txBody>
          <a:bodyPr vert="horz" wrap="square" lIns="91440" tIns="45720" rIns="91440" bIns="45720" anchor="t" anchorCtr="0"/>
          <a:lstStyle/>
          <a:p>
            <a:pPr defTabSz="457200" eaLnBrk="1" hangingPunct="1">
              <a:buFont typeface="Wingdings" panose="05000000000000000000" pitchFamily="2" charset="2"/>
              <a:buNone/>
            </a:pPr>
            <a:r>
              <a:rPr lang="en-US" altLang="zh-CN" kern="1200" dirty="0">
                <a:latin typeface="微软雅黑 Light" panose="020B0502040204020203" pitchFamily="34" charset="-122"/>
                <a:cs typeface="+mn-cs"/>
              </a:rPr>
              <a:t>1.3 </a:t>
            </a:r>
            <a:r>
              <a:rPr lang="zh-CN" altLang="en-US" kern="1200" dirty="0">
                <a:latin typeface="微软雅黑 Light" panose="020B0502040204020203" pitchFamily="34" charset="-122"/>
                <a:cs typeface="+mn-cs"/>
              </a:rPr>
              <a:t>设有数据结构（</a:t>
            </a:r>
            <a:r>
              <a:rPr lang="en-US" altLang="zh-CN" kern="1200" dirty="0">
                <a:latin typeface="微软雅黑 Light" panose="020B0502040204020203" pitchFamily="34" charset="-122"/>
                <a:cs typeface="+mn-cs"/>
              </a:rPr>
              <a:t>D</a:t>
            </a:r>
            <a:r>
              <a:rPr lang="zh-CN" altLang="en-US" kern="1200" dirty="0">
                <a:latin typeface="微软雅黑 Light" panose="020B0502040204020203" pitchFamily="34" charset="-122"/>
                <a:cs typeface="+mn-cs"/>
              </a:rPr>
              <a:t>，</a:t>
            </a:r>
            <a:r>
              <a:rPr lang="en-US" altLang="zh-CN" kern="1200" dirty="0">
                <a:latin typeface="微软雅黑 Light" panose="020B0502040204020203" pitchFamily="34" charset="-122"/>
                <a:cs typeface="+mn-cs"/>
              </a:rPr>
              <a:t>R</a:t>
            </a:r>
            <a:r>
              <a:rPr lang="zh-CN" altLang="en-US" kern="1200" dirty="0">
                <a:latin typeface="微软雅黑 Light" panose="020B0502040204020203" pitchFamily="34" charset="-122"/>
                <a:cs typeface="+mn-cs"/>
              </a:rPr>
              <a:t>），其中</a:t>
            </a:r>
            <a:r>
              <a:rPr lang="en-US" altLang="zh-CN" kern="1200" dirty="0">
                <a:latin typeface="微软雅黑 Light" panose="020B0502040204020203" pitchFamily="34" charset="-122"/>
                <a:cs typeface="+mn-cs"/>
              </a:rPr>
              <a:t>D={d1,d2,d3,d4}, R={r}, r={(d1,d2),(d2,d3),(d3,d4)}</a:t>
            </a:r>
            <a:r>
              <a:rPr lang="zh-CN" altLang="en-US" kern="1200" dirty="0">
                <a:latin typeface="微软雅黑 Light" panose="020B0502040204020203" pitchFamily="34" charset="-122"/>
                <a:cs typeface="+mn-cs"/>
              </a:rPr>
              <a:t>。试按图论中图的画法惯例画出其逻辑结构图。</a:t>
            </a:r>
          </a:p>
          <a:p>
            <a:pPr defTabSz="457200" eaLnBrk="1" hangingPunct="1">
              <a:buFont typeface="Wingdings" panose="05000000000000000000" pitchFamily="2" charset="2"/>
              <a:buNone/>
            </a:pPr>
            <a:endParaRPr lang="zh-CN" altLang="en-US" kern="1200" dirty="0">
              <a:latin typeface="微软雅黑 Light" panose="020B0502040204020203" pitchFamily="34" charset="-122"/>
              <a:cs typeface="+mn-cs"/>
            </a:endParaRPr>
          </a:p>
          <a:p>
            <a:pPr defTabSz="457200" eaLnBrk="1" hangingPunct="1">
              <a:buFont typeface="Wingdings" panose="05000000000000000000" pitchFamily="2" charset="2"/>
              <a:buNone/>
            </a:pPr>
            <a:r>
              <a:rPr lang="en-US" altLang="zh-CN" kern="1200" dirty="0">
                <a:latin typeface="微软雅黑 Light" panose="020B0502040204020203" pitchFamily="34" charset="-122"/>
                <a:cs typeface="+mn-cs"/>
              </a:rPr>
              <a:t>1.9 </a:t>
            </a:r>
            <a:r>
              <a:rPr lang="zh-CN" altLang="en-US" kern="1200" dirty="0">
                <a:latin typeface="微软雅黑 Light" panose="020B0502040204020203" pitchFamily="34" charset="-122"/>
                <a:cs typeface="+mn-cs"/>
              </a:rPr>
              <a:t>假设</a:t>
            </a:r>
            <a:r>
              <a:rPr lang="en-US" altLang="zh-CN" kern="1200" dirty="0">
                <a:latin typeface="微软雅黑 Light" panose="020B0502040204020203" pitchFamily="34" charset="-122"/>
                <a:cs typeface="+mn-cs"/>
              </a:rPr>
              <a:t>n</a:t>
            </a:r>
            <a:r>
              <a:rPr lang="zh-CN" altLang="en-US" kern="1200" dirty="0">
                <a:latin typeface="微软雅黑 Light" panose="020B0502040204020203" pitchFamily="34" charset="-122"/>
                <a:cs typeface="+mn-cs"/>
              </a:rPr>
              <a:t>为</a:t>
            </a:r>
            <a:r>
              <a:rPr lang="en-US" altLang="zh-CN" kern="1200" dirty="0">
                <a:latin typeface="微软雅黑 Light" panose="020B0502040204020203" pitchFamily="34" charset="-122"/>
                <a:cs typeface="+mn-cs"/>
              </a:rPr>
              <a:t>2</a:t>
            </a:r>
            <a:r>
              <a:rPr lang="zh-CN" altLang="en-US" kern="1200" dirty="0">
                <a:latin typeface="微软雅黑 Light" panose="020B0502040204020203" pitchFamily="34" charset="-122"/>
                <a:cs typeface="+mn-cs"/>
              </a:rPr>
              <a:t>的乘幂，并且</a:t>
            </a:r>
            <a:r>
              <a:rPr lang="en-US" altLang="zh-CN" kern="1200" dirty="0">
                <a:latin typeface="微软雅黑 Light" panose="020B0502040204020203" pitchFamily="34" charset="-122"/>
                <a:cs typeface="+mn-cs"/>
              </a:rPr>
              <a:t>n&gt;2</a:t>
            </a:r>
            <a:r>
              <a:rPr lang="zh-CN" altLang="en-US" kern="1200" dirty="0">
                <a:latin typeface="微软雅黑 Light" panose="020B0502040204020203" pitchFamily="34" charset="-122"/>
                <a:cs typeface="+mn-cs"/>
              </a:rPr>
              <a:t>，试求下列算法的时间复杂度及变量</a:t>
            </a:r>
            <a:r>
              <a:rPr lang="en-US" altLang="zh-CN" kern="1200" dirty="0">
                <a:latin typeface="微软雅黑 Light" panose="020B0502040204020203" pitchFamily="34" charset="-122"/>
                <a:cs typeface="+mn-cs"/>
              </a:rPr>
              <a:t>count</a:t>
            </a:r>
            <a:r>
              <a:rPr lang="zh-CN" altLang="en-US" kern="1200" dirty="0">
                <a:latin typeface="微软雅黑 Light" panose="020B0502040204020203" pitchFamily="34" charset="-122"/>
                <a:cs typeface="+mn-cs"/>
              </a:rPr>
              <a:t>的值（以</a:t>
            </a:r>
            <a:r>
              <a:rPr lang="en-US" altLang="zh-CN" kern="1200" dirty="0">
                <a:latin typeface="微软雅黑 Light" panose="020B0502040204020203" pitchFamily="34" charset="-122"/>
                <a:cs typeface="+mn-cs"/>
              </a:rPr>
              <a:t>n</a:t>
            </a:r>
            <a:r>
              <a:rPr lang="zh-CN" altLang="en-US" kern="1200" dirty="0">
                <a:latin typeface="微软雅黑 Light" panose="020B0502040204020203" pitchFamily="34" charset="-122"/>
                <a:cs typeface="+mn-cs"/>
              </a:rPr>
              <a:t>的函数形式表示）。</a:t>
            </a:r>
          </a:p>
          <a:p>
            <a:pPr defTabSz="457200" eaLnBrk="1" hangingPunct="1">
              <a:buFont typeface="Wingdings" panose="05000000000000000000" pitchFamily="2" charset="2"/>
              <a:buNone/>
            </a:pPr>
            <a:r>
              <a:rPr lang="zh-CN" altLang="en-US" kern="1200" dirty="0">
                <a:latin typeface="微软雅黑 Light" panose="020B0502040204020203" pitchFamily="34" charset="-122"/>
                <a:cs typeface="+mn-cs"/>
              </a:rPr>
              <a:t>       </a:t>
            </a:r>
            <a:r>
              <a:rPr lang="en-US" altLang="zh-CN" kern="1200" dirty="0">
                <a:latin typeface="微软雅黑 Light" panose="020B0502040204020203" pitchFamily="34" charset="-122"/>
                <a:cs typeface="+mn-cs"/>
              </a:rPr>
              <a:t>int  Time(int n){</a:t>
            </a:r>
          </a:p>
          <a:p>
            <a:pPr defTabSz="457200" eaLnBrk="1" hangingPunct="1">
              <a:buFont typeface="Wingdings" panose="05000000000000000000" pitchFamily="2" charset="2"/>
              <a:buNone/>
            </a:pPr>
            <a:r>
              <a:rPr lang="en-US" altLang="zh-CN" kern="1200" dirty="0">
                <a:latin typeface="微软雅黑 Light" panose="020B0502040204020203" pitchFamily="34" charset="-122"/>
                <a:cs typeface="+mn-cs"/>
              </a:rPr>
              <a:t>          count=0;  x=2;</a:t>
            </a:r>
          </a:p>
          <a:p>
            <a:pPr defTabSz="457200" eaLnBrk="1" hangingPunct="1">
              <a:buFont typeface="Wingdings" panose="05000000000000000000" pitchFamily="2" charset="2"/>
              <a:buNone/>
            </a:pPr>
            <a:r>
              <a:rPr lang="en-US" altLang="zh-CN" kern="1200" dirty="0">
                <a:latin typeface="微软雅黑 Light" panose="020B0502040204020203" pitchFamily="34" charset="-122"/>
                <a:cs typeface="+mn-cs"/>
              </a:rPr>
              <a:t>          while(x&lt;n/2){</a:t>
            </a:r>
          </a:p>
          <a:p>
            <a:pPr defTabSz="457200" eaLnBrk="1" hangingPunct="1">
              <a:buFont typeface="Wingdings" panose="05000000000000000000" pitchFamily="2" charset="2"/>
              <a:buNone/>
            </a:pPr>
            <a:r>
              <a:rPr lang="en-US" altLang="zh-CN" kern="1200" dirty="0">
                <a:latin typeface="微软雅黑 Light" panose="020B0502040204020203" pitchFamily="34" charset="-122"/>
                <a:cs typeface="+mn-cs"/>
              </a:rPr>
              <a:t>             x*=2;  count++;</a:t>
            </a:r>
          </a:p>
          <a:p>
            <a:pPr defTabSz="457200" eaLnBrk="1" hangingPunct="1">
              <a:buFont typeface="Wingdings" panose="05000000000000000000" pitchFamily="2" charset="2"/>
              <a:buNone/>
            </a:pPr>
            <a:r>
              <a:rPr lang="en-US" altLang="zh-CN" kern="1200" dirty="0">
                <a:latin typeface="微软雅黑 Light" panose="020B0502040204020203" pitchFamily="34" charset="-122"/>
                <a:cs typeface="+mn-cs"/>
              </a:rPr>
              <a:t>          }</a:t>
            </a:r>
          </a:p>
          <a:p>
            <a:pPr defTabSz="457200" eaLnBrk="1" hangingPunct="1">
              <a:buFont typeface="Wingdings" panose="05000000000000000000" pitchFamily="2" charset="2"/>
              <a:buNone/>
            </a:pPr>
            <a:r>
              <a:rPr lang="en-US" altLang="zh-CN" kern="1200" dirty="0">
                <a:latin typeface="微软雅黑 Light" panose="020B0502040204020203" pitchFamily="34" charset="-122"/>
                <a:cs typeface="+mn-cs"/>
              </a:rPr>
              <a:t>          return count;</a:t>
            </a:r>
          </a:p>
          <a:p>
            <a:pPr defTabSz="457200" eaLnBrk="1" hangingPunct="1">
              <a:buFont typeface="Wingdings" panose="05000000000000000000" pitchFamily="2" charset="2"/>
              <a:buNone/>
            </a:pPr>
            <a:r>
              <a:rPr lang="en-US" altLang="zh-CN" kern="1200" dirty="0">
                <a:latin typeface="微软雅黑 Light" panose="020B0502040204020203" pitchFamily="34" charset="-122"/>
                <a:cs typeface="+mn-cs"/>
              </a:rPr>
              <a:t>       }//Time</a:t>
            </a:r>
          </a:p>
          <a:p>
            <a:pPr defTabSz="457200" eaLnBrk="1" hangingPunct="1">
              <a:buFont typeface="Wingdings" panose="05000000000000000000" pitchFamily="2" charset="2"/>
              <a:buNone/>
            </a:pPr>
            <a:endParaRPr lang="en-US" altLang="zh-CN" sz="2000" kern="1200" dirty="0">
              <a:latin typeface="微软雅黑 Light" panose="020B0502040204020203" pitchFamily="34" charset="-122"/>
              <a:cs typeface="+mn-cs"/>
            </a:endParaRPr>
          </a:p>
        </p:txBody>
      </p:sp>
      <p:sp>
        <p:nvSpPr>
          <p:cNvPr id="65539"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45</a:t>
            </a:fld>
            <a:endParaRPr lang="en-US" altLang="zh-CN" sz="1400" dirty="0">
              <a:latin typeface="Tahoma" panose="020B0604030504040204" pitchFamily="34" charset="0"/>
              <a:ea typeface="微软雅黑 Light" panose="020B0502040204020203" pitchFamily="34" charset="-122"/>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第一章作业</a:t>
            </a:r>
          </a:p>
        </p:txBody>
      </p:sp>
      <p:sp>
        <p:nvSpPr>
          <p:cNvPr id="66562" name="Rectangle 3"/>
          <p:cNvSpPr>
            <a:spLocks noGrp="1"/>
          </p:cNvSpPr>
          <p:nvPr>
            <p:ph idx="1"/>
          </p:nvPr>
        </p:nvSpPr>
        <p:spPr>
          <a:xfrm>
            <a:off x="804863" y="1557338"/>
            <a:ext cx="8137525" cy="3168650"/>
          </a:xfrm>
        </p:spPr>
        <p:txBody>
          <a:bodyPr vert="horz" wrap="square" lIns="91440" tIns="45720" rIns="91440" bIns="45720" anchor="t" anchorCtr="0"/>
          <a:lstStyle/>
          <a:p>
            <a:pPr defTabSz="457200" eaLnBrk="1" hangingPunct="1">
              <a:buFont typeface="Wingdings" panose="05000000000000000000" pitchFamily="2" charset="2"/>
              <a:buNone/>
            </a:pPr>
            <a:r>
              <a:rPr lang="zh-CN" altLang="en-US" sz="2000" kern="1200" dirty="0">
                <a:latin typeface="+mn-lt"/>
                <a:cs typeface="+mn-cs"/>
              </a:rPr>
              <a:t>算法设计题；</a:t>
            </a:r>
          </a:p>
          <a:p>
            <a:pPr defTabSz="457200" eaLnBrk="1" hangingPunct="1">
              <a:buFont typeface="Wingdings" panose="05000000000000000000" pitchFamily="2" charset="2"/>
              <a:buNone/>
            </a:pPr>
            <a:r>
              <a:rPr lang="en-US" altLang="zh-CN" sz="2000" kern="1200" dirty="0">
                <a:latin typeface="微软雅黑 Light" panose="020B0502040204020203" pitchFamily="34" charset="-122"/>
                <a:cs typeface="+mn-cs"/>
              </a:rPr>
              <a:t>1.16 </a:t>
            </a:r>
            <a:r>
              <a:rPr lang="zh-CN" altLang="en-US" sz="2000" kern="1200" dirty="0">
                <a:latin typeface="微软雅黑 Light" panose="020B0502040204020203" pitchFamily="34" charset="-122"/>
                <a:cs typeface="+mn-cs"/>
              </a:rPr>
              <a:t>试写一算法，自大至小依次输出顺序读入的</a:t>
            </a:r>
            <a:r>
              <a:rPr lang="en-US" altLang="zh-CN" sz="2000" kern="1200" dirty="0">
                <a:latin typeface="微软雅黑 Light" panose="020B0502040204020203" pitchFamily="34" charset="-122"/>
                <a:cs typeface="+mn-cs"/>
              </a:rPr>
              <a:t>3</a:t>
            </a:r>
            <a:r>
              <a:rPr lang="zh-CN" altLang="en-US" sz="2000" kern="1200" dirty="0">
                <a:latin typeface="微软雅黑 Light" panose="020B0502040204020203" pitchFamily="34" charset="-122"/>
                <a:cs typeface="+mn-cs"/>
              </a:rPr>
              <a:t>个整数</a:t>
            </a:r>
            <a:r>
              <a:rPr lang="en-US" altLang="zh-CN" sz="2000" kern="1200" dirty="0">
                <a:latin typeface="微软雅黑 Light" panose="020B0502040204020203" pitchFamily="34" charset="-122"/>
                <a:cs typeface="+mn-cs"/>
              </a:rPr>
              <a:t>X</a:t>
            </a:r>
            <a:r>
              <a:rPr lang="zh-CN" altLang="en-US" sz="2000" kern="1200" dirty="0">
                <a:latin typeface="微软雅黑 Light" panose="020B0502040204020203" pitchFamily="34" charset="-122"/>
                <a:cs typeface="+mn-cs"/>
              </a:rPr>
              <a:t>，</a:t>
            </a:r>
            <a:r>
              <a:rPr lang="en-US" altLang="zh-CN" sz="2000" kern="1200" dirty="0">
                <a:latin typeface="微软雅黑 Light" panose="020B0502040204020203" pitchFamily="34" charset="-122"/>
                <a:cs typeface="+mn-cs"/>
              </a:rPr>
              <a:t>Y</a:t>
            </a:r>
            <a:r>
              <a:rPr lang="zh-CN" altLang="en-US" sz="2000" kern="1200" dirty="0">
                <a:latin typeface="微软雅黑 Light" panose="020B0502040204020203" pitchFamily="34" charset="-122"/>
                <a:cs typeface="+mn-cs"/>
              </a:rPr>
              <a:t>和</a:t>
            </a:r>
            <a:r>
              <a:rPr lang="en-US" altLang="zh-CN" sz="2000" kern="1200" dirty="0">
                <a:latin typeface="微软雅黑 Light" panose="020B0502040204020203" pitchFamily="34" charset="-122"/>
                <a:cs typeface="+mn-cs"/>
              </a:rPr>
              <a:t>Z</a:t>
            </a:r>
            <a:r>
              <a:rPr lang="zh-CN" altLang="en-US" sz="2000" kern="1200" dirty="0">
                <a:latin typeface="微软雅黑 Light" panose="020B0502040204020203" pitchFamily="34" charset="-122"/>
                <a:cs typeface="+mn-cs"/>
              </a:rPr>
              <a:t>的值。</a:t>
            </a:r>
          </a:p>
          <a:p>
            <a:pPr defTabSz="457200" eaLnBrk="1" hangingPunct="1">
              <a:buFont typeface="Wingdings" panose="05000000000000000000" pitchFamily="2" charset="2"/>
              <a:buNone/>
            </a:pPr>
            <a:r>
              <a:rPr lang="en-US" altLang="zh-CN" sz="2000" kern="1200" dirty="0">
                <a:latin typeface="微软雅黑 Light" panose="020B0502040204020203" pitchFamily="34" charset="-122"/>
                <a:cs typeface="+mn-cs"/>
              </a:rPr>
              <a:t>1.17 </a:t>
            </a:r>
            <a:r>
              <a:rPr lang="zh-CN" altLang="en-US" sz="2000" kern="1200" dirty="0">
                <a:latin typeface="微软雅黑 Light" panose="020B0502040204020203" pitchFamily="34" charset="-122"/>
                <a:cs typeface="+mn-cs"/>
              </a:rPr>
              <a:t>已知</a:t>
            </a:r>
            <a:r>
              <a:rPr lang="en-US" altLang="zh-CN" sz="2000" kern="1200" dirty="0">
                <a:latin typeface="微软雅黑 Light" panose="020B0502040204020203" pitchFamily="34" charset="-122"/>
                <a:cs typeface="+mn-cs"/>
              </a:rPr>
              <a:t>k</a:t>
            </a:r>
            <a:r>
              <a:rPr lang="zh-CN" altLang="en-US" sz="2000" kern="1200" dirty="0">
                <a:latin typeface="微软雅黑 Light" panose="020B0502040204020203" pitchFamily="34" charset="-122"/>
                <a:cs typeface="+mn-cs"/>
              </a:rPr>
              <a:t>阶斐波那契序列的定义为</a:t>
            </a:r>
          </a:p>
          <a:p>
            <a:pPr defTabSz="457200" eaLnBrk="1" hangingPunct="1">
              <a:buFont typeface="Wingdings" panose="05000000000000000000" pitchFamily="2" charset="2"/>
              <a:buNone/>
            </a:pPr>
            <a:r>
              <a:rPr lang="zh-CN" altLang="en-US" sz="2000" kern="1200" dirty="0">
                <a:latin typeface="微软雅黑 Light" panose="020B0502040204020203" pitchFamily="34" charset="-122"/>
                <a:cs typeface="+mn-cs"/>
              </a:rPr>
              <a:t>         </a:t>
            </a:r>
            <a:r>
              <a:rPr lang="en-US" altLang="zh-CN" sz="2000" kern="1200" dirty="0">
                <a:latin typeface="微软雅黑 Light" panose="020B0502040204020203" pitchFamily="34" charset="-122"/>
                <a:cs typeface="+mn-cs"/>
              </a:rPr>
              <a:t>f</a:t>
            </a:r>
            <a:r>
              <a:rPr lang="en-US" altLang="zh-CN" sz="2000" kern="1200" baseline="-25000" dirty="0">
                <a:latin typeface="微软雅黑 Light" panose="020B0502040204020203" pitchFamily="34" charset="-122"/>
                <a:cs typeface="+mn-cs"/>
              </a:rPr>
              <a:t>0</a:t>
            </a:r>
            <a:r>
              <a:rPr lang="en-US" altLang="zh-CN" sz="2000" kern="1200" dirty="0">
                <a:latin typeface="微软雅黑 Light" panose="020B0502040204020203" pitchFamily="34" charset="-122"/>
                <a:cs typeface="+mn-cs"/>
              </a:rPr>
              <a:t>=0,   f</a:t>
            </a:r>
            <a:r>
              <a:rPr lang="en-US" altLang="zh-CN" sz="2000" kern="1200" baseline="-25000" dirty="0">
                <a:latin typeface="微软雅黑 Light" panose="020B0502040204020203" pitchFamily="34" charset="-122"/>
                <a:cs typeface="+mn-cs"/>
              </a:rPr>
              <a:t>1</a:t>
            </a:r>
            <a:r>
              <a:rPr lang="en-US" altLang="zh-CN" sz="2000" kern="1200" dirty="0">
                <a:latin typeface="微软雅黑 Light" panose="020B0502040204020203" pitchFamily="34" charset="-122"/>
                <a:cs typeface="+mn-cs"/>
              </a:rPr>
              <a:t>=0,   …,   f</a:t>
            </a:r>
            <a:r>
              <a:rPr lang="en-US" altLang="zh-CN" sz="2000" kern="1200" baseline="-25000" dirty="0">
                <a:latin typeface="微软雅黑 Light" panose="020B0502040204020203" pitchFamily="34" charset="-122"/>
                <a:cs typeface="+mn-cs"/>
              </a:rPr>
              <a:t>k-2</a:t>
            </a:r>
            <a:r>
              <a:rPr lang="en-US" altLang="zh-CN" sz="2000" kern="1200" dirty="0">
                <a:latin typeface="微软雅黑 Light" panose="020B0502040204020203" pitchFamily="34" charset="-122"/>
                <a:cs typeface="+mn-cs"/>
              </a:rPr>
              <a:t>=0,   f</a:t>
            </a:r>
            <a:r>
              <a:rPr lang="en-US" altLang="zh-CN" sz="2000" kern="1200" baseline="-25000" dirty="0">
                <a:latin typeface="微软雅黑 Light" panose="020B0502040204020203" pitchFamily="34" charset="-122"/>
                <a:cs typeface="+mn-cs"/>
              </a:rPr>
              <a:t>k-1</a:t>
            </a:r>
            <a:r>
              <a:rPr lang="en-US" altLang="zh-CN" sz="2000" kern="1200" dirty="0">
                <a:latin typeface="微软雅黑 Light" panose="020B0502040204020203" pitchFamily="34" charset="-122"/>
                <a:cs typeface="+mn-cs"/>
              </a:rPr>
              <a:t>=1;</a:t>
            </a:r>
          </a:p>
          <a:p>
            <a:pPr defTabSz="457200" eaLnBrk="1" hangingPunct="1">
              <a:buFont typeface="Wingdings" panose="05000000000000000000" pitchFamily="2" charset="2"/>
              <a:buNone/>
            </a:pPr>
            <a:r>
              <a:rPr lang="en-US" altLang="zh-CN" sz="2000" kern="1200" dirty="0">
                <a:latin typeface="微软雅黑 Light" panose="020B0502040204020203" pitchFamily="34" charset="-122"/>
                <a:cs typeface="+mn-cs"/>
              </a:rPr>
              <a:t>         f</a:t>
            </a:r>
            <a:r>
              <a:rPr lang="en-US" altLang="zh-CN" sz="2000" kern="1200" baseline="-25000" dirty="0">
                <a:latin typeface="微软雅黑 Light" panose="020B0502040204020203" pitchFamily="34" charset="-122"/>
                <a:cs typeface="+mn-cs"/>
              </a:rPr>
              <a:t>n</a:t>
            </a:r>
            <a:r>
              <a:rPr lang="en-US" altLang="zh-CN" sz="2000" kern="1200" dirty="0">
                <a:latin typeface="微软雅黑 Light" panose="020B0502040204020203" pitchFamily="34" charset="-122"/>
                <a:cs typeface="+mn-cs"/>
              </a:rPr>
              <a:t>=f</a:t>
            </a:r>
            <a:r>
              <a:rPr lang="en-US" altLang="zh-CN" sz="2000" kern="1200" baseline="-25000" dirty="0">
                <a:latin typeface="微软雅黑 Light" panose="020B0502040204020203" pitchFamily="34" charset="-122"/>
                <a:cs typeface="+mn-cs"/>
              </a:rPr>
              <a:t>n-1</a:t>
            </a:r>
            <a:r>
              <a:rPr lang="en-US" altLang="zh-CN" sz="2000" kern="1200" dirty="0">
                <a:latin typeface="微软雅黑 Light" panose="020B0502040204020203" pitchFamily="34" charset="-122"/>
                <a:cs typeface="+mn-cs"/>
              </a:rPr>
              <a:t>+f</a:t>
            </a:r>
            <a:r>
              <a:rPr lang="en-US" altLang="zh-CN" sz="2000" kern="1200" baseline="-25000" dirty="0">
                <a:latin typeface="微软雅黑 Light" panose="020B0502040204020203" pitchFamily="34" charset="-122"/>
                <a:cs typeface="+mn-cs"/>
              </a:rPr>
              <a:t>n-2</a:t>
            </a:r>
            <a:r>
              <a:rPr lang="en-US" altLang="zh-CN" sz="2000" kern="1200" dirty="0">
                <a:latin typeface="微软雅黑 Light" panose="020B0502040204020203" pitchFamily="34" charset="-122"/>
                <a:cs typeface="+mn-cs"/>
              </a:rPr>
              <a:t>+…+f</a:t>
            </a:r>
            <a:r>
              <a:rPr lang="en-US" altLang="zh-CN" sz="2000" kern="1200" baseline="-25000" dirty="0">
                <a:latin typeface="微软雅黑 Light" panose="020B0502040204020203" pitchFamily="34" charset="-122"/>
                <a:cs typeface="+mn-cs"/>
              </a:rPr>
              <a:t>n-k</a:t>
            </a:r>
            <a:r>
              <a:rPr lang="en-US" altLang="zh-CN" sz="2000" kern="1200" dirty="0">
                <a:latin typeface="微软雅黑 Light" panose="020B0502040204020203" pitchFamily="34" charset="-122"/>
                <a:cs typeface="+mn-cs"/>
              </a:rPr>
              <a:t>,   n=k, k+1,…</a:t>
            </a:r>
          </a:p>
          <a:p>
            <a:pPr defTabSz="457200" eaLnBrk="1" hangingPunct="1">
              <a:buFont typeface="Wingdings" panose="05000000000000000000" pitchFamily="2" charset="2"/>
              <a:buNone/>
            </a:pPr>
            <a:r>
              <a:rPr lang="en-US" altLang="zh-CN" sz="2000" kern="1200" dirty="0">
                <a:latin typeface="微软雅黑 Light" panose="020B0502040204020203" pitchFamily="34" charset="-122"/>
                <a:cs typeface="+mn-cs"/>
              </a:rPr>
              <a:t>         </a:t>
            </a:r>
            <a:r>
              <a:rPr lang="zh-CN" altLang="en-US" sz="2000" kern="1200" dirty="0">
                <a:latin typeface="微软雅黑 Light" panose="020B0502040204020203" pitchFamily="34" charset="-122"/>
                <a:cs typeface="+mn-cs"/>
              </a:rPr>
              <a:t>试编写求</a:t>
            </a:r>
            <a:r>
              <a:rPr lang="en-US" altLang="zh-CN" sz="2000" kern="1200" dirty="0">
                <a:latin typeface="微软雅黑 Light" panose="020B0502040204020203" pitchFamily="34" charset="-122"/>
                <a:cs typeface="+mn-cs"/>
              </a:rPr>
              <a:t>k</a:t>
            </a:r>
            <a:r>
              <a:rPr lang="zh-CN" altLang="en-US" sz="2000" kern="1200" dirty="0">
                <a:latin typeface="微软雅黑 Light" panose="020B0502040204020203" pitchFamily="34" charset="-122"/>
                <a:cs typeface="+mn-cs"/>
              </a:rPr>
              <a:t>阶斐波那契序列的第</a:t>
            </a:r>
            <a:r>
              <a:rPr lang="en-US" altLang="zh-CN" sz="2000" kern="1200" dirty="0">
                <a:latin typeface="微软雅黑 Light" panose="020B0502040204020203" pitchFamily="34" charset="-122"/>
                <a:cs typeface="+mn-cs"/>
              </a:rPr>
              <a:t>m</a:t>
            </a:r>
            <a:r>
              <a:rPr lang="zh-CN" altLang="en-US" sz="2000" kern="1200" dirty="0">
                <a:latin typeface="微软雅黑 Light" panose="020B0502040204020203" pitchFamily="34" charset="-122"/>
                <a:cs typeface="+mn-cs"/>
              </a:rPr>
              <a:t>项值的函数算法， </a:t>
            </a:r>
            <a:r>
              <a:rPr lang="en-US" altLang="zh-CN" sz="2000" kern="1200" dirty="0">
                <a:latin typeface="微软雅黑 Light" panose="020B0502040204020203" pitchFamily="34" charset="-122"/>
                <a:cs typeface="+mn-cs"/>
              </a:rPr>
              <a:t>k</a:t>
            </a:r>
            <a:r>
              <a:rPr lang="zh-CN" altLang="en-US" sz="2000" kern="1200" dirty="0">
                <a:latin typeface="微软雅黑 Light" panose="020B0502040204020203" pitchFamily="34" charset="-122"/>
                <a:cs typeface="+mn-cs"/>
              </a:rPr>
              <a:t>和</a:t>
            </a:r>
            <a:r>
              <a:rPr lang="en-US" altLang="zh-CN" sz="2000" kern="1200" dirty="0">
                <a:latin typeface="微软雅黑 Light" panose="020B0502040204020203" pitchFamily="34" charset="-122"/>
                <a:cs typeface="+mn-cs"/>
              </a:rPr>
              <a:t>m</a:t>
            </a:r>
            <a:r>
              <a:rPr lang="zh-CN" altLang="en-US" sz="2000" kern="1200" dirty="0">
                <a:latin typeface="微软雅黑 Light" panose="020B0502040204020203" pitchFamily="34" charset="-122"/>
                <a:cs typeface="+mn-cs"/>
              </a:rPr>
              <a:t>均以值调用的形式在函数参数表中出现。</a:t>
            </a:r>
          </a:p>
          <a:p>
            <a:pPr defTabSz="457200" eaLnBrk="1" hangingPunct="1">
              <a:buFont typeface="Wingdings" panose="05000000000000000000" pitchFamily="2" charset="2"/>
              <a:buNone/>
            </a:pPr>
            <a:endParaRPr lang="en-US" altLang="zh-CN" sz="2000" kern="1200" dirty="0">
              <a:latin typeface="微软雅黑 Light" panose="020B0502040204020203" pitchFamily="34" charset="-122"/>
              <a:cs typeface="+mn-cs"/>
            </a:endParaRPr>
          </a:p>
        </p:txBody>
      </p:sp>
      <p:sp>
        <p:nvSpPr>
          <p:cNvPr id="66563"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46</a:t>
            </a:fld>
            <a:endParaRPr lang="en-US" altLang="zh-CN" sz="1400" dirty="0">
              <a:latin typeface="Tahoma" panose="020B0604030504040204" pitchFamily="34" charset="0"/>
              <a:ea typeface="微软雅黑 Light" panose="020B0502040204020203" pitchFamily="34" charset="-122"/>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p:cNvSpPr>
          <p:nvPr>
            <p:ph type="title"/>
          </p:nvPr>
        </p:nvSpPr>
        <p:spPr>
          <a:xfrm>
            <a:off x="1511300" y="698500"/>
            <a:ext cx="6589713" cy="1281113"/>
          </a:xfrm>
        </p:spPr>
        <p:txBody>
          <a:bodyPr vert="horz" wrap="square" lIns="91440" tIns="45720" rIns="91440" bIns="45720" anchor="t" anchorCtr="0"/>
          <a:lstStyle/>
          <a:p>
            <a:pPr eaLnBrk="1" hangingPunct="1"/>
            <a:r>
              <a:rPr lang="zh-CN" altLang="en-US" sz="2800" b="1" dirty="0">
                <a:latin typeface="Times New Roman" panose="02020603050405020304" pitchFamily="18" charset="0"/>
              </a:rPr>
              <a:t>例４</a:t>
            </a:r>
          </a:p>
        </p:txBody>
      </p:sp>
      <p:sp>
        <p:nvSpPr>
          <p:cNvPr id="67586" name="灯片编号占位符 4"/>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47</a:t>
            </a:fld>
            <a:endParaRPr lang="en-US" altLang="zh-CN" sz="1400" dirty="0">
              <a:latin typeface="Tahoma" panose="020B0604030504040204" pitchFamily="34" charset="0"/>
              <a:ea typeface="微软雅黑 Light" panose="020B0502040204020203" pitchFamily="34" charset="-122"/>
            </a:endParaRPr>
          </a:p>
        </p:txBody>
      </p:sp>
      <p:sp>
        <p:nvSpPr>
          <p:cNvPr id="67587" name="Rectangle 4"/>
          <p:cNvSpPr>
            <a:spLocks noGrp="1"/>
          </p:cNvSpPr>
          <p:nvPr>
            <p:ph type="body" idx="4294967295"/>
          </p:nvPr>
        </p:nvSpPr>
        <p:spPr>
          <a:xfrm>
            <a:off x="865188" y="1338263"/>
            <a:ext cx="7883525" cy="4114800"/>
          </a:xfrm>
        </p:spPr>
        <p:txBody>
          <a:bodyPr vert="horz" wrap="square" lIns="91440" tIns="45720" rIns="91440" bIns="45720" anchor="t" anchorCtr="0"/>
          <a:lstStyle/>
          <a:p>
            <a:pPr eaLnBrk="1" hangingPunct="1">
              <a:lnSpc>
                <a:spcPct val="80000"/>
              </a:lnSpc>
              <a:buFont typeface="Wingdings" panose="05000000000000000000" pitchFamily="2" charset="2"/>
              <a:buNone/>
            </a:pPr>
            <a:r>
              <a:rPr lang="en-US" altLang="zh-CN" sz="2400" b="1" dirty="0">
                <a:solidFill>
                  <a:schemeClr val="folHlink"/>
                </a:solidFill>
                <a:latin typeface="Times New Roman" panose="02020603050405020304" pitchFamily="18" charset="0"/>
              </a:rPr>
              <a:t>void </a:t>
            </a:r>
            <a:r>
              <a:rPr lang="en-US" altLang="zh-CN" sz="2400" b="1" dirty="0">
                <a:solidFill>
                  <a:schemeClr val="tx1"/>
                </a:solidFill>
                <a:latin typeface="Times New Roman" panose="02020603050405020304" pitchFamily="18" charset="0"/>
              </a:rPr>
              <a:t>bubble_sort( </a:t>
            </a:r>
            <a:r>
              <a:rPr lang="en-US" altLang="zh-CN" sz="2400" b="1" dirty="0">
                <a:solidFill>
                  <a:schemeClr val="folHlink"/>
                </a:solidFill>
                <a:latin typeface="Times New Roman" panose="02020603050405020304" pitchFamily="18" charset="0"/>
              </a:rPr>
              <a:t>int </a:t>
            </a:r>
            <a:r>
              <a:rPr lang="en-US" altLang="zh-CN" sz="2400" b="1" dirty="0">
                <a:solidFill>
                  <a:schemeClr val="tx1"/>
                </a:solidFill>
                <a:latin typeface="Times New Roman" panose="02020603050405020304" pitchFamily="18" charset="0"/>
              </a:rPr>
              <a:t>a[], </a:t>
            </a:r>
            <a:r>
              <a:rPr lang="en-US" altLang="zh-CN" sz="2400" b="1" dirty="0">
                <a:solidFill>
                  <a:schemeClr val="folHlink"/>
                </a:solidFill>
                <a:latin typeface="Times New Roman" panose="02020603050405020304" pitchFamily="18" charset="0"/>
              </a:rPr>
              <a:t>int </a:t>
            </a:r>
            <a:r>
              <a:rPr lang="en-US" altLang="zh-CN" sz="2400" b="1" dirty="0">
                <a:solidFill>
                  <a:schemeClr val="tx1"/>
                </a:solidFill>
                <a:latin typeface="Times New Roman" panose="02020603050405020304" pitchFamily="18" charset="0"/>
              </a:rPr>
              <a:t>n ){</a:t>
            </a: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rPr>
              <a:t>    </a:t>
            </a:r>
            <a:r>
              <a:rPr lang="en-US" altLang="zh-CN" sz="2400" b="1" dirty="0">
                <a:solidFill>
                  <a:schemeClr val="folHlink"/>
                </a:solidFill>
                <a:latin typeface="Times New Roman" panose="02020603050405020304" pitchFamily="18" charset="0"/>
              </a:rPr>
              <a:t>for</a:t>
            </a:r>
            <a:r>
              <a:rPr lang="en-US" altLang="zh-CN" sz="2400" b="1" dirty="0">
                <a:solidFill>
                  <a:schemeClr val="tx1"/>
                </a:solidFill>
                <a:latin typeface="Times New Roman" panose="02020603050405020304" pitchFamily="18" charset="0"/>
              </a:rPr>
              <a:t>(i=n-1,change=TRUE; i&gt;=1&amp;&amp;change; --i){</a:t>
            </a:r>
          </a:p>
          <a:p>
            <a:pPr eaLnBrk="1" hangingPunct="1">
              <a:lnSpc>
                <a:spcPct val="80000"/>
              </a:lnSpc>
              <a:buFont typeface="Wingdings" panose="05000000000000000000" pitchFamily="2" charset="2"/>
              <a:buNone/>
            </a:pPr>
            <a:r>
              <a:rPr lang="en-US" altLang="zh-CN" sz="2400" b="1" dirty="0">
                <a:solidFill>
                  <a:schemeClr val="tx1"/>
                </a:solidFill>
                <a:latin typeface="Times New Roman" panose="02020603050405020304" pitchFamily="18" charset="0"/>
              </a:rPr>
              <a:t>            change=FALSE;</a:t>
            </a:r>
            <a:r>
              <a:rPr lang="en-US" altLang="zh-CN" sz="2400" b="1" dirty="0">
                <a:latin typeface="Times New Roman" panose="02020603050405020304" pitchFamily="18" charset="0"/>
              </a:rPr>
              <a:t> </a:t>
            </a:r>
            <a:r>
              <a:rPr lang="en-US" altLang="zh-CN" sz="2000" b="1" dirty="0">
                <a:solidFill>
                  <a:srgbClr val="0070C0"/>
                </a:solidFill>
                <a:latin typeface="微软雅黑 Light" panose="020B0502040204020203" pitchFamily="34" charset="-122"/>
              </a:rPr>
              <a:t>//</a:t>
            </a:r>
            <a:r>
              <a:rPr lang="zh-CN" altLang="en-US" sz="2000" b="1" dirty="0">
                <a:solidFill>
                  <a:srgbClr val="0070C0"/>
                </a:solidFill>
                <a:latin typeface="微软雅黑 Light" panose="020B0502040204020203" pitchFamily="34" charset="-122"/>
              </a:rPr>
              <a:t>判断是否有相邻元素交换</a:t>
            </a:r>
          </a:p>
          <a:p>
            <a:pPr eaLnBrk="1" hangingPunct="1">
              <a:lnSpc>
                <a:spcPct val="80000"/>
              </a:lnSpc>
              <a:buFont typeface="Wingdings" panose="05000000000000000000" pitchFamily="2" charset="2"/>
              <a:buNone/>
            </a:pPr>
            <a:r>
              <a:rPr lang="zh-CN" altLang="en-US" sz="2400" b="1" dirty="0">
                <a:latin typeface="Times New Roman" panose="02020603050405020304" pitchFamily="18" charset="0"/>
              </a:rPr>
              <a:t>            </a:t>
            </a:r>
            <a:r>
              <a:rPr lang="en-US" altLang="zh-CN" sz="2400" b="1" dirty="0">
                <a:solidFill>
                  <a:schemeClr val="folHlink"/>
                </a:solidFill>
                <a:latin typeface="Times New Roman" panose="02020603050405020304" pitchFamily="18" charset="0"/>
              </a:rPr>
              <a:t>for</a:t>
            </a:r>
            <a:r>
              <a:rPr lang="en-US" altLang="zh-CN" sz="2400" b="1" dirty="0">
                <a:solidFill>
                  <a:schemeClr val="tx1"/>
                </a:solidFill>
                <a:latin typeface="Times New Roman" panose="02020603050405020304" pitchFamily="18" charset="0"/>
              </a:rPr>
              <a:t>(j=0;j&lt;i;++j)</a:t>
            </a: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rPr>
              <a:t>                  </a:t>
            </a:r>
            <a:r>
              <a:rPr lang="en-US" altLang="zh-CN" sz="2400" b="1" dirty="0">
                <a:solidFill>
                  <a:schemeClr val="folHlink"/>
                </a:solidFill>
                <a:latin typeface="Times New Roman" panose="02020603050405020304" pitchFamily="18" charset="0"/>
              </a:rPr>
              <a:t>if</a:t>
            </a:r>
            <a:r>
              <a:rPr lang="en-US" altLang="zh-CN" sz="2400" b="1" dirty="0">
                <a:solidFill>
                  <a:schemeClr val="tx1"/>
                </a:solidFill>
                <a:latin typeface="Times New Roman" panose="02020603050405020304" pitchFamily="18" charset="0"/>
              </a:rPr>
              <a:t>(a[j]&gt;a[j+1]){ a[j]&lt;-&gt;a[j+1];change=TRUE;}</a:t>
            </a: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rPr>
              <a:t>     }</a:t>
            </a: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rPr>
              <a:t>}</a:t>
            </a:r>
          </a:p>
        </p:txBody>
      </p:sp>
      <p:sp>
        <p:nvSpPr>
          <p:cNvPr id="76802" name="Rectangle 2"/>
          <p:cNvSpPr/>
          <p:nvPr/>
        </p:nvSpPr>
        <p:spPr>
          <a:xfrm>
            <a:off x="2268538" y="3602038"/>
            <a:ext cx="5715000" cy="2124075"/>
          </a:xfrm>
          <a:prstGeom prst="rect">
            <a:avLst/>
          </a:prstGeom>
          <a:noFill/>
          <a:ln w="9525">
            <a:noFill/>
          </a:ln>
        </p:spPr>
        <p:txBody>
          <a:bodyPr anchor="t" anchorCtr="0">
            <a:spAutoFit/>
          </a:bodyPr>
          <a:lstStyle/>
          <a:p>
            <a:pPr>
              <a:spcBef>
                <a:spcPct val="50000"/>
              </a:spcBef>
              <a:buClrTx/>
              <a:buFontTx/>
            </a:pPr>
            <a:r>
              <a:rPr lang="zh-CN" altLang="en-US" b="1" dirty="0">
                <a:solidFill>
                  <a:srgbClr val="3333FF"/>
                </a:solidFill>
                <a:latin typeface="Times New Roman" panose="02020603050405020304" pitchFamily="18" charset="0"/>
                <a:ea typeface="微软雅黑 Light" panose="020B0502040204020203" pitchFamily="34" charset="-122"/>
              </a:rPr>
              <a:t>问题规模</a:t>
            </a:r>
            <a:r>
              <a:rPr lang="en-US" altLang="zh-CN" b="1" dirty="0">
                <a:solidFill>
                  <a:srgbClr val="3333FF"/>
                </a:solidFill>
                <a:latin typeface="Times New Roman" panose="02020603050405020304" pitchFamily="18" charset="0"/>
                <a:ea typeface="微软雅黑 Light" panose="020B0502040204020203" pitchFamily="34" charset="-122"/>
              </a:rPr>
              <a:t>:</a:t>
            </a:r>
            <a:r>
              <a:rPr lang="en-US" altLang="zh-CN" b="1" dirty="0">
                <a:latin typeface="Times New Roman" panose="02020603050405020304" pitchFamily="18" charset="0"/>
                <a:ea typeface="微软雅黑 Light" panose="020B0502040204020203" pitchFamily="34" charset="-122"/>
              </a:rPr>
              <a:t>                              n</a:t>
            </a:r>
          </a:p>
          <a:p>
            <a:pPr>
              <a:spcBef>
                <a:spcPct val="50000"/>
              </a:spcBef>
              <a:buClrTx/>
              <a:buFontTx/>
            </a:pPr>
            <a:r>
              <a:rPr lang="zh-CN" altLang="en-US" b="1" dirty="0">
                <a:solidFill>
                  <a:srgbClr val="3333FF"/>
                </a:solidFill>
                <a:latin typeface="Times New Roman" panose="02020603050405020304" pitchFamily="18" charset="0"/>
                <a:ea typeface="微软雅黑 Light" panose="020B0502040204020203" pitchFamily="34" charset="-122"/>
              </a:rPr>
              <a:t>原操作</a:t>
            </a:r>
            <a:r>
              <a:rPr lang="en-US" altLang="zh-CN" b="1" dirty="0">
                <a:solidFill>
                  <a:srgbClr val="3333FF"/>
                </a:solidFill>
                <a:latin typeface="Times New Roman" panose="02020603050405020304" pitchFamily="18" charset="0"/>
                <a:ea typeface="微软雅黑 Light" panose="020B0502040204020203" pitchFamily="34" charset="-122"/>
              </a:rPr>
              <a:t>:</a:t>
            </a:r>
            <a:r>
              <a:rPr lang="en-US" altLang="zh-CN" b="1" dirty="0">
                <a:latin typeface="Times New Roman" panose="02020603050405020304" pitchFamily="18" charset="0"/>
                <a:ea typeface="微软雅黑 Light" panose="020B0502040204020203" pitchFamily="34" charset="-122"/>
              </a:rPr>
              <a:t>                                  a[j]&lt;-&gt;a[j+1];</a:t>
            </a:r>
          </a:p>
          <a:p>
            <a:pPr>
              <a:spcBef>
                <a:spcPct val="50000"/>
              </a:spcBef>
              <a:buClrTx/>
              <a:buFontTx/>
            </a:pPr>
            <a:r>
              <a:rPr lang="zh-CN" altLang="en-US" b="1" dirty="0">
                <a:solidFill>
                  <a:srgbClr val="3333FF"/>
                </a:solidFill>
                <a:latin typeface="Times New Roman" panose="02020603050405020304" pitchFamily="18" charset="0"/>
                <a:ea typeface="微软雅黑 Light" panose="020B0502040204020203" pitchFamily="34" charset="-122"/>
              </a:rPr>
              <a:t>基本操作重复执行的次数</a:t>
            </a:r>
            <a:r>
              <a:rPr lang="en-US" altLang="zh-CN" b="1" dirty="0">
                <a:solidFill>
                  <a:srgbClr val="3333FF"/>
                </a:solidFill>
                <a:latin typeface="Times New Roman" panose="02020603050405020304" pitchFamily="18" charset="0"/>
                <a:ea typeface="微软雅黑 Light" panose="020B0502040204020203" pitchFamily="34" charset="-122"/>
              </a:rPr>
              <a:t>:</a:t>
            </a:r>
            <a:r>
              <a:rPr lang="en-US" altLang="zh-CN" b="1" dirty="0">
                <a:latin typeface="Times New Roman" panose="02020603050405020304" pitchFamily="18" charset="0"/>
                <a:ea typeface="微软雅黑 Light" panose="020B0502040204020203" pitchFamily="34" charset="-122"/>
              </a:rPr>
              <a:t>  </a:t>
            </a:r>
            <a:r>
              <a:rPr lang="zh-CN" altLang="en-US" b="1" dirty="0">
                <a:latin typeface="Times New Roman" panose="02020603050405020304" pitchFamily="18" charset="0"/>
                <a:ea typeface="微软雅黑 Light" panose="020B0502040204020203" pitchFamily="34" charset="-122"/>
              </a:rPr>
              <a:t>不定</a:t>
            </a:r>
            <a:endParaRPr lang="zh-CN" altLang="en-US" b="1" baseline="30000" dirty="0">
              <a:latin typeface="Times New Roman" panose="02020603050405020304" pitchFamily="18" charset="0"/>
              <a:ea typeface="微软雅黑 Light" panose="020B0502040204020203" pitchFamily="34" charset="-122"/>
            </a:endParaRPr>
          </a:p>
          <a:p>
            <a:pPr>
              <a:spcBef>
                <a:spcPct val="50000"/>
              </a:spcBef>
              <a:buClrTx/>
              <a:buFontTx/>
            </a:pPr>
            <a:r>
              <a:rPr lang="zh-CN" altLang="en-US" b="1" dirty="0">
                <a:solidFill>
                  <a:srgbClr val="3333FF"/>
                </a:solidFill>
                <a:latin typeface="Times New Roman" panose="02020603050405020304" pitchFamily="18" charset="0"/>
                <a:ea typeface="微软雅黑 Light" panose="020B0502040204020203" pitchFamily="34" charset="-122"/>
              </a:rPr>
              <a:t>时间复杂度</a:t>
            </a:r>
            <a:r>
              <a:rPr lang="en-US" altLang="zh-CN" b="1" dirty="0">
                <a:solidFill>
                  <a:srgbClr val="3333FF"/>
                </a:solidFill>
                <a:latin typeface="Times New Roman" panose="02020603050405020304" pitchFamily="18" charset="0"/>
                <a:ea typeface="微软雅黑 Light" panose="020B0502040204020203" pitchFamily="34" charset="-122"/>
              </a:rPr>
              <a:t>: </a:t>
            </a:r>
            <a:r>
              <a:rPr lang="en-US" altLang="zh-CN" b="1" dirty="0">
                <a:latin typeface="Times New Roman" panose="02020603050405020304" pitchFamily="18" charset="0"/>
                <a:ea typeface="微软雅黑 Light" panose="020B0502040204020203" pitchFamily="34" charset="-122"/>
              </a:rPr>
              <a:t>                        T(n) = O(n</a:t>
            </a:r>
            <a:r>
              <a:rPr lang="en-US" altLang="zh-CN" b="1" baseline="30000" dirty="0">
                <a:latin typeface="Times New Roman" panose="02020603050405020304" pitchFamily="18" charset="0"/>
                <a:ea typeface="微软雅黑 Light" panose="020B0502040204020203" pitchFamily="34" charset="-122"/>
              </a:rPr>
              <a:t>2</a:t>
            </a:r>
            <a:r>
              <a:rPr lang="en-US" altLang="zh-CN" b="1" dirty="0">
                <a:latin typeface="Times New Roman" panose="02020603050405020304" pitchFamily="18" charset="0"/>
                <a:ea typeface="微软雅黑 Light" panose="020B0502040204020203" pitchFamily="34" charset="-122"/>
              </a:rPr>
              <a:t>) </a:t>
            </a:r>
          </a:p>
        </p:txBody>
      </p:sp>
      <p:sp>
        <p:nvSpPr>
          <p:cNvPr id="6" name="AutoShape 6">
            <a:hlinkClick r:id="" action="ppaction://hlinkshowjump?jump=lastslideviewed" highlightClick="1"/>
          </p:cNvPr>
          <p:cNvSpPr>
            <a:spLocks noChangeArrowheads="1"/>
          </p:cNvSpPr>
          <p:nvPr/>
        </p:nvSpPr>
        <p:spPr bwMode="auto">
          <a:xfrm rot="16200000">
            <a:off x="8101013" y="5770563"/>
            <a:ext cx="647700" cy="647700"/>
          </a:xfrm>
          <a:prstGeom prst="actionButtonReturn">
            <a:avLst/>
          </a:prstGeom>
          <a:solidFill>
            <a:schemeClr val="accent2">
              <a:lumMod val="60000"/>
              <a:lumOff val="40000"/>
            </a:schemeClr>
          </a:solidFill>
          <a:ln>
            <a:noFill/>
          </a:ln>
          <a:effec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itchFamily="34" charset="0"/>
                <a:ea typeface="幼圆" panose="02010509060101010101" pitchFamily="49" charset="-122"/>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itchFamily="34" charset="0"/>
                <a:ea typeface="幼圆" panose="02010509060101010101" pitchFamily="49" charset="-122"/>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itchFamily="34" charset="0"/>
                <a:ea typeface="幼圆" panose="02010509060101010101" pitchFamily="49" charset="-122"/>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itchFamily="34" charset="0"/>
                <a:ea typeface="幼圆" panose="02010509060101010101" pitchFamily="49" charset="-122"/>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Tahoma" panose="020B0604030504040204" pitchFamily="34" charset="0"/>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p:cNvSpPr>
          <p:nvPr>
            <p:ph type="title"/>
          </p:nvPr>
        </p:nvSpPr>
        <p:spPr>
          <a:xfrm>
            <a:off x="1258888" y="739775"/>
            <a:ext cx="6858000" cy="762000"/>
          </a:xfrm>
        </p:spPr>
        <p:txBody>
          <a:bodyPr vert="horz" wrap="square" lIns="91440" tIns="45720" rIns="91440" bIns="45720" anchor="t" anchorCtr="0"/>
          <a:lstStyle/>
          <a:p>
            <a:pPr defTabSz="457200" eaLnBrk="1" hangingPunct="1"/>
            <a:r>
              <a:rPr lang="zh-CN" altLang="en-US" sz="2800" kern="1200" dirty="0">
                <a:latin typeface="+mj-lt"/>
                <a:cs typeface="+mj-cs"/>
              </a:rPr>
              <a:t>类</a:t>
            </a:r>
            <a:r>
              <a:rPr lang="en-US" altLang="zh-CN" sz="2800" kern="1200" dirty="0">
                <a:latin typeface="微软雅黑 Light" panose="020B0502040204020203" pitchFamily="34" charset="-122"/>
                <a:cs typeface="+mj-cs"/>
              </a:rPr>
              <a:t>C</a:t>
            </a:r>
            <a:r>
              <a:rPr lang="zh-CN" altLang="en-US" sz="2800" kern="1200" dirty="0">
                <a:latin typeface="微软雅黑 Light" panose="020B0502040204020203" pitchFamily="34" charset="-122"/>
                <a:cs typeface="+mj-cs"/>
              </a:rPr>
              <a:t>语言描述的算法和</a:t>
            </a:r>
            <a:r>
              <a:rPr lang="en-US" altLang="zh-CN" sz="2800" kern="1200" dirty="0">
                <a:latin typeface="微软雅黑 Light" panose="020B0502040204020203" pitchFamily="34" charset="-122"/>
                <a:cs typeface="+mj-cs"/>
              </a:rPr>
              <a:t>C</a:t>
            </a:r>
            <a:r>
              <a:rPr lang="zh-CN" altLang="en-US" sz="2800" kern="1200" dirty="0">
                <a:latin typeface="+mj-lt"/>
                <a:cs typeface="+mj-cs"/>
              </a:rPr>
              <a:t>程序之间的区别</a:t>
            </a:r>
          </a:p>
        </p:txBody>
      </p:sp>
      <p:sp>
        <p:nvSpPr>
          <p:cNvPr id="68610" name="Rectangle 3"/>
          <p:cNvSpPr>
            <a:spLocks noGrp="1"/>
          </p:cNvSpPr>
          <p:nvPr>
            <p:ph idx="1"/>
          </p:nvPr>
        </p:nvSpPr>
        <p:spPr>
          <a:xfrm>
            <a:off x="1547813" y="1628775"/>
            <a:ext cx="5410200" cy="1828800"/>
          </a:xfrm>
        </p:spPr>
        <p:txBody>
          <a:bodyPr vert="horz" wrap="square" lIns="91440" tIns="45720" rIns="91440" bIns="45720" anchor="t" anchorCtr="0"/>
          <a:lstStyle/>
          <a:p>
            <a:pPr defTabSz="457200" eaLnBrk="1" hangingPunct="1"/>
            <a:r>
              <a:rPr lang="zh-CN" altLang="en-US" sz="2800" kern="1200" dirty="0">
                <a:latin typeface="+mn-lt"/>
                <a:cs typeface="+mn-cs"/>
              </a:rPr>
              <a:t>变量的声明</a:t>
            </a:r>
          </a:p>
          <a:p>
            <a:pPr defTabSz="457200" eaLnBrk="1" hangingPunct="1"/>
            <a:r>
              <a:rPr lang="zh-CN" altLang="en-US" sz="2800" kern="1200" dirty="0">
                <a:solidFill>
                  <a:srgbClr val="FF0000"/>
                </a:solidFill>
                <a:latin typeface="+mn-lt"/>
                <a:cs typeface="+mn-cs"/>
              </a:rPr>
              <a:t>变参的定义</a:t>
            </a:r>
          </a:p>
          <a:p>
            <a:pPr defTabSz="457200" eaLnBrk="1" hangingPunct="1"/>
            <a:r>
              <a:rPr lang="zh-CN" altLang="en-US" sz="2800" kern="1200" dirty="0">
                <a:latin typeface="+mn-lt"/>
                <a:cs typeface="+mn-cs"/>
              </a:rPr>
              <a:t>语句的具体写法</a:t>
            </a:r>
          </a:p>
        </p:txBody>
      </p:sp>
      <p:sp>
        <p:nvSpPr>
          <p:cNvPr id="68611"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48</a:t>
            </a:fld>
            <a:endParaRPr lang="en-US" altLang="zh-CN" sz="1400" dirty="0">
              <a:latin typeface="Tahoma" panose="020B0604030504040204" pitchFamily="34" charset="0"/>
              <a:ea typeface="微软雅黑 Light" panose="020B0502040204020203" pitchFamily="34" charset="-122"/>
            </a:endParaRPr>
          </a:p>
        </p:txBody>
      </p:sp>
      <p:sp>
        <p:nvSpPr>
          <p:cNvPr id="6148" name="Text Box 4"/>
          <p:cNvSpPr txBox="1">
            <a:spLocks noChangeArrowheads="1"/>
          </p:cNvSpPr>
          <p:nvPr/>
        </p:nvSpPr>
        <p:spPr bwMode="auto">
          <a:xfrm>
            <a:off x="1371600" y="3886200"/>
            <a:ext cx="4953000" cy="519113"/>
          </a:xfrm>
          <a:prstGeom prst="rect">
            <a:avLst/>
          </a:prstGeom>
          <a:noFill/>
          <a:ln>
            <a:noFill/>
          </a:ln>
          <a:effectLst/>
        </p:spPr>
        <p:txBody>
          <a:bodyPr>
            <a:spAutoFit/>
          </a:bodyPr>
          <a:lstStyle/>
          <a:p>
            <a:pPr marR="0" defTabSz="914400">
              <a:buClrTx/>
              <a:buSzTx/>
              <a:buFontTx/>
              <a:buNone/>
              <a:defRPr/>
            </a:pPr>
            <a:r>
              <a:rPr kumimoji="1" lang="zh-CN" altLang="en-US" sz="2800" b="1" i="1" kern="1200" cap="none" spc="0" normalizeH="0" baseline="0" noProof="0" dirty="0">
                <a:solidFill>
                  <a:srgbClr val="CCFFCC"/>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cs typeface="+mn-cs"/>
                <a:hlinkClick r:id="rId2" action="ppaction://hlinksldjump"/>
              </a:rPr>
              <a:t>算法转变为程序的一个实例</a:t>
            </a:r>
            <a:endParaRPr kumimoji="1" lang="zh-CN" altLang="en-US" sz="2800" b="1" i="1" kern="1200" cap="none" spc="0" normalizeH="0" baseline="0" noProof="0" dirty="0">
              <a:solidFill>
                <a:srgbClr val="CCFFCC"/>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cs typeface="+mn-cs"/>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CCCCFF">
                <a:alpha val="100000"/>
              </a:srgbClr>
            </a:gs>
            <a:gs pos="17999">
              <a:srgbClr val="99CCFF">
                <a:alpha val="100000"/>
              </a:srgbClr>
            </a:gs>
            <a:gs pos="36000">
              <a:srgbClr val="C7FFF0">
                <a:alpha val="100000"/>
              </a:srgbClr>
            </a:gs>
            <a:gs pos="61000">
              <a:srgbClr val="FFF5CC">
                <a:alpha val="100000"/>
              </a:srgbClr>
            </a:gs>
            <a:gs pos="82001">
              <a:srgbClr val="F2F2F2">
                <a:alpha val="100000"/>
              </a:srgbClr>
            </a:gs>
            <a:gs pos="100000">
              <a:srgbClr val="CCCCFF">
                <a:alpha val="100000"/>
              </a:srgbClr>
            </a:gs>
          </a:gsLst>
          <a:path path="rect">
            <a:fillToRect r="100000" b="100000"/>
          </a:path>
          <a:tileRect/>
        </a:gradFill>
        <a:effectLst/>
      </p:bgPr>
    </p:bg>
    <p:spTree>
      <p:nvGrpSpPr>
        <p:cNvPr id="1" name=""/>
        <p:cNvGrpSpPr/>
        <p:nvPr/>
      </p:nvGrpSpPr>
      <p:grpSpPr>
        <a:xfrm>
          <a:off x="0" y="0"/>
          <a:ext cx="0" cy="0"/>
          <a:chOff x="0" y="0"/>
          <a:chExt cx="0" cy="0"/>
        </a:xfrm>
      </p:grpSpPr>
      <p:sp>
        <p:nvSpPr>
          <p:cNvPr id="69634" name="Text Box 2"/>
          <p:cNvSpPr txBox="1"/>
          <p:nvPr/>
        </p:nvSpPr>
        <p:spPr>
          <a:xfrm>
            <a:off x="323850" y="109538"/>
            <a:ext cx="8928100" cy="6738937"/>
          </a:xfrm>
          <a:prstGeom prst="rect">
            <a:avLst/>
          </a:prstGeom>
          <a:noFill/>
          <a:ln w="9525">
            <a:noFill/>
          </a:ln>
        </p:spPr>
        <p:txBody>
          <a:bodyPr anchor="t" anchorCtr="0">
            <a:spAutoFit/>
          </a:bodyPr>
          <a:lstStyle/>
          <a:p>
            <a:pPr>
              <a:buClrTx/>
              <a:buFontTx/>
            </a:pPr>
            <a:r>
              <a:rPr lang="zh-CN" altLang="en-US" b="1" dirty="0">
                <a:latin typeface="Times New Roman" panose="02020603050405020304" pitchFamily="18" charset="0"/>
                <a:ea typeface="微软雅黑 Light" panose="020B0502040204020203" pitchFamily="34" charset="-122"/>
              </a:rPr>
              <a:t>一个算法实例：</a:t>
            </a:r>
          </a:p>
          <a:p>
            <a:pPr>
              <a:buClrTx/>
              <a:buFontTx/>
            </a:pPr>
            <a:r>
              <a:rPr lang="en-US" altLang="zh-CN" b="1" dirty="0">
                <a:latin typeface="Times New Roman" panose="02020603050405020304" pitchFamily="18" charset="0"/>
                <a:ea typeface="微软雅黑 Light" panose="020B0502040204020203" pitchFamily="34" charset="-122"/>
              </a:rPr>
              <a:t>Status example(ElemType </a:t>
            </a:r>
            <a:r>
              <a:rPr lang="en-US" altLang="zh-CN" b="1" dirty="0">
                <a:solidFill>
                  <a:srgbClr val="FF0000"/>
                </a:solidFill>
                <a:latin typeface="Times New Roman" panose="02020603050405020304" pitchFamily="18" charset="0"/>
                <a:ea typeface="微软雅黑 Light" panose="020B0502040204020203" pitchFamily="34" charset="-122"/>
              </a:rPr>
              <a:t>&amp;</a:t>
            </a:r>
            <a:r>
              <a:rPr lang="en-US" altLang="zh-CN" b="1" dirty="0">
                <a:latin typeface="Times New Roman" panose="02020603050405020304" pitchFamily="18" charset="0"/>
                <a:ea typeface="微软雅黑 Light" panose="020B0502040204020203" pitchFamily="34" charset="-122"/>
              </a:rPr>
              <a:t>x, ElemType </a:t>
            </a:r>
            <a:r>
              <a:rPr lang="en-US" altLang="zh-CN" b="1" dirty="0">
                <a:solidFill>
                  <a:srgbClr val="FF0000"/>
                </a:solidFill>
                <a:latin typeface="Times New Roman" panose="02020603050405020304" pitchFamily="18" charset="0"/>
                <a:ea typeface="微软雅黑 Light" panose="020B0502040204020203" pitchFamily="34" charset="-122"/>
              </a:rPr>
              <a:t>&amp;</a:t>
            </a:r>
            <a:r>
              <a:rPr lang="en-US" altLang="zh-CN" b="1" dirty="0">
                <a:latin typeface="Times New Roman" panose="02020603050405020304" pitchFamily="18" charset="0"/>
                <a:ea typeface="微软雅黑 Light" panose="020B0502040204020203" pitchFamily="34" charset="-122"/>
              </a:rPr>
              <a:t>y,</a:t>
            </a:r>
            <a:r>
              <a:rPr lang="en-US" altLang="zh-CN" dirty="0">
                <a:solidFill>
                  <a:srgbClr val="404040"/>
                </a:solidFill>
                <a:latin typeface="微软雅黑 Light" panose="020B0502040204020203" pitchFamily="34" charset="-122"/>
                <a:ea typeface="微软雅黑 Light" panose="020B0502040204020203" pitchFamily="34" charset="-122"/>
              </a:rPr>
              <a:t> </a:t>
            </a:r>
            <a:r>
              <a:rPr lang="en-US" altLang="zh-CN" b="1" dirty="0">
                <a:latin typeface="Times New Roman" panose="02020603050405020304" pitchFamily="18" charset="0"/>
                <a:ea typeface="微软雅黑 Light" panose="020B0502040204020203" pitchFamily="34" charset="-122"/>
              </a:rPr>
              <a:t>ElemType a[], int n)</a:t>
            </a:r>
          </a:p>
          <a:p>
            <a:pPr>
              <a:buClrTx/>
              <a:buFontTx/>
            </a:pPr>
            <a:r>
              <a:rPr lang="en-US" altLang="zh-CN" b="1" dirty="0">
                <a:latin typeface="Times New Roman" panose="02020603050405020304" pitchFamily="18" charset="0"/>
                <a:ea typeface="微软雅黑 Light" panose="020B0502040204020203" pitchFamily="34" charset="-122"/>
              </a:rPr>
              <a:t>{</a:t>
            </a:r>
          </a:p>
          <a:p>
            <a:pPr>
              <a:buClrTx/>
              <a:buFontTx/>
            </a:pPr>
            <a:r>
              <a:rPr lang="en-US" altLang="zh-CN" b="1" dirty="0">
                <a:latin typeface="Times New Roman" panose="02020603050405020304" pitchFamily="18" charset="0"/>
                <a:ea typeface="微软雅黑 Light" panose="020B0502040204020203" pitchFamily="34" charset="-122"/>
              </a:rPr>
              <a:t>     if(x&gt;y)     </a:t>
            </a:r>
            <a:r>
              <a:rPr lang="en-US" altLang="zh-CN" b="1" dirty="0">
                <a:solidFill>
                  <a:srgbClr val="FF0000"/>
                </a:solidFill>
                <a:latin typeface="Times New Roman" panose="02020603050405020304" pitchFamily="18" charset="0"/>
                <a:ea typeface="微软雅黑 Light" panose="020B0502040204020203" pitchFamily="34" charset="-122"/>
              </a:rPr>
              <a:t>x&lt;-&gt;y</a:t>
            </a:r>
            <a:r>
              <a:rPr lang="en-US" altLang="zh-CN" b="1" dirty="0">
                <a:latin typeface="Times New Roman" panose="02020603050405020304" pitchFamily="18" charset="0"/>
                <a:ea typeface="微软雅黑 Light" panose="020B0502040204020203" pitchFamily="34" charset="-122"/>
              </a:rPr>
              <a:t>;</a:t>
            </a:r>
          </a:p>
          <a:p>
            <a:pPr>
              <a:buClrTx/>
              <a:buFontTx/>
            </a:pPr>
            <a:r>
              <a:rPr lang="en-US" altLang="zh-CN" b="1" dirty="0">
                <a:latin typeface="Times New Roman" panose="02020603050405020304" pitchFamily="18" charset="0"/>
                <a:ea typeface="微软雅黑 Light" panose="020B0502040204020203" pitchFamily="34" charset="-122"/>
              </a:rPr>
              <a:t>     </a:t>
            </a:r>
            <a:r>
              <a:rPr lang="en-US" altLang="zh-CN" b="1" dirty="0">
                <a:solidFill>
                  <a:srgbClr val="FF0000"/>
                </a:solidFill>
                <a:latin typeface="Times New Roman" panose="02020603050405020304" pitchFamily="18" charset="0"/>
                <a:ea typeface="微软雅黑 Light" panose="020B0502040204020203" pitchFamily="34" charset="-122"/>
              </a:rPr>
              <a:t>b[0..9]=a[0..9];  </a:t>
            </a:r>
            <a:r>
              <a:rPr lang="en-US" altLang="zh-CN" b="1" dirty="0">
                <a:latin typeface="Times New Roman" panose="02020603050405020304" pitchFamily="18" charset="0"/>
                <a:ea typeface="微软雅黑 Light" panose="020B0502040204020203" pitchFamily="34" charset="-122"/>
              </a:rPr>
              <a:t>……</a:t>
            </a:r>
          </a:p>
          <a:p>
            <a:pPr>
              <a:buClrTx/>
              <a:buFontTx/>
            </a:pPr>
            <a:r>
              <a:rPr lang="en-US" altLang="zh-CN" b="1" dirty="0">
                <a:latin typeface="Times New Roman" panose="02020603050405020304" pitchFamily="18" charset="0"/>
                <a:ea typeface="微软雅黑 Light" panose="020B0502040204020203" pitchFamily="34" charset="-122"/>
              </a:rPr>
              <a:t>     return OK;</a:t>
            </a:r>
          </a:p>
          <a:p>
            <a:pPr>
              <a:buClrTx/>
              <a:buFontTx/>
            </a:pPr>
            <a:r>
              <a:rPr lang="en-US" altLang="zh-CN" b="1" dirty="0">
                <a:latin typeface="Times New Roman" panose="02020603050405020304" pitchFamily="18" charset="0"/>
                <a:ea typeface="微软雅黑 Light" panose="020B0502040204020203" pitchFamily="34" charset="-122"/>
              </a:rPr>
              <a:t>}</a:t>
            </a:r>
            <a:endParaRPr lang="en-US" altLang="zh-CN" b="1" dirty="0">
              <a:solidFill>
                <a:schemeClr val="bg2"/>
              </a:solidFill>
              <a:latin typeface="Times New Roman" panose="02020603050405020304" pitchFamily="18" charset="0"/>
              <a:ea typeface="微软雅黑 Light" panose="020B0502040204020203" pitchFamily="34" charset="-122"/>
            </a:endParaRPr>
          </a:p>
          <a:p>
            <a:pPr>
              <a:buClrTx/>
              <a:buFontTx/>
            </a:pPr>
            <a:r>
              <a:rPr lang="zh-CN" altLang="en-US" b="1" dirty="0">
                <a:latin typeface="Times New Roman" panose="02020603050405020304" pitchFamily="18" charset="0"/>
                <a:ea typeface="微软雅黑 Light" panose="020B0502040204020203" pitchFamily="34" charset="-122"/>
              </a:rPr>
              <a:t>由上述算法改编而成的</a:t>
            </a:r>
            <a:r>
              <a:rPr lang="en-US" altLang="zh-CN" b="1" dirty="0">
                <a:latin typeface="Times New Roman" panose="02020603050405020304" pitchFamily="18" charset="0"/>
                <a:ea typeface="微软雅黑 Light" panose="020B0502040204020203" pitchFamily="34" charset="-122"/>
              </a:rPr>
              <a:t>C</a:t>
            </a:r>
            <a:r>
              <a:rPr lang="zh-CN" altLang="en-US" b="1" dirty="0">
                <a:latin typeface="Times New Roman" panose="02020603050405020304" pitchFamily="18" charset="0"/>
                <a:ea typeface="微软雅黑 Light" panose="020B0502040204020203" pitchFamily="34" charset="-122"/>
              </a:rPr>
              <a:t>程序实例：</a:t>
            </a:r>
            <a:endParaRPr lang="en-US" altLang="zh-CN" b="1" dirty="0">
              <a:latin typeface="Times New Roman" panose="02020603050405020304" pitchFamily="18" charset="0"/>
              <a:ea typeface="微软雅黑 Light" panose="020B0502040204020203" pitchFamily="34" charset="-122"/>
            </a:endParaRPr>
          </a:p>
          <a:p>
            <a:pPr>
              <a:buClrTx/>
              <a:buFont typeface="Wingdings 3" panose="05040102010807070707" pitchFamily="18" charset="2"/>
            </a:pPr>
            <a:r>
              <a:rPr lang="en-US" altLang="zh-CN" b="1" dirty="0">
                <a:solidFill>
                  <a:srgbClr val="FF0000"/>
                </a:solidFill>
                <a:latin typeface="Times New Roman" panose="02020603050405020304" pitchFamily="18" charset="0"/>
                <a:ea typeface="微软雅黑 Light" panose="020B0502040204020203" pitchFamily="34" charset="-122"/>
              </a:rPr>
              <a:t>typedef int ElemType;</a:t>
            </a:r>
            <a:endParaRPr lang="zh-CN" altLang="en-US" b="1" dirty="0">
              <a:solidFill>
                <a:srgbClr val="FF0000"/>
              </a:solidFill>
              <a:latin typeface="Times New Roman" panose="02020603050405020304" pitchFamily="18" charset="0"/>
              <a:ea typeface="微软雅黑 Light" panose="020B0502040204020203" pitchFamily="34" charset="-122"/>
            </a:endParaRPr>
          </a:p>
          <a:p>
            <a:pPr>
              <a:buClrTx/>
              <a:buFontTx/>
            </a:pPr>
            <a:r>
              <a:rPr lang="en-US" altLang="zh-CN" b="1" dirty="0">
                <a:latin typeface="Times New Roman" panose="02020603050405020304" pitchFamily="18" charset="0"/>
                <a:ea typeface="微软雅黑 Light" panose="020B0502040204020203" pitchFamily="34" charset="-122"/>
              </a:rPr>
              <a:t>Status example(ElemType </a:t>
            </a:r>
            <a:r>
              <a:rPr lang="en-US" altLang="zh-CN" sz="2800" b="1" dirty="0">
                <a:solidFill>
                  <a:srgbClr val="FF0000"/>
                </a:solidFill>
                <a:latin typeface="Times New Roman" panose="02020603050405020304" pitchFamily="18" charset="0"/>
                <a:ea typeface="微软雅黑 Light" panose="020B0502040204020203" pitchFamily="34" charset="-122"/>
              </a:rPr>
              <a:t>*</a:t>
            </a:r>
            <a:r>
              <a:rPr lang="en-US" altLang="zh-CN" b="1" dirty="0">
                <a:latin typeface="Times New Roman" panose="02020603050405020304" pitchFamily="18" charset="0"/>
                <a:ea typeface="微软雅黑 Light" panose="020B0502040204020203" pitchFamily="34" charset="-122"/>
              </a:rPr>
              <a:t>x, ElemType </a:t>
            </a:r>
            <a:r>
              <a:rPr lang="en-US" altLang="zh-CN" sz="2800" b="1" dirty="0">
                <a:solidFill>
                  <a:srgbClr val="FF0000"/>
                </a:solidFill>
                <a:latin typeface="Times New Roman" panose="02020603050405020304" pitchFamily="18" charset="0"/>
                <a:ea typeface="微软雅黑 Light" panose="020B0502040204020203" pitchFamily="34" charset="-122"/>
              </a:rPr>
              <a:t>*</a:t>
            </a:r>
            <a:r>
              <a:rPr lang="en-US" altLang="zh-CN" b="1" dirty="0">
                <a:latin typeface="Times New Roman" panose="02020603050405020304" pitchFamily="18" charset="0"/>
                <a:ea typeface="微软雅黑 Light" panose="020B0502040204020203" pitchFamily="34" charset="-122"/>
              </a:rPr>
              <a:t>y,</a:t>
            </a:r>
            <a:r>
              <a:rPr lang="en-US" altLang="zh-CN" dirty="0">
                <a:solidFill>
                  <a:srgbClr val="404040"/>
                </a:solidFill>
                <a:latin typeface="微软雅黑 Light" panose="020B0502040204020203" pitchFamily="34" charset="-122"/>
                <a:ea typeface="微软雅黑 Light" panose="020B0502040204020203" pitchFamily="34" charset="-122"/>
              </a:rPr>
              <a:t> </a:t>
            </a:r>
            <a:r>
              <a:rPr lang="en-US" altLang="zh-CN" b="1" dirty="0">
                <a:latin typeface="Times New Roman" panose="02020603050405020304" pitchFamily="18" charset="0"/>
                <a:ea typeface="微软雅黑 Light" panose="020B0502040204020203" pitchFamily="34" charset="-122"/>
              </a:rPr>
              <a:t>ElemType a[], int n)</a:t>
            </a:r>
          </a:p>
          <a:p>
            <a:pPr>
              <a:buClrTx/>
              <a:buFontTx/>
            </a:pPr>
            <a:r>
              <a:rPr lang="en-US" altLang="zh-CN" b="1" dirty="0">
                <a:latin typeface="Times New Roman" panose="02020603050405020304" pitchFamily="18" charset="0"/>
                <a:ea typeface="微软雅黑 Light" panose="020B0502040204020203" pitchFamily="34" charset="-122"/>
              </a:rPr>
              <a:t>{</a:t>
            </a:r>
          </a:p>
          <a:p>
            <a:pPr>
              <a:buClrTx/>
              <a:buFontTx/>
            </a:pPr>
            <a:r>
              <a:rPr lang="en-US" altLang="zh-CN" b="1" dirty="0">
                <a:solidFill>
                  <a:srgbClr val="FF0000"/>
                </a:solidFill>
                <a:latin typeface="Times New Roman" panose="02020603050405020304" pitchFamily="18" charset="0"/>
                <a:ea typeface="微软雅黑 Light" panose="020B0502040204020203" pitchFamily="34" charset="-122"/>
              </a:rPr>
              <a:t>    ElemType b[10], temp; </a:t>
            </a:r>
          </a:p>
          <a:p>
            <a:pPr>
              <a:buClrTx/>
              <a:buFontTx/>
            </a:pPr>
            <a:r>
              <a:rPr lang="en-US" altLang="zh-CN" b="1" dirty="0">
                <a:solidFill>
                  <a:srgbClr val="FF0000"/>
                </a:solidFill>
                <a:latin typeface="Times New Roman" panose="02020603050405020304" pitchFamily="18" charset="0"/>
                <a:ea typeface="微软雅黑 Light" panose="020B0502040204020203" pitchFamily="34" charset="-122"/>
              </a:rPr>
              <a:t>    </a:t>
            </a:r>
            <a:r>
              <a:rPr lang="en-US" altLang="zh-CN" b="1" dirty="0">
                <a:latin typeface="Times New Roman" panose="02020603050405020304" pitchFamily="18" charset="0"/>
                <a:ea typeface="微软雅黑 Light" panose="020B0502040204020203" pitchFamily="34" charset="-122"/>
              </a:rPr>
              <a:t>if</a:t>
            </a:r>
            <a:r>
              <a:rPr lang="en-US" altLang="zh-CN" b="1" dirty="0">
                <a:solidFill>
                  <a:srgbClr val="FF0000"/>
                </a:solidFill>
                <a:latin typeface="Times New Roman" panose="02020603050405020304" pitchFamily="18" charset="0"/>
                <a:ea typeface="微软雅黑 Light" panose="020B0502040204020203" pitchFamily="34" charset="-122"/>
              </a:rPr>
              <a:t>  ( *x &gt; *y )     {temp=*y; *y=*x; *x=temp;}</a:t>
            </a:r>
          </a:p>
          <a:p>
            <a:pPr>
              <a:buClrTx/>
              <a:buFontTx/>
            </a:pPr>
            <a:r>
              <a:rPr lang="en-US" altLang="zh-CN" b="1" dirty="0">
                <a:solidFill>
                  <a:srgbClr val="FF0000"/>
                </a:solidFill>
                <a:latin typeface="Times New Roman" panose="02020603050405020304" pitchFamily="18" charset="0"/>
                <a:ea typeface="微软雅黑 Light" panose="020B0502040204020203" pitchFamily="34" charset="-122"/>
              </a:rPr>
              <a:t>    for( int i=0; i&lt;10; i++) b[i]=a[i]; </a:t>
            </a:r>
          </a:p>
          <a:p>
            <a:pPr>
              <a:buClrTx/>
              <a:buFontTx/>
            </a:pPr>
            <a:r>
              <a:rPr lang="en-US" altLang="zh-CN" b="1" dirty="0">
                <a:solidFill>
                  <a:schemeClr val="hlink"/>
                </a:solidFill>
                <a:latin typeface="Times New Roman" panose="02020603050405020304" pitchFamily="18" charset="0"/>
                <a:ea typeface="微软雅黑 Light" panose="020B0502040204020203" pitchFamily="34" charset="-122"/>
              </a:rPr>
              <a:t>    </a:t>
            </a:r>
            <a:r>
              <a:rPr lang="en-US" altLang="zh-CN" b="1" dirty="0">
                <a:latin typeface="Times New Roman" panose="02020603050405020304" pitchFamily="18" charset="0"/>
                <a:ea typeface="微软雅黑 Light" panose="020B0502040204020203" pitchFamily="34" charset="-122"/>
              </a:rPr>
              <a:t>……</a:t>
            </a:r>
          </a:p>
          <a:p>
            <a:pPr>
              <a:buClrTx/>
              <a:buFontTx/>
            </a:pPr>
            <a:r>
              <a:rPr lang="en-US" altLang="zh-CN" b="1" dirty="0">
                <a:latin typeface="Times New Roman" panose="02020603050405020304" pitchFamily="18" charset="0"/>
                <a:ea typeface="微软雅黑 Light" panose="020B0502040204020203" pitchFamily="34" charset="-122"/>
              </a:rPr>
              <a:t>    return OK;</a:t>
            </a:r>
          </a:p>
          <a:p>
            <a:pPr>
              <a:buClrTx/>
              <a:buFontTx/>
            </a:pPr>
            <a:r>
              <a:rPr lang="en-US" altLang="zh-CN" b="1" dirty="0">
                <a:latin typeface="Times New Roman" panose="02020603050405020304" pitchFamily="18" charset="0"/>
                <a:ea typeface="微软雅黑 Light" panose="020B0502040204020203" pitchFamily="34" charset="-122"/>
              </a:rPr>
              <a:t>}</a:t>
            </a:r>
          </a:p>
          <a:p>
            <a:pPr>
              <a:buClrTx/>
              <a:buFontTx/>
            </a:pPr>
            <a:endParaRPr lang="en-US" altLang="zh-CN" b="1" dirty="0">
              <a:solidFill>
                <a:schemeClr val="bg2"/>
              </a:solidFill>
              <a:latin typeface="Times New Roman" panose="02020603050405020304" pitchFamily="18" charset="0"/>
              <a:ea typeface="微软雅黑 Light" panose="020B0502040204020203" pitchFamily="34" charset="-122"/>
            </a:endParaRPr>
          </a:p>
        </p:txBody>
      </p:sp>
      <p:sp>
        <p:nvSpPr>
          <p:cNvPr id="8196" name="AutoShape 4"/>
          <p:cNvSpPr/>
          <p:nvPr/>
        </p:nvSpPr>
        <p:spPr>
          <a:xfrm>
            <a:off x="3749040" y="908050"/>
            <a:ext cx="5287010" cy="4537075"/>
          </a:xfrm>
          <a:prstGeom prst="wedgeRoundRectCallout">
            <a:avLst>
              <a:gd name="adj1" fmla="val -68102"/>
              <a:gd name="adj2" fmla="val -49708"/>
              <a:gd name="adj3" fmla="val 16667"/>
            </a:avLst>
          </a:prstGeom>
          <a:solidFill>
            <a:srgbClr val="FFFF99"/>
          </a:solidFill>
          <a:ln w="9525" cap="flat" cmpd="sng">
            <a:solidFill>
              <a:schemeClr val="tx1"/>
            </a:solidFill>
            <a:prstDash val="solid"/>
            <a:miter/>
            <a:headEnd type="none" w="med" len="med"/>
            <a:tailEnd type="none" w="med" len="med"/>
          </a:ln>
        </p:spPr>
        <p:txBody>
          <a:bodyPr anchor="t" anchorCtr="0"/>
          <a:lstStyle/>
          <a:p>
            <a:pPr>
              <a:lnSpc>
                <a:spcPct val="120000"/>
              </a:lnSpc>
              <a:buClrTx/>
              <a:buFontTx/>
            </a:pPr>
            <a:r>
              <a:rPr lang="en-US" altLang="zh-CN" sz="2000" b="1" dirty="0">
                <a:latin typeface="Times New Roman" panose="02020603050405020304" pitchFamily="18" charset="0"/>
                <a:ea typeface="微软雅黑 Light" panose="020B0502040204020203" pitchFamily="34" charset="-122"/>
              </a:rPr>
              <a:t>C++</a:t>
            </a:r>
            <a:r>
              <a:rPr lang="zh-CN" altLang="en-US" sz="2000" b="1" dirty="0">
                <a:latin typeface="Times New Roman" panose="02020603050405020304" pitchFamily="18" charset="0"/>
                <a:ea typeface="微软雅黑 Light" panose="020B0502040204020203" pitchFamily="34" charset="-122"/>
              </a:rPr>
              <a:t>程序实例：</a:t>
            </a:r>
            <a:endParaRPr lang="en-US" altLang="zh-CN" sz="2000" b="1" dirty="0">
              <a:latin typeface="Times New Roman" panose="02020603050405020304" pitchFamily="18" charset="0"/>
              <a:ea typeface="微软雅黑 Light" panose="020B0502040204020203" pitchFamily="34" charset="-122"/>
            </a:endParaRPr>
          </a:p>
          <a:p>
            <a:pPr>
              <a:lnSpc>
                <a:spcPct val="120000"/>
              </a:lnSpc>
              <a:buClrTx/>
              <a:buFont typeface="Wingdings 3" panose="05040102010807070707" pitchFamily="18" charset="2"/>
            </a:pPr>
            <a:r>
              <a:rPr lang="en-US" altLang="zh-CN" b="1" dirty="0">
                <a:solidFill>
                  <a:srgbClr val="C00000"/>
                </a:solidFill>
                <a:latin typeface="Times New Roman" panose="02020603050405020304" pitchFamily="18" charset="0"/>
                <a:ea typeface="微软雅黑 Light" panose="020B0502040204020203" pitchFamily="34" charset="-122"/>
              </a:rPr>
              <a:t>typedef int ElemType;</a:t>
            </a:r>
            <a:endParaRPr lang="zh-CN" altLang="en-US" b="1" dirty="0">
              <a:solidFill>
                <a:srgbClr val="C00000"/>
              </a:solidFill>
              <a:latin typeface="Times New Roman" panose="02020603050405020304" pitchFamily="18" charset="0"/>
              <a:ea typeface="微软雅黑 Light" panose="020B0502040204020203" pitchFamily="34" charset="-122"/>
            </a:endParaRPr>
          </a:p>
          <a:p>
            <a:pPr>
              <a:lnSpc>
                <a:spcPct val="120000"/>
              </a:lnSpc>
              <a:buClrTx/>
              <a:buFontTx/>
            </a:pPr>
            <a:r>
              <a:rPr lang="en-US" altLang="zh-CN" b="1" dirty="0">
                <a:latin typeface="Times New Roman" panose="02020603050405020304" pitchFamily="18" charset="0"/>
                <a:ea typeface="微软雅黑 Light" panose="020B0502040204020203" pitchFamily="34" charset="-122"/>
              </a:rPr>
              <a:t>Status example(ElemType </a:t>
            </a:r>
            <a:r>
              <a:rPr lang="en-US" altLang="zh-CN" b="1" dirty="0">
                <a:solidFill>
                  <a:srgbClr val="C00000"/>
                </a:solidFill>
                <a:latin typeface="Times New Roman" panose="02020603050405020304" pitchFamily="18" charset="0"/>
                <a:ea typeface="微软雅黑 Light" panose="020B0502040204020203" pitchFamily="34" charset="-122"/>
              </a:rPr>
              <a:t>&amp;</a:t>
            </a:r>
            <a:r>
              <a:rPr lang="en-US" altLang="zh-CN" b="1" dirty="0">
                <a:latin typeface="Times New Roman" panose="02020603050405020304" pitchFamily="18" charset="0"/>
                <a:ea typeface="微软雅黑 Light" panose="020B0502040204020203" pitchFamily="34" charset="-122"/>
              </a:rPr>
              <a:t>x, ElemType </a:t>
            </a:r>
            <a:r>
              <a:rPr lang="en-US" altLang="zh-CN" b="1" dirty="0">
                <a:solidFill>
                  <a:srgbClr val="C00000"/>
                </a:solidFill>
                <a:latin typeface="Times New Roman" panose="02020603050405020304" pitchFamily="18" charset="0"/>
                <a:ea typeface="微软雅黑 Light" panose="020B0502040204020203" pitchFamily="34" charset="-122"/>
              </a:rPr>
              <a:t>&amp;</a:t>
            </a:r>
            <a:r>
              <a:rPr lang="en-US" altLang="zh-CN" b="1" dirty="0">
                <a:latin typeface="Times New Roman" panose="02020603050405020304" pitchFamily="18" charset="0"/>
                <a:ea typeface="微软雅黑 Light" panose="020B0502040204020203" pitchFamily="34" charset="-122"/>
              </a:rPr>
              <a:t>y, ElemType a[], int n){</a:t>
            </a:r>
          </a:p>
          <a:p>
            <a:pPr>
              <a:lnSpc>
                <a:spcPct val="120000"/>
              </a:lnSpc>
              <a:buClrTx/>
              <a:buFontTx/>
            </a:pPr>
            <a:r>
              <a:rPr lang="en-US" altLang="zh-CN" b="1" dirty="0">
                <a:latin typeface="Times New Roman" panose="02020603050405020304" pitchFamily="18" charset="0"/>
                <a:ea typeface="微软雅黑 Light" panose="020B0502040204020203" pitchFamily="34" charset="-122"/>
              </a:rPr>
              <a:t>    </a:t>
            </a:r>
            <a:r>
              <a:rPr lang="en-US" altLang="zh-CN" b="1" dirty="0">
                <a:solidFill>
                  <a:srgbClr val="C00000"/>
                </a:solidFill>
                <a:latin typeface="Times New Roman" panose="02020603050405020304" pitchFamily="18" charset="0"/>
                <a:ea typeface="微软雅黑 Light" panose="020B0502040204020203" pitchFamily="34" charset="-122"/>
              </a:rPr>
              <a:t>ElemType b[10], temp; </a:t>
            </a:r>
          </a:p>
          <a:p>
            <a:pPr>
              <a:lnSpc>
                <a:spcPct val="120000"/>
              </a:lnSpc>
              <a:buClrTx/>
              <a:buFontTx/>
            </a:pPr>
            <a:r>
              <a:rPr lang="en-US" altLang="zh-CN" b="1" dirty="0">
                <a:solidFill>
                  <a:srgbClr val="C00000"/>
                </a:solidFill>
                <a:latin typeface="Times New Roman" panose="02020603050405020304" pitchFamily="18" charset="0"/>
                <a:ea typeface="微软雅黑 Light" panose="020B0502040204020203" pitchFamily="34" charset="-122"/>
              </a:rPr>
              <a:t>    </a:t>
            </a:r>
            <a:r>
              <a:rPr lang="en-US" altLang="zh-CN" b="1" dirty="0">
                <a:latin typeface="Times New Roman" panose="02020603050405020304" pitchFamily="18" charset="0"/>
                <a:ea typeface="微软雅黑 Light" panose="020B0502040204020203" pitchFamily="34" charset="-122"/>
              </a:rPr>
              <a:t>if (x&gt;y)     </a:t>
            </a:r>
            <a:r>
              <a:rPr lang="en-US" altLang="zh-CN" b="1" dirty="0">
                <a:solidFill>
                  <a:srgbClr val="C00000"/>
                </a:solidFill>
                <a:latin typeface="Times New Roman" panose="02020603050405020304" pitchFamily="18" charset="0"/>
                <a:ea typeface="微软雅黑 Light" panose="020B0502040204020203" pitchFamily="34" charset="-122"/>
              </a:rPr>
              <a:t>{temp=y; y=x; x=temp;}</a:t>
            </a:r>
          </a:p>
          <a:p>
            <a:pPr>
              <a:lnSpc>
                <a:spcPct val="120000"/>
              </a:lnSpc>
              <a:buClrTx/>
              <a:buFontTx/>
            </a:pPr>
            <a:r>
              <a:rPr lang="en-US" altLang="zh-CN" b="1" dirty="0">
                <a:solidFill>
                  <a:srgbClr val="C00000"/>
                </a:solidFill>
                <a:latin typeface="Times New Roman" panose="02020603050405020304" pitchFamily="18" charset="0"/>
                <a:ea typeface="微软雅黑 Light" panose="020B0502040204020203" pitchFamily="34" charset="-122"/>
              </a:rPr>
              <a:t>    for( int i=0; i&lt;n; i++) b[i]=a[i]; </a:t>
            </a:r>
          </a:p>
          <a:p>
            <a:pPr>
              <a:buClrTx/>
              <a:buFontTx/>
            </a:pPr>
            <a:r>
              <a:rPr lang="en-US" altLang="zh-CN" b="1" dirty="0">
                <a:solidFill>
                  <a:srgbClr val="FF0000"/>
                </a:solidFill>
                <a:latin typeface="Times New Roman" panose="02020603050405020304" pitchFamily="18" charset="0"/>
                <a:ea typeface="微软雅黑 Light" panose="020B0502040204020203" pitchFamily="34" charset="-122"/>
              </a:rPr>
              <a:t>  </a:t>
            </a:r>
            <a:r>
              <a:rPr lang="en-US" altLang="zh-CN" b="1" dirty="0">
                <a:solidFill>
                  <a:schemeClr val="hlink"/>
                </a:solidFill>
                <a:latin typeface="Times New Roman" panose="02020603050405020304" pitchFamily="18" charset="0"/>
                <a:ea typeface="微软雅黑 Light" panose="020B0502040204020203" pitchFamily="34" charset="-122"/>
              </a:rPr>
              <a:t>  </a:t>
            </a:r>
            <a:r>
              <a:rPr lang="en-US" altLang="zh-CN" b="1" dirty="0">
                <a:latin typeface="Times New Roman" panose="02020603050405020304" pitchFamily="18" charset="0"/>
                <a:ea typeface="微软雅黑 Light" panose="020B0502040204020203" pitchFamily="34" charset="-122"/>
              </a:rPr>
              <a:t>……</a:t>
            </a:r>
          </a:p>
          <a:p>
            <a:pPr>
              <a:buClrTx/>
              <a:buFontTx/>
            </a:pPr>
            <a:r>
              <a:rPr lang="en-US" altLang="zh-CN" b="1" dirty="0">
                <a:latin typeface="Times New Roman" panose="02020603050405020304" pitchFamily="18" charset="0"/>
                <a:ea typeface="微软雅黑 Light" panose="020B0502040204020203" pitchFamily="34" charset="-122"/>
              </a:rPr>
              <a:t>    return OK;</a:t>
            </a:r>
          </a:p>
          <a:p>
            <a:pPr>
              <a:buClrTx/>
              <a:buFontTx/>
            </a:pPr>
            <a:r>
              <a:rPr lang="en-US" altLang="zh-CN" b="1" dirty="0">
                <a:latin typeface="Times New Roman" panose="02020603050405020304" pitchFamily="18" charset="0"/>
                <a:ea typeface="微软雅黑 Light" panose="020B0502040204020203" pitchFamily="34" charset="-122"/>
              </a:rPr>
              <a:t>}</a:t>
            </a:r>
            <a:endParaRPr lang="en-US" altLang="zh-CN" dirty="0">
              <a:latin typeface="Times New Roman" panose="02020603050405020304" pitchFamily="18" charset="0"/>
              <a:ea typeface="微软雅黑 Light" panose="020B0502040204020203" pitchFamily="34" charset="-122"/>
            </a:endParaRPr>
          </a:p>
        </p:txBody>
      </p:sp>
      <p:sp>
        <p:nvSpPr>
          <p:cNvPr id="5" name="AutoShape 6">
            <a:hlinkClick r:id="rId3" action="ppaction://hlinksldjump"/>
          </p:cNvPr>
          <p:cNvSpPr/>
          <p:nvPr/>
        </p:nvSpPr>
        <p:spPr>
          <a:xfrm rot="-5400000">
            <a:off x="8101013" y="6092825"/>
            <a:ext cx="647700" cy="647700"/>
          </a:xfrm>
          <a:prstGeom prst="actionButtonReturn">
            <a:avLst/>
          </a:prstGeom>
          <a:solidFill>
            <a:srgbClr val="FFCC99"/>
          </a:solidFill>
          <a:ln w="9525">
            <a:noFill/>
          </a:ln>
        </p:spPr>
        <p:txBody>
          <a:bodyPr wrap="none" anchor="ctr" anchorCtr="0"/>
          <a:lstStyle/>
          <a:p>
            <a:pPr>
              <a:buClrTx/>
              <a:buFontTx/>
            </a:pPr>
            <a:endParaRPr lang="zh-CN" altLang="en-US" dirty="0">
              <a:latin typeface="Tahoma" panose="020B0604030504040204" pitchFamily="34" charset="0"/>
              <a:ea typeface="微软雅黑 Light" panose="020B0502040204020203"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基本概念和术语：</a:t>
            </a:r>
            <a:r>
              <a:rPr lang="zh-CN" altLang="en-US" sz="2400" kern="1200" dirty="0">
                <a:latin typeface="+mj-lt"/>
                <a:cs typeface="+mj-cs"/>
              </a:rPr>
              <a:t>数据的物理结构</a:t>
            </a:r>
          </a:p>
        </p:txBody>
      </p:sp>
      <p:sp>
        <p:nvSpPr>
          <p:cNvPr id="50181" name="Text Box 5"/>
          <p:cNvSpPr>
            <a:spLocks noGrp="1"/>
          </p:cNvSpPr>
          <p:nvPr>
            <p:ph idx="1"/>
          </p:nvPr>
        </p:nvSpPr>
        <p:spPr>
          <a:xfrm>
            <a:off x="665163" y="1484313"/>
            <a:ext cx="8208962" cy="4343400"/>
          </a:xfrm>
        </p:spPr>
        <p:txBody>
          <a:bodyPr vert="horz" wrap="square" lIns="91440" tIns="45720" rIns="91440" bIns="45720" anchor="t" anchorCtr="0"/>
          <a:lstStyle/>
          <a:p>
            <a:pPr defTabSz="457200" eaLnBrk="1" hangingPunct="1">
              <a:lnSpc>
                <a:spcPct val="150000"/>
              </a:lnSpc>
              <a:spcBef>
                <a:spcPct val="0"/>
              </a:spcBef>
              <a:buClrTx/>
              <a:buFontTx/>
              <a:buNone/>
            </a:pPr>
            <a:r>
              <a:rPr lang="zh-CN" altLang="en-US" kern="1200" dirty="0">
                <a:latin typeface="Times New Roman" panose="02020603050405020304" pitchFamily="18" charset="0"/>
                <a:cs typeface="+mn-cs"/>
              </a:rPr>
              <a:t>数据的</a:t>
            </a:r>
            <a:r>
              <a:rPr lang="zh-CN" altLang="en-US" i="1" u="sng" kern="1200" dirty="0">
                <a:latin typeface="Times New Roman" panose="02020603050405020304" pitchFamily="18" charset="0"/>
                <a:cs typeface="+mn-cs"/>
              </a:rPr>
              <a:t>物理结构</a:t>
            </a:r>
            <a:r>
              <a:rPr lang="zh-CN" altLang="en-US" kern="1200" dirty="0">
                <a:latin typeface="Times New Roman" panose="02020603050405020304" pitchFamily="18" charset="0"/>
                <a:cs typeface="+mn-cs"/>
              </a:rPr>
              <a:t>：数据元素和元素间关系在计算机中的表</a:t>
            </a:r>
          </a:p>
          <a:p>
            <a:pPr defTabSz="457200" eaLnBrk="1" hangingPunct="1">
              <a:lnSpc>
                <a:spcPct val="150000"/>
              </a:lnSpc>
              <a:spcBef>
                <a:spcPct val="0"/>
              </a:spcBef>
              <a:buClrTx/>
              <a:buFontTx/>
              <a:buNone/>
            </a:pPr>
            <a:r>
              <a:rPr lang="zh-CN" altLang="en-US" kern="1200" dirty="0">
                <a:latin typeface="Times New Roman" panose="02020603050405020304" pitchFamily="18" charset="0"/>
                <a:cs typeface="+mn-cs"/>
              </a:rPr>
              <a:t>示</a:t>
            </a:r>
            <a:r>
              <a:rPr lang="en-US" altLang="zh-CN" kern="1200" dirty="0">
                <a:latin typeface="Times New Roman" panose="02020603050405020304" pitchFamily="18" charset="0"/>
                <a:cs typeface="+mn-cs"/>
              </a:rPr>
              <a:t>,  </a:t>
            </a:r>
            <a:r>
              <a:rPr lang="zh-CN" altLang="en-US" kern="1200" dirty="0">
                <a:latin typeface="Times New Roman" panose="02020603050405020304" pitchFamily="18" charset="0"/>
                <a:cs typeface="+mn-cs"/>
              </a:rPr>
              <a:t>即数据的存储结构。</a:t>
            </a:r>
          </a:p>
          <a:p>
            <a:pPr lvl="1" algn="just" defTabSz="457200" eaLnBrk="1" hangingPunct="1"/>
            <a:r>
              <a:rPr lang="zh-CN" altLang="en-US" sz="2400" kern="1200" dirty="0">
                <a:latin typeface="微软雅黑 Light" panose="020B0502040204020203" pitchFamily="34" charset="-122"/>
                <a:cs typeface="+mn-cs"/>
              </a:rPr>
              <a:t>数据元素的表示</a:t>
            </a:r>
          </a:p>
          <a:p>
            <a:pPr lvl="1" algn="just" defTabSz="457200" eaLnBrk="1" hangingPunct="1"/>
            <a:r>
              <a:rPr lang="zh-CN" altLang="en-US" sz="2400" kern="1200" dirty="0">
                <a:latin typeface="微软雅黑 Light" panose="020B0502040204020203" pitchFamily="34" charset="-122"/>
                <a:cs typeface="+mn-cs"/>
              </a:rPr>
              <a:t>数据元素之间关系的表示</a:t>
            </a:r>
          </a:p>
          <a:p>
            <a:pPr marL="914400" lvl="2" indent="0" defTabSz="457200" eaLnBrk="1" hangingPunct="1">
              <a:buFont typeface="Wingdings 3" panose="05040102010807070707" pitchFamily="18" charset="2"/>
              <a:buNone/>
            </a:pPr>
            <a:endParaRPr lang="en-US" altLang="zh-CN" kern="1200" dirty="0">
              <a:latin typeface="Times New Roman" panose="02020603050405020304" pitchFamily="18" charset="0"/>
              <a:cs typeface="+mn-cs"/>
            </a:endParaRPr>
          </a:p>
        </p:txBody>
      </p:sp>
      <p:sp>
        <p:nvSpPr>
          <p:cNvPr id="24579"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5</a:t>
            </a:fld>
            <a:endParaRPr lang="en-US" altLang="zh-CN" sz="1400" dirty="0">
              <a:latin typeface="Tahoma" panose="020B0604030504040204" pitchFamily="34" charset="0"/>
              <a:ea typeface="微软雅黑 Light" panose="020B0502040204020203" pitchFamily="34" charset="-122"/>
            </a:endParaRPr>
          </a:p>
        </p:txBody>
      </p:sp>
      <p:sp>
        <p:nvSpPr>
          <p:cNvPr id="24580" name="Text Box 4"/>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50</a:t>
            </a:fld>
            <a:endParaRPr lang="en-US" altLang="zh-CN" sz="1400" dirty="0">
              <a:latin typeface="Tahoma" panose="020B0604030504040204" pitchFamily="34" charset="0"/>
              <a:ea typeface="微软雅黑 Light" panose="020B0502040204020203" pitchFamily="34" charset="-122"/>
            </a:endParaRPr>
          </a:p>
        </p:txBody>
      </p:sp>
      <p:sp>
        <p:nvSpPr>
          <p:cNvPr id="71682" name="Rectangle 58"/>
          <p:cNvSpPr/>
          <p:nvPr/>
        </p:nvSpPr>
        <p:spPr>
          <a:xfrm>
            <a:off x="1366838" y="84138"/>
            <a:ext cx="7793037" cy="1143000"/>
          </a:xfrm>
          <a:prstGeom prst="rect">
            <a:avLst/>
          </a:prstGeom>
          <a:noFill/>
          <a:ln w="9525">
            <a:noFill/>
          </a:ln>
        </p:spPr>
        <p:txBody>
          <a:bodyPr anchor="b" anchorCtr="0"/>
          <a:lstStyle/>
          <a:p>
            <a:pPr>
              <a:buClrTx/>
              <a:buFontTx/>
            </a:pPr>
            <a:r>
              <a:rPr lang="zh-CN" altLang="en-US" sz="2800" b="1" dirty="0">
                <a:latin typeface="Tahoma" panose="020B0604030504040204" pitchFamily="34" charset="0"/>
                <a:ea typeface="微软雅黑 Light" panose="020B0502040204020203" pitchFamily="34" charset="-122"/>
              </a:rPr>
              <a:t>基本概念和术语：</a:t>
            </a:r>
            <a:r>
              <a:rPr lang="zh-CN" altLang="en-US" sz="2800" b="1" dirty="0">
                <a:latin typeface="微软雅黑 Light" panose="020B0502040204020203" pitchFamily="34" charset="-122"/>
                <a:ea typeface="微软雅黑 Light" panose="020B0502040204020203" pitchFamily="34" charset="-122"/>
              </a:rPr>
              <a:t>四类基本逻辑结构图</a:t>
            </a:r>
            <a:r>
              <a:rPr lang="zh-CN" altLang="en-US" sz="2800" dirty="0">
                <a:latin typeface="微软雅黑 Light" panose="020B0502040204020203" pitchFamily="34" charset="-122"/>
                <a:ea typeface="微软雅黑 Light" panose="020B0502040204020203" pitchFamily="34" charset="-122"/>
              </a:rPr>
              <a:t> </a:t>
            </a:r>
          </a:p>
        </p:txBody>
      </p:sp>
      <p:sp>
        <p:nvSpPr>
          <p:cNvPr id="71683" name="Text Box 5"/>
          <p:cNvSpPr txBox="1"/>
          <p:nvPr/>
        </p:nvSpPr>
        <p:spPr>
          <a:xfrm>
            <a:off x="1666875" y="3543300"/>
            <a:ext cx="184150" cy="457200"/>
          </a:xfrm>
          <a:prstGeom prst="rect">
            <a:avLst/>
          </a:prstGeom>
          <a:noFill/>
          <a:ln w="9525">
            <a:noFill/>
          </a:ln>
        </p:spPr>
        <p:txBody>
          <a:bodyPr wrap="none" anchor="t" anchorCtr="0">
            <a:spAutoFit/>
          </a:bodyPr>
          <a:lstStyle/>
          <a:p>
            <a:pPr>
              <a:buClrTx/>
              <a:buFontTx/>
            </a:pPr>
            <a:endParaRPr lang="zh-CN" altLang="en-US" dirty="0">
              <a:latin typeface="Times New Roman" panose="02020603050405020304" pitchFamily="18" charset="0"/>
              <a:ea typeface="微软雅黑 Light" panose="020B0502040204020203" pitchFamily="34" charset="-122"/>
            </a:endParaRPr>
          </a:p>
        </p:txBody>
      </p:sp>
      <p:grpSp>
        <p:nvGrpSpPr>
          <p:cNvPr id="71684" name="组合 61"/>
          <p:cNvGrpSpPr/>
          <p:nvPr/>
        </p:nvGrpSpPr>
        <p:grpSpPr>
          <a:xfrm>
            <a:off x="1260475" y="3684588"/>
            <a:ext cx="2892425" cy="2297112"/>
            <a:chOff x="2880" y="5030"/>
            <a:chExt cx="4200" cy="3997"/>
          </a:xfrm>
        </p:grpSpPr>
        <p:sp>
          <p:nvSpPr>
            <p:cNvPr id="63" name="Rectangle 3"/>
            <p:cNvSpPr>
              <a:spLocks noChangeArrowheads="1"/>
            </p:cNvSpPr>
            <p:nvPr/>
          </p:nvSpPr>
          <p:spPr bwMode="auto">
            <a:xfrm>
              <a:off x="4012" y="5030"/>
              <a:ext cx="2388" cy="1017"/>
            </a:xfrm>
            <a:prstGeom prst="rect">
              <a:avLst/>
            </a:prstGeom>
            <a:noFill/>
            <a:ln>
              <a:noFill/>
            </a:ln>
            <a:effectLst/>
          </p:spPr>
          <p:txBody>
            <a:bodyPr lIns="112947" tIns="56473" rIns="112947" bIns="56473" anchor="ctr"/>
            <a:lstStyle>
              <a:lvl1pPr algn="l" defTabSz="1128395" eaLnBrk="0" hangingPunct="0">
                <a:defRPr>
                  <a:solidFill>
                    <a:schemeClr val="tx1"/>
                  </a:solidFill>
                  <a:latin typeface="宋体" panose="02010600030101010101" pitchFamily="2" charset="-122"/>
                </a:defRPr>
              </a:lvl1pPr>
              <a:lvl2pPr algn="l" defTabSz="1128395" eaLnBrk="0" hangingPunct="0">
                <a:defRPr>
                  <a:solidFill>
                    <a:schemeClr val="tx1"/>
                  </a:solidFill>
                  <a:latin typeface="宋体" panose="02010600030101010101" pitchFamily="2" charset="-122"/>
                </a:defRPr>
              </a:lvl2pPr>
              <a:lvl3pPr algn="l" defTabSz="1128395" eaLnBrk="0" hangingPunct="0">
                <a:defRPr>
                  <a:solidFill>
                    <a:schemeClr val="tx1"/>
                  </a:solidFill>
                  <a:latin typeface="宋体" panose="02010600030101010101" pitchFamily="2" charset="-122"/>
                </a:defRPr>
              </a:lvl3pPr>
              <a:lvl4pPr algn="l" defTabSz="1128395" eaLnBrk="0" hangingPunct="0">
                <a:defRPr>
                  <a:solidFill>
                    <a:schemeClr val="tx1"/>
                  </a:solidFill>
                  <a:latin typeface="宋体" panose="02010600030101010101" pitchFamily="2" charset="-122"/>
                </a:defRPr>
              </a:lvl4pPr>
              <a:lvl5pPr algn="l" defTabSz="1128395" eaLnBrk="0" hangingPunct="0">
                <a:defRPr>
                  <a:solidFill>
                    <a:schemeClr val="tx1"/>
                  </a:solidFill>
                  <a:latin typeface="宋体" panose="02010600030101010101" pitchFamily="2" charset="-122"/>
                </a:defRPr>
              </a:lvl5pPr>
              <a:lvl6pPr defTabSz="1128395" eaLnBrk="0" fontAlgn="base" hangingPunct="0">
                <a:spcBef>
                  <a:spcPct val="0"/>
                </a:spcBef>
                <a:spcAft>
                  <a:spcPct val="0"/>
                </a:spcAft>
                <a:defRPr>
                  <a:solidFill>
                    <a:schemeClr val="tx1"/>
                  </a:solidFill>
                  <a:latin typeface="宋体" panose="02010600030101010101" pitchFamily="2" charset="-122"/>
                </a:defRPr>
              </a:lvl6pPr>
              <a:lvl7pPr defTabSz="1128395" eaLnBrk="0" fontAlgn="base" hangingPunct="0">
                <a:spcBef>
                  <a:spcPct val="0"/>
                </a:spcBef>
                <a:spcAft>
                  <a:spcPct val="0"/>
                </a:spcAft>
                <a:defRPr>
                  <a:solidFill>
                    <a:schemeClr val="tx1"/>
                  </a:solidFill>
                  <a:latin typeface="宋体" panose="02010600030101010101" pitchFamily="2" charset="-122"/>
                </a:defRPr>
              </a:lvl7pPr>
              <a:lvl8pPr defTabSz="1128395" eaLnBrk="0" fontAlgn="base" hangingPunct="0">
                <a:spcBef>
                  <a:spcPct val="0"/>
                </a:spcBef>
                <a:spcAft>
                  <a:spcPct val="0"/>
                </a:spcAft>
                <a:defRPr>
                  <a:solidFill>
                    <a:schemeClr val="tx1"/>
                  </a:solidFill>
                  <a:latin typeface="宋体" panose="02010600030101010101" pitchFamily="2" charset="-122"/>
                </a:defRPr>
              </a:lvl8pPr>
              <a:lvl9pPr defTabSz="1128395"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1128395"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accent6">
                      <a:lumMod val="50000"/>
                    </a:schemeClr>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树形结构</a:t>
              </a:r>
              <a:endParaRPr kumimoji="1" lang="zh-CN" altLang="en-US" sz="2400" b="0" i="0" u="none" strike="noStrike" kern="1200" cap="none" spc="0" normalizeH="0" baseline="0" noProof="0" dirty="0">
                <a:ln>
                  <a:noFill/>
                </a:ln>
                <a:solidFill>
                  <a:schemeClr val="accent6">
                    <a:lumMod val="50000"/>
                  </a:schemeClr>
                </a:solidFill>
                <a:effectLst/>
                <a:uLnTx/>
                <a:uFillTx/>
                <a:latin typeface="微软雅黑" panose="020B0503020204020204" charset="-122"/>
                <a:ea typeface="微软雅黑" panose="020B0503020204020204" charset="-122"/>
                <a:cs typeface="+mn-cs"/>
              </a:endParaRPr>
            </a:p>
          </p:txBody>
        </p:sp>
        <p:sp>
          <p:nvSpPr>
            <p:cNvPr id="71686" name="Line 5"/>
            <p:cNvSpPr/>
            <p:nvPr/>
          </p:nvSpPr>
          <p:spPr>
            <a:xfrm>
              <a:off x="5520" y="6464"/>
              <a:ext cx="1080" cy="871"/>
            </a:xfrm>
            <a:prstGeom prst="line">
              <a:avLst/>
            </a:prstGeom>
            <a:ln w="28575" cap="flat" cmpd="sng">
              <a:solidFill>
                <a:srgbClr val="FF0000"/>
              </a:solidFill>
              <a:prstDash val="solid"/>
              <a:round/>
              <a:headEnd type="none" w="med" len="med"/>
              <a:tailEnd type="triangle" w="med" len="med"/>
            </a:ln>
          </p:spPr>
        </p:sp>
        <p:sp>
          <p:nvSpPr>
            <p:cNvPr id="71687" name="Line 6"/>
            <p:cNvSpPr/>
            <p:nvPr/>
          </p:nvSpPr>
          <p:spPr>
            <a:xfrm flipH="1">
              <a:off x="3967" y="6464"/>
              <a:ext cx="1193" cy="991"/>
            </a:xfrm>
            <a:prstGeom prst="line">
              <a:avLst/>
            </a:prstGeom>
            <a:ln w="28575" cap="flat" cmpd="sng">
              <a:solidFill>
                <a:srgbClr val="FF0000"/>
              </a:solidFill>
              <a:prstDash val="solid"/>
              <a:round/>
              <a:headEnd type="none" w="med" len="med"/>
              <a:tailEnd type="triangle" w="med" len="med"/>
            </a:ln>
          </p:spPr>
        </p:sp>
        <p:sp>
          <p:nvSpPr>
            <p:cNvPr id="71688" name="Line 7"/>
            <p:cNvSpPr/>
            <p:nvPr/>
          </p:nvSpPr>
          <p:spPr>
            <a:xfrm>
              <a:off x="3960" y="7424"/>
              <a:ext cx="517" cy="1058"/>
            </a:xfrm>
            <a:prstGeom prst="line">
              <a:avLst/>
            </a:prstGeom>
            <a:ln w="28575" cap="flat" cmpd="sng">
              <a:solidFill>
                <a:srgbClr val="FF0000"/>
              </a:solidFill>
              <a:prstDash val="solid"/>
              <a:round/>
              <a:headEnd type="none" w="med" len="med"/>
              <a:tailEnd type="triangle" w="med" len="med"/>
            </a:ln>
          </p:spPr>
        </p:sp>
        <p:sp>
          <p:nvSpPr>
            <p:cNvPr id="71689" name="Line 8"/>
            <p:cNvSpPr/>
            <p:nvPr/>
          </p:nvSpPr>
          <p:spPr>
            <a:xfrm flipH="1">
              <a:off x="6177" y="7424"/>
              <a:ext cx="543" cy="1058"/>
            </a:xfrm>
            <a:prstGeom prst="line">
              <a:avLst/>
            </a:prstGeom>
            <a:ln w="28575" cap="flat" cmpd="sng">
              <a:solidFill>
                <a:srgbClr val="FF0000"/>
              </a:solidFill>
              <a:prstDash val="solid"/>
              <a:round/>
              <a:headEnd type="none" w="med" len="med"/>
              <a:tailEnd type="triangle" w="med" len="med"/>
            </a:ln>
          </p:spPr>
        </p:sp>
        <p:sp>
          <p:nvSpPr>
            <p:cNvPr id="71690" name="Line 9"/>
            <p:cNvSpPr/>
            <p:nvPr/>
          </p:nvSpPr>
          <p:spPr>
            <a:xfrm flipH="1">
              <a:off x="3342" y="7424"/>
              <a:ext cx="498" cy="1058"/>
            </a:xfrm>
            <a:prstGeom prst="line">
              <a:avLst/>
            </a:prstGeom>
            <a:ln w="28575" cap="flat" cmpd="sng">
              <a:solidFill>
                <a:srgbClr val="FF0000"/>
              </a:solidFill>
              <a:prstDash val="solid"/>
              <a:round/>
              <a:headEnd type="none" w="med" len="med"/>
              <a:tailEnd type="triangle" w="med" len="med"/>
            </a:ln>
          </p:spPr>
        </p:sp>
        <p:sp>
          <p:nvSpPr>
            <p:cNvPr id="69" name="Oval 10"/>
            <p:cNvSpPr>
              <a:spLocks noChangeArrowheads="1"/>
            </p:cNvSpPr>
            <p:nvPr/>
          </p:nvSpPr>
          <p:spPr bwMode="auto">
            <a:xfrm>
              <a:off x="3599" y="7063"/>
              <a:ext cx="602" cy="726"/>
            </a:xfrm>
            <a:prstGeom prst="ellipse">
              <a:avLst/>
            </a:prstGeom>
            <a:solidFill>
              <a:schemeClr val="accent5">
                <a:lumMod val="20000"/>
                <a:lumOff val="80000"/>
              </a:schemeClr>
            </a:solidFill>
            <a:ln w="28575">
              <a:solidFill>
                <a:srgbClr val="FF0000"/>
              </a:solidFill>
              <a:round/>
            </a:ln>
            <a:effectLst/>
          </p:spPr>
          <p:txBody>
            <a:bodyPr wrap="none" anchor="ctr"/>
            <a:lstStyle>
              <a:lvl1pPr algn="ctr">
                <a:defRPr>
                  <a:solidFill>
                    <a:schemeClr val="tx1"/>
                  </a:solidFill>
                  <a:latin typeface="宋体" panose="02010600030101010101" pitchFamily="2" charset="-122"/>
                </a:defRPr>
              </a:lvl1pPr>
              <a:lvl2pPr marL="742950" indent="-285750" algn="ctr">
                <a:defRPr>
                  <a:solidFill>
                    <a:schemeClr val="tx1"/>
                  </a:solidFill>
                  <a:latin typeface="宋体" panose="02010600030101010101" pitchFamily="2" charset="-122"/>
                </a:defRPr>
              </a:lvl2pPr>
              <a:lvl3pPr marL="1143000" indent="-228600" algn="ctr">
                <a:defRPr>
                  <a:solidFill>
                    <a:schemeClr val="tx1"/>
                  </a:solidFill>
                  <a:latin typeface="宋体" panose="02010600030101010101" pitchFamily="2" charset="-122"/>
                </a:defRPr>
              </a:lvl3pPr>
              <a:lvl4pPr marL="1600200" indent="-228600" algn="ctr">
                <a:defRPr>
                  <a:solidFill>
                    <a:schemeClr val="tx1"/>
                  </a:solidFill>
                  <a:latin typeface="宋体" panose="02010600030101010101" pitchFamily="2" charset="-122"/>
                </a:defRPr>
              </a:lvl4pPr>
              <a:lvl5pPr marL="2057400" indent="-228600" algn="ctr">
                <a:defRPr>
                  <a:solidFill>
                    <a:schemeClr val="tx1"/>
                  </a:solidFill>
                  <a:latin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0" name="Oval 11"/>
            <p:cNvSpPr>
              <a:spLocks noChangeArrowheads="1"/>
            </p:cNvSpPr>
            <p:nvPr/>
          </p:nvSpPr>
          <p:spPr bwMode="auto">
            <a:xfrm>
              <a:off x="2880" y="8265"/>
              <a:ext cx="599" cy="724"/>
            </a:xfrm>
            <a:prstGeom prst="ellipse">
              <a:avLst/>
            </a:prstGeom>
            <a:solidFill>
              <a:schemeClr val="accent5">
                <a:lumMod val="20000"/>
                <a:lumOff val="80000"/>
              </a:schemeClr>
            </a:solidFill>
            <a:ln w="28575">
              <a:solidFill>
                <a:srgbClr val="FF0000"/>
              </a:solidFill>
              <a:round/>
            </a:ln>
            <a:effectLst/>
          </p:spPr>
          <p:txBody>
            <a:bodyPr wrap="none" anchor="ctr"/>
            <a:lstStyle>
              <a:lvl1pPr algn="ctr">
                <a:defRPr>
                  <a:solidFill>
                    <a:schemeClr val="tx1"/>
                  </a:solidFill>
                  <a:latin typeface="宋体" panose="02010600030101010101" pitchFamily="2" charset="-122"/>
                </a:defRPr>
              </a:lvl1pPr>
              <a:lvl2pPr marL="742950" indent="-285750" algn="ctr">
                <a:defRPr>
                  <a:solidFill>
                    <a:schemeClr val="tx1"/>
                  </a:solidFill>
                  <a:latin typeface="宋体" panose="02010600030101010101" pitchFamily="2" charset="-122"/>
                </a:defRPr>
              </a:lvl2pPr>
              <a:lvl3pPr marL="1143000" indent="-228600" algn="ctr">
                <a:defRPr>
                  <a:solidFill>
                    <a:schemeClr val="tx1"/>
                  </a:solidFill>
                  <a:latin typeface="宋体" panose="02010600030101010101" pitchFamily="2" charset="-122"/>
                </a:defRPr>
              </a:lvl3pPr>
              <a:lvl4pPr marL="1600200" indent="-228600" algn="ctr">
                <a:defRPr>
                  <a:solidFill>
                    <a:schemeClr val="tx1"/>
                  </a:solidFill>
                  <a:latin typeface="宋体" panose="02010600030101010101" pitchFamily="2" charset="-122"/>
                </a:defRPr>
              </a:lvl4pPr>
              <a:lvl5pPr marL="2057400" indent="-228600" algn="ctr">
                <a:defRPr>
                  <a:solidFill>
                    <a:schemeClr val="tx1"/>
                  </a:solidFill>
                  <a:latin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1" name="Oval 12"/>
            <p:cNvSpPr>
              <a:spLocks noChangeArrowheads="1"/>
            </p:cNvSpPr>
            <p:nvPr/>
          </p:nvSpPr>
          <p:spPr bwMode="auto">
            <a:xfrm>
              <a:off x="4321" y="8265"/>
              <a:ext cx="599" cy="724"/>
            </a:xfrm>
            <a:prstGeom prst="ellipse">
              <a:avLst/>
            </a:prstGeom>
            <a:solidFill>
              <a:schemeClr val="accent5">
                <a:lumMod val="20000"/>
                <a:lumOff val="80000"/>
              </a:schemeClr>
            </a:solidFill>
            <a:ln w="28575">
              <a:solidFill>
                <a:srgbClr val="FF0000"/>
              </a:solidFill>
              <a:round/>
            </a:ln>
            <a:effectLst/>
          </p:spPr>
          <p:txBody>
            <a:bodyPr wrap="none" anchor="ctr"/>
            <a:lstStyle>
              <a:lvl1pPr algn="ctr">
                <a:defRPr>
                  <a:solidFill>
                    <a:schemeClr val="tx1"/>
                  </a:solidFill>
                  <a:latin typeface="宋体" panose="02010600030101010101" pitchFamily="2" charset="-122"/>
                </a:defRPr>
              </a:lvl1pPr>
              <a:lvl2pPr marL="742950" indent="-285750" algn="ctr">
                <a:defRPr>
                  <a:solidFill>
                    <a:schemeClr val="tx1"/>
                  </a:solidFill>
                  <a:latin typeface="宋体" panose="02010600030101010101" pitchFamily="2" charset="-122"/>
                </a:defRPr>
              </a:lvl2pPr>
              <a:lvl3pPr marL="1143000" indent="-228600" algn="ctr">
                <a:defRPr>
                  <a:solidFill>
                    <a:schemeClr val="tx1"/>
                  </a:solidFill>
                  <a:latin typeface="宋体" panose="02010600030101010101" pitchFamily="2" charset="-122"/>
                </a:defRPr>
              </a:lvl3pPr>
              <a:lvl4pPr marL="1600200" indent="-228600" algn="ctr">
                <a:defRPr>
                  <a:solidFill>
                    <a:schemeClr val="tx1"/>
                  </a:solidFill>
                  <a:latin typeface="宋体" panose="02010600030101010101" pitchFamily="2" charset="-122"/>
                </a:defRPr>
              </a:lvl4pPr>
              <a:lvl5pPr marL="2057400" indent="-228600" algn="ctr">
                <a:defRPr>
                  <a:solidFill>
                    <a:schemeClr val="tx1"/>
                  </a:solidFill>
                  <a:latin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2" name="Oval 13"/>
            <p:cNvSpPr>
              <a:spLocks noChangeArrowheads="1"/>
            </p:cNvSpPr>
            <p:nvPr/>
          </p:nvSpPr>
          <p:spPr bwMode="auto">
            <a:xfrm>
              <a:off x="5040" y="5983"/>
              <a:ext cx="599" cy="726"/>
            </a:xfrm>
            <a:prstGeom prst="ellipse">
              <a:avLst/>
            </a:prstGeom>
            <a:solidFill>
              <a:schemeClr val="accent5">
                <a:lumMod val="20000"/>
                <a:lumOff val="80000"/>
              </a:schemeClr>
            </a:solidFill>
            <a:ln w="28575">
              <a:solidFill>
                <a:srgbClr val="FF0000"/>
              </a:solidFill>
              <a:round/>
            </a:ln>
            <a:effectLst/>
          </p:spPr>
          <p:txBody>
            <a:bodyPr wrap="none" anchor="ctr"/>
            <a:lstStyle>
              <a:lvl1pPr algn="ctr">
                <a:defRPr>
                  <a:solidFill>
                    <a:schemeClr val="tx1"/>
                  </a:solidFill>
                  <a:latin typeface="宋体" panose="02010600030101010101" pitchFamily="2" charset="-122"/>
                </a:defRPr>
              </a:lvl1pPr>
              <a:lvl2pPr marL="742950" indent="-285750" algn="ctr">
                <a:defRPr>
                  <a:solidFill>
                    <a:schemeClr val="tx1"/>
                  </a:solidFill>
                  <a:latin typeface="宋体" panose="02010600030101010101" pitchFamily="2" charset="-122"/>
                </a:defRPr>
              </a:lvl2pPr>
              <a:lvl3pPr marL="1143000" indent="-228600" algn="ctr">
                <a:defRPr>
                  <a:solidFill>
                    <a:schemeClr val="tx1"/>
                  </a:solidFill>
                  <a:latin typeface="宋体" panose="02010600030101010101" pitchFamily="2" charset="-122"/>
                </a:defRPr>
              </a:lvl3pPr>
              <a:lvl4pPr marL="1600200" indent="-228600" algn="ctr">
                <a:defRPr>
                  <a:solidFill>
                    <a:schemeClr val="tx1"/>
                  </a:solidFill>
                  <a:latin typeface="宋体" panose="02010600030101010101" pitchFamily="2" charset="-122"/>
                </a:defRPr>
              </a:lvl4pPr>
              <a:lvl5pPr marL="2057400" indent="-228600" algn="ctr">
                <a:defRPr>
                  <a:solidFill>
                    <a:schemeClr val="tx1"/>
                  </a:solidFill>
                  <a:latin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3" name="Oval 14"/>
            <p:cNvSpPr>
              <a:spLocks noChangeArrowheads="1"/>
            </p:cNvSpPr>
            <p:nvPr/>
          </p:nvSpPr>
          <p:spPr bwMode="auto">
            <a:xfrm>
              <a:off x="6481" y="7063"/>
              <a:ext cx="599" cy="726"/>
            </a:xfrm>
            <a:prstGeom prst="ellipse">
              <a:avLst/>
            </a:prstGeom>
            <a:solidFill>
              <a:schemeClr val="accent5">
                <a:lumMod val="20000"/>
                <a:lumOff val="80000"/>
              </a:schemeClr>
            </a:solidFill>
            <a:ln w="28575">
              <a:solidFill>
                <a:srgbClr val="FF0000"/>
              </a:solidFill>
              <a:round/>
            </a:ln>
            <a:effectLst/>
          </p:spPr>
          <p:txBody>
            <a:bodyPr wrap="none" anchor="ctr"/>
            <a:lstStyle>
              <a:lvl1pPr algn="ctr">
                <a:defRPr>
                  <a:solidFill>
                    <a:schemeClr val="tx1"/>
                  </a:solidFill>
                  <a:latin typeface="宋体" panose="02010600030101010101" pitchFamily="2" charset="-122"/>
                </a:defRPr>
              </a:lvl1pPr>
              <a:lvl2pPr marL="742950" indent="-285750" algn="ctr">
                <a:defRPr>
                  <a:solidFill>
                    <a:schemeClr val="tx1"/>
                  </a:solidFill>
                  <a:latin typeface="宋体" panose="02010600030101010101" pitchFamily="2" charset="-122"/>
                </a:defRPr>
              </a:lvl2pPr>
              <a:lvl3pPr marL="1143000" indent="-228600" algn="ctr">
                <a:defRPr>
                  <a:solidFill>
                    <a:schemeClr val="tx1"/>
                  </a:solidFill>
                  <a:latin typeface="宋体" panose="02010600030101010101" pitchFamily="2" charset="-122"/>
                </a:defRPr>
              </a:lvl3pPr>
              <a:lvl4pPr marL="1600200" indent="-228600" algn="ctr">
                <a:defRPr>
                  <a:solidFill>
                    <a:schemeClr val="tx1"/>
                  </a:solidFill>
                  <a:latin typeface="宋体" panose="02010600030101010101" pitchFamily="2" charset="-122"/>
                </a:defRPr>
              </a:lvl4pPr>
              <a:lvl5pPr marL="2057400" indent="-228600" algn="ctr">
                <a:defRPr>
                  <a:solidFill>
                    <a:schemeClr val="tx1"/>
                  </a:solidFill>
                  <a:latin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4" name="Oval 15"/>
            <p:cNvSpPr>
              <a:spLocks noChangeArrowheads="1"/>
            </p:cNvSpPr>
            <p:nvPr/>
          </p:nvSpPr>
          <p:spPr bwMode="auto">
            <a:xfrm>
              <a:off x="5759" y="8265"/>
              <a:ext cx="602" cy="724"/>
            </a:xfrm>
            <a:prstGeom prst="ellipse">
              <a:avLst/>
            </a:prstGeom>
            <a:solidFill>
              <a:schemeClr val="accent5">
                <a:lumMod val="20000"/>
                <a:lumOff val="80000"/>
              </a:schemeClr>
            </a:solidFill>
            <a:ln w="28575">
              <a:solidFill>
                <a:srgbClr val="FF0000"/>
              </a:solidFill>
              <a:round/>
            </a:ln>
            <a:effectLst/>
          </p:spPr>
          <p:txBody>
            <a:bodyPr wrap="none" anchor="ctr"/>
            <a:lstStyle>
              <a:lvl1pPr algn="ctr">
                <a:defRPr>
                  <a:solidFill>
                    <a:schemeClr val="tx1"/>
                  </a:solidFill>
                  <a:latin typeface="宋体" panose="02010600030101010101" pitchFamily="2" charset="-122"/>
                </a:defRPr>
              </a:lvl1pPr>
              <a:lvl2pPr marL="742950" indent="-285750" algn="ctr">
                <a:defRPr>
                  <a:solidFill>
                    <a:schemeClr val="tx1"/>
                  </a:solidFill>
                  <a:latin typeface="宋体" panose="02010600030101010101" pitchFamily="2" charset="-122"/>
                </a:defRPr>
              </a:lvl2pPr>
              <a:lvl3pPr marL="1143000" indent="-228600" algn="ctr">
                <a:defRPr>
                  <a:solidFill>
                    <a:schemeClr val="tx1"/>
                  </a:solidFill>
                  <a:latin typeface="宋体" panose="02010600030101010101" pitchFamily="2" charset="-122"/>
                </a:defRPr>
              </a:lvl3pPr>
              <a:lvl4pPr marL="1600200" indent="-228600" algn="ctr">
                <a:defRPr>
                  <a:solidFill>
                    <a:schemeClr val="tx1"/>
                  </a:solidFill>
                  <a:latin typeface="宋体" panose="02010600030101010101" pitchFamily="2" charset="-122"/>
                </a:defRPr>
              </a:lvl4pPr>
              <a:lvl5pPr marL="2057400" indent="-228600" algn="ctr">
                <a:defRPr>
                  <a:solidFill>
                    <a:schemeClr val="tx1"/>
                  </a:solidFill>
                  <a:latin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1697" name="Text Box 16"/>
            <p:cNvSpPr txBox="1"/>
            <p:nvPr/>
          </p:nvSpPr>
          <p:spPr>
            <a:xfrm>
              <a:off x="2920" y="8224"/>
              <a:ext cx="720" cy="803"/>
            </a:xfrm>
            <a:prstGeom prst="rect">
              <a:avLst/>
            </a:prstGeom>
            <a:noFill/>
            <a:ln w="9525">
              <a:noFill/>
            </a:ln>
          </p:spPr>
          <p:txBody>
            <a:bodyPr anchor="t" anchorCtr="0">
              <a:spAutoFit/>
            </a:bodyPr>
            <a:lstStyle/>
            <a:p>
              <a:pPr>
                <a:buClrTx/>
                <a:buFontTx/>
              </a:pPr>
              <a:r>
                <a:rPr lang="en-US" altLang="zh-CN" b="1" dirty="0">
                  <a:solidFill>
                    <a:srgbClr val="020603"/>
                  </a:solidFill>
                  <a:latin typeface="微软雅黑 Light" panose="020B0502040204020203" pitchFamily="34" charset="-122"/>
                  <a:ea typeface="微软雅黑 Light" panose="020B0502040204020203" pitchFamily="34" charset="-122"/>
                </a:rPr>
                <a:t>4</a:t>
              </a:r>
            </a:p>
          </p:txBody>
        </p:sp>
        <p:sp>
          <p:nvSpPr>
            <p:cNvPr id="71698" name="Text Box 17"/>
            <p:cNvSpPr txBox="1"/>
            <p:nvPr/>
          </p:nvSpPr>
          <p:spPr>
            <a:xfrm>
              <a:off x="4360" y="8174"/>
              <a:ext cx="532" cy="803"/>
            </a:xfrm>
            <a:prstGeom prst="rect">
              <a:avLst/>
            </a:prstGeom>
            <a:noFill/>
            <a:ln w="9525">
              <a:noFill/>
            </a:ln>
          </p:spPr>
          <p:txBody>
            <a:bodyPr anchor="t" anchorCtr="0">
              <a:spAutoFit/>
            </a:bodyPr>
            <a:lstStyle/>
            <a:p>
              <a:pPr>
                <a:buClrTx/>
                <a:buFontTx/>
              </a:pPr>
              <a:r>
                <a:rPr lang="en-US" altLang="zh-CN" b="1" dirty="0">
                  <a:solidFill>
                    <a:srgbClr val="020603"/>
                  </a:solidFill>
                  <a:latin typeface="微软雅黑 Light" panose="020B0502040204020203" pitchFamily="34" charset="-122"/>
                  <a:ea typeface="微软雅黑 Light" panose="020B0502040204020203" pitchFamily="34" charset="-122"/>
                </a:rPr>
                <a:t>5</a:t>
              </a:r>
            </a:p>
          </p:txBody>
        </p:sp>
        <p:sp>
          <p:nvSpPr>
            <p:cNvPr id="71699" name="Text Box 18"/>
            <p:cNvSpPr txBox="1"/>
            <p:nvPr/>
          </p:nvSpPr>
          <p:spPr>
            <a:xfrm>
              <a:off x="5783" y="8184"/>
              <a:ext cx="558" cy="803"/>
            </a:xfrm>
            <a:prstGeom prst="rect">
              <a:avLst/>
            </a:prstGeom>
            <a:noFill/>
            <a:ln w="9525">
              <a:noFill/>
            </a:ln>
          </p:spPr>
          <p:txBody>
            <a:bodyPr anchor="t" anchorCtr="0">
              <a:spAutoFit/>
            </a:bodyPr>
            <a:lstStyle/>
            <a:p>
              <a:pPr>
                <a:buClrTx/>
                <a:buFontTx/>
              </a:pPr>
              <a:r>
                <a:rPr lang="en-US" altLang="zh-CN" b="1" dirty="0">
                  <a:solidFill>
                    <a:srgbClr val="020603"/>
                  </a:solidFill>
                  <a:latin typeface="微软雅黑 Light" panose="020B0502040204020203" pitchFamily="34" charset="-122"/>
                  <a:ea typeface="微软雅黑 Light" panose="020B0502040204020203" pitchFamily="34" charset="-122"/>
                </a:rPr>
                <a:t>6</a:t>
              </a:r>
            </a:p>
          </p:txBody>
        </p:sp>
        <p:sp>
          <p:nvSpPr>
            <p:cNvPr id="71700" name="Text Box 19"/>
            <p:cNvSpPr txBox="1"/>
            <p:nvPr/>
          </p:nvSpPr>
          <p:spPr>
            <a:xfrm>
              <a:off x="3660" y="7017"/>
              <a:ext cx="492" cy="696"/>
            </a:xfrm>
            <a:prstGeom prst="rect">
              <a:avLst/>
            </a:prstGeom>
            <a:noFill/>
            <a:ln w="9525">
              <a:noFill/>
            </a:ln>
          </p:spPr>
          <p:txBody>
            <a:bodyPr anchor="t" anchorCtr="0">
              <a:spAutoFit/>
            </a:bodyPr>
            <a:lstStyle/>
            <a:p>
              <a:pPr>
                <a:buClrTx/>
                <a:buFontTx/>
              </a:pPr>
              <a:r>
                <a:rPr lang="en-US" altLang="zh-CN" sz="2000" b="1" dirty="0">
                  <a:solidFill>
                    <a:srgbClr val="020603"/>
                  </a:solidFill>
                  <a:latin typeface="微软雅黑 Light" panose="020B0502040204020203" pitchFamily="34" charset="-122"/>
                  <a:ea typeface="微软雅黑 Light" panose="020B0502040204020203" pitchFamily="34" charset="-122"/>
                </a:rPr>
                <a:t>2</a:t>
              </a:r>
              <a:endParaRPr lang="en-US" altLang="zh-CN" sz="3200" b="1" dirty="0">
                <a:solidFill>
                  <a:srgbClr val="020603"/>
                </a:solidFill>
                <a:latin typeface="微软雅黑 Light" panose="020B0502040204020203" pitchFamily="34" charset="-122"/>
                <a:ea typeface="微软雅黑 Light" panose="020B0502040204020203" pitchFamily="34" charset="-122"/>
              </a:endParaRPr>
            </a:p>
          </p:txBody>
        </p:sp>
        <p:sp>
          <p:nvSpPr>
            <p:cNvPr id="71701" name="Text Box 20"/>
            <p:cNvSpPr txBox="1"/>
            <p:nvPr/>
          </p:nvSpPr>
          <p:spPr>
            <a:xfrm>
              <a:off x="6508" y="6959"/>
              <a:ext cx="533" cy="803"/>
            </a:xfrm>
            <a:prstGeom prst="rect">
              <a:avLst/>
            </a:prstGeom>
            <a:noFill/>
            <a:ln w="9525">
              <a:noFill/>
            </a:ln>
          </p:spPr>
          <p:txBody>
            <a:bodyPr anchor="t" anchorCtr="0">
              <a:spAutoFit/>
            </a:bodyPr>
            <a:lstStyle/>
            <a:p>
              <a:pPr>
                <a:buClrTx/>
                <a:buFontTx/>
              </a:pPr>
              <a:r>
                <a:rPr lang="en-US" altLang="zh-CN" b="1" dirty="0">
                  <a:solidFill>
                    <a:srgbClr val="020603"/>
                  </a:solidFill>
                  <a:latin typeface="微软雅黑 Light" panose="020B0502040204020203" pitchFamily="34" charset="-122"/>
                  <a:ea typeface="微软雅黑 Light" panose="020B0502040204020203" pitchFamily="34" charset="-122"/>
                </a:rPr>
                <a:t>3</a:t>
              </a:r>
            </a:p>
          </p:txBody>
        </p:sp>
        <p:sp>
          <p:nvSpPr>
            <p:cNvPr id="71702" name="Text Box 21"/>
            <p:cNvSpPr txBox="1"/>
            <p:nvPr/>
          </p:nvSpPr>
          <p:spPr>
            <a:xfrm>
              <a:off x="5100" y="5962"/>
              <a:ext cx="492" cy="696"/>
            </a:xfrm>
            <a:prstGeom prst="rect">
              <a:avLst/>
            </a:prstGeom>
            <a:noFill/>
            <a:ln w="9525">
              <a:noFill/>
            </a:ln>
          </p:spPr>
          <p:txBody>
            <a:bodyPr anchor="t" anchorCtr="0">
              <a:spAutoFit/>
            </a:bodyPr>
            <a:lstStyle/>
            <a:p>
              <a:pPr>
                <a:buClrTx/>
                <a:buFontTx/>
              </a:pPr>
              <a:r>
                <a:rPr lang="en-US" altLang="zh-CN" sz="2000" b="1" dirty="0">
                  <a:solidFill>
                    <a:srgbClr val="020603"/>
                  </a:solidFill>
                  <a:latin typeface="微软雅黑 Light" panose="020B0502040204020203" pitchFamily="34" charset="-122"/>
                  <a:ea typeface="微软雅黑 Light" panose="020B0502040204020203" pitchFamily="34" charset="-122"/>
                </a:rPr>
                <a:t>1</a:t>
              </a:r>
              <a:endParaRPr lang="en-US" altLang="zh-CN" sz="3200" b="1" dirty="0">
                <a:solidFill>
                  <a:srgbClr val="020603"/>
                </a:solidFill>
                <a:latin typeface="微软雅黑 Light" panose="020B0502040204020203" pitchFamily="34" charset="-122"/>
                <a:ea typeface="微软雅黑 Light" panose="020B0502040204020203" pitchFamily="34" charset="-122"/>
              </a:endParaRPr>
            </a:p>
          </p:txBody>
        </p:sp>
      </p:grpSp>
      <p:grpSp>
        <p:nvGrpSpPr>
          <p:cNvPr id="71703" name="Group 22"/>
          <p:cNvGrpSpPr/>
          <p:nvPr/>
        </p:nvGrpSpPr>
        <p:grpSpPr>
          <a:xfrm>
            <a:off x="5435600" y="3798888"/>
            <a:ext cx="2816225" cy="2324100"/>
            <a:chOff x="3334" y="2690"/>
            <a:chExt cx="1920" cy="1573"/>
          </a:xfrm>
        </p:grpSpPr>
        <p:sp>
          <p:nvSpPr>
            <p:cNvPr id="71704" name="Line 23"/>
            <p:cNvSpPr/>
            <p:nvPr/>
          </p:nvSpPr>
          <p:spPr>
            <a:xfrm flipH="1">
              <a:off x="4102" y="2934"/>
              <a:ext cx="336" cy="429"/>
            </a:xfrm>
            <a:prstGeom prst="line">
              <a:avLst/>
            </a:prstGeom>
            <a:ln w="38100" cap="flat" cmpd="sng">
              <a:solidFill>
                <a:srgbClr val="00CC00"/>
              </a:solidFill>
              <a:prstDash val="solid"/>
              <a:round/>
              <a:headEnd type="none" w="med" len="med"/>
              <a:tailEnd type="none" w="med" len="med"/>
            </a:ln>
          </p:spPr>
        </p:sp>
        <p:sp>
          <p:nvSpPr>
            <p:cNvPr id="71705" name="Line 24"/>
            <p:cNvSpPr/>
            <p:nvPr/>
          </p:nvSpPr>
          <p:spPr>
            <a:xfrm flipH="1">
              <a:off x="4630" y="3578"/>
              <a:ext cx="432" cy="514"/>
            </a:xfrm>
            <a:prstGeom prst="line">
              <a:avLst/>
            </a:prstGeom>
            <a:ln w="38100" cap="flat" cmpd="sng">
              <a:solidFill>
                <a:srgbClr val="00CC00"/>
              </a:solidFill>
              <a:prstDash val="solid"/>
              <a:round/>
              <a:headEnd type="none" w="med" len="med"/>
              <a:tailEnd type="none" w="med" len="med"/>
            </a:ln>
          </p:spPr>
        </p:sp>
        <p:sp>
          <p:nvSpPr>
            <p:cNvPr id="71706" name="Line 25"/>
            <p:cNvSpPr/>
            <p:nvPr/>
          </p:nvSpPr>
          <p:spPr>
            <a:xfrm>
              <a:off x="4054" y="3535"/>
              <a:ext cx="432" cy="557"/>
            </a:xfrm>
            <a:prstGeom prst="line">
              <a:avLst/>
            </a:prstGeom>
            <a:ln w="38100" cap="flat" cmpd="sng">
              <a:solidFill>
                <a:srgbClr val="00CC00"/>
              </a:solidFill>
              <a:prstDash val="solid"/>
              <a:round/>
              <a:headEnd type="none" w="med" len="med"/>
              <a:tailEnd type="none" w="med" len="med"/>
            </a:ln>
          </p:spPr>
        </p:sp>
        <p:sp>
          <p:nvSpPr>
            <p:cNvPr id="71707" name="Oval 26"/>
            <p:cNvSpPr/>
            <p:nvPr/>
          </p:nvSpPr>
          <p:spPr>
            <a:xfrm>
              <a:off x="3334" y="2720"/>
              <a:ext cx="288" cy="257"/>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lstStyle/>
            <a:p>
              <a:pPr algn="ctr">
                <a:buClrTx/>
                <a:buFontTx/>
              </a:pPr>
              <a:endParaRPr lang="zh-CN" altLang="en-US" dirty="0">
                <a:latin typeface="微软雅黑 Light" panose="020B0502040204020203" pitchFamily="34" charset="-122"/>
                <a:ea typeface="微软雅黑 Light" panose="020B0502040204020203" pitchFamily="34" charset="-122"/>
              </a:endParaRPr>
            </a:p>
          </p:txBody>
        </p:sp>
        <p:sp>
          <p:nvSpPr>
            <p:cNvPr id="71708" name="Text Box 27"/>
            <p:cNvSpPr txBox="1"/>
            <p:nvPr/>
          </p:nvSpPr>
          <p:spPr>
            <a:xfrm>
              <a:off x="3355" y="2698"/>
              <a:ext cx="213" cy="312"/>
            </a:xfrm>
            <a:prstGeom prst="rect">
              <a:avLst/>
            </a:prstGeom>
            <a:noFill/>
            <a:ln w="9525">
              <a:noFill/>
            </a:ln>
          </p:spPr>
          <p:txBody>
            <a:bodyPr anchor="t" anchorCtr="0">
              <a:spAutoFit/>
            </a:bodyPr>
            <a:lstStyle/>
            <a:p>
              <a:pPr>
                <a:buClrTx/>
                <a:buFontTx/>
              </a:pPr>
              <a:r>
                <a:rPr lang="en-US" altLang="zh-CN" b="1" dirty="0">
                  <a:solidFill>
                    <a:srgbClr val="FFFF99"/>
                  </a:solidFill>
                  <a:latin typeface="微软雅黑 Light" panose="020B0502040204020203" pitchFamily="34" charset="-122"/>
                  <a:ea typeface="微软雅黑 Light" panose="020B0502040204020203" pitchFamily="34" charset="-122"/>
                </a:rPr>
                <a:t>A</a:t>
              </a:r>
              <a:endParaRPr lang="en-US" altLang="zh-CN" sz="3200" dirty="0">
                <a:latin typeface="微软雅黑 Light" panose="020B0502040204020203" pitchFamily="34" charset="-122"/>
                <a:ea typeface="微软雅黑 Light" panose="020B0502040204020203" pitchFamily="34" charset="-122"/>
              </a:endParaRPr>
            </a:p>
          </p:txBody>
        </p:sp>
        <p:sp>
          <p:nvSpPr>
            <p:cNvPr id="71709" name="Oval 28"/>
            <p:cNvSpPr/>
            <p:nvPr/>
          </p:nvSpPr>
          <p:spPr>
            <a:xfrm>
              <a:off x="4390" y="2720"/>
              <a:ext cx="288" cy="257"/>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lstStyle/>
            <a:p>
              <a:pPr algn="ctr">
                <a:buClrTx/>
                <a:buFontTx/>
              </a:pPr>
              <a:endParaRPr lang="zh-CN" altLang="en-US" dirty="0">
                <a:latin typeface="微软雅黑 Light" panose="020B0502040204020203" pitchFamily="34" charset="-122"/>
                <a:ea typeface="微软雅黑 Light" panose="020B0502040204020203" pitchFamily="34" charset="-122"/>
              </a:endParaRPr>
            </a:p>
          </p:txBody>
        </p:sp>
        <p:sp>
          <p:nvSpPr>
            <p:cNvPr id="71710" name="Oval 29"/>
            <p:cNvSpPr/>
            <p:nvPr/>
          </p:nvSpPr>
          <p:spPr>
            <a:xfrm>
              <a:off x="3334" y="3982"/>
              <a:ext cx="288" cy="25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lstStyle/>
            <a:p>
              <a:pPr algn="ctr">
                <a:buClrTx/>
                <a:buFontTx/>
              </a:pPr>
              <a:endParaRPr lang="zh-CN" altLang="en-US" dirty="0">
                <a:latin typeface="微软雅黑 Light" panose="020B0502040204020203" pitchFamily="34" charset="-122"/>
                <a:ea typeface="微软雅黑 Light" panose="020B0502040204020203" pitchFamily="34" charset="-122"/>
              </a:endParaRPr>
            </a:p>
          </p:txBody>
        </p:sp>
        <p:sp>
          <p:nvSpPr>
            <p:cNvPr id="71711" name="Oval 30"/>
            <p:cNvSpPr/>
            <p:nvPr/>
          </p:nvSpPr>
          <p:spPr>
            <a:xfrm>
              <a:off x="4390" y="3976"/>
              <a:ext cx="288" cy="25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lstStyle/>
            <a:p>
              <a:pPr algn="ctr">
                <a:buClrTx/>
                <a:buFontTx/>
              </a:pPr>
              <a:endParaRPr lang="zh-CN" altLang="en-US" dirty="0">
                <a:latin typeface="微软雅黑 Light" panose="020B0502040204020203" pitchFamily="34" charset="-122"/>
                <a:ea typeface="微软雅黑 Light" panose="020B0502040204020203" pitchFamily="34" charset="-122"/>
              </a:endParaRPr>
            </a:p>
          </p:txBody>
        </p:sp>
        <p:sp>
          <p:nvSpPr>
            <p:cNvPr id="71712" name="Line 31"/>
            <p:cNvSpPr/>
            <p:nvPr/>
          </p:nvSpPr>
          <p:spPr>
            <a:xfrm>
              <a:off x="3478" y="2977"/>
              <a:ext cx="0" cy="1013"/>
            </a:xfrm>
            <a:prstGeom prst="line">
              <a:avLst/>
            </a:prstGeom>
            <a:ln w="28575" cap="flat" cmpd="sng">
              <a:solidFill>
                <a:srgbClr val="00CC00"/>
              </a:solidFill>
              <a:prstDash val="solid"/>
              <a:round/>
              <a:headEnd type="none" w="med" len="med"/>
              <a:tailEnd type="none" w="med" len="med"/>
            </a:ln>
          </p:spPr>
        </p:sp>
        <p:sp>
          <p:nvSpPr>
            <p:cNvPr id="71713" name="Line 32"/>
            <p:cNvSpPr/>
            <p:nvPr/>
          </p:nvSpPr>
          <p:spPr>
            <a:xfrm>
              <a:off x="3622" y="2849"/>
              <a:ext cx="768" cy="0"/>
            </a:xfrm>
            <a:prstGeom prst="line">
              <a:avLst/>
            </a:prstGeom>
            <a:ln w="38100" cap="flat" cmpd="sng">
              <a:solidFill>
                <a:srgbClr val="00CC00"/>
              </a:solidFill>
              <a:prstDash val="solid"/>
              <a:round/>
              <a:headEnd type="none" w="med" len="med"/>
              <a:tailEnd type="none" w="med" len="med"/>
            </a:ln>
          </p:spPr>
        </p:sp>
        <p:sp>
          <p:nvSpPr>
            <p:cNvPr id="71714" name="Oval 33"/>
            <p:cNvSpPr/>
            <p:nvPr/>
          </p:nvSpPr>
          <p:spPr>
            <a:xfrm>
              <a:off x="4966" y="3363"/>
              <a:ext cx="288" cy="25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lstStyle/>
            <a:p>
              <a:pPr algn="ctr">
                <a:buClrTx/>
                <a:buFontTx/>
              </a:pPr>
              <a:endParaRPr lang="zh-CN" altLang="en-US" dirty="0">
                <a:latin typeface="微软雅黑 Light" panose="020B0502040204020203" pitchFamily="34" charset="-122"/>
                <a:ea typeface="微软雅黑 Light" panose="020B0502040204020203" pitchFamily="34" charset="-122"/>
              </a:endParaRPr>
            </a:p>
          </p:txBody>
        </p:sp>
        <p:sp>
          <p:nvSpPr>
            <p:cNvPr id="71715" name="Line 34"/>
            <p:cNvSpPr/>
            <p:nvPr/>
          </p:nvSpPr>
          <p:spPr>
            <a:xfrm>
              <a:off x="4630" y="2934"/>
              <a:ext cx="384" cy="472"/>
            </a:xfrm>
            <a:prstGeom prst="line">
              <a:avLst/>
            </a:prstGeom>
            <a:ln w="38100" cap="flat" cmpd="sng">
              <a:solidFill>
                <a:srgbClr val="00CC00"/>
              </a:solidFill>
              <a:prstDash val="solid"/>
              <a:round/>
              <a:headEnd type="none" w="med" len="med"/>
              <a:tailEnd type="none" w="med" len="med"/>
            </a:ln>
          </p:spPr>
        </p:sp>
        <p:sp>
          <p:nvSpPr>
            <p:cNvPr id="71716" name="Line 35"/>
            <p:cNvSpPr/>
            <p:nvPr/>
          </p:nvSpPr>
          <p:spPr>
            <a:xfrm>
              <a:off x="3574" y="2934"/>
              <a:ext cx="336" cy="429"/>
            </a:xfrm>
            <a:prstGeom prst="line">
              <a:avLst/>
            </a:prstGeom>
            <a:ln w="38100" cap="flat" cmpd="sng">
              <a:solidFill>
                <a:srgbClr val="00CC00"/>
              </a:solidFill>
              <a:prstDash val="solid"/>
              <a:round/>
              <a:headEnd type="none" w="med" len="med"/>
              <a:tailEnd type="none" w="med" len="med"/>
            </a:ln>
          </p:spPr>
        </p:sp>
        <p:sp>
          <p:nvSpPr>
            <p:cNvPr id="71717" name="Text Box 36"/>
            <p:cNvSpPr txBox="1"/>
            <p:nvPr/>
          </p:nvSpPr>
          <p:spPr>
            <a:xfrm>
              <a:off x="4402" y="2690"/>
              <a:ext cx="213" cy="312"/>
            </a:xfrm>
            <a:prstGeom prst="rect">
              <a:avLst/>
            </a:prstGeom>
            <a:noFill/>
            <a:ln w="9525">
              <a:noFill/>
            </a:ln>
          </p:spPr>
          <p:txBody>
            <a:bodyPr anchor="t" anchorCtr="0">
              <a:spAutoFit/>
            </a:bodyPr>
            <a:lstStyle/>
            <a:p>
              <a:pPr>
                <a:buClrTx/>
                <a:buFontTx/>
              </a:pPr>
              <a:r>
                <a:rPr lang="en-US" altLang="zh-CN" b="1" dirty="0">
                  <a:solidFill>
                    <a:srgbClr val="FFFF99"/>
                  </a:solidFill>
                  <a:latin typeface="微软雅黑 Light" panose="020B0502040204020203" pitchFamily="34" charset="-122"/>
                  <a:ea typeface="微软雅黑 Light" panose="020B0502040204020203" pitchFamily="34" charset="-122"/>
                </a:rPr>
                <a:t>B</a:t>
              </a:r>
            </a:p>
          </p:txBody>
        </p:sp>
        <p:sp>
          <p:nvSpPr>
            <p:cNvPr id="71718" name="Text Box 37"/>
            <p:cNvSpPr txBox="1"/>
            <p:nvPr/>
          </p:nvSpPr>
          <p:spPr>
            <a:xfrm>
              <a:off x="3364" y="3951"/>
              <a:ext cx="213" cy="312"/>
            </a:xfrm>
            <a:prstGeom prst="rect">
              <a:avLst/>
            </a:prstGeom>
            <a:noFill/>
            <a:ln w="9525">
              <a:noFill/>
            </a:ln>
          </p:spPr>
          <p:txBody>
            <a:bodyPr anchor="t" anchorCtr="0">
              <a:spAutoFit/>
            </a:bodyPr>
            <a:lstStyle/>
            <a:p>
              <a:pPr>
                <a:buClrTx/>
                <a:buFontTx/>
              </a:pPr>
              <a:r>
                <a:rPr lang="en-US" altLang="zh-CN" b="1" dirty="0">
                  <a:solidFill>
                    <a:srgbClr val="FFFF99"/>
                  </a:solidFill>
                  <a:latin typeface="微软雅黑 Light" panose="020B0502040204020203" pitchFamily="34" charset="-122"/>
                  <a:ea typeface="微软雅黑 Light" panose="020B0502040204020203" pitchFamily="34" charset="-122"/>
                </a:rPr>
                <a:t>E</a:t>
              </a:r>
              <a:endParaRPr lang="en-US" altLang="zh-CN" sz="3200" dirty="0">
                <a:latin typeface="微软雅黑 Light" panose="020B0502040204020203" pitchFamily="34" charset="-122"/>
                <a:ea typeface="微软雅黑 Light" panose="020B0502040204020203" pitchFamily="34" charset="-122"/>
              </a:endParaRPr>
            </a:p>
          </p:txBody>
        </p:sp>
        <p:sp>
          <p:nvSpPr>
            <p:cNvPr id="71719" name="Text Box 38"/>
            <p:cNvSpPr txBox="1"/>
            <p:nvPr/>
          </p:nvSpPr>
          <p:spPr>
            <a:xfrm>
              <a:off x="4411" y="3946"/>
              <a:ext cx="213" cy="312"/>
            </a:xfrm>
            <a:prstGeom prst="rect">
              <a:avLst/>
            </a:prstGeom>
            <a:noFill/>
            <a:ln w="9525">
              <a:noFill/>
            </a:ln>
          </p:spPr>
          <p:txBody>
            <a:bodyPr anchor="t" anchorCtr="0">
              <a:spAutoFit/>
            </a:bodyPr>
            <a:lstStyle/>
            <a:p>
              <a:pPr>
                <a:buClrTx/>
                <a:buFontTx/>
              </a:pPr>
              <a:r>
                <a:rPr lang="en-US" altLang="zh-CN" b="1" dirty="0">
                  <a:solidFill>
                    <a:srgbClr val="FFFF99"/>
                  </a:solidFill>
                  <a:latin typeface="微软雅黑 Light" panose="020B0502040204020203" pitchFamily="34" charset="-122"/>
                  <a:ea typeface="微软雅黑 Light" panose="020B0502040204020203" pitchFamily="34" charset="-122"/>
                </a:rPr>
                <a:t>D</a:t>
              </a:r>
              <a:endParaRPr lang="en-US" altLang="zh-CN" sz="3200" dirty="0">
                <a:latin typeface="微软雅黑 Light" panose="020B0502040204020203" pitchFamily="34" charset="-122"/>
                <a:ea typeface="微软雅黑 Light" panose="020B0502040204020203" pitchFamily="34" charset="-122"/>
              </a:endParaRPr>
            </a:p>
          </p:txBody>
        </p:sp>
        <p:sp>
          <p:nvSpPr>
            <p:cNvPr id="71720" name="Text Box 39"/>
            <p:cNvSpPr txBox="1"/>
            <p:nvPr/>
          </p:nvSpPr>
          <p:spPr>
            <a:xfrm>
              <a:off x="4987" y="3333"/>
              <a:ext cx="213" cy="312"/>
            </a:xfrm>
            <a:prstGeom prst="rect">
              <a:avLst/>
            </a:prstGeom>
            <a:noFill/>
            <a:ln w="9525">
              <a:noFill/>
            </a:ln>
          </p:spPr>
          <p:txBody>
            <a:bodyPr anchor="t" anchorCtr="0">
              <a:spAutoFit/>
            </a:bodyPr>
            <a:lstStyle/>
            <a:p>
              <a:pPr>
                <a:buClrTx/>
                <a:buFontTx/>
              </a:pPr>
              <a:r>
                <a:rPr lang="en-US" altLang="zh-CN" b="1" dirty="0">
                  <a:solidFill>
                    <a:srgbClr val="FFFF99"/>
                  </a:solidFill>
                  <a:latin typeface="微软雅黑 Light" panose="020B0502040204020203" pitchFamily="34" charset="-122"/>
                  <a:ea typeface="微软雅黑 Light" panose="020B0502040204020203" pitchFamily="34" charset="-122"/>
                </a:rPr>
                <a:t>C</a:t>
              </a:r>
              <a:endParaRPr lang="en-US" altLang="zh-CN" sz="3200" dirty="0">
                <a:latin typeface="微软雅黑 Light" panose="020B0502040204020203" pitchFamily="34" charset="-122"/>
                <a:ea typeface="微软雅黑 Light" panose="020B0502040204020203" pitchFamily="34" charset="-122"/>
              </a:endParaRPr>
            </a:p>
          </p:txBody>
        </p:sp>
        <p:sp>
          <p:nvSpPr>
            <p:cNvPr id="71721" name="Oval 40"/>
            <p:cNvSpPr/>
            <p:nvPr/>
          </p:nvSpPr>
          <p:spPr>
            <a:xfrm>
              <a:off x="3862" y="3319"/>
              <a:ext cx="288" cy="25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lstStyle/>
            <a:p>
              <a:pPr algn="ctr">
                <a:buClrTx/>
                <a:buFontTx/>
              </a:pPr>
              <a:endParaRPr lang="zh-CN" altLang="en-US" dirty="0">
                <a:latin typeface="微软雅黑 Light" panose="020B0502040204020203" pitchFamily="34" charset="-122"/>
                <a:ea typeface="微软雅黑 Light" panose="020B0502040204020203" pitchFamily="34" charset="-122"/>
              </a:endParaRPr>
            </a:p>
          </p:txBody>
        </p:sp>
        <p:sp>
          <p:nvSpPr>
            <p:cNvPr id="71722" name="Text Box 41"/>
            <p:cNvSpPr txBox="1"/>
            <p:nvPr/>
          </p:nvSpPr>
          <p:spPr>
            <a:xfrm>
              <a:off x="3883" y="3290"/>
              <a:ext cx="213" cy="312"/>
            </a:xfrm>
            <a:prstGeom prst="rect">
              <a:avLst/>
            </a:prstGeom>
            <a:noFill/>
            <a:ln w="9525">
              <a:noFill/>
            </a:ln>
          </p:spPr>
          <p:txBody>
            <a:bodyPr anchor="t" anchorCtr="0">
              <a:spAutoFit/>
            </a:bodyPr>
            <a:lstStyle/>
            <a:p>
              <a:pPr>
                <a:buClrTx/>
                <a:buFontTx/>
              </a:pPr>
              <a:r>
                <a:rPr lang="en-US" altLang="zh-CN" b="1" dirty="0">
                  <a:solidFill>
                    <a:srgbClr val="FFFF99"/>
                  </a:solidFill>
                  <a:latin typeface="微软雅黑 Light" panose="020B0502040204020203" pitchFamily="34" charset="-122"/>
                  <a:ea typeface="微软雅黑 Light" panose="020B0502040204020203" pitchFamily="34" charset="-122"/>
                </a:rPr>
                <a:t>F</a:t>
              </a:r>
              <a:endParaRPr lang="en-US" altLang="zh-CN" sz="3200" dirty="0">
                <a:latin typeface="微软雅黑 Light" panose="020B0502040204020203" pitchFamily="34" charset="-122"/>
                <a:ea typeface="微软雅黑 Light" panose="020B0502040204020203" pitchFamily="34" charset="-122"/>
              </a:endParaRPr>
            </a:p>
          </p:txBody>
        </p:sp>
      </p:grpSp>
      <p:sp>
        <p:nvSpPr>
          <p:cNvPr id="101" name="Rectangle 42"/>
          <p:cNvSpPr>
            <a:spLocks noChangeArrowheads="1"/>
          </p:cNvSpPr>
          <p:nvPr/>
        </p:nvSpPr>
        <p:spPr bwMode="auto">
          <a:xfrm>
            <a:off x="5792788" y="3289300"/>
            <a:ext cx="1728788" cy="609600"/>
          </a:xfrm>
          <a:prstGeom prst="rect">
            <a:avLst/>
          </a:prstGeom>
          <a:noFill/>
          <a:ln>
            <a:noFill/>
          </a:ln>
          <a:effectLst/>
        </p:spPr>
        <p:txBody>
          <a:bodyPr lIns="112947" tIns="56473" rIns="112947" bIns="56473" anchor="ctr"/>
          <a:lstStyle>
            <a:lvl1pPr algn="l" defTabSz="1128395" eaLnBrk="0" hangingPunct="0">
              <a:defRPr>
                <a:solidFill>
                  <a:schemeClr val="tx1"/>
                </a:solidFill>
                <a:latin typeface="宋体" panose="02010600030101010101" pitchFamily="2" charset="-122"/>
              </a:defRPr>
            </a:lvl1pPr>
            <a:lvl2pPr algn="l" defTabSz="1128395" eaLnBrk="0" hangingPunct="0">
              <a:defRPr>
                <a:solidFill>
                  <a:schemeClr val="tx1"/>
                </a:solidFill>
                <a:latin typeface="宋体" panose="02010600030101010101" pitchFamily="2" charset="-122"/>
              </a:defRPr>
            </a:lvl2pPr>
            <a:lvl3pPr algn="l" defTabSz="1128395" eaLnBrk="0" hangingPunct="0">
              <a:defRPr>
                <a:solidFill>
                  <a:schemeClr val="tx1"/>
                </a:solidFill>
                <a:latin typeface="宋体" panose="02010600030101010101" pitchFamily="2" charset="-122"/>
              </a:defRPr>
            </a:lvl3pPr>
            <a:lvl4pPr algn="l" defTabSz="1128395" eaLnBrk="0" hangingPunct="0">
              <a:defRPr>
                <a:solidFill>
                  <a:schemeClr val="tx1"/>
                </a:solidFill>
                <a:latin typeface="宋体" panose="02010600030101010101" pitchFamily="2" charset="-122"/>
              </a:defRPr>
            </a:lvl4pPr>
            <a:lvl5pPr algn="l" defTabSz="1128395" eaLnBrk="0" hangingPunct="0">
              <a:defRPr>
                <a:solidFill>
                  <a:schemeClr val="tx1"/>
                </a:solidFill>
                <a:latin typeface="宋体" panose="02010600030101010101" pitchFamily="2" charset="-122"/>
              </a:defRPr>
            </a:lvl5pPr>
            <a:lvl6pPr defTabSz="1128395" eaLnBrk="0" fontAlgn="base" hangingPunct="0">
              <a:spcBef>
                <a:spcPct val="0"/>
              </a:spcBef>
              <a:spcAft>
                <a:spcPct val="0"/>
              </a:spcAft>
              <a:defRPr>
                <a:solidFill>
                  <a:schemeClr val="tx1"/>
                </a:solidFill>
                <a:latin typeface="宋体" panose="02010600030101010101" pitchFamily="2" charset="-122"/>
              </a:defRPr>
            </a:lvl6pPr>
            <a:lvl7pPr defTabSz="1128395" eaLnBrk="0" fontAlgn="base" hangingPunct="0">
              <a:spcBef>
                <a:spcPct val="0"/>
              </a:spcBef>
              <a:spcAft>
                <a:spcPct val="0"/>
              </a:spcAft>
              <a:defRPr>
                <a:solidFill>
                  <a:schemeClr val="tx1"/>
                </a:solidFill>
                <a:latin typeface="宋体" panose="02010600030101010101" pitchFamily="2" charset="-122"/>
              </a:defRPr>
            </a:lvl7pPr>
            <a:lvl8pPr defTabSz="1128395" eaLnBrk="0" fontAlgn="base" hangingPunct="0">
              <a:spcBef>
                <a:spcPct val="0"/>
              </a:spcBef>
              <a:spcAft>
                <a:spcPct val="0"/>
              </a:spcAft>
              <a:defRPr>
                <a:solidFill>
                  <a:schemeClr val="tx1"/>
                </a:solidFill>
                <a:latin typeface="宋体" panose="02010600030101010101" pitchFamily="2" charset="-122"/>
              </a:defRPr>
            </a:lvl8pPr>
            <a:lvl9pPr defTabSz="1128395"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1128395"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accent6">
                    <a:lumMod val="50000"/>
                  </a:schemeClr>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图形结构</a:t>
            </a:r>
            <a:endParaRPr kumimoji="1" lang="zh-CN" altLang="en-US" sz="2400" b="0" i="0" u="none" strike="noStrike" kern="1200" cap="none" spc="0" normalizeH="0" baseline="0" noProof="0" dirty="0">
              <a:ln>
                <a:noFill/>
              </a:ln>
              <a:solidFill>
                <a:schemeClr val="accent6">
                  <a:lumMod val="50000"/>
                </a:schemeClr>
              </a:solidFill>
              <a:effectLst/>
              <a:uLnTx/>
              <a:uFillTx/>
              <a:latin typeface="微软雅黑" panose="020B0503020204020204" charset="-122"/>
              <a:ea typeface="微软雅黑" panose="020B0503020204020204" charset="-122"/>
              <a:cs typeface="+mn-cs"/>
            </a:endParaRPr>
          </a:p>
        </p:txBody>
      </p:sp>
      <p:grpSp>
        <p:nvGrpSpPr>
          <p:cNvPr id="71724" name="组合 2"/>
          <p:cNvGrpSpPr/>
          <p:nvPr/>
        </p:nvGrpSpPr>
        <p:grpSpPr>
          <a:xfrm>
            <a:off x="4926013" y="1717675"/>
            <a:ext cx="3811587" cy="1003300"/>
            <a:chOff x="4925822" y="1717426"/>
            <a:chExt cx="3812203" cy="1004145"/>
          </a:xfrm>
        </p:grpSpPr>
        <p:sp>
          <p:nvSpPr>
            <p:cNvPr id="61" name="Rectangle 2"/>
            <p:cNvSpPr>
              <a:spLocks noChangeArrowheads="1"/>
            </p:cNvSpPr>
            <p:nvPr/>
          </p:nvSpPr>
          <p:spPr bwMode="auto">
            <a:xfrm>
              <a:off x="5649839" y="1717426"/>
              <a:ext cx="1435332" cy="522728"/>
            </a:xfrm>
            <a:prstGeom prst="rect">
              <a:avLst/>
            </a:prstGeom>
            <a:noFill/>
            <a:ln>
              <a:noFill/>
            </a:ln>
            <a:effectLst/>
          </p:spPr>
          <p:txBody>
            <a:bodyPr anchor="b"/>
            <a:lstStyle>
              <a:lvl1pPr algn="l" eaLnBrk="0" hangingPunct="0">
                <a:defRPr>
                  <a:solidFill>
                    <a:schemeClr val="tx1"/>
                  </a:solidFill>
                  <a:latin typeface="宋体" panose="02010600030101010101" pitchFamily="2" charset="-122"/>
                </a:defRPr>
              </a:lvl1pPr>
              <a:lvl2pPr algn="l" eaLnBrk="0" hangingPunct="0">
                <a:defRPr>
                  <a:solidFill>
                    <a:schemeClr val="tx1"/>
                  </a:solidFill>
                  <a:latin typeface="宋体" panose="02010600030101010101" pitchFamily="2" charset="-122"/>
                </a:defRPr>
              </a:lvl2pPr>
              <a:lvl3pPr algn="l" eaLnBrk="0" hangingPunct="0">
                <a:defRPr>
                  <a:solidFill>
                    <a:schemeClr val="tx1"/>
                  </a:solidFill>
                  <a:latin typeface="宋体" panose="02010600030101010101" pitchFamily="2" charset="-122"/>
                </a:defRPr>
              </a:lvl3pPr>
              <a:lvl4pPr algn="l" eaLnBrk="0" hangingPunct="0">
                <a:defRPr>
                  <a:solidFill>
                    <a:schemeClr val="tx1"/>
                  </a:solidFill>
                  <a:latin typeface="宋体" panose="02010600030101010101" pitchFamily="2" charset="-122"/>
                </a:defRPr>
              </a:lvl4pPr>
              <a:lvl5pPr algn="l" eaLnBrk="0" hangingPunct="0">
                <a:defRPr>
                  <a:solidFill>
                    <a:schemeClr val="tx1"/>
                  </a:solidFill>
                  <a:latin typeface="宋体" panose="02010600030101010101" pitchFamily="2" charset="-122"/>
                </a:defRPr>
              </a:lvl5pPr>
              <a:lvl6pPr marL="457200" eaLnBrk="0" fontAlgn="base" hangingPunct="0">
                <a:spcBef>
                  <a:spcPct val="0"/>
                </a:spcBef>
                <a:spcAft>
                  <a:spcPct val="0"/>
                </a:spcAft>
                <a:defRPr>
                  <a:solidFill>
                    <a:schemeClr val="tx1"/>
                  </a:solidFill>
                  <a:latin typeface="宋体" panose="02010600030101010101" pitchFamily="2" charset="-122"/>
                </a:defRPr>
              </a:lvl6pPr>
              <a:lvl7pPr marL="914400" eaLnBrk="0" fontAlgn="base" hangingPunct="0">
                <a:spcBef>
                  <a:spcPct val="0"/>
                </a:spcBef>
                <a:spcAft>
                  <a:spcPct val="0"/>
                </a:spcAft>
                <a:defRPr>
                  <a:solidFill>
                    <a:schemeClr val="tx1"/>
                  </a:solidFill>
                  <a:latin typeface="宋体" panose="02010600030101010101" pitchFamily="2" charset="-122"/>
                </a:defRPr>
              </a:lvl7pPr>
              <a:lvl8pPr marL="1371600" eaLnBrk="0" fontAlgn="base" hangingPunct="0">
                <a:spcBef>
                  <a:spcPct val="0"/>
                </a:spcBef>
                <a:spcAft>
                  <a:spcPct val="0"/>
                </a:spcAft>
                <a:defRPr>
                  <a:solidFill>
                    <a:schemeClr val="tx1"/>
                  </a:solidFill>
                  <a:latin typeface="宋体" panose="02010600030101010101" pitchFamily="2" charset="-122"/>
                </a:defRPr>
              </a:lvl8pPr>
              <a:lvl9pPr marL="18288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accent6">
                      <a:lumMod val="50000"/>
                    </a:schemeClr>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线性结构</a:t>
              </a:r>
              <a:endParaRPr kumimoji="1" lang="zh-CN" altLang="en-US" sz="2400" b="1" i="0" u="none" strike="noStrike" kern="1200" cap="none" spc="0" normalizeH="0" baseline="0" noProof="0" dirty="0">
                <a:ln>
                  <a:noFill/>
                </a:ln>
                <a:solidFill>
                  <a:schemeClr val="accent6">
                    <a:lumMod val="50000"/>
                  </a:schemeClr>
                </a:solidFill>
                <a:effectLst/>
                <a:uLnTx/>
                <a:uFillTx/>
                <a:latin typeface="微软雅黑" panose="020B0503020204020204" charset="-122"/>
                <a:ea typeface="微软雅黑" panose="020B0503020204020204" charset="-122"/>
                <a:cs typeface="+mn-cs"/>
              </a:endParaRPr>
            </a:p>
          </p:txBody>
        </p:sp>
        <p:sp>
          <p:nvSpPr>
            <p:cNvPr id="71726" name="Line 77"/>
            <p:cNvSpPr/>
            <p:nvPr/>
          </p:nvSpPr>
          <p:spPr>
            <a:xfrm>
              <a:off x="6008910" y="2472295"/>
              <a:ext cx="304201" cy="611"/>
            </a:xfrm>
            <a:prstGeom prst="line">
              <a:avLst/>
            </a:prstGeom>
            <a:ln w="19050" cap="flat" cmpd="sng">
              <a:solidFill>
                <a:srgbClr val="DE6306"/>
              </a:solidFill>
              <a:prstDash val="solid"/>
              <a:round/>
              <a:headEnd type="none" w="med" len="med"/>
              <a:tailEnd type="none" w="med" len="med"/>
            </a:ln>
            <a:effectLst>
              <a:prstShdw prst="shdw17" dist="17961" dir="2699999">
                <a:srgbClr val="853B04"/>
              </a:prstShdw>
            </a:effectLst>
          </p:spPr>
        </p:sp>
        <p:sp>
          <p:nvSpPr>
            <p:cNvPr id="71727" name="Line 78"/>
            <p:cNvSpPr/>
            <p:nvPr/>
          </p:nvSpPr>
          <p:spPr>
            <a:xfrm>
              <a:off x="6692192" y="2472295"/>
              <a:ext cx="304201" cy="611"/>
            </a:xfrm>
            <a:prstGeom prst="line">
              <a:avLst/>
            </a:prstGeom>
            <a:ln w="19050" cap="flat" cmpd="sng">
              <a:solidFill>
                <a:srgbClr val="DE6306"/>
              </a:solidFill>
              <a:prstDash val="solid"/>
              <a:round/>
              <a:headEnd type="none" w="med" len="med"/>
              <a:tailEnd type="none" w="med" len="med"/>
            </a:ln>
            <a:effectLst>
              <a:prstShdw prst="shdw17" dist="17961" dir="2699999">
                <a:srgbClr val="853B04"/>
              </a:prstShdw>
            </a:effectLst>
          </p:spPr>
        </p:sp>
        <p:sp>
          <p:nvSpPr>
            <p:cNvPr id="71728" name="Line 79"/>
            <p:cNvSpPr/>
            <p:nvPr/>
          </p:nvSpPr>
          <p:spPr>
            <a:xfrm>
              <a:off x="7374136" y="2472295"/>
              <a:ext cx="304201" cy="611"/>
            </a:xfrm>
            <a:prstGeom prst="line">
              <a:avLst/>
            </a:prstGeom>
            <a:ln w="19050" cap="flat" cmpd="sng">
              <a:solidFill>
                <a:srgbClr val="DE6306"/>
              </a:solidFill>
              <a:prstDash val="solid"/>
              <a:round/>
              <a:headEnd type="none" w="med" len="med"/>
              <a:tailEnd type="none" w="med" len="med"/>
            </a:ln>
            <a:effectLst>
              <a:prstShdw prst="shdw17" dist="17961" dir="2699999">
                <a:srgbClr val="853B04"/>
              </a:prstShdw>
            </a:effectLst>
          </p:spPr>
        </p:sp>
        <p:sp>
          <p:nvSpPr>
            <p:cNvPr id="71729" name="Line 80"/>
            <p:cNvSpPr/>
            <p:nvPr/>
          </p:nvSpPr>
          <p:spPr>
            <a:xfrm>
              <a:off x="8056081" y="2472295"/>
              <a:ext cx="304201" cy="611"/>
            </a:xfrm>
            <a:prstGeom prst="line">
              <a:avLst/>
            </a:prstGeom>
            <a:ln w="19050" cap="flat" cmpd="sng">
              <a:solidFill>
                <a:srgbClr val="DE6306"/>
              </a:solidFill>
              <a:prstDash val="solid"/>
              <a:round/>
              <a:headEnd type="none" w="med" len="med"/>
              <a:tailEnd type="none" w="med" len="med"/>
            </a:ln>
            <a:effectLst>
              <a:prstShdw prst="shdw17" dist="17961" dir="2699999">
                <a:srgbClr val="853B04"/>
              </a:prstShdw>
            </a:effectLst>
          </p:spPr>
        </p:sp>
        <p:sp>
          <p:nvSpPr>
            <p:cNvPr id="120" name="Oval 64"/>
            <p:cNvSpPr>
              <a:spLocks noChangeArrowheads="1"/>
            </p:cNvSpPr>
            <p:nvPr/>
          </p:nvSpPr>
          <p:spPr bwMode="auto">
            <a:xfrm>
              <a:off x="4925822" y="2278286"/>
              <a:ext cx="401702" cy="443285"/>
            </a:xfrm>
            <a:prstGeom prst="ellipse">
              <a:avLst/>
            </a:prstGeom>
            <a:solidFill>
              <a:schemeClr val="accent5">
                <a:lumMod val="20000"/>
                <a:lumOff val="80000"/>
              </a:schemeClr>
            </a:solidFill>
            <a:ln w="28575">
              <a:solidFill>
                <a:srgbClr val="FF0000"/>
              </a:solidFill>
              <a:round/>
            </a:ln>
            <a:effectLst/>
          </p:spPr>
          <p:txBody>
            <a:bodyPr wrap="none" anchor="ctr"/>
            <a:lstStyle>
              <a:lvl1pPr algn="ctr">
                <a:defRPr>
                  <a:solidFill>
                    <a:schemeClr val="tx1"/>
                  </a:solidFill>
                  <a:latin typeface="宋体" panose="02010600030101010101" pitchFamily="2" charset="-122"/>
                </a:defRPr>
              </a:lvl1pPr>
              <a:lvl2pPr marL="742950" indent="-285750" algn="ctr">
                <a:defRPr>
                  <a:solidFill>
                    <a:schemeClr val="tx1"/>
                  </a:solidFill>
                  <a:latin typeface="宋体" panose="02010600030101010101" pitchFamily="2" charset="-122"/>
                </a:defRPr>
              </a:lvl2pPr>
              <a:lvl3pPr marL="1143000" indent="-228600" algn="ctr">
                <a:defRPr>
                  <a:solidFill>
                    <a:schemeClr val="tx1"/>
                  </a:solidFill>
                  <a:latin typeface="宋体" panose="02010600030101010101" pitchFamily="2" charset="-122"/>
                </a:defRPr>
              </a:lvl3pPr>
              <a:lvl4pPr marL="1600200" indent="-228600" algn="ctr">
                <a:defRPr>
                  <a:solidFill>
                    <a:schemeClr val="tx1"/>
                  </a:solidFill>
                  <a:latin typeface="宋体" panose="02010600030101010101" pitchFamily="2" charset="-122"/>
                </a:defRPr>
              </a:lvl4pPr>
              <a:lvl5pPr marL="2057400" indent="-228600" algn="ctr">
                <a:defRPr>
                  <a:solidFill>
                    <a:schemeClr val="tx1"/>
                  </a:solidFill>
                  <a:latin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1731" name="Text Box 65"/>
            <p:cNvSpPr txBox="1"/>
            <p:nvPr/>
          </p:nvSpPr>
          <p:spPr>
            <a:xfrm>
              <a:off x="4965720" y="2264627"/>
              <a:ext cx="329273" cy="400447"/>
            </a:xfrm>
            <a:prstGeom prst="rect">
              <a:avLst/>
            </a:prstGeom>
            <a:noFill/>
            <a:ln w="9525">
              <a:noFill/>
            </a:ln>
          </p:spPr>
          <p:txBody>
            <a:bodyPr anchor="t" anchorCtr="0">
              <a:spAutoFit/>
            </a:bodyPr>
            <a:lstStyle/>
            <a:p>
              <a:pPr>
                <a:buClrTx/>
                <a:buFontTx/>
              </a:pPr>
              <a:r>
                <a:rPr lang="en-US" altLang="zh-CN" sz="2000" b="1" dirty="0">
                  <a:solidFill>
                    <a:srgbClr val="020603"/>
                  </a:solidFill>
                  <a:latin typeface="微软雅黑 Light" panose="020B0502040204020203" pitchFamily="34" charset="-122"/>
                  <a:ea typeface="微软雅黑 Light" panose="020B0502040204020203" pitchFamily="34" charset="-122"/>
                </a:rPr>
                <a:t>1</a:t>
              </a:r>
              <a:endParaRPr lang="en-US" altLang="zh-CN" sz="3200" b="1" dirty="0">
                <a:solidFill>
                  <a:srgbClr val="020603"/>
                </a:solidFill>
                <a:latin typeface="微软雅黑 Light" panose="020B0502040204020203" pitchFamily="34" charset="-122"/>
                <a:ea typeface="微软雅黑 Light" panose="020B0502040204020203" pitchFamily="34" charset="-122"/>
              </a:endParaRPr>
            </a:p>
          </p:txBody>
        </p:sp>
        <p:sp>
          <p:nvSpPr>
            <p:cNvPr id="122" name="Oval 66"/>
            <p:cNvSpPr>
              <a:spLocks noChangeArrowheads="1"/>
            </p:cNvSpPr>
            <p:nvPr/>
          </p:nvSpPr>
          <p:spPr bwMode="auto">
            <a:xfrm>
              <a:off x="5630786" y="2278286"/>
              <a:ext cx="401702" cy="443285"/>
            </a:xfrm>
            <a:prstGeom prst="ellipse">
              <a:avLst/>
            </a:prstGeom>
            <a:solidFill>
              <a:schemeClr val="accent5">
                <a:lumMod val="20000"/>
                <a:lumOff val="80000"/>
              </a:schemeClr>
            </a:solidFill>
            <a:ln w="28575">
              <a:solidFill>
                <a:srgbClr val="FF0000"/>
              </a:solidFill>
              <a:round/>
            </a:ln>
            <a:effectLst/>
          </p:spPr>
          <p:txBody>
            <a:bodyPr wrap="none" anchor="ctr"/>
            <a:lstStyle>
              <a:lvl1pPr algn="ctr">
                <a:defRPr>
                  <a:solidFill>
                    <a:schemeClr val="tx1"/>
                  </a:solidFill>
                  <a:latin typeface="宋体" panose="02010600030101010101" pitchFamily="2" charset="-122"/>
                </a:defRPr>
              </a:lvl1pPr>
              <a:lvl2pPr marL="742950" indent="-285750" algn="ctr">
                <a:defRPr>
                  <a:solidFill>
                    <a:schemeClr val="tx1"/>
                  </a:solidFill>
                  <a:latin typeface="宋体" panose="02010600030101010101" pitchFamily="2" charset="-122"/>
                </a:defRPr>
              </a:lvl2pPr>
              <a:lvl3pPr marL="1143000" indent="-228600" algn="ctr">
                <a:defRPr>
                  <a:solidFill>
                    <a:schemeClr val="tx1"/>
                  </a:solidFill>
                  <a:latin typeface="宋体" panose="02010600030101010101" pitchFamily="2" charset="-122"/>
                </a:defRPr>
              </a:lvl3pPr>
              <a:lvl4pPr marL="1600200" indent="-228600" algn="ctr">
                <a:defRPr>
                  <a:solidFill>
                    <a:schemeClr val="tx1"/>
                  </a:solidFill>
                  <a:latin typeface="宋体" panose="02010600030101010101" pitchFamily="2" charset="-122"/>
                </a:defRPr>
              </a:lvl4pPr>
              <a:lvl5pPr marL="2057400" indent="-228600" algn="ctr">
                <a:defRPr>
                  <a:solidFill>
                    <a:schemeClr val="tx1"/>
                  </a:solidFill>
                  <a:latin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1733" name="Text Box 67"/>
            <p:cNvSpPr txBox="1"/>
            <p:nvPr/>
          </p:nvSpPr>
          <p:spPr>
            <a:xfrm>
              <a:off x="5671064" y="2264627"/>
              <a:ext cx="329273" cy="400447"/>
            </a:xfrm>
            <a:prstGeom prst="rect">
              <a:avLst/>
            </a:prstGeom>
            <a:noFill/>
            <a:ln w="9525">
              <a:noFill/>
            </a:ln>
          </p:spPr>
          <p:txBody>
            <a:bodyPr anchor="t" anchorCtr="0">
              <a:spAutoFit/>
            </a:bodyPr>
            <a:lstStyle/>
            <a:p>
              <a:pPr>
                <a:buClrTx/>
                <a:buFontTx/>
              </a:pPr>
              <a:r>
                <a:rPr lang="en-US" altLang="zh-CN" sz="2000" b="1" dirty="0">
                  <a:solidFill>
                    <a:srgbClr val="020603"/>
                  </a:solidFill>
                  <a:latin typeface="微软雅黑 Light" panose="020B0502040204020203" pitchFamily="34" charset="-122"/>
                  <a:ea typeface="微软雅黑 Light" panose="020B0502040204020203" pitchFamily="34" charset="-122"/>
                </a:rPr>
                <a:t>2</a:t>
              </a:r>
              <a:endParaRPr lang="en-US" altLang="zh-CN" sz="3200" b="1" dirty="0">
                <a:solidFill>
                  <a:srgbClr val="020603"/>
                </a:solidFill>
                <a:latin typeface="微软雅黑 Light" panose="020B0502040204020203" pitchFamily="34" charset="-122"/>
                <a:ea typeface="微软雅黑 Light" panose="020B0502040204020203" pitchFamily="34" charset="-122"/>
              </a:endParaRPr>
            </a:p>
          </p:txBody>
        </p:sp>
        <p:sp>
          <p:nvSpPr>
            <p:cNvPr id="124" name="Oval 68"/>
            <p:cNvSpPr>
              <a:spLocks noChangeArrowheads="1"/>
            </p:cNvSpPr>
            <p:nvPr/>
          </p:nvSpPr>
          <p:spPr bwMode="auto">
            <a:xfrm>
              <a:off x="6289704" y="2278286"/>
              <a:ext cx="401703" cy="443285"/>
            </a:xfrm>
            <a:prstGeom prst="ellipse">
              <a:avLst/>
            </a:prstGeom>
            <a:solidFill>
              <a:schemeClr val="accent5">
                <a:lumMod val="20000"/>
                <a:lumOff val="80000"/>
              </a:schemeClr>
            </a:solidFill>
            <a:ln w="28575">
              <a:solidFill>
                <a:srgbClr val="FF0000"/>
              </a:solidFill>
              <a:round/>
            </a:ln>
            <a:effectLst/>
          </p:spPr>
          <p:txBody>
            <a:bodyPr wrap="none" anchor="ctr"/>
            <a:lstStyle>
              <a:lvl1pPr algn="ctr">
                <a:defRPr>
                  <a:solidFill>
                    <a:schemeClr val="tx1"/>
                  </a:solidFill>
                  <a:latin typeface="宋体" panose="02010600030101010101" pitchFamily="2" charset="-122"/>
                </a:defRPr>
              </a:lvl1pPr>
              <a:lvl2pPr marL="742950" indent="-285750" algn="ctr">
                <a:defRPr>
                  <a:solidFill>
                    <a:schemeClr val="tx1"/>
                  </a:solidFill>
                  <a:latin typeface="宋体" panose="02010600030101010101" pitchFamily="2" charset="-122"/>
                </a:defRPr>
              </a:lvl2pPr>
              <a:lvl3pPr marL="1143000" indent="-228600" algn="ctr">
                <a:defRPr>
                  <a:solidFill>
                    <a:schemeClr val="tx1"/>
                  </a:solidFill>
                  <a:latin typeface="宋体" panose="02010600030101010101" pitchFamily="2" charset="-122"/>
                </a:defRPr>
              </a:lvl3pPr>
              <a:lvl4pPr marL="1600200" indent="-228600" algn="ctr">
                <a:defRPr>
                  <a:solidFill>
                    <a:schemeClr val="tx1"/>
                  </a:solidFill>
                  <a:latin typeface="宋体" panose="02010600030101010101" pitchFamily="2" charset="-122"/>
                </a:defRPr>
              </a:lvl4pPr>
              <a:lvl5pPr marL="2057400" indent="-228600" algn="ctr">
                <a:defRPr>
                  <a:solidFill>
                    <a:schemeClr val="tx1"/>
                  </a:solidFill>
                  <a:latin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1735" name="Text Box 69"/>
            <p:cNvSpPr txBox="1"/>
            <p:nvPr/>
          </p:nvSpPr>
          <p:spPr>
            <a:xfrm>
              <a:off x="6329608" y="2264627"/>
              <a:ext cx="329273" cy="400447"/>
            </a:xfrm>
            <a:prstGeom prst="rect">
              <a:avLst/>
            </a:prstGeom>
            <a:noFill/>
            <a:ln w="9525">
              <a:noFill/>
            </a:ln>
          </p:spPr>
          <p:txBody>
            <a:bodyPr anchor="t" anchorCtr="0">
              <a:spAutoFit/>
            </a:bodyPr>
            <a:lstStyle/>
            <a:p>
              <a:pPr>
                <a:buClrTx/>
                <a:buFontTx/>
              </a:pPr>
              <a:r>
                <a:rPr lang="en-US" altLang="zh-CN" sz="2000" b="1" dirty="0">
                  <a:solidFill>
                    <a:srgbClr val="020603"/>
                  </a:solidFill>
                  <a:latin typeface="微软雅黑 Light" panose="020B0502040204020203" pitchFamily="34" charset="-122"/>
                  <a:ea typeface="微软雅黑 Light" panose="020B0502040204020203" pitchFamily="34" charset="-122"/>
                </a:rPr>
                <a:t>3</a:t>
              </a:r>
              <a:endParaRPr lang="en-US" altLang="zh-CN" sz="3200" b="1" dirty="0">
                <a:solidFill>
                  <a:srgbClr val="020603"/>
                </a:solidFill>
                <a:latin typeface="微软雅黑 Light" panose="020B0502040204020203" pitchFamily="34" charset="-122"/>
                <a:ea typeface="微软雅黑 Light" panose="020B0502040204020203" pitchFamily="34" charset="-122"/>
              </a:endParaRPr>
            </a:p>
          </p:txBody>
        </p:sp>
        <p:sp>
          <p:nvSpPr>
            <p:cNvPr id="126" name="Oval 70"/>
            <p:cNvSpPr>
              <a:spLocks noChangeArrowheads="1"/>
            </p:cNvSpPr>
            <p:nvPr/>
          </p:nvSpPr>
          <p:spPr bwMode="auto">
            <a:xfrm>
              <a:off x="6994668" y="2278286"/>
              <a:ext cx="401703" cy="443285"/>
            </a:xfrm>
            <a:prstGeom prst="ellipse">
              <a:avLst/>
            </a:prstGeom>
            <a:solidFill>
              <a:schemeClr val="accent5">
                <a:lumMod val="20000"/>
                <a:lumOff val="80000"/>
              </a:schemeClr>
            </a:solidFill>
            <a:ln w="28575">
              <a:solidFill>
                <a:srgbClr val="FF0000"/>
              </a:solidFill>
              <a:round/>
            </a:ln>
            <a:effectLst/>
          </p:spPr>
          <p:txBody>
            <a:bodyPr wrap="none" anchor="ctr"/>
            <a:lstStyle>
              <a:lvl1pPr algn="ctr">
                <a:defRPr>
                  <a:solidFill>
                    <a:schemeClr val="tx1"/>
                  </a:solidFill>
                  <a:latin typeface="宋体" panose="02010600030101010101" pitchFamily="2" charset="-122"/>
                </a:defRPr>
              </a:lvl1pPr>
              <a:lvl2pPr marL="742950" indent="-285750" algn="ctr">
                <a:defRPr>
                  <a:solidFill>
                    <a:schemeClr val="tx1"/>
                  </a:solidFill>
                  <a:latin typeface="宋体" panose="02010600030101010101" pitchFamily="2" charset="-122"/>
                </a:defRPr>
              </a:lvl2pPr>
              <a:lvl3pPr marL="1143000" indent="-228600" algn="ctr">
                <a:defRPr>
                  <a:solidFill>
                    <a:schemeClr val="tx1"/>
                  </a:solidFill>
                  <a:latin typeface="宋体" panose="02010600030101010101" pitchFamily="2" charset="-122"/>
                </a:defRPr>
              </a:lvl3pPr>
              <a:lvl4pPr marL="1600200" indent="-228600" algn="ctr">
                <a:defRPr>
                  <a:solidFill>
                    <a:schemeClr val="tx1"/>
                  </a:solidFill>
                  <a:latin typeface="宋体" panose="02010600030101010101" pitchFamily="2" charset="-122"/>
                </a:defRPr>
              </a:lvl4pPr>
              <a:lvl5pPr marL="2057400" indent="-228600" algn="ctr">
                <a:defRPr>
                  <a:solidFill>
                    <a:schemeClr val="tx1"/>
                  </a:solidFill>
                  <a:latin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1737" name="Text Box 71"/>
            <p:cNvSpPr txBox="1"/>
            <p:nvPr/>
          </p:nvSpPr>
          <p:spPr>
            <a:xfrm>
              <a:off x="7034953" y="2264627"/>
              <a:ext cx="329273" cy="400447"/>
            </a:xfrm>
            <a:prstGeom prst="rect">
              <a:avLst/>
            </a:prstGeom>
            <a:noFill/>
            <a:ln w="9525">
              <a:noFill/>
            </a:ln>
          </p:spPr>
          <p:txBody>
            <a:bodyPr anchor="t" anchorCtr="0">
              <a:spAutoFit/>
            </a:bodyPr>
            <a:lstStyle/>
            <a:p>
              <a:pPr>
                <a:buClrTx/>
                <a:buFontTx/>
              </a:pPr>
              <a:r>
                <a:rPr lang="en-US" altLang="zh-CN" sz="2000" b="1" dirty="0">
                  <a:solidFill>
                    <a:srgbClr val="020603"/>
                  </a:solidFill>
                  <a:latin typeface="微软雅黑 Light" panose="020B0502040204020203" pitchFamily="34" charset="-122"/>
                  <a:ea typeface="微软雅黑 Light" panose="020B0502040204020203" pitchFamily="34" charset="-122"/>
                </a:rPr>
                <a:t>4</a:t>
              </a:r>
              <a:endParaRPr lang="en-US" altLang="zh-CN" sz="3200" b="1" dirty="0">
                <a:solidFill>
                  <a:srgbClr val="020603"/>
                </a:solidFill>
                <a:latin typeface="微软雅黑 Light" panose="020B0502040204020203" pitchFamily="34" charset="-122"/>
                <a:ea typeface="微软雅黑 Light" panose="020B0502040204020203" pitchFamily="34" charset="-122"/>
              </a:endParaRPr>
            </a:p>
          </p:txBody>
        </p:sp>
        <p:sp>
          <p:nvSpPr>
            <p:cNvPr id="128" name="Oval 72"/>
            <p:cNvSpPr>
              <a:spLocks noChangeArrowheads="1"/>
            </p:cNvSpPr>
            <p:nvPr/>
          </p:nvSpPr>
          <p:spPr bwMode="auto">
            <a:xfrm>
              <a:off x="7677404" y="2278286"/>
              <a:ext cx="400115" cy="443285"/>
            </a:xfrm>
            <a:prstGeom prst="ellipse">
              <a:avLst/>
            </a:prstGeom>
            <a:solidFill>
              <a:schemeClr val="accent5">
                <a:lumMod val="20000"/>
                <a:lumOff val="80000"/>
              </a:schemeClr>
            </a:solidFill>
            <a:ln w="28575">
              <a:solidFill>
                <a:srgbClr val="FF0000"/>
              </a:solidFill>
              <a:round/>
            </a:ln>
            <a:effectLst/>
          </p:spPr>
          <p:txBody>
            <a:bodyPr wrap="none" anchor="ctr"/>
            <a:lstStyle>
              <a:lvl1pPr algn="ctr">
                <a:defRPr>
                  <a:solidFill>
                    <a:schemeClr val="tx1"/>
                  </a:solidFill>
                  <a:latin typeface="宋体" panose="02010600030101010101" pitchFamily="2" charset="-122"/>
                </a:defRPr>
              </a:lvl1pPr>
              <a:lvl2pPr marL="742950" indent="-285750" algn="ctr">
                <a:defRPr>
                  <a:solidFill>
                    <a:schemeClr val="tx1"/>
                  </a:solidFill>
                  <a:latin typeface="宋体" panose="02010600030101010101" pitchFamily="2" charset="-122"/>
                </a:defRPr>
              </a:lvl2pPr>
              <a:lvl3pPr marL="1143000" indent="-228600" algn="ctr">
                <a:defRPr>
                  <a:solidFill>
                    <a:schemeClr val="tx1"/>
                  </a:solidFill>
                  <a:latin typeface="宋体" panose="02010600030101010101" pitchFamily="2" charset="-122"/>
                </a:defRPr>
              </a:lvl3pPr>
              <a:lvl4pPr marL="1600200" indent="-228600" algn="ctr">
                <a:defRPr>
                  <a:solidFill>
                    <a:schemeClr val="tx1"/>
                  </a:solidFill>
                  <a:latin typeface="宋体" panose="02010600030101010101" pitchFamily="2" charset="-122"/>
                </a:defRPr>
              </a:lvl4pPr>
              <a:lvl5pPr marL="2057400" indent="-228600" algn="ctr">
                <a:defRPr>
                  <a:solidFill>
                    <a:schemeClr val="tx1"/>
                  </a:solidFill>
                  <a:latin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1739" name="Text Box 73"/>
            <p:cNvSpPr txBox="1"/>
            <p:nvPr/>
          </p:nvSpPr>
          <p:spPr>
            <a:xfrm>
              <a:off x="7716897" y="2264627"/>
              <a:ext cx="329273" cy="400447"/>
            </a:xfrm>
            <a:prstGeom prst="rect">
              <a:avLst/>
            </a:prstGeom>
            <a:noFill/>
            <a:ln w="9525">
              <a:noFill/>
            </a:ln>
          </p:spPr>
          <p:txBody>
            <a:bodyPr anchor="t" anchorCtr="0">
              <a:spAutoFit/>
            </a:bodyPr>
            <a:lstStyle/>
            <a:p>
              <a:pPr>
                <a:buClrTx/>
                <a:buFontTx/>
              </a:pPr>
              <a:r>
                <a:rPr lang="en-US" altLang="zh-CN" sz="2000" b="1" dirty="0">
                  <a:solidFill>
                    <a:srgbClr val="020603"/>
                  </a:solidFill>
                  <a:latin typeface="微软雅黑 Light" panose="020B0502040204020203" pitchFamily="34" charset="-122"/>
                  <a:ea typeface="微软雅黑 Light" panose="020B0502040204020203" pitchFamily="34" charset="-122"/>
                </a:rPr>
                <a:t>5</a:t>
              </a:r>
              <a:endParaRPr lang="en-US" altLang="zh-CN" sz="3200" b="1" dirty="0">
                <a:solidFill>
                  <a:srgbClr val="020603"/>
                </a:solidFill>
                <a:latin typeface="微软雅黑 Light" panose="020B0502040204020203" pitchFamily="34" charset="-122"/>
                <a:ea typeface="微软雅黑 Light" panose="020B0502040204020203" pitchFamily="34" charset="-122"/>
              </a:endParaRPr>
            </a:p>
          </p:txBody>
        </p:sp>
        <p:sp>
          <p:nvSpPr>
            <p:cNvPr id="130" name="Oval 74"/>
            <p:cNvSpPr>
              <a:spLocks noChangeArrowheads="1"/>
            </p:cNvSpPr>
            <p:nvPr/>
          </p:nvSpPr>
          <p:spPr bwMode="auto">
            <a:xfrm>
              <a:off x="8336323" y="2278286"/>
              <a:ext cx="401702" cy="443285"/>
            </a:xfrm>
            <a:prstGeom prst="ellipse">
              <a:avLst/>
            </a:prstGeom>
            <a:solidFill>
              <a:schemeClr val="accent5">
                <a:lumMod val="20000"/>
                <a:lumOff val="80000"/>
              </a:schemeClr>
            </a:solidFill>
            <a:ln w="28575">
              <a:solidFill>
                <a:srgbClr val="FF0000"/>
              </a:solidFill>
              <a:round/>
            </a:ln>
            <a:effectLst/>
          </p:spPr>
          <p:txBody>
            <a:bodyPr wrap="none" anchor="ctr"/>
            <a:lstStyle>
              <a:lvl1pPr algn="ctr">
                <a:defRPr>
                  <a:solidFill>
                    <a:schemeClr val="tx1"/>
                  </a:solidFill>
                  <a:latin typeface="宋体" panose="02010600030101010101" pitchFamily="2" charset="-122"/>
                </a:defRPr>
              </a:lvl1pPr>
              <a:lvl2pPr marL="742950" indent="-285750" algn="ctr">
                <a:defRPr>
                  <a:solidFill>
                    <a:schemeClr val="tx1"/>
                  </a:solidFill>
                  <a:latin typeface="宋体" panose="02010600030101010101" pitchFamily="2" charset="-122"/>
                </a:defRPr>
              </a:lvl2pPr>
              <a:lvl3pPr marL="1143000" indent="-228600" algn="ctr">
                <a:defRPr>
                  <a:solidFill>
                    <a:schemeClr val="tx1"/>
                  </a:solidFill>
                  <a:latin typeface="宋体" panose="02010600030101010101" pitchFamily="2" charset="-122"/>
                </a:defRPr>
              </a:lvl3pPr>
              <a:lvl4pPr marL="1600200" indent="-228600" algn="ctr">
                <a:defRPr>
                  <a:solidFill>
                    <a:schemeClr val="tx1"/>
                  </a:solidFill>
                  <a:latin typeface="宋体" panose="02010600030101010101" pitchFamily="2" charset="-122"/>
                </a:defRPr>
              </a:lvl4pPr>
              <a:lvl5pPr marL="2057400" indent="-228600" algn="ctr">
                <a:defRPr>
                  <a:solidFill>
                    <a:schemeClr val="tx1"/>
                  </a:solidFill>
                  <a:latin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71741" name="Text Box 75"/>
            <p:cNvSpPr txBox="1"/>
            <p:nvPr/>
          </p:nvSpPr>
          <p:spPr>
            <a:xfrm>
              <a:off x="8377115" y="2264627"/>
              <a:ext cx="329272" cy="400447"/>
            </a:xfrm>
            <a:prstGeom prst="rect">
              <a:avLst/>
            </a:prstGeom>
            <a:noFill/>
            <a:ln w="9525">
              <a:noFill/>
            </a:ln>
          </p:spPr>
          <p:txBody>
            <a:bodyPr anchor="t" anchorCtr="0">
              <a:spAutoFit/>
            </a:bodyPr>
            <a:lstStyle/>
            <a:p>
              <a:pPr>
                <a:buClrTx/>
                <a:buFontTx/>
              </a:pPr>
              <a:r>
                <a:rPr lang="en-US" altLang="zh-CN" sz="2000" b="1" dirty="0">
                  <a:solidFill>
                    <a:srgbClr val="020603"/>
                  </a:solidFill>
                  <a:latin typeface="微软雅黑 Light" panose="020B0502040204020203" pitchFamily="34" charset="-122"/>
                  <a:ea typeface="微软雅黑 Light" panose="020B0502040204020203" pitchFamily="34" charset="-122"/>
                </a:rPr>
                <a:t>6</a:t>
              </a:r>
              <a:endParaRPr lang="en-US" altLang="zh-CN" sz="3200" b="1" dirty="0">
                <a:solidFill>
                  <a:srgbClr val="020603"/>
                </a:solidFill>
                <a:latin typeface="微软雅黑 Light" panose="020B0502040204020203" pitchFamily="34" charset="-122"/>
                <a:ea typeface="微软雅黑 Light" panose="020B0502040204020203" pitchFamily="34" charset="-122"/>
              </a:endParaRPr>
            </a:p>
          </p:txBody>
        </p:sp>
        <p:sp>
          <p:nvSpPr>
            <p:cNvPr id="71742" name="Line 76"/>
            <p:cNvSpPr/>
            <p:nvPr/>
          </p:nvSpPr>
          <p:spPr>
            <a:xfrm>
              <a:off x="5326966" y="2472295"/>
              <a:ext cx="304201" cy="611"/>
            </a:xfrm>
            <a:prstGeom prst="line">
              <a:avLst/>
            </a:prstGeom>
            <a:ln w="19050" cap="flat" cmpd="sng">
              <a:solidFill>
                <a:srgbClr val="DE6306"/>
              </a:solidFill>
              <a:prstDash val="solid"/>
              <a:round/>
              <a:headEnd type="none" w="med" len="med"/>
              <a:tailEnd type="none" w="med" len="med"/>
            </a:ln>
            <a:effectLst>
              <a:prstShdw prst="shdw17" dist="17961" dir="2699999">
                <a:srgbClr val="853B04"/>
              </a:prstShdw>
            </a:effectLst>
          </p:spPr>
        </p:sp>
      </p:grpSp>
      <p:grpSp>
        <p:nvGrpSpPr>
          <p:cNvPr id="71743" name="组合 1"/>
          <p:cNvGrpSpPr/>
          <p:nvPr/>
        </p:nvGrpSpPr>
        <p:grpSpPr>
          <a:xfrm>
            <a:off x="1366838" y="1365250"/>
            <a:ext cx="2682875" cy="1841500"/>
            <a:chOff x="579566" y="1684927"/>
            <a:chExt cx="2683398" cy="1841641"/>
          </a:xfrm>
        </p:grpSpPr>
        <p:sp>
          <p:nvSpPr>
            <p:cNvPr id="102" name="Rectangle 55"/>
            <p:cNvSpPr>
              <a:spLocks noChangeArrowheads="1"/>
            </p:cNvSpPr>
            <p:nvPr/>
          </p:nvSpPr>
          <p:spPr bwMode="auto">
            <a:xfrm>
              <a:off x="1143238" y="1684927"/>
              <a:ext cx="1662437" cy="644574"/>
            </a:xfrm>
            <a:prstGeom prst="rect">
              <a:avLst/>
            </a:prstGeom>
            <a:noFill/>
            <a:ln>
              <a:noFill/>
            </a:ln>
            <a:effectLst/>
          </p:spPr>
          <p:txBody>
            <a:bodyPr lIns="112947" tIns="56473" rIns="112947" bIns="56473" anchor="ctr"/>
            <a:lstStyle>
              <a:lvl1pPr algn="l" defTabSz="1128395" eaLnBrk="0" hangingPunct="0">
                <a:defRPr>
                  <a:solidFill>
                    <a:schemeClr val="tx1"/>
                  </a:solidFill>
                  <a:latin typeface="宋体" panose="02010600030101010101" pitchFamily="2" charset="-122"/>
                </a:defRPr>
              </a:lvl1pPr>
              <a:lvl2pPr algn="l" defTabSz="1128395" eaLnBrk="0" hangingPunct="0">
                <a:defRPr>
                  <a:solidFill>
                    <a:schemeClr val="tx1"/>
                  </a:solidFill>
                  <a:latin typeface="宋体" panose="02010600030101010101" pitchFamily="2" charset="-122"/>
                </a:defRPr>
              </a:lvl2pPr>
              <a:lvl3pPr algn="l" defTabSz="1128395" eaLnBrk="0" hangingPunct="0">
                <a:defRPr>
                  <a:solidFill>
                    <a:schemeClr val="tx1"/>
                  </a:solidFill>
                  <a:latin typeface="宋体" panose="02010600030101010101" pitchFamily="2" charset="-122"/>
                </a:defRPr>
              </a:lvl3pPr>
              <a:lvl4pPr algn="l" defTabSz="1128395" eaLnBrk="0" hangingPunct="0">
                <a:defRPr>
                  <a:solidFill>
                    <a:schemeClr val="tx1"/>
                  </a:solidFill>
                  <a:latin typeface="宋体" panose="02010600030101010101" pitchFamily="2" charset="-122"/>
                </a:defRPr>
              </a:lvl4pPr>
              <a:lvl5pPr algn="l" defTabSz="1128395" eaLnBrk="0" hangingPunct="0">
                <a:defRPr>
                  <a:solidFill>
                    <a:schemeClr val="tx1"/>
                  </a:solidFill>
                  <a:latin typeface="宋体" panose="02010600030101010101" pitchFamily="2" charset="-122"/>
                </a:defRPr>
              </a:lvl5pPr>
              <a:lvl6pPr defTabSz="1128395" eaLnBrk="0" fontAlgn="base" hangingPunct="0">
                <a:spcBef>
                  <a:spcPct val="0"/>
                </a:spcBef>
                <a:spcAft>
                  <a:spcPct val="0"/>
                </a:spcAft>
                <a:defRPr>
                  <a:solidFill>
                    <a:schemeClr val="tx1"/>
                  </a:solidFill>
                  <a:latin typeface="宋体" panose="02010600030101010101" pitchFamily="2" charset="-122"/>
                </a:defRPr>
              </a:lvl6pPr>
              <a:lvl7pPr defTabSz="1128395" eaLnBrk="0" fontAlgn="base" hangingPunct="0">
                <a:spcBef>
                  <a:spcPct val="0"/>
                </a:spcBef>
                <a:spcAft>
                  <a:spcPct val="0"/>
                </a:spcAft>
                <a:defRPr>
                  <a:solidFill>
                    <a:schemeClr val="tx1"/>
                  </a:solidFill>
                  <a:latin typeface="宋体" panose="02010600030101010101" pitchFamily="2" charset="-122"/>
                </a:defRPr>
              </a:lvl7pPr>
              <a:lvl8pPr defTabSz="1128395" eaLnBrk="0" fontAlgn="base" hangingPunct="0">
                <a:spcBef>
                  <a:spcPct val="0"/>
                </a:spcBef>
                <a:spcAft>
                  <a:spcPct val="0"/>
                </a:spcAft>
                <a:defRPr>
                  <a:solidFill>
                    <a:schemeClr val="tx1"/>
                  </a:solidFill>
                  <a:latin typeface="宋体" panose="02010600030101010101" pitchFamily="2" charset="-122"/>
                </a:defRPr>
              </a:lvl8pPr>
              <a:lvl9pPr defTabSz="1128395"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1128395"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accent6">
                      <a:lumMod val="50000"/>
                    </a:schemeClr>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集合结构</a:t>
              </a:r>
              <a:endParaRPr kumimoji="1" lang="zh-CN" altLang="en-US" sz="2400" b="0" i="0" u="none" strike="noStrike" kern="1200" cap="none" spc="0" normalizeH="0" baseline="0" noProof="0" dirty="0">
                <a:ln>
                  <a:noFill/>
                </a:ln>
                <a:solidFill>
                  <a:schemeClr val="accent6">
                    <a:lumMod val="50000"/>
                  </a:schemeClr>
                </a:solidFill>
                <a:effectLst/>
                <a:uLnTx/>
                <a:uFillTx/>
                <a:latin typeface="微软雅黑" panose="020B0503020204020204" charset="-122"/>
                <a:ea typeface="微软雅黑" panose="020B0503020204020204" charset="-122"/>
                <a:cs typeface="+mn-cs"/>
              </a:endParaRPr>
            </a:p>
          </p:txBody>
        </p:sp>
        <p:sp>
          <p:nvSpPr>
            <p:cNvPr id="71745" name="Oval 43"/>
            <p:cNvSpPr/>
            <p:nvPr/>
          </p:nvSpPr>
          <p:spPr>
            <a:xfrm>
              <a:off x="1905283" y="2808944"/>
              <a:ext cx="481373" cy="532156"/>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lstStyle/>
            <a:p>
              <a:pPr algn="ctr">
                <a:buClrTx/>
                <a:buFontTx/>
              </a:pPr>
              <a:endParaRPr lang="zh-CN" altLang="en-US" dirty="0">
                <a:latin typeface="微软雅黑 Light" panose="020B0502040204020203" pitchFamily="34" charset="-122"/>
                <a:ea typeface="微软雅黑 Light" panose="020B0502040204020203" pitchFamily="34" charset="-122"/>
              </a:endParaRPr>
            </a:p>
          </p:txBody>
        </p:sp>
        <p:sp>
          <p:nvSpPr>
            <p:cNvPr id="71746" name="Text Box 44"/>
            <p:cNvSpPr txBox="1"/>
            <p:nvPr/>
          </p:nvSpPr>
          <p:spPr>
            <a:xfrm>
              <a:off x="1985631" y="2788843"/>
              <a:ext cx="356015" cy="461700"/>
            </a:xfrm>
            <a:prstGeom prst="rect">
              <a:avLst/>
            </a:prstGeom>
            <a:noFill/>
            <a:ln w="9525">
              <a:noFill/>
            </a:ln>
          </p:spPr>
          <p:txBody>
            <a:bodyPr anchor="t" anchorCtr="0">
              <a:spAutoFit/>
            </a:bodyPr>
            <a:lstStyle/>
            <a:p>
              <a:pPr>
                <a:buClrTx/>
                <a:buFontTx/>
              </a:pPr>
              <a:r>
                <a:rPr lang="en-US" altLang="zh-CN" b="1" dirty="0">
                  <a:solidFill>
                    <a:srgbClr val="FFFF99"/>
                  </a:solidFill>
                  <a:latin typeface="微软雅黑 Light" panose="020B0502040204020203" pitchFamily="34" charset="-122"/>
                  <a:ea typeface="微软雅黑 Light" panose="020B0502040204020203" pitchFamily="34" charset="-122"/>
                </a:rPr>
                <a:t>1</a:t>
              </a:r>
              <a:endParaRPr lang="en-US" altLang="zh-CN" sz="3200" dirty="0">
                <a:latin typeface="微软雅黑 Light" panose="020B0502040204020203" pitchFamily="34" charset="-122"/>
                <a:ea typeface="微软雅黑 Light" panose="020B0502040204020203" pitchFamily="34" charset="-122"/>
              </a:endParaRPr>
            </a:p>
          </p:txBody>
        </p:sp>
        <p:sp>
          <p:nvSpPr>
            <p:cNvPr id="71747" name="Oval 45"/>
            <p:cNvSpPr/>
            <p:nvPr/>
          </p:nvSpPr>
          <p:spPr>
            <a:xfrm>
              <a:off x="2547097" y="2665118"/>
              <a:ext cx="481373" cy="532156"/>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lstStyle/>
            <a:p>
              <a:pPr algn="ctr">
                <a:buClrTx/>
                <a:buFontTx/>
              </a:pPr>
              <a:endParaRPr lang="zh-CN" altLang="en-US" dirty="0">
                <a:latin typeface="微软雅黑 Light" panose="020B0502040204020203" pitchFamily="34" charset="-122"/>
                <a:ea typeface="微软雅黑 Light" panose="020B0502040204020203" pitchFamily="34" charset="-122"/>
              </a:endParaRPr>
            </a:p>
          </p:txBody>
        </p:sp>
        <p:sp>
          <p:nvSpPr>
            <p:cNvPr id="71748" name="Oval 46"/>
            <p:cNvSpPr/>
            <p:nvPr/>
          </p:nvSpPr>
          <p:spPr>
            <a:xfrm>
              <a:off x="1405973" y="2250482"/>
              <a:ext cx="481373" cy="532156"/>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lstStyle/>
            <a:p>
              <a:pPr algn="ctr">
                <a:buClrTx/>
                <a:buFontTx/>
              </a:pPr>
              <a:endParaRPr lang="zh-CN" altLang="en-US" dirty="0">
                <a:latin typeface="微软雅黑 Light" panose="020B0502040204020203" pitchFamily="34" charset="-122"/>
                <a:ea typeface="微软雅黑 Light" panose="020B0502040204020203" pitchFamily="34" charset="-122"/>
              </a:endParaRPr>
            </a:p>
          </p:txBody>
        </p:sp>
        <p:sp>
          <p:nvSpPr>
            <p:cNvPr id="71749" name="Oval 47"/>
            <p:cNvSpPr/>
            <p:nvPr/>
          </p:nvSpPr>
          <p:spPr>
            <a:xfrm>
              <a:off x="862236" y="2479592"/>
              <a:ext cx="481373" cy="532156"/>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lstStyle/>
            <a:p>
              <a:pPr algn="ctr">
                <a:buClrTx/>
                <a:buFontTx/>
              </a:pPr>
              <a:endParaRPr lang="zh-CN" altLang="en-US" dirty="0">
                <a:latin typeface="微软雅黑 Light" panose="020B0502040204020203" pitchFamily="34" charset="-122"/>
                <a:ea typeface="微软雅黑 Light" panose="020B0502040204020203" pitchFamily="34" charset="-122"/>
              </a:endParaRPr>
            </a:p>
          </p:txBody>
        </p:sp>
        <p:sp>
          <p:nvSpPr>
            <p:cNvPr id="71750" name="Oval 48"/>
            <p:cNvSpPr/>
            <p:nvPr/>
          </p:nvSpPr>
          <p:spPr>
            <a:xfrm>
              <a:off x="1263380" y="2838877"/>
              <a:ext cx="481373" cy="532156"/>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lstStyle/>
            <a:p>
              <a:pPr algn="ctr">
                <a:buClrTx/>
                <a:buFontTx/>
              </a:pPr>
              <a:endParaRPr lang="zh-CN" altLang="en-US" dirty="0">
                <a:latin typeface="微软雅黑 Light" panose="020B0502040204020203" pitchFamily="34" charset="-122"/>
                <a:ea typeface="微软雅黑 Light" panose="020B0502040204020203" pitchFamily="34" charset="-122"/>
              </a:endParaRPr>
            </a:p>
          </p:txBody>
        </p:sp>
        <p:sp>
          <p:nvSpPr>
            <p:cNvPr id="71751" name="Oval 49"/>
            <p:cNvSpPr/>
            <p:nvPr/>
          </p:nvSpPr>
          <p:spPr>
            <a:xfrm>
              <a:off x="2057578" y="2259648"/>
              <a:ext cx="481373" cy="532156"/>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lstStyle/>
            <a:p>
              <a:pPr algn="ctr">
                <a:buClrTx/>
                <a:buFontTx/>
              </a:pPr>
              <a:endParaRPr lang="zh-CN" altLang="en-US" dirty="0">
                <a:latin typeface="微软雅黑 Light" panose="020B0502040204020203" pitchFamily="34" charset="-122"/>
                <a:ea typeface="微软雅黑 Light" panose="020B0502040204020203" pitchFamily="34" charset="-122"/>
              </a:endParaRPr>
            </a:p>
          </p:txBody>
        </p:sp>
        <p:sp>
          <p:nvSpPr>
            <p:cNvPr id="71752" name="Text Box 50"/>
            <p:cNvSpPr txBox="1"/>
            <p:nvPr/>
          </p:nvSpPr>
          <p:spPr>
            <a:xfrm>
              <a:off x="2627444" y="2645018"/>
              <a:ext cx="356015" cy="461700"/>
            </a:xfrm>
            <a:prstGeom prst="rect">
              <a:avLst/>
            </a:prstGeom>
            <a:noFill/>
            <a:ln w="9525">
              <a:noFill/>
            </a:ln>
          </p:spPr>
          <p:txBody>
            <a:bodyPr anchor="t" anchorCtr="0">
              <a:spAutoFit/>
            </a:bodyPr>
            <a:lstStyle/>
            <a:p>
              <a:pPr>
                <a:buClrTx/>
                <a:buFontTx/>
              </a:pPr>
              <a:r>
                <a:rPr lang="en-US" altLang="zh-CN" b="1" dirty="0">
                  <a:solidFill>
                    <a:srgbClr val="FFFF99"/>
                  </a:solidFill>
                  <a:latin typeface="微软雅黑 Light" panose="020B0502040204020203" pitchFamily="34" charset="-122"/>
                  <a:ea typeface="微软雅黑 Light" panose="020B0502040204020203" pitchFamily="34" charset="-122"/>
                </a:rPr>
                <a:t>2</a:t>
              </a:r>
              <a:endParaRPr lang="en-US" altLang="zh-CN" sz="3200" dirty="0">
                <a:latin typeface="微软雅黑 Light" panose="020B0502040204020203" pitchFamily="34" charset="-122"/>
                <a:ea typeface="微软雅黑 Light" panose="020B0502040204020203" pitchFamily="34" charset="-122"/>
              </a:endParaRPr>
            </a:p>
          </p:txBody>
        </p:sp>
        <p:sp>
          <p:nvSpPr>
            <p:cNvPr id="71753" name="Text Box 51"/>
            <p:cNvSpPr txBox="1"/>
            <p:nvPr/>
          </p:nvSpPr>
          <p:spPr>
            <a:xfrm>
              <a:off x="1486321" y="2232214"/>
              <a:ext cx="356015" cy="461700"/>
            </a:xfrm>
            <a:prstGeom prst="rect">
              <a:avLst/>
            </a:prstGeom>
            <a:noFill/>
            <a:ln w="9525">
              <a:noFill/>
            </a:ln>
          </p:spPr>
          <p:txBody>
            <a:bodyPr anchor="t" anchorCtr="0">
              <a:spAutoFit/>
            </a:bodyPr>
            <a:lstStyle/>
            <a:p>
              <a:pPr>
                <a:buClrTx/>
                <a:buFontTx/>
              </a:pPr>
              <a:r>
                <a:rPr lang="en-US" altLang="zh-CN" b="1" dirty="0">
                  <a:solidFill>
                    <a:srgbClr val="FFFF99"/>
                  </a:solidFill>
                  <a:latin typeface="微软雅黑 Light" panose="020B0502040204020203" pitchFamily="34" charset="-122"/>
                  <a:ea typeface="微软雅黑 Light" panose="020B0502040204020203" pitchFamily="34" charset="-122"/>
                </a:rPr>
                <a:t>5</a:t>
              </a:r>
              <a:endParaRPr lang="en-US" altLang="zh-CN" sz="3200" dirty="0">
                <a:latin typeface="微软雅黑 Light" panose="020B0502040204020203" pitchFamily="34" charset="-122"/>
                <a:ea typeface="微软雅黑 Light" panose="020B0502040204020203" pitchFamily="34" charset="-122"/>
              </a:endParaRPr>
            </a:p>
          </p:txBody>
        </p:sp>
        <p:sp>
          <p:nvSpPr>
            <p:cNvPr id="71754" name="Text Box 52"/>
            <p:cNvSpPr txBox="1"/>
            <p:nvPr/>
          </p:nvSpPr>
          <p:spPr>
            <a:xfrm>
              <a:off x="1343727" y="2820610"/>
              <a:ext cx="356015" cy="461700"/>
            </a:xfrm>
            <a:prstGeom prst="rect">
              <a:avLst/>
            </a:prstGeom>
            <a:noFill/>
            <a:ln w="9525">
              <a:noFill/>
            </a:ln>
          </p:spPr>
          <p:txBody>
            <a:bodyPr anchor="t" anchorCtr="0">
              <a:spAutoFit/>
            </a:bodyPr>
            <a:lstStyle/>
            <a:p>
              <a:pPr>
                <a:buClrTx/>
                <a:buFontTx/>
              </a:pPr>
              <a:r>
                <a:rPr lang="en-US" altLang="zh-CN" b="1" dirty="0">
                  <a:solidFill>
                    <a:srgbClr val="FFFF99"/>
                  </a:solidFill>
                  <a:latin typeface="微软雅黑 Light" panose="020B0502040204020203" pitchFamily="34" charset="-122"/>
                  <a:ea typeface="微软雅黑 Light" panose="020B0502040204020203" pitchFamily="34" charset="-122"/>
                </a:rPr>
                <a:t>6</a:t>
              </a:r>
              <a:endParaRPr lang="en-US" altLang="zh-CN" sz="3200" dirty="0">
                <a:latin typeface="微软雅黑 Light" panose="020B0502040204020203" pitchFamily="34" charset="-122"/>
                <a:ea typeface="微软雅黑 Light" panose="020B0502040204020203" pitchFamily="34" charset="-122"/>
              </a:endParaRPr>
            </a:p>
          </p:txBody>
        </p:sp>
        <p:sp>
          <p:nvSpPr>
            <p:cNvPr id="71755" name="Text Box 53"/>
            <p:cNvSpPr txBox="1"/>
            <p:nvPr/>
          </p:nvSpPr>
          <p:spPr>
            <a:xfrm>
              <a:off x="942584" y="2461324"/>
              <a:ext cx="356015" cy="461700"/>
            </a:xfrm>
            <a:prstGeom prst="rect">
              <a:avLst/>
            </a:prstGeom>
            <a:noFill/>
            <a:ln w="9525">
              <a:noFill/>
            </a:ln>
          </p:spPr>
          <p:txBody>
            <a:bodyPr anchor="t" anchorCtr="0">
              <a:spAutoFit/>
            </a:bodyPr>
            <a:lstStyle/>
            <a:p>
              <a:pPr>
                <a:buClrTx/>
                <a:buFontTx/>
              </a:pPr>
              <a:r>
                <a:rPr lang="en-US" altLang="zh-CN" b="1" dirty="0">
                  <a:solidFill>
                    <a:srgbClr val="FFFF99"/>
                  </a:solidFill>
                  <a:latin typeface="微软雅黑 Light" panose="020B0502040204020203" pitchFamily="34" charset="-122"/>
                  <a:ea typeface="微软雅黑 Light" panose="020B0502040204020203" pitchFamily="34" charset="-122"/>
                </a:rPr>
                <a:t>4</a:t>
              </a:r>
              <a:endParaRPr lang="en-US" altLang="zh-CN" sz="3200" dirty="0">
                <a:latin typeface="微软雅黑 Light" panose="020B0502040204020203" pitchFamily="34" charset="-122"/>
                <a:ea typeface="微软雅黑 Light" panose="020B0502040204020203" pitchFamily="34" charset="-122"/>
              </a:endParaRPr>
            </a:p>
          </p:txBody>
        </p:sp>
        <p:sp>
          <p:nvSpPr>
            <p:cNvPr id="71756" name="Text Box 54"/>
            <p:cNvSpPr txBox="1"/>
            <p:nvPr/>
          </p:nvSpPr>
          <p:spPr>
            <a:xfrm>
              <a:off x="2137926" y="2241380"/>
              <a:ext cx="356015" cy="461700"/>
            </a:xfrm>
            <a:prstGeom prst="rect">
              <a:avLst/>
            </a:prstGeom>
            <a:noFill/>
            <a:ln w="9525">
              <a:noFill/>
            </a:ln>
          </p:spPr>
          <p:txBody>
            <a:bodyPr anchor="t" anchorCtr="0">
              <a:spAutoFit/>
            </a:bodyPr>
            <a:lstStyle/>
            <a:p>
              <a:pPr>
                <a:buClrTx/>
                <a:buFontTx/>
              </a:pPr>
              <a:r>
                <a:rPr lang="en-US" altLang="zh-CN" b="1" dirty="0">
                  <a:solidFill>
                    <a:srgbClr val="FFFF99"/>
                  </a:solidFill>
                  <a:latin typeface="微软雅黑 Light" panose="020B0502040204020203" pitchFamily="34" charset="-122"/>
                  <a:ea typeface="微软雅黑 Light" panose="020B0502040204020203" pitchFamily="34" charset="-122"/>
                </a:rPr>
                <a:t>3</a:t>
              </a:r>
              <a:endParaRPr lang="en-US" altLang="zh-CN" sz="3200" dirty="0">
                <a:latin typeface="微软雅黑 Light" panose="020B0502040204020203" pitchFamily="34" charset="-122"/>
                <a:ea typeface="微软雅黑 Light" panose="020B0502040204020203" pitchFamily="34" charset="-122"/>
              </a:endParaRPr>
            </a:p>
          </p:txBody>
        </p:sp>
        <p:sp>
          <p:nvSpPr>
            <p:cNvPr id="133" name="椭圆 132"/>
            <p:cNvSpPr/>
            <p:nvPr/>
          </p:nvSpPr>
          <p:spPr>
            <a:xfrm>
              <a:off x="579566" y="2165977"/>
              <a:ext cx="2683398" cy="13605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微软雅黑 Light" panose="020B0502040204020203" pitchFamily="34" charset="-122"/>
                <a:cs typeface="+mn-cs"/>
              </a:endParaRPr>
            </a:p>
          </p:txBody>
        </p:sp>
      </p:grpSp>
      <p:sp>
        <p:nvSpPr>
          <p:cNvPr id="136" name="KSO_Shape">
            <a:hlinkClick r:id="rId2" action="ppaction://hlinksldjump" tooltip="Niklaus Wirth：《算法+数据结构=程序》 "/>
          </p:cNvPr>
          <p:cNvSpPr/>
          <p:nvPr/>
        </p:nvSpPr>
        <p:spPr bwMode="auto">
          <a:xfrm rot="16200000">
            <a:off x="7927975" y="5832475"/>
            <a:ext cx="763588" cy="763588"/>
          </a:xfrm>
          <a:custGeom>
            <a:avLst/>
            <a:gdLst>
              <a:gd name="T0" fmla="*/ 899598 w 3403"/>
              <a:gd name="T1" fmla="*/ 0 h 3404"/>
              <a:gd name="T2" fmla="*/ 1799725 w 3403"/>
              <a:gd name="T3" fmla="*/ 900199 h 3404"/>
              <a:gd name="T4" fmla="*/ 899598 w 3403"/>
              <a:gd name="T5" fmla="*/ 1800397 h 3404"/>
              <a:gd name="T6" fmla="*/ 0 w 3403"/>
              <a:gd name="T7" fmla="*/ 900199 h 3404"/>
              <a:gd name="T8" fmla="*/ 899598 w 3403"/>
              <a:gd name="T9" fmla="*/ 0 h 3404"/>
              <a:gd name="T10" fmla="*/ 893252 w 3403"/>
              <a:gd name="T11" fmla="*/ 1504738 h 3404"/>
              <a:gd name="T12" fmla="*/ 1427933 w 3403"/>
              <a:gd name="T13" fmla="*/ 1164123 h 3404"/>
              <a:gd name="T14" fmla="*/ 1212157 w 3403"/>
              <a:gd name="T15" fmla="*/ 1064688 h 3404"/>
              <a:gd name="T16" fmla="*/ 895367 w 3403"/>
              <a:gd name="T17" fmla="*/ 1265673 h 3404"/>
              <a:gd name="T18" fmla="*/ 545259 w 3403"/>
              <a:gd name="T19" fmla="*/ 915537 h 3404"/>
              <a:gd name="T20" fmla="*/ 895367 w 3403"/>
              <a:gd name="T21" fmla="*/ 565401 h 3404"/>
              <a:gd name="T22" fmla="*/ 1150809 w 3403"/>
              <a:gd name="T23" fmla="*/ 675942 h 3404"/>
              <a:gd name="T24" fmla="*/ 1000611 w 3403"/>
              <a:gd name="T25" fmla="*/ 771674 h 3404"/>
              <a:gd name="T26" fmla="*/ 1457021 w 3403"/>
              <a:gd name="T27" fmla="*/ 954676 h 3404"/>
              <a:gd name="T28" fmla="*/ 1488224 w 3403"/>
              <a:gd name="T29" fmla="*/ 461206 h 3404"/>
              <a:gd name="T30" fmla="*/ 1354421 w 3403"/>
              <a:gd name="T31" fmla="*/ 546889 h 3404"/>
              <a:gd name="T32" fmla="*/ 893252 w 3403"/>
              <a:gd name="T33" fmla="*/ 324748 h 3404"/>
              <a:gd name="T34" fmla="*/ 303039 w 3403"/>
              <a:gd name="T35" fmla="*/ 914479 h 3404"/>
              <a:gd name="T36" fmla="*/ 893252 w 3403"/>
              <a:gd name="T37" fmla="*/ 1504738 h 34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03" h="3404">
                <a:moveTo>
                  <a:pt x="1701" y="0"/>
                </a:moveTo>
                <a:cubicBezTo>
                  <a:pt x="2641" y="0"/>
                  <a:pt x="3403" y="762"/>
                  <a:pt x="3403" y="1702"/>
                </a:cubicBezTo>
                <a:cubicBezTo>
                  <a:pt x="3403" y="2642"/>
                  <a:pt x="2641" y="3404"/>
                  <a:pt x="1701" y="3404"/>
                </a:cubicBezTo>
                <a:cubicBezTo>
                  <a:pt x="761" y="3404"/>
                  <a:pt x="0" y="2642"/>
                  <a:pt x="0" y="1702"/>
                </a:cubicBezTo>
                <a:cubicBezTo>
                  <a:pt x="0" y="762"/>
                  <a:pt x="761" y="0"/>
                  <a:pt x="1701" y="0"/>
                </a:cubicBezTo>
                <a:close/>
                <a:moveTo>
                  <a:pt x="1689" y="2845"/>
                </a:moveTo>
                <a:cubicBezTo>
                  <a:pt x="2136" y="2845"/>
                  <a:pt x="2522" y="2581"/>
                  <a:pt x="2700" y="2201"/>
                </a:cubicBezTo>
                <a:cubicBezTo>
                  <a:pt x="2292" y="2013"/>
                  <a:pt x="2292" y="2013"/>
                  <a:pt x="2292" y="2013"/>
                </a:cubicBezTo>
                <a:cubicBezTo>
                  <a:pt x="2186" y="2238"/>
                  <a:pt x="1958" y="2393"/>
                  <a:pt x="1693" y="2393"/>
                </a:cubicBezTo>
                <a:cubicBezTo>
                  <a:pt x="1327" y="2393"/>
                  <a:pt x="1031" y="2097"/>
                  <a:pt x="1031" y="1731"/>
                </a:cubicBezTo>
                <a:cubicBezTo>
                  <a:pt x="1031" y="1365"/>
                  <a:pt x="1327" y="1069"/>
                  <a:pt x="1693" y="1069"/>
                </a:cubicBezTo>
                <a:cubicBezTo>
                  <a:pt x="1884" y="1069"/>
                  <a:pt x="2055" y="1149"/>
                  <a:pt x="2176" y="1278"/>
                </a:cubicBezTo>
                <a:cubicBezTo>
                  <a:pt x="1892" y="1459"/>
                  <a:pt x="1892" y="1459"/>
                  <a:pt x="1892" y="1459"/>
                </a:cubicBezTo>
                <a:cubicBezTo>
                  <a:pt x="2755" y="1805"/>
                  <a:pt x="2755" y="1805"/>
                  <a:pt x="2755" y="1805"/>
                </a:cubicBezTo>
                <a:cubicBezTo>
                  <a:pt x="2814" y="872"/>
                  <a:pt x="2814" y="872"/>
                  <a:pt x="2814" y="872"/>
                </a:cubicBezTo>
                <a:cubicBezTo>
                  <a:pt x="2561" y="1034"/>
                  <a:pt x="2561" y="1034"/>
                  <a:pt x="2561" y="1034"/>
                </a:cubicBezTo>
                <a:cubicBezTo>
                  <a:pt x="2356" y="778"/>
                  <a:pt x="2042" y="614"/>
                  <a:pt x="1689" y="614"/>
                </a:cubicBezTo>
                <a:cubicBezTo>
                  <a:pt x="1073" y="614"/>
                  <a:pt x="573" y="1113"/>
                  <a:pt x="573" y="1729"/>
                </a:cubicBezTo>
                <a:cubicBezTo>
                  <a:pt x="573" y="2345"/>
                  <a:pt x="1073" y="2845"/>
                  <a:pt x="1689" y="2845"/>
                </a:cubicBezTo>
                <a:close/>
              </a:path>
            </a:pathLst>
          </a:custGeom>
          <a:solidFill>
            <a:schemeClr val="accent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Calibri" panose="020F0502020204030204" pitchFamily="34" charset="0"/>
              <a:ea typeface="微软雅黑 Light" panose="020B0502040204020203" pitchFamily="34" charset="-122"/>
              <a:cs typeface="+mn-cs"/>
            </a:endParaRPr>
          </a:p>
        </p:txBody>
      </p:sp>
    </p:spTree>
  </p:cSld>
  <p:clrMapOvr>
    <a:masterClrMapping/>
  </p:clrMapOvr>
  <p:transition>
    <p:comb/>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p:cNvSpPr>
          <p:nvPr>
            <p:ph type="title"/>
          </p:nvPr>
        </p:nvSpPr>
        <p:spPr>
          <a:xfrm>
            <a:off x="1296988" y="708025"/>
            <a:ext cx="6588125" cy="1281113"/>
          </a:xfrm>
        </p:spPr>
        <p:txBody>
          <a:bodyPr vert="horz" wrap="square" lIns="91440" tIns="45720" rIns="91440" bIns="45720" anchor="t" anchorCtr="0"/>
          <a:lstStyle/>
          <a:p>
            <a:pPr defTabSz="457200" eaLnBrk="1" hangingPunct="1"/>
            <a:r>
              <a:rPr lang="en-US" altLang="zh-CN" sz="2800" kern="1200" dirty="0">
                <a:latin typeface="Times New Roman" panose="02020603050405020304" pitchFamily="18" charset="0"/>
                <a:cs typeface="+mj-cs"/>
              </a:rPr>
              <a:t>PASCAL</a:t>
            </a:r>
            <a:r>
              <a:rPr lang="zh-CN" altLang="en-US" sz="2800" kern="1200" dirty="0">
                <a:latin typeface="+mj-lt"/>
                <a:cs typeface="+mj-cs"/>
              </a:rPr>
              <a:t>语言创始人</a:t>
            </a:r>
            <a:r>
              <a:rPr lang="en-US" altLang="zh-CN" sz="2800" kern="1200" dirty="0">
                <a:latin typeface="Times New Roman" panose="02020603050405020304" pitchFamily="18" charset="0"/>
                <a:cs typeface="+mj-cs"/>
              </a:rPr>
              <a:t>:Niklaus Wirth</a:t>
            </a:r>
          </a:p>
        </p:txBody>
      </p:sp>
      <p:sp>
        <p:nvSpPr>
          <p:cNvPr id="72706" name="Rectangle 3"/>
          <p:cNvSpPr>
            <a:spLocks noGrp="1"/>
          </p:cNvSpPr>
          <p:nvPr>
            <p:ph idx="1"/>
          </p:nvPr>
        </p:nvSpPr>
        <p:spPr>
          <a:xfrm>
            <a:off x="511175" y="2997200"/>
            <a:ext cx="8202613" cy="3600450"/>
          </a:xfrm>
        </p:spPr>
        <p:txBody>
          <a:bodyPr vert="horz" wrap="square" lIns="91440" tIns="45720" rIns="91440" bIns="45720" anchor="t" anchorCtr="0"/>
          <a:lstStyle/>
          <a:p>
            <a:pPr marL="0" indent="0" algn="just" defTabSz="457200" eaLnBrk="1" hangingPunct="1">
              <a:lnSpc>
                <a:spcPct val="150000"/>
              </a:lnSpc>
              <a:buFont typeface="Wingdings" panose="05000000000000000000" pitchFamily="2" charset="2"/>
              <a:buNone/>
            </a:pPr>
            <a:r>
              <a:rPr lang="en-US" altLang="zh-CN" sz="2000" kern="1200" dirty="0">
                <a:latin typeface="微软雅黑 Light" panose="020B0502040204020203" pitchFamily="34" charset="-122"/>
                <a:cs typeface="+mn-cs"/>
              </a:rPr>
              <a:t>Wirth1934</a:t>
            </a:r>
            <a:r>
              <a:rPr lang="zh-CN" altLang="en-US" sz="2000" kern="1200" dirty="0">
                <a:latin typeface="微软雅黑 Light" panose="020B0502040204020203" pitchFamily="34" charset="-122"/>
                <a:cs typeface="+mn-cs"/>
              </a:rPr>
              <a:t>年出生于瑞士，从小喜欢动手动脑，最大爱好是组装飞机模型。</a:t>
            </a:r>
            <a:r>
              <a:rPr lang="en-US" altLang="zh-CN" sz="2000" kern="1200" dirty="0">
                <a:latin typeface="微软雅黑 Light" panose="020B0502040204020203" pitchFamily="34" charset="-122"/>
                <a:cs typeface="+mn-cs"/>
              </a:rPr>
              <a:t>1958</a:t>
            </a:r>
            <a:r>
              <a:rPr lang="zh-CN" altLang="en-US" sz="2000" kern="1200" dirty="0">
                <a:latin typeface="微软雅黑 Light" panose="020B0502040204020203" pitchFamily="34" charset="-122"/>
                <a:cs typeface="+mn-cs"/>
              </a:rPr>
              <a:t>年从苏黎世工学院取得学士学位后，到加拿大的莱维大学深造，后进入美国加州大学伯克利分校获得博士学位，直接被斯坦福大学聘到刚成立的计算机科学系工作。在此成功开发出</a:t>
            </a:r>
            <a:r>
              <a:rPr lang="en-US" altLang="zh-CN" sz="2000" kern="1200" dirty="0">
                <a:latin typeface="微软雅黑 Light" panose="020B0502040204020203" pitchFamily="34" charset="-122"/>
                <a:cs typeface="+mn-cs"/>
              </a:rPr>
              <a:t>Algol W</a:t>
            </a:r>
            <a:r>
              <a:rPr lang="zh-CN" altLang="en-US" sz="2000" kern="1200" dirty="0">
                <a:latin typeface="微软雅黑 Light" panose="020B0502040204020203" pitchFamily="34" charset="-122"/>
                <a:cs typeface="+mn-cs"/>
              </a:rPr>
              <a:t>以及</a:t>
            </a:r>
            <a:r>
              <a:rPr lang="en-US" altLang="zh-CN" sz="2000" kern="1200" dirty="0">
                <a:latin typeface="微软雅黑 Light" panose="020B0502040204020203" pitchFamily="34" charset="-122"/>
                <a:cs typeface="+mn-cs"/>
              </a:rPr>
              <a:t>PL360</a:t>
            </a:r>
            <a:r>
              <a:rPr lang="zh-CN" altLang="en-US" sz="2000" kern="1200" dirty="0">
                <a:latin typeface="微软雅黑 Light" panose="020B0502040204020203" pitchFamily="34" charset="-122"/>
                <a:cs typeface="+mn-cs"/>
              </a:rPr>
              <a:t>。</a:t>
            </a:r>
            <a:r>
              <a:rPr lang="en-US" altLang="zh-CN" sz="2000" kern="1200" dirty="0">
                <a:latin typeface="微软雅黑 Light" panose="020B0502040204020203" pitchFamily="34" charset="-122"/>
                <a:cs typeface="+mn-cs"/>
              </a:rPr>
              <a:t>PL360</a:t>
            </a:r>
            <a:r>
              <a:rPr lang="zh-CN" altLang="en-US" sz="2000" kern="1200" dirty="0">
                <a:latin typeface="微软雅黑 Light" panose="020B0502040204020203" pitchFamily="34" charset="-122"/>
                <a:cs typeface="+mn-cs"/>
              </a:rPr>
              <a:t>是作为辅助工具开发的，却出人意料地在许多地方获得应用。 </a:t>
            </a:r>
            <a:r>
              <a:rPr lang="en-US" altLang="zh-CN" sz="2000" kern="1200" dirty="0">
                <a:latin typeface="微软雅黑 Light" panose="020B0502040204020203" pitchFamily="34" charset="-122"/>
                <a:cs typeface="+mn-cs"/>
              </a:rPr>
              <a:t>Algol W</a:t>
            </a:r>
            <a:r>
              <a:rPr lang="zh-CN" altLang="en-US" sz="2000" kern="1200" dirty="0">
                <a:latin typeface="微软雅黑 Light" panose="020B0502040204020203" pitchFamily="34" charset="-122"/>
                <a:cs typeface="+mn-cs"/>
              </a:rPr>
              <a:t>及</a:t>
            </a:r>
            <a:r>
              <a:rPr lang="en-US" altLang="zh-CN" sz="2000" kern="1200" dirty="0">
                <a:latin typeface="微软雅黑 Light" panose="020B0502040204020203" pitchFamily="34" charset="-122"/>
                <a:cs typeface="+mn-cs"/>
              </a:rPr>
              <a:t>PL360</a:t>
            </a:r>
            <a:r>
              <a:rPr lang="zh-CN" altLang="en-US" sz="2000" kern="1200" dirty="0">
                <a:latin typeface="微软雅黑 Light" panose="020B0502040204020203" pitchFamily="34" charset="-122"/>
                <a:cs typeface="+mn-cs"/>
              </a:rPr>
              <a:t>的成功奠定了威茨作为程序设计语言专家的地位。</a:t>
            </a:r>
          </a:p>
        </p:txBody>
      </p:sp>
      <p:sp>
        <p:nvSpPr>
          <p:cNvPr id="72707"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51</a:t>
            </a:fld>
            <a:endParaRPr lang="en-US" altLang="zh-CN" sz="1400" dirty="0">
              <a:latin typeface="Tahoma" panose="020B0604030504040204" pitchFamily="34" charset="0"/>
              <a:ea typeface="微软雅黑 Light" panose="020B0502040204020203" pitchFamily="34" charset="-122"/>
            </a:endParaRPr>
          </a:p>
        </p:txBody>
      </p:sp>
      <p:sp>
        <p:nvSpPr>
          <p:cNvPr id="72708" name="Text Box 5"/>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72709" name="Text Box 6"/>
          <p:cNvSpPr txBox="1"/>
          <p:nvPr/>
        </p:nvSpPr>
        <p:spPr>
          <a:xfrm>
            <a:off x="468313" y="1196975"/>
            <a:ext cx="8496300" cy="1754188"/>
          </a:xfrm>
          <a:prstGeom prst="rect">
            <a:avLst/>
          </a:prstGeom>
          <a:noFill/>
          <a:ln w="9525">
            <a:noFill/>
          </a:ln>
        </p:spPr>
        <p:txBody>
          <a:bodyPr anchor="t" anchorCtr="0">
            <a:spAutoFit/>
          </a:bodyPr>
          <a:lstStyle/>
          <a:p>
            <a:pPr>
              <a:lnSpc>
                <a:spcPct val="150000"/>
              </a:lnSpc>
              <a:buClrTx/>
              <a:buFontTx/>
            </a:pPr>
            <a:r>
              <a:rPr lang="zh-CN" altLang="en-US" b="1" dirty="0">
                <a:latin typeface="微软雅黑 Light" panose="020B0502040204020203" pitchFamily="34" charset="-122"/>
                <a:ea typeface="微软雅黑 Light" panose="020B0502040204020203" pitchFamily="34" charset="-122"/>
              </a:rPr>
              <a:t>如果说有一个人因为一句话而得到了图灵奖，</a:t>
            </a:r>
            <a:endParaRPr lang="en-US" altLang="zh-CN" b="1" dirty="0">
              <a:latin typeface="微软雅黑 Light" panose="020B0502040204020203" pitchFamily="34" charset="-122"/>
              <a:ea typeface="微软雅黑 Light" panose="020B0502040204020203" pitchFamily="34" charset="-122"/>
            </a:endParaRPr>
          </a:p>
          <a:p>
            <a:pPr>
              <a:lnSpc>
                <a:spcPct val="150000"/>
              </a:lnSpc>
              <a:buClrTx/>
              <a:buFontTx/>
            </a:pPr>
            <a:r>
              <a:rPr lang="zh-CN" altLang="en-US" b="1" dirty="0">
                <a:latin typeface="微软雅黑 Light" panose="020B0502040204020203" pitchFamily="34" charset="-122"/>
                <a:ea typeface="微软雅黑 Light" panose="020B0502040204020203" pitchFamily="34" charset="-122"/>
              </a:rPr>
              <a:t>那么这个人应该就是</a:t>
            </a:r>
            <a:r>
              <a:rPr lang="en-US" altLang="zh-CN" b="1" dirty="0">
                <a:latin typeface="微软雅黑 Light" panose="020B0502040204020203" pitchFamily="34" charset="-122"/>
                <a:ea typeface="微软雅黑 Light" panose="020B0502040204020203" pitchFamily="34" charset="-122"/>
              </a:rPr>
              <a:t>Niklaus Wirth</a:t>
            </a:r>
            <a:r>
              <a:rPr lang="zh-CN" altLang="en-US" b="1" dirty="0">
                <a:latin typeface="微软雅黑 Light" panose="020B0502040204020203" pitchFamily="34" charset="-122"/>
                <a:ea typeface="微软雅黑 Light" panose="020B0502040204020203" pitchFamily="34" charset="-122"/>
              </a:rPr>
              <a:t>。让他获奖</a:t>
            </a:r>
            <a:endParaRPr lang="en-US" altLang="zh-CN" b="1" dirty="0">
              <a:latin typeface="微软雅黑 Light" panose="020B0502040204020203" pitchFamily="34" charset="-122"/>
              <a:ea typeface="微软雅黑 Light" panose="020B0502040204020203" pitchFamily="34" charset="-122"/>
            </a:endParaRPr>
          </a:p>
          <a:p>
            <a:pPr>
              <a:lnSpc>
                <a:spcPct val="150000"/>
              </a:lnSpc>
              <a:buClrTx/>
              <a:buFontTx/>
            </a:pPr>
            <a:r>
              <a:rPr lang="zh-CN" altLang="en-US" b="1" dirty="0">
                <a:latin typeface="微软雅黑 Light" panose="020B0502040204020203" pitchFamily="34" charset="-122"/>
                <a:ea typeface="微软雅黑 Light" panose="020B0502040204020203" pitchFamily="34" charset="-122"/>
              </a:rPr>
              <a:t>的这句话就是他提出的著名公式：“算法</a:t>
            </a:r>
            <a:r>
              <a:rPr lang="en-US" altLang="zh-CN" b="1" dirty="0">
                <a:latin typeface="微软雅黑 Light" panose="020B0502040204020203" pitchFamily="34" charset="-122"/>
                <a:ea typeface="微软雅黑 Light" panose="020B0502040204020203" pitchFamily="34" charset="-122"/>
              </a:rPr>
              <a:t>+</a:t>
            </a:r>
            <a:r>
              <a:rPr lang="zh-CN" altLang="en-US" b="1" dirty="0">
                <a:latin typeface="微软雅黑 Light" panose="020B0502040204020203" pitchFamily="34" charset="-122"/>
                <a:ea typeface="微软雅黑 Light" panose="020B0502040204020203" pitchFamily="34" charset="-122"/>
              </a:rPr>
              <a:t>数据结构</a:t>
            </a:r>
            <a:r>
              <a:rPr lang="en-US" altLang="zh-CN" b="1" dirty="0">
                <a:latin typeface="微软雅黑 Light" panose="020B0502040204020203" pitchFamily="34" charset="-122"/>
                <a:ea typeface="微软雅黑 Light" panose="020B0502040204020203" pitchFamily="34" charset="-122"/>
              </a:rPr>
              <a:t>=</a:t>
            </a:r>
            <a:r>
              <a:rPr lang="zh-CN" altLang="en-US" b="1" dirty="0">
                <a:latin typeface="微软雅黑 Light" panose="020B0502040204020203" pitchFamily="34" charset="-122"/>
                <a:ea typeface="微软雅黑 Light" panose="020B0502040204020203" pitchFamily="34" charset="-122"/>
              </a:rPr>
              <a:t>程序”。</a:t>
            </a:r>
          </a:p>
        </p:txBody>
      </p:sp>
      <p:pic>
        <p:nvPicPr>
          <p:cNvPr id="72710" name="Picture 7"/>
          <p:cNvPicPr>
            <a:picLocks noChangeAspect="1"/>
          </p:cNvPicPr>
          <p:nvPr/>
        </p:nvPicPr>
        <p:blipFill>
          <a:blip r:embed="rId2"/>
          <a:stretch>
            <a:fillRect/>
          </a:stretch>
        </p:blipFill>
        <p:spPr>
          <a:xfrm>
            <a:off x="6948488" y="115888"/>
            <a:ext cx="1330325" cy="1800225"/>
          </a:xfrm>
          <a:prstGeom prst="rect">
            <a:avLst/>
          </a:prstGeom>
          <a:noFill/>
          <a:ln w="9525">
            <a:noFill/>
          </a:ln>
        </p:spPr>
      </p:pic>
      <p:sp>
        <p:nvSpPr>
          <p:cNvPr id="9" name="KSO_Shape">
            <a:hlinkClick r:id="rId3" action="ppaction://hlinksldjump"/>
          </p:cNvPr>
          <p:cNvSpPr/>
          <p:nvPr/>
        </p:nvSpPr>
        <p:spPr>
          <a:xfrm>
            <a:off x="8054975" y="5988050"/>
            <a:ext cx="674688" cy="609600"/>
          </a:xfrm>
          <a:custGeom>
            <a:avLst/>
            <a:gdLst>
              <a:gd name="connsiteX0" fmla="*/ 1909641 w 3259563"/>
              <a:gd name="connsiteY0" fmla="*/ 293210 h 2941871"/>
              <a:gd name="connsiteX1" fmla="*/ 3087365 w 3259563"/>
              <a:gd name="connsiteY1" fmla="*/ 1470936 h 2941871"/>
              <a:gd name="connsiteX2" fmla="*/ 1909641 w 3259563"/>
              <a:gd name="connsiteY2" fmla="*/ 2648659 h 2941871"/>
              <a:gd name="connsiteX3" fmla="*/ 1909641 w 3259563"/>
              <a:gd name="connsiteY3" fmla="*/ 2070825 h 2941871"/>
              <a:gd name="connsiteX4" fmla="*/ 130213 w 3259563"/>
              <a:gd name="connsiteY4" fmla="*/ 2070825 h 2941871"/>
              <a:gd name="connsiteX5" fmla="*/ 130213 w 3259563"/>
              <a:gd name="connsiteY5" fmla="*/ 871045 h 2941871"/>
              <a:gd name="connsiteX6" fmla="*/ 1909641 w 3259563"/>
              <a:gd name="connsiteY6" fmla="*/ 871045 h 2941871"/>
              <a:gd name="connsiteX7" fmla="*/ 1879687 w 3259563"/>
              <a:gd name="connsiteY7" fmla="*/ 220369 h 2941871"/>
              <a:gd name="connsiteX8" fmla="*/ 1879687 w 3259563"/>
              <a:gd name="connsiteY8" fmla="*/ 845652 h 2941871"/>
              <a:gd name="connsiteX9" fmla="*/ 105916 w 3259563"/>
              <a:gd name="connsiteY9" fmla="*/ 845652 h 2941871"/>
              <a:gd name="connsiteX10" fmla="*/ 105916 w 3259563"/>
              <a:gd name="connsiteY10" fmla="*/ 2096218 h 2941871"/>
              <a:gd name="connsiteX11" fmla="*/ 1879687 w 3259563"/>
              <a:gd name="connsiteY11" fmla="*/ 2096218 h 2941871"/>
              <a:gd name="connsiteX12" fmla="*/ 1879687 w 3259563"/>
              <a:gd name="connsiteY12" fmla="*/ 2721501 h 2941871"/>
              <a:gd name="connsiteX13" fmla="*/ 3130252 w 3259563"/>
              <a:gd name="connsiteY13" fmla="*/ 1470936 h 2941871"/>
              <a:gd name="connsiteX14" fmla="*/ 1788628 w 3259563"/>
              <a:gd name="connsiteY14" fmla="*/ 0 h 2941871"/>
              <a:gd name="connsiteX15" fmla="*/ 3259563 w 3259563"/>
              <a:gd name="connsiteY15" fmla="*/ 1470936 h 2941871"/>
              <a:gd name="connsiteX16" fmla="*/ 1788628 w 3259563"/>
              <a:gd name="connsiteY16" fmla="*/ 2941871 h 2941871"/>
              <a:gd name="connsiteX17" fmla="*/ 1788628 w 3259563"/>
              <a:gd name="connsiteY17" fmla="*/ 2206403 h 2941871"/>
              <a:gd name="connsiteX18" fmla="*/ 0 w 3259563"/>
              <a:gd name="connsiteY18" fmla="*/ 2206403 h 2941871"/>
              <a:gd name="connsiteX19" fmla="*/ 0 w 3259563"/>
              <a:gd name="connsiteY19" fmla="*/ 735468 h 2941871"/>
              <a:gd name="connsiteX20" fmla="*/ 1788628 w 3259563"/>
              <a:gd name="connsiteY20" fmla="*/ 735468 h 294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59563" h="2941871">
                <a:moveTo>
                  <a:pt x="1909641" y="293210"/>
                </a:moveTo>
                <a:lnTo>
                  <a:pt x="3087365" y="1470936"/>
                </a:lnTo>
                <a:lnTo>
                  <a:pt x="1909641" y="2648659"/>
                </a:lnTo>
                <a:lnTo>
                  <a:pt x="1909641" y="2070825"/>
                </a:lnTo>
                <a:lnTo>
                  <a:pt x="130213" y="2070825"/>
                </a:lnTo>
                <a:lnTo>
                  <a:pt x="130213" y="871045"/>
                </a:lnTo>
                <a:lnTo>
                  <a:pt x="1909641" y="871045"/>
                </a:lnTo>
                <a:close/>
                <a:moveTo>
                  <a:pt x="1879687" y="220369"/>
                </a:moveTo>
                <a:lnTo>
                  <a:pt x="1879687" y="845652"/>
                </a:lnTo>
                <a:lnTo>
                  <a:pt x="105916" y="845652"/>
                </a:lnTo>
                <a:lnTo>
                  <a:pt x="105916" y="2096218"/>
                </a:lnTo>
                <a:lnTo>
                  <a:pt x="1879687" y="2096218"/>
                </a:lnTo>
                <a:lnTo>
                  <a:pt x="1879687" y="2721501"/>
                </a:lnTo>
                <a:lnTo>
                  <a:pt x="3130252" y="1470936"/>
                </a:lnTo>
                <a:close/>
                <a:moveTo>
                  <a:pt x="1788628" y="0"/>
                </a:moveTo>
                <a:lnTo>
                  <a:pt x="3259563" y="1470936"/>
                </a:lnTo>
                <a:lnTo>
                  <a:pt x="1788628" y="2941871"/>
                </a:lnTo>
                <a:lnTo>
                  <a:pt x="1788628" y="2206403"/>
                </a:lnTo>
                <a:lnTo>
                  <a:pt x="0" y="2206403"/>
                </a:lnTo>
                <a:lnTo>
                  <a:pt x="0" y="735468"/>
                </a:lnTo>
                <a:lnTo>
                  <a:pt x="1788628" y="73546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rgbClr val="FFFFFF"/>
              </a:solidFill>
              <a:effectLst/>
              <a:uLnTx/>
              <a:uFillTx/>
              <a:latin typeface="+mn-lt"/>
              <a:ea typeface="微软雅黑 Light" panose="020B0502040204020203" pitchFamily="34" charset="-122"/>
              <a:cs typeface="+mn-cs"/>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p:nvPr>
        </p:nvSpPr>
        <p:spPr>
          <a:xfrm>
            <a:off x="1296988" y="708025"/>
            <a:ext cx="6588125" cy="1281113"/>
          </a:xfrm>
        </p:spPr>
        <p:txBody>
          <a:bodyPr vert="horz" wrap="square" lIns="91440" tIns="45720" rIns="91440" bIns="45720" anchor="t" anchorCtr="0"/>
          <a:lstStyle/>
          <a:p>
            <a:pPr defTabSz="457200" eaLnBrk="1" hangingPunct="1"/>
            <a:r>
              <a:rPr lang="en-US" altLang="zh-CN" sz="2800" kern="1200" dirty="0">
                <a:latin typeface="Times New Roman" panose="02020603050405020304" pitchFamily="18" charset="0"/>
                <a:cs typeface="+mj-cs"/>
              </a:rPr>
              <a:t>PASCAL</a:t>
            </a:r>
            <a:r>
              <a:rPr lang="zh-CN" altLang="en-US" sz="2800" kern="1200" dirty="0">
                <a:latin typeface="+mj-lt"/>
                <a:cs typeface="+mj-cs"/>
              </a:rPr>
              <a:t>语言创始人</a:t>
            </a:r>
            <a:r>
              <a:rPr lang="en-US" altLang="zh-CN" sz="2800" kern="1200" dirty="0">
                <a:latin typeface="Times New Roman" panose="02020603050405020304" pitchFamily="18" charset="0"/>
                <a:cs typeface="+mj-cs"/>
              </a:rPr>
              <a:t>:Niklaus Wirth</a:t>
            </a:r>
          </a:p>
        </p:txBody>
      </p:sp>
      <p:sp>
        <p:nvSpPr>
          <p:cNvPr id="73730" name="Rectangle 3"/>
          <p:cNvSpPr>
            <a:spLocks noGrp="1"/>
          </p:cNvSpPr>
          <p:nvPr>
            <p:ph idx="1"/>
          </p:nvPr>
        </p:nvSpPr>
        <p:spPr>
          <a:xfrm>
            <a:off x="527050" y="1916113"/>
            <a:ext cx="8202613" cy="3600450"/>
          </a:xfrm>
        </p:spPr>
        <p:txBody>
          <a:bodyPr vert="horz" wrap="square" lIns="91440" tIns="45720" rIns="91440" bIns="45720" anchor="t" anchorCtr="0"/>
          <a:lstStyle/>
          <a:p>
            <a:pPr marL="0" indent="0" algn="just" defTabSz="457200" eaLnBrk="1" hangingPunct="1">
              <a:lnSpc>
                <a:spcPct val="150000"/>
              </a:lnSpc>
              <a:buFont typeface="Wingdings" panose="05000000000000000000" pitchFamily="2" charset="2"/>
              <a:buNone/>
            </a:pPr>
            <a:r>
              <a:rPr lang="zh-CN" altLang="en-US" sz="2000" kern="1200" dirty="0">
                <a:latin typeface="微软雅黑 Light" panose="020B0502040204020203" pitchFamily="34" charset="-122"/>
                <a:cs typeface="+mn-cs"/>
              </a:rPr>
              <a:t>成名后的他拒绝了斯坦福大学的挽留，于</a:t>
            </a:r>
            <a:r>
              <a:rPr lang="en-US" altLang="zh-CN" sz="2000" kern="1200" dirty="0">
                <a:latin typeface="微软雅黑 Light" panose="020B0502040204020203" pitchFamily="34" charset="-122"/>
                <a:cs typeface="+mn-cs"/>
              </a:rPr>
              <a:t>1967</a:t>
            </a:r>
            <a:r>
              <a:rPr lang="zh-CN" altLang="en-US" sz="2000" kern="1200" dirty="0">
                <a:latin typeface="微软雅黑 Light" panose="020B0502040204020203" pitchFamily="34" charset="-122"/>
                <a:cs typeface="+mn-cs"/>
              </a:rPr>
              <a:t>年回到祖国，先在苏黎世大学任职，第二年转到母校苏黎世工学院。在这里，他成功开发了</a:t>
            </a:r>
            <a:r>
              <a:rPr lang="en-US" altLang="zh-CN" sz="2000" kern="1200" dirty="0">
                <a:latin typeface="微软雅黑 Light" panose="020B0502040204020203" pitchFamily="34" charset="-122"/>
                <a:cs typeface="+mn-cs"/>
              </a:rPr>
              <a:t>PASCAL</a:t>
            </a:r>
            <a:r>
              <a:rPr lang="zh-CN" altLang="en-US" sz="2000" kern="1200" dirty="0">
                <a:latin typeface="微软雅黑 Light" panose="020B0502040204020203" pitchFamily="34" charset="-122"/>
                <a:cs typeface="+mn-cs"/>
              </a:rPr>
              <a:t>语言。其初衷只是为了有一个适于教学的语言，没有考虑商业用途。</a:t>
            </a:r>
            <a:r>
              <a:rPr lang="en-US" altLang="zh-CN" sz="2000" kern="1200" dirty="0">
                <a:latin typeface="微软雅黑 Light" panose="020B0502040204020203" pitchFamily="34" charset="-122"/>
                <a:cs typeface="+mn-cs"/>
              </a:rPr>
              <a:t>PASCAL</a:t>
            </a:r>
            <a:r>
              <a:rPr lang="zh-CN" altLang="en-US" sz="2000" kern="1200" dirty="0">
                <a:latin typeface="微软雅黑 Light" panose="020B0502040204020203" pitchFamily="34" charset="-122"/>
                <a:cs typeface="+mn-cs"/>
              </a:rPr>
              <a:t>一经推出，由于它的简洁明了，更由于它特别适合于由微处理器组成的计算机系统，竟然广泛流传开来。在</a:t>
            </a:r>
            <a:r>
              <a:rPr lang="en-US" altLang="zh-CN" sz="2000" kern="1200" dirty="0">
                <a:latin typeface="微软雅黑 Light" panose="020B0502040204020203" pitchFamily="34" charset="-122"/>
                <a:cs typeface="+mn-cs"/>
              </a:rPr>
              <a:t>C</a:t>
            </a:r>
            <a:r>
              <a:rPr lang="zh-CN" altLang="en-US" sz="2000" kern="1200" dirty="0">
                <a:latin typeface="微软雅黑 Light" panose="020B0502040204020203" pitchFamily="34" charset="-122"/>
                <a:cs typeface="+mn-cs"/>
              </a:rPr>
              <a:t>语言问世以前，</a:t>
            </a:r>
            <a:r>
              <a:rPr lang="en-US" altLang="zh-CN" sz="2000" kern="1200" dirty="0">
                <a:latin typeface="微软雅黑 Light" panose="020B0502040204020203" pitchFamily="34" charset="-122"/>
                <a:cs typeface="+mn-cs"/>
              </a:rPr>
              <a:t>PASCAL</a:t>
            </a:r>
            <a:r>
              <a:rPr lang="zh-CN" altLang="en-US" sz="2000" kern="1200" dirty="0">
                <a:latin typeface="微软雅黑 Light" panose="020B0502040204020203" pitchFamily="34" charset="-122"/>
                <a:cs typeface="+mn-cs"/>
              </a:rPr>
              <a:t>成了最受欢迎的语言之一。后来他的学生</a:t>
            </a:r>
            <a:r>
              <a:rPr lang="en-US" altLang="zh-CN" sz="2000" kern="1200" dirty="0">
                <a:latin typeface="微软雅黑 Light" panose="020B0502040204020203" pitchFamily="34" charset="-122"/>
                <a:cs typeface="+mn-cs"/>
              </a:rPr>
              <a:t>Philipe Kahn</a:t>
            </a:r>
            <a:r>
              <a:rPr lang="zh-CN" altLang="en-US" sz="2000" kern="1200" dirty="0">
                <a:latin typeface="微软雅黑 Light" panose="020B0502040204020203" pitchFamily="34" charset="-122"/>
                <a:cs typeface="+mn-cs"/>
              </a:rPr>
              <a:t>毕业后和</a:t>
            </a:r>
            <a:r>
              <a:rPr lang="en-US" altLang="zh-CN" sz="2000" kern="1200" dirty="0">
                <a:latin typeface="微软雅黑 Light" panose="020B0502040204020203" pitchFamily="34" charset="-122"/>
                <a:cs typeface="+mn-cs"/>
              </a:rPr>
              <a:t>Anders Hejlsberg(Delphi</a:t>
            </a:r>
            <a:r>
              <a:rPr lang="zh-CN" altLang="en-US" sz="2000" kern="1200" dirty="0">
                <a:latin typeface="微软雅黑 Light" panose="020B0502040204020203" pitchFamily="34" charset="-122"/>
                <a:cs typeface="+mn-cs"/>
              </a:rPr>
              <a:t>之父</a:t>
            </a:r>
            <a:r>
              <a:rPr lang="en-US" altLang="zh-CN" sz="2000" kern="1200" dirty="0">
                <a:latin typeface="微软雅黑 Light" panose="020B0502040204020203" pitchFamily="34" charset="-122"/>
                <a:cs typeface="+mn-cs"/>
              </a:rPr>
              <a:t>)</a:t>
            </a:r>
            <a:r>
              <a:rPr lang="zh-CN" altLang="en-US" sz="2000" kern="1200" dirty="0">
                <a:latin typeface="微软雅黑 Light" panose="020B0502040204020203" pitchFamily="34" charset="-122"/>
                <a:cs typeface="+mn-cs"/>
              </a:rPr>
              <a:t>创办了</a:t>
            </a:r>
            <a:r>
              <a:rPr lang="en-US" altLang="zh-CN" sz="2000" kern="1200" dirty="0">
                <a:latin typeface="微软雅黑 Light" panose="020B0502040204020203" pitchFamily="34" charset="-122"/>
                <a:cs typeface="+mn-cs"/>
              </a:rPr>
              <a:t>Borland</a:t>
            </a:r>
            <a:r>
              <a:rPr lang="zh-CN" altLang="en-US" sz="2000" kern="1200" dirty="0">
                <a:latin typeface="微软雅黑 Light" panose="020B0502040204020203" pitchFamily="34" charset="-122"/>
                <a:cs typeface="+mn-cs"/>
              </a:rPr>
              <a:t>公司靠</a:t>
            </a:r>
            <a:r>
              <a:rPr lang="en-US" altLang="zh-CN" sz="2000" kern="1200" dirty="0">
                <a:latin typeface="微软雅黑 Light" panose="020B0502040204020203" pitchFamily="34" charset="-122"/>
                <a:cs typeface="+mn-cs"/>
              </a:rPr>
              <a:t>Turbo Pascal</a:t>
            </a:r>
            <a:r>
              <a:rPr lang="zh-CN" altLang="en-US" sz="2000" kern="1200" dirty="0">
                <a:latin typeface="微软雅黑 Light" panose="020B0502040204020203" pitchFamily="34" charset="-122"/>
                <a:cs typeface="+mn-cs"/>
              </a:rPr>
              <a:t>起家，很快将</a:t>
            </a:r>
            <a:r>
              <a:rPr lang="en-US" altLang="zh-CN" sz="2000" kern="1200" dirty="0">
                <a:latin typeface="微软雅黑 Light" panose="020B0502040204020203" pitchFamily="34" charset="-122"/>
                <a:cs typeface="+mn-cs"/>
              </a:rPr>
              <a:t>Borland</a:t>
            </a:r>
            <a:r>
              <a:rPr lang="zh-CN" altLang="en-US" sz="2000" kern="1200" dirty="0">
                <a:latin typeface="微软雅黑 Light" panose="020B0502040204020203" pitchFamily="34" charset="-122"/>
                <a:cs typeface="+mn-cs"/>
              </a:rPr>
              <a:t>发展成为全球最大的开发工作厂商。</a:t>
            </a:r>
          </a:p>
        </p:txBody>
      </p:sp>
      <p:sp>
        <p:nvSpPr>
          <p:cNvPr id="73731"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52</a:t>
            </a:fld>
            <a:endParaRPr lang="en-US" altLang="zh-CN" sz="1400" dirty="0">
              <a:latin typeface="Tahoma" panose="020B0604030504040204" pitchFamily="34" charset="0"/>
              <a:ea typeface="微软雅黑 Light" panose="020B0502040204020203" pitchFamily="34" charset="-122"/>
            </a:endParaRPr>
          </a:p>
        </p:txBody>
      </p:sp>
      <p:sp>
        <p:nvSpPr>
          <p:cNvPr id="73732" name="Text Box 5"/>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pic>
        <p:nvPicPr>
          <p:cNvPr id="73733" name="Picture 7"/>
          <p:cNvPicPr>
            <a:picLocks noChangeAspect="1"/>
          </p:cNvPicPr>
          <p:nvPr/>
        </p:nvPicPr>
        <p:blipFill>
          <a:blip r:embed="rId2"/>
          <a:stretch>
            <a:fillRect/>
          </a:stretch>
        </p:blipFill>
        <p:spPr>
          <a:xfrm>
            <a:off x="6948488" y="115888"/>
            <a:ext cx="1330325" cy="1800225"/>
          </a:xfrm>
          <a:prstGeom prst="rect">
            <a:avLst/>
          </a:prstGeom>
          <a:noFill/>
          <a:ln w="9525">
            <a:noFill/>
          </a:ln>
        </p:spPr>
      </p:pic>
      <p:sp>
        <p:nvSpPr>
          <p:cNvPr id="9" name="KSO_Shape">
            <a:hlinkClick r:id="rId3" action="ppaction://hlinksldjump"/>
          </p:cNvPr>
          <p:cNvSpPr/>
          <p:nvPr/>
        </p:nvSpPr>
        <p:spPr>
          <a:xfrm>
            <a:off x="8054975" y="5988050"/>
            <a:ext cx="674688" cy="609600"/>
          </a:xfrm>
          <a:custGeom>
            <a:avLst/>
            <a:gdLst>
              <a:gd name="connsiteX0" fmla="*/ 1909641 w 3259563"/>
              <a:gd name="connsiteY0" fmla="*/ 293210 h 2941871"/>
              <a:gd name="connsiteX1" fmla="*/ 3087365 w 3259563"/>
              <a:gd name="connsiteY1" fmla="*/ 1470936 h 2941871"/>
              <a:gd name="connsiteX2" fmla="*/ 1909641 w 3259563"/>
              <a:gd name="connsiteY2" fmla="*/ 2648659 h 2941871"/>
              <a:gd name="connsiteX3" fmla="*/ 1909641 w 3259563"/>
              <a:gd name="connsiteY3" fmla="*/ 2070825 h 2941871"/>
              <a:gd name="connsiteX4" fmla="*/ 130213 w 3259563"/>
              <a:gd name="connsiteY4" fmla="*/ 2070825 h 2941871"/>
              <a:gd name="connsiteX5" fmla="*/ 130213 w 3259563"/>
              <a:gd name="connsiteY5" fmla="*/ 871045 h 2941871"/>
              <a:gd name="connsiteX6" fmla="*/ 1909641 w 3259563"/>
              <a:gd name="connsiteY6" fmla="*/ 871045 h 2941871"/>
              <a:gd name="connsiteX7" fmla="*/ 1879687 w 3259563"/>
              <a:gd name="connsiteY7" fmla="*/ 220369 h 2941871"/>
              <a:gd name="connsiteX8" fmla="*/ 1879687 w 3259563"/>
              <a:gd name="connsiteY8" fmla="*/ 845652 h 2941871"/>
              <a:gd name="connsiteX9" fmla="*/ 105916 w 3259563"/>
              <a:gd name="connsiteY9" fmla="*/ 845652 h 2941871"/>
              <a:gd name="connsiteX10" fmla="*/ 105916 w 3259563"/>
              <a:gd name="connsiteY10" fmla="*/ 2096218 h 2941871"/>
              <a:gd name="connsiteX11" fmla="*/ 1879687 w 3259563"/>
              <a:gd name="connsiteY11" fmla="*/ 2096218 h 2941871"/>
              <a:gd name="connsiteX12" fmla="*/ 1879687 w 3259563"/>
              <a:gd name="connsiteY12" fmla="*/ 2721501 h 2941871"/>
              <a:gd name="connsiteX13" fmla="*/ 3130252 w 3259563"/>
              <a:gd name="connsiteY13" fmla="*/ 1470936 h 2941871"/>
              <a:gd name="connsiteX14" fmla="*/ 1788628 w 3259563"/>
              <a:gd name="connsiteY14" fmla="*/ 0 h 2941871"/>
              <a:gd name="connsiteX15" fmla="*/ 3259563 w 3259563"/>
              <a:gd name="connsiteY15" fmla="*/ 1470936 h 2941871"/>
              <a:gd name="connsiteX16" fmla="*/ 1788628 w 3259563"/>
              <a:gd name="connsiteY16" fmla="*/ 2941871 h 2941871"/>
              <a:gd name="connsiteX17" fmla="*/ 1788628 w 3259563"/>
              <a:gd name="connsiteY17" fmla="*/ 2206403 h 2941871"/>
              <a:gd name="connsiteX18" fmla="*/ 0 w 3259563"/>
              <a:gd name="connsiteY18" fmla="*/ 2206403 h 2941871"/>
              <a:gd name="connsiteX19" fmla="*/ 0 w 3259563"/>
              <a:gd name="connsiteY19" fmla="*/ 735468 h 2941871"/>
              <a:gd name="connsiteX20" fmla="*/ 1788628 w 3259563"/>
              <a:gd name="connsiteY20" fmla="*/ 735468 h 294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59563" h="2941871">
                <a:moveTo>
                  <a:pt x="1909641" y="293210"/>
                </a:moveTo>
                <a:lnTo>
                  <a:pt x="3087365" y="1470936"/>
                </a:lnTo>
                <a:lnTo>
                  <a:pt x="1909641" y="2648659"/>
                </a:lnTo>
                <a:lnTo>
                  <a:pt x="1909641" y="2070825"/>
                </a:lnTo>
                <a:lnTo>
                  <a:pt x="130213" y="2070825"/>
                </a:lnTo>
                <a:lnTo>
                  <a:pt x="130213" y="871045"/>
                </a:lnTo>
                <a:lnTo>
                  <a:pt x="1909641" y="871045"/>
                </a:lnTo>
                <a:close/>
                <a:moveTo>
                  <a:pt x="1879687" y="220369"/>
                </a:moveTo>
                <a:lnTo>
                  <a:pt x="1879687" y="845652"/>
                </a:lnTo>
                <a:lnTo>
                  <a:pt x="105916" y="845652"/>
                </a:lnTo>
                <a:lnTo>
                  <a:pt x="105916" y="2096218"/>
                </a:lnTo>
                <a:lnTo>
                  <a:pt x="1879687" y="2096218"/>
                </a:lnTo>
                <a:lnTo>
                  <a:pt x="1879687" y="2721501"/>
                </a:lnTo>
                <a:lnTo>
                  <a:pt x="3130252" y="1470936"/>
                </a:lnTo>
                <a:close/>
                <a:moveTo>
                  <a:pt x="1788628" y="0"/>
                </a:moveTo>
                <a:lnTo>
                  <a:pt x="3259563" y="1470936"/>
                </a:lnTo>
                <a:lnTo>
                  <a:pt x="1788628" y="2941871"/>
                </a:lnTo>
                <a:lnTo>
                  <a:pt x="1788628" y="2206403"/>
                </a:lnTo>
                <a:lnTo>
                  <a:pt x="0" y="2206403"/>
                </a:lnTo>
                <a:lnTo>
                  <a:pt x="0" y="735468"/>
                </a:lnTo>
                <a:lnTo>
                  <a:pt x="1788628" y="73546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rgbClr val="FFFFFF"/>
              </a:solidFill>
              <a:effectLst/>
              <a:uLnTx/>
              <a:uFillTx/>
              <a:latin typeface="+mn-lt"/>
              <a:ea typeface="微软雅黑 Light" panose="020B0502040204020203" pitchFamily="34" charset="-122"/>
              <a:cs typeface="+mn-cs"/>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p:cNvSpPr>
          <p:nvPr>
            <p:ph type="title"/>
          </p:nvPr>
        </p:nvSpPr>
        <p:spPr>
          <a:xfrm>
            <a:off x="1296988" y="708025"/>
            <a:ext cx="6588125" cy="1281113"/>
          </a:xfrm>
        </p:spPr>
        <p:txBody>
          <a:bodyPr vert="horz" wrap="square" lIns="91440" tIns="45720" rIns="91440" bIns="45720" anchor="t" anchorCtr="0"/>
          <a:lstStyle/>
          <a:p>
            <a:pPr defTabSz="457200" eaLnBrk="1" hangingPunct="1"/>
            <a:r>
              <a:rPr lang="en-US" altLang="zh-CN" sz="2800" kern="1200" dirty="0">
                <a:latin typeface="Times New Roman" panose="02020603050405020304" pitchFamily="18" charset="0"/>
                <a:cs typeface="+mj-cs"/>
              </a:rPr>
              <a:t>PASCAL</a:t>
            </a:r>
            <a:r>
              <a:rPr lang="zh-CN" altLang="en-US" sz="2800" kern="1200" dirty="0">
                <a:latin typeface="+mj-lt"/>
                <a:cs typeface="+mj-cs"/>
              </a:rPr>
              <a:t>语言创始人</a:t>
            </a:r>
            <a:r>
              <a:rPr lang="en-US" altLang="zh-CN" sz="2800" kern="1200" dirty="0">
                <a:latin typeface="Times New Roman" panose="02020603050405020304" pitchFamily="18" charset="0"/>
                <a:cs typeface="+mj-cs"/>
              </a:rPr>
              <a:t>:Niklaus Wirth</a:t>
            </a:r>
          </a:p>
        </p:txBody>
      </p:sp>
      <p:sp>
        <p:nvSpPr>
          <p:cNvPr id="74754" name="Rectangle 3"/>
          <p:cNvSpPr>
            <a:spLocks noGrp="1"/>
          </p:cNvSpPr>
          <p:nvPr>
            <p:ph idx="1"/>
          </p:nvPr>
        </p:nvSpPr>
        <p:spPr>
          <a:xfrm>
            <a:off x="617538" y="1773238"/>
            <a:ext cx="7945437" cy="3600450"/>
          </a:xfrm>
        </p:spPr>
        <p:txBody>
          <a:bodyPr vert="horz" wrap="square" lIns="91440" tIns="45720" rIns="91440" bIns="45720" anchor="t" anchorCtr="0"/>
          <a:lstStyle/>
          <a:p>
            <a:pPr marL="0" indent="0" defTabSz="457200" eaLnBrk="1" hangingPunct="1">
              <a:lnSpc>
                <a:spcPct val="150000"/>
              </a:lnSpc>
              <a:buFont typeface="Wingdings" panose="05000000000000000000" pitchFamily="2" charset="2"/>
              <a:buNone/>
            </a:pPr>
            <a:r>
              <a:rPr lang="en-US" altLang="zh-CN" sz="2000" kern="1200" dirty="0">
                <a:latin typeface="微软雅黑 Light" panose="020B0502040204020203" pitchFamily="34" charset="-122"/>
                <a:cs typeface="+mn-cs"/>
              </a:rPr>
              <a:t>1971</a:t>
            </a:r>
            <a:r>
              <a:rPr lang="zh-CN" altLang="en-US" sz="2000" kern="1200" dirty="0">
                <a:latin typeface="微软雅黑 Light" panose="020B0502040204020203" pitchFamily="34" charset="-122"/>
                <a:cs typeface="+mn-cs"/>
              </a:rPr>
              <a:t>年，基于自己的开发程序设计语言和编程的实践经验，威茨首次提出了“结构化程序设计”</a:t>
            </a:r>
            <a:r>
              <a:rPr lang="en-US" altLang="zh-CN" sz="2000" kern="1200" dirty="0">
                <a:latin typeface="微软雅黑 Light" panose="020B0502040204020203" pitchFamily="34" charset="-122"/>
                <a:cs typeface="+mn-cs"/>
              </a:rPr>
              <a:t> </a:t>
            </a:r>
            <a:r>
              <a:rPr lang="zh-CN" altLang="en-US" sz="2000" kern="1200" dirty="0">
                <a:latin typeface="微软雅黑 Light" panose="020B0502040204020203" pitchFamily="34" charset="-122"/>
                <a:cs typeface="+mn-cs"/>
              </a:rPr>
              <a:t>概念。这种方法又称为“自顶向下”或“逐步求精”法，在程序设计领域引发了一场革命，成为其中的一种标准，尤其在后来发展起来的软件工程中获得广泛应用。威茨的学术著作很多，著名的包括</a:t>
            </a:r>
            <a:r>
              <a:rPr lang="en-US" altLang="zh-CN" sz="2000" kern="1200" dirty="0">
                <a:latin typeface="微软雅黑 Light" panose="020B0502040204020203" pitchFamily="34" charset="-122"/>
                <a:cs typeface="+mn-cs"/>
              </a:rPr>
              <a:t>《</a:t>
            </a:r>
            <a:r>
              <a:rPr lang="zh-CN" altLang="en-US" sz="2000" kern="1200" dirty="0">
                <a:latin typeface="微软雅黑 Light" panose="020B0502040204020203" pitchFamily="34" charset="-122"/>
                <a:cs typeface="+mn-cs"/>
              </a:rPr>
              <a:t>系统程序设计导论</a:t>
            </a:r>
            <a:r>
              <a:rPr lang="en-US" altLang="zh-CN" sz="2000" kern="1200" dirty="0">
                <a:latin typeface="微软雅黑 Light" panose="020B0502040204020203" pitchFamily="34" charset="-122"/>
                <a:cs typeface="+mn-cs"/>
              </a:rPr>
              <a:t>》</a:t>
            </a:r>
            <a:r>
              <a:rPr lang="zh-CN" altLang="en-US" sz="2000" kern="1200" dirty="0">
                <a:latin typeface="微软雅黑 Light" panose="020B0502040204020203" pitchFamily="34" charset="-122"/>
                <a:cs typeface="+mn-cs"/>
              </a:rPr>
              <a:t>、</a:t>
            </a:r>
            <a:r>
              <a:rPr lang="en-US" altLang="zh-CN" sz="2000" kern="1200" dirty="0">
                <a:latin typeface="微软雅黑 Light" panose="020B0502040204020203" pitchFamily="34" charset="-122"/>
                <a:cs typeface="+mn-cs"/>
              </a:rPr>
              <a:t>《</a:t>
            </a:r>
            <a:r>
              <a:rPr lang="zh-CN" altLang="en-US" sz="2000" kern="1200" dirty="0">
                <a:solidFill>
                  <a:srgbClr val="C00000"/>
                </a:solidFill>
                <a:latin typeface="微软雅黑 Light" panose="020B0502040204020203" pitchFamily="34" charset="-122"/>
                <a:cs typeface="+mn-cs"/>
              </a:rPr>
              <a:t>算法</a:t>
            </a:r>
            <a:r>
              <a:rPr lang="en-US" altLang="zh-CN" sz="2000" kern="1200" dirty="0">
                <a:solidFill>
                  <a:srgbClr val="C00000"/>
                </a:solidFill>
                <a:latin typeface="微软雅黑 Light" panose="020B0502040204020203" pitchFamily="34" charset="-122"/>
                <a:cs typeface="+mn-cs"/>
              </a:rPr>
              <a:t>+</a:t>
            </a:r>
            <a:r>
              <a:rPr lang="zh-CN" altLang="en-US" sz="2000" kern="1200" dirty="0">
                <a:solidFill>
                  <a:srgbClr val="C00000"/>
                </a:solidFill>
                <a:latin typeface="微软雅黑 Light" panose="020B0502040204020203" pitchFamily="34" charset="-122"/>
                <a:cs typeface="+mn-cs"/>
              </a:rPr>
              <a:t>数据结构</a:t>
            </a:r>
            <a:r>
              <a:rPr lang="en-US" altLang="zh-CN" sz="2000" kern="1200" dirty="0">
                <a:solidFill>
                  <a:srgbClr val="C00000"/>
                </a:solidFill>
                <a:latin typeface="微软雅黑 Light" panose="020B0502040204020203" pitchFamily="34" charset="-122"/>
                <a:cs typeface="+mn-cs"/>
              </a:rPr>
              <a:t>=</a:t>
            </a:r>
            <a:r>
              <a:rPr lang="zh-CN" altLang="en-US" sz="2000" kern="1200" dirty="0">
                <a:solidFill>
                  <a:srgbClr val="C00000"/>
                </a:solidFill>
                <a:latin typeface="微软雅黑 Light" panose="020B0502040204020203" pitchFamily="34" charset="-122"/>
                <a:cs typeface="+mn-cs"/>
              </a:rPr>
              <a:t>程序</a:t>
            </a:r>
            <a:r>
              <a:rPr lang="en-US" altLang="zh-CN" sz="2000" kern="1200" dirty="0">
                <a:latin typeface="微软雅黑 Light" panose="020B0502040204020203" pitchFamily="34" charset="-122"/>
                <a:cs typeface="+mn-cs"/>
              </a:rPr>
              <a:t>》</a:t>
            </a:r>
            <a:r>
              <a:rPr lang="zh-CN" altLang="en-US" sz="2000" kern="1200" dirty="0">
                <a:latin typeface="微软雅黑 Light" panose="020B0502040204020203" pitchFamily="34" charset="-122"/>
                <a:cs typeface="+mn-cs"/>
              </a:rPr>
              <a:t>、</a:t>
            </a:r>
            <a:r>
              <a:rPr lang="en-US" altLang="zh-CN" sz="2000" kern="1200" dirty="0">
                <a:latin typeface="微软雅黑 Light" panose="020B0502040204020203" pitchFamily="34" charset="-122"/>
                <a:cs typeface="+mn-cs"/>
              </a:rPr>
              <a:t>《</a:t>
            </a:r>
            <a:r>
              <a:rPr lang="zh-CN" altLang="en-US" sz="2000" kern="1200" dirty="0">
                <a:latin typeface="微软雅黑 Light" panose="020B0502040204020203" pitchFamily="34" charset="-122"/>
                <a:cs typeface="+mn-cs"/>
              </a:rPr>
              <a:t>算法和数据结构</a:t>
            </a:r>
            <a:r>
              <a:rPr lang="en-US" altLang="zh-CN" sz="2000" kern="1200" dirty="0">
                <a:latin typeface="微软雅黑 Light" panose="020B0502040204020203" pitchFamily="34" charset="-122"/>
                <a:cs typeface="+mn-cs"/>
              </a:rPr>
              <a:t>》</a:t>
            </a:r>
            <a:r>
              <a:rPr lang="zh-CN" altLang="en-US" sz="2000" kern="1200" dirty="0">
                <a:latin typeface="微软雅黑 Light" panose="020B0502040204020203" pitchFamily="34" charset="-122"/>
                <a:cs typeface="+mn-cs"/>
              </a:rPr>
              <a:t>、</a:t>
            </a:r>
            <a:r>
              <a:rPr lang="en-US" altLang="zh-CN" sz="2000" kern="1200" dirty="0">
                <a:latin typeface="微软雅黑 Light" panose="020B0502040204020203" pitchFamily="34" charset="-122"/>
                <a:cs typeface="+mn-cs"/>
              </a:rPr>
              <a:t>《PASCAL</a:t>
            </a:r>
            <a:r>
              <a:rPr lang="zh-CN" altLang="en-US" sz="2000" kern="1200" dirty="0">
                <a:latin typeface="微软雅黑 Light" panose="020B0502040204020203" pitchFamily="34" charset="-122"/>
                <a:cs typeface="+mn-cs"/>
              </a:rPr>
              <a:t>用户手册和报告：</a:t>
            </a:r>
            <a:r>
              <a:rPr lang="en-US" altLang="zh-CN" sz="2000" kern="1200" dirty="0">
                <a:latin typeface="微软雅黑 Light" panose="020B0502040204020203" pitchFamily="34" charset="-122"/>
                <a:cs typeface="+mn-cs"/>
              </a:rPr>
              <a:t>ISO PASCAL</a:t>
            </a:r>
            <a:r>
              <a:rPr lang="zh-CN" altLang="en-US" sz="2000" kern="1200" dirty="0">
                <a:latin typeface="微软雅黑 Light" panose="020B0502040204020203" pitchFamily="34" charset="-122"/>
                <a:cs typeface="+mn-cs"/>
              </a:rPr>
              <a:t>标准</a:t>
            </a:r>
            <a:r>
              <a:rPr lang="en-US" altLang="zh-CN" sz="2000" kern="1200" dirty="0">
                <a:latin typeface="微软雅黑 Light" panose="020B0502040204020203" pitchFamily="34" charset="-122"/>
                <a:cs typeface="+mn-cs"/>
              </a:rPr>
              <a:t>》</a:t>
            </a:r>
            <a:r>
              <a:rPr lang="zh-CN" altLang="en-US" sz="2000" kern="1200" dirty="0">
                <a:latin typeface="微软雅黑 Light" panose="020B0502040204020203" pitchFamily="34" charset="-122"/>
                <a:cs typeface="+mn-cs"/>
              </a:rPr>
              <a:t>等书籍。除得到了美国计算机制造商协会（</a:t>
            </a:r>
            <a:r>
              <a:rPr lang="en-US" altLang="zh-CN" sz="2000" kern="1200" dirty="0">
                <a:latin typeface="微软雅黑 Light" panose="020B0502040204020203" pitchFamily="34" charset="-122"/>
                <a:cs typeface="+mn-cs"/>
              </a:rPr>
              <a:t>ACM</a:t>
            </a:r>
            <a:r>
              <a:rPr lang="zh-CN" altLang="en-US" sz="2000" kern="1200" dirty="0">
                <a:latin typeface="微软雅黑 Light" panose="020B0502040204020203" pitchFamily="34" charset="-122"/>
                <a:cs typeface="+mn-cs"/>
              </a:rPr>
              <a:t>）颁发的图灵奖（</a:t>
            </a:r>
            <a:r>
              <a:rPr lang="en-US" altLang="zh-CN" sz="2000" kern="1200" dirty="0">
                <a:latin typeface="微软雅黑 Light" panose="020B0502040204020203" pitchFamily="34" charset="-122"/>
                <a:cs typeface="+mn-cs"/>
              </a:rPr>
              <a:t>1984</a:t>
            </a:r>
            <a:r>
              <a:rPr lang="zh-CN" altLang="en-US" sz="2000" kern="1200" dirty="0">
                <a:latin typeface="微软雅黑 Light" panose="020B0502040204020203" pitchFamily="34" charset="-122"/>
                <a:cs typeface="+mn-cs"/>
              </a:rPr>
              <a:t>，这是瑞士学者中唯一获此殊荣的人）外，他还得到过</a:t>
            </a:r>
            <a:r>
              <a:rPr lang="en-US" altLang="zh-CN" sz="2000" kern="1200" dirty="0">
                <a:latin typeface="微软雅黑 Light" panose="020B0502040204020203" pitchFamily="34" charset="-122"/>
                <a:cs typeface="+mn-cs"/>
              </a:rPr>
              <a:t>ACM</a:t>
            </a:r>
            <a:r>
              <a:rPr lang="zh-CN" altLang="en-US" sz="2000" kern="1200" dirty="0">
                <a:latin typeface="微软雅黑 Light" panose="020B0502040204020203" pitchFamily="34" charset="-122"/>
                <a:cs typeface="+mn-cs"/>
              </a:rPr>
              <a:t>授予的另一项大奖：计算机科学教育杰出贡献奖。 </a:t>
            </a:r>
          </a:p>
        </p:txBody>
      </p:sp>
      <p:sp>
        <p:nvSpPr>
          <p:cNvPr id="74755"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53</a:t>
            </a:fld>
            <a:endParaRPr lang="en-US" altLang="zh-CN" sz="1400" dirty="0">
              <a:latin typeface="Tahoma" panose="020B0604030504040204" pitchFamily="34" charset="0"/>
              <a:ea typeface="微软雅黑 Light" panose="020B0502040204020203" pitchFamily="34" charset="-122"/>
            </a:endParaRPr>
          </a:p>
        </p:txBody>
      </p:sp>
      <p:sp>
        <p:nvSpPr>
          <p:cNvPr id="74756" name="Text Box 5"/>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pic>
        <p:nvPicPr>
          <p:cNvPr id="74757" name="Picture 7"/>
          <p:cNvPicPr>
            <a:picLocks noChangeAspect="1"/>
          </p:cNvPicPr>
          <p:nvPr/>
        </p:nvPicPr>
        <p:blipFill>
          <a:blip r:embed="rId2"/>
          <a:stretch>
            <a:fillRect/>
          </a:stretch>
        </p:blipFill>
        <p:spPr>
          <a:xfrm>
            <a:off x="6948488" y="115888"/>
            <a:ext cx="1330325" cy="1800225"/>
          </a:xfrm>
          <a:prstGeom prst="rect">
            <a:avLst/>
          </a:prstGeom>
          <a:noFill/>
          <a:ln w="9525">
            <a:noFill/>
          </a:ln>
        </p:spPr>
      </p:pic>
      <p:sp>
        <p:nvSpPr>
          <p:cNvPr id="9" name="KSO_Shape">
            <a:hlinkClick r:id="rId3" action="ppaction://hlinksldjump" tooltip="Niklaus Wirth：《算法+数据结构=程序》 "/>
          </p:cNvPr>
          <p:cNvSpPr/>
          <p:nvPr/>
        </p:nvSpPr>
        <p:spPr bwMode="auto">
          <a:xfrm rot="16200000">
            <a:off x="7648575" y="5729288"/>
            <a:ext cx="763588" cy="763588"/>
          </a:xfrm>
          <a:custGeom>
            <a:avLst/>
            <a:gdLst>
              <a:gd name="T0" fmla="*/ 899598 w 3403"/>
              <a:gd name="T1" fmla="*/ 0 h 3404"/>
              <a:gd name="T2" fmla="*/ 1799725 w 3403"/>
              <a:gd name="T3" fmla="*/ 900199 h 3404"/>
              <a:gd name="T4" fmla="*/ 899598 w 3403"/>
              <a:gd name="T5" fmla="*/ 1800397 h 3404"/>
              <a:gd name="T6" fmla="*/ 0 w 3403"/>
              <a:gd name="T7" fmla="*/ 900199 h 3404"/>
              <a:gd name="T8" fmla="*/ 899598 w 3403"/>
              <a:gd name="T9" fmla="*/ 0 h 3404"/>
              <a:gd name="T10" fmla="*/ 893252 w 3403"/>
              <a:gd name="T11" fmla="*/ 1504738 h 3404"/>
              <a:gd name="T12" fmla="*/ 1427933 w 3403"/>
              <a:gd name="T13" fmla="*/ 1164123 h 3404"/>
              <a:gd name="T14" fmla="*/ 1212157 w 3403"/>
              <a:gd name="T15" fmla="*/ 1064688 h 3404"/>
              <a:gd name="T16" fmla="*/ 895367 w 3403"/>
              <a:gd name="T17" fmla="*/ 1265673 h 3404"/>
              <a:gd name="T18" fmla="*/ 545259 w 3403"/>
              <a:gd name="T19" fmla="*/ 915537 h 3404"/>
              <a:gd name="T20" fmla="*/ 895367 w 3403"/>
              <a:gd name="T21" fmla="*/ 565401 h 3404"/>
              <a:gd name="T22" fmla="*/ 1150809 w 3403"/>
              <a:gd name="T23" fmla="*/ 675942 h 3404"/>
              <a:gd name="T24" fmla="*/ 1000611 w 3403"/>
              <a:gd name="T25" fmla="*/ 771674 h 3404"/>
              <a:gd name="T26" fmla="*/ 1457021 w 3403"/>
              <a:gd name="T27" fmla="*/ 954676 h 3404"/>
              <a:gd name="T28" fmla="*/ 1488224 w 3403"/>
              <a:gd name="T29" fmla="*/ 461206 h 3404"/>
              <a:gd name="T30" fmla="*/ 1354421 w 3403"/>
              <a:gd name="T31" fmla="*/ 546889 h 3404"/>
              <a:gd name="T32" fmla="*/ 893252 w 3403"/>
              <a:gd name="T33" fmla="*/ 324748 h 3404"/>
              <a:gd name="T34" fmla="*/ 303039 w 3403"/>
              <a:gd name="T35" fmla="*/ 914479 h 3404"/>
              <a:gd name="T36" fmla="*/ 893252 w 3403"/>
              <a:gd name="T37" fmla="*/ 1504738 h 34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03" h="3404">
                <a:moveTo>
                  <a:pt x="1701" y="0"/>
                </a:moveTo>
                <a:cubicBezTo>
                  <a:pt x="2641" y="0"/>
                  <a:pt x="3403" y="762"/>
                  <a:pt x="3403" y="1702"/>
                </a:cubicBezTo>
                <a:cubicBezTo>
                  <a:pt x="3403" y="2642"/>
                  <a:pt x="2641" y="3404"/>
                  <a:pt x="1701" y="3404"/>
                </a:cubicBezTo>
                <a:cubicBezTo>
                  <a:pt x="761" y="3404"/>
                  <a:pt x="0" y="2642"/>
                  <a:pt x="0" y="1702"/>
                </a:cubicBezTo>
                <a:cubicBezTo>
                  <a:pt x="0" y="762"/>
                  <a:pt x="761" y="0"/>
                  <a:pt x="1701" y="0"/>
                </a:cubicBezTo>
                <a:close/>
                <a:moveTo>
                  <a:pt x="1689" y="2845"/>
                </a:moveTo>
                <a:cubicBezTo>
                  <a:pt x="2136" y="2845"/>
                  <a:pt x="2522" y="2581"/>
                  <a:pt x="2700" y="2201"/>
                </a:cubicBezTo>
                <a:cubicBezTo>
                  <a:pt x="2292" y="2013"/>
                  <a:pt x="2292" y="2013"/>
                  <a:pt x="2292" y="2013"/>
                </a:cubicBezTo>
                <a:cubicBezTo>
                  <a:pt x="2186" y="2238"/>
                  <a:pt x="1958" y="2393"/>
                  <a:pt x="1693" y="2393"/>
                </a:cubicBezTo>
                <a:cubicBezTo>
                  <a:pt x="1327" y="2393"/>
                  <a:pt x="1031" y="2097"/>
                  <a:pt x="1031" y="1731"/>
                </a:cubicBezTo>
                <a:cubicBezTo>
                  <a:pt x="1031" y="1365"/>
                  <a:pt x="1327" y="1069"/>
                  <a:pt x="1693" y="1069"/>
                </a:cubicBezTo>
                <a:cubicBezTo>
                  <a:pt x="1884" y="1069"/>
                  <a:pt x="2055" y="1149"/>
                  <a:pt x="2176" y="1278"/>
                </a:cubicBezTo>
                <a:cubicBezTo>
                  <a:pt x="1892" y="1459"/>
                  <a:pt x="1892" y="1459"/>
                  <a:pt x="1892" y="1459"/>
                </a:cubicBezTo>
                <a:cubicBezTo>
                  <a:pt x="2755" y="1805"/>
                  <a:pt x="2755" y="1805"/>
                  <a:pt x="2755" y="1805"/>
                </a:cubicBezTo>
                <a:cubicBezTo>
                  <a:pt x="2814" y="872"/>
                  <a:pt x="2814" y="872"/>
                  <a:pt x="2814" y="872"/>
                </a:cubicBezTo>
                <a:cubicBezTo>
                  <a:pt x="2561" y="1034"/>
                  <a:pt x="2561" y="1034"/>
                  <a:pt x="2561" y="1034"/>
                </a:cubicBezTo>
                <a:cubicBezTo>
                  <a:pt x="2356" y="778"/>
                  <a:pt x="2042" y="614"/>
                  <a:pt x="1689" y="614"/>
                </a:cubicBezTo>
                <a:cubicBezTo>
                  <a:pt x="1073" y="614"/>
                  <a:pt x="573" y="1113"/>
                  <a:pt x="573" y="1729"/>
                </a:cubicBezTo>
                <a:cubicBezTo>
                  <a:pt x="573" y="2345"/>
                  <a:pt x="1073" y="2845"/>
                  <a:pt x="1689" y="2845"/>
                </a:cubicBezTo>
                <a:close/>
              </a:path>
            </a:pathLst>
          </a:custGeom>
          <a:solidFill>
            <a:schemeClr val="accent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Calibri" panose="020F0502020204030204" pitchFamily="34" charset="0"/>
              <a:ea typeface="微软雅黑 Light" panose="020B0502040204020203" pitchFamily="34" charset="-122"/>
              <a:cs typeface="+mn-cs"/>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4"/>
          <p:cNvSpPr>
            <a:spLocks noGrp="1"/>
          </p:cNvSpPr>
          <p:nvPr>
            <p:ph type="title"/>
          </p:nvPr>
        </p:nvSpPr>
        <p:spPr>
          <a:xfrm>
            <a:off x="1455738" y="63023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图灵奖</a:t>
            </a:r>
          </a:p>
        </p:txBody>
      </p:sp>
      <p:sp>
        <p:nvSpPr>
          <p:cNvPr id="75778"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54</a:t>
            </a:fld>
            <a:endParaRPr lang="en-US" altLang="zh-CN" sz="1400" dirty="0">
              <a:latin typeface="Tahoma" panose="020B0604030504040204" pitchFamily="34" charset="0"/>
              <a:ea typeface="微软雅黑 Light" panose="020B0502040204020203" pitchFamily="34" charset="-122"/>
            </a:endParaRPr>
          </a:p>
        </p:txBody>
      </p:sp>
      <p:sp>
        <p:nvSpPr>
          <p:cNvPr id="75779" name="Text Box 3"/>
          <p:cNvSpPr txBox="1"/>
          <p:nvPr/>
        </p:nvSpPr>
        <p:spPr>
          <a:xfrm>
            <a:off x="804863" y="1277938"/>
            <a:ext cx="8156575" cy="5708650"/>
          </a:xfrm>
          <a:prstGeom prst="rect">
            <a:avLst/>
          </a:prstGeom>
          <a:noFill/>
          <a:ln w="9525">
            <a:noFill/>
          </a:ln>
        </p:spPr>
        <p:txBody>
          <a:bodyPr anchor="t" anchorCtr="0">
            <a:spAutoFit/>
          </a:bodyPr>
          <a:lstStyle/>
          <a:p>
            <a:pPr>
              <a:lnSpc>
                <a:spcPct val="150000"/>
              </a:lnSpc>
              <a:spcBef>
                <a:spcPct val="20000"/>
              </a:spcBef>
              <a:buClr>
                <a:schemeClr val="folHlink"/>
              </a:buClr>
              <a:buSzPct val="60000"/>
              <a:buFont typeface="Wingdings 3" panose="05040102010807070707" pitchFamily="18" charset="2"/>
            </a:pPr>
            <a:r>
              <a:rPr lang="zh-CN" altLang="en-US" sz="2000" b="1" dirty="0">
                <a:latin typeface="Tahoma" panose="020B0604030504040204" pitchFamily="34" charset="0"/>
                <a:ea typeface="微软雅黑 Light" panose="020B0502040204020203" pitchFamily="34" charset="-122"/>
              </a:rPr>
              <a:t>美国计算机协会</a:t>
            </a:r>
            <a:r>
              <a:rPr lang="zh-CN" altLang="en-US" sz="2000" b="1" dirty="0">
                <a:latin typeface="Times New Roman" panose="02020603050405020304" pitchFamily="18" charset="0"/>
                <a:ea typeface="微软雅黑 Light" panose="020B0502040204020203" pitchFamily="34" charset="-122"/>
              </a:rPr>
              <a:t>（</a:t>
            </a:r>
            <a:r>
              <a:rPr lang="en-US" altLang="zh-CN" sz="2000" b="1" dirty="0">
                <a:latin typeface="Times New Roman" panose="02020603050405020304" pitchFamily="18" charset="0"/>
                <a:ea typeface="微软雅黑 Light" panose="020B0502040204020203" pitchFamily="34" charset="-122"/>
              </a:rPr>
              <a:t>ACM</a:t>
            </a:r>
            <a:r>
              <a:rPr lang="zh-CN" altLang="en-US" sz="2000" b="1" dirty="0">
                <a:latin typeface="Times New Roman" panose="02020603050405020304" pitchFamily="18" charset="0"/>
                <a:ea typeface="微软雅黑 Light" panose="020B0502040204020203" pitchFamily="34" charset="-122"/>
              </a:rPr>
              <a:t>）于</a:t>
            </a:r>
            <a:r>
              <a:rPr lang="en-US" altLang="zh-CN" sz="2000" b="1" dirty="0">
                <a:latin typeface="Times New Roman" panose="02020603050405020304" pitchFamily="18" charset="0"/>
                <a:ea typeface="微软雅黑 Light" panose="020B0502040204020203" pitchFamily="34" charset="-122"/>
              </a:rPr>
              <a:t>1966</a:t>
            </a:r>
            <a:r>
              <a:rPr lang="zh-CN" altLang="en-US" sz="2000" b="1" dirty="0">
                <a:latin typeface="Times New Roman" panose="02020603050405020304" pitchFamily="18" charset="0"/>
                <a:ea typeface="微软雅黑 Light" panose="020B0502040204020203" pitchFamily="34" charset="-122"/>
              </a:rPr>
              <a:t>年设立，专门</a:t>
            </a:r>
            <a:r>
              <a:rPr lang="zh-CN" altLang="en-US" sz="2000" b="1" dirty="0">
                <a:latin typeface="Tahoma" panose="020B0604030504040204" pitchFamily="34" charset="0"/>
                <a:ea typeface="微软雅黑 Light" panose="020B0502040204020203" pitchFamily="34" charset="-122"/>
              </a:rPr>
              <a:t>奖励那些</a:t>
            </a:r>
            <a:endParaRPr lang="en-US" altLang="zh-CN" sz="2000" b="1" dirty="0">
              <a:latin typeface="Tahoma" panose="020B0604030504040204" pitchFamily="34" charset="0"/>
              <a:ea typeface="微软雅黑 Light" panose="020B0502040204020203" pitchFamily="34" charset="-122"/>
            </a:endParaRPr>
          </a:p>
          <a:p>
            <a:pPr>
              <a:lnSpc>
                <a:spcPct val="150000"/>
              </a:lnSpc>
              <a:spcBef>
                <a:spcPct val="20000"/>
              </a:spcBef>
              <a:buClr>
                <a:schemeClr val="folHlink"/>
              </a:buClr>
              <a:buSzPct val="60000"/>
              <a:buFont typeface="Wingdings 3" panose="05040102010807070707" pitchFamily="18" charset="2"/>
            </a:pPr>
            <a:r>
              <a:rPr lang="zh-CN" altLang="en-US" sz="2000" b="1" dirty="0">
                <a:latin typeface="Tahoma" panose="020B0604030504040204" pitchFamily="34" charset="0"/>
                <a:ea typeface="微软雅黑 Light" panose="020B0502040204020203" pitchFamily="34" charset="-122"/>
              </a:rPr>
              <a:t>对计算机事业作出重要贡献的个人。其名称取自计算机</a:t>
            </a:r>
            <a:endParaRPr lang="en-US" altLang="zh-CN" sz="2000" b="1" dirty="0">
              <a:latin typeface="Tahoma" panose="020B0604030504040204" pitchFamily="34" charset="0"/>
              <a:ea typeface="微软雅黑 Light" panose="020B0502040204020203" pitchFamily="34" charset="-122"/>
            </a:endParaRPr>
          </a:p>
          <a:p>
            <a:pPr>
              <a:lnSpc>
                <a:spcPct val="150000"/>
              </a:lnSpc>
              <a:spcBef>
                <a:spcPct val="20000"/>
              </a:spcBef>
              <a:buClr>
                <a:schemeClr val="folHlink"/>
              </a:buClr>
              <a:buSzPct val="60000"/>
              <a:buFont typeface="Wingdings 3" panose="05040102010807070707" pitchFamily="18" charset="2"/>
            </a:pPr>
            <a:r>
              <a:rPr lang="zh-CN" altLang="en-US" sz="2000" b="1" dirty="0">
                <a:latin typeface="Tahoma" panose="020B0604030504040204" pitchFamily="34" charset="0"/>
                <a:ea typeface="微软雅黑 Light" panose="020B0502040204020203" pitchFamily="34" charset="-122"/>
              </a:rPr>
              <a:t>科学的先驱、英国科学家阿兰</a:t>
            </a:r>
            <a:r>
              <a:rPr lang="en-US" altLang="zh-CN" sz="2000" b="1" dirty="0">
                <a:latin typeface="Times New Roman" panose="02020603050405020304" pitchFamily="18" charset="0"/>
                <a:ea typeface="微软雅黑 Light" panose="020B0502040204020203" pitchFamily="34" charset="-122"/>
              </a:rPr>
              <a:t>·</a:t>
            </a:r>
            <a:r>
              <a:rPr lang="zh-CN" altLang="en-US" sz="2000" b="1" dirty="0">
                <a:latin typeface="Tahoma" panose="020B0604030504040204" pitchFamily="34" charset="0"/>
                <a:ea typeface="微软雅黑 Light" panose="020B0502040204020203" pitchFamily="34" charset="-122"/>
              </a:rPr>
              <a:t>图灵，这个奖设立目的之一是纪念这位科学家。获奖者的贡献必须是在计算机领域具有持久而重大的技术先进性的。大多数获奖者是计算机科学家。 </a:t>
            </a:r>
            <a:br>
              <a:rPr lang="zh-CN" altLang="en-US" sz="2000" b="1" dirty="0">
                <a:latin typeface="Tahoma" panose="020B0604030504040204" pitchFamily="34" charset="0"/>
                <a:ea typeface="微软雅黑 Light" panose="020B0502040204020203" pitchFamily="34" charset="-122"/>
              </a:rPr>
            </a:br>
            <a:br>
              <a:rPr lang="zh-CN" altLang="en-US" sz="2000" b="1" dirty="0">
                <a:latin typeface="Tahoma" panose="020B0604030504040204" pitchFamily="34" charset="0"/>
                <a:ea typeface="微软雅黑 Light" panose="020B0502040204020203" pitchFamily="34" charset="-122"/>
              </a:rPr>
            </a:br>
            <a:r>
              <a:rPr lang="zh-CN" altLang="en-US" sz="2000" b="1" dirty="0">
                <a:latin typeface="Tahoma" panose="020B0604030504040204" pitchFamily="34" charset="0"/>
                <a:ea typeface="微软雅黑 Light" panose="020B0502040204020203" pitchFamily="34" charset="-122"/>
              </a:rPr>
              <a:t>图灵奖是计算机界最负盛名的奖项，有</a:t>
            </a:r>
            <a:r>
              <a:rPr lang="zh-CN" altLang="en-US" sz="2000" b="1" dirty="0">
                <a:latin typeface="Times New Roman" panose="02020603050405020304" pitchFamily="18" charset="0"/>
                <a:ea typeface="微软雅黑 Light" panose="020B0502040204020203" pitchFamily="34" charset="-122"/>
              </a:rPr>
              <a:t>“</a:t>
            </a:r>
            <a:r>
              <a:rPr lang="zh-CN" altLang="en-US" sz="2000" b="1" dirty="0">
                <a:latin typeface="Tahoma" panose="020B0604030504040204" pitchFamily="34" charset="0"/>
                <a:ea typeface="微软雅黑 Light" panose="020B0502040204020203" pitchFamily="34" charset="-122"/>
              </a:rPr>
              <a:t>计算机界诺贝尔奖</a:t>
            </a:r>
            <a:r>
              <a:rPr lang="zh-CN" altLang="en-US" sz="2000" b="1" dirty="0">
                <a:latin typeface="Times New Roman" panose="02020603050405020304" pitchFamily="18" charset="0"/>
                <a:ea typeface="微软雅黑 Light" panose="020B0502040204020203" pitchFamily="34" charset="-122"/>
              </a:rPr>
              <a:t>”</a:t>
            </a:r>
            <a:r>
              <a:rPr lang="zh-CN" altLang="en-US" sz="2000" b="1" dirty="0">
                <a:latin typeface="Tahoma" panose="020B0604030504040204" pitchFamily="34" charset="0"/>
                <a:ea typeface="微软雅黑 Light" panose="020B0502040204020203" pitchFamily="34" charset="-122"/>
              </a:rPr>
              <a:t>之称。图灵奖对获奖者的</a:t>
            </a:r>
            <a:r>
              <a:rPr lang="zh-CN" altLang="en-US" sz="2000" b="1" dirty="0">
                <a:latin typeface="微软雅黑 Light" panose="020B0502040204020203" pitchFamily="34" charset="-122"/>
                <a:ea typeface="微软雅黑 Light" panose="020B0502040204020203" pitchFamily="34" charset="-122"/>
              </a:rPr>
              <a:t>要求极高，评奖程序也极严，一般每年只奖励一名计算机科学家，只有极少数年度有两名以上在同一方向上做出贡献的科学家同时获奖。目前图灵奖由</a:t>
            </a:r>
            <a:r>
              <a:rPr lang="en-US" altLang="zh-CN" sz="2000" b="1" dirty="0">
                <a:latin typeface="微软雅黑 Light" panose="020B0502040204020203" pitchFamily="34" charset="-122"/>
                <a:ea typeface="微软雅黑 Light" panose="020B0502040204020203" pitchFamily="34" charset="-122"/>
              </a:rPr>
              <a:t>Intel</a:t>
            </a:r>
            <a:r>
              <a:rPr lang="zh-CN" altLang="en-US" sz="2000" b="1" dirty="0">
                <a:latin typeface="微软雅黑 Light" panose="020B0502040204020203" pitchFamily="34" charset="-122"/>
                <a:ea typeface="微软雅黑 Light" panose="020B0502040204020203" pitchFamily="34" charset="-122"/>
              </a:rPr>
              <a:t>公司赞助，奖金为</a:t>
            </a:r>
            <a:r>
              <a:rPr lang="en-US" altLang="zh-CN" sz="2000" b="1" dirty="0">
                <a:latin typeface="微软雅黑 Light" panose="020B0502040204020203" pitchFamily="34" charset="-122"/>
                <a:ea typeface="微软雅黑 Light" panose="020B0502040204020203" pitchFamily="34" charset="-122"/>
              </a:rPr>
              <a:t>100,000</a:t>
            </a:r>
            <a:r>
              <a:rPr lang="zh-CN" altLang="en-US" sz="2000" b="1" dirty="0">
                <a:latin typeface="微软雅黑 Light" panose="020B0502040204020203" pitchFamily="34" charset="-122"/>
                <a:ea typeface="微软雅黑 Light" panose="020B0502040204020203" pitchFamily="34" charset="-122"/>
              </a:rPr>
              <a:t>美元。 </a:t>
            </a:r>
            <a:br>
              <a:rPr lang="zh-CN" altLang="en-US" sz="2000" b="1" dirty="0">
                <a:latin typeface="微软雅黑 Light" panose="020B0502040204020203" pitchFamily="34" charset="-122"/>
                <a:ea typeface="微软雅黑 Light" panose="020B0502040204020203" pitchFamily="34" charset="-122"/>
              </a:rPr>
            </a:br>
            <a:endParaRPr lang="zh-CN" altLang="en-US" sz="2000" b="1" dirty="0">
              <a:latin typeface="微软雅黑 Light" panose="020B0502040204020203" pitchFamily="34" charset="-122"/>
              <a:ea typeface="微软雅黑 Light" panose="020B0502040204020203" pitchFamily="34" charset="-122"/>
            </a:endParaRPr>
          </a:p>
          <a:p>
            <a:pPr>
              <a:lnSpc>
                <a:spcPct val="150000"/>
              </a:lnSpc>
              <a:buClrTx/>
              <a:buFontTx/>
            </a:pPr>
            <a:endParaRPr lang="en-US" altLang="zh-CN" dirty="0">
              <a:latin typeface="Tahoma" panose="020B0604030504040204" pitchFamily="34" charset="0"/>
              <a:ea typeface="微软雅黑 Light" panose="020B0502040204020203" pitchFamily="34" charset="-122"/>
            </a:endParaRPr>
          </a:p>
        </p:txBody>
      </p:sp>
      <p:pic>
        <p:nvPicPr>
          <p:cNvPr id="75780" name="Picture 6" descr="d048addef11bf44bccbf1a89">
            <a:hlinkClick r:id="rId2"/>
          </p:cNvPr>
          <p:cNvPicPr>
            <a:picLocks noChangeAspect="1"/>
          </p:cNvPicPr>
          <p:nvPr/>
        </p:nvPicPr>
        <p:blipFill>
          <a:blip r:embed="rId3"/>
          <a:stretch>
            <a:fillRect/>
          </a:stretch>
        </p:blipFill>
        <p:spPr>
          <a:xfrm>
            <a:off x="7308850" y="476250"/>
            <a:ext cx="1514475" cy="1895475"/>
          </a:xfrm>
          <a:prstGeom prst="rect">
            <a:avLst/>
          </a:prstGeom>
          <a:noFill/>
          <a:ln w="9525">
            <a:noFill/>
          </a:ln>
        </p:spPr>
      </p:pic>
      <p:sp>
        <p:nvSpPr>
          <p:cNvPr id="7" name="KSO_Shape">
            <a:hlinkClick r:id="rId4" action="ppaction://hlinksldjump"/>
          </p:cNvPr>
          <p:cNvSpPr/>
          <p:nvPr/>
        </p:nvSpPr>
        <p:spPr>
          <a:xfrm>
            <a:off x="8054975" y="5988050"/>
            <a:ext cx="674688" cy="609600"/>
          </a:xfrm>
          <a:custGeom>
            <a:avLst/>
            <a:gdLst>
              <a:gd name="connsiteX0" fmla="*/ 1909641 w 3259563"/>
              <a:gd name="connsiteY0" fmla="*/ 293210 h 2941871"/>
              <a:gd name="connsiteX1" fmla="*/ 3087365 w 3259563"/>
              <a:gd name="connsiteY1" fmla="*/ 1470936 h 2941871"/>
              <a:gd name="connsiteX2" fmla="*/ 1909641 w 3259563"/>
              <a:gd name="connsiteY2" fmla="*/ 2648659 h 2941871"/>
              <a:gd name="connsiteX3" fmla="*/ 1909641 w 3259563"/>
              <a:gd name="connsiteY3" fmla="*/ 2070825 h 2941871"/>
              <a:gd name="connsiteX4" fmla="*/ 130213 w 3259563"/>
              <a:gd name="connsiteY4" fmla="*/ 2070825 h 2941871"/>
              <a:gd name="connsiteX5" fmla="*/ 130213 w 3259563"/>
              <a:gd name="connsiteY5" fmla="*/ 871045 h 2941871"/>
              <a:gd name="connsiteX6" fmla="*/ 1909641 w 3259563"/>
              <a:gd name="connsiteY6" fmla="*/ 871045 h 2941871"/>
              <a:gd name="connsiteX7" fmla="*/ 1879687 w 3259563"/>
              <a:gd name="connsiteY7" fmla="*/ 220369 h 2941871"/>
              <a:gd name="connsiteX8" fmla="*/ 1879687 w 3259563"/>
              <a:gd name="connsiteY8" fmla="*/ 845652 h 2941871"/>
              <a:gd name="connsiteX9" fmla="*/ 105916 w 3259563"/>
              <a:gd name="connsiteY9" fmla="*/ 845652 h 2941871"/>
              <a:gd name="connsiteX10" fmla="*/ 105916 w 3259563"/>
              <a:gd name="connsiteY10" fmla="*/ 2096218 h 2941871"/>
              <a:gd name="connsiteX11" fmla="*/ 1879687 w 3259563"/>
              <a:gd name="connsiteY11" fmla="*/ 2096218 h 2941871"/>
              <a:gd name="connsiteX12" fmla="*/ 1879687 w 3259563"/>
              <a:gd name="connsiteY12" fmla="*/ 2721501 h 2941871"/>
              <a:gd name="connsiteX13" fmla="*/ 3130252 w 3259563"/>
              <a:gd name="connsiteY13" fmla="*/ 1470936 h 2941871"/>
              <a:gd name="connsiteX14" fmla="*/ 1788628 w 3259563"/>
              <a:gd name="connsiteY14" fmla="*/ 0 h 2941871"/>
              <a:gd name="connsiteX15" fmla="*/ 3259563 w 3259563"/>
              <a:gd name="connsiteY15" fmla="*/ 1470936 h 2941871"/>
              <a:gd name="connsiteX16" fmla="*/ 1788628 w 3259563"/>
              <a:gd name="connsiteY16" fmla="*/ 2941871 h 2941871"/>
              <a:gd name="connsiteX17" fmla="*/ 1788628 w 3259563"/>
              <a:gd name="connsiteY17" fmla="*/ 2206403 h 2941871"/>
              <a:gd name="connsiteX18" fmla="*/ 0 w 3259563"/>
              <a:gd name="connsiteY18" fmla="*/ 2206403 h 2941871"/>
              <a:gd name="connsiteX19" fmla="*/ 0 w 3259563"/>
              <a:gd name="connsiteY19" fmla="*/ 735468 h 2941871"/>
              <a:gd name="connsiteX20" fmla="*/ 1788628 w 3259563"/>
              <a:gd name="connsiteY20" fmla="*/ 735468 h 294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59563" h="2941871">
                <a:moveTo>
                  <a:pt x="1909641" y="293210"/>
                </a:moveTo>
                <a:lnTo>
                  <a:pt x="3087365" y="1470936"/>
                </a:lnTo>
                <a:lnTo>
                  <a:pt x="1909641" y="2648659"/>
                </a:lnTo>
                <a:lnTo>
                  <a:pt x="1909641" y="2070825"/>
                </a:lnTo>
                <a:lnTo>
                  <a:pt x="130213" y="2070825"/>
                </a:lnTo>
                <a:lnTo>
                  <a:pt x="130213" y="871045"/>
                </a:lnTo>
                <a:lnTo>
                  <a:pt x="1909641" y="871045"/>
                </a:lnTo>
                <a:close/>
                <a:moveTo>
                  <a:pt x="1879687" y="220369"/>
                </a:moveTo>
                <a:lnTo>
                  <a:pt x="1879687" y="845652"/>
                </a:lnTo>
                <a:lnTo>
                  <a:pt x="105916" y="845652"/>
                </a:lnTo>
                <a:lnTo>
                  <a:pt x="105916" y="2096218"/>
                </a:lnTo>
                <a:lnTo>
                  <a:pt x="1879687" y="2096218"/>
                </a:lnTo>
                <a:lnTo>
                  <a:pt x="1879687" y="2721501"/>
                </a:lnTo>
                <a:lnTo>
                  <a:pt x="3130252" y="1470936"/>
                </a:lnTo>
                <a:close/>
                <a:moveTo>
                  <a:pt x="1788628" y="0"/>
                </a:moveTo>
                <a:lnTo>
                  <a:pt x="3259563" y="1470936"/>
                </a:lnTo>
                <a:lnTo>
                  <a:pt x="1788628" y="2941871"/>
                </a:lnTo>
                <a:lnTo>
                  <a:pt x="1788628" y="2206403"/>
                </a:lnTo>
                <a:lnTo>
                  <a:pt x="0" y="2206403"/>
                </a:lnTo>
                <a:lnTo>
                  <a:pt x="0" y="735468"/>
                </a:lnTo>
                <a:lnTo>
                  <a:pt x="1788628" y="73546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rgbClr val="FFFFFF"/>
              </a:solidFill>
              <a:effectLst/>
              <a:uLnTx/>
              <a:uFillTx/>
              <a:latin typeface="+mn-lt"/>
              <a:ea typeface="微软雅黑 Light" panose="020B0502040204020203" pitchFamily="34"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4"/>
          <p:cNvSpPr>
            <a:spLocks noGrp="1"/>
          </p:cNvSpPr>
          <p:nvPr>
            <p:ph type="title"/>
          </p:nvPr>
        </p:nvSpPr>
        <p:spPr>
          <a:xfrm>
            <a:off x="1455738" y="63023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图灵</a:t>
            </a:r>
          </a:p>
        </p:txBody>
      </p:sp>
      <p:sp>
        <p:nvSpPr>
          <p:cNvPr id="76802"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55</a:t>
            </a:fld>
            <a:endParaRPr lang="en-US" altLang="zh-CN" sz="1400" dirty="0">
              <a:latin typeface="Tahoma" panose="020B0604030504040204" pitchFamily="34" charset="0"/>
              <a:ea typeface="微软雅黑 Light" panose="020B0502040204020203" pitchFamily="34" charset="-122"/>
            </a:endParaRPr>
          </a:p>
        </p:txBody>
      </p:sp>
      <p:sp>
        <p:nvSpPr>
          <p:cNvPr id="76803" name="Text Box 3"/>
          <p:cNvSpPr txBox="1"/>
          <p:nvPr/>
        </p:nvSpPr>
        <p:spPr>
          <a:xfrm>
            <a:off x="671513" y="1419225"/>
            <a:ext cx="8156575" cy="4832350"/>
          </a:xfrm>
          <a:prstGeom prst="rect">
            <a:avLst/>
          </a:prstGeom>
          <a:noFill/>
          <a:ln w="9525">
            <a:noFill/>
          </a:ln>
        </p:spPr>
        <p:txBody>
          <a:bodyPr anchor="t" anchorCtr="0">
            <a:spAutoFit/>
          </a:bodyPr>
          <a:lstStyle/>
          <a:p>
            <a:pPr>
              <a:lnSpc>
                <a:spcPct val="150000"/>
              </a:lnSpc>
              <a:spcBef>
                <a:spcPct val="20000"/>
              </a:spcBef>
              <a:buClr>
                <a:schemeClr val="folHlink"/>
              </a:buClr>
              <a:buSzPct val="60000"/>
              <a:buFont typeface="Wingdings 3" panose="05040102010807070707" pitchFamily="18" charset="2"/>
            </a:pPr>
            <a:r>
              <a:rPr lang="zh-CN" altLang="en-US" sz="2000" b="1" dirty="0">
                <a:latin typeface="微软雅黑 Light" panose="020B0502040204020203" pitchFamily="34" charset="-122"/>
                <a:ea typeface="微软雅黑 Light" panose="020B0502040204020203" pitchFamily="34" charset="-122"/>
              </a:rPr>
              <a:t>阿兰</a:t>
            </a:r>
            <a:r>
              <a:rPr lang="en-US" altLang="zh-CN" sz="2000" b="1" dirty="0">
                <a:latin typeface="微软雅黑 Light" panose="020B0502040204020203" pitchFamily="34" charset="-122"/>
                <a:ea typeface="微软雅黑 Light" panose="020B0502040204020203" pitchFamily="34" charset="-122"/>
              </a:rPr>
              <a:t>.</a:t>
            </a:r>
            <a:r>
              <a:rPr lang="zh-CN" altLang="en-US" sz="2000" b="1" dirty="0">
                <a:latin typeface="微软雅黑 Light" panose="020B0502040204020203" pitchFamily="34" charset="-122"/>
                <a:ea typeface="微软雅黑 Light" panose="020B0502040204020203" pitchFamily="34" charset="-122"/>
              </a:rPr>
              <a:t>图灵</a:t>
            </a:r>
            <a:r>
              <a:rPr lang="en-US" altLang="zh-CN" sz="2000" b="1" dirty="0">
                <a:latin typeface="微软雅黑 Light" panose="020B0502040204020203" pitchFamily="34" charset="-122"/>
                <a:ea typeface="微软雅黑 Light" panose="020B0502040204020203" pitchFamily="34" charset="-122"/>
              </a:rPr>
              <a:t>(1912—1954)</a:t>
            </a:r>
            <a:r>
              <a:rPr lang="zh-CN" altLang="en-US" sz="2000" b="1"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 </a:t>
            </a:r>
            <a:r>
              <a:rPr lang="zh-CN" altLang="en-US" sz="2000" b="1" dirty="0">
                <a:latin typeface="微软雅黑 Light" panose="020B0502040204020203" pitchFamily="34" charset="-122"/>
                <a:ea typeface="微软雅黑 Light" panose="020B0502040204020203" pitchFamily="34" charset="-122"/>
              </a:rPr>
              <a:t>英国数学家、逻辑学家，</a:t>
            </a:r>
            <a:endParaRPr lang="en-US" altLang="zh-CN" sz="2000" b="1" dirty="0">
              <a:latin typeface="微软雅黑 Light" panose="020B0502040204020203" pitchFamily="34" charset="-122"/>
              <a:ea typeface="微软雅黑 Light" panose="020B0502040204020203" pitchFamily="34" charset="-122"/>
            </a:endParaRPr>
          </a:p>
          <a:p>
            <a:pPr>
              <a:lnSpc>
                <a:spcPct val="150000"/>
              </a:lnSpc>
              <a:spcBef>
                <a:spcPct val="20000"/>
              </a:spcBef>
              <a:buClr>
                <a:schemeClr val="folHlink"/>
              </a:buClr>
              <a:buSzPct val="60000"/>
              <a:buFont typeface="Wingdings 3" panose="05040102010807070707" pitchFamily="18" charset="2"/>
            </a:pPr>
            <a:r>
              <a:rPr lang="zh-CN" altLang="en-US" sz="2000" b="1" dirty="0">
                <a:latin typeface="微软雅黑 Light" panose="020B0502040204020203" pitchFamily="34" charset="-122"/>
                <a:ea typeface="微软雅黑 Light" panose="020B0502040204020203" pitchFamily="34" charset="-122"/>
              </a:rPr>
              <a:t>被称为</a:t>
            </a:r>
            <a:r>
              <a:rPr lang="en-US" altLang="zh-CN" sz="2000" b="1" dirty="0">
                <a:latin typeface="微软雅黑 Light" panose="020B0502040204020203" pitchFamily="34" charset="-122"/>
                <a:ea typeface="微软雅黑 Light" panose="020B0502040204020203" pitchFamily="34" charset="-122"/>
              </a:rPr>
              <a:t>AI</a:t>
            </a:r>
            <a:r>
              <a:rPr lang="zh-CN" altLang="en-US" sz="2000" b="1" dirty="0">
                <a:latin typeface="微软雅黑 Light" panose="020B0502040204020203" pitchFamily="34" charset="-122"/>
                <a:ea typeface="微软雅黑 Light" panose="020B0502040204020203" pitchFamily="34" charset="-122"/>
              </a:rPr>
              <a:t>之父。在他</a:t>
            </a:r>
            <a:r>
              <a:rPr lang="en-US" altLang="zh-CN" sz="2000" b="1" dirty="0">
                <a:latin typeface="微软雅黑 Light" panose="020B0502040204020203" pitchFamily="34" charset="-122"/>
                <a:ea typeface="微软雅黑 Light" panose="020B0502040204020203" pitchFamily="34" charset="-122"/>
              </a:rPr>
              <a:t>42</a:t>
            </a:r>
            <a:r>
              <a:rPr lang="zh-CN" altLang="en-US" sz="2000" b="1" dirty="0">
                <a:latin typeface="微软雅黑 Light" panose="020B0502040204020203" pitchFamily="34" charset="-122"/>
                <a:ea typeface="微软雅黑 Light" panose="020B0502040204020203" pitchFamily="34" charset="-122"/>
              </a:rPr>
              <a:t>年的人生历程中，他的创造力是</a:t>
            </a:r>
            <a:endParaRPr lang="en-US" altLang="zh-CN" sz="2000" b="1" dirty="0">
              <a:latin typeface="微软雅黑 Light" panose="020B0502040204020203" pitchFamily="34" charset="-122"/>
              <a:ea typeface="微软雅黑 Light" panose="020B0502040204020203" pitchFamily="34" charset="-122"/>
            </a:endParaRPr>
          </a:p>
          <a:p>
            <a:pPr>
              <a:lnSpc>
                <a:spcPct val="150000"/>
              </a:lnSpc>
              <a:spcBef>
                <a:spcPct val="20000"/>
              </a:spcBef>
              <a:buClr>
                <a:schemeClr val="folHlink"/>
              </a:buClr>
              <a:buSzPct val="60000"/>
              <a:buFont typeface="Wingdings 3" panose="05040102010807070707" pitchFamily="18" charset="2"/>
            </a:pPr>
            <a:r>
              <a:rPr lang="zh-CN" altLang="en-US" sz="2000" b="1" dirty="0">
                <a:latin typeface="微软雅黑 Light" panose="020B0502040204020203" pitchFamily="34" charset="-122"/>
                <a:ea typeface="微软雅黑 Light" panose="020B0502040204020203" pitchFamily="34" charset="-122"/>
              </a:rPr>
              <a:t>丰富多彩的，他是天才的数学家和计算机理论专家，在量子力学、数理逻辑、生物学、化学方面都有深入的研究，在晚年还开创了一门新学科</a:t>
            </a:r>
            <a:r>
              <a:rPr lang="en-US" altLang="zh-CN" sz="2000" b="1" dirty="0">
                <a:latin typeface="微软雅黑 Light" panose="020B0502040204020203" pitchFamily="34" charset="-122"/>
                <a:ea typeface="微软雅黑 Light" panose="020B0502040204020203" pitchFamily="34" charset="-122"/>
              </a:rPr>
              <a:t>——</a:t>
            </a:r>
            <a:r>
              <a:rPr lang="zh-CN" altLang="en-US" sz="2000" b="1" dirty="0">
                <a:latin typeface="微软雅黑 Light" panose="020B0502040204020203" pitchFamily="34" charset="-122"/>
                <a:ea typeface="微软雅黑 Light" panose="020B0502040204020203" pitchFamily="34" charset="-122"/>
              </a:rPr>
              <a:t>非线性力学。</a:t>
            </a:r>
            <a:r>
              <a:rPr lang="en-US" altLang="zh-CN" sz="2000" b="1" dirty="0">
                <a:latin typeface="微软雅黑 Light" panose="020B0502040204020203" pitchFamily="34" charset="-122"/>
                <a:ea typeface="微软雅黑 Light" panose="020B0502040204020203" pitchFamily="34" charset="-122"/>
              </a:rPr>
              <a:t>24</a:t>
            </a:r>
            <a:r>
              <a:rPr lang="zh-CN" altLang="en-US" sz="2000" b="1" dirty="0">
                <a:latin typeface="微软雅黑 Light" panose="020B0502040204020203" pitchFamily="34" charset="-122"/>
                <a:ea typeface="微软雅黑 Light" panose="020B0502040204020203" pitchFamily="34" charset="-122"/>
              </a:rPr>
              <a:t>岁提出图灵机理论，</a:t>
            </a:r>
            <a:r>
              <a:rPr lang="en-US" altLang="zh-CN" sz="2000" b="1" dirty="0">
                <a:latin typeface="微软雅黑 Light" panose="020B0502040204020203" pitchFamily="34" charset="-122"/>
                <a:ea typeface="微软雅黑 Light" panose="020B0502040204020203" pitchFamily="34" charset="-122"/>
              </a:rPr>
              <a:t>32</a:t>
            </a:r>
            <a:r>
              <a:rPr lang="zh-CN" altLang="en-US" sz="2000" b="1" dirty="0">
                <a:latin typeface="微软雅黑 Light" panose="020B0502040204020203" pitchFamily="34" charset="-122"/>
                <a:ea typeface="微软雅黑 Light" panose="020B0502040204020203" pitchFamily="34" charset="-122"/>
              </a:rPr>
              <a:t>岁设计出密码破译机“</a:t>
            </a:r>
            <a:r>
              <a:rPr lang="zh-CN" altLang="en-US" sz="2000" b="1" dirty="0">
                <a:latin typeface="Tahoma" panose="020B0604030504040204" pitchFamily="34" charset="0"/>
                <a:ea typeface="微软雅黑 Light" panose="020B0502040204020203" pitchFamily="34" charset="-122"/>
              </a:rPr>
              <a:t>罗宾逊</a:t>
            </a:r>
            <a:r>
              <a:rPr lang="zh-CN" altLang="en-US" sz="2000" b="1" dirty="0">
                <a:latin typeface="Times New Roman" panose="02020603050405020304" pitchFamily="18" charset="0"/>
                <a:ea typeface="微软雅黑 Light" panose="020B0502040204020203" pitchFamily="34" charset="-122"/>
              </a:rPr>
              <a:t>”</a:t>
            </a:r>
            <a:r>
              <a:rPr lang="zh-CN" altLang="en-US" sz="2000" b="1" dirty="0">
                <a:latin typeface="Tahoma" panose="020B0604030504040204" pitchFamily="34" charset="0"/>
                <a:ea typeface="微软雅黑 Light" panose="020B0502040204020203" pitchFamily="34" charset="-122"/>
              </a:rPr>
              <a:t>，</a:t>
            </a:r>
            <a:r>
              <a:rPr lang="en-US" altLang="zh-CN" sz="2000" b="1" dirty="0">
                <a:latin typeface="微软雅黑 Light" panose="020B0502040204020203" pitchFamily="34" charset="-122"/>
                <a:ea typeface="微软雅黑 Light" panose="020B0502040204020203" pitchFamily="34" charset="-122"/>
              </a:rPr>
              <a:t>33</a:t>
            </a:r>
            <a:r>
              <a:rPr lang="zh-CN" altLang="en-US" sz="2000" b="1" dirty="0">
                <a:latin typeface="微软雅黑 Light" panose="020B0502040204020203" pitchFamily="34" charset="-122"/>
                <a:ea typeface="微软雅黑 Light" panose="020B0502040204020203" pitchFamily="34" charset="-122"/>
              </a:rPr>
              <a:t>岁设想仿真系统，</a:t>
            </a:r>
            <a:r>
              <a:rPr lang="en-US" altLang="zh-CN" sz="2000" b="1" dirty="0">
                <a:latin typeface="微软雅黑 Light" panose="020B0502040204020203" pitchFamily="34" charset="-122"/>
                <a:ea typeface="微软雅黑 Light" panose="020B0502040204020203" pitchFamily="34" charset="-122"/>
              </a:rPr>
              <a:t>35</a:t>
            </a:r>
            <a:r>
              <a:rPr lang="zh-CN" altLang="en-US" sz="2000" b="1" dirty="0">
                <a:latin typeface="微软雅黑 Light" panose="020B0502040204020203" pitchFamily="34" charset="-122"/>
                <a:ea typeface="微软雅黑 Light" panose="020B0502040204020203" pitchFamily="34" charset="-122"/>
              </a:rPr>
              <a:t>岁提出自动程序设计概念，</a:t>
            </a:r>
            <a:r>
              <a:rPr lang="en-US" altLang="zh-CN" sz="2000" b="1" dirty="0">
                <a:latin typeface="微软雅黑 Light" panose="020B0502040204020203" pitchFamily="34" charset="-122"/>
                <a:ea typeface="微软雅黑 Light" panose="020B0502040204020203" pitchFamily="34" charset="-122"/>
              </a:rPr>
              <a:t>38</a:t>
            </a:r>
            <a:r>
              <a:rPr lang="zh-CN" altLang="en-US" sz="2000" b="1" dirty="0">
                <a:latin typeface="微软雅黑 Light" panose="020B0502040204020203" pitchFamily="34" charset="-122"/>
                <a:ea typeface="微软雅黑 Light" panose="020B0502040204020203" pitchFamily="34" charset="-122"/>
              </a:rPr>
              <a:t>岁设计“图灵测验”。这一朵朵灵感浪花无不闪耀着他在计算机发展史上的预见性。他</a:t>
            </a:r>
            <a:r>
              <a:rPr lang="zh-CN" altLang="en-US" sz="2000" b="1" dirty="0">
                <a:latin typeface="Tahoma" panose="020B0604030504040204" pitchFamily="34" charset="0"/>
                <a:ea typeface="微软雅黑 Light" panose="020B0502040204020203" pitchFamily="34" charset="-122"/>
              </a:rPr>
              <a:t>最高的成就还是在电脑和人工智能方面，他是这一领域开天辟地的大师。</a:t>
            </a:r>
            <a:r>
              <a:rPr lang="zh-CN" altLang="en-US" sz="2000" dirty="0">
                <a:latin typeface="Tahoma" panose="020B0604030504040204" pitchFamily="34" charset="0"/>
                <a:ea typeface="微软雅黑 Light" panose="020B0502040204020203" pitchFamily="34" charset="-122"/>
              </a:rPr>
              <a:t>  </a:t>
            </a:r>
          </a:p>
          <a:p>
            <a:pPr>
              <a:lnSpc>
                <a:spcPct val="150000"/>
              </a:lnSpc>
              <a:buClrTx/>
              <a:buFontTx/>
            </a:pPr>
            <a:endParaRPr lang="en-US" altLang="zh-CN" sz="2000" dirty="0">
              <a:latin typeface="Tahoma" panose="020B0604030504040204" pitchFamily="34" charset="0"/>
              <a:ea typeface="微软雅黑 Light" panose="020B0502040204020203" pitchFamily="34" charset="-122"/>
            </a:endParaRPr>
          </a:p>
        </p:txBody>
      </p:sp>
      <p:pic>
        <p:nvPicPr>
          <p:cNvPr id="76804" name="Picture 6" descr="d048addef11bf44bccbf1a89">
            <a:hlinkClick r:id="rId2"/>
          </p:cNvPr>
          <p:cNvPicPr>
            <a:picLocks noChangeAspect="1"/>
          </p:cNvPicPr>
          <p:nvPr/>
        </p:nvPicPr>
        <p:blipFill>
          <a:blip r:embed="rId3"/>
          <a:stretch>
            <a:fillRect/>
          </a:stretch>
        </p:blipFill>
        <p:spPr>
          <a:xfrm>
            <a:off x="7308850" y="476250"/>
            <a:ext cx="1514475" cy="1895475"/>
          </a:xfrm>
          <a:prstGeom prst="rect">
            <a:avLst/>
          </a:prstGeom>
          <a:noFill/>
          <a:ln w="9525">
            <a:noFill/>
          </a:ln>
        </p:spPr>
      </p:pic>
      <p:sp>
        <p:nvSpPr>
          <p:cNvPr id="7" name="KSO_Shape">
            <a:hlinkClick r:id="rId4" action="ppaction://hlinksldjump" tooltip="Niklaus Wirth：《算法+数据结构=程序》 "/>
          </p:cNvPr>
          <p:cNvSpPr/>
          <p:nvPr/>
        </p:nvSpPr>
        <p:spPr bwMode="auto">
          <a:xfrm rot="16200000">
            <a:off x="7648575" y="5729288"/>
            <a:ext cx="763588" cy="763588"/>
          </a:xfrm>
          <a:custGeom>
            <a:avLst/>
            <a:gdLst>
              <a:gd name="T0" fmla="*/ 899598 w 3403"/>
              <a:gd name="T1" fmla="*/ 0 h 3404"/>
              <a:gd name="T2" fmla="*/ 1799725 w 3403"/>
              <a:gd name="T3" fmla="*/ 900199 h 3404"/>
              <a:gd name="T4" fmla="*/ 899598 w 3403"/>
              <a:gd name="T5" fmla="*/ 1800397 h 3404"/>
              <a:gd name="T6" fmla="*/ 0 w 3403"/>
              <a:gd name="T7" fmla="*/ 900199 h 3404"/>
              <a:gd name="T8" fmla="*/ 899598 w 3403"/>
              <a:gd name="T9" fmla="*/ 0 h 3404"/>
              <a:gd name="T10" fmla="*/ 893252 w 3403"/>
              <a:gd name="T11" fmla="*/ 1504738 h 3404"/>
              <a:gd name="T12" fmla="*/ 1427933 w 3403"/>
              <a:gd name="T13" fmla="*/ 1164123 h 3404"/>
              <a:gd name="T14" fmla="*/ 1212157 w 3403"/>
              <a:gd name="T15" fmla="*/ 1064688 h 3404"/>
              <a:gd name="T16" fmla="*/ 895367 w 3403"/>
              <a:gd name="T17" fmla="*/ 1265673 h 3404"/>
              <a:gd name="T18" fmla="*/ 545259 w 3403"/>
              <a:gd name="T19" fmla="*/ 915537 h 3404"/>
              <a:gd name="T20" fmla="*/ 895367 w 3403"/>
              <a:gd name="T21" fmla="*/ 565401 h 3404"/>
              <a:gd name="T22" fmla="*/ 1150809 w 3403"/>
              <a:gd name="T23" fmla="*/ 675942 h 3404"/>
              <a:gd name="T24" fmla="*/ 1000611 w 3403"/>
              <a:gd name="T25" fmla="*/ 771674 h 3404"/>
              <a:gd name="T26" fmla="*/ 1457021 w 3403"/>
              <a:gd name="T27" fmla="*/ 954676 h 3404"/>
              <a:gd name="T28" fmla="*/ 1488224 w 3403"/>
              <a:gd name="T29" fmla="*/ 461206 h 3404"/>
              <a:gd name="T30" fmla="*/ 1354421 w 3403"/>
              <a:gd name="T31" fmla="*/ 546889 h 3404"/>
              <a:gd name="T32" fmla="*/ 893252 w 3403"/>
              <a:gd name="T33" fmla="*/ 324748 h 3404"/>
              <a:gd name="T34" fmla="*/ 303039 w 3403"/>
              <a:gd name="T35" fmla="*/ 914479 h 3404"/>
              <a:gd name="T36" fmla="*/ 893252 w 3403"/>
              <a:gd name="T37" fmla="*/ 1504738 h 34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03" h="3404">
                <a:moveTo>
                  <a:pt x="1701" y="0"/>
                </a:moveTo>
                <a:cubicBezTo>
                  <a:pt x="2641" y="0"/>
                  <a:pt x="3403" y="762"/>
                  <a:pt x="3403" y="1702"/>
                </a:cubicBezTo>
                <a:cubicBezTo>
                  <a:pt x="3403" y="2642"/>
                  <a:pt x="2641" y="3404"/>
                  <a:pt x="1701" y="3404"/>
                </a:cubicBezTo>
                <a:cubicBezTo>
                  <a:pt x="761" y="3404"/>
                  <a:pt x="0" y="2642"/>
                  <a:pt x="0" y="1702"/>
                </a:cubicBezTo>
                <a:cubicBezTo>
                  <a:pt x="0" y="762"/>
                  <a:pt x="761" y="0"/>
                  <a:pt x="1701" y="0"/>
                </a:cubicBezTo>
                <a:close/>
                <a:moveTo>
                  <a:pt x="1689" y="2845"/>
                </a:moveTo>
                <a:cubicBezTo>
                  <a:pt x="2136" y="2845"/>
                  <a:pt x="2522" y="2581"/>
                  <a:pt x="2700" y="2201"/>
                </a:cubicBezTo>
                <a:cubicBezTo>
                  <a:pt x="2292" y="2013"/>
                  <a:pt x="2292" y="2013"/>
                  <a:pt x="2292" y="2013"/>
                </a:cubicBezTo>
                <a:cubicBezTo>
                  <a:pt x="2186" y="2238"/>
                  <a:pt x="1958" y="2393"/>
                  <a:pt x="1693" y="2393"/>
                </a:cubicBezTo>
                <a:cubicBezTo>
                  <a:pt x="1327" y="2393"/>
                  <a:pt x="1031" y="2097"/>
                  <a:pt x="1031" y="1731"/>
                </a:cubicBezTo>
                <a:cubicBezTo>
                  <a:pt x="1031" y="1365"/>
                  <a:pt x="1327" y="1069"/>
                  <a:pt x="1693" y="1069"/>
                </a:cubicBezTo>
                <a:cubicBezTo>
                  <a:pt x="1884" y="1069"/>
                  <a:pt x="2055" y="1149"/>
                  <a:pt x="2176" y="1278"/>
                </a:cubicBezTo>
                <a:cubicBezTo>
                  <a:pt x="1892" y="1459"/>
                  <a:pt x="1892" y="1459"/>
                  <a:pt x="1892" y="1459"/>
                </a:cubicBezTo>
                <a:cubicBezTo>
                  <a:pt x="2755" y="1805"/>
                  <a:pt x="2755" y="1805"/>
                  <a:pt x="2755" y="1805"/>
                </a:cubicBezTo>
                <a:cubicBezTo>
                  <a:pt x="2814" y="872"/>
                  <a:pt x="2814" y="872"/>
                  <a:pt x="2814" y="872"/>
                </a:cubicBezTo>
                <a:cubicBezTo>
                  <a:pt x="2561" y="1034"/>
                  <a:pt x="2561" y="1034"/>
                  <a:pt x="2561" y="1034"/>
                </a:cubicBezTo>
                <a:cubicBezTo>
                  <a:pt x="2356" y="778"/>
                  <a:pt x="2042" y="614"/>
                  <a:pt x="1689" y="614"/>
                </a:cubicBezTo>
                <a:cubicBezTo>
                  <a:pt x="1073" y="614"/>
                  <a:pt x="573" y="1113"/>
                  <a:pt x="573" y="1729"/>
                </a:cubicBezTo>
                <a:cubicBezTo>
                  <a:pt x="573" y="2345"/>
                  <a:pt x="1073" y="2845"/>
                  <a:pt x="1689" y="2845"/>
                </a:cubicBezTo>
                <a:close/>
              </a:path>
            </a:pathLst>
          </a:custGeom>
          <a:solidFill>
            <a:schemeClr val="accent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Calibri" panose="020F0502020204030204" pitchFamily="34" charset="0"/>
              <a:ea typeface="微软雅黑 Light" panose="020B0502040204020203" pitchFamily="34"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p:cNvSpPr>
          <p:nvPr>
            <p:ph type="title"/>
          </p:nvPr>
        </p:nvSpPr>
        <p:spPr>
          <a:xfrm>
            <a:off x="1331913" y="690563"/>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算法大师</a:t>
            </a:r>
            <a:r>
              <a:rPr lang="en-US" altLang="zh-CN" sz="2800" kern="1200" dirty="0">
                <a:latin typeface="Times New Roman" panose="02020603050405020304" pitchFamily="18" charset="0"/>
                <a:cs typeface="+mj-cs"/>
              </a:rPr>
              <a:t>Donald E. Knuth</a:t>
            </a:r>
          </a:p>
        </p:txBody>
      </p:sp>
      <p:sp>
        <p:nvSpPr>
          <p:cNvPr id="61444" name="Rectangle 3"/>
          <p:cNvSpPr>
            <a:spLocks noGrp="1" noChangeArrowheads="1"/>
          </p:cNvSpPr>
          <p:nvPr>
            <p:ph idx="1"/>
          </p:nvPr>
        </p:nvSpPr>
        <p:spPr>
          <a:xfrm>
            <a:off x="468313" y="690563"/>
            <a:ext cx="8191500" cy="1728788"/>
          </a:xfrm>
        </p:spPr>
        <p:txBody>
          <a:bodyPr vert="horz" wrap="square" lIns="91440" tIns="45720" rIns="91440" bIns="45720" numCol="1" rtlCol="0" anchor="t" anchorCtr="0" compatLnSpc="1">
            <a:noAutofit/>
          </a:bodyPr>
          <a:lstStyle/>
          <a:p>
            <a:pPr marL="342900" marR="0" lvl="0" indent="-342900" algn="just" defTabSz="457200" rtl="0" eaLnBrk="1" fontAlgn="auto" latinLnBrk="0" hangingPunct="1">
              <a:lnSpc>
                <a:spcPct val="150000"/>
              </a:lnSpc>
              <a:spcBef>
                <a:spcPts val="1000"/>
              </a:spcBef>
              <a:spcAft>
                <a:spcPts val="0"/>
              </a:spcAft>
              <a:buClr>
                <a:schemeClr val="accent1"/>
              </a:buClr>
              <a:buSzTx/>
              <a:buFont typeface="Wingdings 3" panose="05040102010807070707" pitchFamily="18" charset="2"/>
              <a:buChar char=""/>
              <a:defRPr/>
            </a:pPr>
            <a:endPar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342900" marR="0" lvl="0" indent="-342900" algn="just" defTabSz="457200" rtl="0" eaLnBrk="1" fontAlgn="auto" latinLnBrk="0" hangingPunct="1">
              <a:lnSpc>
                <a:spcPct val="150000"/>
              </a:lnSpc>
              <a:spcBef>
                <a:spcPts val="1600"/>
              </a:spcBef>
              <a:spcAft>
                <a:spcPts val="0"/>
              </a:spcAft>
              <a:buClr>
                <a:schemeClr val="accent1"/>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1938</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年出生于</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Wisconsin</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1960</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年毕业于</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Case Institute</a:t>
            </a:r>
          </a:p>
          <a:p>
            <a:pPr marL="0" marR="0" lvl="0" indent="0" algn="just" defTabSz="457200" rtl="0" eaLnBrk="1" fontAlgn="auto" latinLnBrk="0" hangingPunct="1">
              <a:lnSpc>
                <a:spcPct val="150000"/>
              </a:lnSpc>
              <a:spcBef>
                <a:spcPts val="0"/>
              </a:spcBef>
              <a:spcAft>
                <a:spcPts val="0"/>
              </a:spcAft>
              <a:buClr>
                <a:schemeClr val="accent1"/>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of technology</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数学系，随即进入大名鼎鼎的加州理工学院数学系，仅用三年时间便取得博士学位，年仅</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25</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岁。毕业后留校任教，</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30</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岁时加盟斯坦福大学计算机系，任正教授。</a:t>
            </a:r>
            <a:endPar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0" marR="0" lvl="0" indent="0" algn="just" defTabSz="457200" rtl="0" eaLnBrk="1" fontAlgn="auto" latinLnBrk="0" hangingPunct="1">
              <a:lnSpc>
                <a:spcPct val="150000"/>
              </a:lnSpc>
              <a:spcBef>
                <a:spcPts val="1000"/>
              </a:spcBef>
              <a:spcAft>
                <a:spcPts val="0"/>
              </a:spcAft>
              <a:buClr>
                <a:schemeClr val="accent1"/>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31</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岁开始出版历史性经典巨著：</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The Art of  Computer   Programming</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。他计划共写</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7</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卷，然而仅仅出版三卷之后已经震惊世界，使他获得计算机科学界的最高荣誉</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Turing Award (1974</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年），时年</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36</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岁，是历史上最年轻的图灵奖获得者。后来，此书与牛顿的“自然哲学的数学原理”等一起，被评为“世界历史上最伟大的十种科学著作”之一。</a:t>
            </a:r>
          </a:p>
        </p:txBody>
      </p:sp>
      <p:sp>
        <p:nvSpPr>
          <p:cNvPr id="77827"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56</a:t>
            </a:fld>
            <a:endParaRPr lang="en-US" altLang="zh-CN" sz="1400" dirty="0">
              <a:latin typeface="Tahoma" panose="020B0604030504040204" pitchFamily="34" charset="0"/>
              <a:ea typeface="微软雅黑 Light" panose="020B0502040204020203" pitchFamily="34" charset="-122"/>
            </a:endParaRPr>
          </a:p>
        </p:txBody>
      </p:sp>
      <p:sp>
        <p:nvSpPr>
          <p:cNvPr id="77828" name="Text Box 5"/>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pic>
        <p:nvPicPr>
          <p:cNvPr id="77829" name="Picture 6"/>
          <p:cNvPicPr>
            <a:picLocks noChangeAspect="1"/>
          </p:cNvPicPr>
          <p:nvPr/>
        </p:nvPicPr>
        <p:blipFill>
          <a:blip r:embed="rId2"/>
          <a:stretch>
            <a:fillRect/>
          </a:stretch>
        </p:blipFill>
        <p:spPr>
          <a:xfrm>
            <a:off x="7065963" y="157163"/>
            <a:ext cx="1333500" cy="1819275"/>
          </a:xfrm>
          <a:prstGeom prst="rect">
            <a:avLst/>
          </a:prstGeom>
          <a:noFill/>
          <a:ln w="9525">
            <a:noFill/>
          </a:ln>
        </p:spPr>
      </p:pic>
      <p:sp>
        <p:nvSpPr>
          <p:cNvPr id="9" name="KSO_Shape">
            <a:hlinkClick r:id="rId3" action="ppaction://hlinksldjump"/>
          </p:cNvPr>
          <p:cNvSpPr/>
          <p:nvPr/>
        </p:nvSpPr>
        <p:spPr>
          <a:xfrm>
            <a:off x="8054975" y="5988050"/>
            <a:ext cx="674688" cy="609600"/>
          </a:xfrm>
          <a:custGeom>
            <a:avLst/>
            <a:gdLst>
              <a:gd name="connsiteX0" fmla="*/ 1909641 w 3259563"/>
              <a:gd name="connsiteY0" fmla="*/ 293210 h 2941871"/>
              <a:gd name="connsiteX1" fmla="*/ 3087365 w 3259563"/>
              <a:gd name="connsiteY1" fmla="*/ 1470936 h 2941871"/>
              <a:gd name="connsiteX2" fmla="*/ 1909641 w 3259563"/>
              <a:gd name="connsiteY2" fmla="*/ 2648659 h 2941871"/>
              <a:gd name="connsiteX3" fmla="*/ 1909641 w 3259563"/>
              <a:gd name="connsiteY3" fmla="*/ 2070825 h 2941871"/>
              <a:gd name="connsiteX4" fmla="*/ 130213 w 3259563"/>
              <a:gd name="connsiteY4" fmla="*/ 2070825 h 2941871"/>
              <a:gd name="connsiteX5" fmla="*/ 130213 w 3259563"/>
              <a:gd name="connsiteY5" fmla="*/ 871045 h 2941871"/>
              <a:gd name="connsiteX6" fmla="*/ 1909641 w 3259563"/>
              <a:gd name="connsiteY6" fmla="*/ 871045 h 2941871"/>
              <a:gd name="connsiteX7" fmla="*/ 1879687 w 3259563"/>
              <a:gd name="connsiteY7" fmla="*/ 220369 h 2941871"/>
              <a:gd name="connsiteX8" fmla="*/ 1879687 w 3259563"/>
              <a:gd name="connsiteY8" fmla="*/ 845652 h 2941871"/>
              <a:gd name="connsiteX9" fmla="*/ 105916 w 3259563"/>
              <a:gd name="connsiteY9" fmla="*/ 845652 h 2941871"/>
              <a:gd name="connsiteX10" fmla="*/ 105916 w 3259563"/>
              <a:gd name="connsiteY10" fmla="*/ 2096218 h 2941871"/>
              <a:gd name="connsiteX11" fmla="*/ 1879687 w 3259563"/>
              <a:gd name="connsiteY11" fmla="*/ 2096218 h 2941871"/>
              <a:gd name="connsiteX12" fmla="*/ 1879687 w 3259563"/>
              <a:gd name="connsiteY12" fmla="*/ 2721501 h 2941871"/>
              <a:gd name="connsiteX13" fmla="*/ 3130252 w 3259563"/>
              <a:gd name="connsiteY13" fmla="*/ 1470936 h 2941871"/>
              <a:gd name="connsiteX14" fmla="*/ 1788628 w 3259563"/>
              <a:gd name="connsiteY14" fmla="*/ 0 h 2941871"/>
              <a:gd name="connsiteX15" fmla="*/ 3259563 w 3259563"/>
              <a:gd name="connsiteY15" fmla="*/ 1470936 h 2941871"/>
              <a:gd name="connsiteX16" fmla="*/ 1788628 w 3259563"/>
              <a:gd name="connsiteY16" fmla="*/ 2941871 h 2941871"/>
              <a:gd name="connsiteX17" fmla="*/ 1788628 w 3259563"/>
              <a:gd name="connsiteY17" fmla="*/ 2206403 h 2941871"/>
              <a:gd name="connsiteX18" fmla="*/ 0 w 3259563"/>
              <a:gd name="connsiteY18" fmla="*/ 2206403 h 2941871"/>
              <a:gd name="connsiteX19" fmla="*/ 0 w 3259563"/>
              <a:gd name="connsiteY19" fmla="*/ 735468 h 2941871"/>
              <a:gd name="connsiteX20" fmla="*/ 1788628 w 3259563"/>
              <a:gd name="connsiteY20" fmla="*/ 735468 h 294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59563" h="2941871">
                <a:moveTo>
                  <a:pt x="1909641" y="293210"/>
                </a:moveTo>
                <a:lnTo>
                  <a:pt x="3087365" y="1470936"/>
                </a:lnTo>
                <a:lnTo>
                  <a:pt x="1909641" y="2648659"/>
                </a:lnTo>
                <a:lnTo>
                  <a:pt x="1909641" y="2070825"/>
                </a:lnTo>
                <a:lnTo>
                  <a:pt x="130213" y="2070825"/>
                </a:lnTo>
                <a:lnTo>
                  <a:pt x="130213" y="871045"/>
                </a:lnTo>
                <a:lnTo>
                  <a:pt x="1909641" y="871045"/>
                </a:lnTo>
                <a:close/>
                <a:moveTo>
                  <a:pt x="1879687" y="220369"/>
                </a:moveTo>
                <a:lnTo>
                  <a:pt x="1879687" y="845652"/>
                </a:lnTo>
                <a:lnTo>
                  <a:pt x="105916" y="845652"/>
                </a:lnTo>
                <a:lnTo>
                  <a:pt x="105916" y="2096218"/>
                </a:lnTo>
                <a:lnTo>
                  <a:pt x="1879687" y="2096218"/>
                </a:lnTo>
                <a:lnTo>
                  <a:pt x="1879687" y="2721501"/>
                </a:lnTo>
                <a:lnTo>
                  <a:pt x="3130252" y="1470936"/>
                </a:lnTo>
                <a:close/>
                <a:moveTo>
                  <a:pt x="1788628" y="0"/>
                </a:moveTo>
                <a:lnTo>
                  <a:pt x="3259563" y="1470936"/>
                </a:lnTo>
                <a:lnTo>
                  <a:pt x="1788628" y="2941871"/>
                </a:lnTo>
                <a:lnTo>
                  <a:pt x="1788628" y="2206403"/>
                </a:lnTo>
                <a:lnTo>
                  <a:pt x="0" y="2206403"/>
                </a:lnTo>
                <a:lnTo>
                  <a:pt x="0" y="735468"/>
                </a:lnTo>
                <a:lnTo>
                  <a:pt x="1788628" y="73546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rgbClr val="FFFFFF"/>
              </a:solidFill>
              <a:effectLst/>
              <a:uLnTx/>
              <a:uFillTx/>
              <a:latin typeface="+mn-lt"/>
              <a:ea typeface="微软雅黑 Light" panose="020B0502040204020203" pitchFamily="34" charset="-122"/>
              <a:cs typeface="+mn-cs"/>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p:cNvSpPr>
          <p:nvPr>
            <p:ph type="title"/>
          </p:nvPr>
        </p:nvSpPr>
        <p:spPr>
          <a:xfrm>
            <a:off x="1331913" y="690563"/>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算法大师</a:t>
            </a:r>
            <a:r>
              <a:rPr lang="en-US" altLang="zh-CN" sz="2800" kern="1200" dirty="0">
                <a:latin typeface="Times New Roman" panose="02020603050405020304" pitchFamily="18" charset="0"/>
                <a:cs typeface="+mj-cs"/>
              </a:rPr>
              <a:t>Donald E. Knuth</a:t>
            </a:r>
          </a:p>
        </p:txBody>
      </p:sp>
      <p:sp>
        <p:nvSpPr>
          <p:cNvPr id="78850"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57</a:t>
            </a:fld>
            <a:endParaRPr lang="en-US" altLang="zh-CN" sz="1400" dirty="0">
              <a:latin typeface="Tahoma" panose="020B0604030504040204" pitchFamily="34" charset="0"/>
              <a:ea typeface="微软雅黑 Light" panose="020B0502040204020203" pitchFamily="34" charset="-122"/>
            </a:endParaRPr>
          </a:p>
        </p:txBody>
      </p:sp>
      <p:sp>
        <p:nvSpPr>
          <p:cNvPr id="78851" name="Text Box 4"/>
          <p:cNvSpPr txBox="1"/>
          <p:nvPr/>
        </p:nvSpPr>
        <p:spPr>
          <a:xfrm>
            <a:off x="611188" y="1330325"/>
            <a:ext cx="8137525" cy="5119688"/>
          </a:xfrm>
          <a:prstGeom prst="rect">
            <a:avLst/>
          </a:prstGeom>
          <a:noFill/>
          <a:ln w="9525">
            <a:noFill/>
          </a:ln>
        </p:spPr>
        <p:txBody>
          <a:bodyPr anchor="t" anchorCtr="0">
            <a:spAutoFit/>
          </a:bodyPr>
          <a:lstStyle/>
          <a:p>
            <a:pPr algn="just">
              <a:buClrTx/>
              <a:buFontTx/>
            </a:pPr>
            <a:r>
              <a:rPr lang="zh-CN" altLang="en-US" sz="2000" b="1" dirty="0">
                <a:latin typeface="微软雅黑 Light" panose="020B0502040204020203" pitchFamily="34" charset="-122"/>
                <a:ea typeface="微软雅黑 Light" panose="020B0502040204020203" pitchFamily="34" charset="-122"/>
              </a:rPr>
              <a:t>作为世界顶级计算机科学家之一，</a:t>
            </a:r>
            <a:r>
              <a:rPr lang="en-US" altLang="zh-CN" sz="2000" b="1" dirty="0">
                <a:latin typeface="微软雅黑 Light" panose="020B0502040204020203" pitchFamily="34" charset="-122"/>
                <a:ea typeface="微软雅黑 Light" panose="020B0502040204020203" pitchFamily="34" charset="-122"/>
              </a:rPr>
              <a:t>Knuth</a:t>
            </a:r>
            <a:r>
              <a:rPr lang="zh-CN" altLang="en-US" sz="2000" b="1" dirty="0">
                <a:latin typeface="微软雅黑 Light" panose="020B0502040204020203" pitchFamily="34" charset="-122"/>
                <a:ea typeface="微软雅黑 Light" panose="020B0502040204020203" pitchFamily="34" charset="-122"/>
              </a:rPr>
              <a:t>完成了编译程序、</a:t>
            </a:r>
            <a:endParaRPr lang="en-US" altLang="zh-CN" sz="2000" b="1" dirty="0">
              <a:latin typeface="微软雅黑 Light" panose="020B0502040204020203" pitchFamily="34" charset="-122"/>
              <a:ea typeface="微软雅黑 Light" panose="020B0502040204020203" pitchFamily="34" charset="-122"/>
            </a:endParaRPr>
          </a:p>
          <a:p>
            <a:pPr algn="just">
              <a:buClrTx/>
              <a:buFontTx/>
            </a:pPr>
            <a:r>
              <a:rPr lang="zh-CN" altLang="en-US" sz="2000" b="1" dirty="0">
                <a:latin typeface="微软雅黑 Light" panose="020B0502040204020203" pitchFamily="34" charset="-122"/>
                <a:ea typeface="微软雅黑 Light" panose="020B0502040204020203" pitchFamily="34" charset="-122"/>
              </a:rPr>
              <a:t>属性文法和运算法则的前沿研究，并编著完成了已在程序</a:t>
            </a:r>
            <a:endParaRPr lang="en-US" altLang="zh-CN" sz="2000" b="1" dirty="0">
              <a:latin typeface="微软雅黑 Light" panose="020B0502040204020203" pitchFamily="34" charset="-122"/>
              <a:ea typeface="微软雅黑 Light" panose="020B0502040204020203" pitchFamily="34" charset="-122"/>
            </a:endParaRPr>
          </a:p>
          <a:p>
            <a:pPr algn="just">
              <a:spcAft>
                <a:spcPts val="1600"/>
              </a:spcAft>
              <a:buClrTx/>
              <a:buFontTx/>
            </a:pPr>
            <a:r>
              <a:rPr lang="zh-CN" altLang="en-US" sz="2000" b="1" dirty="0">
                <a:latin typeface="微软雅黑 Light" panose="020B0502040204020203" pitchFamily="34" charset="-122"/>
                <a:ea typeface="微软雅黑 Light" panose="020B0502040204020203" pitchFamily="34" charset="-122"/>
              </a:rPr>
              <a:t>设计领域中具有权威标准和参考价值的书目的前三卷。他还用十年时间发明了两个鼎鼎大名的数字排版系统（</a:t>
            </a:r>
            <a:r>
              <a:rPr lang="en-US" altLang="zh-CN" sz="2000" b="1" dirty="0">
                <a:latin typeface="微软雅黑 Light" panose="020B0502040204020203" pitchFamily="34" charset="-122"/>
                <a:ea typeface="微软雅黑 Light" panose="020B0502040204020203" pitchFamily="34" charset="-122"/>
              </a:rPr>
              <a:t>Tex</a:t>
            </a:r>
            <a:r>
              <a:rPr lang="zh-CN" altLang="en-US" sz="2000" b="1" dirty="0">
                <a:latin typeface="微软雅黑 Light" panose="020B0502040204020203" pitchFamily="34" charset="-122"/>
                <a:ea typeface="微软雅黑 Light" panose="020B0502040204020203" pitchFamily="34" charset="-122"/>
              </a:rPr>
              <a:t>以及</a:t>
            </a:r>
            <a:r>
              <a:rPr lang="en-US" altLang="zh-CN" sz="2000" b="1" dirty="0">
                <a:latin typeface="微软雅黑 Light" panose="020B0502040204020203" pitchFamily="34" charset="-122"/>
                <a:ea typeface="微软雅黑 Light" panose="020B0502040204020203" pitchFamily="34" charset="-122"/>
              </a:rPr>
              <a:t>Metafont</a:t>
            </a:r>
            <a:r>
              <a:rPr lang="zh-CN" altLang="en-US" sz="2000" b="1" dirty="0">
                <a:latin typeface="微软雅黑 Light" panose="020B0502040204020203" pitchFamily="34" charset="-122"/>
                <a:ea typeface="微软雅黑 Light" panose="020B0502040204020203" pitchFamily="34" charset="-122"/>
              </a:rPr>
              <a:t>），它们被广泛地运用于全世界的数学刊物的排版中。他还发明了文件程序设计的两种语言，以及“文章性程式语言”相关的方法论。他很早就提前退休，为的是集中精力把巨著</a:t>
            </a:r>
            <a:r>
              <a:rPr lang="en-US" altLang="zh-CN" sz="2000" b="1" dirty="0">
                <a:latin typeface="微软雅黑 Light" panose="020B0502040204020203" pitchFamily="34" charset="-122"/>
                <a:ea typeface="微软雅黑 Light" panose="020B0502040204020203" pitchFamily="34" charset="-122"/>
              </a:rPr>
              <a:t>The Art of Computer Programming</a:t>
            </a:r>
            <a:r>
              <a:rPr lang="zh-CN" altLang="en-US" sz="2000" b="1" dirty="0">
                <a:latin typeface="微软雅黑 Light" panose="020B0502040204020203" pitchFamily="34" charset="-122"/>
                <a:ea typeface="微软雅黑 Light" panose="020B0502040204020203" pitchFamily="34" charset="-122"/>
              </a:rPr>
              <a:t>写完。</a:t>
            </a:r>
            <a:endParaRPr lang="en-US" altLang="zh-CN" sz="2000" b="1" dirty="0">
              <a:latin typeface="微软雅黑 Light" panose="020B0502040204020203" pitchFamily="34" charset="-122"/>
              <a:ea typeface="微软雅黑 Light" panose="020B0502040204020203" pitchFamily="34" charset="-122"/>
            </a:endParaRPr>
          </a:p>
          <a:p>
            <a:pPr algn="just">
              <a:spcAft>
                <a:spcPts val="1600"/>
              </a:spcAft>
              <a:buClrTx/>
              <a:buFont typeface="Wingdings 3" panose="05040102010807070707" pitchFamily="18" charset="2"/>
            </a:pPr>
            <a:r>
              <a:rPr lang="zh-CN" altLang="en-US" sz="2000" b="1" dirty="0">
                <a:latin typeface="微软雅黑 Light" panose="020B0502040204020203" pitchFamily="34" charset="-122"/>
                <a:ea typeface="微软雅黑 Light" panose="020B0502040204020203" pitchFamily="34" charset="-122"/>
              </a:rPr>
              <a:t>在不多的业余时间里，</a:t>
            </a:r>
            <a:r>
              <a:rPr lang="en-US" altLang="zh-CN" sz="2000" b="1" dirty="0">
                <a:latin typeface="微软雅黑 Light" panose="020B0502040204020203" pitchFamily="34" charset="-122"/>
                <a:ea typeface="微软雅黑 Light" panose="020B0502040204020203" pitchFamily="34" charset="-122"/>
              </a:rPr>
              <a:t>Knuth</a:t>
            </a:r>
            <a:r>
              <a:rPr lang="zh-CN" altLang="en-US" sz="2000" b="1" dirty="0">
                <a:latin typeface="微软雅黑 Light" panose="020B0502040204020203" pitchFamily="34" charset="-122"/>
                <a:ea typeface="微软雅黑 Light" panose="020B0502040204020203" pitchFamily="34" charset="-122"/>
              </a:rPr>
              <a:t>不仅写小说，还是一个音乐家、作曲家和管风琴设计师。独特的审美感决定了</a:t>
            </a:r>
            <a:r>
              <a:rPr lang="en-US" altLang="zh-CN" sz="2000" b="1" dirty="0">
                <a:latin typeface="微软雅黑 Light" panose="020B0502040204020203" pitchFamily="34" charset="-122"/>
                <a:ea typeface="微软雅黑 Light" panose="020B0502040204020203" pitchFamily="34" charset="-122"/>
              </a:rPr>
              <a:t>Knuth</a:t>
            </a:r>
            <a:r>
              <a:rPr lang="zh-CN" altLang="en-US" sz="2000" b="1" dirty="0">
                <a:latin typeface="微软雅黑 Light" panose="020B0502040204020203" pitchFamily="34" charset="-122"/>
                <a:ea typeface="微软雅黑 Light" panose="020B0502040204020203" pitchFamily="34" charset="-122"/>
              </a:rPr>
              <a:t>兴趣广泛、富有多方面造诣的特点，他传奇般的生产力也源于这一点。对于</a:t>
            </a:r>
            <a:r>
              <a:rPr lang="en-US" altLang="zh-CN" sz="2000" b="1" dirty="0">
                <a:latin typeface="微软雅黑 Light" panose="020B0502040204020203" pitchFamily="34" charset="-122"/>
                <a:ea typeface="微软雅黑 Light" panose="020B0502040204020203" pitchFamily="34" charset="-122"/>
              </a:rPr>
              <a:t>Knuth</a:t>
            </a:r>
            <a:r>
              <a:rPr lang="zh-CN" altLang="en-US" sz="2000" b="1" dirty="0">
                <a:latin typeface="微软雅黑 Light" panose="020B0502040204020203" pitchFamily="34" charset="-122"/>
                <a:ea typeface="微软雅黑 Light" panose="020B0502040204020203" pitchFamily="34" charset="-122"/>
              </a:rPr>
              <a:t>来说，衡量一个计算机程序是否完整的标准不仅仅在于它是否能够运行，他认为一个计算机程序应该是雅致的、甚至可以说是美的。计算机程序设计应该是一门艺术，一个算法应该像一段音乐，而一个好的程序应该如一部文学作品一般。</a:t>
            </a:r>
          </a:p>
          <a:p>
            <a:pPr>
              <a:spcAft>
                <a:spcPts val="1600"/>
              </a:spcAft>
              <a:buClrTx/>
              <a:buFontTx/>
            </a:pPr>
            <a:endParaRPr lang="zh-CN" altLang="en-US" sz="2000" dirty="0">
              <a:latin typeface="微软雅黑 Light" panose="020B0502040204020203" pitchFamily="34" charset="-122"/>
              <a:ea typeface="微软雅黑 Light" panose="020B0502040204020203" pitchFamily="34" charset="-122"/>
            </a:endParaRPr>
          </a:p>
        </p:txBody>
      </p:sp>
      <p:sp>
        <p:nvSpPr>
          <p:cNvPr id="78852" name="Text Box 5"/>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pic>
        <p:nvPicPr>
          <p:cNvPr id="78853" name="Picture 6"/>
          <p:cNvPicPr>
            <a:picLocks noChangeAspect="1"/>
          </p:cNvPicPr>
          <p:nvPr/>
        </p:nvPicPr>
        <p:blipFill>
          <a:blip r:embed="rId2"/>
          <a:stretch>
            <a:fillRect/>
          </a:stretch>
        </p:blipFill>
        <p:spPr>
          <a:xfrm>
            <a:off x="7524750" y="115888"/>
            <a:ext cx="1333500" cy="1819275"/>
          </a:xfrm>
          <a:prstGeom prst="rect">
            <a:avLst/>
          </a:prstGeom>
          <a:noFill/>
          <a:ln w="9525">
            <a:noFill/>
          </a:ln>
        </p:spPr>
      </p:pic>
      <p:sp>
        <p:nvSpPr>
          <p:cNvPr id="10" name="KSO_Shape">
            <a:hlinkClick r:id="rId3" action="ppaction://hlinksldjump"/>
          </p:cNvPr>
          <p:cNvSpPr/>
          <p:nvPr/>
        </p:nvSpPr>
        <p:spPr>
          <a:xfrm>
            <a:off x="8054975" y="5988050"/>
            <a:ext cx="674688" cy="609600"/>
          </a:xfrm>
          <a:custGeom>
            <a:avLst/>
            <a:gdLst>
              <a:gd name="connsiteX0" fmla="*/ 1909641 w 3259563"/>
              <a:gd name="connsiteY0" fmla="*/ 293210 h 2941871"/>
              <a:gd name="connsiteX1" fmla="*/ 3087365 w 3259563"/>
              <a:gd name="connsiteY1" fmla="*/ 1470936 h 2941871"/>
              <a:gd name="connsiteX2" fmla="*/ 1909641 w 3259563"/>
              <a:gd name="connsiteY2" fmla="*/ 2648659 h 2941871"/>
              <a:gd name="connsiteX3" fmla="*/ 1909641 w 3259563"/>
              <a:gd name="connsiteY3" fmla="*/ 2070825 h 2941871"/>
              <a:gd name="connsiteX4" fmla="*/ 130213 w 3259563"/>
              <a:gd name="connsiteY4" fmla="*/ 2070825 h 2941871"/>
              <a:gd name="connsiteX5" fmla="*/ 130213 w 3259563"/>
              <a:gd name="connsiteY5" fmla="*/ 871045 h 2941871"/>
              <a:gd name="connsiteX6" fmla="*/ 1909641 w 3259563"/>
              <a:gd name="connsiteY6" fmla="*/ 871045 h 2941871"/>
              <a:gd name="connsiteX7" fmla="*/ 1879687 w 3259563"/>
              <a:gd name="connsiteY7" fmla="*/ 220369 h 2941871"/>
              <a:gd name="connsiteX8" fmla="*/ 1879687 w 3259563"/>
              <a:gd name="connsiteY8" fmla="*/ 845652 h 2941871"/>
              <a:gd name="connsiteX9" fmla="*/ 105916 w 3259563"/>
              <a:gd name="connsiteY9" fmla="*/ 845652 h 2941871"/>
              <a:gd name="connsiteX10" fmla="*/ 105916 w 3259563"/>
              <a:gd name="connsiteY10" fmla="*/ 2096218 h 2941871"/>
              <a:gd name="connsiteX11" fmla="*/ 1879687 w 3259563"/>
              <a:gd name="connsiteY11" fmla="*/ 2096218 h 2941871"/>
              <a:gd name="connsiteX12" fmla="*/ 1879687 w 3259563"/>
              <a:gd name="connsiteY12" fmla="*/ 2721501 h 2941871"/>
              <a:gd name="connsiteX13" fmla="*/ 3130252 w 3259563"/>
              <a:gd name="connsiteY13" fmla="*/ 1470936 h 2941871"/>
              <a:gd name="connsiteX14" fmla="*/ 1788628 w 3259563"/>
              <a:gd name="connsiteY14" fmla="*/ 0 h 2941871"/>
              <a:gd name="connsiteX15" fmla="*/ 3259563 w 3259563"/>
              <a:gd name="connsiteY15" fmla="*/ 1470936 h 2941871"/>
              <a:gd name="connsiteX16" fmla="*/ 1788628 w 3259563"/>
              <a:gd name="connsiteY16" fmla="*/ 2941871 h 2941871"/>
              <a:gd name="connsiteX17" fmla="*/ 1788628 w 3259563"/>
              <a:gd name="connsiteY17" fmla="*/ 2206403 h 2941871"/>
              <a:gd name="connsiteX18" fmla="*/ 0 w 3259563"/>
              <a:gd name="connsiteY18" fmla="*/ 2206403 h 2941871"/>
              <a:gd name="connsiteX19" fmla="*/ 0 w 3259563"/>
              <a:gd name="connsiteY19" fmla="*/ 735468 h 2941871"/>
              <a:gd name="connsiteX20" fmla="*/ 1788628 w 3259563"/>
              <a:gd name="connsiteY20" fmla="*/ 735468 h 294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59563" h="2941871">
                <a:moveTo>
                  <a:pt x="1909641" y="293210"/>
                </a:moveTo>
                <a:lnTo>
                  <a:pt x="3087365" y="1470936"/>
                </a:lnTo>
                <a:lnTo>
                  <a:pt x="1909641" y="2648659"/>
                </a:lnTo>
                <a:lnTo>
                  <a:pt x="1909641" y="2070825"/>
                </a:lnTo>
                <a:lnTo>
                  <a:pt x="130213" y="2070825"/>
                </a:lnTo>
                <a:lnTo>
                  <a:pt x="130213" y="871045"/>
                </a:lnTo>
                <a:lnTo>
                  <a:pt x="1909641" y="871045"/>
                </a:lnTo>
                <a:close/>
                <a:moveTo>
                  <a:pt x="1879687" y="220369"/>
                </a:moveTo>
                <a:lnTo>
                  <a:pt x="1879687" y="845652"/>
                </a:lnTo>
                <a:lnTo>
                  <a:pt x="105916" y="845652"/>
                </a:lnTo>
                <a:lnTo>
                  <a:pt x="105916" y="2096218"/>
                </a:lnTo>
                <a:lnTo>
                  <a:pt x="1879687" y="2096218"/>
                </a:lnTo>
                <a:lnTo>
                  <a:pt x="1879687" y="2721501"/>
                </a:lnTo>
                <a:lnTo>
                  <a:pt x="3130252" y="1470936"/>
                </a:lnTo>
                <a:close/>
                <a:moveTo>
                  <a:pt x="1788628" y="0"/>
                </a:moveTo>
                <a:lnTo>
                  <a:pt x="3259563" y="1470936"/>
                </a:lnTo>
                <a:lnTo>
                  <a:pt x="1788628" y="2941871"/>
                </a:lnTo>
                <a:lnTo>
                  <a:pt x="1788628" y="2206403"/>
                </a:lnTo>
                <a:lnTo>
                  <a:pt x="0" y="2206403"/>
                </a:lnTo>
                <a:lnTo>
                  <a:pt x="0" y="735468"/>
                </a:lnTo>
                <a:lnTo>
                  <a:pt x="1788628" y="73546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rgbClr val="FFFFFF"/>
              </a:solidFill>
              <a:effectLst/>
              <a:uLnTx/>
              <a:uFillTx/>
              <a:latin typeface="+mn-lt"/>
              <a:ea typeface="微软雅黑 Light" panose="020B0502040204020203" pitchFamily="34" charset="-122"/>
              <a:cs typeface="+mn-cs"/>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算法大师</a:t>
            </a:r>
            <a:r>
              <a:rPr lang="en-US" altLang="zh-CN" sz="2800" kern="1200" dirty="0">
                <a:latin typeface="Times New Roman" panose="02020603050405020304" pitchFamily="18" charset="0"/>
                <a:cs typeface="+mj-cs"/>
              </a:rPr>
              <a:t>Donald E. Knuth</a:t>
            </a:r>
          </a:p>
        </p:txBody>
      </p:sp>
      <p:sp>
        <p:nvSpPr>
          <p:cNvPr id="79874" name="Rectangle 3"/>
          <p:cNvSpPr>
            <a:spLocks noGrp="1"/>
          </p:cNvSpPr>
          <p:nvPr>
            <p:ph idx="1"/>
          </p:nvPr>
        </p:nvSpPr>
        <p:spPr>
          <a:xfrm>
            <a:off x="373063" y="1450975"/>
            <a:ext cx="8382000" cy="4537075"/>
          </a:xfrm>
        </p:spPr>
        <p:txBody>
          <a:bodyPr vert="horz" wrap="square" lIns="91440" tIns="45720" rIns="91440" bIns="45720" anchor="t" anchorCtr="0"/>
          <a:lstStyle/>
          <a:p>
            <a:pPr defTabSz="457200" eaLnBrk="1" hangingPunct="1">
              <a:buFont typeface="Wingdings" panose="05000000000000000000" pitchFamily="2" charset="2"/>
              <a:buNone/>
            </a:pPr>
            <a:r>
              <a:rPr lang="en-US" altLang="zh-CN" sz="2000" kern="1200" dirty="0">
                <a:latin typeface="微软雅黑" panose="020B0503020204020204" charset="-122"/>
                <a:ea typeface="微软雅黑" panose="020B0503020204020204" charset="-122"/>
                <a:cs typeface="+mn-cs"/>
              </a:rPr>
              <a:t>The Art of  Computer  Programming</a:t>
            </a:r>
          </a:p>
          <a:p>
            <a:pPr defTabSz="457200" eaLnBrk="1" hangingPunct="1">
              <a:buFont typeface="Wingdings" panose="05000000000000000000" pitchFamily="2" charset="2"/>
              <a:buNone/>
            </a:pPr>
            <a:r>
              <a:rPr lang="en-US" altLang="zh-CN" sz="2000" kern="1200" dirty="0">
                <a:latin typeface="微软雅黑 Light" panose="020B0502040204020203" pitchFamily="34" charset="-122"/>
                <a:cs typeface="+mn-cs"/>
              </a:rPr>
              <a:t>   Vol 1: Fundamental Algorithms</a:t>
            </a:r>
          </a:p>
          <a:p>
            <a:pPr defTabSz="457200" eaLnBrk="1" hangingPunct="1">
              <a:buFont typeface="Wingdings" panose="05000000000000000000" pitchFamily="2" charset="2"/>
              <a:buNone/>
            </a:pPr>
            <a:r>
              <a:rPr lang="en-US" altLang="zh-CN" sz="2000" kern="1200" dirty="0">
                <a:latin typeface="微软雅黑 Light" panose="020B0502040204020203" pitchFamily="34" charset="-122"/>
                <a:cs typeface="+mn-cs"/>
              </a:rPr>
              <a:t>   </a:t>
            </a:r>
            <a:r>
              <a:rPr lang="zh-CN" altLang="en-US" sz="2000" kern="1200" dirty="0">
                <a:latin typeface="微软雅黑 Light" panose="020B0502040204020203" pitchFamily="34" charset="-122"/>
                <a:cs typeface="+mn-cs"/>
              </a:rPr>
              <a:t>全书首先介绍编程的基本概念和技术，然后详细讲解信息结构方面的内容。</a:t>
            </a:r>
            <a:r>
              <a:rPr lang="en-US" altLang="zh-CN" sz="2000" kern="1200" dirty="0">
                <a:latin typeface="微软雅黑 Light" panose="020B0502040204020203" pitchFamily="34" charset="-122"/>
                <a:cs typeface="+mn-cs"/>
              </a:rPr>
              <a:t>1968</a:t>
            </a:r>
            <a:r>
              <a:rPr lang="zh-CN" altLang="en-US" sz="2000" kern="1200" dirty="0">
                <a:latin typeface="微软雅黑 Light" panose="020B0502040204020203" pitchFamily="34" charset="-122"/>
                <a:cs typeface="+mn-cs"/>
              </a:rPr>
              <a:t>年出版 </a:t>
            </a:r>
          </a:p>
          <a:p>
            <a:pPr defTabSz="457200" eaLnBrk="1" hangingPunct="1">
              <a:buFont typeface="Wingdings" panose="05000000000000000000" pitchFamily="2" charset="2"/>
              <a:buNone/>
            </a:pPr>
            <a:r>
              <a:rPr lang="zh-CN" altLang="en-US" sz="2000" kern="1200" dirty="0">
                <a:latin typeface="微软雅黑 Light" panose="020B0502040204020203" pitchFamily="34" charset="-122"/>
                <a:cs typeface="+mn-cs"/>
              </a:rPr>
              <a:t>   </a:t>
            </a:r>
            <a:r>
              <a:rPr lang="en-US" altLang="zh-CN" sz="2000" kern="1200" dirty="0">
                <a:latin typeface="微软雅黑 Light" panose="020B0502040204020203" pitchFamily="34" charset="-122"/>
                <a:cs typeface="+mn-cs"/>
              </a:rPr>
              <a:t>Vol 2: Seminumerical Algorithms</a:t>
            </a:r>
          </a:p>
          <a:p>
            <a:pPr defTabSz="457200" eaLnBrk="1" hangingPunct="1">
              <a:buFont typeface="Wingdings" panose="05000000000000000000" pitchFamily="2" charset="2"/>
              <a:buNone/>
            </a:pPr>
            <a:r>
              <a:rPr lang="en-US" altLang="zh-CN" sz="2000" kern="1200" dirty="0">
                <a:latin typeface="微软雅黑 Light" panose="020B0502040204020203" pitchFamily="34" charset="-122"/>
                <a:cs typeface="+mn-cs"/>
              </a:rPr>
              <a:t>   </a:t>
            </a:r>
            <a:r>
              <a:rPr lang="zh-CN" altLang="en-US" sz="2000" kern="1200" dirty="0">
                <a:latin typeface="微软雅黑 Light" panose="020B0502040204020203" pitchFamily="34" charset="-122"/>
                <a:cs typeface="+mn-cs"/>
              </a:rPr>
              <a:t>对半数值算法领域做了全面介绍，分“随机数”和“算术”两章。本卷总结了主要算法范例及这些算法的基本理论。</a:t>
            </a:r>
            <a:r>
              <a:rPr lang="en-US" altLang="zh-CN" sz="2000" kern="1200" dirty="0">
                <a:latin typeface="微软雅黑 Light" panose="020B0502040204020203" pitchFamily="34" charset="-122"/>
                <a:cs typeface="+mn-cs"/>
              </a:rPr>
              <a:t> 1969</a:t>
            </a:r>
            <a:r>
              <a:rPr lang="zh-CN" altLang="en-US" sz="2000" kern="1200" dirty="0">
                <a:latin typeface="微软雅黑 Light" panose="020B0502040204020203" pitchFamily="34" charset="-122"/>
                <a:cs typeface="+mn-cs"/>
              </a:rPr>
              <a:t>年出版。</a:t>
            </a:r>
            <a:endParaRPr lang="en-US" altLang="zh-CN" sz="2000" kern="1200" dirty="0">
              <a:latin typeface="微软雅黑 Light" panose="020B0502040204020203" pitchFamily="34" charset="-122"/>
              <a:cs typeface="+mn-cs"/>
            </a:endParaRPr>
          </a:p>
          <a:p>
            <a:pPr defTabSz="457200" eaLnBrk="1" hangingPunct="1">
              <a:buFont typeface="Wingdings" panose="05000000000000000000" pitchFamily="2" charset="2"/>
              <a:buNone/>
            </a:pPr>
            <a:r>
              <a:rPr lang="en-US" altLang="zh-CN" sz="2000" kern="1200" dirty="0">
                <a:latin typeface="微软雅黑 Light" panose="020B0502040204020203" pitchFamily="34" charset="-122"/>
                <a:cs typeface="+mn-cs"/>
              </a:rPr>
              <a:t>   Vol 3: Sorting and Searching</a:t>
            </a:r>
          </a:p>
          <a:p>
            <a:pPr defTabSz="457200" eaLnBrk="1" hangingPunct="1">
              <a:buFont typeface="Wingdings" panose="05000000000000000000" pitchFamily="2" charset="2"/>
              <a:buNone/>
            </a:pPr>
            <a:r>
              <a:rPr lang="en-US" altLang="zh-CN" sz="2000" kern="1200" dirty="0">
                <a:latin typeface="微软雅黑 Light" panose="020B0502040204020203" pitchFamily="34" charset="-122"/>
                <a:cs typeface="+mn-cs"/>
              </a:rPr>
              <a:t>   </a:t>
            </a:r>
            <a:r>
              <a:rPr lang="zh-CN" altLang="en-US" sz="2000" kern="1200" dirty="0">
                <a:latin typeface="微软雅黑 Light" panose="020B0502040204020203" pitchFamily="34" charset="-122"/>
                <a:cs typeface="+mn-cs"/>
              </a:rPr>
              <a:t>不仅对经典计算机排序和查找技术的最全面的介绍，而且还对第一卷中的数据结构处理技术作了进一步的扩充，通盘考虑了大小型数据库和内外存储器。</a:t>
            </a:r>
            <a:r>
              <a:rPr lang="en-US" altLang="zh-CN" sz="2000" kern="1200" dirty="0">
                <a:latin typeface="微软雅黑 Light" panose="020B0502040204020203" pitchFamily="34" charset="-122"/>
                <a:cs typeface="+mn-cs"/>
              </a:rPr>
              <a:t> 1973</a:t>
            </a:r>
            <a:r>
              <a:rPr lang="zh-CN" altLang="en-US" sz="2000" kern="1200" dirty="0">
                <a:latin typeface="微软雅黑 Light" panose="020B0502040204020203" pitchFamily="34" charset="-122"/>
                <a:cs typeface="+mn-cs"/>
              </a:rPr>
              <a:t>年出版。  </a:t>
            </a:r>
          </a:p>
          <a:p>
            <a:pPr defTabSz="457200" eaLnBrk="1" hangingPunct="1">
              <a:buFont typeface="Wingdings" panose="05000000000000000000" pitchFamily="2" charset="2"/>
              <a:buNone/>
            </a:pPr>
            <a:r>
              <a:rPr lang="zh-CN" altLang="en-US" sz="2000" kern="1200" dirty="0">
                <a:latin typeface="微软雅黑 Light" panose="020B0502040204020203" pitchFamily="34" charset="-122"/>
                <a:cs typeface="+mn-cs"/>
              </a:rPr>
              <a:t>   </a:t>
            </a:r>
            <a:endParaRPr lang="en-US" altLang="zh-CN" sz="2000" kern="1200" dirty="0">
              <a:latin typeface="微软雅黑 Light" panose="020B0502040204020203" pitchFamily="34" charset="-122"/>
              <a:cs typeface="+mn-cs"/>
            </a:endParaRPr>
          </a:p>
        </p:txBody>
      </p:sp>
      <p:sp>
        <p:nvSpPr>
          <p:cNvPr id="79875"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58</a:t>
            </a:fld>
            <a:endParaRPr lang="en-US" altLang="zh-CN" sz="1400" dirty="0">
              <a:latin typeface="Tahoma" panose="020B0604030504040204" pitchFamily="34" charset="0"/>
              <a:ea typeface="微软雅黑 Light" panose="020B0502040204020203" pitchFamily="34" charset="-122"/>
            </a:endParaRPr>
          </a:p>
        </p:txBody>
      </p:sp>
      <p:sp>
        <p:nvSpPr>
          <p:cNvPr id="79876" name="Text Box 4"/>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pic>
        <p:nvPicPr>
          <p:cNvPr id="79877" name="图片 1"/>
          <p:cNvPicPr>
            <a:picLocks noChangeAspect="1"/>
          </p:cNvPicPr>
          <p:nvPr/>
        </p:nvPicPr>
        <p:blipFill>
          <a:blip r:embed="rId2"/>
          <a:stretch>
            <a:fillRect/>
          </a:stretch>
        </p:blipFill>
        <p:spPr>
          <a:xfrm>
            <a:off x="5748338" y="115888"/>
            <a:ext cx="2663825" cy="1652587"/>
          </a:xfrm>
          <a:prstGeom prst="rect">
            <a:avLst/>
          </a:prstGeom>
          <a:noFill/>
          <a:ln w="9525">
            <a:noFill/>
          </a:ln>
        </p:spPr>
      </p:pic>
      <p:sp>
        <p:nvSpPr>
          <p:cNvPr id="8" name="KSO_Shape">
            <a:hlinkClick r:id="rId3" action="ppaction://hlinksldjump"/>
          </p:cNvPr>
          <p:cNvSpPr/>
          <p:nvPr/>
        </p:nvSpPr>
        <p:spPr>
          <a:xfrm>
            <a:off x="8054975" y="5988050"/>
            <a:ext cx="674688" cy="609600"/>
          </a:xfrm>
          <a:custGeom>
            <a:avLst/>
            <a:gdLst>
              <a:gd name="connsiteX0" fmla="*/ 1909641 w 3259563"/>
              <a:gd name="connsiteY0" fmla="*/ 293210 h 2941871"/>
              <a:gd name="connsiteX1" fmla="*/ 3087365 w 3259563"/>
              <a:gd name="connsiteY1" fmla="*/ 1470936 h 2941871"/>
              <a:gd name="connsiteX2" fmla="*/ 1909641 w 3259563"/>
              <a:gd name="connsiteY2" fmla="*/ 2648659 h 2941871"/>
              <a:gd name="connsiteX3" fmla="*/ 1909641 w 3259563"/>
              <a:gd name="connsiteY3" fmla="*/ 2070825 h 2941871"/>
              <a:gd name="connsiteX4" fmla="*/ 130213 w 3259563"/>
              <a:gd name="connsiteY4" fmla="*/ 2070825 h 2941871"/>
              <a:gd name="connsiteX5" fmla="*/ 130213 w 3259563"/>
              <a:gd name="connsiteY5" fmla="*/ 871045 h 2941871"/>
              <a:gd name="connsiteX6" fmla="*/ 1909641 w 3259563"/>
              <a:gd name="connsiteY6" fmla="*/ 871045 h 2941871"/>
              <a:gd name="connsiteX7" fmla="*/ 1879687 w 3259563"/>
              <a:gd name="connsiteY7" fmla="*/ 220369 h 2941871"/>
              <a:gd name="connsiteX8" fmla="*/ 1879687 w 3259563"/>
              <a:gd name="connsiteY8" fmla="*/ 845652 h 2941871"/>
              <a:gd name="connsiteX9" fmla="*/ 105916 w 3259563"/>
              <a:gd name="connsiteY9" fmla="*/ 845652 h 2941871"/>
              <a:gd name="connsiteX10" fmla="*/ 105916 w 3259563"/>
              <a:gd name="connsiteY10" fmla="*/ 2096218 h 2941871"/>
              <a:gd name="connsiteX11" fmla="*/ 1879687 w 3259563"/>
              <a:gd name="connsiteY11" fmla="*/ 2096218 h 2941871"/>
              <a:gd name="connsiteX12" fmla="*/ 1879687 w 3259563"/>
              <a:gd name="connsiteY12" fmla="*/ 2721501 h 2941871"/>
              <a:gd name="connsiteX13" fmla="*/ 3130252 w 3259563"/>
              <a:gd name="connsiteY13" fmla="*/ 1470936 h 2941871"/>
              <a:gd name="connsiteX14" fmla="*/ 1788628 w 3259563"/>
              <a:gd name="connsiteY14" fmla="*/ 0 h 2941871"/>
              <a:gd name="connsiteX15" fmla="*/ 3259563 w 3259563"/>
              <a:gd name="connsiteY15" fmla="*/ 1470936 h 2941871"/>
              <a:gd name="connsiteX16" fmla="*/ 1788628 w 3259563"/>
              <a:gd name="connsiteY16" fmla="*/ 2941871 h 2941871"/>
              <a:gd name="connsiteX17" fmla="*/ 1788628 w 3259563"/>
              <a:gd name="connsiteY17" fmla="*/ 2206403 h 2941871"/>
              <a:gd name="connsiteX18" fmla="*/ 0 w 3259563"/>
              <a:gd name="connsiteY18" fmla="*/ 2206403 h 2941871"/>
              <a:gd name="connsiteX19" fmla="*/ 0 w 3259563"/>
              <a:gd name="connsiteY19" fmla="*/ 735468 h 2941871"/>
              <a:gd name="connsiteX20" fmla="*/ 1788628 w 3259563"/>
              <a:gd name="connsiteY20" fmla="*/ 735468 h 294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59563" h="2941871">
                <a:moveTo>
                  <a:pt x="1909641" y="293210"/>
                </a:moveTo>
                <a:lnTo>
                  <a:pt x="3087365" y="1470936"/>
                </a:lnTo>
                <a:lnTo>
                  <a:pt x="1909641" y="2648659"/>
                </a:lnTo>
                <a:lnTo>
                  <a:pt x="1909641" y="2070825"/>
                </a:lnTo>
                <a:lnTo>
                  <a:pt x="130213" y="2070825"/>
                </a:lnTo>
                <a:lnTo>
                  <a:pt x="130213" y="871045"/>
                </a:lnTo>
                <a:lnTo>
                  <a:pt x="1909641" y="871045"/>
                </a:lnTo>
                <a:close/>
                <a:moveTo>
                  <a:pt x="1879687" y="220369"/>
                </a:moveTo>
                <a:lnTo>
                  <a:pt x="1879687" y="845652"/>
                </a:lnTo>
                <a:lnTo>
                  <a:pt x="105916" y="845652"/>
                </a:lnTo>
                <a:lnTo>
                  <a:pt x="105916" y="2096218"/>
                </a:lnTo>
                <a:lnTo>
                  <a:pt x="1879687" y="2096218"/>
                </a:lnTo>
                <a:lnTo>
                  <a:pt x="1879687" y="2721501"/>
                </a:lnTo>
                <a:lnTo>
                  <a:pt x="3130252" y="1470936"/>
                </a:lnTo>
                <a:close/>
                <a:moveTo>
                  <a:pt x="1788628" y="0"/>
                </a:moveTo>
                <a:lnTo>
                  <a:pt x="3259563" y="1470936"/>
                </a:lnTo>
                <a:lnTo>
                  <a:pt x="1788628" y="2941871"/>
                </a:lnTo>
                <a:lnTo>
                  <a:pt x="1788628" y="2206403"/>
                </a:lnTo>
                <a:lnTo>
                  <a:pt x="0" y="2206403"/>
                </a:lnTo>
                <a:lnTo>
                  <a:pt x="0" y="735468"/>
                </a:lnTo>
                <a:lnTo>
                  <a:pt x="1788628" y="73546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rgbClr val="FFFFFF"/>
              </a:solidFill>
              <a:effectLst/>
              <a:uLnTx/>
              <a:uFillTx/>
              <a:latin typeface="+mn-lt"/>
              <a:ea typeface="微软雅黑 Light" panose="020B0502040204020203" pitchFamily="34" charset="-122"/>
              <a:cs typeface="+mn-cs"/>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算法大师</a:t>
            </a:r>
            <a:r>
              <a:rPr lang="en-US" altLang="zh-CN" sz="2800" kern="1200" dirty="0">
                <a:latin typeface="Times New Roman" panose="02020603050405020304" pitchFamily="18" charset="0"/>
                <a:cs typeface="+mj-cs"/>
              </a:rPr>
              <a:t>Donald E. Knuth</a:t>
            </a:r>
          </a:p>
        </p:txBody>
      </p:sp>
      <p:sp>
        <p:nvSpPr>
          <p:cNvPr id="80898" name="Rectangle 3"/>
          <p:cNvSpPr>
            <a:spLocks noGrp="1"/>
          </p:cNvSpPr>
          <p:nvPr>
            <p:ph idx="1"/>
          </p:nvPr>
        </p:nvSpPr>
        <p:spPr>
          <a:xfrm>
            <a:off x="323850" y="1412875"/>
            <a:ext cx="8382000" cy="4537075"/>
          </a:xfrm>
        </p:spPr>
        <p:txBody>
          <a:bodyPr vert="horz" wrap="square" lIns="91440" tIns="45720" rIns="91440" bIns="45720" anchor="t" anchorCtr="0"/>
          <a:lstStyle/>
          <a:p>
            <a:pPr defTabSz="457200" eaLnBrk="1" hangingPunct="1">
              <a:buFont typeface="Wingdings" panose="05000000000000000000" pitchFamily="2" charset="2"/>
              <a:buNone/>
            </a:pPr>
            <a:r>
              <a:rPr lang="en-US" altLang="zh-CN" sz="2000" kern="1200" dirty="0">
                <a:latin typeface="微软雅黑" panose="020B0503020204020204" charset="-122"/>
                <a:ea typeface="微软雅黑" panose="020B0503020204020204" charset="-122"/>
                <a:cs typeface="+mn-cs"/>
              </a:rPr>
              <a:t>The Art of  Computer  Programming</a:t>
            </a:r>
          </a:p>
          <a:p>
            <a:pPr defTabSz="457200" eaLnBrk="1" hangingPunct="1">
              <a:buFont typeface="Wingdings" panose="05000000000000000000" pitchFamily="2" charset="2"/>
              <a:buNone/>
            </a:pPr>
            <a:r>
              <a:rPr lang="en-US" altLang="zh-CN" sz="2000" kern="1200" dirty="0">
                <a:latin typeface="微软雅黑 Light" panose="020B0502040204020203" pitchFamily="34" charset="-122"/>
                <a:cs typeface="+mn-cs"/>
              </a:rPr>
              <a:t>   Vol 4: Combinatorial Algorithms</a:t>
            </a:r>
          </a:p>
          <a:p>
            <a:pPr defTabSz="457200" eaLnBrk="1" hangingPunct="1">
              <a:buFont typeface="Wingdings" panose="05000000000000000000" pitchFamily="2" charset="2"/>
              <a:buNone/>
            </a:pPr>
            <a:r>
              <a:rPr lang="en-US" altLang="zh-CN" sz="2000" kern="1200" dirty="0">
                <a:latin typeface="微软雅黑 Light" panose="020B0502040204020203" pitchFamily="34" charset="-122"/>
                <a:cs typeface="+mn-cs"/>
              </a:rPr>
              <a:t>   2011</a:t>
            </a:r>
            <a:r>
              <a:rPr lang="zh-CN" altLang="en-US" sz="2000" kern="1200" dirty="0">
                <a:latin typeface="微软雅黑 Light" panose="020B0502040204020203" pitchFamily="34" charset="-122"/>
                <a:cs typeface="+mn-cs"/>
              </a:rPr>
              <a:t>年出版。讨论如何生成所有可能性。特别是讨论所有</a:t>
            </a:r>
            <a:r>
              <a:rPr lang="en-US" altLang="zh-CN" sz="2000" kern="1200" dirty="0">
                <a:latin typeface="微软雅黑 Light" panose="020B0502040204020203" pitchFamily="34" charset="-122"/>
                <a:cs typeface="+mn-cs"/>
              </a:rPr>
              <a:t>n</a:t>
            </a:r>
            <a:r>
              <a:rPr lang="zh-CN" altLang="en-US" sz="2000" kern="1200" dirty="0">
                <a:latin typeface="微软雅黑 Light" panose="020B0502040204020203" pitchFamily="34" charset="-122"/>
                <a:cs typeface="+mn-cs"/>
              </a:rPr>
              <a:t>元组的生成，然后把这些思想扩充到所有排列上。这样一些算法提供了一个自然的导引，借助于此，关于组合数学的许多关键思想都可加以介绍和剖析。在第</a:t>
            </a:r>
            <a:r>
              <a:rPr lang="en-US" altLang="zh-CN" sz="2000" kern="1200" dirty="0">
                <a:latin typeface="微软雅黑 Light" panose="020B0502040204020203" pitchFamily="34" charset="-122"/>
                <a:cs typeface="+mn-cs"/>
              </a:rPr>
              <a:t>4</a:t>
            </a:r>
            <a:r>
              <a:rPr lang="zh-CN" altLang="en-US" sz="2000" kern="1200" dirty="0">
                <a:latin typeface="微软雅黑 Light" panose="020B0502040204020203" pitchFamily="34" charset="-122"/>
                <a:cs typeface="+mn-cs"/>
              </a:rPr>
              <a:t>卷的这一册和其他册中，通过讨论有关的游戏和数学难题，</a:t>
            </a:r>
            <a:r>
              <a:rPr lang="en-US" altLang="zh-CN" sz="2000" kern="1200" dirty="0">
                <a:latin typeface="微软雅黑 Light" panose="020B0502040204020203" pitchFamily="34" charset="-122"/>
                <a:cs typeface="+mn-cs"/>
              </a:rPr>
              <a:t>Knuth</a:t>
            </a:r>
            <a:r>
              <a:rPr lang="zh-CN" altLang="en-US" sz="2000" kern="1200" dirty="0">
                <a:latin typeface="微软雅黑 Light" panose="020B0502040204020203" pitchFamily="34" charset="-122"/>
                <a:cs typeface="+mn-cs"/>
              </a:rPr>
              <a:t>阐明一个重要的理论：严肃的程序设计也可以是一种乐趣。</a:t>
            </a:r>
          </a:p>
          <a:p>
            <a:pPr defTabSz="457200" eaLnBrk="1" hangingPunct="1">
              <a:buFont typeface="Wingdings" panose="05000000000000000000" pitchFamily="2" charset="2"/>
              <a:buNone/>
            </a:pPr>
            <a:r>
              <a:rPr lang="zh-CN" altLang="en-US" sz="2000" kern="1200" dirty="0">
                <a:latin typeface="微软雅黑 Light" panose="020B0502040204020203" pitchFamily="34" charset="-122"/>
                <a:cs typeface="+mn-cs"/>
              </a:rPr>
              <a:t>   计划中的卷五、卷六和卷七为：   </a:t>
            </a:r>
            <a:endParaRPr lang="en-US" altLang="zh-CN" sz="2000" kern="1200" dirty="0">
              <a:latin typeface="微软雅黑 Light" panose="020B0502040204020203" pitchFamily="34" charset="-122"/>
              <a:cs typeface="+mn-cs"/>
            </a:endParaRPr>
          </a:p>
          <a:p>
            <a:pPr defTabSz="457200" eaLnBrk="1" hangingPunct="1">
              <a:buFont typeface="Wingdings" panose="05000000000000000000" pitchFamily="2" charset="2"/>
              <a:buNone/>
            </a:pPr>
            <a:r>
              <a:rPr lang="en-US" altLang="zh-CN" sz="2000" kern="1200" dirty="0">
                <a:latin typeface="微软雅黑 Light" panose="020B0502040204020203" pitchFamily="34" charset="-122"/>
                <a:cs typeface="+mn-cs"/>
              </a:rPr>
              <a:t>   Vol 5:  Syntactic Algorithms</a:t>
            </a:r>
          </a:p>
          <a:p>
            <a:pPr defTabSz="457200" eaLnBrk="1" hangingPunct="1">
              <a:buFont typeface="Wingdings" panose="05000000000000000000" pitchFamily="2" charset="2"/>
              <a:buNone/>
            </a:pPr>
            <a:r>
              <a:rPr lang="en-US" altLang="zh-CN" sz="2000" kern="1200" dirty="0">
                <a:latin typeface="微软雅黑 Light" panose="020B0502040204020203" pitchFamily="34" charset="-122"/>
                <a:cs typeface="+mn-cs"/>
              </a:rPr>
              <a:t>   Vol 6:  The Theory of Context-Free Languages</a:t>
            </a:r>
          </a:p>
          <a:p>
            <a:pPr defTabSz="457200" eaLnBrk="1" hangingPunct="1">
              <a:buFont typeface="Wingdings" panose="05000000000000000000" pitchFamily="2" charset="2"/>
              <a:buNone/>
            </a:pPr>
            <a:r>
              <a:rPr lang="en-US" altLang="zh-CN" sz="2000" kern="1200" dirty="0">
                <a:latin typeface="微软雅黑 Light" panose="020B0502040204020203" pitchFamily="34" charset="-122"/>
                <a:cs typeface="+mn-cs"/>
              </a:rPr>
              <a:t>   Vol 7:  Compiler Techniques</a:t>
            </a:r>
          </a:p>
          <a:p>
            <a:pPr defTabSz="457200" eaLnBrk="1" hangingPunct="1">
              <a:buFont typeface="Wingdings" panose="05000000000000000000" pitchFamily="2" charset="2"/>
              <a:buNone/>
            </a:pPr>
            <a:endParaRPr lang="en-US" altLang="zh-CN" sz="2000" kern="1200" dirty="0">
              <a:latin typeface="微软雅黑 Light" panose="020B0502040204020203" pitchFamily="34" charset="-122"/>
              <a:cs typeface="+mn-cs"/>
            </a:endParaRPr>
          </a:p>
        </p:txBody>
      </p:sp>
      <p:sp>
        <p:nvSpPr>
          <p:cNvPr id="80899"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59</a:t>
            </a:fld>
            <a:endParaRPr lang="en-US" altLang="zh-CN" sz="1400" dirty="0">
              <a:latin typeface="Tahoma" panose="020B0604030504040204" pitchFamily="34" charset="0"/>
              <a:ea typeface="微软雅黑 Light" panose="020B0502040204020203" pitchFamily="34" charset="-122"/>
            </a:endParaRPr>
          </a:p>
        </p:txBody>
      </p:sp>
      <p:sp>
        <p:nvSpPr>
          <p:cNvPr id="80900" name="Text Box 4"/>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pic>
        <p:nvPicPr>
          <p:cNvPr id="80901" name="图片 1"/>
          <p:cNvPicPr>
            <a:picLocks noChangeAspect="1"/>
          </p:cNvPicPr>
          <p:nvPr/>
        </p:nvPicPr>
        <p:blipFill>
          <a:blip r:embed="rId3"/>
          <a:stretch>
            <a:fillRect/>
          </a:stretch>
        </p:blipFill>
        <p:spPr>
          <a:xfrm>
            <a:off x="5748338" y="115888"/>
            <a:ext cx="2663825" cy="1652587"/>
          </a:xfrm>
          <a:prstGeom prst="rect">
            <a:avLst/>
          </a:prstGeom>
          <a:noFill/>
          <a:ln w="9525">
            <a:noFill/>
          </a:ln>
        </p:spPr>
      </p:pic>
      <p:sp>
        <p:nvSpPr>
          <p:cNvPr id="8" name="KSO_Shape">
            <a:hlinkClick r:id="rId4" action="ppaction://hlinksldjump" tooltip="Niklaus Wirth：《算法+数据结构=程序》 "/>
          </p:cNvPr>
          <p:cNvSpPr/>
          <p:nvPr/>
        </p:nvSpPr>
        <p:spPr bwMode="auto">
          <a:xfrm rot="16200000">
            <a:off x="4189730" y="5804853"/>
            <a:ext cx="763588" cy="763588"/>
          </a:xfrm>
          <a:custGeom>
            <a:avLst/>
            <a:gdLst>
              <a:gd name="T0" fmla="*/ 899598 w 3403"/>
              <a:gd name="T1" fmla="*/ 0 h 3404"/>
              <a:gd name="T2" fmla="*/ 1799725 w 3403"/>
              <a:gd name="T3" fmla="*/ 900199 h 3404"/>
              <a:gd name="T4" fmla="*/ 899598 w 3403"/>
              <a:gd name="T5" fmla="*/ 1800397 h 3404"/>
              <a:gd name="T6" fmla="*/ 0 w 3403"/>
              <a:gd name="T7" fmla="*/ 900199 h 3404"/>
              <a:gd name="T8" fmla="*/ 899598 w 3403"/>
              <a:gd name="T9" fmla="*/ 0 h 3404"/>
              <a:gd name="T10" fmla="*/ 893252 w 3403"/>
              <a:gd name="T11" fmla="*/ 1504738 h 3404"/>
              <a:gd name="T12" fmla="*/ 1427933 w 3403"/>
              <a:gd name="T13" fmla="*/ 1164123 h 3404"/>
              <a:gd name="T14" fmla="*/ 1212157 w 3403"/>
              <a:gd name="T15" fmla="*/ 1064688 h 3404"/>
              <a:gd name="T16" fmla="*/ 895367 w 3403"/>
              <a:gd name="T17" fmla="*/ 1265673 h 3404"/>
              <a:gd name="T18" fmla="*/ 545259 w 3403"/>
              <a:gd name="T19" fmla="*/ 915537 h 3404"/>
              <a:gd name="T20" fmla="*/ 895367 w 3403"/>
              <a:gd name="T21" fmla="*/ 565401 h 3404"/>
              <a:gd name="T22" fmla="*/ 1150809 w 3403"/>
              <a:gd name="T23" fmla="*/ 675942 h 3404"/>
              <a:gd name="T24" fmla="*/ 1000611 w 3403"/>
              <a:gd name="T25" fmla="*/ 771674 h 3404"/>
              <a:gd name="T26" fmla="*/ 1457021 w 3403"/>
              <a:gd name="T27" fmla="*/ 954676 h 3404"/>
              <a:gd name="T28" fmla="*/ 1488224 w 3403"/>
              <a:gd name="T29" fmla="*/ 461206 h 3404"/>
              <a:gd name="T30" fmla="*/ 1354421 w 3403"/>
              <a:gd name="T31" fmla="*/ 546889 h 3404"/>
              <a:gd name="T32" fmla="*/ 893252 w 3403"/>
              <a:gd name="T33" fmla="*/ 324748 h 3404"/>
              <a:gd name="T34" fmla="*/ 303039 w 3403"/>
              <a:gd name="T35" fmla="*/ 914479 h 3404"/>
              <a:gd name="T36" fmla="*/ 893252 w 3403"/>
              <a:gd name="T37" fmla="*/ 1504738 h 34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03" h="3404">
                <a:moveTo>
                  <a:pt x="1701" y="0"/>
                </a:moveTo>
                <a:cubicBezTo>
                  <a:pt x="2641" y="0"/>
                  <a:pt x="3403" y="762"/>
                  <a:pt x="3403" y="1702"/>
                </a:cubicBezTo>
                <a:cubicBezTo>
                  <a:pt x="3403" y="2642"/>
                  <a:pt x="2641" y="3404"/>
                  <a:pt x="1701" y="3404"/>
                </a:cubicBezTo>
                <a:cubicBezTo>
                  <a:pt x="761" y="3404"/>
                  <a:pt x="0" y="2642"/>
                  <a:pt x="0" y="1702"/>
                </a:cubicBezTo>
                <a:cubicBezTo>
                  <a:pt x="0" y="762"/>
                  <a:pt x="761" y="0"/>
                  <a:pt x="1701" y="0"/>
                </a:cubicBezTo>
                <a:close/>
                <a:moveTo>
                  <a:pt x="1689" y="2845"/>
                </a:moveTo>
                <a:cubicBezTo>
                  <a:pt x="2136" y="2845"/>
                  <a:pt x="2522" y="2581"/>
                  <a:pt x="2700" y="2201"/>
                </a:cubicBezTo>
                <a:cubicBezTo>
                  <a:pt x="2292" y="2013"/>
                  <a:pt x="2292" y="2013"/>
                  <a:pt x="2292" y="2013"/>
                </a:cubicBezTo>
                <a:cubicBezTo>
                  <a:pt x="2186" y="2238"/>
                  <a:pt x="1958" y="2393"/>
                  <a:pt x="1693" y="2393"/>
                </a:cubicBezTo>
                <a:cubicBezTo>
                  <a:pt x="1327" y="2393"/>
                  <a:pt x="1031" y="2097"/>
                  <a:pt x="1031" y="1731"/>
                </a:cubicBezTo>
                <a:cubicBezTo>
                  <a:pt x="1031" y="1365"/>
                  <a:pt x="1327" y="1069"/>
                  <a:pt x="1693" y="1069"/>
                </a:cubicBezTo>
                <a:cubicBezTo>
                  <a:pt x="1884" y="1069"/>
                  <a:pt x="2055" y="1149"/>
                  <a:pt x="2176" y="1278"/>
                </a:cubicBezTo>
                <a:cubicBezTo>
                  <a:pt x="1892" y="1459"/>
                  <a:pt x="1892" y="1459"/>
                  <a:pt x="1892" y="1459"/>
                </a:cubicBezTo>
                <a:cubicBezTo>
                  <a:pt x="2755" y="1805"/>
                  <a:pt x="2755" y="1805"/>
                  <a:pt x="2755" y="1805"/>
                </a:cubicBezTo>
                <a:cubicBezTo>
                  <a:pt x="2814" y="872"/>
                  <a:pt x="2814" y="872"/>
                  <a:pt x="2814" y="872"/>
                </a:cubicBezTo>
                <a:cubicBezTo>
                  <a:pt x="2561" y="1034"/>
                  <a:pt x="2561" y="1034"/>
                  <a:pt x="2561" y="1034"/>
                </a:cubicBezTo>
                <a:cubicBezTo>
                  <a:pt x="2356" y="778"/>
                  <a:pt x="2042" y="614"/>
                  <a:pt x="1689" y="614"/>
                </a:cubicBezTo>
                <a:cubicBezTo>
                  <a:pt x="1073" y="614"/>
                  <a:pt x="573" y="1113"/>
                  <a:pt x="573" y="1729"/>
                </a:cubicBezTo>
                <a:cubicBezTo>
                  <a:pt x="573" y="2345"/>
                  <a:pt x="1073" y="2845"/>
                  <a:pt x="1689" y="2845"/>
                </a:cubicBezTo>
                <a:close/>
              </a:path>
            </a:pathLst>
          </a:custGeom>
          <a:solidFill>
            <a:schemeClr val="accent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Calibri" panose="020F0502020204030204" pitchFamily="34" charset="0"/>
              <a:ea typeface="微软雅黑 Light" panose="020B0502040204020203" pitchFamily="34" charset="-122"/>
              <a:cs typeface="+mn-cs"/>
            </a:endParaRPr>
          </a:p>
        </p:txBody>
      </p:sp>
      <p:pic>
        <p:nvPicPr>
          <p:cNvPr id="4" name="图片 3"/>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6012180" y="3891280"/>
            <a:ext cx="2829560" cy="282194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基本概念和术语：</a:t>
            </a:r>
            <a:r>
              <a:rPr lang="zh-CN" altLang="en-US" sz="2400" kern="1200" dirty="0">
                <a:latin typeface="+mj-lt"/>
                <a:cs typeface="+mj-cs"/>
              </a:rPr>
              <a:t>数据结构</a:t>
            </a:r>
          </a:p>
        </p:txBody>
      </p:sp>
      <p:sp>
        <p:nvSpPr>
          <p:cNvPr id="25602" name="Text Box 5"/>
          <p:cNvSpPr>
            <a:spLocks noGrp="1"/>
          </p:cNvSpPr>
          <p:nvPr>
            <p:ph idx="1"/>
          </p:nvPr>
        </p:nvSpPr>
        <p:spPr>
          <a:xfrm>
            <a:off x="511175" y="1412875"/>
            <a:ext cx="8208963" cy="4343400"/>
          </a:xfrm>
        </p:spPr>
        <p:txBody>
          <a:bodyPr vert="horz" wrap="square" lIns="91440" tIns="45720" rIns="91440" bIns="45720" anchor="t" anchorCtr="0"/>
          <a:lstStyle/>
          <a:p>
            <a:pPr lvl="2" defTabSz="457200" eaLnBrk="1" hangingPunct="1">
              <a:buFont typeface="Wingdings" panose="05000000000000000000" pitchFamily="2" charset="2"/>
              <a:buNone/>
            </a:pPr>
            <a:endParaRPr lang="en-US" altLang="zh-CN" kern="1200" dirty="0">
              <a:latin typeface="Times New Roman" panose="02020603050405020304" pitchFamily="18" charset="0"/>
              <a:cs typeface="+mn-cs"/>
            </a:endParaRPr>
          </a:p>
          <a:p>
            <a:pPr defTabSz="457200" eaLnBrk="1" hangingPunct="1">
              <a:lnSpc>
                <a:spcPct val="150000"/>
              </a:lnSpc>
              <a:spcBef>
                <a:spcPct val="0"/>
              </a:spcBef>
              <a:buClrTx/>
              <a:buFontTx/>
              <a:buNone/>
            </a:pPr>
            <a:r>
              <a:rPr lang="zh-CN" altLang="en-US" i="1" u="sng" kern="1200" dirty="0">
                <a:latin typeface="Times New Roman" panose="02020603050405020304" pitchFamily="18" charset="0"/>
                <a:cs typeface="+mn-cs"/>
              </a:rPr>
              <a:t>数据结构</a:t>
            </a:r>
            <a:r>
              <a:rPr lang="zh-CN" altLang="en-US" kern="1200" dirty="0">
                <a:latin typeface="Times New Roman" panose="02020603050405020304" pitchFamily="18" charset="0"/>
                <a:cs typeface="+mn-cs"/>
              </a:rPr>
              <a:t>：是相互之间存在一种或多种特定关系的数据元</a:t>
            </a:r>
          </a:p>
          <a:p>
            <a:pPr defTabSz="457200" eaLnBrk="1" hangingPunct="1">
              <a:lnSpc>
                <a:spcPct val="150000"/>
              </a:lnSpc>
              <a:spcBef>
                <a:spcPct val="0"/>
              </a:spcBef>
              <a:buClrTx/>
              <a:buFontTx/>
              <a:buNone/>
            </a:pPr>
            <a:r>
              <a:rPr lang="zh-CN" altLang="en-US" kern="1200" dirty="0">
                <a:latin typeface="Times New Roman" panose="02020603050405020304" pitchFamily="18" charset="0"/>
                <a:cs typeface="+mn-cs"/>
              </a:rPr>
              <a:t>                    素的集合。狭义地讲，它就是数据的逻辑结构；</a:t>
            </a:r>
          </a:p>
          <a:p>
            <a:pPr defTabSz="457200" eaLnBrk="1" hangingPunct="1">
              <a:lnSpc>
                <a:spcPct val="150000"/>
              </a:lnSpc>
              <a:spcBef>
                <a:spcPct val="0"/>
              </a:spcBef>
              <a:buClrTx/>
              <a:buFontTx/>
              <a:buNone/>
            </a:pPr>
            <a:r>
              <a:rPr lang="zh-CN" altLang="en-US" kern="1200" dirty="0">
                <a:latin typeface="Times New Roman" panose="02020603050405020304" pitchFamily="18" charset="0"/>
                <a:cs typeface="+mn-cs"/>
              </a:rPr>
              <a:t>                    广义地讲，它是数据的逻辑与物理结构的总和。</a:t>
            </a:r>
          </a:p>
          <a:p>
            <a:pPr lvl="1" defTabSz="457200" eaLnBrk="1" hangingPunct="1">
              <a:lnSpc>
                <a:spcPct val="150000"/>
              </a:lnSpc>
            </a:pPr>
            <a:r>
              <a:rPr lang="zh-CN" altLang="en-US" sz="2400" kern="1200" dirty="0">
                <a:latin typeface="微软雅黑 Light" panose="020B0502040204020203" pitchFamily="34" charset="-122"/>
                <a:cs typeface="+mn-cs"/>
              </a:rPr>
              <a:t>任意一个算法的</a:t>
            </a:r>
            <a:r>
              <a:rPr lang="zh-CN" altLang="en-US" sz="2400" kern="1200" dirty="0">
                <a:solidFill>
                  <a:srgbClr val="FF0000"/>
                </a:solidFill>
                <a:latin typeface="微软雅黑 Light" panose="020B0502040204020203" pitchFamily="34" charset="-122"/>
                <a:cs typeface="+mn-cs"/>
              </a:rPr>
              <a:t>设计</a:t>
            </a:r>
            <a:r>
              <a:rPr lang="zh-CN" altLang="en-US" sz="2400" kern="1200" dirty="0">
                <a:latin typeface="微软雅黑 Light" panose="020B0502040204020203" pitchFamily="34" charset="-122"/>
                <a:cs typeface="+mn-cs"/>
              </a:rPr>
              <a:t>取决于选定的逻辑结构</a:t>
            </a:r>
          </a:p>
          <a:p>
            <a:pPr lvl="1" defTabSz="457200" eaLnBrk="1" hangingPunct="1">
              <a:lnSpc>
                <a:spcPct val="150000"/>
              </a:lnSpc>
            </a:pPr>
            <a:r>
              <a:rPr lang="zh-CN" altLang="en-US" sz="2400" kern="1200" dirty="0">
                <a:latin typeface="微软雅黑 Light" panose="020B0502040204020203" pitchFamily="34" charset="-122"/>
                <a:cs typeface="+mn-cs"/>
              </a:rPr>
              <a:t>算法的</a:t>
            </a:r>
            <a:r>
              <a:rPr lang="zh-CN" altLang="en-US" sz="2400" kern="1200" dirty="0">
                <a:solidFill>
                  <a:srgbClr val="FF0000"/>
                </a:solidFill>
                <a:latin typeface="微软雅黑 Light" panose="020B0502040204020203" pitchFamily="34" charset="-122"/>
                <a:cs typeface="+mn-cs"/>
              </a:rPr>
              <a:t>实现</a:t>
            </a:r>
            <a:r>
              <a:rPr lang="zh-CN" altLang="en-US" sz="2400" kern="1200" dirty="0">
                <a:latin typeface="微软雅黑 Light" panose="020B0502040204020203" pitchFamily="34" charset="-122"/>
                <a:cs typeface="+mn-cs"/>
              </a:rPr>
              <a:t>依赖于采用的物理结构</a:t>
            </a:r>
          </a:p>
        </p:txBody>
      </p:sp>
      <p:sp>
        <p:nvSpPr>
          <p:cNvPr id="25603"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6</a:t>
            </a:fld>
            <a:endParaRPr lang="en-US" altLang="zh-CN" sz="1400" dirty="0">
              <a:latin typeface="Tahoma" panose="020B0604030504040204" pitchFamily="34" charset="0"/>
              <a:ea typeface="微软雅黑 Light" panose="020B0502040204020203" pitchFamily="34" charset="-122"/>
            </a:endParaRPr>
          </a:p>
        </p:txBody>
      </p:sp>
      <p:sp>
        <p:nvSpPr>
          <p:cNvPr id="25604" name="Text Box 4"/>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7</a:t>
            </a:fld>
            <a:endParaRPr lang="en-US" altLang="zh-CN" sz="1400" dirty="0">
              <a:latin typeface="Tahoma" panose="020B0604030504040204" pitchFamily="34" charset="0"/>
              <a:ea typeface="微软雅黑 Light" panose="020B0502040204020203" pitchFamily="34" charset="-122"/>
            </a:endParaRPr>
          </a:p>
        </p:txBody>
      </p:sp>
      <p:sp>
        <p:nvSpPr>
          <p:cNvPr id="26626" name="Rectangle 2"/>
          <p:cNvSpPr>
            <a:spLocks noGrp="1"/>
          </p:cNvSpPr>
          <p:nvPr>
            <p:ph type="title" idx="4294967295"/>
          </p:nvPr>
        </p:nvSpPr>
        <p:spPr>
          <a:xfrm>
            <a:off x="1403350" y="457200"/>
            <a:ext cx="6985000" cy="868363"/>
          </a:xfrm>
        </p:spPr>
        <p:txBody>
          <a:bodyPr vert="horz" wrap="square" lIns="91440" tIns="45720" rIns="91440" bIns="45720" anchor="ctr" anchorCtr="0"/>
          <a:lstStyle/>
          <a:p>
            <a:pPr eaLnBrk="1" hangingPunct="1"/>
            <a:r>
              <a:rPr lang="zh-CN" altLang="en-US" sz="2800" b="1" dirty="0"/>
              <a:t>基本概念和术语：</a:t>
            </a:r>
            <a:r>
              <a:rPr lang="zh-CN" altLang="en-US" sz="2400" b="1" dirty="0"/>
              <a:t>本课程主要研究什么？</a:t>
            </a:r>
          </a:p>
        </p:txBody>
      </p:sp>
      <p:sp>
        <p:nvSpPr>
          <p:cNvPr id="26627" name="AutoShape 3"/>
          <p:cNvSpPr/>
          <p:nvPr/>
        </p:nvSpPr>
        <p:spPr>
          <a:xfrm>
            <a:off x="2843530" y="2032000"/>
            <a:ext cx="5428615" cy="936625"/>
          </a:xfrm>
          <a:prstGeom prst="roundRect">
            <a:avLst>
              <a:gd name="adj" fmla="val 9144"/>
            </a:avLst>
          </a:prstGeom>
          <a:solidFill>
            <a:srgbClr val="F8F8F8"/>
          </a:solidFill>
          <a:ln w="28575" cap="flat" cmpd="sng">
            <a:solidFill>
              <a:schemeClr val="accent2"/>
            </a:solidFill>
            <a:prstDash val="solid"/>
            <a:round/>
            <a:headEnd type="none" w="med" len="med"/>
            <a:tailEnd type="none" w="med" len="med"/>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81924" name="AutoShape 4"/>
          <p:cNvSpPr/>
          <p:nvPr/>
        </p:nvSpPr>
        <p:spPr>
          <a:xfrm>
            <a:off x="2857500" y="3329305"/>
            <a:ext cx="5405755" cy="841375"/>
          </a:xfrm>
          <a:prstGeom prst="roundRect">
            <a:avLst>
              <a:gd name="adj" fmla="val 9144"/>
            </a:avLst>
          </a:prstGeom>
          <a:solidFill>
            <a:srgbClr val="F8F8F8"/>
          </a:solidFill>
          <a:ln w="28575" cap="flat" cmpd="sng">
            <a:solidFill>
              <a:schemeClr val="hlink"/>
            </a:solidFill>
            <a:prstDash val="solid"/>
            <a:round/>
            <a:headEnd type="none" w="med" len="med"/>
            <a:tailEnd type="none" w="med" len="med"/>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30725" name="AutoShape 5"/>
          <p:cNvSpPr>
            <a:spLocks noChangeArrowheads="1"/>
          </p:cNvSpPr>
          <p:nvPr/>
        </p:nvSpPr>
        <p:spPr bwMode="gray">
          <a:xfrm>
            <a:off x="2085975" y="1412875"/>
            <a:ext cx="2438400" cy="1584325"/>
          </a:xfrm>
          <a:prstGeom prst="upArrow">
            <a:avLst>
              <a:gd name="adj1" fmla="val 50000"/>
              <a:gd name="adj2" fmla="val 18667"/>
            </a:avLst>
          </a:prstGeom>
          <a:gradFill rotWithShape="1">
            <a:gsLst>
              <a:gs pos="0">
                <a:schemeClr val="accent2">
                  <a:gamma/>
                  <a:shade val="66275"/>
                  <a:invGamma/>
                </a:schemeClr>
              </a:gs>
              <a:gs pos="100000">
                <a:schemeClr val="accent2"/>
              </a:gs>
            </a:gsLst>
            <a:lin ang="18900000" scaled="1"/>
          </a:gradFill>
          <a:ln w="19050">
            <a:noFill/>
            <a:miter lim="800000"/>
          </a:ln>
          <a:effectLst/>
          <a:scene3d>
            <a:camera prst="legacyPerspectiveBottomRight"/>
            <a:lightRig rig="legacyFlat1" dir="t"/>
          </a:scene3d>
          <a:sp3d extrusionH="430200" prstMaterial="legacyMatte">
            <a:bevelT w="13500" h="13500" prst="angle"/>
            <a:bevelB w="13500" h="13500" prst="angle"/>
            <a:extrusionClr>
              <a:schemeClr val="accent2"/>
            </a:extrusionClr>
          </a:sp3d>
        </p:spPr>
        <p:txBody>
          <a:bodyPr wrap="none" anchor="ctr">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30726" name="AutoShape 6"/>
          <p:cNvSpPr>
            <a:spLocks noChangeArrowheads="1"/>
          </p:cNvSpPr>
          <p:nvPr/>
        </p:nvSpPr>
        <p:spPr bwMode="gray">
          <a:xfrm>
            <a:off x="1485900" y="2752725"/>
            <a:ext cx="2438400" cy="1655763"/>
          </a:xfrm>
          <a:prstGeom prst="upArrow">
            <a:avLst>
              <a:gd name="adj1" fmla="val 50000"/>
              <a:gd name="adj2" fmla="val 18667"/>
            </a:avLst>
          </a:prstGeom>
          <a:gradFill rotWithShape="1">
            <a:gsLst>
              <a:gs pos="0">
                <a:schemeClr val="hlink">
                  <a:gamma/>
                  <a:shade val="56078"/>
                  <a:invGamma/>
                </a:schemeClr>
              </a:gs>
              <a:gs pos="100000">
                <a:schemeClr val="hlink"/>
              </a:gs>
            </a:gsLst>
            <a:lin ang="18900000" scaled="1"/>
          </a:gradFill>
          <a:ln w="19050">
            <a:noFill/>
            <a:miter lim="800000"/>
          </a:ln>
          <a:effectLst/>
          <a:scene3d>
            <a:camera prst="legacyPerspectiveBottomRight"/>
            <a:lightRig rig="legacyFlat1" dir="t"/>
          </a:scene3d>
          <a:sp3d extrusionH="430200" prstMaterial="legacyMatte">
            <a:bevelT w="13500" h="13500" prst="angle"/>
            <a:bevelB w="13500" h="13500" prst="angle"/>
            <a:extrusionClr>
              <a:schemeClr val="hlink"/>
            </a:extrusionClr>
          </a:sp3d>
        </p:spPr>
        <p:txBody>
          <a:bodyPr wrap="none" anchor="ctr">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81927" name="AutoShape 7"/>
          <p:cNvSpPr/>
          <p:nvPr/>
        </p:nvSpPr>
        <p:spPr>
          <a:xfrm>
            <a:off x="2176780" y="4768850"/>
            <a:ext cx="6095365" cy="792480"/>
          </a:xfrm>
          <a:prstGeom prst="roundRect">
            <a:avLst>
              <a:gd name="adj" fmla="val 9144"/>
            </a:avLst>
          </a:prstGeom>
          <a:solidFill>
            <a:srgbClr val="F8F8F8"/>
          </a:solidFill>
          <a:ln w="28575" cap="flat" cmpd="sng">
            <a:solidFill>
              <a:schemeClr val="accent1"/>
            </a:solidFill>
            <a:prstDash val="solid"/>
            <a:round/>
            <a:headEnd type="none" w="med" len="med"/>
            <a:tailEnd type="none" w="med" len="med"/>
          </a:ln>
        </p:spPr>
        <p:txBody>
          <a:bodyPr wrap="none" anchor="ctr" anchorCtr="0"/>
          <a:lstStyle/>
          <a:p>
            <a:pPr>
              <a:buClrTx/>
              <a:buFontTx/>
            </a:pPr>
            <a:endParaRPr lang="zh-CN" altLang="zh-CN" dirty="0">
              <a:latin typeface="微软雅黑 Light" panose="020B0502040204020203" pitchFamily="34" charset="-122"/>
              <a:ea typeface="微软雅黑 Light" panose="020B0502040204020203" pitchFamily="34" charset="-122"/>
            </a:endParaRPr>
          </a:p>
        </p:txBody>
      </p:sp>
      <p:sp>
        <p:nvSpPr>
          <p:cNvPr id="30728" name="AutoShape 8"/>
          <p:cNvSpPr>
            <a:spLocks noChangeArrowheads="1"/>
          </p:cNvSpPr>
          <p:nvPr/>
        </p:nvSpPr>
        <p:spPr bwMode="gray">
          <a:xfrm>
            <a:off x="904875" y="4192588"/>
            <a:ext cx="2438400" cy="1584325"/>
          </a:xfrm>
          <a:prstGeom prst="upArrow">
            <a:avLst>
              <a:gd name="adj1" fmla="val 50000"/>
              <a:gd name="adj2" fmla="val 18667"/>
            </a:avLst>
          </a:prstGeom>
          <a:gradFill rotWithShape="1">
            <a:gsLst>
              <a:gs pos="0">
                <a:schemeClr val="accent1">
                  <a:gamma/>
                  <a:shade val="57255"/>
                  <a:invGamma/>
                </a:schemeClr>
              </a:gs>
              <a:gs pos="100000">
                <a:schemeClr val="accent1"/>
              </a:gs>
            </a:gsLst>
            <a:lin ang="18900000" scaled="1"/>
          </a:gradFill>
          <a:ln w="19050">
            <a:noFill/>
            <a:miter lim="800000"/>
          </a:ln>
          <a:effectLst/>
          <a:scene3d>
            <a:camera prst="legacyPerspectiveBottomRight"/>
            <a:lightRig rig="legacyFlat1" dir="t"/>
          </a:scene3d>
          <a:sp3d extrusionH="430200" prstMaterial="legacyMatte">
            <a:bevelT w="13500" h="13500" prst="angle"/>
            <a:bevelB w="13500" h="13500" prst="angle"/>
            <a:extrusionClr>
              <a:schemeClr val="accent1"/>
            </a:extrusionClr>
          </a:sp3d>
        </p:spPr>
        <p:txBody>
          <a:bodyPr wrap="none" anchor="ctr">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27658" name="Text Box 14"/>
          <p:cNvSpPr txBox="1"/>
          <p:nvPr/>
        </p:nvSpPr>
        <p:spPr>
          <a:xfrm>
            <a:off x="1908175" y="4624388"/>
            <a:ext cx="377825" cy="979487"/>
          </a:xfrm>
          <a:prstGeom prst="rect">
            <a:avLst/>
          </a:prstGeom>
          <a:noFill/>
          <a:ln w="9525">
            <a:noFill/>
          </a:ln>
        </p:spPr>
        <p:txBody>
          <a:bodyPr anchor="t" anchorCtr="0">
            <a:spAutoFit/>
          </a:bodyPr>
          <a:lstStyle/>
          <a:p>
            <a:pPr algn="r">
              <a:lnSpc>
                <a:spcPct val="120000"/>
              </a:lnSpc>
              <a:spcBef>
                <a:spcPct val="50000"/>
              </a:spcBef>
              <a:buClrTx/>
              <a:buFontTx/>
            </a:pPr>
            <a:r>
              <a:rPr lang="zh-CN" altLang="en-US" b="1" dirty="0">
                <a:solidFill>
                  <a:srgbClr val="FFFFFF"/>
                </a:solidFill>
                <a:latin typeface="微软雅黑 Light" panose="020B0502040204020203" pitchFamily="34" charset="-122"/>
                <a:ea typeface="微软雅黑 Light" panose="020B0502040204020203" pitchFamily="34" charset="-122"/>
              </a:rPr>
              <a:t>算法       </a:t>
            </a:r>
            <a:endParaRPr lang="zh-CN" altLang="en-US" b="1" dirty="0">
              <a:solidFill>
                <a:srgbClr val="FFFFFF"/>
              </a:solidFill>
              <a:latin typeface="微软雅黑 Light" panose="020B0502040204020203" pitchFamily="34" charset="-122"/>
              <a:ea typeface="Arial" panose="020B0604020202020204" pitchFamily="34" charset="0"/>
            </a:endParaRPr>
          </a:p>
        </p:txBody>
      </p:sp>
      <p:sp>
        <p:nvSpPr>
          <p:cNvPr id="81931" name="Text Box 15"/>
          <p:cNvSpPr txBox="1"/>
          <p:nvPr/>
        </p:nvSpPr>
        <p:spPr>
          <a:xfrm>
            <a:off x="3089275" y="4979515"/>
            <a:ext cx="4641850" cy="472694"/>
          </a:xfrm>
          <a:prstGeom prst="rect">
            <a:avLst/>
          </a:prstGeom>
          <a:noFill/>
          <a:ln w="9525">
            <a:noFill/>
          </a:ln>
        </p:spPr>
        <p:txBody>
          <a:bodyPr wrap="square" anchor="t" anchorCtr="0">
            <a:spAutoFit/>
          </a:bodyPr>
          <a:lstStyle/>
          <a:p>
            <a:pPr>
              <a:lnSpc>
                <a:spcPct val="110000"/>
              </a:lnSpc>
              <a:spcBef>
                <a:spcPct val="50000"/>
              </a:spcBef>
              <a:buClrTx/>
              <a:buFontTx/>
              <a:buChar char="•"/>
            </a:pPr>
            <a:r>
              <a:rPr lang="en-US" altLang="zh-CN" b="1" dirty="0">
                <a:solidFill>
                  <a:srgbClr val="000000"/>
                </a:solidFill>
                <a:latin typeface="微软雅黑 Light" panose="020B0502040204020203" pitchFamily="34" charset="-122"/>
                <a:ea typeface="微软雅黑 Light" panose="020B0502040204020203" pitchFamily="34" charset="-122"/>
              </a:rPr>
              <a:t>  </a:t>
            </a:r>
            <a:r>
              <a:rPr lang="zh-CN" altLang="en-US" b="1" dirty="0">
                <a:solidFill>
                  <a:srgbClr val="000000"/>
                </a:solidFill>
                <a:latin typeface="微软雅黑 Light" panose="020B0502040204020203" pitchFamily="34" charset="-122"/>
                <a:ea typeface="微软雅黑 Light" panose="020B0502040204020203" pitchFamily="34" charset="-122"/>
              </a:rPr>
              <a:t>数据结构的相关操作及其实现</a:t>
            </a:r>
            <a:endParaRPr lang="zh-CN" altLang="en-US" b="1" dirty="0">
              <a:solidFill>
                <a:srgbClr val="000000"/>
              </a:solidFill>
              <a:latin typeface="微软雅黑 Light" panose="020B0502040204020203" pitchFamily="34" charset="-122"/>
              <a:ea typeface="Arial" panose="020B0604020202020204" pitchFamily="34" charset="0"/>
            </a:endParaRPr>
          </a:p>
        </p:txBody>
      </p:sp>
      <p:sp>
        <p:nvSpPr>
          <p:cNvPr id="26635" name="Text Box 16"/>
          <p:cNvSpPr txBox="1"/>
          <p:nvPr/>
        </p:nvSpPr>
        <p:spPr>
          <a:xfrm>
            <a:off x="4091940" y="2061210"/>
            <a:ext cx="4316730" cy="1493520"/>
          </a:xfrm>
          <a:prstGeom prst="rect">
            <a:avLst/>
          </a:prstGeom>
          <a:noFill/>
          <a:ln w="9525">
            <a:noFill/>
          </a:ln>
        </p:spPr>
        <p:txBody>
          <a:bodyPr wrap="square" anchor="t" anchorCtr="0">
            <a:spAutoFit/>
          </a:bodyPr>
          <a:lstStyle/>
          <a:p>
            <a:pPr>
              <a:lnSpc>
                <a:spcPct val="110000"/>
              </a:lnSpc>
              <a:spcBef>
                <a:spcPct val="50000"/>
              </a:spcBef>
              <a:buClrTx/>
              <a:buFontTx/>
              <a:buChar char="•"/>
            </a:pPr>
            <a:r>
              <a:rPr lang="en-US" altLang="zh-CN" b="1" dirty="0">
                <a:solidFill>
                  <a:srgbClr val="000000"/>
                </a:solidFill>
                <a:latin typeface="微软雅黑 Light" panose="020B0502040204020203" pitchFamily="34" charset="-122"/>
                <a:ea typeface="微软雅黑 Light" panose="020B0502040204020203" pitchFamily="34" charset="-122"/>
              </a:rPr>
              <a:t>  </a:t>
            </a:r>
            <a:r>
              <a:rPr lang="zh-CN" altLang="en-US" b="1" dirty="0">
                <a:solidFill>
                  <a:srgbClr val="000000"/>
                </a:solidFill>
                <a:latin typeface="微软雅黑 Light" panose="020B0502040204020203" pitchFamily="34" charset="-122"/>
                <a:ea typeface="微软雅黑 Light" panose="020B0502040204020203" pitchFamily="34" charset="-122"/>
              </a:rPr>
              <a:t>分析解决问题时可能遇到的元素及元素间典型的逻辑关系</a:t>
            </a:r>
          </a:p>
          <a:p>
            <a:pPr>
              <a:lnSpc>
                <a:spcPct val="110000"/>
              </a:lnSpc>
              <a:spcBef>
                <a:spcPct val="50000"/>
              </a:spcBef>
              <a:buClrTx/>
              <a:buFontTx/>
              <a:buChar char="•"/>
            </a:pPr>
            <a:endParaRPr lang="en-US" altLang="zh-CN" b="1" dirty="0">
              <a:solidFill>
                <a:srgbClr val="000000"/>
              </a:solidFill>
              <a:latin typeface="微软雅黑 Light" panose="020B0502040204020203" pitchFamily="34" charset="-122"/>
              <a:ea typeface="Arial" panose="020B0604020202020204" pitchFamily="34" charset="0"/>
            </a:endParaRPr>
          </a:p>
        </p:txBody>
      </p:sp>
      <p:sp>
        <p:nvSpPr>
          <p:cNvPr id="81933" name="Text Box 17"/>
          <p:cNvSpPr txBox="1"/>
          <p:nvPr/>
        </p:nvSpPr>
        <p:spPr>
          <a:xfrm>
            <a:off x="3636010" y="3316605"/>
            <a:ext cx="4215130" cy="902970"/>
          </a:xfrm>
          <a:prstGeom prst="rect">
            <a:avLst/>
          </a:prstGeom>
          <a:noFill/>
          <a:ln w="9525">
            <a:noFill/>
          </a:ln>
        </p:spPr>
        <p:txBody>
          <a:bodyPr wrap="square" anchor="t" anchorCtr="0">
            <a:spAutoFit/>
          </a:bodyPr>
          <a:lstStyle/>
          <a:p>
            <a:pPr>
              <a:lnSpc>
                <a:spcPct val="110000"/>
              </a:lnSpc>
              <a:spcBef>
                <a:spcPct val="50000"/>
              </a:spcBef>
              <a:buClrTx/>
              <a:buFontTx/>
              <a:buChar char="•"/>
            </a:pPr>
            <a:r>
              <a:rPr lang="en-US" altLang="zh-CN" b="1" dirty="0">
                <a:solidFill>
                  <a:srgbClr val="000000"/>
                </a:solidFill>
                <a:latin typeface="微软雅黑 Light" panose="020B0502040204020203" pitchFamily="34" charset="-122"/>
                <a:ea typeface="微软雅黑 Light" panose="020B0502040204020203" pitchFamily="34" charset="-122"/>
              </a:rPr>
              <a:t>  </a:t>
            </a:r>
            <a:r>
              <a:rPr lang="zh-CN" altLang="en-US" b="1" dirty="0">
                <a:solidFill>
                  <a:srgbClr val="000000"/>
                </a:solidFill>
                <a:latin typeface="微软雅黑 Light" panose="020B0502040204020203" pitchFamily="34" charset="-122"/>
                <a:ea typeface="微软雅黑 Light" panose="020B0502040204020203" pitchFamily="34" charset="-122"/>
              </a:rPr>
              <a:t>元素及其逻辑关系在计算机内的存储</a:t>
            </a:r>
            <a:endParaRPr lang="zh-CN" altLang="en-US" b="1" dirty="0">
              <a:solidFill>
                <a:srgbClr val="000000"/>
              </a:solidFill>
              <a:latin typeface="微软雅黑 Light" panose="020B0502040204020203" pitchFamily="34" charset="-122"/>
              <a:ea typeface="Arial" panose="020B0604020202020204" pitchFamily="34" charset="0"/>
            </a:endParaRPr>
          </a:p>
        </p:txBody>
      </p:sp>
      <p:sp>
        <p:nvSpPr>
          <p:cNvPr id="81934" name="Text Box 12"/>
          <p:cNvSpPr txBox="1"/>
          <p:nvPr/>
        </p:nvSpPr>
        <p:spPr>
          <a:xfrm>
            <a:off x="2484438" y="2849563"/>
            <a:ext cx="431800" cy="1570037"/>
          </a:xfrm>
          <a:prstGeom prst="rect">
            <a:avLst/>
          </a:prstGeom>
          <a:noFill/>
          <a:ln w="9525">
            <a:noFill/>
          </a:ln>
        </p:spPr>
        <p:txBody>
          <a:bodyPr anchor="t" anchorCtr="0">
            <a:spAutoFit/>
          </a:bodyPr>
          <a:lstStyle/>
          <a:p>
            <a:pPr algn="r">
              <a:lnSpc>
                <a:spcPct val="120000"/>
              </a:lnSpc>
              <a:spcBef>
                <a:spcPct val="50000"/>
              </a:spcBef>
              <a:buClrTx/>
              <a:buFontTx/>
            </a:pPr>
            <a:r>
              <a:rPr lang="zh-CN" altLang="en-US" sz="2000" b="1" dirty="0">
                <a:solidFill>
                  <a:schemeClr val="bg1"/>
                </a:solidFill>
                <a:latin typeface="微软雅黑 Light" panose="020B0502040204020203" pitchFamily="34" charset="-122"/>
                <a:ea typeface="微软雅黑 Light" panose="020B0502040204020203" pitchFamily="34" charset="-122"/>
              </a:rPr>
              <a:t>物理结构       </a:t>
            </a:r>
            <a:endParaRPr lang="zh-CN" altLang="en-US" sz="2000" b="1" dirty="0">
              <a:solidFill>
                <a:schemeClr val="bg1"/>
              </a:solidFill>
              <a:latin typeface="微软雅黑 Light" panose="020B0502040204020203" pitchFamily="34" charset="-122"/>
              <a:ea typeface="Arial" panose="020B0604020202020204" pitchFamily="34" charset="0"/>
            </a:endParaRPr>
          </a:p>
        </p:txBody>
      </p:sp>
      <p:sp>
        <p:nvSpPr>
          <p:cNvPr id="81935" name="Text Box 12"/>
          <p:cNvSpPr txBox="1"/>
          <p:nvPr/>
        </p:nvSpPr>
        <p:spPr>
          <a:xfrm>
            <a:off x="1908175" y="4121150"/>
            <a:ext cx="649288" cy="714375"/>
          </a:xfrm>
          <a:prstGeom prst="rect">
            <a:avLst/>
          </a:prstGeom>
          <a:noFill/>
          <a:ln w="9525">
            <a:noFill/>
          </a:ln>
        </p:spPr>
        <p:txBody>
          <a:bodyPr anchor="t" anchorCtr="0">
            <a:spAutoFit/>
          </a:bodyPr>
          <a:lstStyle/>
          <a:p>
            <a:pPr algn="r">
              <a:lnSpc>
                <a:spcPct val="120000"/>
              </a:lnSpc>
              <a:spcBef>
                <a:spcPct val="50000"/>
              </a:spcBef>
              <a:buClrTx/>
              <a:buFontTx/>
            </a:pPr>
            <a:r>
              <a:rPr lang="en-US" altLang="zh-CN" sz="3600" b="1" dirty="0">
                <a:solidFill>
                  <a:srgbClr val="FFFFFF"/>
                </a:solidFill>
                <a:latin typeface="微软雅黑 Light" panose="020B0502040204020203" pitchFamily="34" charset="-122"/>
                <a:ea typeface="微软雅黑 Light" panose="020B0502040204020203" pitchFamily="34" charset="-122"/>
              </a:rPr>
              <a:t>+</a:t>
            </a:r>
            <a:endParaRPr lang="en-US" altLang="zh-CN" sz="3600" b="1" dirty="0">
              <a:solidFill>
                <a:srgbClr val="FFFFFF"/>
              </a:solidFill>
              <a:latin typeface="微软雅黑 Light" panose="020B0502040204020203" pitchFamily="34" charset="-122"/>
              <a:ea typeface="Arial" panose="020B0604020202020204" pitchFamily="34" charset="0"/>
            </a:endParaRPr>
          </a:p>
        </p:txBody>
      </p:sp>
      <p:sp>
        <p:nvSpPr>
          <p:cNvPr id="81936" name="Line 16"/>
          <p:cNvSpPr/>
          <p:nvPr/>
        </p:nvSpPr>
        <p:spPr>
          <a:xfrm>
            <a:off x="757238" y="5848350"/>
            <a:ext cx="2735262" cy="0"/>
          </a:xfrm>
          <a:prstGeom prst="line">
            <a:avLst/>
          </a:prstGeom>
          <a:ln w="38100" cap="flat" cmpd="sng">
            <a:solidFill>
              <a:srgbClr val="DE6306"/>
            </a:solidFill>
            <a:prstDash val="solid"/>
            <a:round/>
            <a:headEnd type="none" w="med" len="med"/>
            <a:tailEnd type="none" w="med" len="med"/>
          </a:ln>
          <a:effectLst>
            <a:prstShdw prst="shdw17" dist="17961" dir="2699999">
              <a:srgbClr val="853B04"/>
            </a:prstShdw>
          </a:effectLst>
        </p:spPr>
      </p:sp>
      <p:sp>
        <p:nvSpPr>
          <p:cNvPr id="81937" name="Text Box 14"/>
          <p:cNvSpPr txBox="1"/>
          <p:nvPr/>
        </p:nvSpPr>
        <p:spPr>
          <a:xfrm>
            <a:off x="971550" y="5776913"/>
            <a:ext cx="1584325" cy="681990"/>
          </a:xfrm>
          <a:prstGeom prst="rect">
            <a:avLst/>
          </a:prstGeom>
          <a:noFill/>
          <a:ln w="9525">
            <a:noFill/>
          </a:ln>
        </p:spPr>
        <p:txBody>
          <a:bodyPr anchor="t" anchorCtr="0">
            <a:spAutoFit/>
          </a:bodyPr>
          <a:lstStyle/>
          <a:p>
            <a:pPr algn="r">
              <a:lnSpc>
                <a:spcPct val="120000"/>
              </a:lnSpc>
              <a:spcBef>
                <a:spcPct val="50000"/>
              </a:spcBef>
              <a:buClrTx/>
              <a:buFontTx/>
            </a:pPr>
            <a:r>
              <a:rPr lang="zh-CN" altLang="en-US" sz="3200" b="1" dirty="0">
                <a:solidFill>
                  <a:srgbClr val="020603"/>
                </a:solidFill>
                <a:latin typeface="微软雅黑 Light" panose="020B0502040204020203" pitchFamily="34" charset="-122"/>
                <a:ea typeface="微软雅黑 Light" panose="020B0502040204020203" pitchFamily="34" charset="-122"/>
              </a:rPr>
              <a:t>程序</a:t>
            </a:r>
            <a:r>
              <a:rPr lang="zh-CN" altLang="en-US" sz="2800" b="1" dirty="0">
                <a:solidFill>
                  <a:srgbClr val="020603"/>
                </a:solidFill>
                <a:latin typeface="微软雅黑 Light" panose="020B0502040204020203" pitchFamily="34" charset="-122"/>
                <a:ea typeface="微软雅黑 Light" panose="020B0502040204020203" pitchFamily="34" charset="-122"/>
              </a:rPr>
              <a:t>       </a:t>
            </a:r>
            <a:endParaRPr lang="zh-CN" altLang="en-US" sz="2800" b="1" dirty="0">
              <a:solidFill>
                <a:srgbClr val="020603"/>
              </a:solidFill>
              <a:latin typeface="微软雅黑 Light" panose="020B0502040204020203" pitchFamily="34" charset="-122"/>
              <a:ea typeface="Arial" panose="020B0604020202020204" pitchFamily="34" charset="0"/>
            </a:endParaRPr>
          </a:p>
        </p:txBody>
      </p:sp>
      <p:sp>
        <p:nvSpPr>
          <p:cNvPr id="81938" name="Text Box 12"/>
          <p:cNvSpPr txBox="1"/>
          <p:nvPr/>
        </p:nvSpPr>
        <p:spPr>
          <a:xfrm>
            <a:off x="2554288" y="2492375"/>
            <a:ext cx="649287" cy="714375"/>
          </a:xfrm>
          <a:prstGeom prst="rect">
            <a:avLst/>
          </a:prstGeom>
          <a:noFill/>
          <a:ln w="9525">
            <a:noFill/>
          </a:ln>
        </p:spPr>
        <p:txBody>
          <a:bodyPr anchor="t" anchorCtr="0">
            <a:spAutoFit/>
          </a:bodyPr>
          <a:lstStyle/>
          <a:p>
            <a:pPr algn="r">
              <a:lnSpc>
                <a:spcPct val="120000"/>
              </a:lnSpc>
              <a:spcBef>
                <a:spcPct val="50000"/>
              </a:spcBef>
              <a:buClrTx/>
              <a:buFontTx/>
            </a:pPr>
            <a:r>
              <a:rPr lang="en-US" altLang="zh-CN" sz="3600" b="1" dirty="0">
                <a:solidFill>
                  <a:srgbClr val="FFFFFF"/>
                </a:solidFill>
                <a:latin typeface="微软雅黑 Light" panose="020B0502040204020203" pitchFamily="34" charset="-122"/>
                <a:ea typeface="微软雅黑 Light" panose="020B0502040204020203" pitchFamily="34" charset="-122"/>
              </a:rPr>
              <a:t>+</a:t>
            </a:r>
            <a:endParaRPr lang="en-US" altLang="zh-CN" sz="3600" b="1" dirty="0">
              <a:solidFill>
                <a:srgbClr val="FFFFFF"/>
              </a:solidFill>
              <a:latin typeface="微软雅黑 Light" panose="020B0502040204020203" pitchFamily="34" charset="-122"/>
              <a:ea typeface="Arial" panose="020B0604020202020204" pitchFamily="34" charset="0"/>
            </a:endParaRPr>
          </a:p>
        </p:txBody>
      </p:sp>
      <p:sp>
        <p:nvSpPr>
          <p:cNvPr id="26642" name="Text Box 12"/>
          <p:cNvSpPr txBox="1"/>
          <p:nvPr/>
        </p:nvSpPr>
        <p:spPr>
          <a:xfrm>
            <a:off x="3089275" y="1412875"/>
            <a:ext cx="431800" cy="1570038"/>
          </a:xfrm>
          <a:prstGeom prst="rect">
            <a:avLst/>
          </a:prstGeom>
          <a:noFill/>
          <a:ln w="9525">
            <a:noFill/>
          </a:ln>
        </p:spPr>
        <p:txBody>
          <a:bodyPr anchor="t" anchorCtr="0">
            <a:spAutoFit/>
          </a:bodyPr>
          <a:lstStyle/>
          <a:p>
            <a:pPr algn="r">
              <a:lnSpc>
                <a:spcPct val="120000"/>
              </a:lnSpc>
              <a:spcBef>
                <a:spcPct val="50000"/>
              </a:spcBef>
              <a:buClrTx/>
              <a:buFontTx/>
            </a:pPr>
            <a:r>
              <a:rPr lang="zh-CN" altLang="en-US" sz="2000" b="1" dirty="0">
                <a:solidFill>
                  <a:schemeClr val="bg1"/>
                </a:solidFill>
                <a:latin typeface="微软雅黑 Light" panose="020B0502040204020203" pitchFamily="34" charset="-122"/>
                <a:ea typeface="微软雅黑 Light" panose="020B0502040204020203" pitchFamily="34" charset="-122"/>
              </a:rPr>
              <a:t>逻辑结构       </a:t>
            </a:r>
            <a:endParaRPr lang="zh-CN" altLang="en-US" sz="2000" b="1" dirty="0">
              <a:solidFill>
                <a:schemeClr val="bg1"/>
              </a:solidFill>
              <a:latin typeface="微软雅黑 Light" panose="020B0502040204020203" pitchFamily="34" charset="-122"/>
              <a:ea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P spid="30726" grpId="0" animBg="1"/>
      <p:bldP spid="81927" grpId="0" animBg="1"/>
      <p:bldP spid="30728" grpId="0" animBg="1"/>
      <p:bldP spid="27658" grpId="0"/>
      <p:bldP spid="81931" grpId="0"/>
      <p:bldP spid="81933" grpId="0"/>
      <p:bldP spid="81934" grpId="0"/>
      <p:bldP spid="81935" grpId="0"/>
      <p:bldP spid="81937" grpId="0"/>
      <p:bldP spid="819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基本概念和术语：</a:t>
            </a:r>
            <a:r>
              <a:rPr lang="zh-CN" altLang="en-US" sz="2400" kern="1200" dirty="0">
                <a:latin typeface="+mj-lt"/>
                <a:cs typeface="+mj-cs"/>
              </a:rPr>
              <a:t>数据类型</a:t>
            </a:r>
          </a:p>
        </p:txBody>
      </p:sp>
      <p:sp>
        <p:nvSpPr>
          <p:cNvPr id="21510" name="Text Box 5"/>
          <p:cNvSpPr>
            <a:spLocks noGrp="1" noChangeArrowheads="1"/>
          </p:cNvSpPr>
          <p:nvPr>
            <p:ph idx="1"/>
          </p:nvPr>
        </p:nvSpPr>
        <p:spPr>
          <a:xfrm>
            <a:off x="511175" y="1079500"/>
            <a:ext cx="8237538" cy="5302250"/>
          </a:xfrm>
        </p:spPr>
        <p:txBody>
          <a:bodyPr vert="horz" wrap="square" lIns="91440" tIns="45720" rIns="91440" bIns="45720" numCol="1" rtlCol="0" anchor="t" anchorCtr="0" compatLnSpc="1">
            <a:normAutofit fontScale="77500" lnSpcReduction="20000"/>
          </a:bodyPr>
          <a:lstStyle/>
          <a:p>
            <a:pPr marL="1143000" marR="0" lvl="2"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None/>
              <a:defRPr/>
            </a:pPr>
            <a:endPar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cs typeface="+mn-cs"/>
            </a:endParaRPr>
          </a:p>
          <a:p>
            <a:pPr marL="342900" marR="0" lvl="0" indent="-342900" algn="l" defTabSz="457200" rtl="0" eaLnBrk="1" fontAlgn="auto" latinLnBrk="0" hangingPunct="1">
              <a:lnSpc>
                <a:spcPct val="120000"/>
              </a:lnSpc>
              <a:spcBef>
                <a:spcPct val="0"/>
              </a:spcBef>
              <a:spcAft>
                <a:spcPts val="0"/>
              </a:spcAft>
              <a:buClrTx/>
              <a:buSzTx/>
              <a:buFont typeface="Wingdings 3" panose="05040102010807070707" pitchFamily="18" charset="2"/>
              <a:buNone/>
              <a:defRPr/>
            </a:pPr>
            <a:r>
              <a:rPr kumimoji="0" lang="zh-CN" altLang="en-US" sz="3600" b="1" i="1" u="sng" strike="noStrike" kern="1200" cap="none" spc="0" normalizeH="0" baseline="0" noProof="0" dirty="0">
                <a:ln>
                  <a:noFill/>
                </a:ln>
                <a:solidFill>
                  <a:schemeClr val="tx1"/>
                </a:solidFill>
                <a:effectLst/>
                <a:uLnTx/>
                <a:uFillTx/>
                <a:latin typeface="Times New Roman" panose="02020603050405020304" pitchFamily="18" charset="0"/>
                <a:cs typeface="+mn-cs"/>
              </a:rPr>
              <a:t>数据类型</a:t>
            </a:r>
            <a:r>
              <a:rPr kumimoji="0" lang="zh-CN" altLang="en-US" sz="3600" b="1" i="0" u="none" strike="noStrike" kern="1200" cap="none" spc="0" normalizeH="0" baseline="0" noProof="0" dirty="0">
                <a:ln>
                  <a:noFill/>
                </a:ln>
                <a:solidFill>
                  <a:schemeClr val="tx1"/>
                </a:solidFill>
                <a:effectLst/>
                <a:uLnTx/>
                <a:uFillTx/>
                <a:latin typeface="Times New Roman" panose="02020603050405020304" pitchFamily="18" charset="0"/>
                <a:cs typeface="+mn-cs"/>
              </a:rPr>
              <a:t>：是和数据结构密切相关的一个概念，用以刻画（程序）操作对象的特性，是一个值的集合和定义在这个值集上的一组操作的总称。</a:t>
            </a:r>
            <a:endParaRPr kumimoji="0" lang="en-US" altLang="zh-CN" sz="3600" b="1" i="0" u="none" strike="noStrike" kern="1200" cap="none" spc="0" normalizeH="0" baseline="0" noProof="0" dirty="0">
              <a:ln>
                <a:noFill/>
              </a:ln>
              <a:solidFill>
                <a:schemeClr val="tx1"/>
              </a:solidFill>
              <a:effectLst/>
              <a:uLnTx/>
              <a:uFillTx/>
              <a:latin typeface="Times New Roman" panose="02020603050405020304" pitchFamily="18" charset="0"/>
              <a:cs typeface="+mn-cs"/>
            </a:endParaRPr>
          </a:p>
          <a:p>
            <a:pPr marL="342900" marR="0" lvl="0" indent="-342900" algn="l" defTabSz="457200" rtl="0" eaLnBrk="1" fontAlgn="auto" latinLnBrk="0" hangingPunct="1">
              <a:lnSpc>
                <a:spcPct val="120000"/>
              </a:lnSpc>
              <a:spcBef>
                <a:spcPct val="0"/>
              </a:spcBef>
              <a:spcAft>
                <a:spcPts val="0"/>
              </a:spcAft>
              <a:buClrTx/>
              <a:buSzTx/>
              <a:buFont typeface="Wingdings 3" panose="05040102010807070707" pitchFamily="18" charset="2"/>
              <a:buNone/>
              <a:defRPr/>
            </a:pPr>
            <a:r>
              <a:rPr kumimoji="0" lang="zh-CN" altLang="en-US" sz="3600" b="1" i="0" u="none" strike="noStrike" kern="1200" cap="none" spc="0" normalizeH="0" baseline="0" noProof="0" dirty="0">
                <a:ln>
                  <a:noFill/>
                </a:ln>
                <a:solidFill>
                  <a:srgbClr val="FF0000"/>
                </a:solidFill>
                <a:effectLst/>
                <a:uLnTx/>
                <a:uFillTx/>
                <a:latin typeface="Times New Roman" panose="02020603050405020304" pitchFamily="18" charset="0"/>
                <a:cs typeface="+mn-cs"/>
              </a:rPr>
              <a:t>      数据类型</a:t>
            </a:r>
            <a:r>
              <a:rPr kumimoji="0" lang="en-US" altLang="zh-CN" sz="3600" b="1" i="0" u="none" strike="noStrike" kern="1200" cap="none" spc="0" normalizeH="0" baseline="0" noProof="0" dirty="0">
                <a:ln>
                  <a:noFill/>
                </a:ln>
                <a:solidFill>
                  <a:srgbClr val="FF0000"/>
                </a:solidFill>
                <a:effectLst/>
                <a:uLnTx/>
                <a:uFillTx/>
                <a:latin typeface="Times New Roman" panose="02020603050405020304" pitchFamily="18" charset="0"/>
                <a:cs typeface="+mn-cs"/>
              </a:rPr>
              <a:t>=</a:t>
            </a:r>
            <a:r>
              <a:rPr kumimoji="0" lang="zh-CN" altLang="en-US" sz="3600" b="1" i="0" u="none" strike="noStrike" kern="1200" cap="none" spc="0" normalizeH="0" baseline="0" noProof="0" dirty="0">
                <a:ln>
                  <a:noFill/>
                </a:ln>
                <a:solidFill>
                  <a:srgbClr val="FF0000"/>
                </a:solidFill>
                <a:effectLst/>
                <a:uLnTx/>
                <a:uFillTx/>
                <a:latin typeface="Times New Roman" panose="02020603050405020304" pitchFamily="18" charset="0"/>
                <a:cs typeface="+mn-cs"/>
              </a:rPr>
              <a:t>广义的数据结构 </a:t>
            </a:r>
            <a:r>
              <a:rPr kumimoji="0" lang="en-US" altLang="zh-CN" sz="3600" b="1" i="0" u="none" strike="noStrike" kern="1200" cap="none" spc="0" normalizeH="0" baseline="0" noProof="0" dirty="0">
                <a:ln>
                  <a:noFill/>
                </a:ln>
                <a:solidFill>
                  <a:srgbClr val="FF0000"/>
                </a:solidFill>
                <a:effectLst/>
                <a:uLnTx/>
                <a:uFillTx/>
                <a:latin typeface="Times New Roman" panose="02020603050405020304" pitchFamily="18" charset="0"/>
                <a:cs typeface="+mn-cs"/>
              </a:rPr>
              <a:t>+ </a:t>
            </a:r>
            <a:r>
              <a:rPr kumimoji="0" lang="zh-CN" altLang="en-US" sz="3600" b="1" i="0" u="none" strike="noStrike" kern="1200" cap="none" spc="0" normalizeH="0" baseline="0" noProof="0" dirty="0">
                <a:ln>
                  <a:noFill/>
                </a:ln>
                <a:solidFill>
                  <a:srgbClr val="FF0000"/>
                </a:solidFill>
                <a:effectLst/>
                <a:uLnTx/>
                <a:uFillTx/>
                <a:latin typeface="Times New Roman" panose="02020603050405020304" pitchFamily="18" charset="0"/>
                <a:cs typeface="+mn-cs"/>
              </a:rPr>
              <a:t>相关操作</a:t>
            </a:r>
            <a:endParaRPr kumimoji="0" lang="zh-CN" altLang="en-US" sz="3100" b="1" i="0" u="none" strike="noStrike" kern="1200" cap="none" spc="0" normalizeH="0" baseline="0" noProof="0" dirty="0">
              <a:ln>
                <a:noFill/>
              </a:ln>
              <a:solidFill>
                <a:schemeClr val="tx1"/>
              </a:solidFill>
              <a:effectLst/>
              <a:uLnTx/>
              <a:uFillTx/>
              <a:latin typeface="Times New Roman" panose="02020603050405020304" pitchFamily="18" charset="0"/>
              <a:cs typeface="+mn-cs"/>
            </a:endParaRPr>
          </a:p>
          <a:p>
            <a:pPr marL="742950" marR="0" lvl="1" indent="-285750" algn="l" defTabSz="457200" rtl="0" eaLnBrk="1" fontAlgn="auto" latinLnBrk="0" hangingPunct="1">
              <a:lnSpc>
                <a:spcPct val="120000"/>
              </a:lnSpc>
              <a:spcBef>
                <a:spcPts val="0"/>
              </a:spcBef>
              <a:spcAft>
                <a:spcPts val="0"/>
              </a:spcAft>
              <a:buClr>
                <a:schemeClr val="accent1"/>
              </a:buClr>
              <a:buSzTx/>
              <a:buFont typeface="Wingdings 3" panose="05040102010807070707" pitchFamily="18" charset="2"/>
              <a:buChar char=""/>
              <a:defRPr/>
            </a:pPr>
            <a:r>
              <a:rPr kumimoji="0" lang="zh-CN" altLang="en-US" sz="31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例：</a:t>
            </a:r>
            <a:r>
              <a:rPr kumimoji="0" lang="en-US" altLang="zh-CN" sz="3100" b="1" i="0" u="none" strike="noStrike" kern="1200" cap="none" spc="0" normalizeH="0" baseline="0" noProof="0" dirty="0">
                <a:ln>
                  <a:noFill/>
                </a:ln>
                <a:solidFill>
                  <a:schemeClr val="tx1"/>
                </a:solidFill>
                <a:effectLst/>
                <a:uLnTx/>
                <a:uFillTx/>
                <a:latin typeface="微软雅黑 Light" panose="020B0502040204020203" pitchFamily="34" charset="-122"/>
                <a:cs typeface="Times New Roman" panose="02020603050405020304" pitchFamily="18" charset="0"/>
              </a:rPr>
              <a:t>C</a:t>
            </a:r>
            <a:r>
              <a:rPr kumimoji="0" lang="zh-CN" altLang="en-US" sz="31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语言中的整型</a:t>
            </a:r>
          </a:p>
          <a:p>
            <a:pPr marL="1143000" marR="0" lvl="2" indent="-228600" algn="l" defTabSz="457200" rtl="0" eaLnBrk="1" fontAlgn="auto" latinLnBrk="0" hangingPunct="1">
              <a:lnSpc>
                <a:spcPct val="120000"/>
              </a:lnSpc>
              <a:spcBef>
                <a:spcPts val="0"/>
              </a:spcBef>
              <a:spcAft>
                <a:spcPts val="0"/>
              </a:spcAft>
              <a:buClr>
                <a:schemeClr val="accent1"/>
              </a:buClr>
              <a:buSzTx/>
              <a:buFont typeface="Wingdings 3" panose="05040102010807070707" pitchFamily="18" charset="2"/>
              <a:buChar char=""/>
              <a:defRPr/>
            </a:pPr>
            <a:r>
              <a:rPr kumimoji="0" lang="zh-CN" altLang="en-US" sz="31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值：定义在某区间上的整数</a:t>
            </a:r>
          </a:p>
          <a:p>
            <a:pPr marL="1143000" marR="0" lvl="2" indent="-228600" algn="l" defTabSz="457200" rtl="0" eaLnBrk="1" fontAlgn="auto" latinLnBrk="0" hangingPunct="1">
              <a:lnSpc>
                <a:spcPct val="120000"/>
              </a:lnSpc>
              <a:spcBef>
                <a:spcPts val="0"/>
              </a:spcBef>
              <a:spcAft>
                <a:spcPts val="0"/>
              </a:spcAft>
              <a:buClr>
                <a:schemeClr val="accent1"/>
              </a:buClr>
              <a:buSzTx/>
              <a:buFont typeface="Wingdings 3" panose="05040102010807070707" pitchFamily="18" charset="2"/>
              <a:buChar char=""/>
              <a:defRPr/>
            </a:pPr>
            <a:r>
              <a:rPr kumimoji="0" lang="zh-CN" altLang="en-US" sz="31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操作：加、减、乘、除、取模</a:t>
            </a:r>
          </a:p>
          <a:p>
            <a:pPr marL="742950" marR="0" lvl="1" indent="-285750" algn="l" defTabSz="457200" rtl="0" eaLnBrk="1" fontAlgn="auto" latinLnBrk="0" hangingPunct="1">
              <a:lnSpc>
                <a:spcPct val="120000"/>
              </a:lnSpc>
              <a:spcBef>
                <a:spcPts val="0"/>
              </a:spcBef>
              <a:spcAft>
                <a:spcPts val="0"/>
              </a:spcAft>
              <a:buClr>
                <a:schemeClr val="accent1"/>
              </a:buClr>
              <a:buSzTx/>
              <a:buFont typeface="Wingdings 3" panose="05040102010807070707" pitchFamily="18" charset="2"/>
              <a:buChar char=""/>
              <a:defRPr/>
            </a:pPr>
            <a:r>
              <a:rPr kumimoji="0" lang="zh-CN" altLang="en-US" sz="31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 按值的不同特性分：</a:t>
            </a:r>
          </a:p>
          <a:p>
            <a:pPr marL="1143000" marR="0" lvl="2" indent="-228600" algn="l" defTabSz="457200" rtl="0" eaLnBrk="1" fontAlgn="auto" latinLnBrk="0" hangingPunct="1">
              <a:lnSpc>
                <a:spcPct val="120000"/>
              </a:lnSpc>
              <a:spcBef>
                <a:spcPts val="0"/>
              </a:spcBef>
              <a:spcAft>
                <a:spcPts val="0"/>
              </a:spcAft>
              <a:buClr>
                <a:schemeClr val="accent1"/>
              </a:buClr>
              <a:buSzTx/>
              <a:buFont typeface="Wingdings 3" panose="05040102010807070707" pitchFamily="18" charset="2"/>
              <a:buChar char=""/>
              <a:defRPr/>
            </a:pPr>
            <a:r>
              <a:rPr kumimoji="0" lang="zh-CN" altLang="en-US" sz="31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原子类型：值不可再分</a:t>
            </a:r>
          </a:p>
          <a:p>
            <a:pPr marL="1600200" marR="0" lvl="3" indent="-228600" algn="l" defTabSz="457200" rtl="0" eaLnBrk="1" fontAlgn="auto" latinLnBrk="0" hangingPunct="1">
              <a:lnSpc>
                <a:spcPct val="120000"/>
              </a:lnSpc>
              <a:spcBef>
                <a:spcPts val="0"/>
              </a:spcBef>
              <a:spcAft>
                <a:spcPts val="0"/>
              </a:spcAft>
              <a:buClr>
                <a:schemeClr val="accent1"/>
              </a:buClr>
              <a:buSzTx/>
              <a:buFont typeface="Wingdings 3" panose="05040102010807070707" pitchFamily="18" charset="2"/>
              <a:buChar char=""/>
              <a:defRPr/>
            </a:pPr>
            <a:r>
              <a:rPr kumimoji="0" lang="en-US" altLang="zh-CN" sz="3100" b="1" i="0" u="none" strike="noStrike" kern="1200" cap="none" spc="0" normalizeH="0" baseline="0" noProof="0" dirty="0">
                <a:ln>
                  <a:noFill/>
                </a:ln>
                <a:solidFill>
                  <a:schemeClr val="tx1"/>
                </a:solidFill>
                <a:effectLst/>
                <a:uLnTx/>
                <a:uFillTx/>
                <a:latin typeface="微软雅黑 Light" panose="020B0502040204020203" pitchFamily="34" charset="-122"/>
                <a:cs typeface="Times New Roman" panose="02020603050405020304" pitchFamily="18" charset="0"/>
              </a:rPr>
              <a:t>C</a:t>
            </a:r>
            <a:r>
              <a:rPr kumimoji="0" lang="zh-CN" altLang="en-US" sz="31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的基本数据类型</a:t>
            </a:r>
            <a:r>
              <a:rPr kumimoji="0" lang="en-US" altLang="zh-CN" sz="3100" b="1" i="0" u="none" strike="noStrike" kern="1200" cap="none" spc="0" normalizeH="0" baseline="0" noProof="0" dirty="0">
                <a:ln>
                  <a:noFill/>
                </a:ln>
                <a:solidFill>
                  <a:schemeClr val="tx1"/>
                </a:solidFill>
                <a:effectLst/>
                <a:uLnTx/>
                <a:uFillTx/>
                <a:latin typeface="微软雅黑 Light" panose="020B0502040204020203" pitchFamily="34" charset="-122"/>
                <a:cs typeface="Times New Roman" panose="02020603050405020304" pitchFamily="18" charset="0"/>
              </a:rPr>
              <a:t>: char, int, float, double, *</a:t>
            </a:r>
            <a:r>
              <a:rPr kumimoji="0" lang="zh-CN" altLang="en-US" sz="3100" b="1" i="0" u="none" strike="noStrike" kern="1200" cap="none" spc="0" normalizeH="0" baseline="0" noProof="0" dirty="0">
                <a:ln>
                  <a:noFill/>
                </a:ln>
                <a:solidFill>
                  <a:schemeClr val="tx1"/>
                </a:solidFill>
                <a:effectLst/>
                <a:uLnTx/>
                <a:uFillTx/>
                <a:latin typeface="微软雅黑 Light" panose="020B0502040204020203" pitchFamily="34" charset="-122"/>
                <a:cs typeface="Times New Roman" panose="02020603050405020304" pitchFamily="18" charset="0"/>
              </a:rPr>
              <a:t>，</a:t>
            </a:r>
            <a:r>
              <a:rPr kumimoji="0" lang="en-US" altLang="zh-CN" sz="3100" b="1" i="0" u="none" strike="noStrike" kern="1200" cap="none" spc="0" normalizeH="0" baseline="0" noProof="0" dirty="0" err="1">
                <a:ln>
                  <a:noFill/>
                </a:ln>
                <a:solidFill>
                  <a:schemeClr val="tx1"/>
                </a:solidFill>
                <a:effectLst/>
                <a:uLnTx/>
                <a:uFillTx/>
                <a:latin typeface="微软雅黑 Light" panose="020B0502040204020203" pitchFamily="34" charset="-122"/>
                <a:cs typeface="Times New Roman" panose="02020603050405020304" pitchFamily="18" charset="0"/>
              </a:rPr>
              <a:t>enum</a:t>
            </a:r>
            <a:r>
              <a:rPr kumimoji="0" lang="en-US" altLang="zh-CN" sz="3100" b="1" i="0" u="none" strike="noStrike" kern="1200" cap="none" spc="0" normalizeH="0" baseline="0" noProof="0" dirty="0">
                <a:ln>
                  <a:noFill/>
                </a:ln>
                <a:solidFill>
                  <a:schemeClr val="tx1"/>
                </a:solidFill>
                <a:effectLst/>
                <a:uLnTx/>
                <a:uFillTx/>
                <a:latin typeface="微软雅黑 Light" panose="020B0502040204020203" pitchFamily="34" charset="-122"/>
                <a:cs typeface="Times New Roman" panose="02020603050405020304" pitchFamily="18" charset="0"/>
              </a:rPr>
              <a:t>,</a:t>
            </a:r>
            <a:r>
              <a:rPr kumimoji="0" lang="en-US" altLang="zh-CN" sz="3100" b="1" i="0" u="none" strike="noStrike" kern="1200" cap="none" spc="0" normalizeH="0" noProof="0" dirty="0">
                <a:ln>
                  <a:noFill/>
                </a:ln>
                <a:solidFill>
                  <a:schemeClr val="tx1"/>
                </a:solidFill>
                <a:effectLst/>
                <a:uLnTx/>
                <a:uFillTx/>
                <a:latin typeface="微软雅黑 Light" panose="020B0502040204020203" pitchFamily="34" charset="-122"/>
                <a:cs typeface="Times New Roman" panose="02020603050405020304" pitchFamily="18" charset="0"/>
              </a:rPr>
              <a:t> </a:t>
            </a:r>
            <a:r>
              <a:rPr kumimoji="0" lang="en-US" altLang="zh-CN" sz="3100" b="1" i="0" u="none" strike="noStrike" kern="1200" cap="none" spc="0" normalizeH="0" baseline="0" noProof="0" dirty="0">
                <a:ln>
                  <a:noFill/>
                </a:ln>
                <a:solidFill>
                  <a:schemeClr val="tx1"/>
                </a:solidFill>
                <a:effectLst/>
                <a:uLnTx/>
                <a:uFillTx/>
                <a:latin typeface="微软雅黑 Light" panose="020B0502040204020203" pitchFamily="34" charset="-122"/>
                <a:cs typeface="Times New Roman" panose="02020603050405020304" pitchFamily="18" charset="0"/>
              </a:rPr>
              <a:t>void</a:t>
            </a:r>
          </a:p>
          <a:p>
            <a:pPr marL="1143000" marR="0" lvl="2" indent="-228600" algn="l" defTabSz="457200" rtl="0" eaLnBrk="1" fontAlgn="auto" latinLnBrk="0" hangingPunct="1">
              <a:lnSpc>
                <a:spcPct val="120000"/>
              </a:lnSpc>
              <a:spcBef>
                <a:spcPts val="0"/>
              </a:spcBef>
              <a:spcAft>
                <a:spcPts val="0"/>
              </a:spcAft>
              <a:buClr>
                <a:schemeClr val="accent1"/>
              </a:buClr>
              <a:buSzTx/>
              <a:buFont typeface="Wingdings 3" panose="05040102010807070707" pitchFamily="18" charset="2"/>
              <a:buChar char=""/>
              <a:defRPr/>
            </a:pPr>
            <a:r>
              <a:rPr kumimoji="0" lang="zh-CN" altLang="en-US" sz="31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结构类型：值由若干个成分按某种结构组成</a:t>
            </a:r>
          </a:p>
        </p:txBody>
      </p:sp>
      <p:sp>
        <p:nvSpPr>
          <p:cNvPr id="28675"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8</a:t>
            </a:fld>
            <a:endParaRPr lang="en-US" altLang="zh-CN" sz="1400" dirty="0">
              <a:latin typeface="Tahoma" panose="020B0604030504040204" pitchFamily="34" charset="0"/>
              <a:ea typeface="微软雅黑 Light" panose="020B0502040204020203" pitchFamily="34" charset="-122"/>
            </a:endParaRPr>
          </a:p>
        </p:txBody>
      </p:sp>
      <p:sp>
        <p:nvSpPr>
          <p:cNvPr id="28676" name="Text Box 4"/>
          <p:cNvSpPr txBox="1"/>
          <p:nvPr/>
        </p:nvSpPr>
        <p:spPr>
          <a:xfrm>
            <a:off x="1524000" y="4114800"/>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1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1476375" y="623888"/>
            <a:ext cx="6588125" cy="1281112"/>
          </a:xfrm>
        </p:spPr>
        <p:txBody>
          <a:bodyPr vert="horz" wrap="square" lIns="91440" tIns="45720" rIns="91440" bIns="45720" anchor="t" anchorCtr="0"/>
          <a:lstStyle/>
          <a:p>
            <a:pPr defTabSz="457200" eaLnBrk="1" hangingPunct="1"/>
            <a:r>
              <a:rPr lang="zh-CN" altLang="en-US" sz="2800" kern="1200" dirty="0">
                <a:latin typeface="+mj-lt"/>
                <a:cs typeface="+mj-cs"/>
              </a:rPr>
              <a:t>基本概念和术语：</a:t>
            </a:r>
            <a:r>
              <a:rPr lang="zh-CN" altLang="en-US" sz="2400" kern="1200" dirty="0">
                <a:latin typeface="+mj-lt"/>
                <a:cs typeface="+mj-cs"/>
              </a:rPr>
              <a:t>抽象数据类型</a:t>
            </a:r>
          </a:p>
        </p:txBody>
      </p:sp>
      <p:sp>
        <p:nvSpPr>
          <p:cNvPr id="20485" name="Text Box 5"/>
          <p:cNvSpPr>
            <a:spLocks noGrp="1" noChangeArrowheads="1"/>
          </p:cNvSpPr>
          <p:nvPr>
            <p:ph idx="1"/>
          </p:nvPr>
        </p:nvSpPr>
        <p:spPr>
          <a:xfrm>
            <a:off x="804863" y="1265238"/>
            <a:ext cx="8207375" cy="4876800"/>
          </a:xfrm>
        </p:spPr>
        <p:txBody>
          <a:bodyPr vert="horz" wrap="square" lIns="91440" tIns="45720" rIns="91440" bIns="45720" numCol="1" rtlCol="0" anchor="t" anchorCtr="0" compatLnSpc="1">
            <a:normAutofit fontScale="92500" lnSpcReduction="10000"/>
          </a:bodyPr>
          <a:lstStyle/>
          <a:p>
            <a:pPr marL="342900" marR="0" lvl="0" indent="-342900" algn="l" defTabSz="457200" rtl="0" eaLnBrk="1" fontAlgn="auto" latinLnBrk="0" hangingPunct="1">
              <a:lnSpc>
                <a:spcPct val="150000"/>
              </a:lnSpc>
              <a:spcBef>
                <a:spcPct val="0"/>
              </a:spcBef>
              <a:spcAft>
                <a:spcPts val="0"/>
              </a:spcAft>
              <a:buClrTx/>
              <a:buSzTx/>
              <a:buFontTx/>
              <a:buNone/>
              <a:defRPr/>
            </a:pPr>
            <a:r>
              <a:rPr kumimoji="0" lang="zh-CN" altLang="en-US" sz="2400" b="1" i="1" u="sng" strike="noStrike" kern="1200" cap="none" spc="0" normalizeH="0" baseline="0" noProof="0" dirty="0">
                <a:ln>
                  <a:noFill/>
                </a:ln>
                <a:solidFill>
                  <a:schemeClr val="tx1"/>
                </a:solidFill>
                <a:effectLst/>
                <a:uLnTx/>
                <a:uFillTx/>
                <a:latin typeface="Times New Roman" panose="02020603050405020304" pitchFamily="18" charset="0"/>
                <a:cs typeface="+mn-cs"/>
              </a:rPr>
              <a:t>抽象数据类型</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cs typeface="+mn-cs"/>
              </a:rPr>
              <a:t>：是指一个数学模型以及定义在该模型上的  </a:t>
            </a:r>
          </a:p>
          <a:p>
            <a:pPr marL="342900" marR="0" lvl="0" indent="-342900" algn="l" defTabSz="457200" rtl="0" eaLnBrk="1" fontAlgn="auto" latinLnBrk="0" hangingPunct="1">
              <a:lnSpc>
                <a:spcPct val="15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cs typeface="+mn-cs"/>
              </a:rPr>
              <a:t>                            一组操作，即数据的逻辑结构</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cs typeface="+mn-cs"/>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cs typeface="+mn-cs"/>
              </a:rPr>
              <a:t>相关操作。</a:t>
            </a:r>
          </a:p>
          <a:p>
            <a:pPr marL="342900" marR="0" lvl="0" indent="-342900" algn="l" defTabSz="457200" rtl="0" eaLnBrk="1" fontAlgn="auto" latinLnBrk="0" hangingPunct="1">
              <a:lnSpc>
                <a:spcPct val="150000"/>
              </a:lnSpc>
              <a:spcBef>
                <a:spcPct val="0"/>
              </a:spcBef>
              <a:spcAft>
                <a:spcPts val="0"/>
              </a:spcAft>
              <a:buClr>
                <a:schemeClr val="hlink"/>
              </a:buClr>
              <a:buSzPct val="5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抽象数据类型可分为原子、固定聚合和可变聚合</a:t>
            </a:r>
            <a:r>
              <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3</a:t>
            </a: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种类型</a:t>
            </a:r>
            <a:endPar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742950" marR="0" lvl="1" indent="-285750" algn="l" defTabSz="457200" rtl="0" eaLnBrk="1" fontAlgn="auto" latinLnBrk="0" hangingPunct="1">
              <a:lnSpc>
                <a:spcPct val="150000"/>
              </a:lnSpc>
              <a:spcBef>
                <a:spcPct val="0"/>
              </a:spcBef>
              <a:spcAft>
                <a:spcPts val="0"/>
              </a:spcAft>
              <a:buClr>
                <a:schemeClr val="hlink"/>
              </a:buClr>
              <a:buSzPct val="5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原子类型：值不可分解。如数位为</a:t>
            </a:r>
            <a:r>
              <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100</a:t>
            </a: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的整数</a:t>
            </a:r>
            <a:endPar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742950" marR="0" lvl="1" indent="-285750" algn="l" defTabSz="457200" rtl="0" eaLnBrk="1" fontAlgn="auto" latinLnBrk="0" hangingPunct="1">
              <a:lnSpc>
                <a:spcPct val="150000"/>
              </a:lnSpc>
              <a:spcBef>
                <a:spcPct val="0"/>
              </a:spcBef>
              <a:spcAft>
                <a:spcPts val="0"/>
              </a:spcAft>
              <a:buClr>
                <a:schemeClr val="hlink"/>
              </a:buClr>
              <a:buSzPct val="5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固定聚合类型：值由确定数目的成分按某种结构组成。如复数</a:t>
            </a:r>
            <a:endPar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742950" marR="0" lvl="1" indent="-285750" algn="l" defTabSz="457200" rtl="0" eaLnBrk="1" fontAlgn="auto" latinLnBrk="0" hangingPunct="1">
              <a:lnSpc>
                <a:spcPct val="150000"/>
              </a:lnSpc>
              <a:spcBef>
                <a:spcPct val="0"/>
              </a:spcBef>
              <a:spcAft>
                <a:spcPts val="0"/>
              </a:spcAft>
              <a:buClr>
                <a:schemeClr val="hlink"/>
              </a:buClr>
              <a:buSzPct val="5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rPr>
              <a:t>可变聚合类型：值的成分数目不确定。如有序整数序列</a:t>
            </a:r>
            <a:endParaRPr kumimoji="0" lang="en-US" altLang="zh-CN"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342900" marR="0" lvl="0" indent="-342900" algn="l" defTabSz="457200" rtl="0" eaLnBrk="1" fontAlgn="auto" latinLnBrk="0" hangingPunct="1">
              <a:lnSpc>
                <a:spcPct val="150000"/>
              </a:lnSpc>
              <a:spcBef>
                <a:spcPct val="0"/>
              </a:spcBef>
              <a:spcAft>
                <a:spcPts val="0"/>
              </a:spcAft>
              <a:buClr>
                <a:schemeClr val="hlink"/>
              </a:buClr>
              <a:buSzPct val="50000"/>
              <a:buFont typeface="Wingdings 3" panose="05040102010807070707" pitchFamily="18" charset="2"/>
              <a:buChar char=""/>
              <a:defRPr/>
            </a:pPr>
            <a:r>
              <a:rPr kumimoji="0" lang="zh-CN" altLang="en-US" sz="2400" b="1" i="1" u="sng" strike="noStrike" kern="1200" cap="none" spc="0" normalizeH="0" baseline="0" noProof="0" dirty="0">
                <a:ln>
                  <a:noFill/>
                </a:ln>
                <a:solidFill>
                  <a:schemeClr val="tx1"/>
                </a:solidFill>
                <a:effectLst/>
                <a:uLnTx/>
                <a:uFillTx/>
                <a:latin typeface="Times New Roman" panose="02020603050405020304" pitchFamily="18" charset="0"/>
                <a:cs typeface="+mn-cs"/>
              </a:rPr>
              <a:t>多型数据类型</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cs typeface="+mn-cs"/>
              </a:rPr>
              <a:t>：是指其值的成分不确定的抽象数据类型</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cs typeface="+mn-cs"/>
            </a:endParaRPr>
          </a:p>
          <a:p>
            <a:pPr marL="742950" marR="0" lvl="1" indent="-285750" algn="l" defTabSz="457200" rtl="0" eaLnBrk="1" fontAlgn="auto" latinLnBrk="0" hangingPunct="1">
              <a:lnSpc>
                <a:spcPct val="150000"/>
              </a:lnSpc>
              <a:spcBef>
                <a:spcPct val="0"/>
              </a:spcBef>
              <a:spcAft>
                <a:spcPts val="0"/>
              </a:spcAft>
              <a:buClr>
                <a:schemeClr val="hlink"/>
              </a:buClr>
              <a:buSzPct val="5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cs typeface="+mn-cs"/>
              </a:rPr>
              <a:t>线性表</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cs typeface="+mn-cs"/>
            </a:endParaRPr>
          </a:p>
          <a:p>
            <a:pPr marL="742950" marR="0" lvl="1" indent="-285750" algn="l" defTabSz="457200" rtl="0" eaLnBrk="1" fontAlgn="auto" latinLnBrk="0" hangingPunct="1">
              <a:lnSpc>
                <a:spcPct val="150000"/>
              </a:lnSpc>
              <a:spcBef>
                <a:spcPct val="0"/>
              </a:spcBef>
              <a:spcAft>
                <a:spcPts val="0"/>
              </a:spcAft>
              <a:buClr>
                <a:schemeClr val="hlink"/>
              </a:buClr>
              <a:buSzPct val="5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cs typeface="+mn-cs"/>
              </a:rPr>
              <a:t>栈、队列</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cs typeface="+mn-cs"/>
            </a:endParaRPr>
          </a:p>
          <a:p>
            <a:pPr marL="742950" marR="0" lvl="1" indent="-285750" algn="l" defTabSz="457200" rtl="0" eaLnBrk="1" fontAlgn="auto" latinLnBrk="0" hangingPunct="1">
              <a:lnSpc>
                <a:spcPct val="150000"/>
              </a:lnSpc>
              <a:spcBef>
                <a:spcPct val="0"/>
              </a:spcBef>
              <a:spcAft>
                <a:spcPts val="0"/>
              </a:spcAft>
              <a:buClr>
                <a:schemeClr val="hlink"/>
              </a:buClr>
              <a:buSzPct val="5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cs typeface="+mn-cs"/>
              </a:rPr>
              <a:t>树、二叉树</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cs typeface="+mn-cs"/>
            </a:endParaRPr>
          </a:p>
          <a:p>
            <a:pPr marL="742950" marR="0" lvl="1" indent="-285750" algn="l" defTabSz="457200" rtl="0" eaLnBrk="1" fontAlgn="auto" latinLnBrk="0" hangingPunct="1">
              <a:lnSpc>
                <a:spcPct val="150000"/>
              </a:lnSpc>
              <a:spcBef>
                <a:spcPct val="0"/>
              </a:spcBef>
              <a:spcAft>
                <a:spcPts val="0"/>
              </a:spcAft>
              <a:buClr>
                <a:schemeClr val="hlink"/>
              </a:buClr>
              <a:buSzPct val="5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cs typeface="+mn-cs"/>
              </a:rPr>
              <a:t>图</a:t>
            </a:r>
          </a:p>
          <a:p>
            <a:pPr marL="342900" marR="0" lvl="0" indent="-342900" algn="l" defTabSz="457200" rtl="0" eaLnBrk="1" fontAlgn="auto" latinLnBrk="0" hangingPunct="1">
              <a:lnSpc>
                <a:spcPct val="150000"/>
              </a:lnSpc>
              <a:spcBef>
                <a:spcPct val="0"/>
              </a:spcBef>
              <a:spcAft>
                <a:spcPts val="0"/>
              </a:spcAft>
              <a:buClr>
                <a:schemeClr val="hlink"/>
              </a:buClr>
              <a:buSzPct val="50000"/>
              <a:buFont typeface="Wingdings 3" panose="05040102010807070707" pitchFamily="18" charset="2"/>
              <a:buChar char=""/>
              <a:defRPr/>
            </a:pPr>
            <a:endParaRPr kumimoji="0" lang="en-US" altLang="zh-CN" sz="24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a:p>
            <a:pPr marL="457200" marR="0" lvl="1" indent="0" algn="l" defTabSz="457200" rtl="0" eaLnBrk="1" fontAlgn="auto" latinLnBrk="0" hangingPunct="1">
              <a:lnSpc>
                <a:spcPct val="150000"/>
              </a:lnSpc>
              <a:spcBef>
                <a:spcPct val="0"/>
              </a:spcBef>
              <a:spcAft>
                <a:spcPts val="0"/>
              </a:spcAft>
              <a:buClr>
                <a:schemeClr val="hlink"/>
              </a:buClr>
              <a:buSzPct val="50000"/>
              <a:buFont typeface="Wingdings 3" panose="05040102010807070707" pitchFamily="18" charset="2"/>
              <a:buNone/>
              <a:defRPr/>
            </a:pPr>
            <a:endParaRPr kumimoji="0" lang="zh-CN" altLang="en-US" sz="2000" b="1" i="0" u="none" strike="noStrike" kern="1200" cap="none" spc="0" normalizeH="0" baseline="0" noProof="0" dirty="0">
              <a:ln>
                <a:noFill/>
              </a:ln>
              <a:solidFill>
                <a:schemeClr val="tx1"/>
              </a:solidFill>
              <a:effectLst/>
              <a:uLnTx/>
              <a:uFillTx/>
              <a:latin typeface="微软雅黑 Light" panose="020B0502040204020203" pitchFamily="34" charset="-122"/>
              <a:cs typeface="+mn-cs"/>
            </a:endParaRPr>
          </a:p>
        </p:txBody>
      </p:sp>
      <p:sp>
        <p:nvSpPr>
          <p:cNvPr id="29699" name="灯片编号占位符 5"/>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ClrTx/>
              <a:buFontTx/>
            </a:pPr>
            <a:fld id="{9A0DB2DC-4C9A-4742-B13C-FB6460FD3503}" type="slidenum">
              <a:rPr lang="en-US" altLang="zh-CN" sz="1400" dirty="0">
                <a:latin typeface="Tahoma" panose="020B0604030504040204" pitchFamily="34" charset="0"/>
                <a:ea typeface="微软雅黑 Light" panose="020B0502040204020203" pitchFamily="34" charset="-122"/>
              </a:rPr>
              <a:t>9</a:t>
            </a:fld>
            <a:endParaRPr lang="en-US" altLang="zh-CN" sz="1400" dirty="0">
              <a:latin typeface="Tahoma" panose="020B0604030504040204" pitchFamily="34" charset="0"/>
              <a:ea typeface="微软雅黑 Light" panose="020B0502040204020203" pitchFamily="34" charset="-122"/>
            </a:endParaRPr>
          </a:p>
        </p:txBody>
      </p:sp>
      <p:sp>
        <p:nvSpPr>
          <p:cNvPr id="29700" name="Text Box 3"/>
          <p:cNvSpPr txBox="1"/>
          <p:nvPr/>
        </p:nvSpPr>
        <p:spPr>
          <a:xfrm>
            <a:off x="1219200" y="2917825"/>
            <a:ext cx="6858000" cy="457200"/>
          </a:xfrm>
          <a:prstGeom prst="rect">
            <a:avLst/>
          </a:prstGeom>
          <a:noFill/>
          <a:ln w="9525">
            <a:noFill/>
          </a:ln>
        </p:spPr>
        <p:txBody>
          <a:bodyPr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
        <p:nvSpPr>
          <p:cNvPr id="29701" name="Text Box 4"/>
          <p:cNvSpPr txBox="1"/>
          <p:nvPr/>
        </p:nvSpPr>
        <p:spPr>
          <a:xfrm>
            <a:off x="1524000" y="3756025"/>
            <a:ext cx="184150" cy="457200"/>
          </a:xfrm>
          <a:prstGeom prst="rect">
            <a:avLst/>
          </a:prstGeom>
          <a:noFill/>
          <a:ln w="9525">
            <a:noFill/>
          </a:ln>
        </p:spPr>
        <p:txBody>
          <a:bodyPr wrap="none" anchor="t" anchorCtr="0">
            <a:spAutoFit/>
          </a:bodyPr>
          <a:lstStyle/>
          <a:p>
            <a:pPr>
              <a:buClrTx/>
              <a:buFontTx/>
            </a:pPr>
            <a:endParaRPr lang="zh-CN" altLang="zh-CN" dirty="0">
              <a:latin typeface="Times New Roman" panose="02020603050405020304" pitchFamily="18" charset="0"/>
              <a:ea typeface="微软雅黑 Light" panose="020B0502040204020203"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48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8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48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965ce7fa-2bb5-430b-a0ad-718882b85422"/>
  <p:tag name="COMMONDATA" val="eyJoZGlkIjoiMWJiNDI1OGI3NmEwYTQyMDk1MDdjMGZlZDFhMjQxNWQ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226</TotalTime>
  <Words>6986</Words>
  <Application>Microsoft Office PowerPoint</Application>
  <PresentationFormat>全屏显示(4:3)</PresentationFormat>
  <Paragraphs>762</Paragraphs>
  <Slides>59</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59</vt:i4>
      </vt:variant>
    </vt:vector>
  </HeadingPairs>
  <TitlesOfParts>
    <vt:vector size="71" baseType="lpstr">
      <vt:lpstr>宋体</vt:lpstr>
      <vt:lpstr>微软雅黑</vt:lpstr>
      <vt:lpstr>微软雅黑 Light</vt:lpstr>
      <vt:lpstr>Arial</vt:lpstr>
      <vt:lpstr>Calibri</vt:lpstr>
      <vt:lpstr>Century Gothic</vt:lpstr>
      <vt:lpstr>Comic Sans MS</vt:lpstr>
      <vt:lpstr>Tahoma</vt:lpstr>
      <vt:lpstr>Times New Roman</vt:lpstr>
      <vt:lpstr>Wingdings</vt:lpstr>
      <vt:lpstr>Wingdings 3</vt:lpstr>
      <vt:lpstr>丝状</vt:lpstr>
      <vt:lpstr>第一章 绪论</vt:lpstr>
      <vt:lpstr>基本概念和术语：关于数据</vt:lpstr>
      <vt:lpstr>基本概念和术语：关于数据</vt:lpstr>
      <vt:lpstr>基本概念和术语：数据的逻辑结构</vt:lpstr>
      <vt:lpstr>基本概念和术语：数据的物理结构</vt:lpstr>
      <vt:lpstr>基本概念和术语：数据结构</vt:lpstr>
      <vt:lpstr>基本概念和术语：本课程主要研究什么？</vt:lpstr>
      <vt:lpstr>基本概念和术语：数据类型</vt:lpstr>
      <vt:lpstr>基本概念和术语：抽象数据类型</vt:lpstr>
      <vt:lpstr>基本概念和术语：抽象数据类型</vt:lpstr>
      <vt:lpstr>基本概念和术语：抽象数据类型</vt:lpstr>
      <vt:lpstr>基本概念和术语：抽象数据类型描述示例</vt:lpstr>
      <vt:lpstr>基本概念和术语：抽象数据类型的实现示例</vt:lpstr>
      <vt:lpstr>发展史</vt:lpstr>
      <vt:lpstr>第一章 绪论</vt:lpstr>
      <vt:lpstr>抽象数据类型的表示与实现：算法和程序</vt:lpstr>
      <vt:lpstr>抽象数据类型的表示与实现：算法的描述方法</vt:lpstr>
      <vt:lpstr>抽象数据类型的表示与实现：类C语言</vt:lpstr>
      <vt:lpstr>抽象数据类型的表示与实现：类C算法示例</vt:lpstr>
      <vt:lpstr>抽象数据类型的表示与实现：类C算法示例</vt:lpstr>
      <vt:lpstr>抽象数据类型的表示与实现</vt:lpstr>
      <vt:lpstr>抽象数据类型的表示与实现</vt:lpstr>
      <vt:lpstr>抽象数据类型的表示与实现</vt:lpstr>
      <vt:lpstr>抽象数据类型的表示与实现</vt:lpstr>
      <vt:lpstr>抽象数据类型的表示与实现</vt:lpstr>
      <vt:lpstr>抽象数据类型的表示与实现</vt:lpstr>
      <vt:lpstr>基本概念和术语：抽象数据类型实现示例</vt:lpstr>
      <vt:lpstr>算法和算法分析：算法设计的要求</vt:lpstr>
      <vt:lpstr>算法和算法分析：算法时间效率的度量方法</vt:lpstr>
      <vt:lpstr>算法和算法分析：算法时间效率的度量方法</vt:lpstr>
      <vt:lpstr>算法和算法分析：算法时间效率的度量方法</vt:lpstr>
      <vt:lpstr>算法和算法分析：算法的时间复杂度</vt:lpstr>
      <vt:lpstr>例１</vt:lpstr>
      <vt:lpstr>例2</vt:lpstr>
      <vt:lpstr>算法和算法分析： O( )函数</vt:lpstr>
      <vt:lpstr>例３</vt:lpstr>
      <vt:lpstr>算法和算法分析：时间复杂度计算的规则</vt:lpstr>
      <vt:lpstr>例５</vt:lpstr>
      <vt:lpstr>PowerPoint 演示文稿</vt:lpstr>
      <vt:lpstr>算法和算法分析：时间复杂度计算的规则</vt:lpstr>
      <vt:lpstr>算法和算法分析：算法空间效率的度量方法</vt:lpstr>
      <vt:lpstr>算法和算法分析：算法空间效率的度量方法</vt:lpstr>
      <vt:lpstr>第一章总结</vt:lpstr>
      <vt:lpstr>第一章作业</vt:lpstr>
      <vt:lpstr>第一章作业</vt:lpstr>
      <vt:lpstr>第一章作业</vt:lpstr>
      <vt:lpstr>例４</vt:lpstr>
      <vt:lpstr>类C语言描述的算法和C程序之间的区别</vt:lpstr>
      <vt:lpstr>PowerPoint 演示文稿</vt:lpstr>
      <vt:lpstr>PowerPoint 演示文稿</vt:lpstr>
      <vt:lpstr>PASCAL语言创始人:Niklaus Wirth</vt:lpstr>
      <vt:lpstr>PASCAL语言创始人:Niklaus Wirth</vt:lpstr>
      <vt:lpstr>PASCAL语言创始人:Niklaus Wirth</vt:lpstr>
      <vt:lpstr>图灵奖</vt:lpstr>
      <vt:lpstr>图灵</vt:lpstr>
      <vt:lpstr>算法大师Donald E. Knuth</vt:lpstr>
      <vt:lpstr>算法大师Donald E. Knuth</vt:lpstr>
      <vt:lpstr>算法大师Donald E. Knuth</vt:lpstr>
      <vt:lpstr>算法大师Donald E. Knuth</vt:lpstr>
    </vt:vector>
  </TitlesOfParts>
  <Company>zzu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数据结构第一章</dc:title>
  <dc:creator>GCY</dc:creator>
  <cp:lastModifiedBy>GY L</cp:lastModifiedBy>
  <cp:revision>212</cp:revision>
  <dcterms:created xsi:type="dcterms:W3CDTF">2004-02-16T09:14:00Z</dcterms:created>
  <dcterms:modified xsi:type="dcterms:W3CDTF">2024-09-10T13:38:07Z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5A76D58269A64FBE8E998F5CD978CC7D_12</vt:lpwstr>
  </property>
  <property fmtid="{D5CDD505-2E9C-101B-9397-08002B2CF9AE}" pid="3" name="KSOProductBuildVer">
    <vt:lpwstr>2052-11.1.0.14309</vt:lpwstr>
  </property>
</Properties>
</file>