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77"/>
  </p:handoutMasterIdLst>
  <p:sldIdLst>
    <p:sldId id="256" r:id="rId3"/>
    <p:sldId id="430" r:id="rId4"/>
    <p:sldId id="258" r:id="rId5"/>
    <p:sldId id="330" r:id="rId6"/>
    <p:sldId id="331" r:id="rId7"/>
    <p:sldId id="375" r:id="rId8"/>
    <p:sldId id="432" r:id="rId10"/>
    <p:sldId id="433" r:id="rId11"/>
    <p:sldId id="434" r:id="rId12"/>
    <p:sldId id="435" r:id="rId13"/>
    <p:sldId id="436" r:id="rId14"/>
    <p:sldId id="437" r:id="rId15"/>
    <p:sldId id="438" r:id="rId16"/>
    <p:sldId id="439" r:id="rId17"/>
    <p:sldId id="440" r:id="rId18"/>
    <p:sldId id="441" r:id="rId19"/>
    <p:sldId id="442" r:id="rId20"/>
    <p:sldId id="443" r:id="rId21"/>
    <p:sldId id="444" r:id="rId22"/>
    <p:sldId id="445" r:id="rId23"/>
    <p:sldId id="446" r:id="rId24"/>
    <p:sldId id="447" r:id="rId25"/>
    <p:sldId id="448" r:id="rId26"/>
    <p:sldId id="449" r:id="rId27"/>
    <p:sldId id="450" r:id="rId28"/>
    <p:sldId id="451" r:id="rId29"/>
    <p:sldId id="452" r:id="rId30"/>
    <p:sldId id="453" r:id="rId31"/>
    <p:sldId id="473" r:id="rId32"/>
    <p:sldId id="474" r:id="rId33"/>
    <p:sldId id="475" r:id="rId34"/>
    <p:sldId id="472" r:id="rId35"/>
    <p:sldId id="476" r:id="rId36"/>
    <p:sldId id="455" r:id="rId37"/>
    <p:sldId id="456" r:id="rId38"/>
    <p:sldId id="457" r:id="rId39"/>
    <p:sldId id="458" r:id="rId40"/>
    <p:sldId id="459" r:id="rId41"/>
    <p:sldId id="460" r:id="rId42"/>
    <p:sldId id="461" r:id="rId43"/>
    <p:sldId id="462" r:id="rId44"/>
    <p:sldId id="463" r:id="rId45"/>
    <p:sldId id="464" r:id="rId46"/>
    <p:sldId id="496" r:id="rId47"/>
    <p:sldId id="465" r:id="rId48"/>
    <p:sldId id="466" r:id="rId49"/>
    <p:sldId id="467" r:id="rId50"/>
    <p:sldId id="468" r:id="rId51"/>
    <p:sldId id="469" r:id="rId52"/>
    <p:sldId id="470" r:id="rId53"/>
    <p:sldId id="477" r:id="rId54"/>
    <p:sldId id="378" r:id="rId55"/>
    <p:sldId id="379" r:id="rId56"/>
    <p:sldId id="478" r:id="rId57"/>
    <p:sldId id="479" r:id="rId58"/>
    <p:sldId id="480" r:id="rId59"/>
    <p:sldId id="481" r:id="rId60"/>
    <p:sldId id="482" r:id="rId61"/>
    <p:sldId id="483" r:id="rId62"/>
    <p:sldId id="484" r:id="rId63"/>
    <p:sldId id="485" r:id="rId64"/>
    <p:sldId id="486" r:id="rId65"/>
    <p:sldId id="487" r:id="rId66"/>
    <p:sldId id="488" r:id="rId67"/>
    <p:sldId id="489" r:id="rId68"/>
    <p:sldId id="490" r:id="rId69"/>
    <p:sldId id="491" r:id="rId70"/>
    <p:sldId id="492" r:id="rId71"/>
    <p:sldId id="493" r:id="rId72"/>
    <p:sldId id="494" r:id="rId73"/>
    <p:sldId id="471" r:id="rId74"/>
    <p:sldId id="495" r:id="rId75"/>
    <p:sldId id="431" r:id="rId76"/>
  </p:sldIdLst>
  <p:sldSz cx="9144000" cy="6858000" type="screen4x3"/>
  <p:notesSz cx="6858000" cy="9144000"/>
  <p:custDataLst>
    <p:tags r:id="rId81"/>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20603"/>
    <a:srgbClr val="ACEEFE"/>
    <a:srgbClr val="FFCC99"/>
    <a:srgbClr val="1AD3E6"/>
    <a:srgbClr val="ADEAFD"/>
    <a:srgbClr val="3B3FE9"/>
    <a:srgbClr val="FFFFFF"/>
    <a:srgbClr val="FB29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641"/>
  </p:normalViewPr>
  <p:slideViewPr>
    <p:cSldViewPr showGuides="1">
      <p:cViewPr varScale="1">
        <p:scale>
          <a:sx n="106" d="100"/>
          <a:sy n="106" d="100"/>
        </p:scale>
        <p:origin x="11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1" Type="http://schemas.openxmlformats.org/officeDocument/2006/relationships/tags" Target="tags/tag1.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atin typeface="Arial" panose="020B0604020202020204" pitchFamily="34" charset="0"/>
                <a:ea typeface="微软雅黑 Light" panose="020B0502040204020203"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cs typeface="+mn-cs"/>
            </a:endParaRP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微软雅黑 Light" panose="020B0502040204020203"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rPr>
              <a:t>Click to edit Master text styles</a:t>
            </a:r>
            <a:endPar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rPr>
              <a:t>Second level</a:t>
            </a:r>
            <a:endPar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rPr>
              <a:t>Third level</a:t>
            </a:r>
            <a:endPar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rPr>
              <a:t>Fourth level</a:t>
            </a:r>
            <a:endPar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rPr>
              <a:t>Fifth level</a:t>
            </a:r>
            <a:endParaRPr kumimoji="0" lang="en-US" altLang="zh-CN" sz="12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atin typeface="Arial" panose="020B0604020202020204" pitchFamily="34" charset="0"/>
                <a:ea typeface="微软雅黑 Light" panose="020B0502040204020203"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cs typeface="+mn-cs"/>
            </a:endParaRP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E73F48B-9482-4C2E-8B6C-CB580F7E84D6}" type="slidenum">
              <a:rPr kumimoji="0" lang="en-US" altLang="zh-CN" sz="1200" b="0" i="0" u="none" strike="noStrike" kern="1200" cap="none" spc="0" normalizeH="0" baseline="0" noProof="0">
                <a:ln>
                  <a:noFill/>
                </a:ln>
                <a:solidFill>
                  <a:schemeClr val="tx1"/>
                </a:solidFill>
                <a:effectLst/>
                <a:uLnTx/>
                <a:uFillTx/>
                <a:latin typeface="微软雅黑 Light" panose="020B0502040204020203" charset="-122"/>
                <a:ea typeface="微软雅黑 Light" panose="020B0502040204020203" charset="-122"/>
                <a:cs typeface="+mn-cs"/>
              </a:rPr>
            </a:fld>
            <a:endParaRPr kumimoji="0" lang="en-US" altLang="zh-CN" sz="1200" b="0" i="0" u="none" strike="noStrike" kern="1200" cap="none" spc="0" normalizeH="0" baseline="0" noProof="0" dirty="0">
              <a:ln>
                <a:noFill/>
              </a:ln>
              <a:solidFill>
                <a:schemeClr val="tx1"/>
              </a:solidFill>
              <a:effectLst/>
              <a:uLnTx/>
              <a:uFillTx/>
              <a:latin typeface="微软雅黑 Light" panose="020B0502040204020203" charset="-122"/>
              <a:ea typeface="微软雅黑 Light" panose="020B0502040204020203"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sym typeface="微软雅黑 Light" panose="020B0502040204020203" charset="-122"/>
      </a:defRPr>
    </a:lvl1pPr>
    <a:lvl2pPr marL="4572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sym typeface="微软雅黑 Light" panose="020B0502040204020203" charset="-122"/>
      </a:defRPr>
    </a:lvl2pPr>
    <a:lvl3pPr marL="9144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sym typeface="微软雅黑 Light" panose="020B0502040204020203" charset="-122"/>
      </a:defRPr>
    </a:lvl3pPr>
    <a:lvl4pPr marL="13716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sym typeface="微软雅黑 Light" panose="020B0502040204020203" charset="-122"/>
      </a:defRPr>
    </a:lvl4pPr>
    <a:lvl5pPr marL="18288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sym typeface="微软雅黑 Light" panose="020B0502040204020203"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Rot="1" noTextEdit="1"/>
          </p:cNvSpPr>
          <p:nvPr>
            <p:ph type="sldImg"/>
          </p:nvPr>
        </p:nvSpPr>
        <p:spPr/>
      </p:sp>
      <p:sp>
        <p:nvSpPr>
          <p:cNvPr id="10243" name="Rectangle 3"/>
          <p:cNvSpPr/>
          <p:nvPr>
            <p:ph type="body" idx="1"/>
          </p:nvPr>
        </p:nvSpPr>
        <p:spPr>
          <a:xfrm>
            <a:off x="914400" y="4343400"/>
            <a:ext cx="5029200" cy="4114800"/>
          </a:xfrm>
        </p:spPr>
        <p:txBody>
          <a:bodyPr wrap="square" lIns="91440" tIns="45720" rIns="91440" bIns="45720" anchor="t" anchorCtr="0"/>
          <a:p>
            <a:pPr lvl="0"/>
            <a:r>
              <a:rPr lang="en-US" altLang="zh-CN" dirty="0"/>
              <a:t>1</a:t>
            </a:r>
            <a:r>
              <a:rPr lang="zh-CN" altLang="en-US" dirty="0"/>
              <a:t>、</a:t>
            </a:r>
            <a:r>
              <a:rPr lang="en-US" altLang="zh-CN" dirty="0"/>
              <a:t>n-I+1</a:t>
            </a:r>
            <a:endParaRPr lang="en-US" altLang="zh-CN" dirty="0"/>
          </a:p>
          <a:p>
            <a:pPr lvl="0"/>
            <a:r>
              <a:rPr lang="en-US" altLang="zh-CN" dirty="0"/>
              <a:t>2</a:t>
            </a:r>
            <a:r>
              <a:rPr lang="zh-CN" altLang="en-US" dirty="0"/>
              <a:t>、</a:t>
            </a:r>
            <a:r>
              <a:rPr lang="en-US" altLang="zh-CN" dirty="0"/>
              <a:t>top=top-1</a:t>
            </a:r>
            <a:endParaRPr lang="en-US" altLang="zh-CN" dirty="0"/>
          </a:p>
          <a:p>
            <a:pPr lvl="0"/>
            <a:r>
              <a:rPr lang="en-US" altLang="zh-CN" dirty="0"/>
              <a:t>3</a:t>
            </a:r>
            <a:r>
              <a:rPr lang="zh-CN" altLang="en-US" dirty="0"/>
              <a:t>、</a:t>
            </a:r>
            <a:r>
              <a:rPr lang="en-US" altLang="zh-CN" sz="900" dirty="0"/>
              <a:t>C</a:t>
            </a:r>
            <a:r>
              <a:rPr lang="zh-CN" altLang="en-US" sz="900" dirty="0"/>
              <a:t>。由于输出序列没有明确标出具体序列值，</a:t>
            </a:r>
            <a:endParaRPr lang="zh-CN" altLang="en-US" sz="900" dirty="0"/>
          </a:p>
          <a:p>
            <a:pPr lvl="0"/>
            <a:r>
              <a:rPr lang="en-US" altLang="zh-CN" dirty="0"/>
              <a:t>4</a:t>
            </a:r>
            <a:r>
              <a:rPr lang="zh-CN" altLang="en-US" dirty="0"/>
              <a:t>、</a:t>
            </a:r>
            <a:r>
              <a:rPr lang="en-US" altLang="zh-CN" dirty="0"/>
              <a:t>D		</a:t>
            </a:r>
            <a:endParaRPr lang="en-US" altLang="zh-CN" dirty="0"/>
          </a:p>
          <a:p>
            <a:pPr lvl="0"/>
            <a:r>
              <a:rPr lang="en-US" altLang="zh-CN" dirty="0"/>
              <a:t>5</a:t>
            </a:r>
            <a:r>
              <a:rPr lang="zh-CN" altLang="en-US" dirty="0"/>
              <a:t>、 </a:t>
            </a:r>
            <a:r>
              <a:rPr lang="en-US" altLang="zh-CN" sz="900" u="sng" dirty="0"/>
              <a:t>ABCDE</a:t>
            </a:r>
            <a:endParaRPr lang="en-US" altLang="zh-CN" dirty="0"/>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p:txBody>
          <a:bodyPr wrap="square" lIns="91440" tIns="45720" rIns="91440" bIns="45720" anchor="t" anchorCtr="0"/>
          <a:p>
            <a:pPr lvl="0"/>
            <a:endParaRPr lang="zh-CN" altLang="en-US" dirty="0"/>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微软雅黑 Light" panose="020B0502040204020203" charset="-122"/>
                <a:ea typeface="微软雅黑 Light" panose="020B0502040204020203" charset="-122"/>
              </a:rPr>
            </a:fld>
            <a:endParaRPr lang="en-US" altLang="zh-CN" sz="1200" dirty="0">
              <a:latin typeface="微软雅黑 Light" panose="020B0502040204020203" charset="-122"/>
              <a:ea typeface="微软雅黑 Light" panose="020B0502040204020203"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Rot="1" noTextEdit="1"/>
          </p:cNvSpPr>
          <p:nvPr>
            <p:ph type="sldImg"/>
          </p:nvPr>
        </p:nvSpPr>
        <p:spPr/>
      </p:sp>
      <p:sp>
        <p:nvSpPr>
          <p:cNvPr id="54275" name="Rectangle 3"/>
          <p:cNvSpPr/>
          <p:nvPr>
            <p:ph type="body" idx="1"/>
          </p:nvPr>
        </p:nvSpPr>
        <p:spPr>
          <a:xfrm>
            <a:off x="914400" y="4343400"/>
            <a:ext cx="5029200" cy="4114800"/>
          </a:xfrm>
        </p:spPr>
        <p:txBody>
          <a:bodyPr wrap="square" lIns="91440" tIns="45720" rIns="91440" bIns="45720" anchor="t" anchorCtr="0"/>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Rot="1" noTextEdit="1"/>
          </p:cNvSpPr>
          <p:nvPr>
            <p:ph type="sldImg"/>
          </p:nvPr>
        </p:nvSpPr>
        <p:spPr/>
      </p:sp>
      <p:sp>
        <p:nvSpPr>
          <p:cNvPr id="56323" name="Rectangle 3"/>
          <p:cNvSpPr/>
          <p:nvPr>
            <p:ph type="body" idx="1"/>
          </p:nvPr>
        </p:nvSpPr>
        <p:spPr>
          <a:xfrm>
            <a:off x="914400" y="4343400"/>
            <a:ext cx="5029200" cy="4114800"/>
          </a:xfrm>
        </p:spPr>
        <p:txBody>
          <a:bodyPr wrap="square" lIns="91440" tIns="45720" rIns="91440" bIns="45720" anchor="t" anchorCtr="0"/>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Rot="1" noTextEdit="1"/>
          </p:cNvSpPr>
          <p:nvPr>
            <p:ph type="sldImg"/>
          </p:nvPr>
        </p:nvSpPr>
        <p:spPr/>
      </p:sp>
      <p:sp>
        <p:nvSpPr>
          <p:cNvPr id="80899" name="Rectangle 3"/>
          <p:cNvSpPr/>
          <p:nvPr>
            <p:ph type="body" idx="1"/>
          </p:nvPr>
        </p:nvSpPr>
        <p:spPr>
          <a:xfrm>
            <a:off x="914400" y="4343400"/>
            <a:ext cx="5029200" cy="4114800"/>
          </a:xfrm>
        </p:spPr>
        <p:txBody>
          <a:bodyPr wrap="square" lIns="91440" tIns="45720" rIns="91440" bIns="45720"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rgbClr val="FFFFFF"/>
        </a:solidFill>
        <a:effectLst/>
      </p:bgPr>
    </p:bg>
    <p:spTree>
      <p:nvGrpSpPr>
        <p:cNvPr id="1" name=""/>
        <p:cNvGrpSpPr/>
        <p:nvPr/>
      </p:nvGrpSpPr>
      <p:grpSpPr>
        <a:xfrm>
          <a:off x="0" y="0"/>
          <a:ext cx="0" cy="0"/>
          <a:chOff x="0" y="0"/>
          <a:chExt cx="0" cy="0"/>
        </a:xfrm>
      </p:grpSpPr>
      <p:pic>
        <p:nvPicPr>
          <p:cNvPr id="75" name="Picture 43" descr="1"/>
          <p:cNvPicPr>
            <a:picLocks noChangeAspect="1"/>
          </p:cNvPicPr>
          <p:nvPr/>
        </p:nvPicPr>
        <p:blipFill>
          <a:blip r:embed="rId2"/>
          <a:stretch>
            <a:fillRect/>
          </a:stretch>
        </p:blipFill>
        <p:spPr>
          <a:xfrm>
            <a:off x="130175" y="2911475"/>
            <a:ext cx="1347788" cy="1531938"/>
          </a:xfrm>
          <a:prstGeom prst="rect">
            <a:avLst/>
          </a:prstGeom>
          <a:noFill/>
          <a:ln w="9525">
            <a:noFill/>
          </a:ln>
        </p:spPr>
      </p:pic>
      <p:sp>
        <p:nvSpPr>
          <p:cNvPr id="76" name="Rectangle 70" descr="2"/>
          <p:cNvSpPr>
            <a:spLocks noChangeArrowheads="1"/>
          </p:cNvSpPr>
          <p:nvPr/>
        </p:nvSpPr>
        <p:spPr bwMode="gray">
          <a:xfrm>
            <a:off x="1701800" y="3705225"/>
            <a:ext cx="744538" cy="742950"/>
          </a:xfrm>
          <a:prstGeom prst="rect">
            <a:avLst/>
          </a:prstGeom>
          <a:blipFill dpi="0" rotWithShape="1">
            <a:blip r:embed="rId3"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63" name="Group 74"/>
          <p:cNvGrpSpPr/>
          <p:nvPr/>
        </p:nvGrpSpPr>
        <p:grpSpPr>
          <a:xfrm>
            <a:off x="85725" y="854075"/>
            <a:ext cx="8982075" cy="1131888"/>
            <a:chOff x="54" y="538"/>
            <a:chExt cx="5658" cy="713"/>
          </a:xfrm>
        </p:grpSpPr>
        <p:sp>
          <p:nvSpPr>
            <p:cNvPr id="64" name="Freeform 30"/>
            <p:cNvSpPr/>
            <p:nvPr/>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65" name="Freeform 31"/>
            <p:cNvSpPr/>
            <p:nvPr/>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66" name="Freeform 32"/>
            <p:cNvSpPr/>
            <p:nvPr/>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sp>
        <p:nvSpPr>
          <p:cNvPr id="67" name="Rectangle 33"/>
          <p:cNvSpPr>
            <a:spLocks noChangeArrowheads="1"/>
          </p:cNvSpPr>
          <p:nvPr/>
        </p:nvSpPr>
        <p:spPr bwMode="gray">
          <a:xfrm>
            <a:off x="85725" y="609600"/>
            <a:ext cx="8982075" cy="185738"/>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68" name="Rectangle 38" descr="1"/>
          <p:cNvSpPr>
            <a:spLocks noChangeArrowheads="1"/>
          </p:cNvSpPr>
          <p:nvPr/>
        </p:nvSpPr>
        <p:spPr bwMode="gray">
          <a:xfrm>
            <a:off x="4067175" y="4497388"/>
            <a:ext cx="741363" cy="742950"/>
          </a:xfrm>
          <a:prstGeom prst="rect">
            <a:avLst/>
          </a:prstGeom>
          <a:blipFill dpi="0" rotWithShape="1">
            <a:blip r:embed="rId4"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69" name="Rectangle 40" descr="7"/>
          <p:cNvSpPr>
            <a:spLocks noChangeArrowheads="1"/>
          </p:cNvSpPr>
          <p:nvPr/>
        </p:nvSpPr>
        <p:spPr bwMode="gray">
          <a:xfrm>
            <a:off x="3275013" y="5314950"/>
            <a:ext cx="742950" cy="742950"/>
          </a:xfrm>
          <a:prstGeom prst="rect">
            <a:avLst/>
          </a:prstGeom>
          <a:blipFill dpi="0" rotWithShape="1">
            <a:blip r:embed="rId5"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0" name="Rectangle 42"/>
          <p:cNvSpPr>
            <a:spLocks noChangeArrowheads="1"/>
          </p:cNvSpPr>
          <p:nvPr/>
        </p:nvSpPr>
        <p:spPr bwMode="gray">
          <a:xfrm>
            <a:off x="3282950" y="4510088"/>
            <a:ext cx="741363" cy="744538"/>
          </a:xfrm>
          <a:prstGeom prst="rect">
            <a:avLst/>
          </a:prstGeom>
          <a:solidFill>
            <a:srgbClr val="D7D7D7"/>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1" name="Rectangle 37" descr="6"/>
          <p:cNvSpPr>
            <a:spLocks noChangeArrowheads="1"/>
          </p:cNvSpPr>
          <p:nvPr/>
        </p:nvSpPr>
        <p:spPr bwMode="gray">
          <a:xfrm>
            <a:off x="1703388" y="5314950"/>
            <a:ext cx="742950" cy="742950"/>
          </a:xfrm>
          <a:prstGeom prst="rect">
            <a:avLst/>
          </a:prstGeom>
          <a:blipFill dpi="0" rotWithShape="1">
            <a:blip r:embed="rId6"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2" name="Rectangle 49"/>
          <p:cNvSpPr>
            <a:spLocks noChangeArrowheads="1"/>
          </p:cNvSpPr>
          <p:nvPr/>
        </p:nvSpPr>
        <p:spPr bwMode="gray">
          <a:xfrm>
            <a:off x="1703388" y="451167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3" name="Rectangle 50"/>
          <p:cNvSpPr>
            <a:spLocks noChangeArrowheads="1"/>
          </p:cNvSpPr>
          <p:nvPr/>
        </p:nvSpPr>
        <p:spPr bwMode="gray">
          <a:xfrm>
            <a:off x="128588" y="4511675"/>
            <a:ext cx="741363" cy="742950"/>
          </a:xfrm>
          <a:prstGeom prst="rect">
            <a:avLst/>
          </a:prstGeom>
          <a:solidFill>
            <a:schemeClr val="bg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4" name="Rectangle 52"/>
          <p:cNvSpPr>
            <a:spLocks noChangeArrowheads="1"/>
          </p:cNvSpPr>
          <p:nvPr/>
        </p:nvSpPr>
        <p:spPr bwMode="gray">
          <a:xfrm>
            <a:off x="2492375" y="5314950"/>
            <a:ext cx="742950" cy="742950"/>
          </a:xfrm>
          <a:prstGeom prst="rect">
            <a:avLst/>
          </a:prstGeom>
          <a:solidFill>
            <a:schemeClr val="tx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44" name="Group 7"/>
          <p:cNvGrpSpPr/>
          <p:nvPr/>
        </p:nvGrpSpPr>
        <p:grpSpPr>
          <a:xfrm rot="10800000">
            <a:off x="6003925" y="1778000"/>
            <a:ext cx="2768600" cy="779463"/>
            <a:chOff x="1566" y="164"/>
            <a:chExt cx="1455" cy="425"/>
          </a:xfrm>
        </p:grpSpPr>
        <p:sp>
          <p:nvSpPr>
            <p:cNvPr id="45" name="Freeform 8"/>
            <p:cNvSpPr/>
            <p:nvPr/>
          </p:nvSpPr>
          <p:spPr bwMode="gray">
            <a:xfrm>
              <a:off x="1894" y="468"/>
              <a:ext cx="38"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46" name="Freeform 9"/>
            <p:cNvSpPr/>
            <p:nvPr/>
          </p:nvSpPr>
          <p:spPr bwMode="gray">
            <a:xfrm>
              <a:off x="2271" y="455"/>
              <a:ext cx="45" cy="138"/>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47" name="Freeform 10"/>
            <p:cNvSpPr/>
            <p:nvPr/>
          </p:nvSpPr>
          <p:spPr bwMode="gray">
            <a:xfrm>
              <a:off x="178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48" name="Freeform 11"/>
            <p:cNvSpPr/>
            <p:nvPr/>
          </p:nvSpPr>
          <p:spPr bwMode="gray">
            <a:xfrm>
              <a:off x="2795" y="378"/>
              <a:ext cx="143"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49" name="Freeform 12"/>
            <p:cNvSpPr/>
            <p:nvPr/>
          </p:nvSpPr>
          <p:spPr bwMode="gray">
            <a:xfrm>
              <a:off x="2634" y="457"/>
              <a:ext cx="88"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0" name="Freeform 13"/>
            <p:cNvSpPr/>
            <p:nvPr/>
          </p:nvSpPr>
          <p:spPr bwMode="gray">
            <a:xfrm>
              <a:off x="2433" y="405"/>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1" name="Freeform 14"/>
            <p:cNvSpPr/>
            <p:nvPr/>
          </p:nvSpPr>
          <p:spPr bwMode="gray">
            <a:xfrm>
              <a:off x="1917" y="238"/>
              <a:ext cx="164" cy="357"/>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2" name="Freeform 15"/>
            <p:cNvSpPr/>
            <p:nvPr/>
          </p:nvSpPr>
          <p:spPr bwMode="gray">
            <a:xfrm>
              <a:off x="2515" y="384"/>
              <a:ext cx="93" cy="209"/>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3" name="Freeform 16"/>
            <p:cNvSpPr/>
            <p:nvPr/>
          </p:nvSpPr>
          <p:spPr bwMode="gray">
            <a:xfrm>
              <a:off x="1567" y="302"/>
              <a:ext cx="128" cy="293"/>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4" name="Freeform 17"/>
            <p:cNvSpPr/>
            <p:nvPr/>
          </p:nvSpPr>
          <p:spPr bwMode="gray">
            <a:xfrm>
              <a:off x="2599" y="339"/>
              <a:ext cx="68" cy="254"/>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5" name="Freeform 18"/>
            <p:cNvSpPr/>
            <p:nvPr/>
          </p:nvSpPr>
          <p:spPr bwMode="gray">
            <a:xfrm>
              <a:off x="1674" y="167"/>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6" name="Freeform 19"/>
            <p:cNvSpPr/>
            <p:nvPr/>
          </p:nvSpPr>
          <p:spPr bwMode="gray">
            <a:xfrm>
              <a:off x="2065" y="367"/>
              <a:ext cx="100" cy="229"/>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7" name="Freeform 20"/>
            <p:cNvSpPr/>
            <p:nvPr/>
          </p:nvSpPr>
          <p:spPr bwMode="gray">
            <a:xfrm>
              <a:off x="2921" y="367"/>
              <a:ext cx="100" cy="229"/>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8" name="Freeform 21"/>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59" name="Freeform 22"/>
            <p:cNvSpPr/>
            <p:nvPr/>
          </p:nvSpPr>
          <p:spPr bwMode="gray">
            <a:xfrm>
              <a:off x="2161" y="223"/>
              <a:ext cx="97" cy="370"/>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60" name="Freeform 23"/>
            <p:cNvSpPr/>
            <p:nvPr/>
          </p:nvSpPr>
          <p:spPr bwMode="gray">
            <a:xfrm>
              <a:off x="2708" y="223"/>
              <a:ext cx="97" cy="370"/>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sp>
        <p:nvSpPr>
          <p:cNvPr id="61" name="Freeform 27" descr="Dark upward diagonal"/>
          <p:cNvSpPr/>
          <p:nvPr/>
        </p:nvSpPr>
        <p:spPr bwMode="gray">
          <a:xfrm>
            <a:off x="85725" y="76200"/>
            <a:ext cx="8977313" cy="500063"/>
          </a:xfrm>
          <a:custGeom>
            <a:avLst/>
            <a:gdLst/>
            <a:ahLst/>
            <a:cxnLst>
              <a:cxn ang="0">
                <a:pos x="0" y="1"/>
              </a:cxn>
              <a:cxn ang="0">
                <a:pos x="5546" y="0"/>
              </a:cxn>
              <a:cxn ang="0">
                <a:pos x="5655" y="84"/>
              </a:cxn>
              <a:cxn ang="0">
                <a:pos x="5649" y="315"/>
              </a:cxn>
              <a:cxn ang="0">
                <a:pos x="1" y="314"/>
              </a:cxn>
              <a:cxn ang="0">
                <a:pos x="0" y="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62" name="Rectangle 28"/>
          <p:cNvSpPr>
            <a:spLocks noChangeArrowheads="1"/>
          </p:cNvSpPr>
          <p:nvPr/>
        </p:nvSpPr>
        <p:spPr bwMode="gray">
          <a:xfrm>
            <a:off x="114300" y="6610350"/>
            <a:ext cx="8931275" cy="16351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40" name="Group 75"/>
          <p:cNvGrpSpPr/>
          <p:nvPr/>
        </p:nvGrpSpPr>
        <p:grpSpPr>
          <a:xfrm>
            <a:off x="112713" y="5954713"/>
            <a:ext cx="8936037" cy="631825"/>
            <a:chOff x="71" y="3751"/>
            <a:chExt cx="5629" cy="398"/>
          </a:xfrm>
        </p:grpSpPr>
        <p:sp>
          <p:nvSpPr>
            <p:cNvPr id="41" name="Freeform 24"/>
            <p:cNvSpPr/>
            <p:nvPr/>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42" name="Freeform 25"/>
            <p:cNvSpPr/>
            <p:nvPr/>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43" name="Freeform 26"/>
            <p:cNvSpPr/>
            <p:nvPr/>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sp>
        <p:nvSpPr>
          <p:cNvPr id="34" name="Rectangle 73"/>
          <p:cNvSpPr>
            <a:spLocks noChangeArrowheads="1"/>
          </p:cNvSpPr>
          <p:nvPr/>
        </p:nvSpPr>
        <p:spPr bwMode="gray">
          <a:xfrm>
            <a:off x="1698625" y="370522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35" name="Rectangle 44" descr="3"/>
          <p:cNvSpPr>
            <a:spLocks noChangeArrowheads="1"/>
          </p:cNvSpPr>
          <p:nvPr/>
        </p:nvSpPr>
        <p:spPr bwMode="gray">
          <a:xfrm>
            <a:off x="2492375" y="4510088"/>
            <a:ext cx="742950" cy="744538"/>
          </a:xfrm>
          <a:prstGeom prst="rect">
            <a:avLst/>
          </a:prstGeom>
          <a:blipFill dpi="0" rotWithShape="1">
            <a:blip r:embed="rId7"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36" name="Rectangle 34" descr="5"/>
          <p:cNvSpPr>
            <a:spLocks noChangeArrowheads="1"/>
          </p:cNvSpPr>
          <p:nvPr/>
        </p:nvSpPr>
        <p:spPr bwMode="gray">
          <a:xfrm>
            <a:off x="915988" y="4510088"/>
            <a:ext cx="742950" cy="744538"/>
          </a:xfrm>
          <a:prstGeom prst="rect">
            <a:avLst/>
          </a:prstGeom>
          <a:blipFill dpi="0" rotWithShape="1">
            <a:blip r:embed="rId8"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37" name="Rectangle 59"/>
          <p:cNvSpPr>
            <a:spLocks noChangeArrowheads="1"/>
          </p:cNvSpPr>
          <p:nvPr/>
        </p:nvSpPr>
        <p:spPr bwMode="gray">
          <a:xfrm>
            <a:off x="1703388" y="5314950"/>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38" name="Rectangle 54"/>
          <p:cNvSpPr>
            <a:spLocks noChangeArrowheads="1"/>
          </p:cNvSpPr>
          <p:nvPr/>
        </p:nvSpPr>
        <p:spPr bwMode="gray">
          <a:xfrm>
            <a:off x="128588"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39" name="Rectangle 56"/>
          <p:cNvSpPr>
            <a:spLocks noChangeArrowheads="1"/>
          </p:cNvSpPr>
          <p:nvPr/>
        </p:nvSpPr>
        <p:spPr bwMode="gray">
          <a:xfrm>
            <a:off x="2492375"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anose="02020603050405020304" pitchFamily="18" charset="0"/>
              </a:defRPr>
            </a:lvl1pPr>
          </a:lstStyle>
          <a:p>
            <a:r>
              <a:rPr lang="zh-CN" altLang="en-US" dirty="0" smtClean="0"/>
              <a:t>单击此处编辑母版副标题样式</a:t>
            </a:r>
            <a:endParaRPr lang="en-US" altLang="zh-CN" dirty="0"/>
          </a:p>
        </p:txBody>
      </p:sp>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r>
              <a:rPr lang="zh-CN" altLang="en-US" smtClean="0"/>
              <a:t>单击此处编辑母版标题样式</a:t>
            </a:r>
            <a:endParaRPr lang="en-US" altLang="zh-CN"/>
          </a:p>
        </p:txBody>
      </p:sp>
      <p:sp>
        <p:nvSpPr>
          <p:cNvPr id="77" name="Rectangle 4"/>
          <p:cNvSpPr>
            <a:spLocks noGrp="1" noChangeArrowheads="1"/>
          </p:cNvSpPr>
          <p:nvPr>
            <p:ph type="dt" sz="half" idx="2"/>
          </p:nvPr>
        </p:nvSpPr>
        <p:spPr bwMode="gray">
          <a:xfrm>
            <a:off x="231775" y="6445250"/>
            <a:ext cx="2205038"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525A2A-D1EF-4187-8615-B974C548618C}"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78" name="Rectangle 5"/>
          <p:cNvSpPr>
            <a:spLocks noGrp="1" noChangeArrowheads="1"/>
          </p:cNvSpPr>
          <p:nvPr>
            <p:ph type="ftr" sz="quarter" idx="3"/>
          </p:nvPr>
        </p:nvSpPr>
        <p:spPr bwMode="gray">
          <a:xfrm>
            <a:off x="2574925" y="6445250"/>
            <a:ext cx="2990850" cy="317500"/>
          </a:xfrm>
          <a:prstGeom prst="rect">
            <a:avLst/>
          </a:prstGeom>
          <a:ln>
            <a:miter lim="800000"/>
          </a:ln>
        </p:spPr>
        <p:txBody>
          <a:bodyPr vert="horz" wrap="square" lIns="91440" tIns="45720" rIns="91440" bIns="45720" numCol="1" anchor="t" anchorCtr="0" compatLnSpc="1"/>
          <a:lstStyle>
            <a:lvl1pPr>
              <a:defRPr>
                <a:latin typeface="微软雅黑 Light" panose="020B0502040204020203" charset="-122"/>
                <a:ea typeface="微软雅黑 Light" panose="020B0502040204020203"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79" name="Rectangle 6"/>
          <p:cNvSpPr>
            <a:spLocks noGrp="1" noChangeArrowheads="1"/>
          </p:cNvSpPr>
          <p:nvPr>
            <p:ph type="sldNum" sz="quarter" idx="4"/>
          </p:nvPr>
        </p:nvSpPr>
        <p:spPr bwMode="gray">
          <a:xfrm>
            <a:off x="6804025" y="6540500"/>
            <a:ext cx="2205038"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BA46613-B9D5-4059-A80F-FE24CCB975D0}"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ppt_x</p:attrName>
                                        </p:attrNameLst>
                                      </p:cBhvr>
                                      <p:tavLst>
                                        <p:tav tm="0">
                                          <p:val>
                                            <p:strVal val="#ppt_x-.2"/>
                                          </p:val>
                                        </p:tav>
                                        <p:tav tm="100000">
                                          <p:val>
                                            <p:strVal val="#ppt_x"/>
                                          </p:val>
                                        </p:tav>
                                      </p:tavLst>
                                    </p:anim>
                                    <p:anim calcmode="lin" valueType="num">
                                      <p:cBhvr>
                                        <p:cTn id="8"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
                                        </p:tgtEl>
                                      </p:cBhvr>
                                    </p:animEffect>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ipe(right)">
                                      <p:cBhvr>
                                        <p:cTn id="13" dur="500"/>
                                        <p:tgtEl>
                                          <p:spTgt spid="67"/>
                                        </p:tgtEl>
                                      </p:cBhvr>
                                    </p:animEffect>
                                  </p:childTnLst>
                                </p:cTn>
                              </p:par>
                              <p:par>
                                <p:cTn id="14" presetID="22" presetClass="entr" presetSubtype="8"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1000"/>
                                        <p:tgtEl>
                                          <p:spTgt spid="62"/>
                                        </p:tgtEl>
                                      </p:cBhvr>
                                    </p:animEffect>
                                  </p:childTnLst>
                                </p:cTn>
                              </p:par>
                              <p:par>
                                <p:cTn id="20" presetID="22" presetClass="entr" presetSubtype="2"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right)">
                                      <p:cBhvr>
                                        <p:cTn id="22" dur="500"/>
                                        <p:tgtEl>
                                          <p:spTgt spid="40"/>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1000"/>
                                        <p:tgtEl>
                                          <p:spTgt spid="7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childTnLst>
                                </p:cTn>
                              </p:par>
                            </p:childTnLst>
                          </p:cTn>
                        </p:par>
                        <p:par>
                          <p:cTn id="35" fill="hold">
                            <p:stCondLst>
                              <p:cond delay="4000"/>
                            </p:stCondLst>
                            <p:childTnLst>
                              <p:par>
                                <p:cTn id="36" presetID="10" presetClass="exit" presetSubtype="0" fill="hold" grpId="0" nodeType="afterEffect">
                                  <p:stCondLst>
                                    <p:cond delay="0"/>
                                  </p:stCondLst>
                                  <p:childTnLst>
                                    <p:animEffect transition="out" filter="fade">
                                      <p:cBhvr>
                                        <p:cTn id="37" dur="1000"/>
                                        <p:tgtEl>
                                          <p:spTgt spid="39"/>
                                        </p:tgtEl>
                                      </p:cBhvr>
                                    </p:animEffect>
                                    <p:set>
                                      <p:cBhvr>
                                        <p:cTn id="38" dur="1" fill="hold">
                                          <p:stCondLst>
                                            <p:cond delay="999"/>
                                          </p:stCondLst>
                                        </p:cTn>
                                        <p:tgtEl>
                                          <p:spTgt spid="39"/>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0"/>
                                        <p:tgtEl>
                                          <p:spTgt spid="71"/>
                                        </p:tgtEl>
                                      </p:cBhvr>
                                    </p:animEffect>
                                  </p:childTnLst>
                                </p:cTn>
                              </p:par>
                              <p:par>
                                <p:cTn id="42" presetID="10" presetClass="entr" presetSubtype="0"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1000"/>
                                        <p:tgtEl>
                                          <p:spTgt spid="75"/>
                                        </p:tgtEl>
                                      </p:cBhvr>
                                    </p:animEffect>
                                  </p:childTnLst>
                                </p:cTn>
                              </p:par>
                            </p:childTnLst>
                          </p:cTn>
                        </p:par>
                        <p:par>
                          <p:cTn id="45" fill="hold">
                            <p:stCondLst>
                              <p:cond delay="5000"/>
                            </p:stCondLst>
                            <p:childTnLst>
                              <p:par>
                                <p:cTn id="46" presetID="10" presetClass="exit" presetSubtype="0" fill="hold" grpId="0" nodeType="afterEffect">
                                  <p:stCondLst>
                                    <p:cond delay="0"/>
                                  </p:stCondLst>
                                  <p:childTnLst>
                                    <p:animEffect transition="out" filter="fade">
                                      <p:cBhvr>
                                        <p:cTn id="47" dur="1000"/>
                                        <p:tgtEl>
                                          <p:spTgt spid="72"/>
                                        </p:tgtEl>
                                      </p:cBhvr>
                                    </p:animEffect>
                                    <p:set>
                                      <p:cBhvr>
                                        <p:cTn id="48" dur="1" fill="hold">
                                          <p:stCondLst>
                                            <p:cond delay="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62" grpId="0" animBg="1"/>
      <p:bldP spid="67" grpId="0" animBg="1"/>
      <p:bldP spid="71" grpId="0" animBg="1"/>
      <p:bldP spid="72" grpId="0" animBg="1"/>
      <p:bldP spid="7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5"/>
            <a:ext cx="2057400" cy="5934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8125"/>
            <a:ext cx="6019800" cy="59340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单击图标添加表格</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单击图标添加图表</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 </a:t>
            </a:r>
            <a:r>
              <a:rPr kumimoji="0" lang="en-US" altLang="zh-CN"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SmartArt </a:t>
            </a: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图形</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单击图标添加图片</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9.jpeg"/><Relationship Id="rId16" Type="http://schemas.openxmlformats.org/officeDocument/2006/relationships/image" Target="../media/image8.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7"/>
          <p:cNvGrpSpPr/>
          <p:nvPr/>
        </p:nvGrpSpPr>
        <p:grpSpPr>
          <a:xfrm>
            <a:off x="6553200" y="6013450"/>
            <a:ext cx="2392363" cy="563563"/>
            <a:chOff x="1566" y="164"/>
            <a:chExt cx="1455" cy="425"/>
          </a:xfrm>
        </p:grpSpPr>
        <p:sp>
          <p:nvSpPr>
            <p:cNvPr id="1032" name="Freeform 8"/>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33" name="Freeform 9"/>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2" name="Freeform 10"/>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3" name="Freeform 11"/>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36" name="Freeform 12"/>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37" name="Freeform 13"/>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38" name="Freeform 14"/>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39" name="Freeform 15"/>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40" name="Freeform 16"/>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41" name="Freeform 17"/>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42" name="Freeform 18"/>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43" name="Freeform 19"/>
            <p:cNvSpPr/>
            <p:nvPr/>
          </p:nvSpPr>
          <p:spPr bwMode="gray">
            <a:xfrm>
              <a:off x="2065" y="362"/>
              <a:ext cx="98" cy="227"/>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44" name="Freeform 20"/>
            <p:cNvSpPr/>
            <p:nvPr/>
          </p:nvSpPr>
          <p:spPr bwMode="gray">
            <a:xfrm>
              <a:off x="2921" y="362"/>
              <a:ext cx="100" cy="227"/>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45" name="Freeform 21"/>
            <p:cNvSpPr/>
            <p:nvPr/>
          </p:nvSpPr>
          <p:spPr bwMode="gray">
            <a:xfrm>
              <a:off x="2273" y="187"/>
              <a:ext cx="182"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46" name="Freeform 22"/>
            <p:cNvSpPr/>
            <p:nvPr/>
          </p:nvSpPr>
          <p:spPr bwMode="gray">
            <a:xfrm>
              <a:off x="2161" y="215"/>
              <a:ext cx="98" cy="374"/>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47" name="Freeform 23"/>
            <p:cNvSpPr/>
            <p:nvPr/>
          </p:nvSpPr>
          <p:spPr bwMode="gray">
            <a:xfrm>
              <a:off x="2708" y="215"/>
              <a:ext cx="97" cy="374"/>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sp>
        <p:nvSpPr>
          <p:cNvPr id="1049" name="Freeform 25"/>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50" name="Freeform 26"/>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51" name="Freeform 27" descr="Dark upward diagonal"/>
          <p:cNvSpPr/>
          <p:nvPr/>
        </p:nvSpPr>
        <p:spPr bwMode="gray">
          <a:xfrm>
            <a:off x="92075" y="98425"/>
            <a:ext cx="8956675" cy="179388"/>
          </a:xfrm>
          <a:custGeom>
            <a:avLst/>
            <a:gdLst/>
            <a:ahLst/>
            <a:cxnLst>
              <a:cxn ang="0">
                <a:pos x="0" y="0"/>
              </a:cxn>
              <a:cxn ang="0">
                <a:pos x="5582" y="0"/>
              </a:cxn>
              <a:cxn ang="0">
                <a:pos x="5639" y="45"/>
              </a:cxn>
              <a:cxn ang="0">
                <a:pos x="5636" y="113"/>
              </a:cxn>
              <a:cxn ang="0">
                <a:pos x="0" y="113"/>
              </a:cxn>
              <a:cxn ang="0">
                <a:pos x="0" y="0"/>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52" name="Freeform 28"/>
          <p:cNvSpPr/>
          <p:nvPr/>
        </p:nvSpPr>
        <p:spPr bwMode="gray">
          <a:xfrm>
            <a:off x="92075" y="307975"/>
            <a:ext cx="8955088" cy="9382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53" name="Freeform 29"/>
          <p:cNvSpPr/>
          <p:nvPr/>
        </p:nvSpPr>
        <p:spPr bwMode="gray">
          <a:xfrm>
            <a:off x="92075" y="306388"/>
            <a:ext cx="8955088" cy="8366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56" name="Rectangle 32"/>
          <p:cNvSpPr>
            <a:spLocks noChangeArrowheads="1"/>
          </p:cNvSpPr>
          <p:nvPr/>
        </p:nvSpPr>
        <p:spPr bwMode="gray">
          <a:xfrm flipV="1">
            <a:off x="95250" y="6723063"/>
            <a:ext cx="8977313" cy="5556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59" name="Freeform 35"/>
          <p:cNvSpPr/>
          <p:nvPr/>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34" name="Rectangle 2"/>
          <p:cNvSpPr>
            <a:spLocks noGrp="1"/>
          </p:cNvSpPr>
          <p:nvPr>
            <p:ph type="title"/>
          </p:nvPr>
        </p:nvSpPr>
        <p:spPr>
          <a:xfrm>
            <a:off x="457200" y="238125"/>
            <a:ext cx="6477000" cy="868363"/>
          </a:xfrm>
          <a:prstGeom prst="rect">
            <a:avLst/>
          </a:prstGeom>
          <a:noFill/>
          <a:ln w="9525">
            <a:noFill/>
          </a:ln>
        </p:spPr>
        <p:txBody>
          <a:bodyPr anchor="ctr" anchorCtr="0"/>
          <a:p>
            <a:pPr lvl="0"/>
            <a:r>
              <a:rPr lang="zh-CN" altLang="en-US" dirty="0"/>
              <a:t>单击此处编辑母版标题样式</a:t>
            </a:r>
            <a:endParaRPr lang="en-US" altLang="zh-CN" dirty="0"/>
          </a:p>
        </p:txBody>
      </p:sp>
      <p:sp>
        <p:nvSpPr>
          <p:cNvPr id="1035" name="Rectangle 3"/>
          <p:cNvSpPr>
            <a:spLocks noGrp="1"/>
          </p:cNvSpPr>
          <p:nvPr>
            <p:ph type="body" idx="1"/>
          </p:nvPr>
        </p:nvSpPr>
        <p:spPr>
          <a:xfrm>
            <a:off x="457200" y="1438275"/>
            <a:ext cx="8229600" cy="47339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28" name="Rectangle 4"/>
          <p:cNvSpPr>
            <a:spLocks noGrp="1" noChangeArrowheads="1"/>
          </p:cNvSpPr>
          <p:nvPr>
            <p:ph type="dt" sz="half" idx="2"/>
          </p:nvPr>
        </p:nvSpPr>
        <p:spPr bwMode="gray">
          <a:xfrm>
            <a:off x="3048000" y="6311900"/>
            <a:ext cx="1712913" cy="290513"/>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a:solidFill>
                  <a:srgbClr val="000000"/>
                </a:solidFill>
                <a:latin typeface="等线" panose="02010600030101010101" pitchFamily="2" charset="-122"/>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084AFBB-8187-4993-BE5B-77C0DFA70A50}" type="datetime1">
              <a:rPr kumimoji="0" lang="zh-CN" altLang="en-US" sz="1000" b="0" i="0" u="none" strike="noStrike" kern="1200" cap="none" spc="0" normalizeH="0" baseline="0" noProof="0">
                <a:ln>
                  <a:noFill/>
                </a:ln>
                <a:solidFill>
                  <a:srgbClr val="000000"/>
                </a:solidFill>
                <a:effectLst/>
                <a:uLnTx/>
                <a:uFillTx/>
                <a:latin typeface="微软雅黑 Light" panose="020B0502040204020203" charset="-122"/>
                <a:ea typeface="微软雅黑 Light" panose="020B0502040204020203" charset="-122"/>
                <a:cs typeface="+mn-cs"/>
              </a:rPr>
            </a:fld>
            <a:endParaRPr kumimoji="0" lang="en-US" altLang="zh-CN" sz="1000" b="0" i="0" u="none" strike="noStrike" kern="12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1029" name="Rectangle 5"/>
          <p:cNvSpPr>
            <a:spLocks noGrp="1" noChangeArrowheads="1"/>
          </p:cNvSpPr>
          <p:nvPr>
            <p:ph type="ftr" sz="quarter" idx="3"/>
          </p:nvPr>
        </p:nvSpPr>
        <p:spPr bwMode="gray">
          <a:xfrm>
            <a:off x="4830763" y="6323013"/>
            <a:ext cx="2311400" cy="290513"/>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solidFill>
                  <a:srgbClr val="000000"/>
                </a:solidFill>
                <a:latin typeface="微软雅黑 Light" panose="020B0502040204020203" charset="-122"/>
                <a:ea typeface="微软雅黑 Light" panose="020B0502040204020203" charset="-122"/>
                <a:sym typeface="微软雅黑 Light" panose="020B0502040204020203"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cs typeface="+mn-cs"/>
            </a:endParaRPr>
          </a:p>
        </p:txBody>
      </p:sp>
      <p:sp>
        <p:nvSpPr>
          <p:cNvPr id="1030" name="Rectangle 6"/>
          <p:cNvSpPr>
            <a:spLocks noGrp="1" noChangeArrowheads="1"/>
          </p:cNvSpPr>
          <p:nvPr>
            <p:ph type="sldNum" sz="quarter" idx="4"/>
          </p:nvPr>
        </p:nvSpPr>
        <p:spPr bwMode="gray">
          <a:xfrm>
            <a:off x="7308850" y="6567488"/>
            <a:ext cx="1616075" cy="2905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b="1">
                <a:solidFill>
                  <a:srgbClr val="FFFFFF"/>
                </a:solidFill>
                <a:latin typeface="等线" panose="02010600030101010101" pitchFamily="2" charset="-122"/>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8F472D-64FB-47CF-899A-C170F2F8C883}" type="slidenum">
              <a:rPr kumimoji="0" lang="en-US" altLang="zh-CN" sz="1000" b="1"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rPr>
            </a:fld>
            <a:endParaRPr kumimoji="0" lang="en-US" altLang="zh-CN" sz="10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
        <p:nvSpPr>
          <p:cNvPr id="1054" name="Rectangle 30" descr="7"/>
          <p:cNvSpPr>
            <a:spLocks noChangeArrowheads="1"/>
          </p:cNvSpPr>
          <p:nvPr/>
        </p:nvSpPr>
        <p:spPr bwMode="gray">
          <a:xfrm>
            <a:off x="8245475" y="415925"/>
            <a:ext cx="534988" cy="546100"/>
          </a:xfrm>
          <a:prstGeom prst="rect">
            <a:avLst/>
          </a:prstGeom>
          <a:blipFill dpi="0" rotWithShape="1">
            <a:blip r:embed="rId16"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55" name="Rectangle 31" descr="4"/>
          <p:cNvSpPr>
            <a:spLocks noChangeArrowheads="1"/>
          </p:cNvSpPr>
          <p:nvPr/>
        </p:nvSpPr>
        <p:spPr bwMode="gray">
          <a:xfrm>
            <a:off x="7620000" y="415925"/>
            <a:ext cx="534988" cy="546100"/>
          </a:xfrm>
          <a:prstGeom prst="rect">
            <a:avLst/>
          </a:prstGeom>
          <a:blipFill dpi="0" rotWithShape="1">
            <a:blip r:embed="rId17"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1060" name="Rectangle 36"/>
          <p:cNvSpPr>
            <a:spLocks noChangeArrowheads="1"/>
          </p:cNvSpPr>
          <p:nvPr/>
        </p:nvSpPr>
        <p:spPr bwMode="gray">
          <a:xfrm>
            <a:off x="7000875" y="415925"/>
            <a:ext cx="534988" cy="546100"/>
          </a:xfrm>
          <a:prstGeom prst="rect">
            <a:avLst/>
          </a:prstGeom>
          <a:solidFill>
            <a:srgbClr val="FFFFFF">
              <a:alpha val="30000"/>
            </a:srgbClr>
          </a:solid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400" b="1">
          <a:solidFill>
            <a:srgbClr val="FFFFFF"/>
          </a:solidFill>
          <a:latin typeface="微软雅黑 Light" panose="020B0502040204020203" charset="-122"/>
          <a:ea typeface="+mj-ea"/>
          <a:cs typeface="+mj-cs"/>
        </a:defRPr>
      </a:lvl1pPr>
      <a:lvl2pPr algn="l" rtl="0" eaLnBrk="0" fontAlgn="base" hangingPunct="0">
        <a:spcBef>
          <a:spcPct val="0"/>
        </a:spcBef>
        <a:spcAft>
          <a:spcPct val="0"/>
        </a:spcAft>
        <a:defRPr sz="4400" b="1">
          <a:solidFill>
            <a:srgbClr val="FFFFFF"/>
          </a:solidFill>
          <a:latin typeface="等线" panose="02010600030101010101" pitchFamily="2" charset="-122"/>
        </a:defRPr>
      </a:lvl2pPr>
      <a:lvl3pPr algn="l" rtl="0" eaLnBrk="0" fontAlgn="base" hangingPunct="0">
        <a:spcBef>
          <a:spcPct val="0"/>
        </a:spcBef>
        <a:spcAft>
          <a:spcPct val="0"/>
        </a:spcAft>
        <a:defRPr sz="4400" b="1">
          <a:solidFill>
            <a:srgbClr val="FFFFFF"/>
          </a:solidFill>
          <a:latin typeface="等线" panose="02010600030101010101" pitchFamily="2" charset="-122"/>
        </a:defRPr>
      </a:lvl3pPr>
      <a:lvl4pPr algn="l" rtl="0" eaLnBrk="0" fontAlgn="base" hangingPunct="0">
        <a:spcBef>
          <a:spcPct val="0"/>
        </a:spcBef>
        <a:spcAft>
          <a:spcPct val="0"/>
        </a:spcAft>
        <a:defRPr sz="4400" b="1">
          <a:solidFill>
            <a:srgbClr val="FFFFFF"/>
          </a:solidFill>
          <a:latin typeface="等线" panose="02010600030101010101" pitchFamily="2" charset="-122"/>
        </a:defRPr>
      </a:lvl4pPr>
      <a:lvl5pPr algn="l" rtl="0" eaLnBrk="0" fontAlgn="base" hangingPunct="0">
        <a:spcBef>
          <a:spcPct val="0"/>
        </a:spcBef>
        <a:spcAft>
          <a:spcPct val="0"/>
        </a:spcAft>
        <a:defRPr sz="4400" b="1">
          <a:solidFill>
            <a:srgbClr val="FFFFFF"/>
          </a:solidFill>
          <a:latin typeface="等线" panose="02010600030101010101" pitchFamily="2" charset="-122"/>
        </a:defRPr>
      </a:lvl5pPr>
      <a:lvl6pPr marL="457200" algn="l" rtl="0" eaLnBrk="1" fontAlgn="base" hangingPunct="1">
        <a:spcBef>
          <a:spcPct val="0"/>
        </a:spcBef>
        <a:spcAft>
          <a:spcPct val="0"/>
        </a:spcAft>
        <a:defRPr sz="4400" b="1">
          <a:solidFill>
            <a:srgbClr val="FFFFFF"/>
          </a:solidFill>
          <a:latin typeface="Arial" panose="020B0604020202020204" pitchFamily="34" charset="0"/>
        </a:defRPr>
      </a:lvl6pPr>
      <a:lvl7pPr marL="914400" algn="l" rtl="0" eaLnBrk="1" fontAlgn="base" hangingPunct="1">
        <a:spcBef>
          <a:spcPct val="0"/>
        </a:spcBef>
        <a:spcAft>
          <a:spcPct val="0"/>
        </a:spcAft>
        <a:defRPr sz="4400" b="1">
          <a:solidFill>
            <a:srgbClr val="FFFFFF"/>
          </a:solidFill>
          <a:latin typeface="Arial" panose="020B0604020202020204" pitchFamily="34" charset="0"/>
        </a:defRPr>
      </a:lvl7pPr>
      <a:lvl8pPr marL="1371600" algn="l" rtl="0" eaLnBrk="1" fontAlgn="base" hangingPunct="1">
        <a:spcBef>
          <a:spcPct val="0"/>
        </a:spcBef>
        <a:spcAft>
          <a:spcPct val="0"/>
        </a:spcAft>
        <a:defRPr sz="4400" b="1">
          <a:solidFill>
            <a:srgbClr val="FFFFFF"/>
          </a:solidFill>
          <a:latin typeface="Arial" panose="020B0604020202020204" pitchFamily="34" charset="0"/>
        </a:defRPr>
      </a:lvl8pPr>
      <a:lvl9pPr marL="1828800" algn="l" rtl="0" eaLnBrk="1" fontAlgn="base" hangingPunct="1">
        <a:spcBef>
          <a:spcPct val="0"/>
        </a:spcBef>
        <a:spcAft>
          <a:spcPct val="0"/>
        </a:spcAft>
        <a:defRPr sz="4400" b="1">
          <a:solidFill>
            <a:srgbClr val="FFFFFF"/>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rgbClr val="000000"/>
          </a:solidFill>
          <a:latin typeface="微软雅黑 Light" panose="020B0502040204020203"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微软雅黑 Light" panose="020B0502040204020203" charset="-122"/>
        </a:defRPr>
      </a:lvl2pPr>
      <a:lvl3pPr marL="1143000" indent="-228600" algn="l" rtl="0" eaLnBrk="0" fontAlgn="base" hangingPunct="0">
        <a:spcBef>
          <a:spcPct val="20000"/>
        </a:spcBef>
        <a:spcAft>
          <a:spcPct val="0"/>
        </a:spcAft>
        <a:buChar char="•"/>
        <a:defRPr sz="2400">
          <a:solidFill>
            <a:srgbClr val="000000"/>
          </a:solidFill>
          <a:latin typeface="微软雅黑 Light" panose="020B0502040204020203" charset="-122"/>
        </a:defRPr>
      </a:lvl3pPr>
      <a:lvl4pPr marL="1600200" indent="-228600" algn="l" rtl="0" eaLnBrk="0" fontAlgn="base" hangingPunct="0">
        <a:spcBef>
          <a:spcPct val="20000"/>
        </a:spcBef>
        <a:spcAft>
          <a:spcPct val="0"/>
        </a:spcAft>
        <a:buChar char="–"/>
        <a:defRPr sz="2000">
          <a:solidFill>
            <a:srgbClr val="000000"/>
          </a:solidFill>
          <a:latin typeface="微软雅黑 Light" panose="020B0502040204020203" charset="-122"/>
        </a:defRPr>
      </a:lvl4pPr>
      <a:lvl5pPr marL="2057400" indent="-228600" algn="l" rtl="0" eaLnBrk="0" fontAlgn="base" hangingPunct="0">
        <a:spcBef>
          <a:spcPct val="20000"/>
        </a:spcBef>
        <a:spcAft>
          <a:spcPct val="0"/>
        </a:spcAft>
        <a:buChar char="»"/>
        <a:defRPr sz="2000">
          <a:solidFill>
            <a:srgbClr val="000000"/>
          </a:solidFill>
          <a:latin typeface="微软雅黑 Light" panose="020B0502040204020203" charset="-122"/>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2819400" y="3543300"/>
            <a:ext cx="6019800" cy="1470025"/>
          </a:xfrm>
        </p:spPr>
        <p:txBody>
          <a:bodyPr vert="horz" wrap="square" lIns="91440" tIns="45720" rIns="91440" bIns="45720" anchor="ctr" anchorCtr="0"/>
          <a:p>
            <a:pPr algn="ctr" eaLnBrk="1" hangingPunct="1">
              <a:buClrTx/>
              <a:buSzTx/>
              <a:buFontTx/>
            </a:pPr>
            <a:r>
              <a:rPr lang="en-US" altLang="zh-CN" dirty="0">
                <a:solidFill>
                  <a:srgbClr val="000000"/>
                </a:solidFill>
                <a:ea typeface="微软雅黑 Light" panose="020B0502040204020203" charset="-122"/>
                <a:cs typeface="+mj-cs"/>
              </a:rPr>
              <a:t>Ch3 </a:t>
            </a:r>
            <a:r>
              <a:rPr lang="zh-CN" altLang="en-US" dirty="0">
                <a:solidFill>
                  <a:srgbClr val="000000"/>
                </a:solidFill>
                <a:ea typeface="微软雅黑 Light" panose="020B0502040204020203" charset="-122"/>
                <a:cs typeface="+mj-cs"/>
              </a:rPr>
              <a:t>栈和队列</a:t>
            </a:r>
            <a:br>
              <a:rPr lang="zh-CN" altLang="en-US" dirty="0">
                <a:solidFill>
                  <a:srgbClr val="000000"/>
                </a:solidFill>
                <a:ea typeface="微软雅黑 Light" panose="020B0502040204020203" charset="-122"/>
                <a:cs typeface="+mj-cs"/>
              </a:rPr>
            </a:br>
            <a:br>
              <a:rPr lang="zh-CN" altLang="en-US" dirty="0">
                <a:solidFill>
                  <a:srgbClr val="000000"/>
                </a:solidFill>
                <a:ea typeface="微软雅黑 Light" panose="020B0502040204020203" charset="-122"/>
                <a:cs typeface="+mj-cs"/>
              </a:rPr>
            </a:br>
            <a:endParaRPr lang="en-US" altLang="zh-CN" sz="3600" dirty="0">
              <a:solidFill>
                <a:srgbClr val="000000"/>
              </a:solidFill>
              <a:ea typeface="微软雅黑 Light" panose="020B0502040204020203" charset="-122"/>
              <a:cs typeface="+mj-cs"/>
            </a:endParaRPr>
          </a:p>
        </p:txBody>
      </p:sp>
      <p:sp>
        <p:nvSpPr>
          <p:cNvPr id="4099" name="Rectangle 3"/>
          <p:cNvSpPr/>
          <p:nvPr/>
        </p:nvSpPr>
        <p:spPr>
          <a:xfrm>
            <a:off x="250825" y="908050"/>
            <a:ext cx="4811713" cy="4032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zh-CN" altLang="en-US" sz="3600" b="1" i="1" dirty="0">
                <a:solidFill>
                  <a:srgbClr val="FFFFFF"/>
                </a:solidFill>
                <a:latin typeface="Times New Roman" panose="02020603050405020304" pitchFamily="18" charset="0"/>
                <a:ea typeface="微软雅黑 Light" panose="020B0502040204020203" charset="-122"/>
              </a:rPr>
              <a:t>数据结构与算法分析</a:t>
            </a:r>
            <a:endParaRPr lang="en-US" altLang="zh-CN" sz="3600" b="1" i="1" dirty="0">
              <a:solidFill>
                <a:srgbClr val="FFFFFF"/>
              </a:solidFill>
              <a:latin typeface="Times New Roman" panose="02020603050405020304" pitchFamily="18" charset="0"/>
              <a:ea typeface="微软雅黑 Light" panose="020B0502040204020203"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5363" name="Rectangle 2"/>
          <p:cNvSpPr>
            <a:spLocks noGrp="1"/>
          </p:cNvSpPr>
          <p:nvPr>
            <p:ph type="title"/>
          </p:nvPr>
        </p:nvSpPr>
        <p:spPr>
          <a:xfrm>
            <a:off x="107950" y="333375"/>
            <a:ext cx="7772400" cy="685800"/>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栈和队列：栈的实现</a:t>
            </a:r>
            <a:r>
              <a:rPr lang="en-US" altLang="zh-CN" sz="2000" dirty="0">
                <a:latin typeface="Arial" panose="020B0604020202020204" pitchFamily="34" charset="0"/>
                <a:ea typeface="微软雅黑 Light" panose="020B0502040204020203" charset="-122"/>
              </a:rPr>
              <a:t>——</a:t>
            </a:r>
            <a:r>
              <a:rPr lang="zh-CN" altLang="en-US" sz="2000" dirty="0">
                <a:latin typeface="Arial" panose="020B0604020202020204" pitchFamily="34" charset="0"/>
                <a:ea typeface="微软雅黑 Light" panose="020B0502040204020203" charset="-122"/>
              </a:rPr>
              <a:t>判空</a:t>
            </a:r>
            <a:r>
              <a:rPr lang="en-US" altLang="zh-CN" sz="2000" dirty="0">
                <a:latin typeface="Arial" panose="020B0604020202020204" pitchFamily="34" charset="0"/>
                <a:ea typeface="微软雅黑 Light" panose="020B0502040204020203" charset="-122"/>
              </a:rPr>
              <a:t>/</a:t>
            </a:r>
            <a:r>
              <a:rPr lang="zh-CN" altLang="en-US" sz="2000" dirty="0">
                <a:latin typeface="Arial" panose="020B0604020202020204" pitchFamily="34" charset="0"/>
                <a:ea typeface="微软雅黑 Light" panose="020B0502040204020203" charset="-122"/>
              </a:rPr>
              <a:t>满条件</a:t>
            </a:r>
            <a:endParaRPr lang="zh-CN" altLang="en-US" sz="2000" dirty="0">
              <a:ea typeface="微软雅黑 Light" panose="020B0502040204020203" charset="-122"/>
            </a:endParaRPr>
          </a:p>
        </p:txBody>
      </p:sp>
      <p:grpSp>
        <p:nvGrpSpPr>
          <p:cNvPr id="15364" name="Group 4"/>
          <p:cNvGrpSpPr/>
          <p:nvPr/>
        </p:nvGrpSpPr>
        <p:grpSpPr>
          <a:xfrm>
            <a:off x="3635375" y="2133600"/>
            <a:ext cx="1095375" cy="1828800"/>
            <a:chOff x="2241" y="6040"/>
            <a:chExt cx="900" cy="1560"/>
          </a:xfrm>
        </p:grpSpPr>
        <p:sp>
          <p:nvSpPr>
            <p:cNvPr id="15393" name="Rectangle 5"/>
            <p:cNvSpPr/>
            <p:nvPr/>
          </p:nvSpPr>
          <p:spPr>
            <a:xfrm>
              <a:off x="2241" y="6040"/>
              <a:ext cx="90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15394" name="Line 6"/>
            <p:cNvSpPr/>
            <p:nvPr/>
          </p:nvSpPr>
          <p:spPr>
            <a:xfrm>
              <a:off x="2241" y="7288"/>
              <a:ext cx="900" cy="0"/>
            </a:xfrm>
            <a:prstGeom prst="line">
              <a:avLst/>
            </a:prstGeom>
            <a:ln w="9525" cap="flat" cmpd="sng">
              <a:solidFill>
                <a:srgbClr val="000000"/>
              </a:solidFill>
              <a:prstDash val="solid"/>
              <a:headEnd type="none" w="med" len="med"/>
              <a:tailEnd type="none" w="med" len="med"/>
            </a:ln>
          </p:spPr>
        </p:sp>
        <p:sp>
          <p:nvSpPr>
            <p:cNvPr id="15395" name="Line 7"/>
            <p:cNvSpPr/>
            <p:nvPr/>
          </p:nvSpPr>
          <p:spPr>
            <a:xfrm>
              <a:off x="2241" y="6976"/>
              <a:ext cx="900" cy="0"/>
            </a:xfrm>
            <a:prstGeom prst="line">
              <a:avLst/>
            </a:prstGeom>
            <a:ln w="9525" cap="flat" cmpd="sng">
              <a:solidFill>
                <a:srgbClr val="000000"/>
              </a:solidFill>
              <a:prstDash val="solid"/>
              <a:headEnd type="none" w="med" len="med"/>
              <a:tailEnd type="none" w="med" len="med"/>
            </a:ln>
          </p:spPr>
        </p:sp>
        <p:sp>
          <p:nvSpPr>
            <p:cNvPr id="15396" name="Line 8"/>
            <p:cNvSpPr/>
            <p:nvPr/>
          </p:nvSpPr>
          <p:spPr>
            <a:xfrm>
              <a:off x="2241" y="6664"/>
              <a:ext cx="900" cy="0"/>
            </a:xfrm>
            <a:prstGeom prst="line">
              <a:avLst/>
            </a:prstGeom>
            <a:ln w="9525" cap="flat" cmpd="sng">
              <a:solidFill>
                <a:srgbClr val="000000"/>
              </a:solidFill>
              <a:prstDash val="solid"/>
              <a:headEnd type="none" w="med" len="med"/>
              <a:tailEnd type="none" w="med" len="med"/>
            </a:ln>
          </p:spPr>
        </p:sp>
        <p:sp>
          <p:nvSpPr>
            <p:cNvPr id="15397" name="Line 9"/>
            <p:cNvSpPr/>
            <p:nvPr/>
          </p:nvSpPr>
          <p:spPr>
            <a:xfrm>
              <a:off x="2241" y="6352"/>
              <a:ext cx="900" cy="0"/>
            </a:xfrm>
            <a:prstGeom prst="line">
              <a:avLst/>
            </a:prstGeom>
            <a:ln w="9525" cap="flat" cmpd="sng">
              <a:solidFill>
                <a:srgbClr val="000000"/>
              </a:solidFill>
              <a:prstDash val="solid"/>
              <a:headEnd type="none" w="med" len="med"/>
              <a:tailEnd type="none" w="med" len="med"/>
            </a:ln>
          </p:spPr>
        </p:sp>
      </p:grpSp>
      <p:sp>
        <p:nvSpPr>
          <p:cNvPr id="15365" name="Line 10"/>
          <p:cNvSpPr/>
          <p:nvPr/>
        </p:nvSpPr>
        <p:spPr>
          <a:xfrm>
            <a:off x="3163888" y="3933825"/>
            <a:ext cx="466725" cy="0"/>
          </a:xfrm>
          <a:prstGeom prst="line">
            <a:avLst/>
          </a:prstGeom>
          <a:ln w="9525" cap="flat" cmpd="sng">
            <a:solidFill>
              <a:srgbClr val="000000"/>
            </a:solidFill>
            <a:prstDash val="solid"/>
            <a:headEnd type="none" w="med" len="med"/>
            <a:tailEnd type="triangle" w="med" len="med"/>
          </a:ln>
        </p:spPr>
      </p:sp>
      <p:sp>
        <p:nvSpPr>
          <p:cNvPr id="15366" name="Text Box 11"/>
          <p:cNvSpPr txBox="1"/>
          <p:nvPr/>
        </p:nvSpPr>
        <p:spPr>
          <a:xfrm>
            <a:off x="2555875" y="3717925"/>
            <a:ext cx="762000" cy="4397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1800" b="1" dirty="0">
                <a:solidFill>
                  <a:srgbClr val="020603"/>
                </a:solidFill>
                <a:latin typeface="Times New Roman" panose="02020603050405020304" pitchFamily="18" charset="0"/>
                <a:ea typeface="微软雅黑 Light" panose="020B0502040204020203" charset="-122"/>
              </a:rPr>
              <a:t>base</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110606" name="Rectangle 14"/>
          <p:cNvSpPr/>
          <p:nvPr/>
        </p:nvSpPr>
        <p:spPr>
          <a:xfrm>
            <a:off x="1835150" y="4437063"/>
            <a:ext cx="49688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FF0000"/>
                </a:solidFill>
                <a:latin typeface="微软雅黑 Light" panose="020B0502040204020203" charset="-122"/>
                <a:ea typeface="微软雅黑 Light" panose="020B0502040204020203" charset="-122"/>
              </a:rPr>
              <a:t>判空条件：</a:t>
            </a:r>
            <a:r>
              <a:rPr lang="en-US" altLang="zh-CN" sz="2400" b="1" dirty="0">
                <a:solidFill>
                  <a:srgbClr val="FF0000"/>
                </a:solidFill>
                <a:latin typeface="微软雅黑 Light" panose="020B0502040204020203" charset="-122"/>
                <a:ea typeface="微软雅黑 Light" panose="020B0502040204020203" charset="-122"/>
              </a:rPr>
              <a:t>S.top==S.base</a:t>
            </a:r>
            <a:endParaRPr lang="en-US" altLang="zh-CN" sz="2400" b="1" dirty="0">
              <a:solidFill>
                <a:srgbClr val="FF0000"/>
              </a:solidFill>
              <a:latin typeface="微软雅黑 Light" panose="020B0502040204020203" charset="-122"/>
              <a:ea typeface="微软雅黑 Light" panose="020B0502040204020203" charset="-122"/>
            </a:endParaRPr>
          </a:p>
        </p:txBody>
      </p:sp>
      <p:grpSp>
        <p:nvGrpSpPr>
          <p:cNvPr id="3" name="Group 15"/>
          <p:cNvGrpSpPr/>
          <p:nvPr/>
        </p:nvGrpSpPr>
        <p:grpSpPr>
          <a:xfrm>
            <a:off x="2582863" y="1920875"/>
            <a:ext cx="1052512" cy="212725"/>
            <a:chOff x="1398" y="2230"/>
            <a:chExt cx="663" cy="134"/>
          </a:xfrm>
        </p:grpSpPr>
        <p:sp>
          <p:nvSpPr>
            <p:cNvPr id="15391" name="Text Box 16"/>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5392" name="Line 17"/>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110610" name="Text Box 18"/>
          <p:cNvSpPr txBox="1"/>
          <p:nvPr/>
        </p:nvSpPr>
        <p:spPr>
          <a:xfrm>
            <a:off x="3938588" y="3554413"/>
            <a:ext cx="488950" cy="2190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A</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defTabSz="914400">
              <a:spcBef>
                <a:spcPct val="0"/>
              </a:spcBef>
              <a:buNone/>
              <a:tabLst>
                <a:tab pos="5273675" algn="r"/>
              </a:tabLst>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110611" name="Text Box 19"/>
          <p:cNvSpPr txBox="1"/>
          <p:nvPr/>
        </p:nvSpPr>
        <p:spPr>
          <a:xfrm>
            <a:off x="3971925" y="3206750"/>
            <a:ext cx="423863"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20603"/>
                </a:solidFill>
                <a:latin typeface="Times New Roman" panose="02020603050405020304" pitchFamily="18" charset="0"/>
                <a:ea typeface="微软雅黑 Light" panose="020B0502040204020203" charset="-122"/>
              </a:rPr>
              <a:t>B</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10612" name="Rectangle 20"/>
          <p:cNvSpPr/>
          <p:nvPr/>
        </p:nvSpPr>
        <p:spPr>
          <a:xfrm>
            <a:off x="3981450" y="2840038"/>
            <a:ext cx="403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C</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10613" name="Rectangle 21"/>
          <p:cNvSpPr/>
          <p:nvPr/>
        </p:nvSpPr>
        <p:spPr>
          <a:xfrm>
            <a:off x="3981450" y="2459038"/>
            <a:ext cx="3683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D</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10614" name="Rectangle 22"/>
          <p:cNvSpPr/>
          <p:nvPr/>
        </p:nvSpPr>
        <p:spPr>
          <a:xfrm>
            <a:off x="3981450" y="2154238"/>
            <a:ext cx="354013"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E</a:t>
            </a:r>
            <a:endParaRPr lang="en-US" altLang="zh-CN" sz="2000" b="1" dirty="0">
              <a:solidFill>
                <a:srgbClr val="020603"/>
              </a:solidFill>
              <a:latin typeface="Times New Roman" panose="02020603050405020304" pitchFamily="18" charset="0"/>
              <a:ea typeface="微软雅黑 Light" panose="020B0502040204020203" charset="-122"/>
            </a:endParaRPr>
          </a:p>
        </p:txBody>
      </p:sp>
      <p:grpSp>
        <p:nvGrpSpPr>
          <p:cNvPr id="4" name="Group 23"/>
          <p:cNvGrpSpPr/>
          <p:nvPr/>
        </p:nvGrpSpPr>
        <p:grpSpPr>
          <a:xfrm>
            <a:off x="2582863" y="3357563"/>
            <a:ext cx="1052512" cy="212725"/>
            <a:chOff x="1398" y="2230"/>
            <a:chExt cx="663" cy="134"/>
          </a:xfrm>
        </p:grpSpPr>
        <p:sp>
          <p:nvSpPr>
            <p:cNvPr id="15389" name="Text Box 24"/>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5390" name="Line 25"/>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grpSp>
        <p:nvGrpSpPr>
          <p:cNvPr id="5" name="Group 26"/>
          <p:cNvGrpSpPr/>
          <p:nvPr/>
        </p:nvGrpSpPr>
        <p:grpSpPr>
          <a:xfrm>
            <a:off x="2582863" y="3576638"/>
            <a:ext cx="1052512" cy="212725"/>
            <a:chOff x="1398" y="2230"/>
            <a:chExt cx="663" cy="134"/>
          </a:xfrm>
        </p:grpSpPr>
        <p:sp>
          <p:nvSpPr>
            <p:cNvPr id="15387" name="Text Box 27"/>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5388" name="Line 28"/>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grpSp>
        <p:nvGrpSpPr>
          <p:cNvPr id="6" name="Group 29"/>
          <p:cNvGrpSpPr/>
          <p:nvPr/>
        </p:nvGrpSpPr>
        <p:grpSpPr>
          <a:xfrm>
            <a:off x="2582863" y="2997200"/>
            <a:ext cx="1052512" cy="212725"/>
            <a:chOff x="1398" y="2230"/>
            <a:chExt cx="663" cy="134"/>
          </a:xfrm>
        </p:grpSpPr>
        <p:sp>
          <p:nvSpPr>
            <p:cNvPr id="15385" name="Text Box 30"/>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5386" name="Line 31"/>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grpSp>
        <p:nvGrpSpPr>
          <p:cNvPr id="7" name="Group 32"/>
          <p:cNvGrpSpPr/>
          <p:nvPr/>
        </p:nvGrpSpPr>
        <p:grpSpPr>
          <a:xfrm>
            <a:off x="2582863" y="2636838"/>
            <a:ext cx="1052512" cy="212725"/>
            <a:chOff x="1398" y="2230"/>
            <a:chExt cx="663" cy="134"/>
          </a:xfrm>
        </p:grpSpPr>
        <p:sp>
          <p:nvSpPr>
            <p:cNvPr id="15383" name="Text Box 33"/>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5384" name="Line 34"/>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grpSp>
        <p:nvGrpSpPr>
          <p:cNvPr id="8" name="Group 35"/>
          <p:cNvGrpSpPr/>
          <p:nvPr/>
        </p:nvGrpSpPr>
        <p:grpSpPr>
          <a:xfrm>
            <a:off x="2582863" y="2278063"/>
            <a:ext cx="1052512" cy="212725"/>
            <a:chOff x="1398" y="2230"/>
            <a:chExt cx="663" cy="134"/>
          </a:xfrm>
        </p:grpSpPr>
        <p:sp>
          <p:nvSpPr>
            <p:cNvPr id="15381" name="Text Box 36"/>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5382" name="Line 37"/>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110630" name="Rectangle 38"/>
          <p:cNvSpPr/>
          <p:nvPr/>
        </p:nvSpPr>
        <p:spPr>
          <a:xfrm>
            <a:off x="1835150" y="5013325"/>
            <a:ext cx="61928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FF0000"/>
                </a:solidFill>
                <a:latin typeface="微软雅黑 Light" panose="020B0502040204020203" charset="-122"/>
                <a:ea typeface="微软雅黑 Light" panose="020B0502040204020203" charset="-122"/>
              </a:rPr>
              <a:t>判满条件：</a:t>
            </a:r>
            <a:r>
              <a:rPr lang="en-US" altLang="zh-CN" sz="2400" b="1" dirty="0">
                <a:solidFill>
                  <a:srgbClr val="FF0000"/>
                </a:solidFill>
                <a:latin typeface="微软雅黑 Light" panose="020B0502040204020203" charset="-122"/>
                <a:ea typeface="微软雅黑 Light" panose="020B0502040204020203" charset="-122"/>
              </a:rPr>
              <a:t>S.top-S.base==S.stacksize</a:t>
            </a:r>
            <a:endParaRPr lang="en-US" altLang="zh-CN" sz="2400" b="1" dirty="0">
              <a:solidFill>
                <a:srgbClr val="FF0000"/>
              </a:solidFill>
              <a:latin typeface="微软雅黑 Light" panose="020B0502040204020203" charset="-122"/>
              <a:ea typeface="微软雅黑 Light" panose="020B0502040204020203" charset="-122"/>
            </a:endParaRPr>
          </a:p>
        </p:txBody>
      </p:sp>
      <p:sp>
        <p:nvSpPr>
          <p:cNvPr id="15380" name="Rectangle 39"/>
          <p:cNvSpPr/>
          <p:nvPr/>
        </p:nvSpPr>
        <p:spPr>
          <a:xfrm>
            <a:off x="2051050" y="1196975"/>
            <a:ext cx="49688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latin typeface="微软雅黑 Light" panose="020B0502040204020203" charset="-122"/>
                <a:ea typeface="微软雅黑 Light" panose="020B0502040204020203" charset="-122"/>
              </a:rPr>
              <a:t>SqStack </a:t>
            </a:r>
            <a:r>
              <a:rPr lang="en-US" altLang="zh-CN" sz="2400" b="1" dirty="0">
                <a:solidFill>
                  <a:srgbClr val="020603"/>
                </a:solidFill>
                <a:latin typeface="微软雅黑 Light" panose="020B0502040204020203" charset="-122"/>
                <a:ea typeface="微软雅黑 Light" panose="020B0502040204020203" charset="-122"/>
              </a:rPr>
              <a:t>S</a:t>
            </a:r>
            <a:r>
              <a:rPr lang="zh-CN" altLang="en-US" sz="2400" b="1" dirty="0">
                <a:solidFill>
                  <a:srgbClr val="020603"/>
                </a:solidFill>
                <a:latin typeface="微软雅黑 Light" panose="020B0502040204020203" charset="-122"/>
                <a:ea typeface="微软雅黑 Light" panose="020B0502040204020203" charset="-122"/>
              </a:rPr>
              <a:t>；</a:t>
            </a:r>
            <a:endParaRPr lang="zh-CN" altLang="en-US" sz="2400" b="1" dirty="0">
              <a:solidFill>
                <a:srgbClr val="020603"/>
              </a:solidFill>
              <a:latin typeface="微软雅黑 Light" panose="020B0502040204020203" charset="-122"/>
              <a:ea typeface="微软雅黑 Light" panose="020B0502040204020203"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610"/>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nodeType="afterEffect">
                                  <p:stCondLst>
                                    <p:cond delay="500"/>
                                  </p:stCondLst>
                                  <p:childTnLst>
                                    <p:set>
                                      <p:cBhvr>
                                        <p:cTn id="13" dur="1" fill="hold">
                                          <p:stCondLst>
                                            <p:cond delay="0"/>
                                          </p:stCondLst>
                                        </p:cTn>
                                        <p:tgtEl>
                                          <p:spTgt spid="5"/>
                                        </p:tgtEl>
                                        <p:attrNameLst>
                                          <p:attrName>style.visibility</p:attrName>
                                        </p:attrNameLst>
                                      </p:cBhvr>
                                      <p:to>
                                        <p:strVal val="hidden"/>
                                      </p:to>
                                    </p:set>
                                  </p:childTnLst>
                                </p:cTn>
                              </p:par>
                              <p:par>
                                <p:cTn id="14" presetID="1" presetClass="entr" presetSubtype="0" fill="hold" nodeType="withEffect">
                                  <p:stCondLst>
                                    <p:cond delay="50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0611"/>
                                        </p:tgtEl>
                                        <p:attrNameLst>
                                          <p:attrName>style.visibility</p:attrName>
                                        </p:attrNameLst>
                                      </p:cBhvr>
                                      <p:to>
                                        <p:strVal val="visible"/>
                                      </p:to>
                                    </p:set>
                                  </p:childTnLst>
                                </p:cTn>
                              </p:par>
                            </p:childTnLst>
                          </p:cTn>
                        </p:par>
                        <p:par>
                          <p:cTn id="20" fill="hold">
                            <p:stCondLst>
                              <p:cond delay="0"/>
                            </p:stCondLst>
                            <p:childTnLst>
                              <p:par>
                                <p:cTn id="21" presetID="1" presetClass="exit" presetSubtype="0" fill="hold" nodeType="afterEffect">
                                  <p:stCondLst>
                                    <p:cond delay="50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0612"/>
                                        </p:tgtEl>
                                        <p:attrNameLst>
                                          <p:attrName>style.visibility</p:attrName>
                                        </p:attrNameLst>
                                      </p:cBhvr>
                                      <p:to>
                                        <p:strVal val="visible"/>
                                      </p:to>
                                    </p:set>
                                  </p:childTnLst>
                                </p:cTn>
                              </p:par>
                            </p:childTnLst>
                          </p:cTn>
                        </p:par>
                        <p:par>
                          <p:cTn id="29" fill="hold">
                            <p:stCondLst>
                              <p:cond delay="0"/>
                            </p:stCondLst>
                            <p:childTnLst>
                              <p:par>
                                <p:cTn id="30" presetID="1" presetClass="exit" presetSubtype="0" fill="hold" nodeType="afterEffect">
                                  <p:stCondLst>
                                    <p:cond delay="500"/>
                                  </p:stCondLst>
                                  <p:childTnLst>
                                    <p:set>
                                      <p:cBhvr>
                                        <p:cTn id="31" dur="1" fill="hold">
                                          <p:stCondLst>
                                            <p:cond delay="0"/>
                                          </p:stCondLst>
                                        </p:cTn>
                                        <p:tgtEl>
                                          <p:spTgt spid="6"/>
                                        </p:tgtEl>
                                        <p:attrNameLst>
                                          <p:attrName>style.visibility</p:attrName>
                                        </p:attrNameLst>
                                      </p:cBhvr>
                                      <p:to>
                                        <p:strVal val="hidden"/>
                                      </p:to>
                                    </p:set>
                                  </p:childTnLst>
                                </p:cTn>
                              </p:par>
                              <p:par>
                                <p:cTn id="32" presetID="1"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0613"/>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nodeType="afterEffect">
                                  <p:stCondLst>
                                    <p:cond delay="50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ntr" presetSubtype="0" fill="hold" nodeType="withEffect">
                                  <p:stCondLst>
                                    <p:cond delay="50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0614"/>
                                        </p:tgtEl>
                                        <p:attrNameLst>
                                          <p:attrName>style.visibility</p:attrName>
                                        </p:attrNameLst>
                                      </p:cBhvr>
                                      <p:to>
                                        <p:strVal val="visible"/>
                                      </p:to>
                                    </p:set>
                                  </p:childTnLst>
                                </p:cTn>
                              </p:par>
                            </p:childTnLst>
                          </p:cTn>
                        </p:par>
                        <p:par>
                          <p:cTn id="47" fill="hold">
                            <p:stCondLst>
                              <p:cond delay="0"/>
                            </p:stCondLst>
                            <p:childTnLst>
                              <p:par>
                                <p:cTn id="48" presetID="1" presetClass="exit" presetSubtype="0" fill="hold" nodeType="afterEffect">
                                  <p:stCondLst>
                                    <p:cond delay="500"/>
                                  </p:stCondLst>
                                  <p:childTnLst>
                                    <p:set>
                                      <p:cBhvr>
                                        <p:cTn id="49" dur="1" fill="hold">
                                          <p:stCondLst>
                                            <p:cond delay="0"/>
                                          </p:stCondLst>
                                        </p:cTn>
                                        <p:tgtEl>
                                          <p:spTgt spid="8"/>
                                        </p:tgtEl>
                                        <p:attrNameLst>
                                          <p:attrName>style.visibility</p:attrName>
                                        </p:attrNameLst>
                                      </p:cBhvr>
                                      <p:to>
                                        <p:strVal val="hidden"/>
                                      </p:to>
                                    </p:set>
                                  </p:childTnLst>
                                </p:cTn>
                              </p:par>
                              <p:par>
                                <p:cTn id="50" presetID="1" presetClass="entr" presetSubtype="0" fill="hold" nodeType="withEffect">
                                  <p:stCondLst>
                                    <p:cond delay="50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0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6" grpId="0"/>
      <p:bldP spid="110610" grpId="0"/>
      <p:bldP spid="110611" grpId="0"/>
      <p:bldP spid="110612" grpId="0"/>
      <p:bldP spid="110613" grpId="0"/>
      <p:bldP spid="110614" grpId="0"/>
      <p:bldP spid="1106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6387" name="Rectangle 2"/>
          <p:cNvSpPr>
            <a:spLocks noGrp="1"/>
          </p:cNvSpPr>
          <p:nvPr>
            <p:ph type="title"/>
          </p:nvPr>
        </p:nvSpPr>
        <p:spPr>
          <a:xfrm>
            <a:off x="107950" y="333375"/>
            <a:ext cx="7772400" cy="69215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顺序栈初始化</a:t>
            </a:r>
            <a:endParaRPr lang="zh-CN" altLang="en-US" sz="4000" b="0" dirty="0">
              <a:ea typeface="微软雅黑 Light" panose="020B0502040204020203" charset="-122"/>
            </a:endParaRPr>
          </a:p>
        </p:txBody>
      </p:sp>
      <p:sp>
        <p:nvSpPr>
          <p:cNvPr id="16388" name="Rectangle 3"/>
          <p:cNvSpPr>
            <a:spLocks noGrp="1"/>
          </p:cNvSpPr>
          <p:nvPr>
            <p:ph sz="half" idx="1"/>
          </p:nvPr>
        </p:nvSpPr>
        <p:spPr>
          <a:xfrm>
            <a:off x="755650" y="1125538"/>
            <a:ext cx="7777163" cy="4953000"/>
          </a:xfrm>
        </p:spPr>
        <p:txBody>
          <a:bodyPr vert="horz" wrap="square" lIns="91440" tIns="45720" rIns="91440" bIns="45720" anchor="t" anchorCtr="0"/>
          <a:p>
            <a:pPr eaLnBrk="1" hangingPunct="1">
              <a:buClrTx/>
              <a:buSzTx/>
              <a:buFontTx/>
              <a:buNone/>
            </a:pPr>
            <a:r>
              <a:rPr lang="en-US" altLang="zh-CN" sz="2400" b="1" dirty="0">
                <a:ea typeface="微软雅黑 Light" panose="020B0502040204020203" charset="-122"/>
                <a:cs typeface="+mn-cs"/>
              </a:rPr>
              <a:t>Status InitStack(SqStack &amp;S) {</a:t>
            </a:r>
            <a:endParaRPr lang="en-US" altLang="zh-CN" sz="2400" b="1" dirty="0">
              <a:ea typeface="微软雅黑 Light" panose="020B0502040204020203" charset="-122"/>
              <a:cs typeface="+mn-cs"/>
            </a:endParaRPr>
          </a:p>
          <a:p>
            <a:pPr eaLnBrk="1" hangingPunct="1">
              <a:buClrTx/>
              <a:buSzTx/>
              <a:buFontTx/>
              <a:buNone/>
            </a:pPr>
            <a:r>
              <a:rPr lang="en-US" altLang="zh-CN" sz="2400" b="1" dirty="0">
                <a:ea typeface="微软雅黑 Light" panose="020B0502040204020203" charset="-122"/>
                <a:cs typeface="+mn-cs"/>
              </a:rPr>
              <a:t>//</a:t>
            </a:r>
            <a:r>
              <a:rPr lang="zh-CN" altLang="en-US" sz="2400" b="1" dirty="0">
                <a:ea typeface="微软雅黑 Light" panose="020B0502040204020203" charset="-122"/>
                <a:cs typeface="+mn-cs"/>
              </a:rPr>
              <a:t>构造一个空栈，该栈由指针</a:t>
            </a:r>
            <a:r>
              <a:rPr lang="en-US" altLang="zh-CN" sz="2400" b="1" dirty="0">
                <a:ea typeface="微软雅黑 Light" panose="020B0502040204020203" charset="-122"/>
                <a:cs typeface="+mn-cs"/>
              </a:rPr>
              <a:t>S</a:t>
            </a:r>
            <a:r>
              <a:rPr lang="zh-CN" altLang="en-US" sz="2400" b="1" dirty="0">
                <a:ea typeface="微软雅黑 Light" panose="020B0502040204020203" charset="-122"/>
                <a:cs typeface="+mn-cs"/>
              </a:rPr>
              <a:t>指示 </a:t>
            </a:r>
            <a:endParaRPr lang="en-US" altLang="zh-CN" sz="2400" b="1" dirty="0">
              <a:ea typeface="微软雅黑 Light" panose="020B0502040204020203" charset="-122"/>
              <a:cs typeface="+mn-cs"/>
            </a:endParaRPr>
          </a:p>
          <a:p>
            <a:pPr eaLnBrk="1" hangingPunct="1">
              <a:buClrTx/>
              <a:buSzTx/>
              <a:buFontTx/>
              <a:buNone/>
            </a:pPr>
            <a:r>
              <a:rPr lang="en-US" altLang="zh-CN" sz="2400" b="1" dirty="0">
                <a:ea typeface="微软雅黑 Light" panose="020B0502040204020203" charset="-122"/>
                <a:cs typeface="+mn-cs"/>
              </a:rPr>
              <a:t>  S.base=(SElemType*)malloc ((STACK_INIT_SIZE)*sizeof(SElemType));</a:t>
            </a:r>
            <a:endParaRPr lang="en-US" altLang="zh-CN" sz="2400" b="1" dirty="0">
              <a:ea typeface="微软雅黑 Light" panose="020B0502040204020203" charset="-122"/>
              <a:cs typeface="+mn-cs"/>
            </a:endParaRPr>
          </a:p>
          <a:p>
            <a:pPr eaLnBrk="1" hangingPunct="1">
              <a:buClrTx/>
              <a:buSzTx/>
              <a:buFontTx/>
              <a:buNone/>
            </a:pPr>
            <a:r>
              <a:rPr lang="en-US" altLang="zh-CN" sz="2400" b="1" dirty="0">
                <a:ea typeface="微软雅黑 Light" panose="020B0502040204020203" charset="-122"/>
                <a:cs typeface="+mn-cs"/>
              </a:rPr>
              <a:t>    </a:t>
            </a:r>
            <a:r>
              <a:rPr lang="en-US" altLang="zh-CN" sz="2400" b="1" dirty="0">
                <a:solidFill>
                  <a:schemeClr val="tx2"/>
                </a:solidFill>
                <a:ea typeface="微软雅黑 Light" panose="020B0502040204020203" charset="-122"/>
                <a:cs typeface="+mn-cs"/>
              </a:rPr>
              <a:t>// </a:t>
            </a:r>
            <a:r>
              <a:rPr lang="zh-CN" altLang="en-US" sz="2400" b="1" dirty="0">
                <a:solidFill>
                  <a:schemeClr val="tx2"/>
                </a:solidFill>
                <a:ea typeface="微软雅黑 Light" panose="020B0502040204020203" charset="-122"/>
                <a:cs typeface="+mn-cs"/>
              </a:rPr>
              <a:t>存放栈元素的连续空间分配</a:t>
            </a:r>
            <a:endParaRPr lang="en-US" altLang="zh-CN" sz="2400" b="1" dirty="0">
              <a:solidFill>
                <a:schemeClr val="tx2"/>
              </a:solidFill>
              <a:ea typeface="微软雅黑 Light" panose="020B0502040204020203" charset="-122"/>
              <a:cs typeface="+mn-cs"/>
            </a:endParaRPr>
          </a:p>
          <a:p>
            <a:pPr eaLnBrk="1" hangingPunct="1">
              <a:buClrTx/>
              <a:buSzTx/>
              <a:buFontTx/>
              <a:buNone/>
            </a:pPr>
            <a:r>
              <a:rPr lang="en-US" altLang="zh-CN" sz="2400" b="1" dirty="0">
                <a:solidFill>
                  <a:schemeClr val="tx2"/>
                </a:solidFill>
                <a:ea typeface="微软雅黑 Light" panose="020B0502040204020203" charset="-122"/>
                <a:cs typeface="+mn-cs"/>
              </a:rPr>
              <a:t>    //S.base=new SElemType[STACK_INIT_SIZE]; </a:t>
            </a:r>
            <a:r>
              <a:rPr lang="zh-CN" altLang="en-US" sz="2400" b="1" dirty="0">
                <a:solidFill>
                  <a:schemeClr val="tx2"/>
                </a:solidFill>
                <a:ea typeface="微软雅黑 Light" panose="020B0502040204020203" charset="-122"/>
                <a:cs typeface="+mn-cs"/>
              </a:rPr>
              <a:t>等价</a:t>
            </a:r>
            <a:endParaRPr lang="en-US" altLang="zh-CN" sz="2400" b="1" dirty="0">
              <a:solidFill>
                <a:schemeClr val="tx2"/>
              </a:solidFill>
              <a:ea typeface="微软雅黑 Light" panose="020B0502040204020203" charset="-122"/>
              <a:cs typeface="+mn-cs"/>
            </a:endParaRPr>
          </a:p>
          <a:p>
            <a:pPr eaLnBrk="1" hangingPunct="1">
              <a:buClrTx/>
              <a:buSzTx/>
              <a:buFontTx/>
              <a:buNone/>
            </a:pPr>
            <a:r>
              <a:rPr lang="en-US" altLang="zh-CN" sz="2400" b="1" dirty="0">
                <a:ea typeface="微软雅黑 Light" panose="020B0502040204020203" charset="-122"/>
                <a:cs typeface="+mn-cs"/>
              </a:rPr>
              <a:t>	if(!S.base)	exit(OVERFLOW);</a:t>
            </a:r>
            <a:endParaRPr lang="en-US" altLang="zh-CN" sz="2400" b="1" dirty="0">
              <a:ea typeface="微软雅黑 Light" panose="020B0502040204020203" charset="-122"/>
              <a:cs typeface="+mn-cs"/>
            </a:endParaRPr>
          </a:p>
          <a:p>
            <a:pPr eaLnBrk="1" hangingPunct="1">
              <a:buClrTx/>
              <a:buSzTx/>
              <a:buFontTx/>
              <a:buNone/>
            </a:pPr>
            <a:r>
              <a:rPr lang="en-US" altLang="zh-CN" sz="2400" b="1" dirty="0">
                <a:ea typeface="微软雅黑 Light" panose="020B0502040204020203" charset="-122"/>
                <a:cs typeface="+mn-cs"/>
              </a:rPr>
              <a:t>	S.top=S.base; //</a:t>
            </a:r>
            <a:r>
              <a:rPr lang="zh-CN" altLang="en-US" sz="2400" b="1" dirty="0">
                <a:ea typeface="微软雅黑 Light" panose="020B0502040204020203" charset="-122"/>
                <a:cs typeface="+mn-cs"/>
              </a:rPr>
              <a:t>空栈，初始化栈顶指针</a:t>
            </a:r>
            <a:endParaRPr lang="en-US" altLang="zh-CN" sz="2400" b="1" dirty="0">
              <a:ea typeface="微软雅黑 Light" panose="020B0502040204020203" charset="-122"/>
              <a:cs typeface="+mn-cs"/>
            </a:endParaRPr>
          </a:p>
          <a:p>
            <a:pPr eaLnBrk="1" hangingPunct="1">
              <a:buClrTx/>
              <a:buSzTx/>
              <a:buFontTx/>
              <a:buNone/>
            </a:pPr>
            <a:r>
              <a:rPr lang="en-US" altLang="zh-CN" sz="2400" b="1" dirty="0">
                <a:ea typeface="微软雅黑 Light" panose="020B0502040204020203" charset="-122"/>
                <a:cs typeface="+mn-cs"/>
              </a:rPr>
              <a:t>	S.stacksize=STACK_INIT_SIZE; </a:t>
            </a:r>
            <a:endParaRPr lang="en-US" altLang="zh-CN" sz="2400" b="1" dirty="0">
              <a:ea typeface="微软雅黑 Light" panose="020B0502040204020203" charset="-122"/>
              <a:cs typeface="+mn-cs"/>
            </a:endParaRPr>
          </a:p>
          <a:p>
            <a:pPr eaLnBrk="1" hangingPunct="1">
              <a:buClrTx/>
              <a:buSzTx/>
              <a:buFontTx/>
              <a:buNone/>
            </a:pPr>
            <a:r>
              <a:rPr lang="en-US" altLang="zh-CN" sz="2400" b="1" dirty="0">
                <a:ea typeface="微软雅黑 Light" panose="020B0502040204020203" charset="-122"/>
                <a:cs typeface="+mn-cs"/>
              </a:rPr>
              <a:t>	return OK;</a:t>
            </a:r>
            <a:endParaRPr lang="en-US" altLang="zh-CN" sz="2400" b="1" dirty="0">
              <a:ea typeface="微软雅黑 Light" panose="020B0502040204020203" charset="-122"/>
              <a:cs typeface="+mn-cs"/>
            </a:endParaRPr>
          </a:p>
          <a:p>
            <a:pPr eaLnBrk="1" hangingPunct="1">
              <a:buClrTx/>
              <a:buSzTx/>
              <a:buFontTx/>
              <a:buNone/>
            </a:pPr>
            <a:r>
              <a:rPr lang="en-US" altLang="zh-CN" sz="2400" b="1" dirty="0">
                <a:ea typeface="微软雅黑 Light" panose="020B0502040204020203" charset="-122"/>
                <a:cs typeface="+mn-cs"/>
              </a:rPr>
              <a:t>}//InitStack</a:t>
            </a:r>
            <a:r>
              <a:rPr lang="en-US" altLang="zh-CN" sz="2400" dirty="0">
                <a:ea typeface="微软雅黑 Light" panose="020B0502040204020203" charset="-122"/>
                <a:cs typeface="+mn-cs"/>
              </a:rPr>
              <a:t> </a:t>
            </a:r>
            <a:endParaRPr lang="en-US" altLang="zh-CN" sz="2400" dirty="0">
              <a:ea typeface="微软雅黑 Light" panose="020B0502040204020203" charset="-122"/>
              <a:cs typeface="+mn-cs"/>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7411" name="Rectangle 2"/>
          <p:cNvSpPr>
            <a:spLocks noGrp="1"/>
          </p:cNvSpPr>
          <p:nvPr>
            <p:ph type="title"/>
          </p:nvPr>
        </p:nvSpPr>
        <p:spPr>
          <a:xfrm>
            <a:off x="107950" y="333375"/>
            <a:ext cx="7772400" cy="692150"/>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栈和队列：栈的实现</a:t>
            </a:r>
            <a:r>
              <a:rPr lang="en-US" altLang="zh-CN" sz="2000" dirty="0">
                <a:latin typeface="Arial" panose="020B0604020202020204" pitchFamily="34" charset="0"/>
                <a:ea typeface="微软雅黑 Light" panose="020B0502040204020203" charset="-122"/>
              </a:rPr>
              <a:t>——</a:t>
            </a:r>
            <a:r>
              <a:rPr lang="zh-CN" altLang="en-US" sz="2000" dirty="0">
                <a:ea typeface="微软雅黑 Light" panose="020B0502040204020203" charset="-122"/>
              </a:rPr>
              <a:t>顺序栈销毁</a:t>
            </a:r>
            <a:endParaRPr lang="zh-CN" altLang="en-US" sz="2000" dirty="0">
              <a:ea typeface="微软雅黑 Light" panose="020B0502040204020203" charset="-122"/>
            </a:endParaRPr>
          </a:p>
        </p:txBody>
      </p:sp>
      <p:sp>
        <p:nvSpPr>
          <p:cNvPr id="17412" name="Rectangle 3"/>
          <p:cNvSpPr>
            <a:spLocks noGrp="1"/>
          </p:cNvSpPr>
          <p:nvPr>
            <p:ph sz="half" idx="1"/>
          </p:nvPr>
        </p:nvSpPr>
        <p:spPr>
          <a:xfrm>
            <a:off x="900113" y="1268413"/>
            <a:ext cx="6840537" cy="3240087"/>
          </a:xfrm>
        </p:spPr>
        <p:txBody>
          <a:bodyPr vert="horz" wrap="square" lIns="91440" tIns="45720" rIns="91440" bIns="45720" anchor="t" anchorCtr="0"/>
          <a:p>
            <a:pPr eaLnBrk="1" hangingPunct="1">
              <a:lnSpc>
                <a:spcPct val="150000"/>
              </a:lnSpc>
              <a:spcBef>
                <a:spcPts val="300"/>
              </a:spcBef>
              <a:buClrTx/>
              <a:buSzTx/>
              <a:buFontTx/>
              <a:buNone/>
            </a:pPr>
            <a:r>
              <a:rPr lang="en-US" altLang="zh-CN" sz="2400" b="1" dirty="0">
                <a:ea typeface="微软雅黑 Light" panose="020B0502040204020203" charset="-122"/>
                <a:cs typeface="+mn-cs"/>
              </a:rPr>
              <a:t>Status DestroyStack(SqStack &amp;S) {</a:t>
            </a:r>
            <a:endParaRPr lang="en-US" altLang="zh-CN" sz="2400" b="1" dirty="0">
              <a:ea typeface="微软雅黑 Light" panose="020B0502040204020203" charset="-122"/>
              <a:cs typeface="+mn-cs"/>
            </a:endParaRPr>
          </a:p>
          <a:p>
            <a:pPr eaLnBrk="1" hangingPunct="1">
              <a:lnSpc>
                <a:spcPct val="150000"/>
              </a:lnSpc>
              <a:spcBef>
                <a:spcPts val="300"/>
              </a:spcBef>
              <a:buClrTx/>
              <a:buSzTx/>
              <a:buFontTx/>
              <a:buNone/>
            </a:pPr>
            <a:r>
              <a:rPr lang="en-US" altLang="zh-CN" sz="2400" b="1" dirty="0">
                <a:ea typeface="微软雅黑 Light" panose="020B0502040204020203" charset="-122"/>
                <a:cs typeface="+mn-cs"/>
              </a:rPr>
              <a:t>	if(S.base)  free(S.base);  </a:t>
            </a:r>
            <a:r>
              <a:rPr lang="en-US" altLang="zh-CN" sz="2400" b="1" dirty="0">
                <a:solidFill>
                  <a:schemeClr val="tx2"/>
                </a:solidFill>
                <a:ea typeface="微软雅黑 Light" panose="020B0502040204020203" charset="-122"/>
                <a:cs typeface="+mn-cs"/>
              </a:rPr>
              <a:t>//delete[ ] S.base;</a:t>
            </a:r>
            <a:endParaRPr lang="en-US" altLang="zh-CN" sz="2400" b="1" dirty="0">
              <a:ea typeface="微软雅黑 Light" panose="020B0502040204020203" charset="-122"/>
              <a:cs typeface="+mn-cs"/>
            </a:endParaRPr>
          </a:p>
          <a:p>
            <a:pPr eaLnBrk="1" hangingPunct="1">
              <a:lnSpc>
                <a:spcPct val="150000"/>
              </a:lnSpc>
              <a:spcBef>
                <a:spcPts val="300"/>
              </a:spcBef>
              <a:buClrTx/>
              <a:buSzTx/>
              <a:buFontTx/>
              <a:buNone/>
            </a:pPr>
            <a:r>
              <a:rPr lang="en-US" altLang="zh-CN" sz="2400" b="1" dirty="0">
                <a:ea typeface="微软雅黑 Light" panose="020B0502040204020203" charset="-122"/>
                <a:cs typeface="+mn-cs"/>
              </a:rPr>
              <a:t>    S.base=NULL;</a:t>
            </a:r>
            <a:endParaRPr lang="en-US" altLang="zh-CN" sz="2400" b="1" dirty="0">
              <a:ea typeface="微软雅黑 Light" panose="020B0502040204020203" charset="-122"/>
              <a:cs typeface="+mn-cs"/>
            </a:endParaRPr>
          </a:p>
          <a:p>
            <a:pPr eaLnBrk="1" hangingPunct="1">
              <a:lnSpc>
                <a:spcPct val="150000"/>
              </a:lnSpc>
              <a:spcBef>
                <a:spcPts val="300"/>
              </a:spcBef>
              <a:buClrTx/>
              <a:buSzTx/>
              <a:buFontTx/>
              <a:buNone/>
            </a:pPr>
            <a:r>
              <a:rPr lang="en-US" altLang="zh-CN" sz="2400" b="1" dirty="0">
                <a:ea typeface="微软雅黑 Light" panose="020B0502040204020203" charset="-122"/>
                <a:cs typeface="+mn-cs"/>
              </a:rPr>
              <a:t>	return OK;</a:t>
            </a:r>
            <a:endParaRPr lang="en-US" altLang="zh-CN" sz="2400" b="1" dirty="0">
              <a:ea typeface="微软雅黑 Light" panose="020B0502040204020203" charset="-122"/>
              <a:cs typeface="+mn-cs"/>
            </a:endParaRPr>
          </a:p>
          <a:p>
            <a:pPr eaLnBrk="1" hangingPunct="1">
              <a:lnSpc>
                <a:spcPct val="150000"/>
              </a:lnSpc>
              <a:spcBef>
                <a:spcPts val="300"/>
              </a:spcBef>
              <a:buClrTx/>
              <a:buSzTx/>
              <a:buFontTx/>
              <a:buNone/>
            </a:pPr>
            <a:r>
              <a:rPr lang="en-US" altLang="zh-CN" sz="2400" b="1" dirty="0">
                <a:ea typeface="微软雅黑 Light" panose="020B0502040204020203" charset="-122"/>
                <a:cs typeface="+mn-cs"/>
              </a:rPr>
              <a:t>}//DestroyStack</a:t>
            </a:r>
            <a:endParaRPr lang="en-US" altLang="zh-CN" sz="2400" b="1" dirty="0">
              <a:ea typeface="微软雅黑 Light" panose="020B0502040204020203" charset="-122"/>
              <a:cs typeface="+mn-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8435" name="Rectangle 2"/>
          <p:cNvSpPr>
            <a:spLocks noGrp="1"/>
          </p:cNvSpPr>
          <p:nvPr>
            <p:ph type="title"/>
          </p:nvPr>
        </p:nvSpPr>
        <p:spPr>
          <a:xfrm>
            <a:off x="107950" y="260350"/>
            <a:ext cx="7793038" cy="865188"/>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顺序栈清空和判空</a:t>
            </a:r>
            <a:endParaRPr lang="en-US" altLang="zh-CN" sz="1800" dirty="0">
              <a:ea typeface="微软雅黑 Light" panose="020B0502040204020203" charset="-122"/>
            </a:endParaRPr>
          </a:p>
        </p:txBody>
      </p:sp>
      <p:sp>
        <p:nvSpPr>
          <p:cNvPr id="18436" name="Rectangle 3"/>
          <p:cNvSpPr>
            <a:spLocks noGrp="1"/>
          </p:cNvSpPr>
          <p:nvPr>
            <p:ph idx="1"/>
          </p:nvPr>
        </p:nvSpPr>
        <p:spPr>
          <a:xfrm>
            <a:off x="1619250" y="1125538"/>
            <a:ext cx="7129463" cy="4733925"/>
          </a:xfrm>
        </p:spPr>
        <p:txBody>
          <a:bodyPr vert="horz" wrap="square" lIns="91440" tIns="45720" rIns="91440" bIns="45720" anchor="t" anchorCtr="0"/>
          <a:p>
            <a:pPr eaLnBrk="1" hangingPunct="1">
              <a:lnSpc>
                <a:spcPct val="150000"/>
              </a:lnSpc>
              <a:spcBef>
                <a:spcPts val="300"/>
              </a:spcBef>
              <a:buNone/>
            </a:pPr>
            <a:r>
              <a:rPr lang="en-US" altLang="zh-CN" sz="2400" b="1" dirty="0">
                <a:ea typeface="微软雅黑 Light" panose="020B0502040204020203" charset="-122"/>
              </a:rPr>
              <a:t>Status ClearStack(SqStack &amp;S) {</a:t>
            </a:r>
            <a:endParaRPr lang="en-US" altLang="zh-CN" sz="2400" b="1" dirty="0">
              <a:ea typeface="微软雅黑 Light" panose="020B0502040204020203" charset="-122"/>
            </a:endParaRPr>
          </a:p>
          <a:p>
            <a:pPr eaLnBrk="1" hangingPunct="1">
              <a:lnSpc>
                <a:spcPct val="150000"/>
              </a:lnSpc>
              <a:spcBef>
                <a:spcPts val="300"/>
              </a:spcBef>
              <a:buNone/>
            </a:pPr>
            <a:r>
              <a:rPr lang="en-US" altLang="zh-CN" sz="2400" b="1" dirty="0">
                <a:ea typeface="微软雅黑 Light" panose="020B0502040204020203" charset="-122"/>
              </a:rPr>
              <a:t>	S.top=S.base;             </a:t>
            </a:r>
            <a:endParaRPr lang="en-US" altLang="zh-CN" sz="2400" b="1" dirty="0">
              <a:ea typeface="微软雅黑 Light" panose="020B0502040204020203" charset="-122"/>
            </a:endParaRPr>
          </a:p>
          <a:p>
            <a:pPr eaLnBrk="1" hangingPunct="1">
              <a:lnSpc>
                <a:spcPct val="150000"/>
              </a:lnSpc>
              <a:spcBef>
                <a:spcPts val="300"/>
              </a:spcBef>
              <a:buNone/>
            </a:pPr>
            <a:r>
              <a:rPr lang="en-US" altLang="zh-CN" sz="2400" b="1" dirty="0">
                <a:ea typeface="微软雅黑 Light" panose="020B0502040204020203" charset="-122"/>
              </a:rPr>
              <a:t>	return OK;</a:t>
            </a:r>
            <a:endParaRPr lang="en-US" altLang="zh-CN" sz="2400" b="1" dirty="0">
              <a:ea typeface="微软雅黑 Light" panose="020B0502040204020203" charset="-122"/>
            </a:endParaRPr>
          </a:p>
          <a:p>
            <a:pPr eaLnBrk="1" hangingPunct="1">
              <a:lnSpc>
                <a:spcPct val="150000"/>
              </a:lnSpc>
              <a:spcBef>
                <a:spcPts val="300"/>
              </a:spcBef>
              <a:buNone/>
            </a:pPr>
            <a:r>
              <a:rPr lang="en-US" altLang="zh-CN" sz="2400" b="1" dirty="0">
                <a:ea typeface="微软雅黑 Light" panose="020B0502040204020203" charset="-122"/>
              </a:rPr>
              <a:t>}//ClearStack</a:t>
            </a:r>
            <a:endParaRPr lang="en-US" altLang="zh-CN" sz="2400" b="1" dirty="0">
              <a:ea typeface="微软雅黑 Light" panose="020B0502040204020203" charset="-122"/>
            </a:endParaRPr>
          </a:p>
          <a:p>
            <a:pPr eaLnBrk="1" hangingPunct="1">
              <a:lnSpc>
                <a:spcPct val="150000"/>
              </a:lnSpc>
              <a:spcBef>
                <a:spcPts val="300"/>
              </a:spcBef>
              <a:buNone/>
            </a:pPr>
            <a:endParaRPr lang="en-US" altLang="zh-CN" sz="2400" b="1" dirty="0">
              <a:ea typeface="微软雅黑 Light" panose="020B0502040204020203" charset="-122"/>
            </a:endParaRPr>
          </a:p>
          <a:p>
            <a:pPr eaLnBrk="1" hangingPunct="1">
              <a:lnSpc>
                <a:spcPct val="150000"/>
              </a:lnSpc>
              <a:spcBef>
                <a:spcPts val="300"/>
              </a:spcBef>
              <a:buNone/>
            </a:pPr>
            <a:r>
              <a:rPr lang="en-US" altLang="zh-CN" sz="2400" b="1" dirty="0">
                <a:ea typeface="微软雅黑 Light" panose="020B0502040204020203" charset="-122"/>
              </a:rPr>
              <a:t>Status StackEmpty(SqStack S) {</a:t>
            </a:r>
            <a:endParaRPr lang="en-US" altLang="zh-CN" sz="2400" b="1" dirty="0">
              <a:ea typeface="微软雅黑 Light" panose="020B0502040204020203" charset="-122"/>
            </a:endParaRPr>
          </a:p>
          <a:p>
            <a:pPr eaLnBrk="1" hangingPunct="1">
              <a:lnSpc>
                <a:spcPct val="150000"/>
              </a:lnSpc>
              <a:spcBef>
                <a:spcPts val="300"/>
              </a:spcBef>
              <a:buNone/>
            </a:pPr>
            <a:r>
              <a:rPr lang="en-US" altLang="zh-CN" sz="2400" b="1" dirty="0">
                <a:ea typeface="微软雅黑 Light" panose="020B0502040204020203" charset="-122"/>
              </a:rPr>
              <a:t>	return S.top==S.base;</a:t>
            </a:r>
            <a:endParaRPr lang="en-US" altLang="zh-CN" sz="2400" b="1" dirty="0">
              <a:ea typeface="微软雅黑 Light" panose="020B0502040204020203" charset="-122"/>
            </a:endParaRPr>
          </a:p>
          <a:p>
            <a:pPr eaLnBrk="1" hangingPunct="1">
              <a:lnSpc>
                <a:spcPct val="150000"/>
              </a:lnSpc>
              <a:spcBef>
                <a:spcPts val="300"/>
              </a:spcBef>
              <a:buNone/>
            </a:pPr>
            <a:r>
              <a:rPr lang="en-US" altLang="zh-CN" sz="2400" b="1" dirty="0">
                <a:ea typeface="微软雅黑 Light" panose="020B0502040204020203" charset="-122"/>
              </a:rPr>
              <a:t>}//StackEmpty</a:t>
            </a:r>
            <a:endParaRPr lang="en-US" altLang="zh-CN" sz="2400" b="1" dirty="0">
              <a:ea typeface="微软雅黑 Light" panose="020B0502040204020203"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9459" name="Rectangle 2"/>
          <p:cNvSpPr>
            <a:spLocks noGrp="1"/>
          </p:cNvSpPr>
          <p:nvPr>
            <p:ph type="title"/>
          </p:nvPr>
        </p:nvSpPr>
        <p:spPr>
          <a:xfrm>
            <a:off x="107950" y="311150"/>
            <a:ext cx="7793038" cy="814388"/>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顺序栈求栈长和取栈顶元素</a:t>
            </a:r>
            <a:endParaRPr lang="en-US" altLang="zh-CN" sz="1800" dirty="0">
              <a:ea typeface="微软雅黑 Light" panose="020B0502040204020203" charset="-122"/>
            </a:endParaRPr>
          </a:p>
        </p:txBody>
      </p:sp>
      <p:sp>
        <p:nvSpPr>
          <p:cNvPr id="19460" name="Rectangle 3"/>
          <p:cNvSpPr>
            <a:spLocks noGrp="1"/>
          </p:cNvSpPr>
          <p:nvPr>
            <p:ph idx="1"/>
          </p:nvPr>
        </p:nvSpPr>
        <p:spPr>
          <a:xfrm>
            <a:off x="725488" y="1125538"/>
            <a:ext cx="8229600" cy="4733925"/>
          </a:xfrm>
        </p:spPr>
        <p:txBody>
          <a:bodyPr vert="horz" wrap="square" lIns="91440" tIns="45720" rIns="91440" bIns="45720" anchor="t" anchorCtr="0"/>
          <a:p>
            <a:pPr eaLnBrk="1" hangingPunct="1">
              <a:buNone/>
            </a:pPr>
            <a:r>
              <a:rPr lang="en-US" altLang="zh-CN" sz="2400" b="1" dirty="0">
                <a:ea typeface="微软雅黑 Light" panose="020B0502040204020203" charset="-122"/>
              </a:rPr>
              <a:t>int StackLength(SqStack S) {</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return S.top-S.base;</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}//StackLength</a:t>
            </a:r>
            <a:endParaRPr lang="en-US" altLang="zh-CN" sz="2400" b="1" dirty="0">
              <a:ea typeface="微软雅黑 Light" panose="020B0502040204020203" charset="-122"/>
            </a:endParaRPr>
          </a:p>
          <a:p>
            <a:pPr eaLnBrk="1" hangingPunct="1">
              <a:buNone/>
            </a:pPr>
            <a:endParaRPr lang="en-US" altLang="zh-CN" sz="2400" b="1" dirty="0">
              <a:solidFill>
                <a:schemeClr val="folHlink"/>
              </a:solidFill>
              <a:ea typeface="微软雅黑 Light" panose="020B0502040204020203" charset="-122"/>
            </a:endParaRPr>
          </a:p>
          <a:p>
            <a:pPr eaLnBrk="1" hangingPunct="1">
              <a:buNone/>
            </a:pPr>
            <a:r>
              <a:rPr lang="en-US" altLang="zh-CN" sz="2400" b="1" dirty="0">
                <a:ea typeface="微软雅黑 Light" panose="020B0502040204020203" charset="-122"/>
              </a:rPr>
              <a:t>Status GetTop(SqStack S, SElemType &amp;e) {</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a:t>
            </a:r>
            <a:r>
              <a:rPr lang="zh-CN" altLang="en-US" sz="2400" b="1" dirty="0">
                <a:ea typeface="微软雅黑 Light" panose="020B0502040204020203" charset="-122"/>
              </a:rPr>
              <a:t>用指针</a:t>
            </a:r>
            <a:r>
              <a:rPr lang="en-US" altLang="zh-CN" sz="2400" b="1" dirty="0">
                <a:ea typeface="微软雅黑 Light" panose="020B0502040204020203" charset="-122"/>
              </a:rPr>
              <a:t>e</a:t>
            </a:r>
            <a:r>
              <a:rPr lang="zh-CN" altLang="en-US" sz="2400" b="1" dirty="0">
                <a:ea typeface="微软雅黑 Light" panose="020B0502040204020203" charset="-122"/>
              </a:rPr>
              <a:t>带回栈顶元素</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if(S.top==S.base)  return ERROR;</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e=*(S.top-1);</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return OK;</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}//GetTop</a:t>
            </a:r>
            <a:r>
              <a:rPr lang="en-US" altLang="zh-CN" sz="2400" dirty="0">
                <a:ea typeface="微软雅黑 Light" panose="020B0502040204020203" charset="-122"/>
              </a:rPr>
              <a:t> </a:t>
            </a:r>
            <a:endParaRPr lang="zh-CN" altLang="en-US" sz="2400" dirty="0">
              <a:ea typeface="微软雅黑 Light" panose="020B0502040204020203"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0483" name="Rectangle 2"/>
          <p:cNvSpPr>
            <a:spLocks noGrp="1"/>
          </p:cNvSpPr>
          <p:nvPr>
            <p:ph type="title"/>
          </p:nvPr>
        </p:nvSpPr>
        <p:spPr>
          <a:xfrm>
            <a:off x="107950" y="404813"/>
            <a:ext cx="5618163" cy="53975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顺序栈入栈</a:t>
            </a:r>
            <a:endParaRPr lang="en-US" altLang="zh-CN" sz="1800" dirty="0">
              <a:ea typeface="微软雅黑 Light" panose="020B0502040204020203" charset="-122"/>
            </a:endParaRPr>
          </a:p>
        </p:txBody>
      </p:sp>
      <p:sp>
        <p:nvSpPr>
          <p:cNvPr id="120835" name="Rectangle 3"/>
          <p:cNvSpPr>
            <a:spLocks noGrp="1"/>
          </p:cNvSpPr>
          <p:nvPr>
            <p:ph sz="half" idx="2"/>
          </p:nvPr>
        </p:nvSpPr>
        <p:spPr>
          <a:xfrm>
            <a:off x="539750" y="1125538"/>
            <a:ext cx="8280400" cy="4824412"/>
          </a:xfrm>
        </p:spPr>
        <p:txBody>
          <a:bodyPr vert="horz" wrap="square" lIns="91440" tIns="45720" rIns="91440" bIns="45720" anchor="t" anchorCtr="0"/>
          <a:p>
            <a:pPr eaLnBrk="1" hangingPunct="1">
              <a:buClrTx/>
              <a:buSzTx/>
              <a:buFontTx/>
              <a:buNone/>
            </a:pPr>
            <a:r>
              <a:rPr lang="en-US" altLang="zh-CN" b="1" dirty="0">
                <a:ea typeface="微软雅黑 Light" panose="020B0502040204020203" charset="-122"/>
                <a:cs typeface="+mn-cs"/>
              </a:rPr>
              <a:t>Status Push(SqStack &amp;S,SElemType e) {</a:t>
            </a:r>
            <a:endParaRPr lang="en-US" altLang="zh-CN" b="1" dirty="0">
              <a:ea typeface="微软雅黑 Light" panose="020B0502040204020203" charset="-122"/>
              <a:cs typeface="+mn-cs"/>
            </a:endParaRPr>
          </a:p>
          <a:p>
            <a:pPr eaLnBrk="1" hangingPunct="1">
              <a:buClrTx/>
              <a:buSzTx/>
              <a:buFontTx/>
              <a:buNone/>
            </a:pPr>
            <a:r>
              <a:rPr lang="en-US" altLang="zh-CN" b="1" dirty="0">
                <a:ea typeface="微软雅黑 Light" panose="020B0502040204020203" charset="-122"/>
                <a:cs typeface="+mn-cs"/>
              </a:rPr>
              <a:t>//</a:t>
            </a:r>
            <a:r>
              <a:rPr lang="zh-CN" altLang="en-US" b="1" dirty="0">
                <a:ea typeface="微软雅黑 Light" panose="020B0502040204020203" charset="-122"/>
                <a:cs typeface="+mn-cs"/>
              </a:rPr>
              <a:t>入栈，插入元素</a:t>
            </a:r>
            <a:r>
              <a:rPr lang="en-US" altLang="zh-CN" b="1" dirty="0">
                <a:ea typeface="微软雅黑 Light" panose="020B0502040204020203" charset="-122"/>
                <a:cs typeface="+mn-cs"/>
              </a:rPr>
              <a:t>e</a:t>
            </a:r>
            <a:r>
              <a:rPr lang="zh-CN" altLang="en-US" b="1" dirty="0">
                <a:ea typeface="微软雅黑 Light" panose="020B0502040204020203" charset="-122"/>
                <a:cs typeface="+mn-cs"/>
              </a:rPr>
              <a:t>为新的栈顶元素</a:t>
            </a:r>
            <a:endParaRPr lang="en-US" altLang="zh-CN" b="1" dirty="0">
              <a:ea typeface="微软雅黑 Light" panose="020B0502040204020203" charset="-122"/>
              <a:cs typeface="+mn-cs"/>
            </a:endParaRPr>
          </a:p>
          <a:p>
            <a:pPr eaLnBrk="1" hangingPunct="1">
              <a:buClrTx/>
              <a:buSzTx/>
              <a:buFontTx/>
              <a:buNone/>
            </a:pPr>
            <a:r>
              <a:rPr lang="en-US" altLang="zh-CN" b="1" dirty="0">
                <a:ea typeface="微软雅黑 Light" panose="020B0502040204020203" charset="-122"/>
                <a:cs typeface="+mn-cs"/>
              </a:rPr>
              <a:t>	if(S.top-S.base==S.stacksize)//</a:t>
            </a:r>
            <a:r>
              <a:rPr lang="zh-CN" altLang="en-US" b="1" dirty="0">
                <a:ea typeface="微软雅黑 Light" panose="020B0502040204020203" charset="-122"/>
                <a:cs typeface="+mn-cs"/>
              </a:rPr>
              <a:t>栈满</a:t>
            </a:r>
            <a:endParaRPr lang="en-US" altLang="zh-CN" b="1" dirty="0">
              <a:ea typeface="微软雅黑 Light" panose="020B0502040204020203" charset="-122"/>
              <a:cs typeface="+mn-cs"/>
            </a:endParaRPr>
          </a:p>
          <a:p>
            <a:pPr eaLnBrk="1" hangingPunct="1">
              <a:buClrTx/>
              <a:buSzTx/>
              <a:buFontTx/>
              <a:buNone/>
            </a:pPr>
            <a:r>
              <a:rPr lang="en-US" altLang="zh-CN" b="1" dirty="0">
                <a:ea typeface="微软雅黑 Light" panose="020B0502040204020203" charset="-122"/>
                <a:cs typeface="+mn-cs"/>
              </a:rPr>
              <a:t>	{ </a:t>
            </a:r>
            <a:r>
              <a:rPr lang="zh-CN" altLang="en-US" b="1" dirty="0">
                <a:ea typeface="微软雅黑 Light" panose="020B0502040204020203" charset="-122"/>
                <a:cs typeface="+mn-cs"/>
              </a:rPr>
              <a:t>重新分配更大的连续空间 </a:t>
            </a:r>
            <a:r>
              <a:rPr lang="en-US" altLang="zh-CN" b="1" dirty="0">
                <a:ea typeface="微软雅黑 Light" panose="020B0502040204020203" charset="-122"/>
                <a:cs typeface="+mn-cs"/>
              </a:rPr>
              <a:t>}</a:t>
            </a:r>
            <a:endParaRPr lang="en-US" altLang="zh-CN" b="1" dirty="0">
              <a:ea typeface="微软雅黑 Light" panose="020B0502040204020203" charset="-122"/>
              <a:cs typeface="+mn-cs"/>
            </a:endParaRPr>
          </a:p>
          <a:p>
            <a:pPr eaLnBrk="1" hangingPunct="1">
              <a:buClrTx/>
              <a:buSzTx/>
              <a:buFontTx/>
              <a:buNone/>
            </a:pPr>
            <a:r>
              <a:rPr lang="en-US" altLang="zh-CN" b="1" dirty="0">
                <a:ea typeface="微软雅黑 Light" panose="020B0502040204020203" charset="-122"/>
                <a:cs typeface="+mn-cs"/>
              </a:rPr>
              <a:t>	*S.top++=e;</a:t>
            </a:r>
            <a:endParaRPr lang="en-US" altLang="zh-CN" b="1" dirty="0">
              <a:ea typeface="微软雅黑 Light" panose="020B0502040204020203" charset="-122"/>
              <a:cs typeface="+mn-cs"/>
            </a:endParaRPr>
          </a:p>
          <a:p>
            <a:pPr eaLnBrk="1" hangingPunct="1">
              <a:buClrTx/>
              <a:buSzTx/>
              <a:buFontTx/>
              <a:buNone/>
            </a:pPr>
            <a:r>
              <a:rPr lang="en-US" altLang="zh-CN" b="1" dirty="0">
                <a:ea typeface="微软雅黑 Light" panose="020B0502040204020203" charset="-122"/>
                <a:cs typeface="+mn-cs"/>
              </a:rPr>
              <a:t>	return OK;</a:t>
            </a:r>
            <a:endParaRPr lang="en-US" altLang="zh-CN" b="1" dirty="0">
              <a:ea typeface="微软雅黑 Light" panose="020B0502040204020203" charset="-122"/>
              <a:cs typeface="+mn-cs"/>
            </a:endParaRPr>
          </a:p>
          <a:p>
            <a:pPr eaLnBrk="1" hangingPunct="1">
              <a:buClrTx/>
              <a:buSzTx/>
              <a:buFontTx/>
              <a:buNone/>
            </a:pPr>
            <a:r>
              <a:rPr lang="en-US" altLang="zh-CN" b="1" dirty="0">
                <a:ea typeface="微软雅黑 Light" panose="020B0502040204020203" charset="-122"/>
                <a:cs typeface="+mn-cs"/>
              </a:rPr>
              <a:t>}//Push</a:t>
            </a:r>
            <a:endParaRPr lang="en-US" altLang="zh-CN" b="1" dirty="0">
              <a:ea typeface="微软雅黑 Light" panose="020B0502040204020203" charset="-122"/>
              <a:cs typeface="+mn-cs"/>
            </a:endParaRPr>
          </a:p>
        </p:txBody>
      </p:sp>
      <p:sp>
        <p:nvSpPr>
          <p:cNvPr id="120836" name="AutoShape 4"/>
          <p:cNvSpPr>
            <a:spLocks noChangeArrowheads="1"/>
          </p:cNvSpPr>
          <p:nvPr/>
        </p:nvSpPr>
        <p:spPr bwMode="auto">
          <a:xfrm>
            <a:off x="2478088" y="4608513"/>
            <a:ext cx="1944688" cy="981075"/>
          </a:xfrm>
          <a:prstGeom prst="wedgeRectCallout">
            <a:avLst>
              <a:gd name="adj1" fmla="val -30690"/>
              <a:gd name="adj2" fmla="val -150403"/>
            </a:avLst>
          </a:prstGeom>
          <a:solidFill>
            <a:schemeClr val="accent5">
              <a:lumMod val="40000"/>
              <a:lumOff val="60000"/>
            </a:schemeClr>
          </a:solidFill>
          <a:ln>
            <a:noFill/>
          </a:ln>
          <a:effectLst>
            <a:prstShdw prst="shdw17" dist="17961" dir="2700000">
              <a:schemeClr val="tx1">
                <a:gamma/>
                <a:shade val="60000"/>
                <a:invGamma/>
              </a:schemeClr>
            </a:prst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rPr>
              <a:t>*</a:t>
            </a:r>
            <a:r>
              <a:rPr kumimoji="0" lang="en-US" altLang="zh-CN" sz="2800" b="1" i="0" u="none" strike="noStrike" kern="1200" cap="none" spc="0" normalizeH="0" baseline="0" noProof="0" dirty="0" err="1">
                <a:ln>
                  <a:noFill/>
                </a:ln>
                <a:solidFill>
                  <a:srgbClr val="C00000"/>
                </a:solidFill>
                <a:effectLst/>
                <a:uLnTx/>
                <a:uFillTx/>
                <a:latin typeface="微软雅黑 Light" panose="020B0502040204020203" charset="-122"/>
                <a:ea typeface="微软雅黑 Light" panose="020B0502040204020203" charset="-122"/>
                <a:cs typeface="+mn-cs"/>
              </a:rPr>
              <a:t>S.top</a:t>
            </a:r>
            <a:r>
              <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rPr>
              <a:t>=e;</a:t>
            </a:r>
            <a:endPar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err="1">
                <a:ln>
                  <a:noFill/>
                </a:ln>
                <a:solidFill>
                  <a:srgbClr val="C00000"/>
                </a:solidFill>
                <a:effectLst/>
                <a:uLnTx/>
                <a:uFillTx/>
                <a:latin typeface="微软雅黑 Light" panose="020B0502040204020203" charset="-122"/>
                <a:ea typeface="微软雅黑 Light" panose="020B0502040204020203" charset="-122"/>
                <a:cs typeface="+mn-cs"/>
              </a:rPr>
              <a:t>S.top</a:t>
            </a:r>
            <a:r>
              <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rPr>
              <a:t>++;</a:t>
            </a:r>
            <a:endPar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endParaRPr>
          </a:p>
        </p:txBody>
      </p:sp>
      <p:grpSp>
        <p:nvGrpSpPr>
          <p:cNvPr id="20486" name="Group 5"/>
          <p:cNvGrpSpPr/>
          <p:nvPr/>
        </p:nvGrpSpPr>
        <p:grpSpPr>
          <a:xfrm>
            <a:off x="7466013" y="3913188"/>
            <a:ext cx="1095375" cy="1828800"/>
            <a:chOff x="2241" y="6040"/>
            <a:chExt cx="900" cy="1560"/>
          </a:xfrm>
        </p:grpSpPr>
        <p:sp>
          <p:nvSpPr>
            <p:cNvPr id="20504" name="Rectangle 6"/>
            <p:cNvSpPr/>
            <p:nvPr/>
          </p:nvSpPr>
          <p:spPr>
            <a:xfrm>
              <a:off x="2241" y="6040"/>
              <a:ext cx="90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0505" name="Line 7"/>
            <p:cNvSpPr/>
            <p:nvPr/>
          </p:nvSpPr>
          <p:spPr>
            <a:xfrm>
              <a:off x="2241" y="7288"/>
              <a:ext cx="900" cy="0"/>
            </a:xfrm>
            <a:prstGeom prst="line">
              <a:avLst/>
            </a:prstGeom>
            <a:ln w="9525" cap="flat" cmpd="sng">
              <a:solidFill>
                <a:srgbClr val="000000"/>
              </a:solidFill>
              <a:prstDash val="solid"/>
              <a:headEnd type="none" w="med" len="med"/>
              <a:tailEnd type="none" w="med" len="med"/>
            </a:ln>
          </p:spPr>
        </p:sp>
        <p:sp>
          <p:nvSpPr>
            <p:cNvPr id="20506" name="Line 8"/>
            <p:cNvSpPr/>
            <p:nvPr/>
          </p:nvSpPr>
          <p:spPr>
            <a:xfrm>
              <a:off x="2241" y="6976"/>
              <a:ext cx="900" cy="0"/>
            </a:xfrm>
            <a:prstGeom prst="line">
              <a:avLst/>
            </a:prstGeom>
            <a:ln w="9525" cap="flat" cmpd="sng">
              <a:solidFill>
                <a:srgbClr val="000000"/>
              </a:solidFill>
              <a:prstDash val="solid"/>
              <a:headEnd type="none" w="med" len="med"/>
              <a:tailEnd type="none" w="med" len="med"/>
            </a:ln>
          </p:spPr>
        </p:sp>
        <p:sp>
          <p:nvSpPr>
            <p:cNvPr id="20507" name="Line 9"/>
            <p:cNvSpPr/>
            <p:nvPr/>
          </p:nvSpPr>
          <p:spPr>
            <a:xfrm>
              <a:off x="2241" y="6664"/>
              <a:ext cx="900" cy="0"/>
            </a:xfrm>
            <a:prstGeom prst="line">
              <a:avLst/>
            </a:prstGeom>
            <a:ln w="9525" cap="flat" cmpd="sng">
              <a:solidFill>
                <a:srgbClr val="000000"/>
              </a:solidFill>
              <a:prstDash val="solid"/>
              <a:headEnd type="none" w="med" len="med"/>
              <a:tailEnd type="none" w="med" len="med"/>
            </a:ln>
          </p:spPr>
        </p:sp>
        <p:sp>
          <p:nvSpPr>
            <p:cNvPr id="20508" name="Line 10"/>
            <p:cNvSpPr/>
            <p:nvPr/>
          </p:nvSpPr>
          <p:spPr>
            <a:xfrm>
              <a:off x="2241" y="6352"/>
              <a:ext cx="900" cy="0"/>
            </a:xfrm>
            <a:prstGeom prst="line">
              <a:avLst/>
            </a:prstGeom>
            <a:ln w="9525" cap="flat" cmpd="sng">
              <a:solidFill>
                <a:srgbClr val="000000"/>
              </a:solidFill>
              <a:prstDash val="solid"/>
              <a:headEnd type="none" w="med" len="med"/>
              <a:tailEnd type="none" w="med" len="med"/>
            </a:ln>
          </p:spPr>
        </p:sp>
      </p:grpSp>
      <p:sp>
        <p:nvSpPr>
          <p:cNvPr id="20487" name="Line 11"/>
          <p:cNvSpPr/>
          <p:nvPr/>
        </p:nvSpPr>
        <p:spPr>
          <a:xfrm>
            <a:off x="6994525" y="5713413"/>
            <a:ext cx="466725" cy="0"/>
          </a:xfrm>
          <a:prstGeom prst="line">
            <a:avLst/>
          </a:prstGeom>
          <a:ln w="9525" cap="flat" cmpd="sng">
            <a:solidFill>
              <a:srgbClr val="000000"/>
            </a:solidFill>
            <a:prstDash val="solid"/>
            <a:headEnd type="none" w="med" len="med"/>
            <a:tailEnd type="triangle" w="med" len="med"/>
          </a:ln>
        </p:spPr>
      </p:sp>
      <p:sp>
        <p:nvSpPr>
          <p:cNvPr id="20488" name="Text Box 12"/>
          <p:cNvSpPr txBox="1"/>
          <p:nvPr/>
        </p:nvSpPr>
        <p:spPr>
          <a:xfrm>
            <a:off x="6386513" y="5497513"/>
            <a:ext cx="762000" cy="439737"/>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base</a:t>
            </a: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0489" name="Text Box 16"/>
          <p:cNvSpPr txBox="1"/>
          <p:nvPr/>
        </p:nvSpPr>
        <p:spPr>
          <a:xfrm>
            <a:off x="7769225" y="5334000"/>
            <a:ext cx="488950" cy="2190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A</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defTabSz="914400">
              <a:spcBef>
                <a:spcPct val="0"/>
              </a:spcBef>
              <a:buNone/>
              <a:tabLst>
                <a:tab pos="5273675" algn="r"/>
              </a:tabLst>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120849" name="Text Box 17"/>
          <p:cNvSpPr txBox="1"/>
          <p:nvPr/>
        </p:nvSpPr>
        <p:spPr>
          <a:xfrm>
            <a:off x="7802563" y="4986338"/>
            <a:ext cx="42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20603"/>
                </a:solidFill>
                <a:latin typeface="Times New Roman" panose="02020603050405020304" pitchFamily="18" charset="0"/>
                <a:ea typeface="微软雅黑 Light" panose="020B0502040204020203" charset="-122"/>
              </a:rPr>
              <a:t>B</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20850" name="Rectangle 18"/>
          <p:cNvSpPr/>
          <p:nvPr/>
        </p:nvSpPr>
        <p:spPr>
          <a:xfrm>
            <a:off x="7812088" y="4619625"/>
            <a:ext cx="403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C</a:t>
            </a:r>
            <a:endParaRPr lang="en-US" altLang="zh-CN" sz="2000" b="1" dirty="0">
              <a:solidFill>
                <a:srgbClr val="020603"/>
              </a:solidFill>
              <a:latin typeface="Times New Roman" panose="02020603050405020304" pitchFamily="18" charset="0"/>
              <a:ea typeface="微软雅黑 Light" panose="020B0502040204020203" charset="-122"/>
            </a:endParaRPr>
          </a:p>
        </p:txBody>
      </p:sp>
      <p:grpSp>
        <p:nvGrpSpPr>
          <p:cNvPr id="3" name="Group 21"/>
          <p:cNvGrpSpPr/>
          <p:nvPr/>
        </p:nvGrpSpPr>
        <p:grpSpPr>
          <a:xfrm>
            <a:off x="6413500" y="5137150"/>
            <a:ext cx="1052513" cy="212725"/>
            <a:chOff x="1398" y="2230"/>
            <a:chExt cx="663" cy="134"/>
          </a:xfrm>
        </p:grpSpPr>
        <p:sp>
          <p:nvSpPr>
            <p:cNvPr id="20502" name="Text Box 22"/>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0503" name="Line 23"/>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grpSp>
        <p:nvGrpSpPr>
          <p:cNvPr id="4" name="Group 27"/>
          <p:cNvGrpSpPr/>
          <p:nvPr/>
        </p:nvGrpSpPr>
        <p:grpSpPr>
          <a:xfrm>
            <a:off x="6413500" y="4776788"/>
            <a:ext cx="1052513" cy="212725"/>
            <a:chOff x="1398" y="2230"/>
            <a:chExt cx="663" cy="134"/>
          </a:xfrm>
        </p:grpSpPr>
        <p:sp>
          <p:nvSpPr>
            <p:cNvPr id="20500" name="Text Box 28"/>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0501" name="Line 29"/>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grpSp>
        <p:nvGrpSpPr>
          <p:cNvPr id="5" name="Group 30"/>
          <p:cNvGrpSpPr/>
          <p:nvPr/>
        </p:nvGrpSpPr>
        <p:grpSpPr>
          <a:xfrm>
            <a:off x="6413500" y="4416425"/>
            <a:ext cx="1052513" cy="212725"/>
            <a:chOff x="1398" y="2230"/>
            <a:chExt cx="663" cy="134"/>
          </a:xfrm>
        </p:grpSpPr>
        <p:sp>
          <p:nvSpPr>
            <p:cNvPr id="20498" name="Text Box 31"/>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0499" name="Line 32"/>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19471" name="AutoShape 36"/>
          <p:cNvSpPr/>
          <p:nvPr/>
        </p:nvSpPr>
        <p:spPr>
          <a:xfrm>
            <a:off x="4211638" y="4005263"/>
            <a:ext cx="1439862" cy="503237"/>
          </a:xfrm>
          <a:prstGeom prst="actionButtonBlank">
            <a:avLst/>
          </a:prstGeom>
          <a:solidFill>
            <a:srgbClr val="B8E28E"/>
          </a:solidFill>
          <a:ln w="9525">
            <a:noFill/>
          </a:ln>
          <a:effectLst>
            <a:prstShdw prst="shdw17" dist="17961" dir="2699999">
              <a:srgbClr val="6E8855"/>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插入</a:t>
            </a:r>
            <a:r>
              <a:rPr lang="en-US" altLang="zh-CN" sz="2400" b="1" dirty="0">
                <a:solidFill>
                  <a:srgbClr val="020603"/>
                </a:solidFill>
                <a:latin typeface="微软雅黑 Light" panose="020B0502040204020203" charset="-122"/>
                <a:ea typeface="微软雅黑 Light" panose="020B0502040204020203" charset="-122"/>
              </a:rPr>
              <a:t>B</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120869" name="AutoShape 37"/>
          <p:cNvSpPr/>
          <p:nvPr/>
        </p:nvSpPr>
        <p:spPr>
          <a:xfrm>
            <a:off x="4211638" y="4005263"/>
            <a:ext cx="1439862" cy="503237"/>
          </a:xfrm>
          <a:prstGeom prst="actionButtonBlank">
            <a:avLst/>
          </a:prstGeom>
          <a:solidFill>
            <a:srgbClr val="B8E28E"/>
          </a:solidFill>
          <a:ln w="9525">
            <a:noFill/>
          </a:ln>
          <a:effectLst>
            <a:prstShdw prst="shdw17" dist="17961" dir="2699999">
              <a:srgbClr val="6E8855"/>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插入</a:t>
            </a:r>
            <a:r>
              <a:rPr lang="en-US" altLang="zh-CN" sz="2400" b="1" dirty="0">
                <a:solidFill>
                  <a:srgbClr val="020603"/>
                </a:solidFill>
                <a:latin typeface="微软雅黑 Light" panose="020B0502040204020203" charset="-122"/>
                <a:ea typeface="微软雅黑 Light" panose="020B0502040204020203" charset="-122"/>
              </a:rPr>
              <a:t>C</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120870" name="AutoShape 38"/>
          <p:cNvSpPr>
            <a:spLocks noChangeArrowheads="1"/>
          </p:cNvSpPr>
          <p:nvPr/>
        </p:nvSpPr>
        <p:spPr bwMode="auto">
          <a:xfrm>
            <a:off x="3449638" y="133350"/>
            <a:ext cx="5327650" cy="2282825"/>
          </a:xfrm>
          <a:prstGeom prst="wedgeRoundRectCallout">
            <a:avLst>
              <a:gd name="adj1" fmla="val -52601"/>
              <a:gd name="adj2" fmla="val 65686"/>
              <a:gd name="adj3" fmla="val 16667"/>
            </a:avLst>
          </a:prstGeom>
          <a:solidFill>
            <a:schemeClr val="accent6">
              <a:lumMod val="20000"/>
              <a:lumOff val="80000"/>
              <a:alpha val="86000"/>
            </a:schemeClr>
          </a:solidFill>
          <a:ln>
            <a:noFill/>
          </a:ln>
          <a:effectLst>
            <a:prstShdw prst="shdw17" dist="17961" dir="2700000">
              <a:srgbClr val="6E8855"/>
            </a:prstShdw>
          </a:effectLst>
        </p:spPr>
        <p:txBody>
          <a:bodyPr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S.base</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a:t>
            </a: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SElemType</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a:t>
            </a: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realloc</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a:t>
            </a: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S.base</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 (</a:t>
            </a: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S.stacksize</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 STACKINCREMENT) *</a:t>
            </a: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sizeof</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a:t>
            </a: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SElemType</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a:t>
            </a:r>
            <a:endPar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if(!</a:t>
            </a: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S.base</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  exit(OVERFLOW);</a:t>
            </a:r>
            <a:endPar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S.top</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a:t>
            </a: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S.base+S.stacksize</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a:t>
            </a:r>
            <a:endPar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err="1" smtClean="0">
                <a:ln>
                  <a:noFill/>
                </a:ln>
                <a:solidFill>
                  <a:srgbClr val="020603"/>
                </a:solidFill>
                <a:effectLst/>
                <a:uLnTx/>
                <a:uFillTx/>
                <a:latin typeface="微软雅黑 Light" panose="020B0502040204020203" charset="-122"/>
                <a:ea typeface="微软雅黑 Light" panose="020B0502040204020203" charset="-122"/>
                <a:cs typeface="+mn-cs"/>
              </a:rPr>
              <a:t>S.stacksize</a:t>
            </a:r>
            <a:r>
              <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+=STACKINCREMENT;</a:t>
            </a:r>
            <a:endParaRPr kumimoji="0" lang="en-US" altLang="zh-CN"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mph" presetSubtype="0" fill="hold" nodeType="clickEffect">
                                  <p:stCondLst>
                                    <p:cond delay="0"/>
                                  </p:stCondLst>
                                  <p:iterate type="lt">
                                    <p:tmPct val="4000"/>
                                  </p:iterate>
                                  <p:childTnLst>
                                    <p:set>
                                      <p:cBhvr override="childStyle">
                                        <p:cTn id="14" dur="500" fill="hold"/>
                                        <p:tgtEl>
                                          <p:spTgt spid="120835">
                                            <p:txEl>
                                              <p:charRg st="56" end="91"/>
                                            </p:txEl>
                                          </p:spTgt>
                                        </p:tgtEl>
                                        <p:attrNameLst>
                                          <p:attrName>style.color</p:attrName>
                                        </p:attrNameLst>
                                      </p:cBhvr>
                                      <p:to>
                                        <p:clrVal>
                                          <a:schemeClr val="accent2"/>
                                        </p:clrVal>
                                      </p:to>
                                    </p:set>
                                    <p:set>
                                      <p:cBhvr>
                                        <p:cTn id="15" dur="500" fill="hold"/>
                                        <p:tgtEl>
                                          <p:spTgt spid="120835">
                                            <p:txEl>
                                              <p:charRg st="56" end="91"/>
                                            </p:txEl>
                                          </p:spTgt>
                                        </p:tgtEl>
                                        <p:attrNameLst>
                                          <p:attrName>fillcolor</p:attrName>
                                        </p:attrNameLst>
                                      </p:cBhvr>
                                      <p:to>
                                        <p:clrVal>
                                          <a:schemeClr val="accent2"/>
                                        </p:clrVal>
                                      </p:to>
                                    </p:set>
                                    <p:set>
                                      <p:cBhvr>
                                        <p:cTn id="16" dur="500" fill="hold"/>
                                        <p:tgtEl>
                                          <p:spTgt spid="120835">
                                            <p:txEl>
                                              <p:charRg st="56" end="9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6" presetClass="emph" presetSubtype="0" fill="hold" nodeType="clickEffect">
                                  <p:stCondLst>
                                    <p:cond delay="0"/>
                                  </p:stCondLst>
                                  <p:iterate type="lt">
                                    <p:tmPct val="4000"/>
                                  </p:iterate>
                                  <p:childTnLst>
                                    <p:set>
                                      <p:cBhvr override="childStyle">
                                        <p:cTn id="20" dur="500" fill="hold"/>
                                        <p:tgtEl>
                                          <p:spTgt spid="120835">
                                            <p:txEl>
                                              <p:charRg st="108" end="121"/>
                                            </p:txEl>
                                          </p:spTgt>
                                        </p:tgtEl>
                                        <p:attrNameLst>
                                          <p:attrName>style.color</p:attrName>
                                        </p:attrNameLst>
                                      </p:cBhvr>
                                      <p:to>
                                        <p:clrVal>
                                          <a:schemeClr val="accent2"/>
                                        </p:clrVal>
                                      </p:to>
                                    </p:set>
                                    <p:set>
                                      <p:cBhvr>
                                        <p:cTn id="21" dur="500" fill="hold"/>
                                        <p:tgtEl>
                                          <p:spTgt spid="120835">
                                            <p:txEl>
                                              <p:charRg st="108" end="121"/>
                                            </p:txEl>
                                          </p:spTgt>
                                        </p:tgtEl>
                                        <p:attrNameLst>
                                          <p:attrName>fillcolor</p:attrName>
                                        </p:attrNameLst>
                                      </p:cBhvr>
                                      <p:to>
                                        <p:clrVal>
                                          <a:schemeClr val="accent2"/>
                                        </p:clrVal>
                                      </p:to>
                                    </p:set>
                                    <p:set>
                                      <p:cBhvr>
                                        <p:cTn id="22" dur="500" fill="hold"/>
                                        <p:tgtEl>
                                          <p:spTgt spid="120835">
                                            <p:txEl>
                                              <p:charRg st="108" end="121"/>
                                            </p:txEl>
                                          </p:spTgt>
                                        </p:tgtEl>
                                        <p:attrNameLst>
                                          <p:attrName>fill.type</p:attrName>
                                        </p:attrNameLst>
                                      </p:cBhvr>
                                      <p:to>
                                        <p:strVal val="solid"/>
                                      </p:to>
                                    </p:set>
                                  </p:childTnLst>
                                </p:cTn>
                              </p:par>
                            </p:childTnLst>
                          </p:cTn>
                        </p:par>
                        <p:par>
                          <p:cTn id="23" fill="hold">
                            <p:stCondLst>
                              <p:cond delay="720"/>
                            </p:stCondLst>
                            <p:childTnLst>
                              <p:par>
                                <p:cTn id="24" presetID="1" presetClass="entr" presetSubtype="0" fill="hold" grpId="0" nodeType="afterEffect">
                                  <p:stCondLst>
                                    <p:cond delay="0"/>
                                  </p:stCondLst>
                                  <p:childTnLst>
                                    <p:set>
                                      <p:cBhvr>
                                        <p:cTn id="25" dur="1" fill="hold">
                                          <p:stCondLst>
                                            <p:cond delay="0"/>
                                          </p:stCondLst>
                                        </p:cTn>
                                        <p:tgtEl>
                                          <p:spTgt spid="120849"/>
                                        </p:tgtEl>
                                        <p:attrNameLst>
                                          <p:attrName>style.visibility</p:attrName>
                                        </p:attrNameLst>
                                      </p:cBhvr>
                                      <p:to>
                                        <p:strVal val="visible"/>
                                      </p:to>
                                    </p:set>
                                  </p:childTnLst>
                                </p:cTn>
                              </p:par>
                            </p:childTnLst>
                          </p:cTn>
                        </p:par>
                        <p:par>
                          <p:cTn id="26" fill="hold">
                            <p:stCondLst>
                              <p:cond delay="720"/>
                            </p:stCondLst>
                            <p:childTnLst>
                              <p:par>
                                <p:cTn id="27" presetID="1" presetClass="exit" presetSubtype="0" fill="hold" nodeType="afterEffect">
                                  <p:stCondLst>
                                    <p:cond delay="500"/>
                                  </p:stCondLst>
                                  <p:childTnLst>
                                    <p:set>
                                      <p:cBhvr>
                                        <p:cTn id="28" dur="1" fill="hold">
                                          <p:stCondLst>
                                            <p:cond delay="0"/>
                                          </p:stCondLst>
                                        </p:cTn>
                                        <p:tgtEl>
                                          <p:spTgt spid="3"/>
                                        </p:tgtEl>
                                        <p:attrNameLst>
                                          <p:attrName>style.visibility</p:attrName>
                                        </p:attrNameLst>
                                      </p:cBhvr>
                                      <p:to>
                                        <p:strVal val="hidden"/>
                                      </p:to>
                                    </p:set>
                                  </p:childTnLst>
                                </p:cTn>
                              </p:par>
                              <p:par>
                                <p:cTn id="29" presetID="1"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nodeType="clickEffect">
                                  <p:stCondLst>
                                    <p:cond delay="0"/>
                                  </p:stCondLst>
                                  <p:iterate type="lt">
                                    <p:tmPct val="4000"/>
                                  </p:iterate>
                                  <p:childTnLst>
                                    <p:set>
                                      <p:cBhvr override="childStyle">
                                        <p:cTn id="34" dur="500" fill="hold"/>
                                        <p:tgtEl>
                                          <p:spTgt spid="120835">
                                            <p:txEl>
                                              <p:charRg st="121" end="133"/>
                                            </p:txEl>
                                          </p:spTgt>
                                        </p:tgtEl>
                                        <p:attrNameLst>
                                          <p:attrName>style.color</p:attrName>
                                        </p:attrNameLst>
                                      </p:cBhvr>
                                      <p:to>
                                        <p:clrVal>
                                          <a:schemeClr val="accent2"/>
                                        </p:clrVal>
                                      </p:to>
                                    </p:set>
                                    <p:set>
                                      <p:cBhvr>
                                        <p:cTn id="35" dur="500" fill="hold"/>
                                        <p:tgtEl>
                                          <p:spTgt spid="120835">
                                            <p:txEl>
                                              <p:charRg st="121" end="133"/>
                                            </p:txEl>
                                          </p:spTgt>
                                        </p:tgtEl>
                                        <p:attrNameLst>
                                          <p:attrName>fillcolor</p:attrName>
                                        </p:attrNameLst>
                                      </p:cBhvr>
                                      <p:to>
                                        <p:clrVal>
                                          <a:schemeClr val="accent2"/>
                                        </p:clrVal>
                                      </p:to>
                                    </p:set>
                                    <p:set>
                                      <p:cBhvr>
                                        <p:cTn id="36" dur="500" fill="hold"/>
                                        <p:tgtEl>
                                          <p:spTgt spid="120835">
                                            <p:txEl>
                                              <p:charRg st="121" end="133"/>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20869"/>
                                        </p:tgtEl>
                                        <p:attrNameLst>
                                          <p:attrName>style.visibility</p:attrName>
                                        </p:attrNameLst>
                                      </p:cBhvr>
                                      <p:to>
                                        <p:strVal val="visible"/>
                                      </p:to>
                                    </p:set>
                                    <p:animEffect transition="in" filter="wipe(down)">
                                      <p:cBhvr>
                                        <p:cTn id="41" dur="1000"/>
                                        <p:tgtEl>
                                          <p:spTgt spid="12086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mph" presetSubtype="0" nodeType="clickEffect">
                                  <p:stCondLst>
                                    <p:cond delay="0"/>
                                  </p:stCondLst>
                                  <p:iterate type="lt">
                                    <p:tmAbs val="0"/>
                                  </p:iterate>
                                  <p:childTnLst>
                                    <p:set>
                                      <p:cBhvr override="childStyle">
                                        <p:cTn id="45" dur="500" fill="hold"/>
                                        <p:tgtEl>
                                          <p:spTgt spid="120835">
                                            <p:txEl>
                                              <p:charRg st="56" end="91"/>
                                            </p:txEl>
                                          </p:spTgt>
                                        </p:tgtEl>
                                        <p:attrNameLst>
                                          <p:attrName>style.color</p:attrName>
                                        </p:attrNameLst>
                                      </p:cBhvr>
                                      <p:to>
                                        <p:clrVal>
                                          <a:schemeClr val="accent2"/>
                                        </p:clrVal>
                                      </p:to>
                                    </p:set>
                                    <p:set>
                                      <p:cBhvr override="childStyle">
                                        <p:cTn id="46" dur="500" fill="hold"/>
                                        <p:tgtEl>
                                          <p:spTgt spid="120835">
                                            <p:txEl>
                                              <p:charRg st="56" end="91"/>
                                            </p:txEl>
                                          </p:spTgt>
                                        </p:tgtEl>
                                        <p:attrNameLst>
                                          <p:attrName>style.fontStyle</p:attrName>
                                        </p:attrNameLst>
                                      </p:cBhvr>
                                      <p:to>
                                        <p:strVal val="italic"/>
                                      </p:to>
                                    </p:set>
                                    <p:set>
                                      <p:cBhvr>
                                        <p:cTn id="47" dur="500" fill="hold"/>
                                        <p:tgtEl>
                                          <p:spTgt spid="120835">
                                            <p:txEl>
                                              <p:charRg st="56" end="91"/>
                                            </p:txEl>
                                          </p:spTgt>
                                        </p:tgtEl>
                                        <p:attrNameLst>
                                          <p:attrName>style.fontWeight</p:attrName>
                                        </p:attrNameLst>
                                      </p:cBhvr>
                                      <p:to>
                                        <p:strVal val="bold"/>
                                      </p:to>
                                    </p:set>
                                    <p:set>
                                      <p:cBhvr>
                                        <p:cTn id="48" dur="500" fill="hold"/>
                                        <p:tgtEl>
                                          <p:spTgt spid="120835">
                                            <p:txEl>
                                              <p:charRg st="56" end="91"/>
                                            </p:txEl>
                                          </p:spTgt>
                                        </p:tgtEl>
                                        <p:attrNameLst>
                                          <p:attrName>style.textDecorationUnderline</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31" presetClass="emph" presetSubtype="0" nodeType="clickEffect">
                                  <p:stCondLst>
                                    <p:cond delay="0"/>
                                  </p:stCondLst>
                                  <p:iterate type="lt">
                                    <p:tmAbs val="0"/>
                                  </p:iterate>
                                  <p:childTnLst>
                                    <p:set>
                                      <p:cBhvr override="childStyle">
                                        <p:cTn id="52" dur="500" fill="hold"/>
                                        <p:tgtEl>
                                          <p:spTgt spid="120835">
                                            <p:txEl>
                                              <p:charRg st="108" end="121"/>
                                            </p:txEl>
                                          </p:spTgt>
                                        </p:tgtEl>
                                        <p:attrNameLst>
                                          <p:attrName>style.color</p:attrName>
                                        </p:attrNameLst>
                                      </p:cBhvr>
                                      <p:to>
                                        <p:clrVal>
                                          <a:schemeClr val="accent2"/>
                                        </p:clrVal>
                                      </p:to>
                                    </p:set>
                                    <p:set>
                                      <p:cBhvr override="childStyle">
                                        <p:cTn id="53" dur="500" fill="hold"/>
                                        <p:tgtEl>
                                          <p:spTgt spid="120835">
                                            <p:txEl>
                                              <p:charRg st="108" end="121"/>
                                            </p:txEl>
                                          </p:spTgt>
                                        </p:tgtEl>
                                        <p:attrNameLst>
                                          <p:attrName>style.fontStyle</p:attrName>
                                        </p:attrNameLst>
                                      </p:cBhvr>
                                      <p:to>
                                        <p:strVal val="italic"/>
                                      </p:to>
                                    </p:set>
                                    <p:set>
                                      <p:cBhvr>
                                        <p:cTn id="54" dur="500" fill="hold"/>
                                        <p:tgtEl>
                                          <p:spTgt spid="120835">
                                            <p:txEl>
                                              <p:charRg st="108" end="121"/>
                                            </p:txEl>
                                          </p:spTgt>
                                        </p:tgtEl>
                                        <p:attrNameLst>
                                          <p:attrName>style.fontWeight</p:attrName>
                                        </p:attrNameLst>
                                      </p:cBhvr>
                                      <p:to>
                                        <p:strVal val="bold"/>
                                      </p:to>
                                    </p:set>
                                    <p:set>
                                      <p:cBhvr>
                                        <p:cTn id="55" dur="500" fill="hold"/>
                                        <p:tgtEl>
                                          <p:spTgt spid="120835">
                                            <p:txEl>
                                              <p:charRg st="108" end="121"/>
                                            </p:txEl>
                                          </p:spTgt>
                                        </p:tgtEl>
                                        <p:attrNameLst>
                                          <p:attrName>style.textDecorationUnderline</p:attrName>
                                        </p:attrNameLst>
                                      </p:cBhvr>
                                      <p:to>
                                        <p:strVal val="tru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120850"/>
                                        </p:tgtEl>
                                        <p:attrNameLst>
                                          <p:attrName>style.visibility</p:attrName>
                                        </p:attrNameLst>
                                      </p:cBhvr>
                                      <p:to>
                                        <p:strVal val="visible"/>
                                      </p:to>
                                    </p:set>
                                  </p:childTnLst>
                                </p:cTn>
                              </p:par>
                            </p:childTnLst>
                          </p:cTn>
                        </p:par>
                        <p:par>
                          <p:cTn id="59" fill="hold">
                            <p:stCondLst>
                              <p:cond delay="500"/>
                            </p:stCondLst>
                            <p:childTnLst>
                              <p:par>
                                <p:cTn id="60" presetID="1" presetClass="exit" presetSubtype="0" fill="hold" nodeType="afterEffect">
                                  <p:stCondLst>
                                    <p:cond delay="500"/>
                                  </p:stCondLst>
                                  <p:childTnLst>
                                    <p:set>
                                      <p:cBhvr>
                                        <p:cTn id="61" dur="1" fill="hold">
                                          <p:stCondLst>
                                            <p:cond delay="0"/>
                                          </p:stCondLst>
                                        </p:cTn>
                                        <p:tgtEl>
                                          <p:spTgt spid="4"/>
                                        </p:tgtEl>
                                        <p:attrNameLst>
                                          <p:attrName>style.visibility</p:attrName>
                                        </p:attrNameLst>
                                      </p:cBhvr>
                                      <p:to>
                                        <p:strVal val="hidden"/>
                                      </p:to>
                                    </p:set>
                                  </p:childTnLst>
                                </p:cTn>
                              </p:par>
                              <p:par>
                                <p:cTn id="62" presetID="1" presetClass="entr" presetSubtype="0" fill="hold" nodeType="withEffect">
                                  <p:stCondLst>
                                    <p:cond delay="500"/>
                                  </p:stCondLst>
                                  <p:childTnLst>
                                    <p:set>
                                      <p:cBhvr>
                                        <p:cTn id="63" dur="1" fill="hold">
                                          <p:stCondLst>
                                            <p:cond delay="0"/>
                                          </p:stCondLst>
                                        </p:cTn>
                                        <p:tgtEl>
                                          <p:spTgt spid="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1" presetClass="emph" presetSubtype="0" nodeType="clickEffect">
                                  <p:stCondLst>
                                    <p:cond delay="0"/>
                                  </p:stCondLst>
                                  <p:iterate type="lt">
                                    <p:tmAbs val="0"/>
                                  </p:iterate>
                                  <p:childTnLst>
                                    <p:set>
                                      <p:cBhvr override="childStyle">
                                        <p:cTn id="67" dur="500" fill="hold"/>
                                        <p:tgtEl>
                                          <p:spTgt spid="120835">
                                            <p:txEl>
                                              <p:charRg st="121" end="133"/>
                                            </p:txEl>
                                          </p:spTgt>
                                        </p:tgtEl>
                                        <p:attrNameLst>
                                          <p:attrName>style.color</p:attrName>
                                        </p:attrNameLst>
                                      </p:cBhvr>
                                      <p:to>
                                        <p:clrVal>
                                          <a:schemeClr val="accent2"/>
                                        </p:clrVal>
                                      </p:to>
                                    </p:set>
                                    <p:set>
                                      <p:cBhvr override="childStyle">
                                        <p:cTn id="68" dur="500" fill="hold"/>
                                        <p:tgtEl>
                                          <p:spTgt spid="120835">
                                            <p:txEl>
                                              <p:charRg st="121" end="133"/>
                                            </p:txEl>
                                          </p:spTgt>
                                        </p:tgtEl>
                                        <p:attrNameLst>
                                          <p:attrName>style.fontStyle</p:attrName>
                                        </p:attrNameLst>
                                      </p:cBhvr>
                                      <p:to>
                                        <p:strVal val="italic"/>
                                      </p:to>
                                    </p:set>
                                    <p:set>
                                      <p:cBhvr>
                                        <p:cTn id="69" dur="500" fill="hold"/>
                                        <p:tgtEl>
                                          <p:spTgt spid="120835">
                                            <p:txEl>
                                              <p:charRg st="121" end="133"/>
                                            </p:txEl>
                                          </p:spTgt>
                                        </p:tgtEl>
                                        <p:attrNameLst>
                                          <p:attrName>style.fontWeight</p:attrName>
                                        </p:attrNameLst>
                                      </p:cBhvr>
                                      <p:to>
                                        <p:strVal val="bold"/>
                                      </p:to>
                                    </p:set>
                                    <p:set>
                                      <p:cBhvr>
                                        <p:cTn id="70" dur="500" fill="hold"/>
                                        <p:tgtEl>
                                          <p:spTgt spid="120835">
                                            <p:txEl>
                                              <p:charRg st="121" end="133"/>
                                            </p:txEl>
                                          </p:spTgt>
                                        </p:tgtEl>
                                        <p:attrNameLst>
                                          <p:attrName>style.textDecorationUnderline</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0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49" grpId="0"/>
      <p:bldP spid="120850" grpId="0"/>
      <p:bldP spid="19471" grpId="0" animBg="1"/>
      <p:bldP spid="120869" grpId="0" animBg="1"/>
      <p:bldP spid="1208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1507" name="Rectangle 2"/>
          <p:cNvSpPr>
            <a:spLocks noGrp="1"/>
          </p:cNvSpPr>
          <p:nvPr>
            <p:ph type="title"/>
          </p:nvPr>
        </p:nvSpPr>
        <p:spPr>
          <a:xfrm>
            <a:off x="107950" y="260350"/>
            <a:ext cx="7793038" cy="814388"/>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顺序栈出栈</a:t>
            </a:r>
            <a:endParaRPr lang="zh-CN" altLang="en-US" sz="1800" dirty="0">
              <a:ea typeface="微软雅黑 Light" panose="020B0502040204020203" charset="-122"/>
            </a:endParaRPr>
          </a:p>
        </p:txBody>
      </p:sp>
      <p:sp>
        <p:nvSpPr>
          <p:cNvPr id="121859" name="Rectangle 3"/>
          <p:cNvSpPr>
            <a:spLocks noGrp="1"/>
          </p:cNvSpPr>
          <p:nvPr>
            <p:ph idx="1"/>
          </p:nvPr>
        </p:nvSpPr>
        <p:spPr>
          <a:xfrm>
            <a:off x="684213" y="1125538"/>
            <a:ext cx="8208962" cy="4114800"/>
          </a:xfrm>
        </p:spPr>
        <p:txBody>
          <a:bodyPr vert="horz" wrap="square" lIns="91440" tIns="45720" rIns="91440" bIns="45720" anchor="t" anchorCtr="0"/>
          <a:p>
            <a:pPr eaLnBrk="1" hangingPunct="1">
              <a:buNone/>
            </a:pPr>
            <a:r>
              <a:rPr lang="en-US" altLang="zh-CN" sz="2800" b="1" dirty="0">
                <a:ea typeface="微软雅黑 Light" panose="020B0502040204020203" charset="-122"/>
              </a:rPr>
              <a:t>Status Pop(SqStack &amp;S,SElemType &amp;e) {</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a:t>
            </a:r>
            <a:r>
              <a:rPr lang="zh-CN" altLang="en-US" sz="2800" b="1" dirty="0">
                <a:ea typeface="微软雅黑 Light" panose="020B0502040204020203" charset="-122"/>
              </a:rPr>
              <a:t>出栈，删除的栈顶元素用指针</a:t>
            </a:r>
            <a:r>
              <a:rPr lang="en-US" altLang="zh-CN" sz="2800" b="1" dirty="0">
                <a:ea typeface="微软雅黑 Light" panose="020B0502040204020203" charset="-122"/>
              </a:rPr>
              <a:t>e</a:t>
            </a:r>
            <a:r>
              <a:rPr lang="zh-CN" altLang="en-US" sz="2800" b="1" dirty="0">
                <a:ea typeface="微软雅黑 Light" panose="020B0502040204020203" charset="-122"/>
              </a:rPr>
              <a:t>指示</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if(S.top==S.base) //</a:t>
            </a:r>
            <a:r>
              <a:rPr lang="zh-CN" altLang="en-US" sz="2800" b="1" dirty="0">
                <a:ea typeface="微软雅黑 Light" panose="020B0502040204020203" charset="-122"/>
              </a:rPr>
              <a:t>栈空</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return ERROR;  </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e=*--S.top; </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return OK;</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Pop </a:t>
            </a:r>
            <a:r>
              <a:rPr lang="en-US" altLang="zh-CN" sz="2800" dirty="0">
                <a:ea typeface="微软雅黑 Light" panose="020B0502040204020203" charset="-122"/>
              </a:rPr>
              <a:t> </a:t>
            </a:r>
            <a:endParaRPr lang="en-US" altLang="zh-CN" sz="2800" dirty="0">
              <a:ea typeface="微软雅黑 Light" panose="020B0502040204020203" charset="-122"/>
            </a:endParaRPr>
          </a:p>
        </p:txBody>
      </p:sp>
      <p:grpSp>
        <p:nvGrpSpPr>
          <p:cNvPr id="21509" name="Group 4"/>
          <p:cNvGrpSpPr/>
          <p:nvPr/>
        </p:nvGrpSpPr>
        <p:grpSpPr>
          <a:xfrm>
            <a:off x="7466013" y="3851275"/>
            <a:ext cx="1095375" cy="1828800"/>
            <a:chOff x="2241" y="6040"/>
            <a:chExt cx="900" cy="1560"/>
          </a:xfrm>
        </p:grpSpPr>
        <p:sp>
          <p:nvSpPr>
            <p:cNvPr id="21526" name="Rectangle 5"/>
            <p:cNvSpPr/>
            <p:nvPr/>
          </p:nvSpPr>
          <p:spPr>
            <a:xfrm>
              <a:off x="2241" y="6040"/>
              <a:ext cx="90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1527" name="Line 6"/>
            <p:cNvSpPr/>
            <p:nvPr/>
          </p:nvSpPr>
          <p:spPr>
            <a:xfrm>
              <a:off x="2241" y="7288"/>
              <a:ext cx="900" cy="0"/>
            </a:xfrm>
            <a:prstGeom prst="line">
              <a:avLst/>
            </a:prstGeom>
            <a:ln w="9525" cap="flat" cmpd="sng">
              <a:solidFill>
                <a:srgbClr val="000000"/>
              </a:solidFill>
              <a:prstDash val="solid"/>
              <a:headEnd type="none" w="med" len="med"/>
              <a:tailEnd type="none" w="med" len="med"/>
            </a:ln>
          </p:spPr>
        </p:sp>
        <p:sp>
          <p:nvSpPr>
            <p:cNvPr id="21528" name="Line 7"/>
            <p:cNvSpPr/>
            <p:nvPr/>
          </p:nvSpPr>
          <p:spPr>
            <a:xfrm>
              <a:off x="2241" y="6976"/>
              <a:ext cx="900" cy="0"/>
            </a:xfrm>
            <a:prstGeom prst="line">
              <a:avLst/>
            </a:prstGeom>
            <a:ln w="9525" cap="flat" cmpd="sng">
              <a:solidFill>
                <a:srgbClr val="000000"/>
              </a:solidFill>
              <a:prstDash val="solid"/>
              <a:headEnd type="none" w="med" len="med"/>
              <a:tailEnd type="none" w="med" len="med"/>
            </a:ln>
          </p:spPr>
        </p:sp>
        <p:sp>
          <p:nvSpPr>
            <p:cNvPr id="21529" name="Line 8"/>
            <p:cNvSpPr/>
            <p:nvPr/>
          </p:nvSpPr>
          <p:spPr>
            <a:xfrm>
              <a:off x="2241" y="6664"/>
              <a:ext cx="900" cy="0"/>
            </a:xfrm>
            <a:prstGeom prst="line">
              <a:avLst/>
            </a:prstGeom>
            <a:ln w="9525" cap="flat" cmpd="sng">
              <a:solidFill>
                <a:srgbClr val="000000"/>
              </a:solidFill>
              <a:prstDash val="solid"/>
              <a:headEnd type="none" w="med" len="med"/>
              <a:tailEnd type="none" w="med" len="med"/>
            </a:ln>
          </p:spPr>
        </p:sp>
        <p:sp>
          <p:nvSpPr>
            <p:cNvPr id="21530" name="Line 9"/>
            <p:cNvSpPr/>
            <p:nvPr/>
          </p:nvSpPr>
          <p:spPr>
            <a:xfrm>
              <a:off x="2241" y="6352"/>
              <a:ext cx="900" cy="0"/>
            </a:xfrm>
            <a:prstGeom prst="line">
              <a:avLst/>
            </a:prstGeom>
            <a:ln w="9525" cap="flat" cmpd="sng">
              <a:solidFill>
                <a:srgbClr val="000000"/>
              </a:solidFill>
              <a:prstDash val="solid"/>
              <a:headEnd type="none" w="med" len="med"/>
              <a:tailEnd type="none" w="med" len="med"/>
            </a:ln>
          </p:spPr>
        </p:sp>
      </p:grpSp>
      <p:sp>
        <p:nvSpPr>
          <p:cNvPr id="21510" name="Line 10"/>
          <p:cNvSpPr/>
          <p:nvPr/>
        </p:nvSpPr>
        <p:spPr>
          <a:xfrm>
            <a:off x="6994525" y="5651500"/>
            <a:ext cx="466725" cy="0"/>
          </a:xfrm>
          <a:prstGeom prst="line">
            <a:avLst/>
          </a:prstGeom>
          <a:ln w="9525" cap="flat" cmpd="sng">
            <a:solidFill>
              <a:srgbClr val="000000"/>
            </a:solidFill>
            <a:prstDash val="solid"/>
            <a:headEnd type="none" w="med" len="med"/>
            <a:tailEnd type="triangle" w="med" len="med"/>
          </a:ln>
        </p:spPr>
      </p:sp>
      <p:sp>
        <p:nvSpPr>
          <p:cNvPr id="21511" name="Text Box 11"/>
          <p:cNvSpPr txBox="1"/>
          <p:nvPr/>
        </p:nvSpPr>
        <p:spPr>
          <a:xfrm>
            <a:off x="6386513" y="5435600"/>
            <a:ext cx="762000" cy="4397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base</a:t>
            </a: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1512" name="Text Box 12"/>
          <p:cNvSpPr txBox="1"/>
          <p:nvPr/>
        </p:nvSpPr>
        <p:spPr>
          <a:xfrm>
            <a:off x="7769225" y="5272088"/>
            <a:ext cx="488950" cy="2190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A</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defTabSz="914400">
              <a:spcBef>
                <a:spcPct val="0"/>
              </a:spcBef>
              <a:buNone/>
              <a:tabLst>
                <a:tab pos="5273675" algn="r"/>
              </a:tabLst>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1513" name="Text Box 13"/>
          <p:cNvSpPr txBox="1"/>
          <p:nvPr/>
        </p:nvSpPr>
        <p:spPr>
          <a:xfrm>
            <a:off x="7802563" y="4924425"/>
            <a:ext cx="42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20603"/>
                </a:solidFill>
                <a:latin typeface="Times New Roman" panose="02020603050405020304" pitchFamily="18" charset="0"/>
                <a:ea typeface="微软雅黑 Light" panose="020B0502040204020203" charset="-122"/>
              </a:rPr>
              <a:t>B</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1514" name="Rectangle 14"/>
          <p:cNvSpPr/>
          <p:nvPr/>
        </p:nvSpPr>
        <p:spPr>
          <a:xfrm>
            <a:off x="7812088" y="4557713"/>
            <a:ext cx="403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C</a:t>
            </a:r>
            <a:endParaRPr lang="en-US" altLang="zh-CN" sz="2000" b="1" dirty="0">
              <a:solidFill>
                <a:srgbClr val="020603"/>
              </a:solidFill>
              <a:latin typeface="Times New Roman" panose="02020603050405020304" pitchFamily="18" charset="0"/>
              <a:ea typeface="微软雅黑 Light" panose="020B0502040204020203" charset="-122"/>
            </a:endParaRPr>
          </a:p>
        </p:txBody>
      </p:sp>
      <p:grpSp>
        <p:nvGrpSpPr>
          <p:cNvPr id="3" name="Group 18"/>
          <p:cNvGrpSpPr/>
          <p:nvPr/>
        </p:nvGrpSpPr>
        <p:grpSpPr>
          <a:xfrm>
            <a:off x="6413500" y="4714875"/>
            <a:ext cx="1052513" cy="212725"/>
            <a:chOff x="1398" y="2230"/>
            <a:chExt cx="663" cy="134"/>
          </a:xfrm>
        </p:grpSpPr>
        <p:sp>
          <p:nvSpPr>
            <p:cNvPr id="21524" name="Text Box 19"/>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1525" name="Line 20"/>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grpSp>
        <p:nvGrpSpPr>
          <p:cNvPr id="4" name="Group 21"/>
          <p:cNvGrpSpPr/>
          <p:nvPr/>
        </p:nvGrpSpPr>
        <p:grpSpPr>
          <a:xfrm>
            <a:off x="6413500" y="4354513"/>
            <a:ext cx="1052513" cy="212725"/>
            <a:chOff x="1398" y="2230"/>
            <a:chExt cx="663" cy="134"/>
          </a:xfrm>
        </p:grpSpPr>
        <p:sp>
          <p:nvSpPr>
            <p:cNvPr id="21522" name="Text Box 22"/>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1523" name="Line 23"/>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121900" name="AutoShape 44"/>
          <p:cNvSpPr/>
          <p:nvPr/>
        </p:nvSpPr>
        <p:spPr>
          <a:xfrm>
            <a:off x="4211638" y="4448175"/>
            <a:ext cx="1439862" cy="503238"/>
          </a:xfrm>
          <a:prstGeom prst="actionButtonBlank">
            <a:avLst/>
          </a:prstGeom>
          <a:solidFill>
            <a:srgbClr val="B8E28E"/>
          </a:solidFill>
          <a:ln w="9525">
            <a:noFill/>
          </a:ln>
          <a:effectLst>
            <a:prstShdw prst="shdw17" dist="17961" dir="2699999">
              <a:srgbClr val="6E8855"/>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出栈</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21518" name="Text Box 46"/>
          <p:cNvSpPr txBox="1"/>
          <p:nvPr/>
        </p:nvSpPr>
        <p:spPr>
          <a:xfrm>
            <a:off x="7215188" y="2687638"/>
            <a:ext cx="762000" cy="212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e</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21904" name="Text Box 48"/>
          <p:cNvSpPr txBox="1"/>
          <p:nvPr/>
        </p:nvSpPr>
        <p:spPr>
          <a:xfrm>
            <a:off x="7850188" y="2641600"/>
            <a:ext cx="407987" cy="461963"/>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20603"/>
                </a:solidFill>
                <a:latin typeface="Times New Roman" panose="02020603050405020304" pitchFamily="18" charset="0"/>
                <a:ea typeface="微软雅黑 Light" panose="020B0502040204020203" charset="-122"/>
              </a:rPr>
              <a:t>C</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21520" name="Rectangle 49"/>
          <p:cNvSpPr/>
          <p:nvPr/>
        </p:nvSpPr>
        <p:spPr>
          <a:xfrm>
            <a:off x="7812088" y="2719388"/>
            <a:ext cx="576262" cy="360362"/>
          </a:xfrm>
          <a:prstGeom prst="rect">
            <a:avLst/>
          </a:prstGeom>
          <a:noFill/>
          <a:ln w="9525" cap="flat" cmpd="sng">
            <a:solidFill>
              <a:srgbClr val="020603"/>
            </a:solidFill>
            <a:prstDash val="solid"/>
            <a:miter/>
            <a:headEnd type="none" w="med" len="med"/>
            <a:tailEnd type="none" w="med" len="med"/>
          </a:ln>
          <a:effectLst>
            <a:prstShdw prst="shdw17" dist="17961" dir="2699999">
              <a:srgbClr val="010402"/>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121911" name="AutoShape 55"/>
          <p:cNvSpPr>
            <a:spLocks noChangeArrowheads="1"/>
          </p:cNvSpPr>
          <p:nvPr/>
        </p:nvSpPr>
        <p:spPr bwMode="auto">
          <a:xfrm>
            <a:off x="4005263" y="3460750"/>
            <a:ext cx="1800225" cy="893763"/>
          </a:xfrm>
          <a:prstGeom prst="wedgeRectCallout">
            <a:avLst>
              <a:gd name="adj1" fmla="val -106406"/>
              <a:gd name="adj2" fmla="val -39614"/>
            </a:avLst>
          </a:prstGeom>
          <a:solidFill>
            <a:schemeClr val="accent5">
              <a:lumMod val="40000"/>
              <a:lumOff val="60000"/>
            </a:schemeClr>
          </a:solidFill>
          <a:ln>
            <a:noFill/>
          </a:ln>
          <a:effectLst>
            <a:prstShdw prst="shdw17" dist="17961" dir="2700000">
              <a:schemeClr val="tx1">
                <a:gamma/>
                <a:shade val="60000"/>
                <a:invGamma/>
              </a:schemeClr>
            </a:prst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rPr>
              <a:t>--</a:t>
            </a:r>
            <a:r>
              <a:rPr kumimoji="0" lang="en-US" altLang="zh-CN" sz="2800" b="1" i="0" u="none" strike="noStrike" kern="1200" cap="none" spc="0" normalizeH="0" baseline="0" noProof="0" dirty="0" err="1">
                <a:ln>
                  <a:noFill/>
                </a:ln>
                <a:solidFill>
                  <a:srgbClr val="C00000"/>
                </a:solidFill>
                <a:effectLst/>
                <a:uLnTx/>
                <a:uFillTx/>
                <a:latin typeface="微软雅黑 Light" panose="020B0502040204020203" charset="-122"/>
                <a:ea typeface="微软雅黑 Light" panose="020B0502040204020203" charset="-122"/>
                <a:cs typeface="+mn-cs"/>
              </a:rPr>
              <a:t>S.top</a:t>
            </a:r>
            <a:r>
              <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rPr>
              <a:t>;</a:t>
            </a:r>
            <a:endPar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rPr>
              <a:t> e=*</a:t>
            </a:r>
            <a:r>
              <a:rPr kumimoji="0" lang="en-US" altLang="zh-CN" sz="2800" b="1" i="0" u="none" strike="noStrike" kern="1200" cap="none" spc="0" normalizeH="0" baseline="0" noProof="0" dirty="0" err="1">
                <a:ln>
                  <a:noFill/>
                </a:ln>
                <a:solidFill>
                  <a:srgbClr val="C00000"/>
                </a:solidFill>
                <a:effectLst/>
                <a:uLnTx/>
                <a:uFillTx/>
                <a:latin typeface="微软雅黑 Light" panose="020B0502040204020203" charset="-122"/>
                <a:ea typeface="微软雅黑 Light" panose="020B0502040204020203" charset="-122"/>
                <a:cs typeface="+mn-cs"/>
              </a:rPr>
              <a:t>S.top</a:t>
            </a:r>
            <a:r>
              <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rPr>
              <a:t>;</a:t>
            </a:r>
            <a:endParaRPr kumimoji="0" lang="en-US" altLang="zh-CN" sz="28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iterate type="lt">
                                    <p:tmPct val="0"/>
                                  </p:iterate>
                                  <p:childTnLst>
                                    <p:animEffect transition="out" filter="fade">
                                      <p:cBhvr>
                                        <p:cTn id="6" dur="500" tmFilter="0, 0; .2, .5; .8, .5; 1, 0"/>
                                        <p:tgtEl>
                                          <p:spTgt spid="121900"/>
                                        </p:tgtEl>
                                      </p:cBhvr>
                                    </p:animEffect>
                                    <p:animScale>
                                      <p:cBhvr>
                                        <p:cTn id="7" dur="250" autoRev="1" fill="hold"/>
                                        <p:tgtEl>
                                          <p:spTgt spid="12190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121859">
                                            <p:txEl>
                                              <p:charRg st="57" end="81"/>
                                            </p:txEl>
                                          </p:spTgt>
                                        </p:tgtEl>
                                        <p:attrNameLst>
                                          <p:attrName>style.color</p:attrName>
                                        </p:attrNameLst>
                                      </p:cBhvr>
                                      <p:to>
                                        <p:clrVal>
                                          <a:schemeClr val="accent2"/>
                                        </p:clrVal>
                                      </p:to>
                                    </p:set>
                                    <p:set>
                                      <p:cBhvr>
                                        <p:cTn id="12" dur="500" fill="hold"/>
                                        <p:tgtEl>
                                          <p:spTgt spid="121859">
                                            <p:txEl>
                                              <p:charRg st="57" end="81"/>
                                            </p:txEl>
                                          </p:spTgt>
                                        </p:tgtEl>
                                        <p:attrNameLst>
                                          <p:attrName>fillcolor</p:attrName>
                                        </p:attrNameLst>
                                      </p:cBhvr>
                                      <p:to>
                                        <p:clrVal>
                                          <a:schemeClr val="accent2"/>
                                        </p:clrVal>
                                      </p:to>
                                    </p:set>
                                    <p:set>
                                      <p:cBhvr>
                                        <p:cTn id="13" dur="500" fill="hold"/>
                                        <p:tgtEl>
                                          <p:spTgt spid="121859">
                                            <p:txEl>
                                              <p:charRg st="57" end="81"/>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121859">
                                            <p:txEl>
                                              <p:charRg st="105" end="119"/>
                                            </p:txEl>
                                          </p:spTgt>
                                        </p:tgtEl>
                                        <p:attrNameLst>
                                          <p:attrName>style.color</p:attrName>
                                        </p:attrNameLst>
                                      </p:cBhvr>
                                      <p:to>
                                        <p:clrVal>
                                          <a:schemeClr val="accent2"/>
                                        </p:clrVal>
                                      </p:to>
                                    </p:set>
                                    <p:set>
                                      <p:cBhvr>
                                        <p:cTn id="18" dur="500" fill="hold"/>
                                        <p:tgtEl>
                                          <p:spTgt spid="121859">
                                            <p:txEl>
                                              <p:charRg st="105" end="119"/>
                                            </p:txEl>
                                          </p:spTgt>
                                        </p:tgtEl>
                                        <p:attrNameLst>
                                          <p:attrName>fillcolor</p:attrName>
                                        </p:attrNameLst>
                                      </p:cBhvr>
                                      <p:to>
                                        <p:clrVal>
                                          <a:schemeClr val="accent2"/>
                                        </p:clrVal>
                                      </p:to>
                                    </p:set>
                                    <p:set>
                                      <p:cBhvr>
                                        <p:cTn id="19" dur="500" fill="hold"/>
                                        <p:tgtEl>
                                          <p:spTgt spid="121859">
                                            <p:txEl>
                                              <p:charRg st="105" end="119"/>
                                            </p:txEl>
                                          </p:spTgt>
                                        </p:tgtEl>
                                        <p:attrNameLst>
                                          <p:attrName>fill.type</p:attrName>
                                        </p:attrNameLst>
                                      </p:cBhvr>
                                      <p:to>
                                        <p:strVal val="solid"/>
                                      </p:to>
                                    </p:set>
                                  </p:childTnLst>
                                </p:cTn>
                              </p:par>
                            </p:childTnLst>
                          </p:cTn>
                        </p:par>
                        <p:par>
                          <p:cTn id="20" fill="hold">
                            <p:stCondLst>
                              <p:cond delay="740"/>
                            </p:stCondLst>
                            <p:childTnLst>
                              <p:par>
                                <p:cTn id="21" presetID="1" presetClass="exit" presetSubtype="0" fill="hold" nodeType="after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par>
                          <p:cTn id="23" fill="hold">
                            <p:stCondLst>
                              <p:cond delay="740"/>
                            </p:stCondLst>
                            <p:childTnLst>
                              <p:par>
                                <p:cTn id="24" presetID="1"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740"/>
                            </p:stCondLst>
                            <p:childTnLst>
                              <p:par>
                                <p:cTn id="27" presetID="1" presetClass="entr" presetSubtype="0" fill="hold" grpId="0" nodeType="afterEffect">
                                  <p:stCondLst>
                                    <p:cond delay="0"/>
                                  </p:stCondLst>
                                  <p:childTnLst>
                                    <p:set>
                                      <p:cBhvr>
                                        <p:cTn id="28" dur="1" fill="hold">
                                          <p:stCondLst>
                                            <p:cond delay="0"/>
                                          </p:stCondLst>
                                        </p:cTn>
                                        <p:tgtEl>
                                          <p:spTgt spid="12190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nodeType="clickEffect">
                                  <p:stCondLst>
                                    <p:cond delay="0"/>
                                  </p:stCondLst>
                                  <p:iterate type="lt">
                                    <p:tmPct val="4000"/>
                                  </p:iterate>
                                  <p:childTnLst>
                                    <p:set>
                                      <p:cBhvr override="childStyle">
                                        <p:cTn id="32" dur="500" fill="hold"/>
                                        <p:tgtEl>
                                          <p:spTgt spid="121859">
                                            <p:txEl>
                                              <p:charRg st="119" end="131"/>
                                            </p:txEl>
                                          </p:spTgt>
                                        </p:tgtEl>
                                        <p:attrNameLst>
                                          <p:attrName>style.color</p:attrName>
                                        </p:attrNameLst>
                                      </p:cBhvr>
                                      <p:to>
                                        <p:clrVal>
                                          <a:schemeClr val="accent2"/>
                                        </p:clrVal>
                                      </p:to>
                                    </p:set>
                                    <p:set>
                                      <p:cBhvr>
                                        <p:cTn id="33" dur="500" fill="hold"/>
                                        <p:tgtEl>
                                          <p:spTgt spid="121859">
                                            <p:txEl>
                                              <p:charRg st="119" end="131"/>
                                            </p:txEl>
                                          </p:spTgt>
                                        </p:tgtEl>
                                        <p:attrNameLst>
                                          <p:attrName>fillcolor</p:attrName>
                                        </p:attrNameLst>
                                      </p:cBhvr>
                                      <p:to>
                                        <p:clrVal>
                                          <a:schemeClr val="accent2"/>
                                        </p:clrVal>
                                      </p:to>
                                    </p:set>
                                    <p:set>
                                      <p:cBhvr>
                                        <p:cTn id="34" dur="500" fill="hold"/>
                                        <p:tgtEl>
                                          <p:spTgt spid="121859">
                                            <p:txEl>
                                              <p:charRg st="119" end="13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00" grpId="0" animBg="1"/>
      <p:bldP spid="12190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2531" name="Rectangle 2"/>
          <p:cNvSpPr>
            <a:spLocks noGrp="1"/>
          </p:cNvSpPr>
          <p:nvPr>
            <p:ph type="title"/>
          </p:nvPr>
        </p:nvSpPr>
        <p:spPr>
          <a:xfrm>
            <a:off x="107950" y="260350"/>
            <a:ext cx="7793038" cy="814388"/>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顺序栈出栈</a:t>
            </a:r>
            <a:endParaRPr lang="zh-CN" altLang="en-US" sz="1800" dirty="0">
              <a:ea typeface="微软雅黑 Light" panose="020B0502040204020203" charset="-122"/>
            </a:endParaRPr>
          </a:p>
        </p:txBody>
      </p:sp>
      <p:sp>
        <p:nvSpPr>
          <p:cNvPr id="219139" name="Rectangle 3"/>
          <p:cNvSpPr>
            <a:spLocks noGrp="1"/>
          </p:cNvSpPr>
          <p:nvPr>
            <p:ph idx="1"/>
          </p:nvPr>
        </p:nvSpPr>
        <p:spPr>
          <a:xfrm>
            <a:off x="684213" y="1125538"/>
            <a:ext cx="8208962" cy="4114800"/>
          </a:xfrm>
        </p:spPr>
        <p:txBody>
          <a:bodyPr vert="horz" wrap="square" lIns="91440" tIns="45720" rIns="91440" bIns="45720" anchor="t" anchorCtr="0"/>
          <a:p>
            <a:pPr eaLnBrk="1" hangingPunct="1">
              <a:buNone/>
            </a:pPr>
            <a:r>
              <a:rPr lang="en-US" altLang="zh-CN" sz="2800" b="1" dirty="0">
                <a:ea typeface="微软雅黑 Light" panose="020B0502040204020203" charset="-122"/>
              </a:rPr>
              <a:t>Status Pop(SqStack &amp;S,ElemType &amp;e) {</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a:t>
            </a:r>
            <a:r>
              <a:rPr lang="zh-CN" altLang="en-US" sz="2800" b="1" dirty="0">
                <a:ea typeface="微软雅黑 Light" panose="020B0502040204020203" charset="-122"/>
              </a:rPr>
              <a:t>出栈，删除的栈顶元素用指针</a:t>
            </a:r>
            <a:r>
              <a:rPr lang="en-US" altLang="zh-CN" sz="2800" b="1" dirty="0">
                <a:ea typeface="微软雅黑 Light" panose="020B0502040204020203" charset="-122"/>
              </a:rPr>
              <a:t>e</a:t>
            </a:r>
            <a:r>
              <a:rPr lang="zh-CN" altLang="en-US" sz="2800" b="1" dirty="0">
                <a:ea typeface="微软雅黑 Light" panose="020B0502040204020203" charset="-122"/>
              </a:rPr>
              <a:t>指示</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if(S.top==S.base) //</a:t>
            </a:r>
            <a:r>
              <a:rPr lang="zh-CN" altLang="en-US" sz="2800" b="1" dirty="0">
                <a:ea typeface="微软雅黑 Light" panose="020B0502040204020203" charset="-122"/>
              </a:rPr>
              <a:t>栈空</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return ERROR;  </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e=*--S.top; //</a:t>
            </a:r>
            <a:r>
              <a:rPr lang="zh-CN" altLang="en-US" sz="2800" b="1" dirty="0">
                <a:ea typeface="微软雅黑 Light" panose="020B0502040204020203" charset="-122"/>
              </a:rPr>
              <a:t>用</a:t>
            </a:r>
            <a:r>
              <a:rPr lang="en-US" altLang="zh-CN" sz="2800" b="1" dirty="0">
                <a:ea typeface="微软雅黑 Light" panose="020B0502040204020203" charset="-122"/>
              </a:rPr>
              <a:t>e</a:t>
            </a:r>
            <a:r>
              <a:rPr lang="zh-CN" altLang="en-US" sz="2800" b="1" dirty="0">
                <a:ea typeface="微软雅黑 Light" panose="020B0502040204020203" charset="-122"/>
              </a:rPr>
              <a:t>指示栈顶元素</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return OK;</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Pop </a:t>
            </a:r>
            <a:r>
              <a:rPr lang="en-US" altLang="zh-CN" sz="2800" dirty="0">
                <a:ea typeface="微软雅黑 Light" panose="020B0502040204020203" charset="-122"/>
              </a:rPr>
              <a:t> </a:t>
            </a:r>
            <a:endParaRPr lang="en-US" altLang="zh-CN" sz="2800" dirty="0">
              <a:ea typeface="微软雅黑 Light" panose="020B0502040204020203" charset="-122"/>
            </a:endParaRPr>
          </a:p>
        </p:txBody>
      </p:sp>
      <p:grpSp>
        <p:nvGrpSpPr>
          <p:cNvPr id="22533" name="Group 4"/>
          <p:cNvGrpSpPr/>
          <p:nvPr/>
        </p:nvGrpSpPr>
        <p:grpSpPr>
          <a:xfrm>
            <a:off x="7466013" y="3851275"/>
            <a:ext cx="1095375" cy="1828800"/>
            <a:chOff x="2241" y="6040"/>
            <a:chExt cx="900" cy="1560"/>
          </a:xfrm>
        </p:grpSpPr>
        <p:sp>
          <p:nvSpPr>
            <p:cNvPr id="22549" name="Rectangle 5"/>
            <p:cNvSpPr/>
            <p:nvPr/>
          </p:nvSpPr>
          <p:spPr>
            <a:xfrm>
              <a:off x="2241" y="6040"/>
              <a:ext cx="90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2550" name="Line 6"/>
            <p:cNvSpPr/>
            <p:nvPr/>
          </p:nvSpPr>
          <p:spPr>
            <a:xfrm>
              <a:off x="2241" y="7288"/>
              <a:ext cx="900" cy="0"/>
            </a:xfrm>
            <a:prstGeom prst="line">
              <a:avLst/>
            </a:prstGeom>
            <a:ln w="9525" cap="flat" cmpd="sng">
              <a:solidFill>
                <a:srgbClr val="000000"/>
              </a:solidFill>
              <a:prstDash val="solid"/>
              <a:headEnd type="none" w="med" len="med"/>
              <a:tailEnd type="none" w="med" len="med"/>
            </a:ln>
          </p:spPr>
        </p:sp>
        <p:sp>
          <p:nvSpPr>
            <p:cNvPr id="22551" name="Line 7"/>
            <p:cNvSpPr/>
            <p:nvPr/>
          </p:nvSpPr>
          <p:spPr>
            <a:xfrm>
              <a:off x="2241" y="6976"/>
              <a:ext cx="900" cy="0"/>
            </a:xfrm>
            <a:prstGeom prst="line">
              <a:avLst/>
            </a:prstGeom>
            <a:ln w="9525" cap="flat" cmpd="sng">
              <a:solidFill>
                <a:srgbClr val="000000"/>
              </a:solidFill>
              <a:prstDash val="solid"/>
              <a:headEnd type="none" w="med" len="med"/>
              <a:tailEnd type="none" w="med" len="med"/>
            </a:ln>
          </p:spPr>
        </p:sp>
        <p:sp>
          <p:nvSpPr>
            <p:cNvPr id="22552" name="Line 8"/>
            <p:cNvSpPr/>
            <p:nvPr/>
          </p:nvSpPr>
          <p:spPr>
            <a:xfrm>
              <a:off x="2241" y="6664"/>
              <a:ext cx="900" cy="0"/>
            </a:xfrm>
            <a:prstGeom prst="line">
              <a:avLst/>
            </a:prstGeom>
            <a:ln w="9525" cap="flat" cmpd="sng">
              <a:solidFill>
                <a:srgbClr val="000000"/>
              </a:solidFill>
              <a:prstDash val="solid"/>
              <a:headEnd type="none" w="med" len="med"/>
              <a:tailEnd type="none" w="med" len="med"/>
            </a:ln>
          </p:spPr>
        </p:sp>
        <p:sp>
          <p:nvSpPr>
            <p:cNvPr id="22553" name="Line 9"/>
            <p:cNvSpPr/>
            <p:nvPr/>
          </p:nvSpPr>
          <p:spPr>
            <a:xfrm>
              <a:off x="2241" y="6352"/>
              <a:ext cx="900" cy="0"/>
            </a:xfrm>
            <a:prstGeom prst="line">
              <a:avLst/>
            </a:prstGeom>
            <a:ln w="9525" cap="flat" cmpd="sng">
              <a:solidFill>
                <a:srgbClr val="000000"/>
              </a:solidFill>
              <a:prstDash val="solid"/>
              <a:headEnd type="none" w="med" len="med"/>
              <a:tailEnd type="none" w="med" len="med"/>
            </a:ln>
          </p:spPr>
        </p:sp>
      </p:grpSp>
      <p:sp>
        <p:nvSpPr>
          <p:cNvPr id="22534" name="Line 10"/>
          <p:cNvSpPr/>
          <p:nvPr/>
        </p:nvSpPr>
        <p:spPr>
          <a:xfrm>
            <a:off x="6994525" y="5651500"/>
            <a:ext cx="466725" cy="0"/>
          </a:xfrm>
          <a:prstGeom prst="line">
            <a:avLst/>
          </a:prstGeom>
          <a:ln w="9525" cap="flat" cmpd="sng">
            <a:solidFill>
              <a:srgbClr val="000000"/>
            </a:solidFill>
            <a:prstDash val="solid"/>
            <a:headEnd type="none" w="med" len="med"/>
            <a:tailEnd type="triangle" w="med" len="med"/>
          </a:ln>
        </p:spPr>
      </p:sp>
      <p:sp>
        <p:nvSpPr>
          <p:cNvPr id="22535" name="Text Box 11"/>
          <p:cNvSpPr txBox="1"/>
          <p:nvPr/>
        </p:nvSpPr>
        <p:spPr>
          <a:xfrm>
            <a:off x="6386513" y="5435600"/>
            <a:ext cx="762000" cy="4397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base</a:t>
            </a: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2536" name="Text Box 12"/>
          <p:cNvSpPr txBox="1"/>
          <p:nvPr/>
        </p:nvSpPr>
        <p:spPr>
          <a:xfrm>
            <a:off x="7769225" y="5272088"/>
            <a:ext cx="488950" cy="2190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A</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defTabSz="914400">
              <a:spcBef>
                <a:spcPct val="0"/>
              </a:spcBef>
              <a:buNone/>
              <a:tabLst>
                <a:tab pos="5273675" algn="r"/>
              </a:tabLst>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2537" name="Text Box 13"/>
          <p:cNvSpPr txBox="1"/>
          <p:nvPr/>
        </p:nvSpPr>
        <p:spPr>
          <a:xfrm>
            <a:off x="7802563" y="4924425"/>
            <a:ext cx="42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20603"/>
                </a:solidFill>
                <a:latin typeface="Times New Roman" panose="02020603050405020304" pitchFamily="18" charset="0"/>
                <a:ea typeface="微软雅黑 Light" panose="020B0502040204020203" charset="-122"/>
              </a:rPr>
              <a:t>B</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2538" name="Rectangle 14"/>
          <p:cNvSpPr/>
          <p:nvPr/>
        </p:nvSpPr>
        <p:spPr>
          <a:xfrm>
            <a:off x="7812088" y="4557713"/>
            <a:ext cx="403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C</a:t>
            </a:r>
            <a:endParaRPr lang="en-US" altLang="zh-CN" sz="2000" b="1" dirty="0">
              <a:solidFill>
                <a:srgbClr val="020603"/>
              </a:solidFill>
              <a:latin typeface="Times New Roman" panose="02020603050405020304" pitchFamily="18" charset="0"/>
              <a:ea typeface="微软雅黑 Light" panose="020B0502040204020203" charset="-122"/>
            </a:endParaRPr>
          </a:p>
        </p:txBody>
      </p:sp>
      <p:grpSp>
        <p:nvGrpSpPr>
          <p:cNvPr id="3" name="Group 15"/>
          <p:cNvGrpSpPr/>
          <p:nvPr/>
        </p:nvGrpSpPr>
        <p:grpSpPr>
          <a:xfrm>
            <a:off x="6413500" y="5075238"/>
            <a:ext cx="1052513" cy="212725"/>
            <a:chOff x="1398" y="2230"/>
            <a:chExt cx="663" cy="134"/>
          </a:xfrm>
        </p:grpSpPr>
        <p:sp>
          <p:nvSpPr>
            <p:cNvPr id="22547" name="Text Box 16"/>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2548" name="Line 17"/>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grpSp>
        <p:nvGrpSpPr>
          <p:cNvPr id="4" name="Group 18"/>
          <p:cNvGrpSpPr/>
          <p:nvPr/>
        </p:nvGrpSpPr>
        <p:grpSpPr>
          <a:xfrm>
            <a:off x="6413500" y="4714875"/>
            <a:ext cx="1052513" cy="212725"/>
            <a:chOff x="1398" y="2230"/>
            <a:chExt cx="663" cy="134"/>
          </a:xfrm>
        </p:grpSpPr>
        <p:sp>
          <p:nvSpPr>
            <p:cNvPr id="22545" name="Text Box 19"/>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2546" name="Line 20"/>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219160" name="AutoShape 24"/>
          <p:cNvSpPr/>
          <p:nvPr/>
        </p:nvSpPr>
        <p:spPr>
          <a:xfrm>
            <a:off x="4211638" y="4448175"/>
            <a:ext cx="1439862" cy="503238"/>
          </a:xfrm>
          <a:prstGeom prst="actionButtonBlank">
            <a:avLst/>
          </a:prstGeom>
          <a:solidFill>
            <a:srgbClr val="B8E28E"/>
          </a:solidFill>
          <a:ln w="9525">
            <a:noFill/>
          </a:ln>
          <a:effectLst>
            <a:prstShdw prst="shdw17" dist="17961" dir="2699999">
              <a:srgbClr val="6E8855"/>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出栈</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22542" name="Text Box 26"/>
          <p:cNvSpPr txBox="1"/>
          <p:nvPr/>
        </p:nvSpPr>
        <p:spPr>
          <a:xfrm>
            <a:off x="7215188" y="2738438"/>
            <a:ext cx="762000" cy="212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e</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2543" name="Rectangle 29"/>
          <p:cNvSpPr/>
          <p:nvPr/>
        </p:nvSpPr>
        <p:spPr>
          <a:xfrm>
            <a:off x="7812088" y="2719388"/>
            <a:ext cx="576262" cy="360362"/>
          </a:xfrm>
          <a:prstGeom prst="rect">
            <a:avLst/>
          </a:prstGeom>
          <a:noFill/>
          <a:ln w="9525" cap="flat" cmpd="sng">
            <a:solidFill>
              <a:srgbClr val="020603"/>
            </a:solidFill>
            <a:prstDash val="solid"/>
            <a:miter/>
            <a:headEnd type="none" w="med" len="med"/>
            <a:tailEnd type="none" w="med" len="med"/>
          </a:ln>
          <a:effectLst>
            <a:prstShdw prst="shdw17" dist="17961" dir="2699999">
              <a:srgbClr val="010402"/>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19166" name="Text Box 30"/>
          <p:cNvSpPr txBox="1"/>
          <p:nvPr/>
        </p:nvSpPr>
        <p:spPr>
          <a:xfrm>
            <a:off x="7859713" y="2647950"/>
            <a:ext cx="388937" cy="461963"/>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20603"/>
                </a:solidFill>
                <a:latin typeface="Times New Roman" panose="02020603050405020304" pitchFamily="18" charset="0"/>
                <a:ea typeface="微软雅黑 Light" panose="020B0502040204020203" charset="-122"/>
              </a:rPr>
              <a:t>B</a:t>
            </a:r>
            <a:endParaRPr lang="en-US" altLang="zh-CN" sz="2400" b="1" dirty="0">
              <a:solidFill>
                <a:srgbClr val="020603"/>
              </a:solidFill>
              <a:latin typeface="Times New Roman" panose="02020603050405020304" pitchFamily="18" charset="0"/>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iterate type="lt">
                                    <p:tmPct val="0"/>
                                  </p:iterate>
                                  <p:childTnLst>
                                    <p:animEffect transition="out" filter="fade">
                                      <p:cBhvr>
                                        <p:cTn id="6" dur="500" tmFilter="0, 0; .2, .5; .8, .5; 1, 0"/>
                                        <p:tgtEl>
                                          <p:spTgt spid="219160"/>
                                        </p:tgtEl>
                                      </p:cBhvr>
                                    </p:animEffect>
                                    <p:animScale>
                                      <p:cBhvr>
                                        <p:cTn id="7" dur="250" autoRev="1" fill="hold"/>
                                        <p:tgtEl>
                                          <p:spTgt spid="21916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219139">
                                            <p:txEl>
                                              <p:charRg st="56" end="80"/>
                                            </p:txEl>
                                          </p:spTgt>
                                        </p:tgtEl>
                                        <p:attrNameLst>
                                          <p:attrName>style.color</p:attrName>
                                        </p:attrNameLst>
                                      </p:cBhvr>
                                      <p:to>
                                        <p:clrVal>
                                          <a:schemeClr val="accent2"/>
                                        </p:clrVal>
                                      </p:to>
                                    </p:set>
                                    <p:set>
                                      <p:cBhvr>
                                        <p:cTn id="12" dur="500" fill="hold"/>
                                        <p:tgtEl>
                                          <p:spTgt spid="219139">
                                            <p:txEl>
                                              <p:charRg st="56" end="80"/>
                                            </p:txEl>
                                          </p:spTgt>
                                        </p:tgtEl>
                                        <p:attrNameLst>
                                          <p:attrName>fillcolor</p:attrName>
                                        </p:attrNameLst>
                                      </p:cBhvr>
                                      <p:to>
                                        <p:clrVal>
                                          <a:schemeClr val="accent2"/>
                                        </p:clrVal>
                                      </p:to>
                                    </p:set>
                                    <p:set>
                                      <p:cBhvr>
                                        <p:cTn id="13" dur="500" fill="hold"/>
                                        <p:tgtEl>
                                          <p:spTgt spid="219139">
                                            <p:txEl>
                                              <p:charRg st="56" end="8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219139">
                                            <p:txEl>
                                              <p:charRg st="104" end="128"/>
                                            </p:txEl>
                                          </p:spTgt>
                                        </p:tgtEl>
                                        <p:attrNameLst>
                                          <p:attrName>style.color</p:attrName>
                                        </p:attrNameLst>
                                      </p:cBhvr>
                                      <p:to>
                                        <p:clrVal>
                                          <a:schemeClr val="accent2"/>
                                        </p:clrVal>
                                      </p:to>
                                    </p:set>
                                    <p:set>
                                      <p:cBhvr>
                                        <p:cTn id="18" dur="500" fill="hold"/>
                                        <p:tgtEl>
                                          <p:spTgt spid="219139">
                                            <p:txEl>
                                              <p:charRg st="104" end="128"/>
                                            </p:txEl>
                                          </p:spTgt>
                                        </p:tgtEl>
                                        <p:attrNameLst>
                                          <p:attrName>fillcolor</p:attrName>
                                        </p:attrNameLst>
                                      </p:cBhvr>
                                      <p:to>
                                        <p:clrVal>
                                          <a:schemeClr val="accent2"/>
                                        </p:clrVal>
                                      </p:to>
                                    </p:set>
                                    <p:set>
                                      <p:cBhvr>
                                        <p:cTn id="19" dur="500" fill="hold"/>
                                        <p:tgtEl>
                                          <p:spTgt spid="219139">
                                            <p:txEl>
                                              <p:charRg st="104" end="128"/>
                                            </p:txEl>
                                          </p:spTgt>
                                        </p:tgtEl>
                                        <p:attrNameLst>
                                          <p:attrName>fill.type</p:attrName>
                                        </p:attrNameLst>
                                      </p:cBhvr>
                                      <p:to>
                                        <p:strVal val="solid"/>
                                      </p:to>
                                    </p:set>
                                  </p:childTnLst>
                                </p:cTn>
                              </p:par>
                            </p:childTnLst>
                          </p:cTn>
                        </p:par>
                        <p:par>
                          <p:cTn id="20" fill="hold">
                            <p:stCondLst>
                              <p:cond delay="939"/>
                            </p:stCondLst>
                            <p:childTnLst>
                              <p:par>
                                <p:cTn id="21" presetID="1" presetClass="exit" presetSubtype="0" fill="hold" nodeType="after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par>
                          <p:cTn id="23" fill="hold">
                            <p:stCondLst>
                              <p:cond delay="939"/>
                            </p:stCondLst>
                            <p:childTnLst>
                              <p:par>
                                <p:cTn id="24" presetID="1"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939"/>
                            </p:stCondLst>
                            <p:childTnLst>
                              <p:par>
                                <p:cTn id="27" presetID="1" presetClass="entr" presetSubtype="0" fill="hold" grpId="0" nodeType="afterEffect">
                                  <p:stCondLst>
                                    <p:cond delay="0"/>
                                  </p:stCondLst>
                                  <p:childTnLst>
                                    <p:set>
                                      <p:cBhvr>
                                        <p:cTn id="28" dur="1" fill="hold">
                                          <p:stCondLst>
                                            <p:cond delay="0"/>
                                          </p:stCondLst>
                                        </p:cTn>
                                        <p:tgtEl>
                                          <p:spTgt spid="2191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nodeType="clickEffect">
                                  <p:stCondLst>
                                    <p:cond delay="0"/>
                                  </p:stCondLst>
                                  <p:iterate type="lt">
                                    <p:tmPct val="4000"/>
                                  </p:iterate>
                                  <p:childTnLst>
                                    <p:set>
                                      <p:cBhvr override="childStyle">
                                        <p:cTn id="32" dur="500" fill="hold"/>
                                        <p:tgtEl>
                                          <p:spTgt spid="219139">
                                            <p:txEl>
                                              <p:charRg st="128" end="140"/>
                                            </p:txEl>
                                          </p:spTgt>
                                        </p:tgtEl>
                                        <p:attrNameLst>
                                          <p:attrName>style.color</p:attrName>
                                        </p:attrNameLst>
                                      </p:cBhvr>
                                      <p:to>
                                        <p:clrVal>
                                          <a:schemeClr val="accent2"/>
                                        </p:clrVal>
                                      </p:to>
                                    </p:set>
                                    <p:set>
                                      <p:cBhvr>
                                        <p:cTn id="33" dur="500" fill="hold"/>
                                        <p:tgtEl>
                                          <p:spTgt spid="219139">
                                            <p:txEl>
                                              <p:charRg st="128" end="140"/>
                                            </p:txEl>
                                          </p:spTgt>
                                        </p:tgtEl>
                                        <p:attrNameLst>
                                          <p:attrName>fillcolor</p:attrName>
                                        </p:attrNameLst>
                                      </p:cBhvr>
                                      <p:to>
                                        <p:clrVal>
                                          <a:schemeClr val="accent2"/>
                                        </p:clrVal>
                                      </p:to>
                                    </p:set>
                                    <p:set>
                                      <p:cBhvr>
                                        <p:cTn id="34" dur="500" fill="hold"/>
                                        <p:tgtEl>
                                          <p:spTgt spid="219139">
                                            <p:txEl>
                                              <p:charRg st="128" end="14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0" grpId="0" animBg="1"/>
      <p:bldP spid="2191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3555" name="Rectangle 2"/>
          <p:cNvSpPr>
            <a:spLocks noGrp="1"/>
          </p:cNvSpPr>
          <p:nvPr>
            <p:ph type="title"/>
          </p:nvPr>
        </p:nvSpPr>
        <p:spPr>
          <a:xfrm>
            <a:off x="107950" y="260350"/>
            <a:ext cx="7793038" cy="814388"/>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顺序栈出栈</a:t>
            </a:r>
            <a:endParaRPr lang="zh-CN" altLang="en-US" sz="1800" dirty="0">
              <a:ea typeface="微软雅黑 Light" panose="020B0502040204020203" charset="-122"/>
            </a:endParaRPr>
          </a:p>
        </p:txBody>
      </p:sp>
      <p:sp>
        <p:nvSpPr>
          <p:cNvPr id="220163" name="Rectangle 3"/>
          <p:cNvSpPr>
            <a:spLocks noGrp="1"/>
          </p:cNvSpPr>
          <p:nvPr>
            <p:ph idx="1"/>
          </p:nvPr>
        </p:nvSpPr>
        <p:spPr>
          <a:xfrm>
            <a:off x="684213" y="1125538"/>
            <a:ext cx="8208962" cy="4114800"/>
          </a:xfrm>
        </p:spPr>
        <p:txBody>
          <a:bodyPr vert="horz" wrap="square" lIns="91440" tIns="45720" rIns="91440" bIns="45720" anchor="t" anchorCtr="0"/>
          <a:p>
            <a:pPr eaLnBrk="1" hangingPunct="1">
              <a:buNone/>
            </a:pPr>
            <a:r>
              <a:rPr lang="en-US" altLang="zh-CN" sz="2800" b="1" dirty="0">
                <a:ea typeface="微软雅黑 Light" panose="020B0502040204020203" charset="-122"/>
              </a:rPr>
              <a:t>Status Pop(SqStack &amp;S,ElemType &amp;e) {</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a:t>
            </a:r>
            <a:r>
              <a:rPr lang="zh-CN" altLang="en-US" sz="2800" b="1" dirty="0">
                <a:ea typeface="微软雅黑 Light" panose="020B0502040204020203" charset="-122"/>
              </a:rPr>
              <a:t>出栈，删除的栈顶元素用指针</a:t>
            </a:r>
            <a:r>
              <a:rPr lang="en-US" altLang="zh-CN" sz="2800" b="1" dirty="0">
                <a:ea typeface="微软雅黑 Light" panose="020B0502040204020203" charset="-122"/>
              </a:rPr>
              <a:t>e</a:t>
            </a:r>
            <a:r>
              <a:rPr lang="zh-CN" altLang="en-US" sz="2800" b="1" dirty="0">
                <a:ea typeface="微软雅黑 Light" panose="020B0502040204020203" charset="-122"/>
              </a:rPr>
              <a:t>指示</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if(S.top==S.base) //</a:t>
            </a:r>
            <a:r>
              <a:rPr lang="zh-CN" altLang="en-US" sz="2800" b="1" dirty="0">
                <a:ea typeface="微软雅黑 Light" panose="020B0502040204020203" charset="-122"/>
              </a:rPr>
              <a:t>栈空</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return ERROR;  </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e=*--S.top; //</a:t>
            </a:r>
            <a:r>
              <a:rPr lang="zh-CN" altLang="en-US" sz="2800" b="1" dirty="0">
                <a:ea typeface="微软雅黑 Light" panose="020B0502040204020203" charset="-122"/>
              </a:rPr>
              <a:t>用</a:t>
            </a:r>
            <a:r>
              <a:rPr lang="en-US" altLang="zh-CN" sz="2800" b="1" dirty="0">
                <a:ea typeface="微软雅黑 Light" panose="020B0502040204020203" charset="-122"/>
              </a:rPr>
              <a:t>e</a:t>
            </a:r>
            <a:r>
              <a:rPr lang="zh-CN" altLang="en-US" sz="2800" b="1" dirty="0">
                <a:ea typeface="微软雅黑 Light" panose="020B0502040204020203" charset="-122"/>
              </a:rPr>
              <a:t>指示栈顶元素</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return OK;</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Pop </a:t>
            </a:r>
            <a:r>
              <a:rPr lang="en-US" altLang="zh-CN" sz="2800" dirty="0">
                <a:ea typeface="微软雅黑 Light" panose="020B0502040204020203" charset="-122"/>
              </a:rPr>
              <a:t> </a:t>
            </a:r>
            <a:endParaRPr lang="en-US" altLang="zh-CN" sz="2800" dirty="0">
              <a:ea typeface="微软雅黑 Light" panose="020B0502040204020203" charset="-122"/>
            </a:endParaRPr>
          </a:p>
        </p:txBody>
      </p:sp>
      <p:grpSp>
        <p:nvGrpSpPr>
          <p:cNvPr id="23557" name="Group 4"/>
          <p:cNvGrpSpPr/>
          <p:nvPr/>
        </p:nvGrpSpPr>
        <p:grpSpPr>
          <a:xfrm>
            <a:off x="7466013" y="3851275"/>
            <a:ext cx="1095375" cy="1828800"/>
            <a:chOff x="2241" y="6040"/>
            <a:chExt cx="900" cy="1560"/>
          </a:xfrm>
        </p:grpSpPr>
        <p:sp>
          <p:nvSpPr>
            <p:cNvPr id="23573" name="Rectangle 5"/>
            <p:cNvSpPr/>
            <p:nvPr/>
          </p:nvSpPr>
          <p:spPr>
            <a:xfrm>
              <a:off x="2241" y="6040"/>
              <a:ext cx="90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3574" name="Line 6"/>
            <p:cNvSpPr/>
            <p:nvPr/>
          </p:nvSpPr>
          <p:spPr>
            <a:xfrm>
              <a:off x="2241" y="7288"/>
              <a:ext cx="900" cy="0"/>
            </a:xfrm>
            <a:prstGeom prst="line">
              <a:avLst/>
            </a:prstGeom>
            <a:ln w="9525" cap="flat" cmpd="sng">
              <a:solidFill>
                <a:srgbClr val="000000"/>
              </a:solidFill>
              <a:prstDash val="solid"/>
              <a:headEnd type="none" w="med" len="med"/>
              <a:tailEnd type="none" w="med" len="med"/>
            </a:ln>
          </p:spPr>
        </p:sp>
        <p:sp>
          <p:nvSpPr>
            <p:cNvPr id="23575" name="Line 7"/>
            <p:cNvSpPr/>
            <p:nvPr/>
          </p:nvSpPr>
          <p:spPr>
            <a:xfrm>
              <a:off x="2241" y="6976"/>
              <a:ext cx="900" cy="0"/>
            </a:xfrm>
            <a:prstGeom prst="line">
              <a:avLst/>
            </a:prstGeom>
            <a:ln w="9525" cap="flat" cmpd="sng">
              <a:solidFill>
                <a:srgbClr val="000000"/>
              </a:solidFill>
              <a:prstDash val="solid"/>
              <a:headEnd type="none" w="med" len="med"/>
              <a:tailEnd type="none" w="med" len="med"/>
            </a:ln>
          </p:spPr>
        </p:sp>
        <p:sp>
          <p:nvSpPr>
            <p:cNvPr id="23576" name="Line 8"/>
            <p:cNvSpPr/>
            <p:nvPr/>
          </p:nvSpPr>
          <p:spPr>
            <a:xfrm>
              <a:off x="2241" y="6664"/>
              <a:ext cx="900" cy="0"/>
            </a:xfrm>
            <a:prstGeom prst="line">
              <a:avLst/>
            </a:prstGeom>
            <a:ln w="9525" cap="flat" cmpd="sng">
              <a:solidFill>
                <a:srgbClr val="000000"/>
              </a:solidFill>
              <a:prstDash val="solid"/>
              <a:headEnd type="none" w="med" len="med"/>
              <a:tailEnd type="none" w="med" len="med"/>
            </a:ln>
          </p:spPr>
        </p:sp>
        <p:sp>
          <p:nvSpPr>
            <p:cNvPr id="23577" name="Line 9"/>
            <p:cNvSpPr/>
            <p:nvPr/>
          </p:nvSpPr>
          <p:spPr>
            <a:xfrm>
              <a:off x="2241" y="6352"/>
              <a:ext cx="900" cy="0"/>
            </a:xfrm>
            <a:prstGeom prst="line">
              <a:avLst/>
            </a:prstGeom>
            <a:ln w="9525" cap="flat" cmpd="sng">
              <a:solidFill>
                <a:srgbClr val="000000"/>
              </a:solidFill>
              <a:prstDash val="solid"/>
              <a:headEnd type="none" w="med" len="med"/>
              <a:tailEnd type="none" w="med" len="med"/>
            </a:ln>
          </p:spPr>
        </p:sp>
      </p:grpSp>
      <p:sp>
        <p:nvSpPr>
          <p:cNvPr id="23558" name="Line 10"/>
          <p:cNvSpPr/>
          <p:nvPr/>
        </p:nvSpPr>
        <p:spPr>
          <a:xfrm>
            <a:off x="6994525" y="5651500"/>
            <a:ext cx="466725" cy="0"/>
          </a:xfrm>
          <a:prstGeom prst="line">
            <a:avLst/>
          </a:prstGeom>
          <a:ln w="9525" cap="flat" cmpd="sng">
            <a:solidFill>
              <a:srgbClr val="000000"/>
            </a:solidFill>
            <a:prstDash val="solid"/>
            <a:headEnd type="none" w="med" len="med"/>
            <a:tailEnd type="triangle" w="med" len="med"/>
          </a:ln>
        </p:spPr>
      </p:sp>
      <p:sp>
        <p:nvSpPr>
          <p:cNvPr id="23559" name="Text Box 11"/>
          <p:cNvSpPr txBox="1"/>
          <p:nvPr/>
        </p:nvSpPr>
        <p:spPr>
          <a:xfrm>
            <a:off x="6386513" y="5435600"/>
            <a:ext cx="762000" cy="4397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base</a:t>
            </a: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3560" name="Text Box 12"/>
          <p:cNvSpPr txBox="1"/>
          <p:nvPr/>
        </p:nvSpPr>
        <p:spPr>
          <a:xfrm>
            <a:off x="7769225" y="5272088"/>
            <a:ext cx="488950" cy="2190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A</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defTabSz="914400">
              <a:spcBef>
                <a:spcPct val="0"/>
              </a:spcBef>
              <a:buNone/>
              <a:tabLst>
                <a:tab pos="5273675" algn="r"/>
              </a:tabLst>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3561" name="Text Box 13"/>
          <p:cNvSpPr txBox="1"/>
          <p:nvPr/>
        </p:nvSpPr>
        <p:spPr>
          <a:xfrm>
            <a:off x="7802563" y="4924425"/>
            <a:ext cx="42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20603"/>
                </a:solidFill>
                <a:latin typeface="Times New Roman" panose="02020603050405020304" pitchFamily="18" charset="0"/>
                <a:ea typeface="微软雅黑 Light" panose="020B0502040204020203" charset="-122"/>
              </a:rPr>
              <a:t>B</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3562" name="Rectangle 14"/>
          <p:cNvSpPr/>
          <p:nvPr/>
        </p:nvSpPr>
        <p:spPr>
          <a:xfrm>
            <a:off x="7812088" y="4557713"/>
            <a:ext cx="403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C</a:t>
            </a:r>
            <a:endParaRPr lang="en-US" altLang="zh-CN" sz="2000" b="1" dirty="0">
              <a:solidFill>
                <a:srgbClr val="020603"/>
              </a:solidFill>
              <a:latin typeface="Times New Roman" panose="02020603050405020304" pitchFamily="18" charset="0"/>
              <a:ea typeface="微软雅黑 Light" panose="020B0502040204020203" charset="-122"/>
            </a:endParaRPr>
          </a:p>
        </p:txBody>
      </p:sp>
      <p:grpSp>
        <p:nvGrpSpPr>
          <p:cNvPr id="3" name="Group 15"/>
          <p:cNvGrpSpPr/>
          <p:nvPr/>
        </p:nvGrpSpPr>
        <p:grpSpPr>
          <a:xfrm>
            <a:off x="6413500" y="5075238"/>
            <a:ext cx="1052513" cy="212725"/>
            <a:chOff x="1398" y="2230"/>
            <a:chExt cx="663" cy="134"/>
          </a:xfrm>
        </p:grpSpPr>
        <p:sp>
          <p:nvSpPr>
            <p:cNvPr id="23571" name="Text Box 16"/>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3572" name="Line 17"/>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220184" name="AutoShape 24"/>
          <p:cNvSpPr/>
          <p:nvPr/>
        </p:nvSpPr>
        <p:spPr>
          <a:xfrm>
            <a:off x="4211638" y="4448175"/>
            <a:ext cx="1439862" cy="503238"/>
          </a:xfrm>
          <a:prstGeom prst="actionButtonBlank">
            <a:avLst/>
          </a:prstGeom>
          <a:solidFill>
            <a:srgbClr val="B8E28E"/>
          </a:solidFill>
          <a:ln w="9525">
            <a:noFill/>
          </a:ln>
          <a:effectLst>
            <a:prstShdw prst="shdw17" dist="17961" dir="2699999">
              <a:srgbClr val="6E8855"/>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出栈</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23565" name="Text Box 26"/>
          <p:cNvSpPr txBox="1"/>
          <p:nvPr/>
        </p:nvSpPr>
        <p:spPr>
          <a:xfrm>
            <a:off x="7227888" y="2708275"/>
            <a:ext cx="762000" cy="212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e</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3566" name="Rectangle 29"/>
          <p:cNvSpPr/>
          <p:nvPr/>
        </p:nvSpPr>
        <p:spPr>
          <a:xfrm>
            <a:off x="7812088" y="2719388"/>
            <a:ext cx="576262" cy="360362"/>
          </a:xfrm>
          <a:prstGeom prst="rect">
            <a:avLst/>
          </a:prstGeom>
          <a:noFill/>
          <a:ln w="9525" cap="flat" cmpd="sng">
            <a:solidFill>
              <a:srgbClr val="020603"/>
            </a:solidFill>
            <a:prstDash val="solid"/>
            <a:miter/>
            <a:headEnd type="none" w="med" len="med"/>
            <a:tailEnd type="none" w="med" len="med"/>
          </a:ln>
          <a:effectLst>
            <a:prstShdw prst="shdw17" dist="17961" dir="2699999">
              <a:srgbClr val="010402"/>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grpSp>
        <p:nvGrpSpPr>
          <p:cNvPr id="4" name="Group 31"/>
          <p:cNvGrpSpPr/>
          <p:nvPr/>
        </p:nvGrpSpPr>
        <p:grpSpPr>
          <a:xfrm>
            <a:off x="6399213" y="5240338"/>
            <a:ext cx="1052512" cy="212725"/>
            <a:chOff x="1398" y="2230"/>
            <a:chExt cx="663" cy="134"/>
          </a:xfrm>
        </p:grpSpPr>
        <p:sp>
          <p:nvSpPr>
            <p:cNvPr id="23569" name="Text Box 32"/>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3570" name="Line 33"/>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220194" name="Text Box 34"/>
          <p:cNvSpPr txBox="1"/>
          <p:nvPr/>
        </p:nvSpPr>
        <p:spPr>
          <a:xfrm>
            <a:off x="7850188" y="2622550"/>
            <a:ext cx="407987" cy="461963"/>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20603"/>
                </a:solidFill>
                <a:latin typeface="Times New Roman" panose="02020603050405020304" pitchFamily="18" charset="0"/>
                <a:ea typeface="微软雅黑 Light" panose="020B0502040204020203" charset="-122"/>
              </a:rPr>
              <a:t>A</a:t>
            </a:r>
            <a:endParaRPr lang="en-US" altLang="zh-CN" sz="2400" b="1" dirty="0">
              <a:solidFill>
                <a:srgbClr val="020603"/>
              </a:solidFill>
              <a:latin typeface="Times New Roman" panose="02020603050405020304" pitchFamily="18" charset="0"/>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iterate type="lt">
                                    <p:tmPct val="0"/>
                                  </p:iterate>
                                  <p:childTnLst>
                                    <p:animEffect transition="out" filter="fade">
                                      <p:cBhvr>
                                        <p:cTn id="6" dur="500" tmFilter="0, 0; .2, .5; .8, .5; 1, 0"/>
                                        <p:tgtEl>
                                          <p:spTgt spid="220184"/>
                                        </p:tgtEl>
                                      </p:cBhvr>
                                    </p:animEffect>
                                    <p:animScale>
                                      <p:cBhvr>
                                        <p:cTn id="7" dur="250" autoRev="1" fill="hold"/>
                                        <p:tgtEl>
                                          <p:spTgt spid="22018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220163">
                                            <p:txEl>
                                              <p:charRg st="56" end="80"/>
                                            </p:txEl>
                                          </p:spTgt>
                                        </p:tgtEl>
                                        <p:attrNameLst>
                                          <p:attrName>style.color</p:attrName>
                                        </p:attrNameLst>
                                      </p:cBhvr>
                                      <p:to>
                                        <p:clrVal>
                                          <a:schemeClr val="accent2"/>
                                        </p:clrVal>
                                      </p:to>
                                    </p:set>
                                    <p:set>
                                      <p:cBhvr>
                                        <p:cTn id="12" dur="500" fill="hold"/>
                                        <p:tgtEl>
                                          <p:spTgt spid="220163">
                                            <p:txEl>
                                              <p:charRg st="56" end="80"/>
                                            </p:txEl>
                                          </p:spTgt>
                                        </p:tgtEl>
                                        <p:attrNameLst>
                                          <p:attrName>fillcolor</p:attrName>
                                        </p:attrNameLst>
                                      </p:cBhvr>
                                      <p:to>
                                        <p:clrVal>
                                          <a:schemeClr val="accent2"/>
                                        </p:clrVal>
                                      </p:to>
                                    </p:set>
                                    <p:set>
                                      <p:cBhvr>
                                        <p:cTn id="13" dur="500" fill="hold"/>
                                        <p:tgtEl>
                                          <p:spTgt spid="220163">
                                            <p:txEl>
                                              <p:charRg st="56" end="8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220163">
                                            <p:txEl>
                                              <p:charRg st="104" end="128"/>
                                            </p:txEl>
                                          </p:spTgt>
                                        </p:tgtEl>
                                        <p:attrNameLst>
                                          <p:attrName>style.color</p:attrName>
                                        </p:attrNameLst>
                                      </p:cBhvr>
                                      <p:to>
                                        <p:clrVal>
                                          <a:schemeClr val="accent2"/>
                                        </p:clrVal>
                                      </p:to>
                                    </p:set>
                                    <p:set>
                                      <p:cBhvr>
                                        <p:cTn id="18" dur="500" fill="hold"/>
                                        <p:tgtEl>
                                          <p:spTgt spid="220163">
                                            <p:txEl>
                                              <p:charRg st="104" end="128"/>
                                            </p:txEl>
                                          </p:spTgt>
                                        </p:tgtEl>
                                        <p:attrNameLst>
                                          <p:attrName>fillcolor</p:attrName>
                                        </p:attrNameLst>
                                      </p:cBhvr>
                                      <p:to>
                                        <p:clrVal>
                                          <a:schemeClr val="accent2"/>
                                        </p:clrVal>
                                      </p:to>
                                    </p:set>
                                    <p:set>
                                      <p:cBhvr>
                                        <p:cTn id="19" dur="500" fill="hold"/>
                                        <p:tgtEl>
                                          <p:spTgt spid="220163">
                                            <p:txEl>
                                              <p:charRg st="104" end="128"/>
                                            </p:txEl>
                                          </p:spTgt>
                                        </p:tgtEl>
                                        <p:attrNameLst>
                                          <p:attrName>fill.type</p:attrName>
                                        </p:attrNameLst>
                                      </p:cBhvr>
                                      <p:to>
                                        <p:strVal val="solid"/>
                                      </p:to>
                                    </p:set>
                                  </p:childTnLst>
                                </p:cTn>
                              </p:par>
                            </p:childTnLst>
                          </p:cTn>
                        </p:par>
                        <p:par>
                          <p:cTn id="20" fill="hold">
                            <p:stCondLst>
                              <p:cond delay="939"/>
                            </p:stCondLst>
                            <p:childTnLst>
                              <p:par>
                                <p:cTn id="21" presetID="1" presetClass="exit" presetSubtype="0" fill="hold" nodeType="after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par>
                          <p:cTn id="23" fill="hold">
                            <p:stCondLst>
                              <p:cond delay="939"/>
                            </p:stCondLst>
                            <p:childTnLst>
                              <p:par>
                                <p:cTn id="24" presetID="1"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par>
                          <p:cTn id="26" fill="hold">
                            <p:stCondLst>
                              <p:cond delay="939"/>
                            </p:stCondLst>
                            <p:childTnLst>
                              <p:par>
                                <p:cTn id="27" presetID="1" presetClass="entr" presetSubtype="0" fill="hold" grpId="0" nodeType="afterEffect">
                                  <p:stCondLst>
                                    <p:cond delay="0"/>
                                  </p:stCondLst>
                                  <p:childTnLst>
                                    <p:set>
                                      <p:cBhvr>
                                        <p:cTn id="28" dur="1" fill="hold">
                                          <p:stCondLst>
                                            <p:cond delay="0"/>
                                          </p:stCondLst>
                                        </p:cTn>
                                        <p:tgtEl>
                                          <p:spTgt spid="2201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nodeType="clickEffect">
                                  <p:stCondLst>
                                    <p:cond delay="0"/>
                                  </p:stCondLst>
                                  <p:iterate type="lt">
                                    <p:tmPct val="4000"/>
                                  </p:iterate>
                                  <p:childTnLst>
                                    <p:set>
                                      <p:cBhvr override="childStyle">
                                        <p:cTn id="32" dur="500" fill="hold"/>
                                        <p:tgtEl>
                                          <p:spTgt spid="220163">
                                            <p:txEl>
                                              <p:charRg st="128" end="140"/>
                                            </p:txEl>
                                          </p:spTgt>
                                        </p:tgtEl>
                                        <p:attrNameLst>
                                          <p:attrName>style.color</p:attrName>
                                        </p:attrNameLst>
                                      </p:cBhvr>
                                      <p:to>
                                        <p:clrVal>
                                          <a:schemeClr val="accent2"/>
                                        </p:clrVal>
                                      </p:to>
                                    </p:set>
                                    <p:set>
                                      <p:cBhvr>
                                        <p:cTn id="33" dur="500" fill="hold"/>
                                        <p:tgtEl>
                                          <p:spTgt spid="220163">
                                            <p:txEl>
                                              <p:charRg st="128" end="140"/>
                                            </p:txEl>
                                          </p:spTgt>
                                        </p:tgtEl>
                                        <p:attrNameLst>
                                          <p:attrName>fillcolor</p:attrName>
                                        </p:attrNameLst>
                                      </p:cBhvr>
                                      <p:to>
                                        <p:clrVal>
                                          <a:schemeClr val="accent2"/>
                                        </p:clrVal>
                                      </p:to>
                                    </p:set>
                                    <p:set>
                                      <p:cBhvr>
                                        <p:cTn id="34" dur="500" fill="hold"/>
                                        <p:tgtEl>
                                          <p:spTgt spid="220163">
                                            <p:txEl>
                                              <p:charRg st="128" end="14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84" grpId="0" animBg="1"/>
      <p:bldP spid="2201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grpSp>
        <p:nvGrpSpPr>
          <p:cNvPr id="24579" name="Group 31"/>
          <p:cNvGrpSpPr/>
          <p:nvPr/>
        </p:nvGrpSpPr>
        <p:grpSpPr>
          <a:xfrm>
            <a:off x="6399213" y="5240338"/>
            <a:ext cx="1052512" cy="212725"/>
            <a:chOff x="1398" y="2230"/>
            <a:chExt cx="663" cy="134"/>
          </a:xfrm>
        </p:grpSpPr>
        <p:sp>
          <p:nvSpPr>
            <p:cNvPr id="24596" name="Text Box 32"/>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4597" name="Line 33"/>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24580" name="Rectangle 2"/>
          <p:cNvSpPr>
            <a:spLocks noGrp="1"/>
          </p:cNvSpPr>
          <p:nvPr>
            <p:ph type="title"/>
          </p:nvPr>
        </p:nvSpPr>
        <p:spPr>
          <a:xfrm>
            <a:off x="107950" y="260350"/>
            <a:ext cx="7793038" cy="814388"/>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顺序栈出栈</a:t>
            </a:r>
            <a:endParaRPr lang="zh-CN" altLang="en-US" sz="1800" dirty="0">
              <a:ea typeface="微软雅黑 Light" panose="020B0502040204020203" charset="-122"/>
            </a:endParaRPr>
          </a:p>
        </p:txBody>
      </p:sp>
      <p:sp>
        <p:nvSpPr>
          <p:cNvPr id="221187" name="Rectangle 3"/>
          <p:cNvSpPr>
            <a:spLocks noGrp="1"/>
          </p:cNvSpPr>
          <p:nvPr>
            <p:ph idx="1"/>
          </p:nvPr>
        </p:nvSpPr>
        <p:spPr>
          <a:xfrm>
            <a:off x="684213" y="1125538"/>
            <a:ext cx="8208962" cy="4114800"/>
          </a:xfrm>
        </p:spPr>
        <p:txBody>
          <a:bodyPr vert="horz" wrap="square" lIns="91440" tIns="45720" rIns="91440" bIns="45720" anchor="t" anchorCtr="0"/>
          <a:p>
            <a:pPr eaLnBrk="1" hangingPunct="1">
              <a:buNone/>
            </a:pPr>
            <a:r>
              <a:rPr lang="en-US" altLang="zh-CN" sz="2800" b="1" dirty="0">
                <a:ea typeface="微软雅黑 Light" panose="020B0502040204020203" charset="-122"/>
              </a:rPr>
              <a:t>Status Pop(SqStack &amp;S,ElemType &amp;e) {</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a:t>
            </a:r>
            <a:r>
              <a:rPr lang="zh-CN" altLang="en-US" sz="2800" b="1" dirty="0">
                <a:ea typeface="微软雅黑 Light" panose="020B0502040204020203" charset="-122"/>
              </a:rPr>
              <a:t>出栈，删除的栈顶元素用指针</a:t>
            </a:r>
            <a:r>
              <a:rPr lang="en-US" altLang="zh-CN" sz="2800" b="1" dirty="0">
                <a:ea typeface="微软雅黑 Light" panose="020B0502040204020203" charset="-122"/>
              </a:rPr>
              <a:t>e</a:t>
            </a:r>
            <a:r>
              <a:rPr lang="zh-CN" altLang="en-US" sz="2800" b="1" dirty="0">
                <a:ea typeface="微软雅黑 Light" panose="020B0502040204020203" charset="-122"/>
              </a:rPr>
              <a:t>指示</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if(S.top==S.base) //</a:t>
            </a:r>
            <a:r>
              <a:rPr lang="zh-CN" altLang="en-US" sz="2800" b="1" dirty="0">
                <a:ea typeface="微软雅黑 Light" panose="020B0502040204020203" charset="-122"/>
              </a:rPr>
              <a:t>栈空</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return ERROR;  </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e=*--S.top; //</a:t>
            </a:r>
            <a:r>
              <a:rPr lang="zh-CN" altLang="en-US" sz="2800" b="1" dirty="0">
                <a:ea typeface="微软雅黑 Light" panose="020B0502040204020203" charset="-122"/>
              </a:rPr>
              <a:t>用</a:t>
            </a:r>
            <a:r>
              <a:rPr lang="en-US" altLang="zh-CN" sz="2800" b="1" dirty="0">
                <a:ea typeface="微软雅黑 Light" panose="020B0502040204020203" charset="-122"/>
              </a:rPr>
              <a:t>e</a:t>
            </a:r>
            <a:r>
              <a:rPr lang="zh-CN" altLang="en-US" sz="2800" b="1" dirty="0">
                <a:ea typeface="微软雅黑 Light" panose="020B0502040204020203" charset="-122"/>
              </a:rPr>
              <a:t>指示栈顶元素</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return OK;</a:t>
            </a:r>
            <a:endParaRPr lang="en-US" altLang="zh-CN" sz="2800" b="1" dirty="0">
              <a:ea typeface="微软雅黑 Light" panose="020B0502040204020203" charset="-122"/>
            </a:endParaRPr>
          </a:p>
          <a:p>
            <a:pPr eaLnBrk="1" hangingPunct="1">
              <a:buNone/>
            </a:pPr>
            <a:r>
              <a:rPr lang="en-US" altLang="zh-CN" sz="2800" b="1" dirty="0">
                <a:ea typeface="微软雅黑 Light" panose="020B0502040204020203" charset="-122"/>
              </a:rPr>
              <a:t>}// Pop </a:t>
            </a:r>
            <a:r>
              <a:rPr lang="en-US" altLang="zh-CN" sz="2800" dirty="0">
                <a:ea typeface="微软雅黑 Light" panose="020B0502040204020203" charset="-122"/>
              </a:rPr>
              <a:t> </a:t>
            </a:r>
            <a:endParaRPr lang="en-US" altLang="zh-CN" sz="2800" dirty="0">
              <a:ea typeface="微软雅黑 Light" panose="020B0502040204020203" charset="-122"/>
            </a:endParaRPr>
          </a:p>
        </p:txBody>
      </p:sp>
      <p:grpSp>
        <p:nvGrpSpPr>
          <p:cNvPr id="24582" name="Group 4"/>
          <p:cNvGrpSpPr/>
          <p:nvPr/>
        </p:nvGrpSpPr>
        <p:grpSpPr>
          <a:xfrm>
            <a:off x="7466013" y="3851275"/>
            <a:ext cx="1095375" cy="1828800"/>
            <a:chOff x="2241" y="6040"/>
            <a:chExt cx="900" cy="1560"/>
          </a:xfrm>
        </p:grpSpPr>
        <p:sp>
          <p:nvSpPr>
            <p:cNvPr id="24591" name="Rectangle 5"/>
            <p:cNvSpPr/>
            <p:nvPr/>
          </p:nvSpPr>
          <p:spPr>
            <a:xfrm>
              <a:off x="2241" y="6040"/>
              <a:ext cx="90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4592" name="Line 6"/>
            <p:cNvSpPr/>
            <p:nvPr/>
          </p:nvSpPr>
          <p:spPr>
            <a:xfrm>
              <a:off x="2241" y="7288"/>
              <a:ext cx="900" cy="0"/>
            </a:xfrm>
            <a:prstGeom prst="line">
              <a:avLst/>
            </a:prstGeom>
            <a:ln w="9525" cap="flat" cmpd="sng">
              <a:solidFill>
                <a:srgbClr val="000000"/>
              </a:solidFill>
              <a:prstDash val="solid"/>
              <a:headEnd type="none" w="med" len="med"/>
              <a:tailEnd type="none" w="med" len="med"/>
            </a:ln>
          </p:spPr>
        </p:sp>
        <p:sp>
          <p:nvSpPr>
            <p:cNvPr id="24593" name="Line 7"/>
            <p:cNvSpPr/>
            <p:nvPr/>
          </p:nvSpPr>
          <p:spPr>
            <a:xfrm>
              <a:off x="2241" y="6976"/>
              <a:ext cx="900" cy="0"/>
            </a:xfrm>
            <a:prstGeom prst="line">
              <a:avLst/>
            </a:prstGeom>
            <a:ln w="9525" cap="flat" cmpd="sng">
              <a:solidFill>
                <a:srgbClr val="000000"/>
              </a:solidFill>
              <a:prstDash val="solid"/>
              <a:headEnd type="none" w="med" len="med"/>
              <a:tailEnd type="none" w="med" len="med"/>
            </a:ln>
          </p:spPr>
        </p:sp>
        <p:sp>
          <p:nvSpPr>
            <p:cNvPr id="24594" name="Line 8"/>
            <p:cNvSpPr/>
            <p:nvPr/>
          </p:nvSpPr>
          <p:spPr>
            <a:xfrm>
              <a:off x="2241" y="6664"/>
              <a:ext cx="900" cy="0"/>
            </a:xfrm>
            <a:prstGeom prst="line">
              <a:avLst/>
            </a:prstGeom>
            <a:ln w="9525" cap="flat" cmpd="sng">
              <a:solidFill>
                <a:srgbClr val="000000"/>
              </a:solidFill>
              <a:prstDash val="solid"/>
              <a:headEnd type="none" w="med" len="med"/>
              <a:tailEnd type="none" w="med" len="med"/>
            </a:ln>
          </p:spPr>
        </p:sp>
        <p:sp>
          <p:nvSpPr>
            <p:cNvPr id="24595" name="Line 9"/>
            <p:cNvSpPr/>
            <p:nvPr/>
          </p:nvSpPr>
          <p:spPr>
            <a:xfrm>
              <a:off x="2241" y="6352"/>
              <a:ext cx="900" cy="0"/>
            </a:xfrm>
            <a:prstGeom prst="line">
              <a:avLst/>
            </a:prstGeom>
            <a:ln w="9525" cap="flat" cmpd="sng">
              <a:solidFill>
                <a:srgbClr val="000000"/>
              </a:solidFill>
              <a:prstDash val="solid"/>
              <a:headEnd type="none" w="med" len="med"/>
              <a:tailEnd type="none" w="med" len="med"/>
            </a:ln>
          </p:spPr>
        </p:sp>
      </p:grpSp>
      <p:sp>
        <p:nvSpPr>
          <p:cNvPr id="24583" name="Line 10"/>
          <p:cNvSpPr/>
          <p:nvPr/>
        </p:nvSpPr>
        <p:spPr>
          <a:xfrm>
            <a:off x="6994525" y="5651500"/>
            <a:ext cx="466725" cy="0"/>
          </a:xfrm>
          <a:prstGeom prst="line">
            <a:avLst/>
          </a:prstGeom>
          <a:ln w="9525" cap="flat" cmpd="sng">
            <a:solidFill>
              <a:srgbClr val="000000"/>
            </a:solidFill>
            <a:prstDash val="solid"/>
            <a:headEnd type="none" w="med" len="med"/>
            <a:tailEnd type="triangle" w="med" len="med"/>
          </a:ln>
        </p:spPr>
      </p:sp>
      <p:sp>
        <p:nvSpPr>
          <p:cNvPr id="24584" name="Text Box 11"/>
          <p:cNvSpPr txBox="1"/>
          <p:nvPr/>
        </p:nvSpPr>
        <p:spPr>
          <a:xfrm>
            <a:off x="6386513" y="5435600"/>
            <a:ext cx="762000" cy="4397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base</a:t>
            </a: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4585" name="Text Box 12"/>
          <p:cNvSpPr txBox="1"/>
          <p:nvPr/>
        </p:nvSpPr>
        <p:spPr>
          <a:xfrm>
            <a:off x="7769225" y="5272088"/>
            <a:ext cx="488950" cy="2190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A</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defTabSz="914400">
              <a:spcBef>
                <a:spcPct val="0"/>
              </a:spcBef>
              <a:buNone/>
              <a:tabLst>
                <a:tab pos="5273675" algn="r"/>
              </a:tabLst>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4586" name="Text Box 13"/>
          <p:cNvSpPr txBox="1"/>
          <p:nvPr/>
        </p:nvSpPr>
        <p:spPr>
          <a:xfrm>
            <a:off x="7802563" y="4924425"/>
            <a:ext cx="42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20603"/>
                </a:solidFill>
                <a:latin typeface="Times New Roman" panose="02020603050405020304" pitchFamily="18" charset="0"/>
                <a:ea typeface="微软雅黑 Light" panose="020B0502040204020203" charset="-122"/>
              </a:rPr>
              <a:t>B</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4587" name="Rectangle 14"/>
          <p:cNvSpPr/>
          <p:nvPr/>
        </p:nvSpPr>
        <p:spPr>
          <a:xfrm>
            <a:off x="7812088" y="4557713"/>
            <a:ext cx="403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C</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21208" name="AutoShape 24"/>
          <p:cNvSpPr/>
          <p:nvPr/>
        </p:nvSpPr>
        <p:spPr>
          <a:xfrm>
            <a:off x="4211638" y="4448175"/>
            <a:ext cx="1439862" cy="503238"/>
          </a:xfrm>
          <a:prstGeom prst="actionButtonBlank">
            <a:avLst/>
          </a:prstGeom>
          <a:solidFill>
            <a:srgbClr val="B8E28E"/>
          </a:solidFill>
          <a:ln w="9525">
            <a:noFill/>
          </a:ln>
          <a:effectLst>
            <a:prstShdw prst="shdw17" dist="17961" dir="2699999">
              <a:srgbClr val="6E8855"/>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出栈</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24589" name="Text Box 26"/>
          <p:cNvSpPr txBox="1"/>
          <p:nvPr/>
        </p:nvSpPr>
        <p:spPr>
          <a:xfrm>
            <a:off x="7227888" y="2686050"/>
            <a:ext cx="762000" cy="212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e</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4590" name="Rectangle 29"/>
          <p:cNvSpPr/>
          <p:nvPr/>
        </p:nvSpPr>
        <p:spPr>
          <a:xfrm>
            <a:off x="7812088" y="2719388"/>
            <a:ext cx="576262" cy="360362"/>
          </a:xfrm>
          <a:prstGeom prst="rect">
            <a:avLst/>
          </a:prstGeom>
          <a:noFill/>
          <a:ln w="9525" cap="flat" cmpd="sng">
            <a:solidFill>
              <a:srgbClr val="020603"/>
            </a:solidFill>
            <a:prstDash val="solid"/>
            <a:miter/>
            <a:headEnd type="none" w="med" len="med"/>
            <a:tailEnd type="none" w="med" len="med"/>
          </a:ln>
          <a:effectLst>
            <a:prstShdw prst="shdw17" dist="17961" dir="2699999">
              <a:srgbClr val="010402"/>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iterate type="lt">
                                    <p:tmPct val="0"/>
                                  </p:iterate>
                                  <p:childTnLst>
                                    <p:animEffect transition="out" filter="fade">
                                      <p:cBhvr>
                                        <p:cTn id="6" dur="500" tmFilter="0, 0; .2, .5; .8, .5; 1, 0"/>
                                        <p:tgtEl>
                                          <p:spTgt spid="221208"/>
                                        </p:tgtEl>
                                      </p:cBhvr>
                                    </p:animEffect>
                                    <p:animScale>
                                      <p:cBhvr>
                                        <p:cTn id="7" dur="250" autoRev="1" fill="hold"/>
                                        <p:tgtEl>
                                          <p:spTgt spid="22120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221187">
                                            <p:txEl>
                                              <p:charRg st="56" end="80"/>
                                            </p:txEl>
                                          </p:spTgt>
                                        </p:tgtEl>
                                        <p:attrNameLst>
                                          <p:attrName>style.color</p:attrName>
                                        </p:attrNameLst>
                                      </p:cBhvr>
                                      <p:to>
                                        <p:clrVal>
                                          <a:schemeClr val="accent2"/>
                                        </p:clrVal>
                                      </p:to>
                                    </p:set>
                                    <p:set>
                                      <p:cBhvr>
                                        <p:cTn id="12" dur="500" fill="hold"/>
                                        <p:tgtEl>
                                          <p:spTgt spid="221187">
                                            <p:txEl>
                                              <p:charRg st="56" end="80"/>
                                            </p:txEl>
                                          </p:spTgt>
                                        </p:tgtEl>
                                        <p:attrNameLst>
                                          <p:attrName>fillcolor</p:attrName>
                                        </p:attrNameLst>
                                      </p:cBhvr>
                                      <p:to>
                                        <p:clrVal>
                                          <a:schemeClr val="accent2"/>
                                        </p:clrVal>
                                      </p:to>
                                    </p:set>
                                    <p:set>
                                      <p:cBhvr>
                                        <p:cTn id="13" dur="500" fill="hold"/>
                                        <p:tgtEl>
                                          <p:spTgt spid="221187">
                                            <p:txEl>
                                              <p:charRg st="56" end="8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221187">
                                            <p:txEl>
                                              <p:charRg st="80" end="104"/>
                                            </p:txEl>
                                          </p:spTgt>
                                        </p:tgtEl>
                                        <p:attrNameLst>
                                          <p:attrName>style.color</p:attrName>
                                        </p:attrNameLst>
                                      </p:cBhvr>
                                      <p:to>
                                        <p:clrVal>
                                          <a:schemeClr val="accent2"/>
                                        </p:clrVal>
                                      </p:to>
                                    </p:set>
                                    <p:set>
                                      <p:cBhvr>
                                        <p:cTn id="18" dur="500" fill="hold"/>
                                        <p:tgtEl>
                                          <p:spTgt spid="221187">
                                            <p:txEl>
                                              <p:charRg st="80" end="104"/>
                                            </p:txEl>
                                          </p:spTgt>
                                        </p:tgtEl>
                                        <p:attrNameLst>
                                          <p:attrName>fillcolor</p:attrName>
                                        </p:attrNameLst>
                                      </p:cBhvr>
                                      <p:to>
                                        <p:clrVal>
                                          <a:schemeClr val="accent2"/>
                                        </p:clrVal>
                                      </p:to>
                                    </p:set>
                                    <p:set>
                                      <p:cBhvr>
                                        <p:cTn id="19" dur="500" fill="hold"/>
                                        <p:tgtEl>
                                          <p:spTgt spid="221187">
                                            <p:txEl>
                                              <p:charRg st="80" end="10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5123" name="Rectangle 2"/>
          <p:cNvSpPr>
            <a:spLocks noGrp="1"/>
          </p:cNvSpPr>
          <p:nvPr>
            <p:ph type="title"/>
          </p:nvPr>
        </p:nvSpPr>
        <p:spPr>
          <a:xfrm>
            <a:off x="107950" y="260350"/>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a:t>
            </a:r>
            <a:endParaRPr lang="zh-CN" altLang="en-US" sz="2800" dirty="0">
              <a:ea typeface="微软雅黑 Light" panose="020B0502040204020203" charset="-122"/>
            </a:endParaRPr>
          </a:p>
        </p:txBody>
      </p:sp>
      <p:sp>
        <p:nvSpPr>
          <p:cNvPr id="5124" name="Rectangle 3"/>
          <p:cNvSpPr>
            <a:spLocks noGrp="1"/>
          </p:cNvSpPr>
          <p:nvPr>
            <p:ph idx="1"/>
          </p:nvPr>
        </p:nvSpPr>
        <p:spPr>
          <a:xfrm>
            <a:off x="323850" y="1147763"/>
            <a:ext cx="8675688" cy="5308600"/>
          </a:xfrm>
        </p:spPr>
        <p:txBody>
          <a:bodyPr vert="horz" wrap="square" lIns="91440" tIns="45720" rIns="91440" bIns="45720" anchor="t" anchorCtr="0"/>
          <a:p>
            <a:pPr eaLnBrk="1" hangingPunct="1">
              <a:lnSpc>
                <a:spcPct val="80000"/>
              </a:lnSpc>
            </a:pPr>
            <a:r>
              <a:rPr lang="zh-CN" altLang="en-US" sz="2400" b="1" dirty="0">
                <a:ea typeface="微软雅黑 Light" panose="020B0502040204020203" charset="-122"/>
              </a:rPr>
              <a:t>简介</a:t>
            </a:r>
            <a:r>
              <a:rPr lang="zh-CN" altLang="en-US" sz="2400" dirty="0">
                <a:ea typeface="微软雅黑 Light" panose="020B0502040204020203" charset="-122"/>
              </a:rPr>
              <a:t>：</a:t>
            </a:r>
            <a:endParaRPr lang="zh-CN" altLang="en-US" sz="2400" dirty="0">
              <a:ea typeface="微软雅黑 Light" panose="020B0502040204020203" charset="-122"/>
            </a:endParaRPr>
          </a:p>
          <a:p>
            <a:pPr lvl="1" eaLnBrk="1" hangingPunct="1">
              <a:lnSpc>
                <a:spcPct val="80000"/>
              </a:lnSpc>
            </a:pPr>
            <a:r>
              <a:rPr lang="zh-CN" altLang="en-US" sz="2400" b="1" dirty="0">
                <a:ea typeface="微软雅黑 Light" panose="020B0502040204020203" charset="-122"/>
              </a:rPr>
              <a:t>栈和队列都是操作受限的线性表：限定性数据结构</a:t>
            </a:r>
            <a:endParaRPr lang="zh-CN" altLang="en-US" sz="2400" b="1" dirty="0">
              <a:ea typeface="微软雅黑 Light" panose="020B0502040204020203" charset="-122"/>
            </a:endParaRPr>
          </a:p>
          <a:p>
            <a:pPr lvl="1" eaLnBrk="1" hangingPunct="1">
              <a:lnSpc>
                <a:spcPct val="80000"/>
              </a:lnSpc>
            </a:pPr>
            <a:r>
              <a:rPr lang="zh-CN" altLang="en-US" sz="2400" b="1" dirty="0">
                <a:ea typeface="微软雅黑 Light" panose="020B0502040204020203" charset="-122"/>
              </a:rPr>
              <a:t>栈和队列的定义及各自特点</a:t>
            </a:r>
            <a:endParaRPr lang="zh-CN" altLang="en-US" sz="2400" b="1" dirty="0">
              <a:ea typeface="微软雅黑 Light" panose="020B0502040204020203" charset="-122"/>
            </a:endParaRPr>
          </a:p>
          <a:p>
            <a:pPr lvl="1" eaLnBrk="1" hangingPunct="1">
              <a:lnSpc>
                <a:spcPct val="80000"/>
              </a:lnSpc>
            </a:pPr>
            <a:r>
              <a:rPr lang="zh-CN" altLang="en-US" sz="2400" b="1" dirty="0">
                <a:ea typeface="微软雅黑 Light" panose="020B0502040204020203" charset="-122"/>
              </a:rPr>
              <a:t>栈和队列的表示方法及在各种存储结构上基本操作的实现</a:t>
            </a:r>
            <a:endParaRPr lang="zh-CN" altLang="en-US" sz="2400" b="1" dirty="0">
              <a:ea typeface="微软雅黑 Light" panose="020B0502040204020203" charset="-122"/>
            </a:endParaRPr>
          </a:p>
          <a:p>
            <a:pPr lvl="1" eaLnBrk="1" hangingPunct="1">
              <a:lnSpc>
                <a:spcPct val="80000"/>
              </a:lnSpc>
            </a:pPr>
            <a:r>
              <a:rPr lang="zh-CN" altLang="en-US" sz="2400" b="1" dirty="0">
                <a:ea typeface="微软雅黑 Light" panose="020B0502040204020203" charset="-122"/>
              </a:rPr>
              <a:t>栈和队列的一些应用实例</a:t>
            </a:r>
            <a:endParaRPr lang="zh-CN" altLang="en-US" sz="2400" b="1" dirty="0">
              <a:ea typeface="微软雅黑 Light" panose="020B0502040204020203" charset="-122"/>
            </a:endParaRPr>
          </a:p>
          <a:p>
            <a:pPr algn="just" eaLnBrk="1" hangingPunct="1">
              <a:lnSpc>
                <a:spcPct val="80000"/>
              </a:lnSpc>
            </a:pPr>
            <a:r>
              <a:rPr lang="zh-CN" altLang="en-US" sz="2400" b="1" dirty="0">
                <a:ea typeface="微软雅黑 Light" panose="020B0502040204020203" charset="-122"/>
              </a:rPr>
              <a:t>重点</a:t>
            </a:r>
            <a:r>
              <a:rPr lang="zh-CN" altLang="en-US" sz="2400" dirty="0">
                <a:ea typeface="微软雅黑 Light" panose="020B0502040204020203" charset="-122"/>
              </a:rPr>
              <a:t>：</a:t>
            </a:r>
            <a:endParaRPr lang="zh-CN" altLang="en-US" sz="2400" dirty="0">
              <a:ea typeface="微软雅黑 Light" panose="020B0502040204020203" charset="-122"/>
            </a:endParaRPr>
          </a:p>
          <a:p>
            <a:pPr lvl="1" algn="just" eaLnBrk="1" hangingPunct="1">
              <a:lnSpc>
                <a:spcPct val="80000"/>
              </a:lnSpc>
            </a:pPr>
            <a:r>
              <a:rPr lang="zh-CN" altLang="en-US" sz="2400" b="1" dirty="0">
                <a:ea typeface="微软雅黑 Light" panose="020B0502040204020203" charset="-122"/>
              </a:rPr>
              <a:t>栈和队列的定义、特性，能正确应用解决实际问题</a:t>
            </a:r>
            <a:endParaRPr lang="zh-CN" altLang="en-US" sz="2400" b="1" dirty="0">
              <a:ea typeface="微软雅黑 Light" panose="020B0502040204020203" charset="-122"/>
            </a:endParaRPr>
          </a:p>
          <a:p>
            <a:pPr lvl="1" algn="just" eaLnBrk="1" hangingPunct="1">
              <a:lnSpc>
                <a:spcPct val="80000"/>
              </a:lnSpc>
            </a:pPr>
            <a:r>
              <a:rPr lang="zh-CN" altLang="en-US" sz="2400" b="1" dirty="0">
                <a:ea typeface="微软雅黑 Light" panose="020B0502040204020203" charset="-122"/>
              </a:rPr>
              <a:t>熟练掌握栈的顺序表示、链式表示及相应操作的实现</a:t>
            </a:r>
            <a:endParaRPr lang="zh-CN" altLang="en-US" sz="2400" b="1" dirty="0">
              <a:ea typeface="微软雅黑 Light" panose="020B0502040204020203" charset="-122"/>
            </a:endParaRPr>
          </a:p>
          <a:p>
            <a:pPr lvl="1" algn="just" eaLnBrk="1" hangingPunct="1">
              <a:lnSpc>
                <a:spcPct val="80000"/>
              </a:lnSpc>
            </a:pPr>
            <a:r>
              <a:rPr lang="zh-CN" altLang="en-US" sz="2400" b="1" dirty="0">
                <a:ea typeface="微软雅黑 Light" panose="020B0502040204020203" charset="-122"/>
              </a:rPr>
              <a:t>熟练掌握队列顺序表示、链表表示及相应操作的实现</a:t>
            </a:r>
            <a:endParaRPr lang="zh-CN" altLang="en-US" sz="2400" b="1" dirty="0">
              <a:ea typeface="微软雅黑 Light" panose="020B0502040204020203" charset="-122"/>
            </a:endParaRPr>
          </a:p>
          <a:p>
            <a:pPr lvl="1" algn="just" eaLnBrk="1" hangingPunct="1">
              <a:lnSpc>
                <a:spcPct val="80000"/>
              </a:lnSpc>
            </a:pPr>
            <a:r>
              <a:rPr lang="zh-CN" altLang="en-US" sz="2400" b="1" dirty="0">
                <a:ea typeface="微软雅黑 Light" panose="020B0502040204020203" charset="-122"/>
              </a:rPr>
              <a:t>栈空和栈满</a:t>
            </a:r>
            <a:r>
              <a:rPr lang="zh-CN" altLang="en-US" sz="2400" dirty="0">
                <a:ea typeface="微软雅黑 Light" panose="020B0502040204020203" charset="-122"/>
              </a:rPr>
              <a:t> 、</a:t>
            </a:r>
            <a:r>
              <a:rPr lang="zh-CN" altLang="en-US" sz="2400" b="1" dirty="0">
                <a:ea typeface="微软雅黑 Light" panose="020B0502040204020203" charset="-122"/>
              </a:rPr>
              <a:t>循环队列空或满的判断条件</a:t>
            </a:r>
            <a:endParaRPr lang="zh-CN" altLang="en-US" sz="2400" b="1" dirty="0">
              <a:ea typeface="微软雅黑 Light" panose="020B0502040204020203" charset="-122"/>
            </a:endParaRPr>
          </a:p>
          <a:p>
            <a:pPr algn="just" eaLnBrk="1" hangingPunct="1">
              <a:lnSpc>
                <a:spcPct val="80000"/>
              </a:lnSpc>
            </a:pPr>
            <a:r>
              <a:rPr lang="zh-CN" altLang="en-US" sz="2400" b="1" dirty="0">
                <a:ea typeface="微软雅黑 Light" panose="020B0502040204020203" charset="-122"/>
              </a:rPr>
              <a:t>难点</a:t>
            </a:r>
            <a:r>
              <a:rPr lang="zh-CN" altLang="en-US" sz="2400" dirty="0">
                <a:ea typeface="微软雅黑 Light" panose="020B0502040204020203" charset="-122"/>
              </a:rPr>
              <a:t>：</a:t>
            </a:r>
            <a:endParaRPr lang="zh-CN" altLang="en-US" sz="2400" dirty="0">
              <a:ea typeface="微软雅黑 Light" panose="020B0502040204020203" charset="-122"/>
            </a:endParaRPr>
          </a:p>
          <a:p>
            <a:pPr lvl="1" algn="just" eaLnBrk="1" hangingPunct="1">
              <a:lnSpc>
                <a:spcPct val="80000"/>
              </a:lnSpc>
            </a:pPr>
            <a:r>
              <a:rPr lang="zh-CN" altLang="en-US" sz="2400" b="1" dirty="0">
                <a:ea typeface="微软雅黑 Light" panose="020B0502040204020203" charset="-122"/>
              </a:rPr>
              <a:t>能在具体问题中灵活运用栈和队列</a:t>
            </a:r>
            <a:endParaRPr lang="zh-CN" altLang="en-US" sz="2400" b="1" dirty="0">
              <a:ea typeface="微软雅黑 Light" panose="020B0502040204020203" charset="-122"/>
            </a:endParaRPr>
          </a:p>
          <a:p>
            <a:pPr lvl="1" algn="just" eaLnBrk="1" hangingPunct="1">
              <a:lnSpc>
                <a:spcPct val="80000"/>
              </a:lnSpc>
            </a:pPr>
            <a:r>
              <a:rPr lang="zh-CN" altLang="en-US" sz="2400" b="1" dirty="0">
                <a:ea typeface="微软雅黑 Light" panose="020B0502040204020203" charset="-122"/>
              </a:rPr>
              <a:t>循环队列</a:t>
            </a:r>
            <a:endParaRPr lang="zh-CN" altLang="en-US" sz="2400" b="1" dirty="0">
              <a:ea typeface="微软雅黑 Light" panose="020B0502040204020203"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5603" name="Rectangle 2"/>
          <p:cNvSpPr>
            <a:spLocks noGrp="1"/>
          </p:cNvSpPr>
          <p:nvPr>
            <p:ph type="title"/>
          </p:nvPr>
        </p:nvSpPr>
        <p:spPr>
          <a:xfrm>
            <a:off x="107950" y="188913"/>
            <a:ext cx="7793038" cy="1008062"/>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顺序栈遍历</a:t>
            </a:r>
            <a:endParaRPr lang="zh-CN" altLang="en-US" sz="1800" dirty="0">
              <a:ea typeface="微软雅黑 Light" panose="020B0502040204020203" charset="-122"/>
            </a:endParaRPr>
          </a:p>
        </p:txBody>
      </p:sp>
      <p:sp>
        <p:nvSpPr>
          <p:cNvPr id="25604" name="Rectangle 3"/>
          <p:cNvSpPr>
            <a:spLocks noGrp="1"/>
          </p:cNvSpPr>
          <p:nvPr>
            <p:ph idx="1"/>
          </p:nvPr>
        </p:nvSpPr>
        <p:spPr>
          <a:xfrm>
            <a:off x="468313" y="1341438"/>
            <a:ext cx="9104312" cy="4114800"/>
          </a:xfrm>
        </p:spPr>
        <p:txBody>
          <a:bodyPr vert="horz" wrap="square" lIns="91440" tIns="45720" rIns="91440" bIns="45720" anchor="t" anchorCtr="0"/>
          <a:p>
            <a:pPr eaLnBrk="1" hangingPunct="1">
              <a:buNone/>
            </a:pPr>
            <a:r>
              <a:rPr lang="en-US" altLang="zh-CN" sz="2400" b="1" dirty="0">
                <a:ea typeface="微软雅黑 Light" panose="020B0502040204020203" charset="-122"/>
              </a:rPr>
              <a:t>Status StackTraverse(SqStack S</a:t>
            </a:r>
            <a:r>
              <a:rPr lang="zh-CN" altLang="en-US" sz="2400" b="1" dirty="0">
                <a:ea typeface="微软雅黑 Light" panose="020B0502040204020203" charset="-122"/>
              </a:rPr>
              <a:t>，</a:t>
            </a:r>
            <a:r>
              <a:rPr lang="en-US" altLang="zh-CN" sz="2400" b="1" dirty="0">
                <a:ea typeface="微软雅黑 Light" panose="020B0502040204020203" charset="-122"/>
              </a:rPr>
              <a:t>Status (*visit)(SElemType)){</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a:t>
            </a:r>
            <a:r>
              <a:rPr lang="zh-CN" altLang="en-US" sz="2400" b="1" dirty="0">
                <a:ea typeface="微软雅黑 Light" panose="020B0502040204020203" charset="-122"/>
              </a:rPr>
              <a:t>从栈底到栈顶依次对栈</a:t>
            </a:r>
            <a:r>
              <a:rPr lang="en-US" altLang="zh-CN" sz="2400" b="1" dirty="0">
                <a:ea typeface="微软雅黑 Light" panose="020B0502040204020203" charset="-122"/>
              </a:rPr>
              <a:t>S</a:t>
            </a:r>
            <a:r>
              <a:rPr lang="zh-CN" altLang="en-US" sz="2400" b="1" dirty="0">
                <a:ea typeface="微软雅黑 Light" panose="020B0502040204020203" charset="-122"/>
              </a:rPr>
              <a:t>中的每个数据元素调用</a:t>
            </a:r>
            <a:r>
              <a:rPr lang="en-US" altLang="zh-CN" sz="2400" b="1" dirty="0">
                <a:ea typeface="微软雅黑 Light" panose="020B0502040204020203" charset="-122"/>
              </a:rPr>
              <a:t>visit</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a:t>
            </a:r>
            <a:r>
              <a:rPr lang="zh-CN" altLang="en-US" sz="2400" b="1" dirty="0">
                <a:ea typeface="微软雅黑 Light" panose="020B0502040204020203" charset="-122"/>
              </a:rPr>
              <a:t>指向的函数进行访问</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a:t>
            </a:r>
            <a:r>
              <a:rPr lang="en-US" altLang="zh-CN" sz="2400" b="1" dirty="0">
                <a:solidFill>
                  <a:srgbClr val="00B050"/>
                </a:solidFill>
                <a:ea typeface="微软雅黑 Light" panose="020B0502040204020203" charset="-122"/>
              </a:rPr>
              <a:t>//S</a:t>
            </a:r>
            <a:r>
              <a:rPr lang="da-DK" altLang="zh-CN" sz="2400" b="1" dirty="0">
                <a:solidFill>
                  <a:srgbClr val="00B050"/>
                </a:solidFill>
                <a:ea typeface="微软雅黑 Light" panose="020B0502040204020203" charset="-122"/>
              </a:rPr>
              <a:t>ElemType *p;</a:t>
            </a:r>
            <a:endParaRPr lang="da-DK" altLang="zh-CN" sz="2400" b="1" dirty="0">
              <a:solidFill>
                <a:srgbClr val="00B050"/>
              </a:solidFill>
              <a:ea typeface="微软雅黑 Light" panose="020B0502040204020203" charset="-122"/>
            </a:endParaRPr>
          </a:p>
          <a:p>
            <a:pPr eaLnBrk="1" hangingPunct="1">
              <a:buNone/>
            </a:pPr>
            <a:r>
              <a:rPr lang="en-US" altLang="zh-CN" sz="2400" b="1" dirty="0">
                <a:ea typeface="微软雅黑 Light" panose="020B0502040204020203" charset="-122"/>
              </a:rPr>
              <a:t>    for(p=S.base; p&lt;S.top; p++)	</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if(!visit(*p)) return ERROR;</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return OK;</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StackTraverse </a:t>
            </a:r>
            <a:r>
              <a:rPr lang="en-US" altLang="zh-CN" sz="2400" dirty="0">
                <a:ea typeface="微软雅黑 Light" panose="020B0502040204020203" charset="-122"/>
              </a:rPr>
              <a:t> </a:t>
            </a:r>
            <a:endParaRPr lang="en-US" altLang="zh-CN" sz="2400" dirty="0">
              <a:ea typeface="微软雅黑 Light" panose="020B0502040204020203"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6627" name="Text Box 2"/>
          <p:cNvSpPr txBox="1"/>
          <p:nvPr/>
        </p:nvSpPr>
        <p:spPr>
          <a:xfrm>
            <a:off x="611188" y="1341438"/>
            <a:ext cx="4248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20603"/>
                </a:solidFill>
                <a:latin typeface="Times New Roman" panose="02020603050405020304" pitchFamily="18" charset="0"/>
                <a:ea typeface="微软雅黑 Light" panose="020B0502040204020203" charset="-122"/>
              </a:rPr>
              <a:t>链栈定义：</a:t>
            </a:r>
            <a:r>
              <a:rPr lang="zh-CN" altLang="en-US" sz="2000" b="1" dirty="0">
                <a:solidFill>
                  <a:srgbClr val="020603"/>
                </a:solidFill>
                <a:latin typeface="Times New Roman" panose="02020603050405020304" pitchFamily="18" charset="0"/>
                <a:ea typeface="微软雅黑 Light" panose="020B0502040204020203" charset="-122"/>
              </a:rPr>
              <a:t>栈的链式表示</a:t>
            </a:r>
            <a:r>
              <a:rPr lang="en-US" altLang="zh-CN" sz="2400" b="1" dirty="0">
                <a:solidFill>
                  <a:srgbClr val="020603"/>
                </a:solidFill>
                <a:latin typeface="Times New Roman" panose="02020603050405020304" pitchFamily="18" charset="0"/>
                <a:ea typeface="微软雅黑 Light" panose="020B0502040204020203" charset="-122"/>
              </a:rPr>
              <a:t>  </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25604" name="Text Box 3"/>
          <p:cNvSpPr txBox="1"/>
          <p:nvPr/>
        </p:nvSpPr>
        <p:spPr>
          <a:xfrm>
            <a:off x="539750" y="3730625"/>
            <a:ext cx="6553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20603"/>
                </a:solidFill>
                <a:latin typeface="Times New Roman" panose="02020603050405020304" pitchFamily="18" charset="0"/>
                <a:ea typeface="微软雅黑 Light" panose="020B0502040204020203" charset="-122"/>
              </a:rPr>
              <a:t>链栈的类型定义及其基本操作与链表的类似。</a:t>
            </a:r>
            <a:endParaRPr lang="zh-CN" altLang="en-US" sz="2400" b="1" dirty="0">
              <a:solidFill>
                <a:srgbClr val="020603"/>
              </a:solidFill>
              <a:latin typeface="Times New Roman" panose="02020603050405020304" pitchFamily="18" charset="0"/>
              <a:ea typeface="微软雅黑 Light" panose="020B0502040204020203" charset="-122"/>
            </a:endParaRPr>
          </a:p>
        </p:txBody>
      </p:sp>
      <p:sp>
        <p:nvSpPr>
          <p:cNvPr id="25605" name="Text Box 4">
            <a:hlinkClick r:id="" action="ppaction://noaction"/>
          </p:cNvPr>
          <p:cNvSpPr txBox="1"/>
          <p:nvPr/>
        </p:nvSpPr>
        <p:spPr>
          <a:xfrm>
            <a:off x="539750" y="3121025"/>
            <a:ext cx="5832475"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800" b="1" dirty="0">
                <a:solidFill>
                  <a:srgbClr val="C00000"/>
                </a:solidFill>
                <a:latin typeface="Times New Roman" panose="02020603050405020304" pitchFamily="18" charset="0"/>
                <a:ea typeface="微软雅黑 Light" panose="020B0502040204020203" charset="-122"/>
              </a:rPr>
              <a:t>在链栈上不必设头结点！</a:t>
            </a:r>
            <a:endParaRPr lang="zh-CN" altLang="en-US" sz="2800" b="1" dirty="0">
              <a:solidFill>
                <a:srgbClr val="C00000"/>
              </a:solidFill>
              <a:latin typeface="Times New Roman" panose="02020603050405020304" pitchFamily="18" charset="0"/>
              <a:ea typeface="微软雅黑 Light" panose="020B0502040204020203" charset="-122"/>
            </a:endParaRPr>
          </a:p>
        </p:txBody>
      </p:sp>
      <p:sp>
        <p:nvSpPr>
          <p:cNvPr id="25606" name="Rectangle 5"/>
          <p:cNvSpPr/>
          <p:nvPr/>
        </p:nvSpPr>
        <p:spPr>
          <a:xfrm>
            <a:off x="539750" y="4340225"/>
            <a:ext cx="79930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20603"/>
                </a:solidFill>
                <a:latin typeface="Times New Roman" panose="02020603050405020304" pitchFamily="18" charset="0"/>
                <a:ea typeface="微软雅黑 Light" panose="020B0502040204020203" charset="-122"/>
              </a:rPr>
              <a:t>如果程序设计过程中要同时用多个栈，则可以定义链栈。</a:t>
            </a:r>
            <a:endParaRPr lang="zh-CN" altLang="en-US" sz="2400" b="1" dirty="0">
              <a:solidFill>
                <a:srgbClr val="020603"/>
              </a:solidFill>
              <a:latin typeface="Times New Roman" panose="02020603050405020304" pitchFamily="18" charset="0"/>
              <a:ea typeface="微软雅黑 Light" panose="020B0502040204020203" charset="-122"/>
            </a:endParaRPr>
          </a:p>
        </p:txBody>
      </p:sp>
      <p:sp>
        <p:nvSpPr>
          <p:cNvPr id="26631" name="Rectangle 25"/>
          <p:cNvSpPr>
            <a:spLocks noGrp="1"/>
          </p:cNvSpPr>
          <p:nvPr>
            <p:ph type="title"/>
          </p:nvPr>
        </p:nvSpPr>
        <p:spPr>
          <a:xfrm>
            <a:off x="107950" y="260350"/>
            <a:ext cx="6477000" cy="868363"/>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链栈定义</a:t>
            </a:r>
            <a:endParaRPr lang="zh-CN" altLang="en-US" sz="1800" dirty="0">
              <a:ea typeface="微软雅黑 Light" panose="020B0502040204020203" charset="-122"/>
            </a:endParaRPr>
          </a:p>
        </p:txBody>
      </p:sp>
      <p:pic>
        <p:nvPicPr>
          <p:cNvPr id="26632" name="Picture 48"/>
          <p:cNvPicPr>
            <a:picLocks noChangeAspect="1"/>
          </p:cNvPicPr>
          <p:nvPr/>
        </p:nvPicPr>
        <p:blipFill>
          <a:blip r:embed="rId1"/>
          <a:stretch>
            <a:fillRect/>
          </a:stretch>
        </p:blipFill>
        <p:spPr>
          <a:xfrm>
            <a:off x="1258888" y="1773238"/>
            <a:ext cx="5616575" cy="1100137"/>
          </a:xfrm>
          <a:prstGeom prst="rect">
            <a:avLst/>
          </a:prstGeom>
          <a:noFill/>
          <a:ln w="9525">
            <a:noFill/>
          </a:ln>
        </p:spPr>
      </p:pic>
      <p:sp>
        <p:nvSpPr>
          <p:cNvPr id="213038" name="AutoShape 46"/>
          <p:cNvSpPr>
            <a:spLocks noChangeArrowheads="1"/>
          </p:cNvSpPr>
          <p:nvPr/>
        </p:nvSpPr>
        <p:spPr bwMode="auto">
          <a:xfrm>
            <a:off x="4284663" y="981075"/>
            <a:ext cx="4751388" cy="792163"/>
          </a:xfrm>
          <a:prstGeom prst="wedgeRoundRectCallout">
            <a:avLst>
              <a:gd name="adj1" fmla="val -97373"/>
              <a:gd name="adj2" fmla="val 137987"/>
              <a:gd name="adj3" fmla="val 16667"/>
            </a:avLst>
          </a:prstGeom>
          <a:solidFill>
            <a:schemeClr val="accent5">
              <a:lumMod val="40000"/>
              <a:lumOff val="60000"/>
            </a:schemeClr>
          </a:solidFill>
          <a:ln>
            <a:noFill/>
          </a:ln>
          <a:effectLst>
            <a:prstShdw prst="shdw17" dist="17961" dir="2700000">
              <a:schemeClr val="tx1">
                <a:gamma/>
                <a:shade val="60000"/>
                <a:invGamma/>
              </a:schemeClr>
            </a:prst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rPr>
              <a:t>由于栈顶的位置特殊，所以链栈的头指针指向栈顶元素所在结点</a:t>
            </a:r>
            <a:endParaRPr kumimoji="1" lang="zh-CN" altLang="en-US" sz="2400" b="1" i="0" u="none" strike="noStrike" kern="1200" cap="none" spc="0" normalizeH="0" baseline="0" noProof="0" dirty="0">
              <a:ln>
                <a:noFill/>
              </a:ln>
              <a:solidFill>
                <a:srgbClr val="C00000"/>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p:bldP spid="25606" grpId="0"/>
      <p:bldP spid="2130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7651" name="Rectangle 7"/>
          <p:cNvSpPr>
            <a:spLocks noGrp="1"/>
          </p:cNvSpPr>
          <p:nvPr>
            <p:ph type="title"/>
          </p:nvPr>
        </p:nvSpPr>
        <p:spPr>
          <a:xfrm>
            <a:off x="107950" y="260350"/>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栈和队列：栈的实现</a:t>
            </a:r>
            <a:r>
              <a:rPr lang="en-US" altLang="zh-CN" sz="2000" dirty="0">
                <a:latin typeface="Arial" panose="020B0604020202020204" pitchFamily="34" charset="0"/>
                <a:ea typeface="微软雅黑 Light" panose="020B0502040204020203" charset="-122"/>
              </a:rPr>
              <a:t>——</a:t>
            </a:r>
            <a:r>
              <a:rPr lang="zh-CN" altLang="en-US" sz="2000" dirty="0">
                <a:ea typeface="微软雅黑 Light" panose="020B0502040204020203" charset="-122"/>
              </a:rPr>
              <a:t>链栈定义</a:t>
            </a:r>
            <a:endParaRPr lang="zh-CN" altLang="en-US" sz="2000" dirty="0">
              <a:ea typeface="微软雅黑 Light" panose="020B0502040204020203" charset="-122"/>
            </a:endParaRPr>
          </a:p>
        </p:txBody>
      </p:sp>
      <p:sp>
        <p:nvSpPr>
          <p:cNvPr id="27652" name="Rectangle 27"/>
          <p:cNvSpPr/>
          <p:nvPr/>
        </p:nvSpPr>
        <p:spPr>
          <a:xfrm>
            <a:off x="1042988" y="1174750"/>
            <a:ext cx="5414962" cy="3048000"/>
          </a:xfrm>
          <a:prstGeom prst="rect">
            <a:avLst/>
          </a:prstGeom>
          <a:noFill/>
          <a:ln w="9525">
            <a:noFill/>
          </a:ln>
          <a:effectLst>
            <a:prstShdw prst="shdw17" dist="17961" dir="2699999">
              <a:srgbClr val="6E8855"/>
            </a:prstShdw>
          </a:effectLst>
        </p:spPr>
        <p:txBody>
          <a:bodyPr anchor="ctr" anchorCtr="0">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链栈类型定义：</a:t>
            </a:r>
            <a:endParaRPr lang="zh-CN" altLang="en-US"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150000"/>
              </a:lnSpc>
              <a:spcBef>
                <a:spcPct val="0"/>
              </a:spcBef>
              <a:buNone/>
            </a:pPr>
            <a:r>
              <a:rPr lang="en-US" altLang="zh-CN" sz="2400" b="1" dirty="0">
                <a:solidFill>
                  <a:srgbClr val="020603"/>
                </a:solidFill>
                <a:latin typeface="微软雅黑 Light" panose="020B0502040204020203" charset="-122"/>
                <a:ea typeface="微软雅黑 Light" panose="020B0502040204020203" charset="-122"/>
              </a:rPr>
              <a:t>typedef struct Snode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150000"/>
              </a:lnSpc>
              <a:spcBef>
                <a:spcPct val="0"/>
              </a:spcBef>
              <a:buNone/>
            </a:pPr>
            <a:r>
              <a:rPr lang="en-US" altLang="zh-CN" sz="2400" b="1" dirty="0">
                <a:solidFill>
                  <a:srgbClr val="020603"/>
                </a:solidFill>
                <a:latin typeface="微软雅黑 Light" panose="020B0502040204020203" charset="-122"/>
                <a:ea typeface="微软雅黑 Light" panose="020B0502040204020203" charset="-122"/>
              </a:rPr>
              <a:t>   SElemType data;      //</a:t>
            </a:r>
            <a:r>
              <a:rPr lang="zh-CN" altLang="en-US" sz="2400" b="1" dirty="0">
                <a:solidFill>
                  <a:srgbClr val="020603"/>
                </a:solidFill>
                <a:latin typeface="微软雅黑 Light" panose="020B0502040204020203" charset="-122"/>
                <a:ea typeface="微软雅黑 Light" panose="020B0502040204020203" charset="-122"/>
              </a:rPr>
              <a:t>数据域</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150000"/>
              </a:lnSpc>
              <a:spcBef>
                <a:spcPct val="0"/>
              </a:spcBef>
              <a:buNone/>
            </a:pPr>
            <a:r>
              <a:rPr lang="en-US" altLang="zh-CN" sz="2400" b="1" dirty="0">
                <a:solidFill>
                  <a:srgbClr val="020603"/>
                </a:solidFill>
                <a:latin typeface="微软雅黑 Light" panose="020B0502040204020203" charset="-122"/>
                <a:ea typeface="微软雅黑 Light" panose="020B0502040204020203" charset="-122"/>
              </a:rPr>
              <a:t>   struct SNode *next;  //</a:t>
            </a:r>
            <a:r>
              <a:rPr lang="zh-CN" altLang="en-US" sz="2400" b="1" dirty="0">
                <a:solidFill>
                  <a:srgbClr val="020603"/>
                </a:solidFill>
                <a:latin typeface="微软雅黑 Light" panose="020B0502040204020203" charset="-122"/>
                <a:ea typeface="微软雅黑 Light" panose="020B0502040204020203" charset="-122"/>
              </a:rPr>
              <a:t>指针域</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150000"/>
              </a:lnSpc>
              <a:spcBef>
                <a:spcPct val="0"/>
              </a:spcBef>
              <a:buNone/>
            </a:pPr>
            <a:r>
              <a:rPr lang="en-US" altLang="zh-CN" sz="2400" b="1" dirty="0">
                <a:solidFill>
                  <a:srgbClr val="020603"/>
                </a:solidFill>
                <a:latin typeface="微软雅黑 Light" panose="020B0502040204020203" charset="-122"/>
                <a:ea typeface="微软雅黑 Light" panose="020B0502040204020203" charset="-122"/>
              </a:rPr>
              <a:t>}SNode,*LinkStack; </a:t>
            </a:r>
            <a:endParaRPr lang="en-US" altLang="zh-CN" sz="2400" b="1" dirty="0">
              <a:solidFill>
                <a:srgbClr val="020603"/>
              </a:solidFill>
              <a:latin typeface="微软雅黑 Light" panose="020B0502040204020203" charset="-122"/>
              <a:ea typeface="微软雅黑 Light" panose="020B0502040204020203"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8675" name="Text Box 26"/>
          <p:cNvSpPr txBox="1"/>
          <p:nvPr/>
        </p:nvSpPr>
        <p:spPr>
          <a:xfrm>
            <a:off x="4773613" y="4311650"/>
            <a:ext cx="395287"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a</a:t>
            </a:r>
            <a:r>
              <a:rPr lang="en-US" altLang="zh-CN" sz="1800" b="1" baseline="-25000" dirty="0">
                <a:solidFill>
                  <a:srgbClr val="020603"/>
                </a:solidFill>
                <a:latin typeface="微软雅黑 Light" panose="020B0502040204020203" charset="-122"/>
                <a:ea typeface="微软雅黑 Light" panose="020B0502040204020203" charset="-122"/>
              </a:rPr>
              <a:t>n</a:t>
            </a:r>
            <a:endParaRPr lang="en-US" altLang="zh-CN" sz="1800" b="1" baseline="-25000" dirty="0">
              <a:solidFill>
                <a:srgbClr val="020603"/>
              </a:solidFill>
              <a:latin typeface="微软雅黑 Light" panose="020B0502040204020203" charset="-122"/>
              <a:ea typeface="微软雅黑 Light" panose="020B0502040204020203" charset="-122"/>
            </a:endParaRPr>
          </a:p>
        </p:txBody>
      </p:sp>
      <p:sp>
        <p:nvSpPr>
          <p:cNvPr id="28676" name="Text Box 30"/>
          <p:cNvSpPr txBox="1"/>
          <p:nvPr/>
        </p:nvSpPr>
        <p:spPr>
          <a:xfrm>
            <a:off x="5724525" y="4311650"/>
            <a:ext cx="557213"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a</a:t>
            </a:r>
            <a:r>
              <a:rPr lang="en-US" altLang="zh-CN" sz="1800" b="1" baseline="-25000" dirty="0">
                <a:solidFill>
                  <a:srgbClr val="020603"/>
                </a:solidFill>
                <a:latin typeface="微软雅黑 Light" panose="020B0502040204020203" charset="-122"/>
                <a:ea typeface="微软雅黑 Light" panose="020B0502040204020203" charset="-122"/>
              </a:rPr>
              <a:t>n-1</a:t>
            </a:r>
            <a:endParaRPr lang="en-US" altLang="zh-CN" sz="1800" b="1" baseline="-25000" dirty="0">
              <a:solidFill>
                <a:srgbClr val="020603"/>
              </a:solidFill>
              <a:latin typeface="微软雅黑 Light" panose="020B0502040204020203" charset="-122"/>
              <a:ea typeface="微软雅黑 Light" panose="020B0502040204020203" charset="-122"/>
            </a:endParaRPr>
          </a:p>
        </p:txBody>
      </p:sp>
      <p:sp>
        <p:nvSpPr>
          <p:cNvPr id="28677" name="Rectangle 2"/>
          <p:cNvSpPr>
            <a:spLocks noGrp="1"/>
          </p:cNvSpPr>
          <p:nvPr>
            <p:ph type="title"/>
          </p:nvPr>
        </p:nvSpPr>
        <p:spPr>
          <a:xfrm>
            <a:off x="107950" y="188913"/>
            <a:ext cx="7793038" cy="1008062"/>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栈和队列：栈的实现</a:t>
            </a:r>
            <a:r>
              <a:rPr lang="en-US" altLang="zh-CN" sz="2000" dirty="0">
                <a:latin typeface="Arial" panose="020B0604020202020204" pitchFamily="34" charset="0"/>
                <a:ea typeface="微软雅黑 Light" panose="020B0502040204020203" charset="-122"/>
              </a:rPr>
              <a:t>——</a:t>
            </a:r>
            <a:r>
              <a:rPr lang="zh-CN" altLang="en-US" sz="2000" dirty="0">
                <a:ea typeface="微软雅黑 Light" panose="020B0502040204020203" charset="-122"/>
              </a:rPr>
              <a:t>链栈入栈</a:t>
            </a:r>
            <a:endParaRPr lang="zh-CN" altLang="en-US" sz="2000" dirty="0">
              <a:ea typeface="微软雅黑 Light" panose="020B0502040204020203" charset="-122"/>
            </a:endParaRPr>
          </a:p>
        </p:txBody>
      </p:sp>
      <p:sp>
        <p:nvSpPr>
          <p:cNvPr id="28678" name="Text Box 23"/>
          <p:cNvSpPr txBox="1"/>
          <p:nvPr/>
        </p:nvSpPr>
        <p:spPr>
          <a:xfrm>
            <a:off x="7437438" y="4311650"/>
            <a:ext cx="3905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a</a:t>
            </a:r>
            <a:r>
              <a:rPr lang="en-US" altLang="zh-CN" sz="1800" b="1" baseline="-25000" dirty="0">
                <a:solidFill>
                  <a:srgbClr val="020603"/>
                </a:solidFill>
                <a:latin typeface="微软雅黑 Light" panose="020B0502040204020203" charset="-122"/>
                <a:ea typeface="微软雅黑 Light" panose="020B0502040204020203" charset="-122"/>
              </a:rPr>
              <a:t>1</a:t>
            </a:r>
            <a:endParaRPr lang="en-US" altLang="zh-CN" sz="1800" b="1" baseline="-25000" dirty="0">
              <a:solidFill>
                <a:srgbClr val="020603"/>
              </a:solidFill>
              <a:latin typeface="微软雅黑 Light" panose="020B0502040204020203" charset="-122"/>
              <a:ea typeface="微软雅黑 Light" panose="020B0502040204020203" charset="-122"/>
            </a:endParaRPr>
          </a:p>
        </p:txBody>
      </p:sp>
      <p:sp>
        <p:nvSpPr>
          <p:cNvPr id="28679" name="Rectangle 24"/>
          <p:cNvSpPr/>
          <p:nvPr/>
        </p:nvSpPr>
        <p:spPr>
          <a:xfrm>
            <a:off x="4730750" y="4392613"/>
            <a:ext cx="777875" cy="287337"/>
          </a:xfrm>
          <a:prstGeom prst="rect">
            <a:avLst/>
          </a:prstGeom>
          <a:noFill/>
          <a:ln w="9525" cap="flat" cmpd="sng">
            <a:solidFill>
              <a:srgbClr val="020603"/>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8680" name="Line 25"/>
          <p:cNvSpPr/>
          <p:nvPr/>
        </p:nvSpPr>
        <p:spPr>
          <a:xfrm>
            <a:off x="5219700" y="4392613"/>
            <a:ext cx="0" cy="287337"/>
          </a:xfrm>
          <a:prstGeom prst="line">
            <a:avLst/>
          </a:prstGeom>
          <a:ln w="9525" cap="flat" cmpd="sng">
            <a:solidFill>
              <a:srgbClr val="020603"/>
            </a:solidFill>
            <a:prstDash val="solid"/>
            <a:headEnd type="none" w="med" len="med"/>
            <a:tailEnd type="none" w="med" len="med"/>
          </a:ln>
        </p:spPr>
      </p:sp>
      <p:sp>
        <p:nvSpPr>
          <p:cNvPr id="28681" name="Line 27"/>
          <p:cNvSpPr/>
          <p:nvPr/>
        </p:nvSpPr>
        <p:spPr>
          <a:xfrm>
            <a:off x="5364163" y="4537075"/>
            <a:ext cx="360362" cy="0"/>
          </a:xfrm>
          <a:prstGeom prst="line">
            <a:avLst/>
          </a:prstGeom>
          <a:ln w="9525" cap="flat" cmpd="sng">
            <a:solidFill>
              <a:srgbClr val="020603"/>
            </a:solidFill>
            <a:prstDash val="solid"/>
            <a:headEnd type="none" w="med" len="med"/>
            <a:tailEnd type="triangle" w="med" len="med"/>
          </a:ln>
        </p:spPr>
      </p:sp>
      <p:sp>
        <p:nvSpPr>
          <p:cNvPr id="28682" name="Rectangle 28"/>
          <p:cNvSpPr/>
          <p:nvPr/>
        </p:nvSpPr>
        <p:spPr>
          <a:xfrm>
            <a:off x="5738813" y="4392613"/>
            <a:ext cx="777875" cy="287337"/>
          </a:xfrm>
          <a:prstGeom prst="rect">
            <a:avLst/>
          </a:prstGeom>
          <a:noFill/>
          <a:ln w="9525" cap="flat" cmpd="sng">
            <a:solidFill>
              <a:srgbClr val="020603"/>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8683" name="Line 29"/>
          <p:cNvSpPr/>
          <p:nvPr/>
        </p:nvSpPr>
        <p:spPr>
          <a:xfrm>
            <a:off x="6227763" y="4392613"/>
            <a:ext cx="0" cy="287337"/>
          </a:xfrm>
          <a:prstGeom prst="line">
            <a:avLst/>
          </a:prstGeom>
          <a:ln w="9525" cap="flat" cmpd="sng">
            <a:solidFill>
              <a:srgbClr val="020603"/>
            </a:solidFill>
            <a:prstDash val="solid"/>
            <a:headEnd type="none" w="med" len="med"/>
            <a:tailEnd type="none" w="med" len="med"/>
          </a:ln>
        </p:spPr>
      </p:sp>
      <p:sp>
        <p:nvSpPr>
          <p:cNvPr id="28684" name="Line 31"/>
          <p:cNvSpPr/>
          <p:nvPr/>
        </p:nvSpPr>
        <p:spPr>
          <a:xfrm>
            <a:off x="6372225" y="4537075"/>
            <a:ext cx="360363" cy="0"/>
          </a:xfrm>
          <a:prstGeom prst="line">
            <a:avLst/>
          </a:prstGeom>
          <a:ln w="9525" cap="flat" cmpd="sng">
            <a:solidFill>
              <a:srgbClr val="020603"/>
            </a:solidFill>
            <a:prstDash val="solid"/>
            <a:headEnd type="none" w="med" len="med"/>
            <a:tailEnd type="triangle" w="med" len="med"/>
          </a:ln>
        </p:spPr>
      </p:sp>
      <p:sp>
        <p:nvSpPr>
          <p:cNvPr id="28685" name="Line 32"/>
          <p:cNvSpPr/>
          <p:nvPr/>
        </p:nvSpPr>
        <p:spPr>
          <a:xfrm>
            <a:off x="7034213" y="4537075"/>
            <a:ext cx="360362" cy="0"/>
          </a:xfrm>
          <a:prstGeom prst="line">
            <a:avLst/>
          </a:prstGeom>
          <a:ln w="9525" cap="flat" cmpd="sng">
            <a:solidFill>
              <a:srgbClr val="020603"/>
            </a:solidFill>
            <a:prstDash val="solid"/>
            <a:headEnd type="none" w="med" len="med"/>
            <a:tailEnd type="triangle" w="med" len="med"/>
          </a:ln>
        </p:spPr>
      </p:sp>
      <p:sp>
        <p:nvSpPr>
          <p:cNvPr id="28686" name="Rectangle 33"/>
          <p:cNvSpPr/>
          <p:nvPr/>
        </p:nvSpPr>
        <p:spPr>
          <a:xfrm>
            <a:off x="7394575" y="4392613"/>
            <a:ext cx="777875" cy="287337"/>
          </a:xfrm>
          <a:prstGeom prst="rect">
            <a:avLst/>
          </a:prstGeom>
          <a:noFill/>
          <a:ln w="9525" cap="flat" cmpd="sng">
            <a:solidFill>
              <a:srgbClr val="020603"/>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8687" name="Line 34"/>
          <p:cNvSpPr/>
          <p:nvPr/>
        </p:nvSpPr>
        <p:spPr>
          <a:xfrm>
            <a:off x="7885113" y="4392613"/>
            <a:ext cx="0" cy="287337"/>
          </a:xfrm>
          <a:prstGeom prst="line">
            <a:avLst/>
          </a:prstGeom>
          <a:ln w="9525" cap="flat" cmpd="sng">
            <a:solidFill>
              <a:srgbClr val="020603"/>
            </a:solidFill>
            <a:prstDash val="solid"/>
            <a:headEnd type="none" w="med" len="med"/>
            <a:tailEnd type="none" w="med" len="med"/>
          </a:ln>
        </p:spPr>
      </p:sp>
      <p:sp>
        <p:nvSpPr>
          <p:cNvPr id="28688" name="Text Box 35"/>
          <p:cNvSpPr txBox="1"/>
          <p:nvPr/>
        </p:nvSpPr>
        <p:spPr>
          <a:xfrm>
            <a:off x="7812088" y="4392613"/>
            <a:ext cx="296862"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1200" b="1" dirty="0">
                <a:solidFill>
                  <a:srgbClr val="020603"/>
                </a:solidFill>
                <a:latin typeface="Arial" panose="020B0604020202020204" pitchFamily="34" charset="0"/>
                <a:ea typeface="微软雅黑 Light" panose="020B0502040204020203" charset="-122"/>
              </a:rPr>
              <a:t>∧</a:t>
            </a:r>
            <a:endParaRPr lang="zh-CN" altLang="en-US" sz="1200" b="1" dirty="0">
              <a:solidFill>
                <a:srgbClr val="020603"/>
              </a:solidFill>
              <a:latin typeface="Arial" panose="020B0604020202020204" pitchFamily="34" charset="0"/>
              <a:ea typeface="微软雅黑 Light" panose="020B0502040204020203" charset="-122"/>
            </a:endParaRPr>
          </a:p>
        </p:txBody>
      </p:sp>
      <p:sp>
        <p:nvSpPr>
          <p:cNvPr id="28689" name="Text Box 36"/>
          <p:cNvSpPr txBox="1"/>
          <p:nvPr/>
        </p:nvSpPr>
        <p:spPr>
          <a:xfrm>
            <a:off x="4246563" y="4392613"/>
            <a:ext cx="184150" cy="276225"/>
          </a:xfrm>
          <a:prstGeom prst="rect">
            <a:avLst/>
          </a:prstGeom>
          <a:noFill/>
          <a:ln w="9525" cap="flat" cmpd="sng">
            <a:solidFill>
              <a:srgbClr val="020603"/>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200" b="1" dirty="0">
              <a:solidFill>
                <a:srgbClr val="020603"/>
              </a:solidFill>
              <a:latin typeface="微软雅黑 Light" panose="020B0502040204020203" charset="-122"/>
              <a:ea typeface="微软雅黑 Light" panose="020B0502040204020203" charset="-122"/>
            </a:endParaRPr>
          </a:p>
        </p:txBody>
      </p:sp>
      <p:sp>
        <p:nvSpPr>
          <p:cNvPr id="28690" name="Text Box 37"/>
          <p:cNvSpPr txBox="1"/>
          <p:nvPr/>
        </p:nvSpPr>
        <p:spPr>
          <a:xfrm>
            <a:off x="3871913" y="4302125"/>
            <a:ext cx="30956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S</a:t>
            </a:r>
            <a:endParaRPr lang="en-US" altLang="zh-CN" sz="1800" b="1" dirty="0">
              <a:solidFill>
                <a:srgbClr val="020603"/>
              </a:solidFill>
              <a:latin typeface="微软雅黑 Light" panose="020B0502040204020203" charset="-122"/>
              <a:ea typeface="微软雅黑 Light" panose="020B0502040204020203" charset="-122"/>
            </a:endParaRPr>
          </a:p>
        </p:txBody>
      </p:sp>
      <p:sp>
        <p:nvSpPr>
          <p:cNvPr id="28691" name="Line 38"/>
          <p:cNvSpPr/>
          <p:nvPr/>
        </p:nvSpPr>
        <p:spPr>
          <a:xfrm>
            <a:off x="6804025" y="4537075"/>
            <a:ext cx="144463" cy="0"/>
          </a:xfrm>
          <a:prstGeom prst="line">
            <a:avLst/>
          </a:prstGeom>
          <a:ln w="19050" cap="flat" cmpd="sng">
            <a:solidFill>
              <a:srgbClr val="020603"/>
            </a:solidFill>
            <a:prstDash val="sysDot"/>
            <a:headEnd type="none" w="med" len="med"/>
            <a:tailEnd type="none" w="med" len="med"/>
          </a:ln>
        </p:spPr>
      </p:sp>
      <p:sp>
        <p:nvSpPr>
          <p:cNvPr id="217127" name="Line 39"/>
          <p:cNvSpPr/>
          <p:nvPr/>
        </p:nvSpPr>
        <p:spPr>
          <a:xfrm>
            <a:off x="4368800" y="4537075"/>
            <a:ext cx="360363" cy="0"/>
          </a:xfrm>
          <a:prstGeom prst="line">
            <a:avLst/>
          </a:prstGeom>
          <a:ln w="9525" cap="flat" cmpd="sng">
            <a:solidFill>
              <a:srgbClr val="020603"/>
            </a:solidFill>
            <a:prstDash val="solid"/>
            <a:headEnd type="none" w="med" len="med"/>
            <a:tailEnd type="triangle" w="med" len="med"/>
          </a:ln>
        </p:spPr>
      </p:sp>
      <p:sp>
        <p:nvSpPr>
          <p:cNvPr id="28693" name="Text Box 40"/>
          <p:cNvSpPr txBox="1"/>
          <p:nvPr/>
        </p:nvSpPr>
        <p:spPr>
          <a:xfrm>
            <a:off x="4643438" y="3998913"/>
            <a:ext cx="6413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1800" b="1" dirty="0">
                <a:solidFill>
                  <a:srgbClr val="020603"/>
                </a:solidFill>
                <a:latin typeface="Times New Roman" panose="02020603050405020304" pitchFamily="18" charset="0"/>
                <a:ea typeface="微软雅黑 Light" panose="020B0502040204020203" charset="-122"/>
              </a:rPr>
              <a:t>栈顶</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28694" name="Text Box 41"/>
          <p:cNvSpPr txBox="1"/>
          <p:nvPr/>
        </p:nvSpPr>
        <p:spPr>
          <a:xfrm>
            <a:off x="7315200" y="3965575"/>
            <a:ext cx="6413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1800" b="1" dirty="0">
                <a:solidFill>
                  <a:srgbClr val="020603"/>
                </a:solidFill>
                <a:latin typeface="Times New Roman" panose="02020603050405020304" pitchFamily="18" charset="0"/>
                <a:ea typeface="微软雅黑 Light" panose="020B0502040204020203" charset="-122"/>
              </a:rPr>
              <a:t>栈底</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217130" name="Text Box 42"/>
          <p:cNvSpPr txBox="1"/>
          <p:nvPr/>
        </p:nvSpPr>
        <p:spPr>
          <a:xfrm>
            <a:off x="4140200" y="3573463"/>
            <a:ext cx="3079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e</a:t>
            </a:r>
            <a:endParaRPr lang="en-US" altLang="zh-CN" sz="1800" b="1" baseline="-25000" dirty="0">
              <a:solidFill>
                <a:srgbClr val="020603"/>
              </a:solidFill>
              <a:latin typeface="微软雅黑 Light" panose="020B0502040204020203" charset="-122"/>
              <a:ea typeface="微软雅黑 Light" panose="020B0502040204020203" charset="-122"/>
            </a:endParaRPr>
          </a:p>
        </p:txBody>
      </p:sp>
      <p:sp>
        <p:nvSpPr>
          <p:cNvPr id="217131" name="Rectangle 43"/>
          <p:cNvSpPr/>
          <p:nvPr/>
        </p:nvSpPr>
        <p:spPr>
          <a:xfrm>
            <a:off x="4154488" y="3654425"/>
            <a:ext cx="777875" cy="287338"/>
          </a:xfrm>
          <a:prstGeom prst="rect">
            <a:avLst/>
          </a:prstGeom>
          <a:noFill/>
          <a:ln w="9525" cap="flat" cmpd="sng">
            <a:solidFill>
              <a:srgbClr val="020603"/>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17132" name="Line 44"/>
          <p:cNvSpPr/>
          <p:nvPr/>
        </p:nvSpPr>
        <p:spPr>
          <a:xfrm>
            <a:off x="4643438" y="3654425"/>
            <a:ext cx="0" cy="287338"/>
          </a:xfrm>
          <a:prstGeom prst="line">
            <a:avLst/>
          </a:prstGeom>
          <a:ln w="9525" cap="flat" cmpd="sng">
            <a:solidFill>
              <a:srgbClr val="020603"/>
            </a:solidFill>
            <a:prstDash val="solid"/>
            <a:headEnd type="none" w="med" len="med"/>
            <a:tailEnd type="none" w="med" len="med"/>
          </a:ln>
        </p:spPr>
      </p:sp>
      <p:sp>
        <p:nvSpPr>
          <p:cNvPr id="27675" name="Text Box 45"/>
          <p:cNvSpPr txBox="1"/>
          <p:nvPr/>
        </p:nvSpPr>
        <p:spPr>
          <a:xfrm>
            <a:off x="3563938" y="3576638"/>
            <a:ext cx="32385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p</a:t>
            </a:r>
            <a:endParaRPr lang="en-US" altLang="zh-CN" sz="1800" b="1" dirty="0">
              <a:solidFill>
                <a:srgbClr val="020603"/>
              </a:solidFill>
              <a:latin typeface="微软雅黑 Light" panose="020B0502040204020203" charset="-122"/>
              <a:ea typeface="微软雅黑 Light" panose="020B0502040204020203" charset="-122"/>
            </a:endParaRPr>
          </a:p>
        </p:txBody>
      </p:sp>
      <p:sp>
        <p:nvSpPr>
          <p:cNvPr id="217137" name="Line 49"/>
          <p:cNvSpPr/>
          <p:nvPr/>
        </p:nvSpPr>
        <p:spPr>
          <a:xfrm>
            <a:off x="4787900" y="3789363"/>
            <a:ext cx="0" cy="576262"/>
          </a:xfrm>
          <a:prstGeom prst="line">
            <a:avLst/>
          </a:prstGeom>
          <a:ln w="12700" cap="flat" cmpd="sng">
            <a:solidFill>
              <a:srgbClr val="020603"/>
            </a:solidFill>
            <a:prstDash val="solid"/>
            <a:headEnd type="none" w="med" len="med"/>
            <a:tailEnd type="triangle" w="med" len="med"/>
          </a:ln>
        </p:spPr>
      </p:sp>
      <p:sp>
        <p:nvSpPr>
          <p:cNvPr id="217138" name="Line 50"/>
          <p:cNvSpPr/>
          <p:nvPr/>
        </p:nvSpPr>
        <p:spPr>
          <a:xfrm flipV="1">
            <a:off x="4356100" y="3933825"/>
            <a:ext cx="0" cy="576263"/>
          </a:xfrm>
          <a:prstGeom prst="line">
            <a:avLst/>
          </a:prstGeom>
          <a:ln w="12700" cap="flat" cmpd="sng">
            <a:solidFill>
              <a:srgbClr val="020603"/>
            </a:solidFill>
            <a:prstDash val="solid"/>
            <a:headEnd type="none" w="med" len="med"/>
            <a:tailEnd type="triangle" w="med" len="med"/>
          </a:ln>
        </p:spPr>
      </p:sp>
      <p:sp>
        <p:nvSpPr>
          <p:cNvPr id="217091" name="Rectangle 3"/>
          <p:cNvSpPr>
            <a:spLocks noGrp="1"/>
          </p:cNvSpPr>
          <p:nvPr>
            <p:ph idx="1"/>
          </p:nvPr>
        </p:nvSpPr>
        <p:spPr>
          <a:xfrm>
            <a:off x="684213" y="1125538"/>
            <a:ext cx="7632700" cy="3937000"/>
          </a:xfrm>
        </p:spPr>
        <p:txBody>
          <a:bodyPr vert="horz" wrap="square" lIns="91440" tIns="45720" rIns="91440" bIns="45720" anchor="t" anchorCtr="0"/>
          <a:p>
            <a:pPr eaLnBrk="1" hangingPunct="1">
              <a:lnSpc>
                <a:spcPct val="90000"/>
              </a:lnSpc>
              <a:buNone/>
            </a:pPr>
            <a:r>
              <a:rPr lang="en-US" altLang="zh-CN" sz="2400" b="1" dirty="0">
                <a:ea typeface="微软雅黑 Light" panose="020B0502040204020203" charset="-122"/>
              </a:rPr>
              <a:t>Status Push(LinkStack &amp;S, SElemType e)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a:t>
            </a:r>
            <a:r>
              <a:rPr lang="zh-CN" altLang="en-US" sz="2400" b="1" dirty="0">
                <a:ea typeface="微软雅黑 Light" panose="020B0502040204020203" charset="-122"/>
              </a:rPr>
              <a:t>插入</a:t>
            </a:r>
            <a:r>
              <a:rPr lang="en-US" altLang="zh-CN" sz="2400" b="1" dirty="0">
                <a:ea typeface="微软雅黑 Light" panose="020B0502040204020203" charset="-122"/>
              </a:rPr>
              <a:t>e</a:t>
            </a:r>
            <a:r>
              <a:rPr lang="zh-CN" altLang="en-US" sz="2400" b="1" dirty="0">
                <a:ea typeface="微软雅黑 Light" panose="020B0502040204020203" charset="-122"/>
              </a:rPr>
              <a:t>到栈</a:t>
            </a:r>
            <a:r>
              <a:rPr lang="en-US" altLang="zh-CN" sz="2400" b="1" dirty="0">
                <a:ea typeface="微软雅黑 Light" panose="020B0502040204020203" charset="-122"/>
              </a:rPr>
              <a:t>S</a:t>
            </a:r>
            <a:r>
              <a:rPr lang="zh-CN" altLang="en-US" sz="2400" b="1" dirty="0">
                <a:ea typeface="微软雅黑 Light" panose="020B0502040204020203" charset="-122"/>
              </a:rPr>
              <a:t>中使之成为新的栈顶元素</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p=( LinkStack)malloc(sizeof(SNode));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if(!p)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exit(OVERFLOW);</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p-&gt;data=e;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p-&gt;next=S;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S=p;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return OK;</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}//Push</a:t>
            </a:r>
            <a:r>
              <a:rPr lang="en-US" altLang="zh-CN" sz="2400" dirty="0">
                <a:ea typeface="微软雅黑 Light" panose="020B0502040204020203" charset="-122"/>
              </a:rPr>
              <a:t> </a:t>
            </a:r>
            <a:endParaRPr lang="en-US" altLang="zh-CN" sz="2400" dirty="0">
              <a:ea typeface="微软雅黑 Light" panose="020B0502040204020203" charset="-122"/>
            </a:endParaRPr>
          </a:p>
        </p:txBody>
      </p:sp>
      <p:sp>
        <p:nvSpPr>
          <p:cNvPr id="30" name="Line 31"/>
          <p:cNvSpPr/>
          <p:nvPr/>
        </p:nvSpPr>
        <p:spPr>
          <a:xfrm>
            <a:off x="3779838" y="3798888"/>
            <a:ext cx="358775" cy="0"/>
          </a:xfrm>
          <a:prstGeom prst="line">
            <a:avLst/>
          </a:prstGeom>
          <a:ln w="9525" cap="flat" cmpd="sng">
            <a:solidFill>
              <a:srgbClr val="020603"/>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217091">
                                            <p:txEl>
                                              <p:charRg st="61" end="102"/>
                                            </p:txEl>
                                          </p:spTgt>
                                        </p:tgtEl>
                                        <p:attrNameLst>
                                          <p:attrName>style.color</p:attrName>
                                        </p:attrNameLst>
                                      </p:cBhvr>
                                      <p:to>
                                        <p:clrVal>
                                          <a:srgbClr val="0070c0"/>
                                        </p:clrVal>
                                      </p:to>
                                    </p:set>
                                    <p:set>
                                      <p:cBhvr>
                                        <p:cTn id="7" dur="500" fill="hold"/>
                                        <p:tgtEl>
                                          <p:spTgt spid="217091">
                                            <p:txEl>
                                              <p:charRg st="61" end="102"/>
                                            </p:txEl>
                                          </p:spTgt>
                                        </p:tgtEl>
                                        <p:attrNameLst>
                                          <p:attrName>fillcolor</p:attrName>
                                        </p:attrNameLst>
                                      </p:cBhvr>
                                      <p:to>
                                        <p:clrVal>
                                          <a:srgbClr val="0070c0"/>
                                        </p:clrVal>
                                      </p:to>
                                    </p:set>
                                    <p:set>
                                      <p:cBhvr>
                                        <p:cTn id="8" dur="500" fill="hold"/>
                                        <p:tgtEl>
                                          <p:spTgt spid="217091">
                                            <p:txEl>
                                              <p:charRg st="61" end="102"/>
                                            </p:txEl>
                                          </p:spTgt>
                                        </p:tgtEl>
                                        <p:attrNameLst>
                                          <p:attrName>fill.type</p:attrName>
                                        </p:attrNameLst>
                                      </p:cBhvr>
                                      <p:to>
                                        <p:strVal val="solid"/>
                                      </p:to>
                                    </p:set>
                                  </p:childTnLst>
                                </p:cTn>
                              </p:par>
                              <p:par>
                                <p:cTn id="9" presetID="1" presetClass="entr" presetSubtype="0" fill="hold" nodeType="withEffect">
                                  <p:stCondLst>
                                    <p:cond delay="0"/>
                                  </p:stCondLst>
                                  <p:childTnLst>
                                    <p:set>
                                      <p:cBhvr>
                                        <p:cTn id="10" dur="1" fill="hold">
                                          <p:stCondLst>
                                            <p:cond delay="0"/>
                                          </p:stCondLst>
                                        </p:cTn>
                                        <p:tgtEl>
                                          <p:spTgt spid="217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7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mph" presetSubtype="0" fill="hold" nodeType="clickEffect">
                                  <p:stCondLst>
                                    <p:cond delay="0"/>
                                  </p:stCondLst>
                                  <p:iterate type="lt">
                                    <p:tmPct val="4000"/>
                                  </p:iterate>
                                  <p:childTnLst>
                                    <p:set>
                                      <p:cBhvr override="childStyle">
                                        <p:cTn id="20" dur="500" fill="hold"/>
                                        <p:tgtEl>
                                          <p:spTgt spid="217091">
                                            <p:txEl>
                                              <p:charRg st="102" end="112"/>
                                            </p:txEl>
                                          </p:spTgt>
                                        </p:tgtEl>
                                        <p:attrNameLst>
                                          <p:attrName>style.color</p:attrName>
                                        </p:attrNameLst>
                                      </p:cBhvr>
                                      <p:to>
                                        <p:clrVal>
                                          <a:schemeClr val="accent2"/>
                                        </p:clrVal>
                                      </p:to>
                                    </p:set>
                                    <p:set>
                                      <p:cBhvr>
                                        <p:cTn id="21" dur="500" fill="hold"/>
                                        <p:tgtEl>
                                          <p:spTgt spid="217091">
                                            <p:txEl>
                                              <p:charRg st="102" end="112"/>
                                            </p:txEl>
                                          </p:spTgt>
                                        </p:tgtEl>
                                        <p:attrNameLst>
                                          <p:attrName>fillcolor</p:attrName>
                                        </p:attrNameLst>
                                      </p:cBhvr>
                                      <p:to>
                                        <p:clrVal>
                                          <a:schemeClr val="accent2"/>
                                        </p:clrVal>
                                      </p:to>
                                    </p:set>
                                    <p:set>
                                      <p:cBhvr>
                                        <p:cTn id="22" dur="500" fill="hold"/>
                                        <p:tgtEl>
                                          <p:spTgt spid="217091">
                                            <p:txEl>
                                              <p:charRg st="102" end="112"/>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217091">
                                            <p:txEl>
                                              <p:charRg st="133" end="151"/>
                                            </p:txEl>
                                          </p:spTgt>
                                        </p:tgtEl>
                                        <p:attrNameLst>
                                          <p:attrName>style.color</p:attrName>
                                        </p:attrNameLst>
                                      </p:cBhvr>
                                      <p:to>
                                        <p:clrVal>
                                          <a:schemeClr val="accent2"/>
                                        </p:clrVal>
                                      </p:to>
                                    </p:set>
                                    <p:set>
                                      <p:cBhvr>
                                        <p:cTn id="27" dur="500" fill="hold"/>
                                        <p:tgtEl>
                                          <p:spTgt spid="217091">
                                            <p:txEl>
                                              <p:charRg st="133" end="151"/>
                                            </p:txEl>
                                          </p:spTgt>
                                        </p:tgtEl>
                                        <p:attrNameLst>
                                          <p:attrName>fillcolor</p:attrName>
                                        </p:attrNameLst>
                                      </p:cBhvr>
                                      <p:to>
                                        <p:clrVal>
                                          <a:schemeClr val="accent2"/>
                                        </p:clrVal>
                                      </p:to>
                                    </p:set>
                                    <p:set>
                                      <p:cBhvr>
                                        <p:cTn id="28" dur="500" fill="hold"/>
                                        <p:tgtEl>
                                          <p:spTgt spid="217091">
                                            <p:txEl>
                                              <p:charRg st="133" end="151"/>
                                            </p:txEl>
                                          </p:spTgt>
                                        </p:tgtEl>
                                        <p:attrNameLst>
                                          <p:attrName>fill.type</p:attrName>
                                        </p:attrNameLst>
                                      </p:cBhvr>
                                      <p:to>
                                        <p:strVal val="solid"/>
                                      </p:to>
                                    </p:set>
                                  </p:childTnLst>
                                </p:cTn>
                              </p:par>
                              <p:par>
                                <p:cTn id="29" presetID="1" presetClass="entr" presetSubtype="0" fill="hold" grpId="0" nodeType="withEffect">
                                  <p:stCondLst>
                                    <p:cond delay="0"/>
                                  </p:stCondLst>
                                  <p:childTnLst>
                                    <p:set>
                                      <p:cBhvr>
                                        <p:cTn id="30" dur="1" fill="hold">
                                          <p:stCondLst>
                                            <p:cond delay="0"/>
                                          </p:stCondLst>
                                        </p:cTn>
                                        <p:tgtEl>
                                          <p:spTgt spid="2171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nodeType="clickEffect">
                                  <p:stCondLst>
                                    <p:cond delay="0"/>
                                  </p:stCondLst>
                                  <p:iterate type="lt">
                                    <p:tmPct val="4000"/>
                                  </p:iterate>
                                  <p:childTnLst>
                                    <p:set>
                                      <p:cBhvr override="childStyle">
                                        <p:cTn id="34" dur="500" fill="hold"/>
                                        <p:tgtEl>
                                          <p:spTgt spid="217091">
                                            <p:txEl>
                                              <p:charRg st="151" end="166"/>
                                            </p:txEl>
                                          </p:spTgt>
                                        </p:tgtEl>
                                        <p:attrNameLst>
                                          <p:attrName>style.color</p:attrName>
                                        </p:attrNameLst>
                                      </p:cBhvr>
                                      <p:to>
                                        <p:clrVal>
                                          <a:schemeClr val="accent2"/>
                                        </p:clrVal>
                                      </p:to>
                                    </p:set>
                                    <p:set>
                                      <p:cBhvr>
                                        <p:cTn id="35" dur="500" fill="hold"/>
                                        <p:tgtEl>
                                          <p:spTgt spid="217091">
                                            <p:txEl>
                                              <p:charRg st="151" end="166"/>
                                            </p:txEl>
                                          </p:spTgt>
                                        </p:tgtEl>
                                        <p:attrNameLst>
                                          <p:attrName>fillcolor</p:attrName>
                                        </p:attrNameLst>
                                      </p:cBhvr>
                                      <p:to>
                                        <p:clrVal>
                                          <a:schemeClr val="accent2"/>
                                        </p:clrVal>
                                      </p:to>
                                    </p:set>
                                    <p:set>
                                      <p:cBhvr>
                                        <p:cTn id="36" dur="500" fill="hold"/>
                                        <p:tgtEl>
                                          <p:spTgt spid="217091">
                                            <p:txEl>
                                              <p:charRg st="151" end="166"/>
                                            </p:txEl>
                                          </p:spTgt>
                                        </p:tgtEl>
                                        <p:attrNameLst>
                                          <p:attrName>fill.type</p:attrName>
                                        </p:attrNameLst>
                                      </p:cBhvr>
                                      <p:to>
                                        <p:strVal val="solid"/>
                                      </p:to>
                                    </p:set>
                                  </p:childTnLst>
                                </p:cTn>
                              </p:par>
                            </p:childTnLst>
                          </p:cTn>
                        </p:par>
                        <p:par>
                          <p:cTn id="37" fill="hold">
                            <p:stCondLst>
                              <p:cond delay="759"/>
                            </p:stCondLst>
                            <p:childTnLst>
                              <p:par>
                                <p:cTn id="38" presetID="1" presetClass="entr" presetSubtype="0" fill="hold" nodeType="afterEffect">
                                  <p:stCondLst>
                                    <p:cond delay="0"/>
                                  </p:stCondLst>
                                  <p:childTnLst>
                                    <p:set>
                                      <p:cBhvr>
                                        <p:cTn id="39" dur="1" fill="hold">
                                          <p:stCondLst>
                                            <p:cond delay="0"/>
                                          </p:stCondLst>
                                        </p:cTn>
                                        <p:tgtEl>
                                          <p:spTgt spid="21713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6" presetClass="emph" presetSubtype="0" fill="hold" nodeType="clickEffect">
                                  <p:stCondLst>
                                    <p:cond delay="0"/>
                                  </p:stCondLst>
                                  <p:iterate type="lt">
                                    <p:tmPct val="4000"/>
                                  </p:iterate>
                                  <p:childTnLst>
                                    <p:set>
                                      <p:cBhvr override="childStyle">
                                        <p:cTn id="43" dur="500" fill="hold"/>
                                        <p:tgtEl>
                                          <p:spTgt spid="217091">
                                            <p:txEl>
                                              <p:charRg st="166" end="175"/>
                                            </p:txEl>
                                          </p:spTgt>
                                        </p:tgtEl>
                                        <p:attrNameLst>
                                          <p:attrName>style.color</p:attrName>
                                        </p:attrNameLst>
                                      </p:cBhvr>
                                      <p:to>
                                        <p:clrVal>
                                          <a:schemeClr val="accent2"/>
                                        </p:clrVal>
                                      </p:to>
                                    </p:set>
                                    <p:set>
                                      <p:cBhvr>
                                        <p:cTn id="44" dur="500" fill="hold"/>
                                        <p:tgtEl>
                                          <p:spTgt spid="217091">
                                            <p:txEl>
                                              <p:charRg st="166" end="175"/>
                                            </p:txEl>
                                          </p:spTgt>
                                        </p:tgtEl>
                                        <p:attrNameLst>
                                          <p:attrName>fillcolor</p:attrName>
                                        </p:attrNameLst>
                                      </p:cBhvr>
                                      <p:to>
                                        <p:clrVal>
                                          <a:schemeClr val="accent2"/>
                                        </p:clrVal>
                                      </p:to>
                                    </p:set>
                                    <p:set>
                                      <p:cBhvr>
                                        <p:cTn id="45" dur="500" fill="hold"/>
                                        <p:tgtEl>
                                          <p:spTgt spid="217091">
                                            <p:txEl>
                                              <p:charRg st="166" end="175"/>
                                            </p:txEl>
                                          </p:spTgt>
                                        </p:tgtEl>
                                        <p:attrNameLst>
                                          <p:attrName>fill.type</p:attrName>
                                        </p:attrNameLst>
                                      </p:cBhvr>
                                      <p:to>
                                        <p:strVal val="solid"/>
                                      </p:to>
                                    </p:set>
                                  </p:childTnLst>
                                </p:cTn>
                              </p:par>
                            </p:childTnLst>
                          </p:cTn>
                        </p:par>
                        <p:par>
                          <p:cTn id="46" fill="hold">
                            <p:stCondLst>
                              <p:cond delay="639"/>
                            </p:stCondLst>
                            <p:childTnLst>
                              <p:par>
                                <p:cTn id="47" presetID="1" presetClass="exit" presetSubtype="0" fill="hold" nodeType="afterEffect">
                                  <p:stCondLst>
                                    <p:cond delay="0"/>
                                  </p:stCondLst>
                                  <p:childTnLst>
                                    <p:set>
                                      <p:cBhvr>
                                        <p:cTn id="48" dur="1" fill="hold">
                                          <p:stCondLst>
                                            <p:cond delay="0"/>
                                          </p:stCondLst>
                                        </p:cTn>
                                        <p:tgtEl>
                                          <p:spTgt spid="217127"/>
                                        </p:tgtEl>
                                        <p:attrNameLst>
                                          <p:attrName>style.visibility</p:attrName>
                                        </p:attrNameLst>
                                      </p:cBhvr>
                                      <p:to>
                                        <p:strVal val="hidden"/>
                                      </p:to>
                                    </p:set>
                                  </p:childTnLst>
                                </p:cTn>
                              </p:par>
                            </p:childTnLst>
                          </p:cTn>
                        </p:par>
                        <p:par>
                          <p:cTn id="49" fill="hold">
                            <p:stCondLst>
                              <p:cond delay="639"/>
                            </p:stCondLst>
                            <p:childTnLst>
                              <p:par>
                                <p:cTn id="50" presetID="1" presetClass="entr" presetSubtype="0" fill="hold" nodeType="afterEffect">
                                  <p:stCondLst>
                                    <p:cond delay="0"/>
                                  </p:stCondLst>
                                  <p:childTnLst>
                                    <p:set>
                                      <p:cBhvr>
                                        <p:cTn id="51" dur="1" fill="hold">
                                          <p:stCondLst>
                                            <p:cond delay="0"/>
                                          </p:stCondLst>
                                        </p:cTn>
                                        <p:tgtEl>
                                          <p:spTgt spid="21713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mph" presetSubtype="0" fill="hold" nodeType="clickEffect">
                                  <p:stCondLst>
                                    <p:cond delay="0"/>
                                  </p:stCondLst>
                                  <p:iterate type="lt">
                                    <p:tmPct val="4000"/>
                                  </p:iterate>
                                  <p:childTnLst>
                                    <p:set>
                                      <p:cBhvr override="childStyle">
                                        <p:cTn id="55" dur="500" fill="hold"/>
                                        <p:tgtEl>
                                          <p:spTgt spid="217091">
                                            <p:txEl>
                                              <p:charRg st="175" end="188"/>
                                            </p:txEl>
                                          </p:spTgt>
                                        </p:tgtEl>
                                        <p:attrNameLst>
                                          <p:attrName>style.color</p:attrName>
                                        </p:attrNameLst>
                                      </p:cBhvr>
                                      <p:to>
                                        <p:clrVal>
                                          <a:schemeClr val="accent2"/>
                                        </p:clrVal>
                                      </p:to>
                                    </p:set>
                                    <p:set>
                                      <p:cBhvr>
                                        <p:cTn id="56" dur="500" fill="hold"/>
                                        <p:tgtEl>
                                          <p:spTgt spid="217091">
                                            <p:txEl>
                                              <p:charRg st="175" end="188"/>
                                            </p:txEl>
                                          </p:spTgt>
                                        </p:tgtEl>
                                        <p:attrNameLst>
                                          <p:attrName>fillcolor</p:attrName>
                                        </p:attrNameLst>
                                      </p:cBhvr>
                                      <p:to>
                                        <p:clrVal>
                                          <a:schemeClr val="accent2"/>
                                        </p:clrVal>
                                      </p:to>
                                    </p:set>
                                    <p:set>
                                      <p:cBhvr>
                                        <p:cTn id="57" dur="500" fill="hold"/>
                                        <p:tgtEl>
                                          <p:spTgt spid="217091">
                                            <p:txEl>
                                              <p:charRg st="175" end="18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0" grpId="0"/>
      <p:bldP spid="217131" grpId="0" animBg="1"/>
      <p:bldP spid="276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18115" name="Rectangle 3"/>
          <p:cNvSpPr>
            <a:spLocks noGrp="1"/>
          </p:cNvSpPr>
          <p:nvPr>
            <p:ph idx="1"/>
          </p:nvPr>
        </p:nvSpPr>
        <p:spPr>
          <a:xfrm>
            <a:off x="684213" y="1125538"/>
            <a:ext cx="8208962" cy="4330700"/>
          </a:xfrm>
        </p:spPr>
        <p:txBody>
          <a:bodyPr vert="horz" wrap="square" lIns="91440" tIns="45720" rIns="91440" bIns="45720" anchor="t" anchorCtr="0"/>
          <a:p>
            <a:pPr eaLnBrk="1" hangingPunct="1">
              <a:lnSpc>
                <a:spcPct val="80000"/>
              </a:lnSpc>
              <a:buNone/>
            </a:pPr>
            <a:r>
              <a:rPr lang="en-US" altLang="zh-CN" sz="2400" b="1" dirty="0">
                <a:ea typeface="微软雅黑 Light" panose="020B0502040204020203" charset="-122"/>
              </a:rPr>
              <a:t>Status Pop(LinkStack &amp;S, SElemType &amp;e) {</a:t>
            </a:r>
            <a:endParaRPr lang="en-US" altLang="zh-CN" sz="2400" b="1" dirty="0">
              <a:ea typeface="微软雅黑 Light" panose="020B0502040204020203" charset="-122"/>
            </a:endParaRPr>
          </a:p>
          <a:p>
            <a:pPr eaLnBrk="1" hangingPunct="1">
              <a:lnSpc>
                <a:spcPct val="80000"/>
              </a:lnSpc>
              <a:buNone/>
            </a:pPr>
            <a:r>
              <a:rPr lang="en-US" altLang="zh-CN" sz="2400" b="1" dirty="0">
                <a:ea typeface="微软雅黑 Light" panose="020B0502040204020203" charset="-122"/>
              </a:rPr>
              <a:t>//</a:t>
            </a:r>
            <a:r>
              <a:rPr lang="zh-CN" altLang="en-US" sz="2400" b="1" dirty="0">
                <a:ea typeface="微软雅黑 Light" panose="020B0502040204020203" charset="-122"/>
              </a:rPr>
              <a:t>若栈不空则出栈，删除的栈顶元素用</a:t>
            </a:r>
            <a:r>
              <a:rPr lang="en-US" altLang="zh-CN" sz="2400" b="1" dirty="0">
                <a:ea typeface="微软雅黑 Light" panose="020B0502040204020203" charset="-122"/>
              </a:rPr>
              <a:t>e</a:t>
            </a:r>
            <a:r>
              <a:rPr lang="zh-CN" altLang="en-US" sz="2400" b="1" dirty="0">
                <a:ea typeface="微软雅黑 Light" panose="020B0502040204020203" charset="-122"/>
              </a:rPr>
              <a:t>指示</a:t>
            </a:r>
            <a:r>
              <a:rPr lang="zh-CN" altLang="en-US" dirty="0">
                <a:ea typeface="微软雅黑 Light" panose="020B0502040204020203" charset="-122"/>
              </a:rPr>
              <a:t> </a:t>
            </a:r>
            <a:endParaRPr lang="en-US" altLang="zh-CN" sz="2400" b="1" dirty="0">
              <a:ea typeface="微软雅黑 Light" panose="020B0502040204020203" charset="-122"/>
            </a:endParaRPr>
          </a:p>
          <a:p>
            <a:pPr eaLnBrk="1" hangingPunct="1">
              <a:lnSpc>
                <a:spcPct val="80000"/>
              </a:lnSpc>
              <a:buNone/>
            </a:pPr>
            <a:r>
              <a:rPr lang="en-US" altLang="zh-CN" sz="2400" b="1" dirty="0">
                <a:ea typeface="微软雅黑 Light" panose="020B0502040204020203" charset="-122"/>
              </a:rPr>
              <a:t>   if(!S) </a:t>
            </a:r>
            <a:endParaRPr lang="en-US" altLang="zh-CN" sz="2400" b="1" dirty="0">
              <a:ea typeface="微软雅黑 Light" panose="020B0502040204020203" charset="-122"/>
            </a:endParaRPr>
          </a:p>
          <a:p>
            <a:pPr eaLnBrk="1" hangingPunct="1">
              <a:lnSpc>
                <a:spcPct val="80000"/>
              </a:lnSpc>
              <a:buNone/>
            </a:pPr>
            <a:r>
              <a:rPr lang="en-US" altLang="zh-CN" sz="2400" b="1" dirty="0">
                <a:ea typeface="微软雅黑 Light" panose="020B0502040204020203" charset="-122"/>
              </a:rPr>
              <a:t>      return ERROR;  //</a:t>
            </a:r>
            <a:r>
              <a:rPr lang="zh-CN" altLang="en-US" sz="2400" b="1" dirty="0">
                <a:ea typeface="微软雅黑 Light" panose="020B0502040204020203" charset="-122"/>
              </a:rPr>
              <a:t>栈空</a:t>
            </a:r>
            <a:endParaRPr lang="en-US" altLang="zh-CN" sz="2400" b="1" dirty="0">
              <a:ea typeface="微软雅黑 Light" panose="020B0502040204020203" charset="-122"/>
            </a:endParaRPr>
          </a:p>
          <a:p>
            <a:pPr eaLnBrk="1" hangingPunct="1">
              <a:lnSpc>
                <a:spcPct val="80000"/>
              </a:lnSpc>
              <a:buNone/>
            </a:pPr>
            <a:r>
              <a:rPr lang="en-US" altLang="zh-CN" sz="2400" b="1" dirty="0">
                <a:ea typeface="微软雅黑 Light" panose="020B0502040204020203" charset="-122"/>
              </a:rPr>
              <a:t>   p=S; </a:t>
            </a:r>
            <a:endParaRPr lang="en-US" altLang="zh-CN" sz="2400" b="1" dirty="0">
              <a:ea typeface="微软雅黑 Light" panose="020B0502040204020203" charset="-122"/>
            </a:endParaRPr>
          </a:p>
          <a:p>
            <a:pPr eaLnBrk="1" hangingPunct="1">
              <a:lnSpc>
                <a:spcPct val="80000"/>
              </a:lnSpc>
              <a:buNone/>
            </a:pPr>
            <a:r>
              <a:rPr lang="en-US" altLang="zh-CN" sz="2400" b="1" dirty="0">
                <a:ea typeface="微软雅黑 Light" panose="020B0502040204020203" charset="-122"/>
              </a:rPr>
              <a:t>   S=S-&gt;next;</a:t>
            </a:r>
            <a:endParaRPr lang="en-US" altLang="zh-CN" sz="2400" b="1" dirty="0">
              <a:ea typeface="微软雅黑 Light" panose="020B0502040204020203" charset="-122"/>
            </a:endParaRPr>
          </a:p>
          <a:p>
            <a:pPr eaLnBrk="1" hangingPunct="1">
              <a:lnSpc>
                <a:spcPct val="80000"/>
              </a:lnSpc>
              <a:buNone/>
            </a:pPr>
            <a:r>
              <a:rPr lang="en-US" altLang="zh-CN" sz="2400" b="1" dirty="0">
                <a:ea typeface="微软雅黑 Light" panose="020B0502040204020203" charset="-122"/>
              </a:rPr>
              <a:t>   e=p-&gt;data;</a:t>
            </a:r>
            <a:endParaRPr lang="en-US" altLang="zh-CN" sz="2400" b="1" dirty="0">
              <a:ea typeface="微软雅黑 Light" panose="020B0502040204020203" charset="-122"/>
            </a:endParaRPr>
          </a:p>
          <a:p>
            <a:pPr eaLnBrk="1" hangingPunct="1">
              <a:lnSpc>
                <a:spcPct val="80000"/>
              </a:lnSpc>
              <a:buNone/>
            </a:pPr>
            <a:r>
              <a:rPr lang="en-US" altLang="zh-CN" sz="2400" b="1" dirty="0">
                <a:ea typeface="微软雅黑 Light" panose="020B0502040204020203" charset="-122"/>
              </a:rPr>
              <a:t>   free(p);</a:t>
            </a:r>
            <a:endParaRPr lang="en-US" altLang="zh-CN" sz="2400" b="1" dirty="0">
              <a:ea typeface="微软雅黑 Light" panose="020B0502040204020203" charset="-122"/>
            </a:endParaRPr>
          </a:p>
          <a:p>
            <a:pPr eaLnBrk="1" hangingPunct="1">
              <a:lnSpc>
                <a:spcPct val="80000"/>
              </a:lnSpc>
              <a:buNone/>
            </a:pPr>
            <a:r>
              <a:rPr lang="en-US" altLang="zh-CN" sz="2400" b="1" dirty="0">
                <a:ea typeface="微软雅黑 Light" panose="020B0502040204020203" charset="-122"/>
              </a:rPr>
              <a:t>   return OK;</a:t>
            </a:r>
            <a:endParaRPr lang="en-US" altLang="zh-CN" sz="2400" b="1" dirty="0">
              <a:ea typeface="微软雅黑 Light" panose="020B0502040204020203" charset="-122"/>
            </a:endParaRPr>
          </a:p>
          <a:p>
            <a:pPr eaLnBrk="1" hangingPunct="1">
              <a:lnSpc>
                <a:spcPct val="80000"/>
              </a:lnSpc>
              <a:buNone/>
            </a:pPr>
            <a:r>
              <a:rPr lang="en-US" altLang="zh-CN" sz="2400" b="1" dirty="0">
                <a:ea typeface="微软雅黑 Light" panose="020B0502040204020203" charset="-122"/>
              </a:rPr>
              <a:t>}//Pop</a:t>
            </a:r>
            <a:r>
              <a:rPr lang="en-US" altLang="zh-CN" sz="2400" dirty="0">
                <a:ea typeface="微软雅黑 Light" panose="020B0502040204020203" charset="-122"/>
              </a:rPr>
              <a:t> </a:t>
            </a:r>
            <a:endParaRPr lang="en-US" altLang="zh-CN" sz="2400" dirty="0">
              <a:ea typeface="微软雅黑 Light" panose="020B0502040204020203" charset="-122"/>
            </a:endParaRPr>
          </a:p>
        </p:txBody>
      </p:sp>
      <p:sp>
        <p:nvSpPr>
          <p:cNvPr id="29700" name="Rectangle 2"/>
          <p:cNvSpPr>
            <a:spLocks noGrp="1"/>
          </p:cNvSpPr>
          <p:nvPr>
            <p:ph type="title"/>
          </p:nvPr>
        </p:nvSpPr>
        <p:spPr>
          <a:xfrm>
            <a:off x="107950" y="188913"/>
            <a:ext cx="7793038" cy="1008062"/>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栈和队列：栈的实现</a:t>
            </a:r>
            <a:r>
              <a:rPr lang="en-US" altLang="zh-CN" sz="2000" dirty="0">
                <a:latin typeface="Arial" panose="020B0604020202020204" pitchFamily="34" charset="0"/>
                <a:ea typeface="微软雅黑 Light" panose="020B0502040204020203" charset="-122"/>
              </a:rPr>
              <a:t>——</a:t>
            </a:r>
            <a:r>
              <a:rPr lang="zh-CN" altLang="en-US" sz="2000" dirty="0">
                <a:ea typeface="微软雅黑 Light" panose="020B0502040204020203" charset="-122"/>
              </a:rPr>
              <a:t>链栈出栈</a:t>
            </a:r>
            <a:endParaRPr lang="zh-CN" altLang="en-US" sz="2000" dirty="0">
              <a:ea typeface="微软雅黑 Light" panose="020B0502040204020203" charset="-122"/>
            </a:endParaRPr>
          </a:p>
        </p:txBody>
      </p:sp>
      <p:sp>
        <p:nvSpPr>
          <p:cNvPr id="29701" name="Text Box 4"/>
          <p:cNvSpPr txBox="1"/>
          <p:nvPr/>
        </p:nvSpPr>
        <p:spPr>
          <a:xfrm>
            <a:off x="4483100" y="4254500"/>
            <a:ext cx="3952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a</a:t>
            </a:r>
            <a:r>
              <a:rPr lang="en-US" altLang="zh-CN" sz="1800" b="1" baseline="-25000" dirty="0">
                <a:solidFill>
                  <a:srgbClr val="020603"/>
                </a:solidFill>
                <a:latin typeface="微软雅黑 Light" panose="020B0502040204020203" charset="-122"/>
                <a:ea typeface="微软雅黑 Light" panose="020B0502040204020203" charset="-122"/>
              </a:rPr>
              <a:t>n</a:t>
            </a:r>
            <a:endParaRPr lang="en-US" altLang="zh-CN" sz="1800" b="1" baseline="-25000" dirty="0">
              <a:solidFill>
                <a:srgbClr val="020603"/>
              </a:solidFill>
              <a:latin typeface="微软雅黑 Light" panose="020B0502040204020203" charset="-122"/>
              <a:ea typeface="微软雅黑 Light" panose="020B0502040204020203" charset="-122"/>
            </a:endParaRPr>
          </a:p>
        </p:txBody>
      </p:sp>
      <p:sp>
        <p:nvSpPr>
          <p:cNvPr id="29702" name="Text Box 5"/>
          <p:cNvSpPr txBox="1"/>
          <p:nvPr/>
        </p:nvSpPr>
        <p:spPr>
          <a:xfrm>
            <a:off x="5434013" y="4254500"/>
            <a:ext cx="55721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a</a:t>
            </a:r>
            <a:r>
              <a:rPr lang="en-US" altLang="zh-CN" sz="1800" b="1" baseline="-25000" dirty="0">
                <a:solidFill>
                  <a:srgbClr val="020603"/>
                </a:solidFill>
                <a:latin typeface="微软雅黑 Light" panose="020B0502040204020203" charset="-122"/>
                <a:ea typeface="微软雅黑 Light" panose="020B0502040204020203" charset="-122"/>
              </a:rPr>
              <a:t>n-1</a:t>
            </a:r>
            <a:endParaRPr lang="en-US" altLang="zh-CN" sz="1800" b="1" baseline="-25000" dirty="0">
              <a:solidFill>
                <a:srgbClr val="020603"/>
              </a:solidFill>
              <a:latin typeface="微软雅黑 Light" panose="020B0502040204020203" charset="-122"/>
              <a:ea typeface="微软雅黑 Light" panose="020B0502040204020203" charset="-122"/>
            </a:endParaRPr>
          </a:p>
        </p:txBody>
      </p:sp>
      <p:sp>
        <p:nvSpPr>
          <p:cNvPr id="29703" name="Text Box 6"/>
          <p:cNvSpPr txBox="1"/>
          <p:nvPr/>
        </p:nvSpPr>
        <p:spPr>
          <a:xfrm>
            <a:off x="7146925" y="4254500"/>
            <a:ext cx="3905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a</a:t>
            </a:r>
            <a:r>
              <a:rPr lang="en-US" altLang="zh-CN" sz="1800" b="1" baseline="-25000" dirty="0">
                <a:solidFill>
                  <a:srgbClr val="020603"/>
                </a:solidFill>
                <a:latin typeface="微软雅黑 Light" panose="020B0502040204020203" charset="-122"/>
                <a:ea typeface="微软雅黑 Light" panose="020B0502040204020203" charset="-122"/>
              </a:rPr>
              <a:t>1</a:t>
            </a:r>
            <a:endParaRPr lang="en-US" altLang="zh-CN" sz="1800" b="1" baseline="-25000" dirty="0">
              <a:solidFill>
                <a:srgbClr val="020603"/>
              </a:solidFill>
              <a:latin typeface="微软雅黑 Light" panose="020B0502040204020203" charset="-122"/>
              <a:ea typeface="微软雅黑 Light" panose="020B0502040204020203" charset="-122"/>
            </a:endParaRPr>
          </a:p>
        </p:txBody>
      </p:sp>
      <p:sp>
        <p:nvSpPr>
          <p:cNvPr id="29704" name="Rectangle 7"/>
          <p:cNvSpPr/>
          <p:nvPr/>
        </p:nvSpPr>
        <p:spPr>
          <a:xfrm>
            <a:off x="4440238" y="4335463"/>
            <a:ext cx="777875" cy="287337"/>
          </a:xfrm>
          <a:prstGeom prst="rect">
            <a:avLst/>
          </a:prstGeom>
          <a:noFill/>
          <a:ln w="9525" cap="flat" cmpd="sng">
            <a:solidFill>
              <a:srgbClr val="020603"/>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9705" name="Line 8"/>
          <p:cNvSpPr/>
          <p:nvPr/>
        </p:nvSpPr>
        <p:spPr>
          <a:xfrm>
            <a:off x="4929188" y="4335463"/>
            <a:ext cx="0" cy="287337"/>
          </a:xfrm>
          <a:prstGeom prst="line">
            <a:avLst/>
          </a:prstGeom>
          <a:ln w="9525" cap="flat" cmpd="sng">
            <a:solidFill>
              <a:srgbClr val="020603"/>
            </a:solidFill>
            <a:prstDash val="solid"/>
            <a:headEnd type="none" w="med" len="med"/>
            <a:tailEnd type="none" w="med" len="med"/>
          </a:ln>
        </p:spPr>
      </p:sp>
      <p:sp>
        <p:nvSpPr>
          <p:cNvPr id="29706" name="Line 9"/>
          <p:cNvSpPr/>
          <p:nvPr/>
        </p:nvSpPr>
        <p:spPr>
          <a:xfrm>
            <a:off x="5073650" y="4479925"/>
            <a:ext cx="360363" cy="0"/>
          </a:xfrm>
          <a:prstGeom prst="line">
            <a:avLst/>
          </a:prstGeom>
          <a:ln w="9525" cap="flat" cmpd="sng">
            <a:solidFill>
              <a:srgbClr val="020603"/>
            </a:solidFill>
            <a:prstDash val="solid"/>
            <a:headEnd type="none" w="med" len="med"/>
            <a:tailEnd type="triangle" w="med" len="med"/>
          </a:ln>
        </p:spPr>
      </p:sp>
      <p:sp>
        <p:nvSpPr>
          <p:cNvPr id="29707" name="Rectangle 10"/>
          <p:cNvSpPr/>
          <p:nvPr/>
        </p:nvSpPr>
        <p:spPr>
          <a:xfrm>
            <a:off x="5448300" y="4335463"/>
            <a:ext cx="777875" cy="287337"/>
          </a:xfrm>
          <a:prstGeom prst="rect">
            <a:avLst/>
          </a:prstGeom>
          <a:noFill/>
          <a:ln w="9525" cap="flat" cmpd="sng">
            <a:solidFill>
              <a:srgbClr val="020603"/>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9708" name="Line 11"/>
          <p:cNvSpPr/>
          <p:nvPr/>
        </p:nvSpPr>
        <p:spPr>
          <a:xfrm>
            <a:off x="5937250" y="4335463"/>
            <a:ext cx="0" cy="287337"/>
          </a:xfrm>
          <a:prstGeom prst="line">
            <a:avLst/>
          </a:prstGeom>
          <a:ln w="9525" cap="flat" cmpd="sng">
            <a:solidFill>
              <a:srgbClr val="020603"/>
            </a:solidFill>
            <a:prstDash val="solid"/>
            <a:headEnd type="none" w="med" len="med"/>
            <a:tailEnd type="none" w="med" len="med"/>
          </a:ln>
        </p:spPr>
      </p:sp>
      <p:sp>
        <p:nvSpPr>
          <p:cNvPr id="29709" name="Line 12"/>
          <p:cNvSpPr/>
          <p:nvPr/>
        </p:nvSpPr>
        <p:spPr>
          <a:xfrm>
            <a:off x="6081713" y="4479925"/>
            <a:ext cx="360362" cy="0"/>
          </a:xfrm>
          <a:prstGeom prst="line">
            <a:avLst/>
          </a:prstGeom>
          <a:ln w="9525" cap="flat" cmpd="sng">
            <a:solidFill>
              <a:srgbClr val="020603"/>
            </a:solidFill>
            <a:prstDash val="solid"/>
            <a:headEnd type="none" w="med" len="med"/>
            <a:tailEnd type="triangle" w="med" len="med"/>
          </a:ln>
        </p:spPr>
      </p:sp>
      <p:sp>
        <p:nvSpPr>
          <p:cNvPr id="29710" name="Line 13"/>
          <p:cNvSpPr/>
          <p:nvPr/>
        </p:nvSpPr>
        <p:spPr>
          <a:xfrm>
            <a:off x="6743700" y="4479925"/>
            <a:ext cx="360363" cy="0"/>
          </a:xfrm>
          <a:prstGeom prst="line">
            <a:avLst/>
          </a:prstGeom>
          <a:ln w="9525" cap="flat" cmpd="sng">
            <a:solidFill>
              <a:srgbClr val="020603"/>
            </a:solidFill>
            <a:prstDash val="solid"/>
            <a:headEnd type="none" w="med" len="med"/>
            <a:tailEnd type="triangle" w="med" len="med"/>
          </a:ln>
        </p:spPr>
      </p:sp>
      <p:sp>
        <p:nvSpPr>
          <p:cNvPr id="29711" name="Rectangle 14"/>
          <p:cNvSpPr/>
          <p:nvPr/>
        </p:nvSpPr>
        <p:spPr>
          <a:xfrm>
            <a:off x="7104063" y="4335463"/>
            <a:ext cx="777875" cy="287337"/>
          </a:xfrm>
          <a:prstGeom prst="rect">
            <a:avLst/>
          </a:prstGeom>
          <a:noFill/>
          <a:ln w="9525" cap="flat" cmpd="sng">
            <a:solidFill>
              <a:srgbClr val="020603"/>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9712" name="Line 15"/>
          <p:cNvSpPr/>
          <p:nvPr/>
        </p:nvSpPr>
        <p:spPr>
          <a:xfrm>
            <a:off x="7594600" y="4335463"/>
            <a:ext cx="0" cy="287337"/>
          </a:xfrm>
          <a:prstGeom prst="line">
            <a:avLst/>
          </a:prstGeom>
          <a:ln w="9525" cap="flat" cmpd="sng">
            <a:solidFill>
              <a:srgbClr val="020603"/>
            </a:solidFill>
            <a:prstDash val="solid"/>
            <a:headEnd type="none" w="med" len="med"/>
            <a:tailEnd type="none" w="med" len="med"/>
          </a:ln>
        </p:spPr>
      </p:sp>
      <p:sp>
        <p:nvSpPr>
          <p:cNvPr id="29713" name="Text Box 16"/>
          <p:cNvSpPr txBox="1"/>
          <p:nvPr/>
        </p:nvSpPr>
        <p:spPr>
          <a:xfrm>
            <a:off x="7521575" y="4335463"/>
            <a:ext cx="296863"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1200" b="1" dirty="0">
                <a:solidFill>
                  <a:srgbClr val="020603"/>
                </a:solidFill>
                <a:latin typeface="Arial" panose="020B0604020202020204" pitchFamily="34" charset="0"/>
                <a:ea typeface="微软雅黑 Light" panose="020B0502040204020203" charset="-122"/>
              </a:rPr>
              <a:t>∧</a:t>
            </a:r>
            <a:endParaRPr lang="zh-CN" altLang="en-US" sz="1200" b="1" dirty="0">
              <a:solidFill>
                <a:srgbClr val="020603"/>
              </a:solidFill>
              <a:latin typeface="Arial" panose="020B0604020202020204" pitchFamily="34" charset="0"/>
              <a:ea typeface="微软雅黑 Light" panose="020B0502040204020203" charset="-122"/>
            </a:endParaRPr>
          </a:p>
        </p:txBody>
      </p:sp>
      <p:sp>
        <p:nvSpPr>
          <p:cNvPr id="29714" name="Text Box 17"/>
          <p:cNvSpPr txBox="1"/>
          <p:nvPr/>
        </p:nvSpPr>
        <p:spPr>
          <a:xfrm>
            <a:off x="3956050" y="4335463"/>
            <a:ext cx="184150" cy="276225"/>
          </a:xfrm>
          <a:prstGeom prst="rect">
            <a:avLst/>
          </a:prstGeom>
          <a:noFill/>
          <a:ln w="9525" cap="flat" cmpd="sng">
            <a:solidFill>
              <a:srgbClr val="020603"/>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200" b="1" dirty="0">
              <a:solidFill>
                <a:srgbClr val="020603"/>
              </a:solidFill>
              <a:latin typeface="微软雅黑 Light" panose="020B0502040204020203" charset="-122"/>
              <a:ea typeface="微软雅黑 Light" panose="020B0502040204020203" charset="-122"/>
            </a:endParaRPr>
          </a:p>
        </p:txBody>
      </p:sp>
      <p:sp>
        <p:nvSpPr>
          <p:cNvPr id="29715" name="Text Box 18"/>
          <p:cNvSpPr txBox="1"/>
          <p:nvPr/>
        </p:nvSpPr>
        <p:spPr>
          <a:xfrm>
            <a:off x="3644900" y="4275138"/>
            <a:ext cx="309563"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S</a:t>
            </a:r>
            <a:endParaRPr lang="en-US" altLang="zh-CN" sz="1800" b="1" dirty="0">
              <a:solidFill>
                <a:srgbClr val="020603"/>
              </a:solidFill>
              <a:latin typeface="微软雅黑 Light" panose="020B0502040204020203" charset="-122"/>
              <a:ea typeface="微软雅黑 Light" panose="020B0502040204020203" charset="-122"/>
            </a:endParaRPr>
          </a:p>
        </p:txBody>
      </p:sp>
      <p:sp>
        <p:nvSpPr>
          <p:cNvPr id="29716" name="Line 19"/>
          <p:cNvSpPr/>
          <p:nvPr/>
        </p:nvSpPr>
        <p:spPr>
          <a:xfrm>
            <a:off x="6513513" y="4479925"/>
            <a:ext cx="144462" cy="0"/>
          </a:xfrm>
          <a:prstGeom prst="line">
            <a:avLst/>
          </a:prstGeom>
          <a:ln w="19050" cap="flat" cmpd="sng">
            <a:solidFill>
              <a:srgbClr val="020603"/>
            </a:solidFill>
            <a:prstDash val="sysDot"/>
            <a:headEnd type="none" w="med" len="med"/>
            <a:tailEnd type="none" w="med" len="med"/>
          </a:ln>
        </p:spPr>
      </p:sp>
      <p:sp>
        <p:nvSpPr>
          <p:cNvPr id="218132" name="Line 20"/>
          <p:cNvSpPr/>
          <p:nvPr/>
        </p:nvSpPr>
        <p:spPr>
          <a:xfrm>
            <a:off x="4078288" y="4479925"/>
            <a:ext cx="360362" cy="0"/>
          </a:xfrm>
          <a:prstGeom prst="line">
            <a:avLst/>
          </a:prstGeom>
          <a:ln w="9525" cap="flat" cmpd="sng">
            <a:solidFill>
              <a:srgbClr val="020603"/>
            </a:solidFill>
            <a:prstDash val="solid"/>
            <a:headEnd type="none" w="med" len="med"/>
            <a:tailEnd type="triangle" w="med" len="med"/>
          </a:ln>
        </p:spPr>
      </p:sp>
      <p:sp>
        <p:nvSpPr>
          <p:cNvPr id="29718" name="Text Box 21"/>
          <p:cNvSpPr txBox="1"/>
          <p:nvPr/>
        </p:nvSpPr>
        <p:spPr>
          <a:xfrm>
            <a:off x="4352925" y="3941763"/>
            <a:ext cx="792163"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1800" b="1" dirty="0">
                <a:solidFill>
                  <a:srgbClr val="020603"/>
                </a:solidFill>
                <a:latin typeface="Times New Roman" panose="02020603050405020304" pitchFamily="18" charset="0"/>
                <a:ea typeface="微软雅黑 Light" panose="020B0502040204020203" charset="-122"/>
              </a:rPr>
              <a:t>栈顶</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29719" name="Text Box 22"/>
          <p:cNvSpPr txBox="1"/>
          <p:nvPr/>
        </p:nvSpPr>
        <p:spPr>
          <a:xfrm>
            <a:off x="7024688" y="3908425"/>
            <a:ext cx="857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1800" b="1" dirty="0">
                <a:solidFill>
                  <a:srgbClr val="020603"/>
                </a:solidFill>
                <a:latin typeface="Times New Roman" panose="02020603050405020304" pitchFamily="18" charset="0"/>
                <a:ea typeface="微软雅黑 Light" panose="020B0502040204020203" charset="-122"/>
              </a:rPr>
              <a:t>栈底</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218136" name="Text Box 24"/>
          <p:cNvSpPr txBox="1"/>
          <p:nvPr/>
        </p:nvSpPr>
        <p:spPr>
          <a:xfrm>
            <a:off x="3994150" y="4668838"/>
            <a:ext cx="32385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p</a:t>
            </a:r>
            <a:endParaRPr lang="en-US" altLang="zh-CN" sz="1800" b="1" dirty="0">
              <a:solidFill>
                <a:srgbClr val="020603"/>
              </a:solidFill>
              <a:latin typeface="微软雅黑 Light" panose="020B0502040204020203" charset="-122"/>
              <a:ea typeface="微软雅黑 Light" panose="020B0502040204020203" charset="-122"/>
            </a:endParaRPr>
          </a:p>
        </p:txBody>
      </p:sp>
      <p:sp>
        <p:nvSpPr>
          <p:cNvPr id="218137" name="Line 25"/>
          <p:cNvSpPr/>
          <p:nvPr/>
        </p:nvSpPr>
        <p:spPr>
          <a:xfrm flipV="1">
            <a:off x="4219575" y="4597400"/>
            <a:ext cx="206375" cy="293688"/>
          </a:xfrm>
          <a:prstGeom prst="line">
            <a:avLst/>
          </a:prstGeom>
          <a:ln w="9525" cap="flat" cmpd="sng">
            <a:solidFill>
              <a:srgbClr val="020603"/>
            </a:solidFill>
            <a:prstDash val="solid"/>
            <a:headEnd type="none" w="med" len="med"/>
            <a:tailEnd type="triangle" w="med" len="med"/>
          </a:ln>
        </p:spPr>
      </p:sp>
      <p:sp>
        <p:nvSpPr>
          <p:cNvPr id="218141" name="Line 29"/>
          <p:cNvSpPr/>
          <p:nvPr/>
        </p:nvSpPr>
        <p:spPr>
          <a:xfrm>
            <a:off x="5578475" y="3876675"/>
            <a:ext cx="0" cy="431800"/>
          </a:xfrm>
          <a:prstGeom prst="line">
            <a:avLst/>
          </a:prstGeom>
          <a:ln w="9525" cap="flat" cmpd="sng">
            <a:solidFill>
              <a:srgbClr val="020603"/>
            </a:solidFill>
            <a:prstDash val="solid"/>
            <a:headEnd type="none" w="med" len="med"/>
            <a:tailEnd type="triangle" w="med" len="med"/>
          </a:ln>
        </p:spPr>
      </p:sp>
      <p:sp>
        <p:nvSpPr>
          <p:cNvPr id="218142" name="Oval 30"/>
          <p:cNvSpPr/>
          <p:nvPr/>
        </p:nvSpPr>
        <p:spPr>
          <a:xfrm>
            <a:off x="4281488" y="4237038"/>
            <a:ext cx="1008062" cy="503237"/>
          </a:xfrm>
          <a:prstGeom prst="ellipse">
            <a:avLst/>
          </a:prstGeom>
          <a:noFill/>
          <a:ln w="9525" cap="flat" cmpd="sng">
            <a:solidFill>
              <a:srgbClr val="FB4743"/>
            </a:solidFill>
            <a:prstDash val="solid"/>
            <a:headEnd type="none" w="med" len="med"/>
            <a:tailEnd type="none" w="med" len="med"/>
          </a:ln>
          <a:effectLst>
            <a:prstShdw prst="shdw17" dist="17961" dir="2699999">
              <a:srgbClr val="972B28"/>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9724" name="Text Box 31"/>
          <p:cNvSpPr txBox="1"/>
          <p:nvPr/>
        </p:nvSpPr>
        <p:spPr>
          <a:xfrm>
            <a:off x="4137025" y="3155950"/>
            <a:ext cx="3079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e</a:t>
            </a:r>
            <a:endParaRPr lang="en-US" altLang="zh-CN" sz="1800" b="1" dirty="0">
              <a:solidFill>
                <a:srgbClr val="020603"/>
              </a:solidFill>
              <a:latin typeface="微软雅黑 Light" panose="020B0502040204020203" charset="-122"/>
              <a:ea typeface="微软雅黑 Light" panose="020B0502040204020203" charset="-122"/>
            </a:endParaRPr>
          </a:p>
        </p:txBody>
      </p:sp>
      <p:sp>
        <p:nvSpPr>
          <p:cNvPr id="218146" name="Text Box 34"/>
          <p:cNvSpPr txBox="1"/>
          <p:nvPr/>
        </p:nvSpPr>
        <p:spPr>
          <a:xfrm>
            <a:off x="4514850" y="3160713"/>
            <a:ext cx="395288" cy="369887"/>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a</a:t>
            </a:r>
            <a:r>
              <a:rPr lang="en-US" altLang="zh-CN" sz="1800" b="1" baseline="-25000" dirty="0">
                <a:solidFill>
                  <a:srgbClr val="020603"/>
                </a:solidFill>
                <a:latin typeface="微软雅黑 Light" panose="020B0502040204020203" charset="-122"/>
                <a:ea typeface="微软雅黑 Light" panose="020B0502040204020203" charset="-122"/>
              </a:rPr>
              <a:t>n</a:t>
            </a:r>
            <a:endParaRPr lang="zh-CN" altLang="en-US" sz="1800" b="1" baseline="-25000" dirty="0">
              <a:solidFill>
                <a:srgbClr val="020603"/>
              </a:solidFill>
              <a:latin typeface="微软雅黑 Light" panose="020B0502040204020203" charset="-122"/>
              <a:ea typeface="微软雅黑 Light" panose="020B0502040204020203" charset="-122"/>
            </a:endParaRPr>
          </a:p>
        </p:txBody>
      </p:sp>
      <p:sp>
        <p:nvSpPr>
          <p:cNvPr id="29726" name="Rectangle 36"/>
          <p:cNvSpPr/>
          <p:nvPr/>
        </p:nvSpPr>
        <p:spPr>
          <a:xfrm>
            <a:off x="4570413" y="3227388"/>
            <a:ext cx="358775" cy="360362"/>
          </a:xfrm>
          <a:prstGeom prst="rect">
            <a:avLst/>
          </a:prstGeom>
          <a:noFill/>
          <a:ln w="9525" cap="flat" cmpd="sng">
            <a:solidFill>
              <a:srgbClr val="020603"/>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218150" name="Line 38"/>
          <p:cNvSpPr/>
          <p:nvPr/>
        </p:nvSpPr>
        <p:spPr>
          <a:xfrm flipH="1">
            <a:off x="4065588" y="3876675"/>
            <a:ext cx="0" cy="576263"/>
          </a:xfrm>
          <a:prstGeom prst="line">
            <a:avLst/>
          </a:prstGeom>
          <a:ln w="19050" cap="flat" cmpd="sng">
            <a:solidFill>
              <a:srgbClr val="020603"/>
            </a:solidFill>
            <a:prstDash val="solid"/>
            <a:miter/>
            <a:headEnd type="none" w="med" len="med"/>
            <a:tailEnd type="none" w="med" len="med"/>
          </a:ln>
        </p:spPr>
      </p:sp>
      <p:sp>
        <p:nvSpPr>
          <p:cNvPr id="218151" name="Line 39"/>
          <p:cNvSpPr/>
          <p:nvPr/>
        </p:nvSpPr>
        <p:spPr>
          <a:xfrm>
            <a:off x="4065588" y="3876675"/>
            <a:ext cx="1512887" cy="0"/>
          </a:xfrm>
          <a:prstGeom prst="line">
            <a:avLst/>
          </a:prstGeom>
          <a:ln w="19050" cap="flat" cmpd="sng">
            <a:solidFill>
              <a:srgbClr val="020603"/>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218115">
                                            <p:txEl>
                                              <p:charRg st="101" end="110"/>
                                            </p:txEl>
                                          </p:spTgt>
                                        </p:tgtEl>
                                        <p:attrNameLst>
                                          <p:attrName>style.color</p:attrName>
                                        </p:attrNameLst>
                                      </p:cBhvr>
                                      <p:to>
                                        <p:clrVal>
                                          <a:schemeClr val="accent2"/>
                                        </p:clrVal>
                                      </p:to>
                                    </p:set>
                                    <p:set>
                                      <p:cBhvr>
                                        <p:cTn id="7" dur="500" fill="hold"/>
                                        <p:tgtEl>
                                          <p:spTgt spid="218115">
                                            <p:txEl>
                                              <p:charRg st="101" end="110"/>
                                            </p:txEl>
                                          </p:spTgt>
                                        </p:tgtEl>
                                        <p:attrNameLst>
                                          <p:attrName>fillcolor</p:attrName>
                                        </p:attrNameLst>
                                      </p:cBhvr>
                                      <p:to>
                                        <p:clrVal>
                                          <a:schemeClr val="accent2"/>
                                        </p:clrVal>
                                      </p:to>
                                    </p:set>
                                    <p:set>
                                      <p:cBhvr>
                                        <p:cTn id="8" dur="500" fill="hold"/>
                                        <p:tgtEl>
                                          <p:spTgt spid="218115">
                                            <p:txEl>
                                              <p:charRg st="101" end="110"/>
                                            </p:txEl>
                                          </p:spTgt>
                                        </p:tgtEl>
                                        <p:attrNameLst>
                                          <p:attrName>fill.type</p:attrName>
                                        </p:attrNameLst>
                                      </p:cBhvr>
                                      <p:to>
                                        <p:strVal val="solid"/>
                                      </p:to>
                                    </p:set>
                                  </p:childTnLst>
                                </p:cTn>
                              </p:par>
                            </p:childTnLst>
                          </p:cTn>
                        </p:par>
                        <p:par>
                          <p:cTn id="9" fill="hold">
                            <p:stCondLst>
                              <p:cond delay="639"/>
                            </p:stCondLst>
                            <p:childTnLst>
                              <p:par>
                                <p:cTn id="10" presetID="1" presetClass="entr" presetSubtype="0" fill="hold" nodeType="afterEffect">
                                  <p:stCondLst>
                                    <p:cond delay="0"/>
                                  </p:stCondLst>
                                  <p:childTnLst>
                                    <p:set>
                                      <p:cBhvr>
                                        <p:cTn id="11" dur="1" fill="hold">
                                          <p:stCondLst>
                                            <p:cond delay="0"/>
                                          </p:stCondLst>
                                        </p:cTn>
                                        <p:tgtEl>
                                          <p:spTgt spid="21813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813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218115">
                                            <p:txEl>
                                              <p:charRg st="110" end="124"/>
                                            </p:txEl>
                                          </p:spTgt>
                                        </p:tgtEl>
                                        <p:attrNameLst>
                                          <p:attrName>style.color</p:attrName>
                                        </p:attrNameLst>
                                      </p:cBhvr>
                                      <p:to>
                                        <p:clrVal>
                                          <a:schemeClr val="accent2"/>
                                        </p:clrVal>
                                      </p:to>
                                    </p:set>
                                    <p:set>
                                      <p:cBhvr>
                                        <p:cTn id="18" dur="500" fill="hold"/>
                                        <p:tgtEl>
                                          <p:spTgt spid="218115">
                                            <p:txEl>
                                              <p:charRg st="110" end="124"/>
                                            </p:txEl>
                                          </p:spTgt>
                                        </p:tgtEl>
                                        <p:attrNameLst>
                                          <p:attrName>fillcolor</p:attrName>
                                        </p:attrNameLst>
                                      </p:cBhvr>
                                      <p:to>
                                        <p:clrVal>
                                          <a:schemeClr val="accent2"/>
                                        </p:clrVal>
                                      </p:to>
                                    </p:set>
                                    <p:set>
                                      <p:cBhvr>
                                        <p:cTn id="19" dur="500" fill="hold"/>
                                        <p:tgtEl>
                                          <p:spTgt spid="218115">
                                            <p:txEl>
                                              <p:charRg st="110" end="124"/>
                                            </p:txEl>
                                          </p:spTgt>
                                        </p:tgtEl>
                                        <p:attrNameLst>
                                          <p:attrName>fill.type</p:attrName>
                                        </p:attrNameLst>
                                      </p:cBhvr>
                                      <p:to>
                                        <p:strVal val="solid"/>
                                      </p:to>
                                    </p:set>
                                  </p:childTnLst>
                                </p:cTn>
                              </p:par>
                            </p:childTnLst>
                          </p:cTn>
                        </p:par>
                        <p:par>
                          <p:cTn id="20" fill="hold">
                            <p:stCondLst>
                              <p:cond delay="740"/>
                            </p:stCondLst>
                            <p:childTnLst>
                              <p:par>
                                <p:cTn id="21" presetID="1" presetClass="exit" presetSubtype="0" fill="hold" nodeType="afterEffect">
                                  <p:stCondLst>
                                    <p:cond delay="0"/>
                                  </p:stCondLst>
                                  <p:childTnLst>
                                    <p:set>
                                      <p:cBhvr>
                                        <p:cTn id="22" dur="1" fill="hold">
                                          <p:stCondLst>
                                            <p:cond delay="0"/>
                                          </p:stCondLst>
                                        </p:cTn>
                                        <p:tgtEl>
                                          <p:spTgt spid="21813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181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8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81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nodeType="clickEffect">
                                  <p:stCondLst>
                                    <p:cond delay="0"/>
                                  </p:stCondLst>
                                  <p:iterate type="lt">
                                    <p:tmPct val="4000"/>
                                  </p:iterate>
                                  <p:childTnLst>
                                    <p:set>
                                      <p:cBhvr override="childStyle">
                                        <p:cTn id="32" dur="500" fill="hold"/>
                                        <p:tgtEl>
                                          <p:spTgt spid="218115">
                                            <p:txEl>
                                              <p:charRg st="124" end="138"/>
                                            </p:txEl>
                                          </p:spTgt>
                                        </p:tgtEl>
                                        <p:attrNameLst>
                                          <p:attrName>style.color</p:attrName>
                                        </p:attrNameLst>
                                      </p:cBhvr>
                                      <p:to>
                                        <p:clrVal>
                                          <a:schemeClr val="accent2"/>
                                        </p:clrVal>
                                      </p:to>
                                    </p:set>
                                    <p:set>
                                      <p:cBhvr>
                                        <p:cTn id="33" dur="500" fill="hold"/>
                                        <p:tgtEl>
                                          <p:spTgt spid="218115">
                                            <p:txEl>
                                              <p:charRg st="124" end="138"/>
                                            </p:txEl>
                                          </p:spTgt>
                                        </p:tgtEl>
                                        <p:attrNameLst>
                                          <p:attrName>fillcolor</p:attrName>
                                        </p:attrNameLst>
                                      </p:cBhvr>
                                      <p:to>
                                        <p:clrVal>
                                          <a:schemeClr val="accent2"/>
                                        </p:clrVal>
                                      </p:to>
                                    </p:set>
                                    <p:set>
                                      <p:cBhvr>
                                        <p:cTn id="34" dur="500" fill="hold"/>
                                        <p:tgtEl>
                                          <p:spTgt spid="218115">
                                            <p:txEl>
                                              <p:charRg st="124" end="138"/>
                                            </p:txEl>
                                          </p:spTgt>
                                        </p:tgtEl>
                                        <p:attrNameLst>
                                          <p:attrName>fill.type</p:attrName>
                                        </p:attrNameLst>
                                      </p:cBhvr>
                                      <p:to>
                                        <p:strVal val="solid"/>
                                      </p:to>
                                    </p:set>
                                  </p:childTnLst>
                                </p:cTn>
                              </p:par>
                            </p:childTnLst>
                          </p:cTn>
                        </p:par>
                        <p:par>
                          <p:cTn id="35" fill="hold">
                            <p:stCondLst>
                              <p:cond delay="740"/>
                            </p:stCondLst>
                            <p:childTnLst>
                              <p:par>
                                <p:cTn id="36" presetID="1" presetClass="entr" presetSubtype="0" fill="hold" grpId="0" nodeType="afterEffect">
                                  <p:stCondLst>
                                    <p:cond delay="0"/>
                                  </p:stCondLst>
                                  <p:childTnLst>
                                    <p:set>
                                      <p:cBhvr>
                                        <p:cTn id="37" dur="1" fill="hold">
                                          <p:stCondLst>
                                            <p:cond delay="0"/>
                                          </p:stCondLst>
                                        </p:cTn>
                                        <p:tgtEl>
                                          <p:spTgt spid="21814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nodeType="clickEffect">
                                  <p:stCondLst>
                                    <p:cond delay="0"/>
                                  </p:stCondLst>
                                  <p:iterate type="lt">
                                    <p:tmPct val="4000"/>
                                  </p:iterate>
                                  <p:childTnLst>
                                    <p:set>
                                      <p:cBhvr override="childStyle">
                                        <p:cTn id="41" dur="500" fill="hold"/>
                                        <p:tgtEl>
                                          <p:spTgt spid="218115">
                                            <p:txEl>
                                              <p:charRg st="138" end="150"/>
                                            </p:txEl>
                                          </p:spTgt>
                                        </p:tgtEl>
                                        <p:attrNameLst>
                                          <p:attrName>style.color</p:attrName>
                                        </p:attrNameLst>
                                      </p:cBhvr>
                                      <p:to>
                                        <p:clrVal>
                                          <a:schemeClr val="accent2"/>
                                        </p:clrVal>
                                      </p:to>
                                    </p:set>
                                    <p:set>
                                      <p:cBhvr>
                                        <p:cTn id="42" dur="500" fill="hold"/>
                                        <p:tgtEl>
                                          <p:spTgt spid="218115">
                                            <p:txEl>
                                              <p:charRg st="138" end="150"/>
                                            </p:txEl>
                                          </p:spTgt>
                                        </p:tgtEl>
                                        <p:attrNameLst>
                                          <p:attrName>fillcolor</p:attrName>
                                        </p:attrNameLst>
                                      </p:cBhvr>
                                      <p:to>
                                        <p:clrVal>
                                          <a:schemeClr val="accent2"/>
                                        </p:clrVal>
                                      </p:to>
                                    </p:set>
                                    <p:set>
                                      <p:cBhvr>
                                        <p:cTn id="43" dur="500" fill="hold"/>
                                        <p:tgtEl>
                                          <p:spTgt spid="218115">
                                            <p:txEl>
                                              <p:charRg st="138" end="150"/>
                                            </p:txEl>
                                          </p:spTgt>
                                        </p:tgtEl>
                                        <p:attrNameLst>
                                          <p:attrName>fill.type</p:attrName>
                                        </p:attrNameLst>
                                      </p:cBhvr>
                                      <p:to>
                                        <p:strVal val="solid"/>
                                      </p:to>
                                    </p:set>
                                  </p:childTnLst>
                                </p:cTn>
                              </p:par>
                            </p:childTnLst>
                          </p:cTn>
                        </p:par>
                        <p:par>
                          <p:cTn id="44" fill="hold">
                            <p:stCondLst>
                              <p:cond delay="699"/>
                            </p:stCondLst>
                            <p:childTnLst>
                              <p:par>
                                <p:cTn id="45" presetID="1" presetClass="entr" presetSubtype="0" fill="hold" grpId="0" nodeType="afterEffect">
                                  <p:stCondLst>
                                    <p:cond delay="0"/>
                                  </p:stCondLst>
                                  <p:childTnLst>
                                    <p:set>
                                      <p:cBhvr>
                                        <p:cTn id="46" dur="1" fill="hold">
                                          <p:stCondLst>
                                            <p:cond delay="0"/>
                                          </p:stCondLst>
                                        </p:cTn>
                                        <p:tgtEl>
                                          <p:spTgt spid="2181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mph" presetSubtype="0" fill="hold" nodeType="clickEffect">
                                  <p:stCondLst>
                                    <p:cond delay="0"/>
                                  </p:stCondLst>
                                  <p:iterate type="lt">
                                    <p:tmPct val="4000"/>
                                  </p:iterate>
                                  <p:childTnLst>
                                    <p:set>
                                      <p:cBhvr override="childStyle">
                                        <p:cTn id="50" dur="500" fill="hold"/>
                                        <p:tgtEl>
                                          <p:spTgt spid="218115">
                                            <p:txEl>
                                              <p:charRg st="150" end="164"/>
                                            </p:txEl>
                                          </p:spTgt>
                                        </p:tgtEl>
                                        <p:attrNameLst>
                                          <p:attrName>style.color</p:attrName>
                                        </p:attrNameLst>
                                      </p:cBhvr>
                                      <p:to>
                                        <p:clrVal>
                                          <a:schemeClr val="accent2"/>
                                        </p:clrVal>
                                      </p:to>
                                    </p:set>
                                    <p:set>
                                      <p:cBhvr>
                                        <p:cTn id="51" dur="500" fill="hold"/>
                                        <p:tgtEl>
                                          <p:spTgt spid="218115">
                                            <p:txEl>
                                              <p:charRg st="150" end="164"/>
                                            </p:txEl>
                                          </p:spTgt>
                                        </p:tgtEl>
                                        <p:attrNameLst>
                                          <p:attrName>fillcolor</p:attrName>
                                        </p:attrNameLst>
                                      </p:cBhvr>
                                      <p:to>
                                        <p:clrVal>
                                          <a:schemeClr val="accent2"/>
                                        </p:clrVal>
                                      </p:to>
                                    </p:set>
                                    <p:set>
                                      <p:cBhvr>
                                        <p:cTn id="52" dur="500" fill="hold"/>
                                        <p:tgtEl>
                                          <p:spTgt spid="218115">
                                            <p:txEl>
                                              <p:charRg st="150" end="16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36" grpId="0"/>
      <p:bldP spid="218142" grpId="0" animBg="1"/>
      <p:bldP spid="2181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30723" name="Rectangle 2"/>
          <p:cNvSpPr>
            <a:spLocks noGrp="1"/>
          </p:cNvSpPr>
          <p:nvPr>
            <p:ph type="title"/>
          </p:nvPr>
        </p:nvSpPr>
        <p:spPr>
          <a:xfrm>
            <a:off x="107950" y="238125"/>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a:t>
            </a:r>
            <a:endParaRPr lang="en-US" altLang="zh-CN" sz="2800" dirty="0">
              <a:ea typeface="微软雅黑 Light" panose="020B0502040204020203" charset="-122"/>
            </a:endParaRPr>
          </a:p>
        </p:txBody>
      </p:sp>
      <p:grpSp>
        <p:nvGrpSpPr>
          <p:cNvPr id="30724" name="Group 3"/>
          <p:cNvGrpSpPr/>
          <p:nvPr/>
        </p:nvGrpSpPr>
        <p:grpSpPr>
          <a:xfrm>
            <a:off x="1927225" y="3001963"/>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30745" name="Group 5"/>
            <p:cNvGrpSpPr/>
            <p:nvPr/>
          </p:nvGrpSpPr>
          <p:grpSpPr>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grpSp>
      <p:grpSp>
        <p:nvGrpSpPr>
          <p:cNvPr id="30725" name="Group 8"/>
          <p:cNvGrpSpPr/>
          <p:nvPr/>
        </p:nvGrpSpPr>
        <p:grpSpPr>
          <a:xfrm>
            <a:off x="1927225" y="3867150"/>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30741" name="Group 10"/>
            <p:cNvGrpSpPr/>
            <p:nvPr/>
          </p:nvGrpSpPr>
          <p:grpSpPr>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grpSp>
      <p:grpSp>
        <p:nvGrpSpPr>
          <p:cNvPr id="30726" name="Group 18"/>
          <p:cNvGrpSpPr/>
          <p:nvPr/>
        </p:nvGrpSpPr>
        <p:grpSpPr>
          <a:xfrm>
            <a:off x="1927225" y="2138363"/>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30737"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grpSp>
      <p:sp>
        <p:nvSpPr>
          <p:cNvPr id="30727" name="Text Box 23"/>
          <p:cNvSpPr txBox="1"/>
          <p:nvPr/>
        </p:nvSpPr>
        <p:spPr>
          <a:xfrm>
            <a:off x="2195513" y="22526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hlink"/>
              </a:buClr>
              <a:buFont typeface="Wingdings" panose="05000000000000000000" pitchFamily="2" charset="2"/>
              <a:buChar char="ü"/>
            </a:pPr>
            <a:r>
              <a:rPr lang="zh-CN" altLang="en-US" sz="2400" b="1" dirty="0">
                <a:solidFill>
                  <a:srgbClr val="FFFFFF"/>
                </a:solidFill>
                <a:latin typeface="微软雅黑 Light" panose="020B0502040204020203" charset="-122"/>
                <a:ea typeface="微软雅黑 Light" panose="020B0502040204020203" charset="-122"/>
              </a:rPr>
              <a:t>栈</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30728" name="Text Box 25"/>
          <p:cNvSpPr txBox="1"/>
          <p:nvPr/>
        </p:nvSpPr>
        <p:spPr>
          <a:xfrm>
            <a:off x="2405063" y="3968750"/>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latin typeface="微软雅黑 Light" panose="020B0502040204020203" charset="-122"/>
                <a:ea typeface="微软雅黑 Light" panose="020B0502040204020203" charset="-122"/>
              </a:rPr>
              <a:t>队列</a:t>
            </a:r>
            <a:r>
              <a:rPr lang="zh-CN" altLang="en-US" sz="1800" dirty="0">
                <a:solidFill>
                  <a:schemeClr val="tx1"/>
                </a:solidFill>
                <a:latin typeface="微软雅黑 Light" panose="020B0502040204020203" charset="-122"/>
                <a:ea typeface="微软雅黑 Light" panose="020B0502040204020203" charset="-122"/>
              </a:rPr>
              <a:t>    </a:t>
            </a:r>
            <a:r>
              <a:rPr lang="zh-CN" altLang="en-US" sz="2400" b="1" dirty="0">
                <a:solidFill>
                  <a:srgbClr val="FFFFFF"/>
                </a:solidFill>
                <a:latin typeface="微软雅黑 Light" panose="020B0502040204020203" charset="-122"/>
                <a:ea typeface="微软雅黑 Light" panose="020B0502040204020203" charset="-122"/>
              </a:rPr>
              <a:t>    </a:t>
            </a:r>
            <a:endParaRPr lang="zh-CN" altLang="en-US" sz="2400" b="1" dirty="0">
              <a:solidFill>
                <a:srgbClr val="FFFFFF"/>
              </a:solidFill>
              <a:latin typeface="微软雅黑 Light" panose="020B0502040204020203" charset="-122"/>
              <a:ea typeface="微软雅黑 Light" panose="020B0502040204020203" charset="-122"/>
            </a:endParaRPr>
          </a:p>
        </p:txBody>
      </p:sp>
      <p:pic>
        <p:nvPicPr>
          <p:cNvPr id="30729" name="Picture 28" descr="1"/>
          <p:cNvPicPr>
            <a:picLocks noChangeAspect="1"/>
          </p:cNvPicPr>
          <p:nvPr/>
        </p:nvPicPr>
        <p:blipFill>
          <a:blip r:embed="rId1">
            <a:lum bright="-6000" contrast="24000"/>
          </a:blip>
          <a:srcRect l="42606" t="64474" r="19473"/>
          <a:stretch>
            <a:fillRect/>
          </a:stretch>
        </p:blipFill>
        <p:spPr>
          <a:xfrm>
            <a:off x="1743075" y="3841750"/>
            <a:ext cx="792163" cy="949325"/>
          </a:xfrm>
          <a:prstGeom prst="rect">
            <a:avLst/>
          </a:prstGeom>
          <a:noFill/>
          <a:ln w="9525">
            <a:noFill/>
          </a:ln>
        </p:spPr>
      </p:pic>
      <p:pic>
        <p:nvPicPr>
          <p:cNvPr id="30730" name="Picture 29" descr="1"/>
          <p:cNvPicPr>
            <a:picLocks noChangeAspect="1"/>
          </p:cNvPicPr>
          <p:nvPr/>
        </p:nvPicPr>
        <p:blipFill>
          <a:blip r:embed="rId1">
            <a:lum bright="-6000" contrast="24000"/>
          </a:blip>
          <a:srcRect l="42606" t="64474" r="19473"/>
          <a:stretch>
            <a:fillRect/>
          </a:stretch>
        </p:blipFill>
        <p:spPr>
          <a:xfrm>
            <a:off x="1743075" y="2990850"/>
            <a:ext cx="792163" cy="949325"/>
          </a:xfrm>
          <a:prstGeom prst="rect">
            <a:avLst/>
          </a:prstGeom>
          <a:noFill/>
          <a:ln w="9525">
            <a:noFill/>
          </a:ln>
        </p:spPr>
      </p:pic>
      <p:pic>
        <p:nvPicPr>
          <p:cNvPr id="30731" name="Picture 30" descr="1"/>
          <p:cNvPicPr>
            <a:picLocks noChangeAspect="1"/>
          </p:cNvPicPr>
          <p:nvPr/>
        </p:nvPicPr>
        <p:blipFill>
          <a:blip r:embed="rId1">
            <a:lum bright="-6000" contrast="24000"/>
          </a:blip>
          <a:srcRect l="42606" t="64474" r="19473"/>
          <a:stretch>
            <a:fillRect/>
          </a:stretch>
        </p:blipFill>
        <p:spPr>
          <a:xfrm>
            <a:off x="1731963" y="2133600"/>
            <a:ext cx="792162" cy="949325"/>
          </a:xfrm>
          <a:prstGeom prst="rect">
            <a:avLst/>
          </a:prstGeom>
          <a:noFill/>
          <a:ln w="9525">
            <a:noFill/>
          </a:ln>
        </p:spPr>
      </p:pic>
      <p:sp>
        <p:nvSpPr>
          <p:cNvPr id="30732" name="Text Box 32"/>
          <p:cNvSpPr txBox="1"/>
          <p:nvPr/>
        </p:nvSpPr>
        <p:spPr>
          <a:xfrm>
            <a:off x="2052638" y="223043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latin typeface="微软雅黑 Light" panose="020B0502040204020203" charset="-122"/>
                <a:ea typeface="微软雅黑 Light" panose="020B0502040204020203" charset="-122"/>
              </a:rPr>
              <a:t>1</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30733" name="Text Box 33"/>
          <p:cNvSpPr txBox="1"/>
          <p:nvPr/>
        </p:nvSpPr>
        <p:spPr>
          <a:xfrm>
            <a:off x="2065338" y="3089275"/>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latin typeface="微软雅黑 Light" panose="020B0502040204020203" charset="-122"/>
                <a:ea typeface="微软雅黑 Light" panose="020B0502040204020203" charset="-122"/>
              </a:rPr>
              <a:t>2</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30734" name="Text Box 34"/>
          <p:cNvSpPr txBox="1"/>
          <p:nvPr/>
        </p:nvSpPr>
        <p:spPr>
          <a:xfrm>
            <a:off x="2065338" y="397668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latin typeface="微软雅黑 Light" panose="020B0502040204020203" charset="-122"/>
                <a:ea typeface="微软雅黑 Light" panose="020B0502040204020203" charset="-122"/>
              </a:rPr>
              <a:t>3</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30735" name="Text Box 25"/>
          <p:cNvSpPr txBox="1"/>
          <p:nvPr/>
        </p:nvSpPr>
        <p:spPr>
          <a:xfrm>
            <a:off x="2411413" y="3068638"/>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pPr>
            <a:r>
              <a:rPr lang="zh-CN" altLang="en-US" sz="2400" b="1" dirty="0">
                <a:solidFill>
                  <a:srgbClr val="FFFFFF"/>
                </a:solidFill>
                <a:latin typeface="微软雅黑 Light" panose="020B0502040204020203" charset="-122"/>
                <a:ea typeface="微软雅黑 Light" panose="020B0502040204020203" charset="-122"/>
              </a:rPr>
              <a:t>栈的应用举例</a:t>
            </a:r>
            <a:r>
              <a:rPr lang="zh-CN" altLang="en-US" sz="1800" dirty="0">
                <a:solidFill>
                  <a:schemeClr val="tx1"/>
                </a:solidFill>
                <a:latin typeface="微软雅黑 Light" panose="020B0502040204020203" charset="-122"/>
                <a:ea typeface="微软雅黑 Light" panose="020B0502040204020203" charset="-122"/>
              </a:rPr>
              <a:t>    </a:t>
            </a:r>
            <a:r>
              <a:rPr lang="zh-CN" altLang="en-US" sz="2400" b="1" dirty="0">
                <a:solidFill>
                  <a:srgbClr val="FFFFFF"/>
                </a:solidFill>
                <a:latin typeface="微软雅黑 Light" panose="020B0502040204020203" charset="-122"/>
                <a:ea typeface="微软雅黑 Light" panose="020B0502040204020203" charset="-122"/>
              </a:rPr>
              <a:t>    </a:t>
            </a:r>
            <a:endParaRPr lang="zh-CN" altLang="en-US" sz="2400" b="1" dirty="0">
              <a:solidFill>
                <a:srgbClr val="FFFFFF"/>
              </a:solidFill>
              <a:latin typeface="微软雅黑 Light" panose="020B0502040204020203" charset="-122"/>
              <a:ea typeface="微软雅黑 Light" panose="020B0502040204020203"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7" name="Rectangle 3"/>
          <p:cNvSpPr>
            <a:spLocks noGrp="1"/>
          </p:cNvSpPr>
          <p:nvPr>
            <p:ph idx="1"/>
          </p:nvPr>
        </p:nvSpPr>
        <p:spPr>
          <a:xfrm>
            <a:off x="433388" y="1123950"/>
            <a:ext cx="7705725" cy="5041900"/>
          </a:xfrm>
        </p:spPr>
        <p:txBody>
          <a:bodyPr vert="horz" wrap="square" lIns="91440" tIns="45720" rIns="91440" bIns="45720" anchor="t" anchorCtr="0"/>
          <a:p>
            <a:pPr marL="533400" indent="274955" eaLnBrk="1" hangingPunct="1"/>
            <a:r>
              <a:rPr lang="zh-CN" altLang="en-US" sz="2000" b="1" dirty="0">
                <a:ea typeface="微软雅黑 Light" panose="020B0502040204020203" charset="-122"/>
              </a:rPr>
              <a:t>十进制数和其它进制数的转换是计算机实现计算的基本问题</a:t>
            </a:r>
            <a:endParaRPr lang="zh-CN" altLang="en-US" sz="2000" b="1" dirty="0">
              <a:ea typeface="微软雅黑 Light" panose="020B0502040204020203" charset="-122"/>
            </a:endParaRPr>
          </a:p>
          <a:p>
            <a:pPr marL="533400" indent="274955" eaLnBrk="1" hangingPunct="1">
              <a:spcBef>
                <a:spcPct val="50000"/>
              </a:spcBef>
            </a:pPr>
            <a:r>
              <a:rPr lang="zh-CN" altLang="en-US" sz="2000" b="1" dirty="0">
                <a:ea typeface="微软雅黑 Light" panose="020B0502040204020203" charset="-122"/>
              </a:rPr>
              <a:t>问题：把十进制数</a:t>
            </a:r>
            <a:r>
              <a:rPr lang="en-US" altLang="zh-CN" sz="2000" b="1" dirty="0">
                <a:ea typeface="微软雅黑 Light" panose="020B0502040204020203" charset="-122"/>
              </a:rPr>
              <a:t>N</a:t>
            </a:r>
            <a:r>
              <a:rPr lang="zh-CN" altLang="en-US" sz="2000" b="1" dirty="0">
                <a:ea typeface="微软雅黑 Light" panose="020B0502040204020203" charset="-122"/>
              </a:rPr>
              <a:t>转换为</a:t>
            </a:r>
            <a:r>
              <a:rPr lang="en-US" altLang="zh-CN" sz="2000" b="1" dirty="0">
                <a:ea typeface="微软雅黑 Light" panose="020B0502040204020203" charset="-122"/>
              </a:rPr>
              <a:t>d</a:t>
            </a:r>
            <a:r>
              <a:rPr lang="zh-CN" altLang="en-US" sz="2000" b="1" dirty="0">
                <a:ea typeface="微软雅黑 Light" panose="020B0502040204020203" charset="-122"/>
              </a:rPr>
              <a:t>进制数</a:t>
            </a:r>
            <a:endParaRPr lang="en-US" altLang="zh-CN" sz="2000" b="1" dirty="0">
              <a:ea typeface="微软雅黑 Light" panose="020B0502040204020203" charset="-122"/>
            </a:endParaRPr>
          </a:p>
          <a:p>
            <a:pPr marL="533400" indent="274955" eaLnBrk="1" hangingPunct="1">
              <a:spcBef>
                <a:spcPct val="50000"/>
              </a:spcBef>
            </a:pPr>
            <a:r>
              <a:rPr lang="zh-CN" altLang="en-US" sz="2000" b="1" dirty="0">
                <a:ea typeface="微软雅黑 Light" panose="020B0502040204020203" charset="-122"/>
              </a:rPr>
              <a:t>算法策略</a:t>
            </a:r>
            <a:r>
              <a:rPr lang="en-US" altLang="zh-CN" sz="2000" b="1" dirty="0">
                <a:ea typeface="微软雅黑 Light" panose="020B0502040204020203" charset="-122"/>
              </a:rPr>
              <a:t>:</a:t>
            </a:r>
            <a:r>
              <a:rPr lang="zh-CN" altLang="en-US" sz="2000" b="1" dirty="0">
                <a:ea typeface="微软雅黑 Light" panose="020B0502040204020203" charset="-122"/>
              </a:rPr>
              <a:t>重复下面两步，直至</a:t>
            </a:r>
            <a:r>
              <a:rPr lang="en-US" altLang="zh-CN" sz="2000" b="1" dirty="0">
                <a:ea typeface="微软雅黑 Light" panose="020B0502040204020203" charset="-122"/>
              </a:rPr>
              <a:t>N</a:t>
            </a:r>
            <a:r>
              <a:rPr lang="zh-CN" altLang="en-US" sz="2000" b="1" dirty="0">
                <a:ea typeface="微软雅黑 Light" panose="020B0502040204020203" charset="-122"/>
              </a:rPr>
              <a:t>等于</a:t>
            </a:r>
            <a:r>
              <a:rPr lang="en-US" altLang="zh-CN" sz="2000" b="1" dirty="0">
                <a:ea typeface="微软雅黑 Light" panose="020B0502040204020203" charset="-122"/>
              </a:rPr>
              <a:t>0</a:t>
            </a:r>
            <a:r>
              <a:rPr lang="en-US" altLang="zh-CN" sz="2000" dirty="0">
                <a:ea typeface="微软雅黑 Light" panose="020B0502040204020203" charset="-122"/>
              </a:rPr>
              <a:t> </a:t>
            </a:r>
            <a:endParaRPr lang="zh-CN" altLang="en-US" sz="2000" b="1" dirty="0">
              <a:ea typeface="微软雅黑 Light" panose="020B0502040204020203" charset="-122"/>
            </a:endParaRPr>
          </a:p>
          <a:p>
            <a:pPr marL="1257300" lvl="1" indent="-269875" eaLnBrk="1" hangingPunct="1"/>
            <a:r>
              <a:rPr lang="en-US" altLang="zh-CN" sz="2000" b="1" dirty="0">
                <a:ea typeface="微软雅黑 Light" panose="020B0502040204020203" charset="-122"/>
              </a:rPr>
              <a:t>x=N mod d (mod</a:t>
            </a:r>
            <a:r>
              <a:rPr lang="zh-CN" altLang="en-US" sz="2000" b="1" dirty="0">
                <a:ea typeface="微软雅黑 Light" panose="020B0502040204020203" charset="-122"/>
              </a:rPr>
              <a:t>为求余运算</a:t>
            </a:r>
            <a:r>
              <a:rPr lang="en-US" altLang="zh-CN" sz="2000" b="1" dirty="0">
                <a:ea typeface="微软雅黑 Light" panose="020B0502040204020203" charset="-122"/>
              </a:rPr>
              <a:t>)</a:t>
            </a:r>
            <a:endParaRPr lang="pt-BR" altLang="zh-CN" sz="2000" b="1" dirty="0">
              <a:ea typeface="微软雅黑 Light" panose="020B0502040204020203" charset="-122"/>
            </a:endParaRPr>
          </a:p>
          <a:p>
            <a:pPr marL="1257300" lvl="1" indent="-269875" eaLnBrk="1" hangingPunct="1"/>
            <a:r>
              <a:rPr lang="pt-BR" altLang="zh-CN" sz="2000" b="1" dirty="0">
                <a:ea typeface="微软雅黑 Light" panose="020B0502040204020203" charset="-122"/>
              </a:rPr>
              <a:t>N=N div d (div</a:t>
            </a:r>
            <a:r>
              <a:rPr lang="zh-CN" altLang="pt-BR" sz="2000" b="1" dirty="0">
                <a:ea typeface="微软雅黑 Light" panose="020B0502040204020203" charset="-122"/>
              </a:rPr>
              <a:t>为整除运算</a:t>
            </a:r>
            <a:r>
              <a:rPr lang="pt-BR" altLang="zh-CN" sz="2000" b="1" dirty="0">
                <a:ea typeface="微软雅黑 Light" panose="020B0502040204020203" charset="-122"/>
              </a:rPr>
              <a:t>)</a:t>
            </a:r>
            <a:r>
              <a:rPr lang="pt-BR" altLang="zh-CN" sz="2000" dirty="0">
                <a:ea typeface="微软雅黑 Light" panose="020B0502040204020203" charset="-122"/>
              </a:rPr>
              <a:t> </a:t>
            </a:r>
            <a:endParaRPr lang="en-US" altLang="zh-CN" sz="2000" b="1" dirty="0">
              <a:ea typeface="微软雅黑 Light" panose="020B0502040204020203" charset="-122"/>
            </a:endParaRPr>
          </a:p>
          <a:p>
            <a:pPr marL="533400" indent="274955" eaLnBrk="1" hangingPunct="1">
              <a:spcBef>
                <a:spcPct val="50000"/>
              </a:spcBef>
            </a:pPr>
            <a:r>
              <a:rPr lang="zh-CN" altLang="en-US" sz="2000" b="1" dirty="0">
                <a:ea typeface="微软雅黑 Light" panose="020B0502040204020203" charset="-122"/>
              </a:rPr>
              <a:t>例： </a:t>
            </a:r>
            <a:r>
              <a:rPr lang="en-US" altLang="zh-CN" sz="2000" b="1" dirty="0">
                <a:ea typeface="微软雅黑 Light" panose="020B0502040204020203" charset="-122"/>
              </a:rPr>
              <a:t>(</a:t>
            </a:r>
            <a:r>
              <a:rPr lang="en-US" altLang="zh-CN" sz="2000" b="1" dirty="0">
                <a:ea typeface="微软雅黑 Light" panose="020B0502040204020203" charset="-122"/>
                <a:sym typeface="Wingdings" panose="05000000000000000000" pitchFamily="2" charset="2"/>
              </a:rPr>
              <a:t>852)</a:t>
            </a:r>
            <a:r>
              <a:rPr lang="en-US" altLang="zh-CN" sz="2000" b="1" baseline="-25000" dirty="0">
                <a:ea typeface="微软雅黑 Light" panose="020B0502040204020203" charset="-122"/>
                <a:sym typeface="Wingdings" panose="05000000000000000000" pitchFamily="2" charset="2"/>
              </a:rPr>
              <a:t>10</a:t>
            </a:r>
            <a:r>
              <a:rPr lang="en-US" altLang="zh-CN" sz="2000" b="1" dirty="0">
                <a:ea typeface="微软雅黑 Light" panose="020B0502040204020203" charset="-122"/>
                <a:sym typeface="Wingdings" panose="05000000000000000000" pitchFamily="2" charset="2"/>
              </a:rPr>
              <a:t>=( 1524)</a:t>
            </a:r>
            <a:r>
              <a:rPr lang="en-US" altLang="zh-CN" sz="2000" b="1" baseline="-20000" dirty="0">
                <a:ea typeface="微软雅黑 Light" panose="020B0502040204020203" charset="-122"/>
                <a:sym typeface="Wingdings" panose="05000000000000000000" pitchFamily="2" charset="2"/>
              </a:rPr>
              <a:t>8</a:t>
            </a:r>
            <a:r>
              <a:rPr lang="zh-CN" altLang="en-US" sz="2000" b="1" dirty="0">
                <a:ea typeface="微软雅黑 Light" panose="020B0502040204020203" charset="-122"/>
                <a:sym typeface="Wingdings" panose="05000000000000000000" pitchFamily="2" charset="2"/>
              </a:rPr>
              <a:t>，</a:t>
            </a:r>
            <a:r>
              <a:rPr lang="zh-CN" altLang="en-US" sz="2000" b="1" dirty="0">
                <a:ea typeface="微软雅黑 Light" panose="020B0502040204020203" charset="-122"/>
              </a:rPr>
              <a:t>其运算过程如下：</a:t>
            </a:r>
            <a:endParaRPr lang="zh-CN" altLang="en-US" sz="2000" b="1" dirty="0">
              <a:ea typeface="微软雅黑 Light" panose="020B0502040204020203" charset="-122"/>
            </a:endParaRPr>
          </a:p>
          <a:p>
            <a:pPr marL="533400" indent="274955" eaLnBrk="1" hangingPunct="1">
              <a:lnSpc>
                <a:spcPct val="90000"/>
              </a:lnSpc>
              <a:spcBef>
                <a:spcPct val="100000"/>
              </a:spcBef>
              <a:buNone/>
            </a:pPr>
            <a:r>
              <a:rPr lang="zh-CN" altLang="en-US" sz="2000" b="1" dirty="0">
                <a:ea typeface="微软雅黑 Light" panose="020B0502040204020203" charset="-122"/>
              </a:rPr>
              <a:t>   </a:t>
            </a:r>
            <a:r>
              <a:rPr lang="en-US" altLang="zh-CN" sz="2000" b="1" dirty="0">
                <a:ea typeface="微软雅黑 Light" panose="020B0502040204020203" charset="-122"/>
              </a:rPr>
              <a:t>	</a:t>
            </a:r>
            <a:endParaRPr lang="en-US" altLang="zh-CN" sz="2000" b="1" dirty="0">
              <a:ea typeface="微软雅黑 Light" panose="020B0502040204020203" charset="-122"/>
            </a:endParaRPr>
          </a:p>
        </p:txBody>
      </p:sp>
      <p:sp>
        <p:nvSpPr>
          <p:cNvPr id="31747"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31748" name="Rectangle 2"/>
          <p:cNvSpPr>
            <a:spLocks noGrp="1"/>
          </p:cNvSpPr>
          <p:nvPr>
            <p:ph type="title"/>
          </p:nvPr>
        </p:nvSpPr>
        <p:spPr>
          <a:xfrm>
            <a:off x="112713" y="260350"/>
            <a:ext cx="7772400" cy="83820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2000" dirty="0">
                <a:ea typeface="微软雅黑 Light" panose="020B0502040204020203" charset="-122"/>
              </a:rPr>
              <a:t>——</a:t>
            </a:r>
            <a:r>
              <a:rPr lang="zh-CN" altLang="en-US" sz="1800" dirty="0">
                <a:ea typeface="微软雅黑 Light" panose="020B0502040204020203" charset="-122"/>
              </a:rPr>
              <a:t>数制转换</a:t>
            </a:r>
            <a:endParaRPr lang="zh-CN" altLang="en-US" sz="1800" dirty="0">
              <a:ea typeface="微软雅黑 Light" panose="020B0502040204020203" charset="-122"/>
            </a:endParaRPr>
          </a:p>
        </p:txBody>
      </p:sp>
      <p:grpSp>
        <p:nvGrpSpPr>
          <p:cNvPr id="16" name="组合 15"/>
          <p:cNvGrpSpPr/>
          <p:nvPr/>
        </p:nvGrpSpPr>
        <p:grpSpPr>
          <a:xfrm>
            <a:off x="2771775" y="3703638"/>
            <a:ext cx="2236788" cy="949325"/>
            <a:chOff x="6624119" y="3645023"/>
            <a:chExt cx="2236339" cy="950665"/>
          </a:xfrm>
        </p:grpSpPr>
        <p:cxnSp>
          <p:nvCxnSpPr>
            <p:cNvPr id="8" name="直接连接符 7"/>
            <p:cNvCxnSpPr/>
            <p:nvPr/>
          </p:nvCxnSpPr>
          <p:spPr>
            <a:xfrm>
              <a:off x="6952666" y="3645023"/>
              <a:ext cx="0" cy="461025"/>
            </a:xfrm>
            <a:prstGeom prst="line">
              <a:avLst/>
            </a:prstGeom>
            <a:ln w="28575">
              <a:solidFill>
                <a:srgbClr val="02060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952666" y="4106048"/>
              <a:ext cx="712644" cy="0"/>
            </a:xfrm>
            <a:prstGeom prst="line">
              <a:avLst/>
            </a:prstGeom>
            <a:ln w="28575">
              <a:solidFill>
                <a:srgbClr val="020603"/>
              </a:solidFill>
            </a:ln>
          </p:spPr>
          <p:style>
            <a:lnRef idx="1">
              <a:schemeClr val="accent1"/>
            </a:lnRef>
            <a:fillRef idx="0">
              <a:schemeClr val="accent1"/>
            </a:fillRef>
            <a:effectRef idx="0">
              <a:schemeClr val="accent1"/>
            </a:effectRef>
            <a:fontRef idx="minor">
              <a:schemeClr val="tx1"/>
            </a:fontRef>
          </p:style>
        </p:cxnSp>
        <p:sp>
          <p:nvSpPr>
            <p:cNvPr id="31775" name="文本框 13"/>
            <p:cNvSpPr txBox="1"/>
            <p:nvPr/>
          </p:nvSpPr>
          <p:spPr>
            <a:xfrm>
              <a:off x="6624119" y="3645023"/>
              <a:ext cx="360291" cy="4610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26741F"/>
                  </a:solidFill>
                  <a:latin typeface="Adobe Gothic Std B" panose="020B0800000000000000" pitchFamily="34" charset="-128"/>
                  <a:ea typeface="Adobe Gothic Std B" panose="020B0800000000000000" pitchFamily="34" charset="-128"/>
                </a:rPr>
                <a:t>8</a:t>
              </a:r>
              <a:endParaRPr lang="zh-CN" altLang="en-US" sz="2400" dirty="0">
                <a:solidFill>
                  <a:srgbClr val="26741F"/>
                </a:solidFill>
                <a:latin typeface="Adobe Gothic Std B" panose="020B0800000000000000" pitchFamily="34" charset="-128"/>
                <a:ea typeface="宋体" panose="02010600030101010101" pitchFamily="2" charset="-122"/>
              </a:endParaRPr>
            </a:p>
          </p:txBody>
        </p:sp>
        <p:sp>
          <p:nvSpPr>
            <p:cNvPr id="31776" name="文本框 14"/>
            <p:cNvSpPr txBox="1"/>
            <p:nvPr/>
          </p:nvSpPr>
          <p:spPr>
            <a:xfrm>
              <a:off x="6952020" y="4134023"/>
              <a:ext cx="713657"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020603"/>
                  </a:solidFill>
                  <a:latin typeface="Adobe Gothic Std B" panose="020B0800000000000000" pitchFamily="34" charset="-128"/>
                  <a:ea typeface="Adobe Gothic Std B" panose="020B0800000000000000" pitchFamily="34" charset="-128"/>
                </a:rPr>
                <a:t>106</a:t>
              </a:r>
              <a:endParaRPr lang="zh-CN" altLang="en-US" sz="2400" dirty="0">
                <a:solidFill>
                  <a:srgbClr val="020603"/>
                </a:solidFill>
                <a:latin typeface="Adobe Gothic Std B" panose="020B0800000000000000" pitchFamily="34" charset="-128"/>
                <a:ea typeface="宋体" panose="02010600030101010101" pitchFamily="2" charset="-122"/>
              </a:endParaRPr>
            </a:p>
          </p:txBody>
        </p:sp>
        <p:cxnSp>
          <p:nvCxnSpPr>
            <p:cNvPr id="12" name="直接连接符 11"/>
            <p:cNvCxnSpPr>
              <a:stCxn id="31776" idx="3"/>
            </p:cNvCxnSpPr>
            <p:nvPr/>
          </p:nvCxnSpPr>
          <p:spPr>
            <a:xfrm flipV="1">
              <a:off x="7665310" y="4365175"/>
              <a:ext cx="866601"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778" name="文本框 18"/>
            <p:cNvSpPr txBox="1"/>
            <p:nvPr/>
          </p:nvSpPr>
          <p:spPr>
            <a:xfrm>
              <a:off x="8499462" y="4134023"/>
              <a:ext cx="360996"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020603"/>
                  </a:solidFill>
                  <a:latin typeface="Adobe Gothic Std B" panose="020B0800000000000000" pitchFamily="34" charset="-128"/>
                  <a:ea typeface="Adobe Gothic Std B" panose="020B0800000000000000" pitchFamily="34" charset="-128"/>
                </a:rPr>
                <a:t>4</a:t>
              </a:r>
              <a:endParaRPr lang="zh-CN" altLang="en-US" sz="2400" dirty="0">
                <a:solidFill>
                  <a:srgbClr val="020603"/>
                </a:solidFill>
                <a:latin typeface="Adobe Gothic Std B" panose="020B0800000000000000" pitchFamily="34" charset="-128"/>
                <a:ea typeface="宋体" panose="02010600030101010101" pitchFamily="2" charset="-122"/>
              </a:endParaRPr>
            </a:p>
          </p:txBody>
        </p:sp>
      </p:grpSp>
      <p:sp>
        <p:nvSpPr>
          <p:cNvPr id="2" name="文本框 1"/>
          <p:cNvSpPr txBox="1"/>
          <p:nvPr/>
        </p:nvSpPr>
        <p:spPr>
          <a:xfrm>
            <a:off x="3095625" y="3689350"/>
            <a:ext cx="7143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020603"/>
                </a:solidFill>
                <a:latin typeface="Adobe Gothic Std B" panose="020B0800000000000000" pitchFamily="34" charset="-128"/>
                <a:ea typeface="Adobe Gothic Std B" panose="020B0800000000000000" pitchFamily="34" charset="-128"/>
              </a:rPr>
              <a:t>852</a:t>
            </a:r>
            <a:endParaRPr lang="zh-CN" altLang="en-US" sz="2400" dirty="0">
              <a:solidFill>
                <a:srgbClr val="020603"/>
              </a:solidFill>
              <a:latin typeface="Adobe Gothic Std B" panose="020B0800000000000000" pitchFamily="34" charset="-128"/>
              <a:ea typeface="宋体" panose="02010600030101010101" pitchFamily="2" charset="-122"/>
            </a:endParaRPr>
          </a:p>
        </p:txBody>
      </p:sp>
      <p:grpSp>
        <p:nvGrpSpPr>
          <p:cNvPr id="21" name="组合 20"/>
          <p:cNvGrpSpPr/>
          <p:nvPr/>
        </p:nvGrpSpPr>
        <p:grpSpPr>
          <a:xfrm>
            <a:off x="2771775" y="4217988"/>
            <a:ext cx="2236788" cy="950912"/>
            <a:chOff x="6624119" y="3645023"/>
            <a:chExt cx="2236339" cy="950665"/>
          </a:xfrm>
        </p:grpSpPr>
        <p:cxnSp>
          <p:nvCxnSpPr>
            <p:cNvPr id="22" name="直接连接符 21"/>
            <p:cNvCxnSpPr/>
            <p:nvPr/>
          </p:nvCxnSpPr>
          <p:spPr>
            <a:xfrm>
              <a:off x="6952666" y="3645023"/>
              <a:ext cx="0" cy="461842"/>
            </a:xfrm>
            <a:prstGeom prst="line">
              <a:avLst/>
            </a:prstGeom>
            <a:ln w="28575">
              <a:solidFill>
                <a:srgbClr val="02060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952666" y="4106865"/>
              <a:ext cx="712644" cy="0"/>
            </a:xfrm>
            <a:prstGeom prst="line">
              <a:avLst/>
            </a:prstGeom>
            <a:ln w="28575">
              <a:solidFill>
                <a:srgbClr val="020603"/>
              </a:solidFill>
            </a:ln>
          </p:spPr>
          <p:style>
            <a:lnRef idx="1">
              <a:schemeClr val="accent1"/>
            </a:lnRef>
            <a:fillRef idx="0">
              <a:schemeClr val="accent1"/>
            </a:fillRef>
            <a:effectRef idx="0">
              <a:schemeClr val="accent1"/>
            </a:effectRef>
            <a:fontRef idx="minor">
              <a:schemeClr val="tx1"/>
            </a:fontRef>
          </p:style>
        </p:cxnSp>
        <p:sp>
          <p:nvSpPr>
            <p:cNvPr id="31769" name="文本框 23"/>
            <p:cNvSpPr txBox="1"/>
            <p:nvPr/>
          </p:nvSpPr>
          <p:spPr>
            <a:xfrm>
              <a:off x="6624119" y="3645023"/>
              <a:ext cx="360291" cy="4618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26741F"/>
                  </a:solidFill>
                  <a:latin typeface="Adobe Gothic Std B" panose="020B0800000000000000" pitchFamily="34" charset="-128"/>
                  <a:ea typeface="Adobe Gothic Std B" panose="020B0800000000000000" pitchFamily="34" charset="-128"/>
                </a:rPr>
                <a:t>8</a:t>
              </a:r>
              <a:endParaRPr lang="zh-CN" altLang="en-US" sz="2400" dirty="0">
                <a:solidFill>
                  <a:srgbClr val="26741F"/>
                </a:solidFill>
                <a:latin typeface="Adobe Gothic Std B" panose="020B0800000000000000" pitchFamily="34" charset="-128"/>
                <a:ea typeface="宋体" panose="02010600030101010101" pitchFamily="2" charset="-122"/>
              </a:endParaRPr>
            </a:p>
          </p:txBody>
        </p:sp>
        <p:sp>
          <p:nvSpPr>
            <p:cNvPr id="31770" name="文本框 24"/>
            <p:cNvSpPr txBox="1"/>
            <p:nvPr/>
          </p:nvSpPr>
          <p:spPr>
            <a:xfrm>
              <a:off x="6952020" y="4134023"/>
              <a:ext cx="537327"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020603"/>
                  </a:solidFill>
                  <a:latin typeface="Adobe Gothic Std B" panose="020B0800000000000000" pitchFamily="34" charset="-128"/>
                  <a:ea typeface="Adobe Gothic Std B" panose="020B0800000000000000" pitchFamily="34" charset="-128"/>
                </a:rPr>
                <a:t>13</a:t>
              </a:r>
              <a:endParaRPr lang="zh-CN" altLang="en-US" sz="2400" dirty="0">
                <a:solidFill>
                  <a:srgbClr val="020603"/>
                </a:solidFill>
                <a:latin typeface="Adobe Gothic Std B" panose="020B0800000000000000" pitchFamily="34" charset="-128"/>
                <a:ea typeface="宋体" panose="02010600030101010101" pitchFamily="2" charset="-122"/>
              </a:endParaRPr>
            </a:p>
          </p:txBody>
        </p:sp>
        <p:cxnSp>
          <p:nvCxnSpPr>
            <p:cNvPr id="26" name="直接连接符 25"/>
            <p:cNvCxnSpPr>
              <a:stCxn id="31770" idx="3"/>
            </p:cNvCxnSpPr>
            <p:nvPr/>
          </p:nvCxnSpPr>
          <p:spPr>
            <a:xfrm>
              <a:off x="7489133" y="4365561"/>
              <a:ext cx="1042778"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772" name="文本框 26"/>
            <p:cNvSpPr txBox="1"/>
            <p:nvPr/>
          </p:nvSpPr>
          <p:spPr>
            <a:xfrm>
              <a:off x="8499462" y="4134023"/>
              <a:ext cx="360996"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020603"/>
                  </a:solidFill>
                  <a:latin typeface="Adobe Gothic Std B" panose="020B0800000000000000" pitchFamily="34" charset="-128"/>
                  <a:ea typeface="Adobe Gothic Std B" panose="020B0800000000000000" pitchFamily="34" charset="-128"/>
                </a:rPr>
                <a:t>2</a:t>
              </a:r>
              <a:endParaRPr lang="zh-CN" altLang="en-US" sz="2400" dirty="0">
                <a:solidFill>
                  <a:srgbClr val="020603"/>
                </a:solidFill>
                <a:latin typeface="Adobe Gothic Std B" panose="020B0800000000000000" pitchFamily="34" charset="-128"/>
                <a:ea typeface="宋体" panose="02010600030101010101" pitchFamily="2" charset="-122"/>
              </a:endParaRPr>
            </a:p>
          </p:txBody>
        </p:sp>
      </p:grpSp>
      <p:grpSp>
        <p:nvGrpSpPr>
          <p:cNvPr id="28" name="组合 27"/>
          <p:cNvGrpSpPr/>
          <p:nvPr/>
        </p:nvGrpSpPr>
        <p:grpSpPr>
          <a:xfrm>
            <a:off x="2771775" y="4732338"/>
            <a:ext cx="2236788" cy="950912"/>
            <a:chOff x="6624119" y="3645023"/>
            <a:chExt cx="2236339" cy="950665"/>
          </a:xfrm>
        </p:grpSpPr>
        <p:cxnSp>
          <p:nvCxnSpPr>
            <p:cNvPr id="29" name="直接连接符 28"/>
            <p:cNvCxnSpPr/>
            <p:nvPr/>
          </p:nvCxnSpPr>
          <p:spPr>
            <a:xfrm>
              <a:off x="6952666" y="3645023"/>
              <a:ext cx="0" cy="461842"/>
            </a:xfrm>
            <a:prstGeom prst="line">
              <a:avLst/>
            </a:prstGeom>
            <a:ln w="28575">
              <a:solidFill>
                <a:srgbClr val="02060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952666" y="4106865"/>
              <a:ext cx="712644" cy="0"/>
            </a:xfrm>
            <a:prstGeom prst="line">
              <a:avLst/>
            </a:prstGeom>
            <a:ln w="28575">
              <a:solidFill>
                <a:srgbClr val="020603"/>
              </a:solidFill>
            </a:ln>
          </p:spPr>
          <p:style>
            <a:lnRef idx="1">
              <a:schemeClr val="accent1"/>
            </a:lnRef>
            <a:fillRef idx="0">
              <a:schemeClr val="accent1"/>
            </a:fillRef>
            <a:effectRef idx="0">
              <a:schemeClr val="accent1"/>
            </a:effectRef>
            <a:fontRef idx="minor">
              <a:schemeClr val="tx1"/>
            </a:fontRef>
          </p:style>
        </p:cxnSp>
        <p:sp>
          <p:nvSpPr>
            <p:cNvPr id="31763" name="文本框 30"/>
            <p:cNvSpPr txBox="1"/>
            <p:nvPr/>
          </p:nvSpPr>
          <p:spPr>
            <a:xfrm>
              <a:off x="6624119" y="3645023"/>
              <a:ext cx="360291" cy="4618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26741F"/>
                  </a:solidFill>
                  <a:latin typeface="Adobe Gothic Std B" panose="020B0800000000000000" pitchFamily="34" charset="-128"/>
                  <a:ea typeface="Adobe Gothic Std B" panose="020B0800000000000000" pitchFamily="34" charset="-128"/>
                </a:rPr>
                <a:t>8</a:t>
              </a:r>
              <a:endParaRPr lang="zh-CN" altLang="en-US" sz="2400" dirty="0">
                <a:solidFill>
                  <a:srgbClr val="26741F"/>
                </a:solidFill>
                <a:latin typeface="Adobe Gothic Std B" panose="020B0800000000000000" pitchFamily="34" charset="-128"/>
                <a:ea typeface="宋体" panose="02010600030101010101" pitchFamily="2" charset="-122"/>
              </a:endParaRPr>
            </a:p>
          </p:txBody>
        </p:sp>
        <p:sp>
          <p:nvSpPr>
            <p:cNvPr id="31764" name="文本框 31"/>
            <p:cNvSpPr txBox="1"/>
            <p:nvPr/>
          </p:nvSpPr>
          <p:spPr>
            <a:xfrm>
              <a:off x="6952020" y="4134023"/>
              <a:ext cx="360996"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020603"/>
                  </a:solidFill>
                  <a:latin typeface="Adobe Gothic Std B" panose="020B0800000000000000" pitchFamily="34" charset="-128"/>
                  <a:ea typeface="Adobe Gothic Std B" panose="020B0800000000000000" pitchFamily="34" charset="-128"/>
                </a:rPr>
                <a:t>1</a:t>
              </a:r>
              <a:endParaRPr lang="zh-CN" altLang="en-US" sz="2400" dirty="0">
                <a:solidFill>
                  <a:srgbClr val="020603"/>
                </a:solidFill>
                <a:latin typeface="Adobe Gothic Std B" panose="020B0800000000000000" pitchFamily="34" charset="-128"/>
                <a:ea typeface="宋体" panose="02010600030101010101" pitchFamily="2" charset="-122"/>
              </a:endParaRPr>
            </a:p>
          </p:txBody>
        </p:sp>
        <p:cxnSp>
          <p:nvCxnSpPr>
            <p:cNvPr id="33" name="直接连接符 32"/>
            <p:cNvCxnSpPr>
              <a:stCxn id="31764" idx="3"/>
            </p:cNvCxnSpPr>
            <p:nvPr/>
          </p:nvCxnSpPr>
          <p:spPr>
            <a:xfrm>
              <a:off x="7312956" y="4365561"/>
              <a:ext cx="1218955"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766" name="文本框 33"/>
            <p:cNvSpPr txBox="1"/>
            <p:nvPr/>
          </p:nvSpPr>
          <p:spPr>
            <a:xfrm>
              <a:off x="8499462" y="4134023"/>
              <a:ext cx="360996"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020603"/>
                  </a:solidFill>
                  <a:latin typeface="Adobe Gothic Std B" panose="020B0800000000000000" pitchFamily="34" charset="-128"/>
                  <a:ea typeface="Adobe Gothic Std B" panose="020B0800000000000000" pitchFamily="34" charset="-128"/>
                </a:rPr>
                <a:t>5</a:t>
              </a:r>
              <a:endParaRPr lang="zh-CN" altLang="en-US" sz="2400" dirty="0">
                <a:solidFill>
                  <a:srgbClr val="020603"/>
                </a:solidFill>
                <a:latin typeface="Adobe Gothic Std B" panose="020B0800000000000000" pitchFamily="34" charset="-128"/>
                <a:ea typeface="宋体" panose="02010600030101010101" pitchFamily="2" charset="-122"/>
              </a:endParaRPr>
            </a:p>
          </p:txBody>
        </p:sp>
      </p:grpSp>
      <p:grpSp>
        <p:nvGrpSpPr>
          <p:cNvPr id="35" name="组合 34"/>
          <p:cNvGrpSpPr/>
          <p:nvPr/>
        </p:nvGrpSpPr>
        <p:grpSpPr>
          <a:xfrm>
            <a:off x="2771775" y="5237163"/>
            <a:ext cx="2236788" cy="950912"/>
            <a:chOff x="6624119" y="3645023"/>
            <a:chExt cx="2236339" cy="950665"/>
          </a:xfrm>
        </p:grpSpPr>
        <p:cxnSp>
          <p:nvCxnSpPr>
            <p:cNvPr id="36" name="直接连接符 35"/>
            <p:cNvCxnSpPr/>
            <p:nvPr/>
          </p:nvCxnSpPr>
          <p:spPr>
            <a:xfrm>
              <a:off x="6952666" y="3645023"/>
              <a:ext cx="0" cy="461842"/>
            </a:xfrm>
            <a:prstGeom prst="line">
              <a:avLst/>
            </a:prstGeom>
            <a:ln w="28575">
              <a:solidFill>
                <a:srgbClr val="02060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52666" y="4106865"/>
              <a:ext cx="712644" cy="0"/>
            </a:xfrm>
            <a:prstGeom prst="line">
              <a:avLst/>
            </a:prstGeom>
            <a:ln w="28575">
              <a:solidFill>
                <a:srgbClr val="020603"/>
              </a:solidFill>
            </a:ln>
          </p:spPr>
          <p:style>
            <a:lnRef idx="1">
              <a:schemeClr val="accent1"/>
            </a:lnRef>
            <a:fillRef idx="0">
              <a:schemeClr val="accent1"/>
            </a:fillRef>
            <a:effectRef idx="0">
              <a:schemeClr val="accent1"/>
            </a:effectRef>
            <a:fontRef idx="minor">
              <a:schemeClr val="tx1"/>
            </a:fontRef>
          </p:style>
        </p:cxnSp>
        <p:sp>
          <p:nvSpPr>
            <p:cNvPr id="31757" name="文本框 37"/>
            <p:cNvSpPr txBox="1"/>
            <p:nvPr/>
          </p:nvSpPr>
          <p:spPr>
            <a:xfrm>
              <a:off x="6624119" y="3645023"/>
              <a:ext cx="360291" cy="4618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26741F"/>
                  </a:solidFill>
                  <a:latin typeface="Adobe Gothic Std B" panose="020B0800000000000000" pitchFamily="34" charset="-128"/>
                  <a:ea typeface="Adobe Gothic Std B" panose="020B0800000000000000" pitchFamily="34" charset="-128"/>
                </a:rPr>
                <a:t>8</a:t>
              </a:r>
              <a:endParaRPr lang="zh-CN" altLang="en-US" sz="2400" dirty="0">
                <a:solidFill>
                  <a:srgbClr val="26741F"/>
                </a:solidFill>
                <a:latin typeface="Adobe Gothic Std B" panose="020B0800000000000000" pitchFamily="34" charset="-128"/>
                <a:ea typeface="宋体" panose="02010600030101010101" pitchFamily="2" charset="-122"/>
              </a:endParaRPr>
            </a:p>
          </p:txBody>
        </p:sp>
        <p:sp>
          <p:nvSpPr>
            <p:cNvPr id="31758" name="文本框 38"/>
            <p:cNvSpPr txBox="1"/>
            <p:nvPr/>
          </p:nvSpPr>
          <p:spPr>
            <a:xfrm>
              <a:off x="6952020" y="4134023"/>
              <a:ext cx="360996"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020603"/>
                  </a:solidFill>
                  <a:latin typeface="Adobe Gothic Std B" panose="020B0800000000000000" pitchFamily="34" charset="-128"/>
                  <a:ea typeface="Adobe Gothic Std B" panose="020B0800000000000000" pitchFamily="34" charset="-128"/>
                </a:rPr>
                <a:t>0</a:t>
              </a:r>
              <a:endParaRPr lang="zh-CN" altLang="en-US" sz="2400" dirty="0">
                <a:solidFill>
                  <a:srgbClr val="020603"/>
                </a:solidFill>
                <a:latin typeface="Adobe Gothic Std B" panose="020B0800000000000000" pitchFamily="34" charset="-128"/>
                <a:ea typeface="宋体" panose="02010600030101010101" pitchFamily="2" charset="-122"/>
              </a:endParaRPr>
            </a:p>
          </p:txBody>
        </p:sp>
        <p:cxnSp>
          <p:nvCxnSpPr>
            <p:cNvPr id="40" name="直接连接符 39"/>
            <p:cNvCxnSpPr>
              <a:stCxn id="31758" idx="3"/>
            </p:cNvCxnSpPr>
            <p:nvPr/>
          </p:nvCxnSpPr>
          <p:spPr>
            <a:xfrm>
              <a:off x="7312956" y="4365561"/>
              <a:ext cx="1218955"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760" name="文本框 40"/>
            <p:cNvSpPr txBox="1"/>
            <p:nvPr/>
          </p:nvSpPr>
          <p:spPr>
            <a:xfrm>
              <a:off x="8499462" y="4134023"/>
              <a:ext cx="360996"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dirty="0">
                  <a:solidFill>
                    <a:srgbClr val="020603"/>
                  </a:solidFill>
                  <a:latin typeface="Adobe Gothic Std B" panose="020B0800000000000000" pitchFamily="34" charset="-128"/>
                  <a:ea typeface="宋体" panose="02010600030101010101" pitchFamily="2" charset="-122"/>
                </a:rPr>
                <a:t>1</a:t>
              </a:r>
              <a:endParaRPr lang="zh-CN" altLang="en-US" sz="2400" dirty="0">
                <a:solidFill>
                  <a:srgbClr val="020603"/>
                </a:solidFill>
                <a:latin typeface="Adobe Gothic Std B" panose="020B0800000000000000" pitchFamily="34" charset="-128"/>
                <a:ea typeface="宋体" panose="02010600030101010101" pitchFamily="2" charset="-122"/>
              </a:endParaRPr>
            </a:p>
          </p:txBody>
        </p:sp>
      </p:grpSp>
      <p:cxnSp>
        <p:nvCxnSpPr>
          <p:cNvPr id="42" name="直接箭头连接符 41"/>
          <p:cNvCxnSpPr/>
          <p:nvPr/>
        </p:nvCxnSpPr>
        <p:spPr>
          <a:xfrm flipV="1">
            <a:off x="5008563" y="4217988"/>
            <a:ext cx="3175" cy="18605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charRg st="27" end="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charRg st="44" end="6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907">
                                            <p:txEl>
                                              <p:charRg st="64" end="8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907">
                                            <p:txEl>
                                              <p:charRg st="85" end="10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charRg st="107" end="13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000000"/>
                                          </p:val>
                                        </p:tav>
                                        <p:tav tm="100000">
                                          <p:val>
                                            <p:strVal val="#ppt_w"/>
                                          </p:val>
                                        </p:tav>
                                      </p:tavLst>
                                    </p:anim>
                                    <p:anim calcmode="lin" valueType="num">
                                      <p:cBhvr>
                                        <p:cTn id="42" dur="500" fill="hold"/>
                                        <p:tgtEl>
                                          <p:spTgt spid="42"/>
                                        </p:tgtEl>
                                        <p:attrNameLst>
                                          <p:attrName>ppt_h</p:attrName>
                                        </p:attrNameLst>
                                      </p:cBhvr>
                                      <p:tavLst>
                                        <p:tav tm="0">
                                          <p:val>
                                            <p:fltVal val="0.000000"/>
                                          </p:val>
                                        </p:tav>
                                        <p:tav tm="100000">
                                          <p:val>
                                            <p:strVal val="#ppt_h"/>
                                          </p:val>
                                        </p:tav>
                                      </p:tavLst>
                                    </p:anim>
                                    <p:animEffect transition="in" filter="fade">
                                      <p:cBhvr>
                                        <p:cTn id="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32771" name="Rectangle 2"/>
          <p:cNvSpPr>
            <a:spLocks noGrp="1"/>
          </p:cNvSpPr>
          <p:nvPr>
            <p:ph type="title"/>
          </p:nvPr>
        </p:nvSpPr>
        <p:spPr>
          <a:xfrm>
            <a:off x="107950" y="315913"/>
            <a:ext cx="7488238" cy="73660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2000" dirty="0">
                <a:ea typeface="微软雅黑 Light" panose="020B0502040204020203" charset="-122"/>
              </a:rPr>
              <a:t>——</a:t>
            </a:r>
            <a:r>
              <a:rPr lang="zh-CN" altLang="en-US" sz="1800" dirty="0">
                <a:ea typeface="微软雅黑 Light" panose="020B0502040204020203" charset="-122"/>
              </a:rPr>
              <a:t>数制转换</a:t>
            </a:r>
            <a:endParaRPr lang="zh-CN" altLang="en-US" sz="1800" dirty="0">
              <a:ea typeface="微软雅黑 Light" panose="020B0502040204020203" charset="-122"/>
            </a:endParaRPr>
          </a:p>
        </p:txBody>
      </p:sp>
      <p:sp>
        <p:nvSpPr>
          <p:cNvPr id="124931" name="Rectangle 3"/>
          <p:cNvSpPr>
            <a:spLocks noGrp="1"/>
          </p:cNvSpPr>
          <p:nvPr>
            <p:ph idx="1"/>
          </p:nvPr>
        </p:nvSpPr>
        <p:spPr>
          <a:xfrm>
            <a:off x="468313" y="1196975"/>
            <a:ext cx="6408737" cy="3455988"/>
          </a:xfrm>
        </p:spPr>
        <p:txBody>
          <a:bodyPr vert="horz" wrap="square" lIns="91440" tIns="45720" rIns="91440" bIns="45720" anchor="t" anchorCtr="0"/>
          <a:p>
            <a:pPr eaLnBrk="1" hangingPunct="1">
              <a:lnSpc>
                <a:spcPct val="90000"/>
              </a:lnSpc>
              <a:buNone/>
            </a:pPr>
            <a:r>
              <a:rPr lang="en-US" altLang="zh-CN" sz="2400" b="1" dirty="0">
                <a:ea typeface="微软雅黑 Light" panose="020B0502040204020203" charset="-122"/>
              </a:rPr>
              <a:t>void conversion(int N)</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a:t>
            </a:r>
            <a:r>
              <a:rPr lang="zh-CN" altLang="en-US" sz="2400" b="1" dirty="0">
                <a:ea typeface="微软雅黑 Light" panose="020B0502040204020203" charset="-122"/>
              </a:rPr>
              <a:t>输出十进制参数</a:t>
            </a:r>
            <a:r>
              <a:rPr lang="en-US" altLang="zh-CN" sz="2400" b="1" dirty="0">
                <a:ea typeface="微软雅黑 Light" panose="020B0502040204020203" charset="-122"/>
              </a:rPr>
              <a:t>N</a:t>
            </a:r>
            <a:r>
              <a:rPr lang="zh-CN" altLang="en-US" sz="2400" b="1" dirty="0">
                <a:ea typeface="微软雅黑 Light" panose="020B0502040204020203" charset="-122"/>
              </a:rPr>
              <a:t>对应的八进制数</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InitStack(S);</a:t>
            </a:r>
            <a:endParaRPr lang="pt-BR" altLang="zh-CN" sz="2400" b="1" dirty="0">
              <a:ea typeface="微软雅黑 Light" panose="020B0502040204020203" charset="-122"/>
            </a:endParaRPr>
          </a:p>
          <a:p>
            <a:pPr eaLnBrk="1" hangingPunct="1">
              <a:lnSpc>
                <a:spcPct val="90000"/>
              </a:lnSpc>
              <a:buNone/>
            </a:pPr>
            <a:r>
              <a:rPr lang="pt-BR" altLang="zh-CN" sz="2400" b="1" dirty="0">
                <a:ea typeface="微软雅黑 Light" panose="020B0502040204020203" charset="-122"/>
              </a:rPr>
              <a:t>  while(N)</a:t>
            </a:r>
            <a:endParaRPr lang="pt-BR" altLang="zh-CN" sz="2400" b="1" dirty="0">
              <a:ea typeface="微软雅黑 Light" panose="020B0502040204020203" charset="-122"/>
            </a:endParaRPr>
          </a:p>
          <a:p>
            <a:pPr eaLnBrk="1" hangingPunct="1">
              <a:lnSpc>
                <a:spcPct val="90000"/>
              </a:lnSpc>
              <a:buNone/>
            </a:pPr>
            <a:r>
              <a:rPr lang="pt-BR" altLang="zh-CN" sz="2400" b="1" dirty="0">
                <a:ea typeface="微软雅黑 Light" panose="020B0502040204020203" charset="-122"/>
              </a:rPr>
              <a:t>      {  Push(S, N%8); N=N/8;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while(!StackEmpty(S))</a:t>
            </a:r>
            <a:endParaRPr lang="pt-BR" altLang="zh-CN" sz="2400" b="1" dirty="0">
              <a:ea typeface="微软雅黑 Light" panose="020B0502040204020203" charset="-122"/>
            </a:endParaRPr>
          </a:p>
          <a:p>
            <a:pPr eaLnBrk="1" hangingPunct="1">
              <a:lnSpc>
                <a:spcPct val="90000"/>
              </a:lnSpc>
              <a:buNone/>
            </a:pPr>
            <a:r>
              <a:rPr lang="pt-BR" altLang="zh-CN" sz="2400" b="1" dirty="0">
                <a:ea typeface="微软雅黑 Light" panose="020B0502040204020203" charset="-122"/>
              </a:rPr>
              <a:t>      {  Pop(S,e);  printf("%d",e); }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conversion</a:t>
            </a:r>
            <a:r>
              <a:rPr lang="en-US" altLang="zh-CN" sz="2400" dirty="0">
                <a:ea typeface="微软雅黑 Light" panose="020B0502040204020203" charset="-122"/>
              </a:rPr>
              <a:t> </a:t>
            </a:r>
            <a:endParaRPr lang="en-US" altLang="zh-CN" sz="2400" dirty="0">
              <a:ea typeface="微软雅黑 Light" panose="020B0502040204020203" charset="-122"/>
            </a:endParaRPr>
          </a:p>
        </p:txBody>
      </p:sp>
      <p:sp>
        <p:nvSpPr>
          <p:cNvPr id="124932" name="Text Box 4"/>
          <p:cNvSpPr txBox="1"/>
          <p:nvPr/>
        </p:nvSpPr>
        <p:spPr>
          <a:xfrm>
            <a:off x="6084888" y="5300663"/>
            <a:ext cx="2879725" cy="830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DE6306"/>
                </a:solidFill>
                <a:latin typeface="Times New Roman" panose="02020603050405020304" pitchFamily="18" charset="0"/>
                <a:ea typeface="微软雅黑 Light" panose="020B0502040204020203" charset="-122"/>
              </a:rPr>
              <a:t>十进制数转换成二进制、十六进制数？</a:t>
            </a:r>
            <a:endParaRPr lang="zh-CN" altLang="en-US" sz="2400" b="1" dirty="0">
              <a:solidFill>
                <a:srgbClr val="DE6306"/>
              </a:solidFill>
              <a:latin typeface="Times New Roman" panose="02020603050405020304" pitchFamily="18" charset="0"/>
              <a:ea typeface="微软雅黑 Light" panose="020B0502040204020203" charset="-122"/>
            </a:endParaRPr>
          </a:p>
        </p:txBody>
      </p:sp>
      <p:pic>
        <p:nvPicPr>
          <p:cNvPr id="124933" name="Picture 5" descr="BD00028_"/>
          <p:cNvPicPr>
            <a:picLocks noChangeAspect="1"/>
          </p:cNvPicPr>
          <p:nvPr/>
        </p:nvPicPr>
        <p:blipFill>
          <a:blip r:embed="rId1"/>
          <a:stretch>
            <a:fillRect/>
          </a:stretch>
        </p:blipFill>
        <p:spPr>
          <a:xfrm>
            <a:off x="6992938" y="4564063"/>
            <a:ext cx="862012" cy="844550"/>
          </a:xfrm>
          <a:prstGeom prst="rect">
            <a:avLst/>
          </a:prstGeom>
          <a:noFill/>
          <a:ln w="9525">
            <a:noFill/>
          </a:ln>
        </p:spPr>
      </p:pic>
      <p:sp>
        <p:nvSpPr>
          <p:cNvPr id="124934" name="Rectangle 6"/>
          <p:cNvSpPr>
            <a:spLocks noChangeArrowheads="1"/>
          </p:cNvSpPr>
          <p:nvPr/>
        </p:nvSpPr>
        <p:spPr bwMode="gray">
          <a:xfrm>
            <a:off x="396875" y="4508500"/>
            <a:ext cx="51133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274955">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533400" marR="0" lvl="0" indent="274955" algn="l" defTabSz="914400" rtl="0" eaLnBrk="1" fontAlgn="base" latinLnBrk="0" hangingPunct="1">
              <a:lnSpc>
                <a:spcPct val="90000"/>
              </a:lnSpc>
              <a:spcBef>
                <a:spcPct val="100000"/>
              </a:spcBef>
              <a:spcAft>
                <a:spcPct val="0"/>
              </a:spcAft>
              <a:buClrTx/>
              <a:buSzTx/>
              <a:buFontTx/>
              <a:buNone/>
              <a:defRPr/>
            </a:pPr>
            <a:r>
              <a:rPr kumimoji="1" lang="zh-CN" altLang="en-US"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rPr>
              <a:t>   </a:t>
            </a:r>
            <a:r>
              <a:rPr kumimoji="1" lang="en-US"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rPr>
              <a:t>N         </a:t>
            </a:r>
            <a:r>
              <a:rPr kumimoji="1" lang="en-US" altLang="zh-CN" sz="2000" b="1" i="0" u="none" strike="noStrike" kern="1200" cap="none" spc="0" normalizeH="0" baseline="0" noProof="0" dirty="0" err="1"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rPr>
              <a:t>N</a:t>
            </a:r>
            <a:r>
              <a:rPr kumimoji="1" lang="en-US"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rPr>
              <a:t> mod 8     </a:t>
            </a:r>
            <a:r>
              <a:rPr kumimoji="1" lang="pt-BR"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rPr>
              <a:t>N div 8</a:t>
            </a:r>
            <a:endParaRPr kumimoji="1" lang="pt-BR"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endParaRPr>
          </a:p>
          <a:p>
            <a:pPr marL="533400" marR="0" lvl="0" indent="274955" algn="l" defTabSz="914400" rtl="0" eaLnBrk="1" fontAlgn="base" latinLnBrk="0" hangingPunct="1">
              <a:lnSpc>
                <a:spcPct val="90000"/>
              </a:lnSpc>
              <a:spcBef>
                <a:spcPct val="20000"/>
              </a:spcBef>
              <a:spcAft>
                <a:spcPct val="0"/>
              </a:spcAft>
              <a:buClrTx/>
              <a:buSzTx/>
              <a:buFontTx/>
              <a:buNone/>
              <a:defRPr/>
            </a:pPr>
            <a:r>
              <a:rPr kumimoji="1" lang="pt-BR"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rPr>
              <a:t>  852            4               106</a:t>
            </a:r>
            <a:endParaRPr kumimoji="1" lang="pt-BR"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endParaRPr>
          </a:p>
          <a:p>
            <a:pPr marL="533400" marR="0" lvl="0" indent="274955" algn="l" defTabSz="914400" rtl="0" eaLnBrk="1" fontAlgn="base" latinLnBrk="0" hangingPunct="1">
              <a:lnSpc>
                <a:spcPct val="90000"/>
              </a:lnSpc>
              <a:spcBef>
                <a:spcPct val="20000"/>
              </a:spcBef>
              <a:spcAft>
                <a:spcPct val="0"/>
              </a:spcAft>
              <a:buClrTx/>
              <a:buSzTx/>
              <a:buFontTx/>
              <a:buNone/>
              <a:defRPr/>
            </a:pPr>
            <a:r>
              <a:rPr kumimoji="1" lang="pt-BR"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rPr>
              <a:t>  106            2                13</a:t>
            </a:r>
            <a:endParaRPr kumimoji="1" lang="pt-BR"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endParaRPr>
          </a:p>
          <a:p>
            <a:pPr marL="533400" marR="0" lvl="0" indent="274955" algn="l" defTabSz="914400" rtl="0" eaLnBrk="1" fontAlgn="base" latinLnBrk="0" hangingPunct="1">
              <a:lnSpc>
                <a:spcPct val="90000"/>
              </a:lnSpc>
              <a:spcBef>
                <a:spcPct val="20000"/>
              </a:spcBef>
              <a:spcAft>
                <a:spcPct val="0"/>
              </a:spcAft>
              <a:buClrTx/>
              <a:buSzTx/>
              <a:buFontTx/>
              <a:buNone/>
              <a:defRPr/>
            </a:pPr>
            <a:r>
              <a:rPr kumimoji="1" lang="pt-BR"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rPr>
              <a:t>  13              5                 1</a:t>
            </a:r>
            <a:endParaRPr kumimoji="1" lang="pt-BR"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endParaRPr>
          </a:p>
          <a:p>
            <a:pPr marL="533400" marR="0" lvl="0" indent="274955" algn="l" defTabSz="914400" rtl="0" eaLnBrk="1" fontAlgn="base" latinLnBrk="0" hangingPunct="1">
              <a:lnSpc>
                <a:spcPct val="90000"/>
              </a:lnSpc>
              <a:spcBef>
                <a:spcPct val="20000"/>
              </a:spcBef>
              <a:spcAft>
                <a:spcPct val="0"/>
              </a:spcAft>
              <a:buClrTx/>
              <a:buSzTx/>
              <a:buFontTx/>
              <a:buNone/>
              <a:defRPr/>
            </a:pPr>
            <a:r>
              <a:rPr kumimoji="1" lang="pt-BR"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rPr>
              <a:t>  1                1                 0</a:t>
            </a:r>
            <a:endParaRPr kumimoji="1" lang="en-US" altLang="zh-CN" sz="2000" b="1" i="0" u="none" strike="noStrike" kern="1200" cap="none" spc="0" normalizeH="0" baseline="0" noProof="0" dirty="0" smtClean="0">
              <a:ln>
                <a:noFill/>
              </a:ln>
              <a:solidFill>
                <a:schemeClr val="accent2">
                  <a:lumMod val="75000"/>
                </a:schemeClr>
              </a:solidFill>
              <a:effectLst/>
              <a:uLnTx/>
              <a:uFillTx/>
              <a:latin typeface="微软雅黑 Light" panose="020B0502040204020203" charset="-122"/>
              <a:ea typeface="微软雅黑 Light" panose="020B0502040204020203" charset="-122"/>
              <a:cs typeface="+mn-cs"/>
            </a:endParaRPr>
          </a:p>
        </p:txBody>
      </p:sp>
      <p:grpSp>
        <p:nvGrpSpPr>
          <p:cNvPr id="2" name="Group 7"/>
          <p:cNvGrpSpPr/>
          <p:nvPr/>
        </p:nvGrpSpPr>
        <p:grpSpPr>
          <a:xfrm>
            <a:off x="6948488" y="1773238"/>
            <a:ext cx="1095375" cy="1828800"/>
            <a:chOff x="2241" y="6040"/>
            <a:chExt cx="900" cy="1560"/>
          </a:xfrm>
        </p:grpSpPr>
        <p:sp>
          <p:nvSpPr>
            <p:cNvPr id="32789" name="Rectangle 8"/>
            <p:cNvSpPr/>
            <p:nvPr/>
          </p:nvSpPr>
          <p:spPr>
            <a:xfrm>
              <a:off x="2241" y="6040"/>
              <a:ext cx="90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32790" name="Line 9"/>
            <p:cNvSpPr/>
            <p:nvPr/>
          </p:nvSpPr>
          <p:spPr>
            <a:xfrm>
              <a:off x="2241" y="7288"/>
              <a:ext cx="900" cy="0"/>
            </a:xfrm>
            <a:prstGeom prst="line">
              <a:avLst/>
            </a:prstGeom>
            <a:ln w="9525" cap="flat" cmpd="sng">
              <a:solidFill>
                <a:srgbClr val="000000"/>
              </a:solidFill>
              <a:prstDash val="solid"/>
              <a:headEnd type="none" w="med" len="med"/>
              <a:tailEnd type="none" w="med" len="med"/>
            </a:ln>
          </p:spPr>
        </p:sp>
        <p:sp>
          <p:nvSpPr>
            <p:cNvPr id="32791" name="Line 10"/>
            <p:cNvSpPr/>
            <p:nvPr/>
          </p:nvSpPr>
          <p:spPr>
            <a:xfrm>
              <a:off x="2241" y="6976"/>
              <a:ext cx="900" cy="0"/>
            </a:xfrm>
            <a:prstGeom prst="line">
              <a:avLst/>
            </a:prstGeom>
            <a:ln w="9525" cap="flat" cmpd="sng">
              <a:solidFill>
                <a:srgbClr val="000000"/>
              </a:solidFill>
              <a:prstDash val="solid"/>
              <a:headEnd type="none" w="med" len="med"/>
              <a:tailEnd type="none" w="med" len="med"/>
            </a:ln>
          </p:spPr>
        </p:sp>
        <p:sp>
          <p:nvSpPr>
            <p:cNvPr id="32792" name="Line 11"/>
            <p:cNvSpPr/>
            <p:nvPr/>
          </p:nvSpPr>
          <p:spPr>
            <a:xfrm>
              <a:off x="2241" y="6664"/>
              <a:ext cx="900" cy="0"/>
            </a:xfrm>
            <a:prstGeom prst="line">
              <a:avLst/>
            </a:prstGeom>
            <a:ln w="9525" cap="flat" cmpd="sng">
              <a:solidFill>
                <a:srgbClr val="000000"/>
              </a:solidFill>
              <a:prstDash val="solid"/>
              <a:headEnd type="none" w="med" len="med"/>
              <a:tailEnd type="none" w="med" len="med"/>
            </a:ln>
          </p:spPr>
        </p:sp>
        <p:sp>
          <p:nvSpPr>
            <p:cNvPr id="32793" name="Line 12"/>
            <p:cNvSpPr/>
            <p:nvPr/>
          </p:nvSpPr>
          <p:spPr>
            <a:xfrm>
              <a:off x="2241" y="6352"/>
              <a:ext cx="900" cy="0"/>
            </a:xfrm>
            <a:prstGeom prst="line">
              <a:avLst/>
            </a:prstGeom>
            <a:ln w="9525" cap="flat" cmpd="sng">
              <a:solidFill>
                <a:srgbClr val="000000"/>
              </a:solidFill>
              <a:prstDash val="solid"/>
              <a:headEnd type="none" w="med" len="med"/>
              <a:tailEnd type="none" w="med" len="med"/>
            </a:ln>
          </p:spPr>
        </p:sp>
      </p:grpSp>
      <p:sp>
        <p:nvSpPr>
          <p:cNvPr id="124941" name="Text Box 13"/>
          <p:cNvSpPr txBox="1"/>
          <p:nvPr/>
        </p:nvSpPr>
        <p:spPr>
          <a:xfrm>
            <a:off x="7197725" y="3203575"/>
            <a:ext cx="488950" cy="2190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微软雅黑 Light" panose="020B0502040204020203" charset="-122"/>
                <a:ea typeface="微软雅黑 Light" panose="020B0502040204020203" charset="-122"/>
              </a:rPr>
              <a:t>4</a:t>
            </a:r>
            <a:endParaRPr lang="en-US" altLang="zh-CN" sz="2000" b="1" dirty="0">
              <a:solidFill>
                <a:srgbClr val="020603"/>
              </a:solidFill>
              <a:latin typeface="微软雅黑 Light" panose="020B0502040204020203" charset="-122"/>
              <a:ea typeface="微软雅黑 Light" panose="020B0502040204020203" charset="-122"/>
            </a:endParaRPr>
          </a:p>
          <a:p>
            <a:pPr marL="0" lvl="0" indent="0" defTabSz="914400">
              <a:spcBef>
                <a:spcPct val="0"/>
              </a:spcBef>
              <a:buNone/>
              <a:tabLst>
                <a:tab pos="5273675" algn="r"/>
              </a:tabLst>
            </a:pP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124942" name="Text Box 14"/>
          <p:cNvSpPr txBox="1"/>
          <p:nvPr/>
        </p:nvSpPr>
        <p:spPr>
          <a:xfrm>
            <a:off x="7285038" y="2846388"/>
            <a:ext cx="42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20603"/>
                </a:solidFill>
                <a:latin typeface="微软雅黑 Light" panose="020B0502040204020203" charset="-122"/>
                <a:ea typeface="微软雅黑 Light" panose="020B0502040204020203" charset="-122"/>
              </a:rPr>
              <a:t>2</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124943" name="Rectangle 15"/>
          <p:cNvSpPr/>
          <p:nvPr/>
        </p:nvSpPr>
        <p:spPr>
          <a:xfrm>
            <a:off x="7294563" y="2479675"/>
            <a:ext cx="403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微软雅黑 Light" panose="020B0502040204020203" charset="-122"/>
                <a:ea typeface="微软雅黑 Light" panose="020B0502040204020203" charset="-122"/>
              </a:rPr>
              <a:t>5</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124944" name="Rectangle 16"/>
          <p:cNvSpPr/>
          <p:nvPr/>
        </p:nvSpPr>
        <p:spPr>
          <a:xfrm>
            <a:off x="7294563" y="2081213"/>
            <a:ext cx="3270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微软雅黑 Light" panose="020B0502040204020203" charset="-122"/>
                <a:ea typeface="微软雅黑 Light" panose="020B0502040204020203" charset="-122"/>
              </a:rPr>
              <a:t>1</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124947" name="Text Box 19"/>
          <p:cNvSpPr txBox="1"/>
          <p:nvPr/>
        </p:nvSpPr>
        <p:spPr>
          <a:xfrm>
            <a:off x="6732588" y="3933825"/>
            <a:ext cx="762000" cy="212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微软雅黑 Light" panose="020B0502040204020203" charset="-122"/>
                <a:ea typeface="微软雅黑 Light" panose="020B0502040204020203" charset="-122"/>
              </a:rPr>
              <a:t>N</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124949" name="Rectangle 21"/>
          <p:cNvSpPr/>
          <p:nvPr/>
        </p:nvSpPr>
        <p:spPr>
          <a:xfrm>
            <a:off x="7350125" y="3933825"/>
            <a:ext cx="576263" cy="360363"/>
          </a:xfrm>
          <a:prstGeom prst="rect">
            <a:avLst/>
          </a:prstGeom>
          <a:solidFill>
            <a:srgbClr val="ADEAFD"/>
          </a:solidFill>
          <a:ln w="9525">
            <a:noFill/>
          </a:ln>
          <a:effectLst>
            <a:prstShdw prst="shdw17" dist="17961" dir="2699999">
              <a:srgbClr val="688C98"/>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32783" name="Rectangle 22"/>
          <p:cNvSpPr/>
          <p:nvPr/>
        </p:nvSpPr>
        <p:spPr>
          <a:xfrm>
            <a:off x="6084888" y="3357563"/>
            <a:ext cx="503237" cy="358775"/>
          </a:xfrm>
          <a:prstGeom prst="rect">
            <a:avLst/>
          </a:prstGeom>
          <a:noFill/>
          <a:ln w="9525">
            <a:noFill/>
          </a:ln>
          <a:effectLst>
            <a:prstShdw prst="shdw17" dist="17961" dir="2699999">
              <a:srgbClr val="6E8855"/>
            </a:prst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124951" name="Text Box 23"/>
          <p:cNvSpPr txBox="1"/>
          <p:nvPr/>
        </p:nvSpPr>
        <p:spPr>
          <a:xfrm>
            <a:off x="7272338" y="3860800"/>
            <a:ext cx="700087" cy="461963"/>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852</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124952" name="Text Box 24"/>
          <p:cNvSpPr txBox="1"/>
          <p:nvPr/>
        </p:nvSpPr>
        <p:spPr>
          <a:xfrm>
            <a:off x="7281863" y="3860800"/>
            <a:ext cx="700087" cy="461963"/>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106</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124953" name="Text Box 25"/>
          <p:cNvSpPr txBox="1"/>
          <p:nvPr/>
        </p:nvSpPr>
        <p:spPr>
          <a:xfrm>
            <a:off x="7362825" y="3860800"/>
            <a:ext cx="527050" cy="461963"/>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13</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124954" name="Text Box 26"/>
          <p:cNvSpPr txBox="1"/>
          <p:nvPr/>
        </p:nvSpPr>
        <p:spPr>
          <a:xfrm>
            <a:off x="7442200" y="3860800"/>
            <a:ext cx="357188" cy="461963"/>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1</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124955" name="Text Box 27"/>
          <p:cNvSpPr txBox="1"/>
          <p:nvPr/>
        </p:nvSpPr>
        <p:spPr>
          <a:xfrm>
            <a:off x="7442200" y="3860800"/>
            <a:ext cx="357188" cy="461963"/>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0</a:t>
            </a:r>
            <a:endParaRPr lang="en-US" altLang="zh-CN" sz="2400" b="1" dirty="0">
              <a:solidFill>
                <a:srgbClr val="020603"/>
              </a:solidFill>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4">
                                            <p:txEl>
                                              <p:charRg st="0" end="3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934">
                                            <p:txEl>
                                              <p:charRg st="33" end="7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934">
                                            <p:txEl>
                                              <p:charRg st="70" end="10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934">
                                            <p:txEl>
                                              <p:charRg st="107" end="14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934">
                                            <p:txEl>
                                              <p:charRg st="145" end="18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49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49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9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124931">
                                            <p:txEl>
                                              <p:charRg st="42" end="58"/>
                                            </p:txEl>
                                          </p:spTgt>
                                        </p:tgtEl>
                                        <p:attrNameLst>
                                          <p:attrName>style.color</p:attrName>
                                        </p:attrNameLst>
                                      </p:cBhvr>
                                      <p:to>
                                        <p:clrVal>
                                          <a:schemeClr val="accent2"/>
                                        </p:clrVal>
                                      </p:to>
                                    </p:set>
                                    <p:set>
                                      <p:cBhvr>
                                        <p:cTn id="27" dur="500" fill="hold"/>
                                        <p:tgtEl>
                                          <p:spTgt spid="124931">
                                            <p:txEl>
                                              <p:charRg st="42" end="58"/>
                                            </p:txEl>
                                          </p:spTgt>
                                        </p:tgtEl>
                                        <p:attrNameLst>
                                          <p:attrName>fillcolor</p:attrName>
                                        </p:attrNameLst>
                                      </p:cBhvr>
                                      <p:to>
                                        <p:clrVal>
                                          <a:schemeClr val="accent2"/>
                                        </p:clrVal>
                                      </p:to>
                                    </p:set>
                                    <p:set>
                                      <p:cBhvr>
                                        <p:cTn id="28" dur="500" fill="hold"/>
                                        <p:tgtEl>
                                          <p:spTgt spid="124931">
                                            <p:txEl>
                                              <p:charRg st="42" end="58"/>
                                            </p:txEl>
                                          </p:spTgt>
                                        </p:tgtEl>
                                        <p:attrNameLst>
                                          <p:attrName>fill.type</p:attrName>
                                        </p:attrNameLst>
                                      </p:cBhvr>
                                      <p:to>
                                        <p:strVal val="solid"/>
                                      </p:to>
                                    </p:set>
                                  </p:childTnLst>
                                </p:cTn>
                              </p:par>
                            </p:childTnLst>
                          </p:cTn>
                        </p:par>
                        <p:par>
                          <p:cTn id="29" fill="hold">
                            <p:stCondLst>
                              <p:cond delay="779"/>
                            </p:stCondLst>
                            <p:childTnLst>
                              <p:par>
                                <p:cTn id="30" presetID="1"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nodeType="clickEffect">
                                  <p:stCondLst>
                                    <p:cond delay="0"/>
                                  </p:stCondLst>
                                  <p:iterate type="lt">
                                    <p:tmPct val="4000"/>
                                  </p:iterate>
                                  <p:childTnLst>
                                    <p:set>
                                      <p:cBhvr override="childStyle">
                                        <p:cTn id="35" dur="500" fill="hold"/>
                                        <p:tgtEl>
                                          <p:spTgt spid="124931">
                                            <p:txEl>
                                              <p:charRg st="58" end="69"/>
                                            </p:txEl>
                                          </p:spTgt>
                                        </p:tgtEl>
                                        <p:attrNameLst>
                                          <p:attrName>style.color</p:attrName>
                                        </p:attrNameLst>
                                      </p:cBhvr>
                                      <p:to>
                                        <p:clrVal>
                                          <a:schemeClr val="accent2"/>
                                        </p:clrVal>
                                      </p:to>
                                    </p:set>
                                    <p:set>
                                      <p:cBhvr>
                                        <p:cTn id="36" dur="500" fill="hold"/>
                                        <p:tgtEl>
                                          <p:spTgt spid="124931">
                                            <p:txEl>
                                              <p:charRg st="58" end="69"/>
                                            </p:txEl>
                                          </p:spTgt>
                                        </p:tgtEl>
                                        <p:attrNameLst>
                                          <p:attrName>fillcolor</p:attrName>
                                        </p:attrNameLst>
                                      </p:cBhvr>
                                      <p:to>
                                        <p:clrVal>
                                          <a:schemeClr val="accent2"/>
                                        </p:clrVal>
                                      </p:to>
                                    </p:set>
                                    <p:set>
                                      <p:cBhvr>
                                        <p:cTn id="37" dur="500" fill="hold"/>
                                        <p:tgtEl>
                                          <p:spTgt spid="124931">
                                            <p:txEl>
                                              <p:charRg st="58" end="69"/>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nodeType="clickEffect">
                                  <p:stCondLst>
                                    <p:cond delay="0"/>
                                  </p:stCondLst>
                                  <p:iterate type="lt">
                                    <p:tmPct val="4000"/>
                                  </p:iterate>
                                  <p:childTnLst>
                                    <p:set>
                                      <p:cBhvr override="childStyle">
                                        <p:cTn id="41" dur="500" fill="hold"/>
                                        <p:tgtEl>
                                          <p:spTgt spid="124931">
                                            <p:txEl>
                                              <p:charRg st="69" end="101"/>
                                            </p:txEl>
                                          </p:spTgt>
                                        </p:tgtEl>
                                        <p:attrNameLst>
                                          <p:attrName>style.color</p:attrName>
                                        </p:attrNameLst>
                                      </p:cBhvr>
                                      <p:to>
                                        <p:clrVal>
                                          <a:schemeClr val="accent2"/>
                                        </p:clrVal>
                                      </p:to>
                                    </p:set>
                                    <p:set>
                                      <p:cBhvr>
                                        <p:cTn id="42" dur="500" fill="hold"/>
                                        <p:tgtEl>
                                          <p:spTgt spid="124931">
                                            <p:txEl>
                                              <p:charRg st="69" end="101"/>
                                            </p:txEl>
                                          </p:spTgt>
                                        </p:tgtEl>
                                        <p:attrNameLst>
                                          <p:attrName>fillcolor</p:attrName>
                                        </p:attrNameLst>
                                      </p:cBhvr>
                                      <p:to>
                                        <p:clrVal>
                                          <a:schemeClr val="accent2"/>
                                        </p:clrVal>
                                      </p:to>
                                    </p:set>
                                    <p:set>
                                      <p:cBhvr>
                                        <p:cTn id="43" dur="500" fill="hold"/>
                                        <p:tgtEl>
                                          <p:spTgt spid="124931">
                                            <p:txEl>
                                              <p:charRg st="69" end="101"/>
                                            </p:txEl>
                                          </p:spTgt>
                                        </p:tgtEl>
                                        <p:attrNameLst>
                                          <p:attrName>fill.type</p:attrName>
                                        </p:attrNameLst>
                                      </p:cBhvr>
                                      <p:to>
                                        <p:strVal val="solid"/>
                                      </p:to>
                                    </p:set>
                                  </p:childTnLst>
                                </p:cTn>
                              </p:par>
                            </p:childTnLst>
                          </p:cTn>
                        </p:par>
                        <p:par>
                          <p:cTn id="44" fill="hold">
                            <p:stCondLst>
                              <p:cond delay="1100"/>
                            </p:stCondLst>
                            <p:childTnLst>
                              <p:par>
                                <p:cTn id="45" presetID="1" presetClass="entr" presetSubtype="0" fill="hold" grpId="0" nodeType="afterEffect">
                                  <p:stCondLst>
                                    <p:cond delay="0"/>
                                  </p:stCondLst>
                                  <p:childTnLst>
                                    <p:set>
                                      <p:cBhvr>
                                        <p:cTn id="46" dur="1" fill="hold">
                                          <p:stCondLst>
                                            <p:cond delay="0"/>
                                          </p:stCondLst>
                                        </p:cTn>
                                        <p:tgtEl>
                                          <p:spTgt spid="1249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4952"/>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2495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1" presetClass="emph" presetSubtype="0" nodeType="clickEffect">
                                  <p:stCondLst>
                                    <p:cond delay="0"/>
                                  </p:stCondLst>
                                  <p:iterate type="lt">
                                    <p:tmAbs val="0"/>
                                  </p:iterate>
                                  <p:childTnLst>
                                    <p:set>
                                      <p:cBhvr override="childStyle">
                                        <p:cTn id="54" dur="500" fill="hold"/>
                                        <p:tgtEl>
                                          <p:spTgt spid="124931">
                                            <p:txEl>
                                              <p:charRg st="58" end="69"/>
                                            </p:txEl>
                                          </p:spTgt>
                                        </p:tgtEl>
                                        <p:attrNameLst>
                                          <p:attrName>style.color</p:attrName>
                                        </p:attrNameLst>
                                      </p:cBhvr>
                                      <p:to>
                                        <p:clrVal>
                                          <a:schemeClr val="accent2"/>
                                        </p:clrVal>
                                      </p:to>
                                    </p:set>
                                    <p:set>
                                      <p:cBhvr override="childStyle">
                                        <p:cTn id="55" dur="500" fill="hold"/>
                                        <p:tgtEl>
                                          <p:spTgt spid="124931">
                                            <p:txEl>
                                              <p:charRg st="58" end="69"/>
                                            </p:txEl>
                                          </p:spTgt>
                                        </p:tgtEl>
                                        <p:attrNameLst>
                                          <p:attrName>style.fontStyle</p:attrName>
                                        </p:attrNameLst>
                                      </p:cBhvr>
                                      <p:to>
                                        <p:strVal val="italic"/>
                                      </p:to>
                                    </p:set>
                                    <p:set>
                                      <p:cBhvr>
                                        <p:cTn id="56" dur="500" fill="hold"/>
                                        <p:tgtEl>
                                          <p:spTgt spid="124931">
                                            <p:txEl>
                                              <p:charRg st="58" end="69"/>
                                            </p:txEl>
                                          </p:spTgt>
                                        </p:tgtEl>
                                        <p:attrNameLst>
                                          <p:attrName>style.fontWeight</p:attrName>
                                        </p:attrNameLst>
                                      </p:cBhvr>
                                      <p:to>
                                        <p:strVal val="bold"/>
                                      </p:to>
                                    </p:set>
                                    <p:set>
                                      <p:cBhvr>
                                        <p:cTn id="57" dur="500" fill="hold"/>
                                        <p:tgtEl>
                                          <p:spTgt spid="124931">
                                            <p:txEl>
                                              <p:charRg st="58" end="69"/>
                                            </p:txEl>
                                          </p:spTgt>
                                        </p:tgtEl>
                                        <p:attrNameLst>
                                          <p:attrName>style.textDecorationUnderline</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31" presetClass="emph" presetSubtype="0" nodeType="clickEffect">
                                  <p:stCondLst>
                                    <p:cond delay="0"/>
                                  </p:stCondLst>
                                  <p:iterate type="lt">
                                    <p:tmAbs val="0"/>
                                  </p:iterate>
                                  <p:childTnLst>
                                    <p:set>
                                      <p:cBhvr override="childStyle">
                                        <p:cTn id="61" dur="500" fill="hold"/>
                                        <p:tgtEl>
                                          <p:spTgt spid="124931">
                                            <p:txEl>
                                              <p:charRg st="69" end="101"/>
                                            </p:txEl>
                                          </p:spTgt>
                                        </p:tgtEl>
                                        <p:attrNameLst>
                                          <p:attrName>style.color</p:attrName>
                                        </p:attrNameLst>
                                      </p:cBhvr>
                                      <p:to>
                                        <p:clrVal>
                                          <a:schemeClr val="accent2"/>
                                        </p:clrVal>
                                      </p:to>
                                    </p:set>
                                    <p:set>
                                      <p:cBhvr override="childStyle">
                                        <p:cTn id="62" dur="500" fill="hold"/>
                                        <p:tgtEl>
                                          <p:spTgt spid="124931">
                                            <p:txEl>
                                              <p:charRg st="69" end="101"/>
                                            </p:txEl>
                                          </p:spTgt>
                                        </p:tgtEl>
                                        <p:attrNameLst>
                                          <p:attrName>style.fontStyle</p:attrName>
                                        </p:attrNameLst>
                                      </p:cBhvr>
                                      <p:to>
                                        <p:strVal val="italic"/>
                                      </p:to>
                                    </p:set>
                                    <p:set>
                                      <p:cBhvr>
                                        <p:cTn id="63" dur="500" fill="hold"/>
                                        <p:tgtEl>
                                          <p:spTgt spid="124931">
                                            <p:txEl>
                                              <p:charRg st="69" end="101"/>
                                            </p:txEl>
                                          </p:spTgt>
                                        </p:tgtEl>
                                        <p:attrNameLst>
                                          <p:attrName>style.fontWeight</p:attrName>
                                        </p:attrNameLst>
                                      </p:cBhvr>
                                      <p:to>
                                        <p:strVal val="bold"/>
                                      </p:to>
                                    </p:set>
                                    <p:set>
                                      <p:cBhvr>
                                        <p:cTn id="64" dur="500" fill="hold"/>
                                        <p:tgtEl>
                                          <p:spTgt spid="124931">
                                            <p:txEl>
                                              <p:charRg st="69" end="101"/>
                                            </p:txEl>
                                          </p:spTgt>
                                        </p:tgtEl>
                                        <p:attrNameLst>
                                          <p:attrName>style.textDecorationUnderline</p:attrName>
                                        </p:attrNameLst>
                                      </p:cBhvr>
                                      <p:to>
                                        <p:strVal val="tru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124942"/>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4953"/>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12495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1" presetClass="emph" presetSubtype="0" nodeType="clickEffect">
                                  <p:stCondLst>
                                    <p:cond delay="0"/>
                                  </p:stCondLst>
                                  <p:iterate type="lt">
                                    <p:tmAbs val="0"/>
                                  </p:iterate>
                                  <p:childTnLst>
                                    <p:set>
                                      <p:cBhvr override="childStyle">
                                        <p:cTn id="76" dur="500" fill="hold"/>
                                        <p:tgtEl>
                                          <p:spTgt spid="124931">
                                            <p:txEl>
                                              <p:charRg st="58" end="69"/>
                                            </p:txEl>
                                          </p:spTgt>
                                        </p:tgtEl>
                                        <p:attrNameLst>
                                          <p:attrName>style.color</p:attrName>
                                        </p:attrNameLst>
                                      </p:cBhvr>
                                      <p:to>
                                        <p:clrVal>
                                          <a:schemeClr val="accent2"/>
                                        </p:clrVal>
                                      </p:to>
                                    </p:set>
                                    <p:set>
                                      <p:cBhvr override="childStyle">
                                        <p:cTn id="77" dur="500" fill="hold"/>
                                        <p:tgtEl>
                                          <p:spTgt spid="124931">
                                            <p:txEl>
                                              <p:charRg st="58" end="69"/>
                                            </p:txEl>
                                          </p:spTgt>
                                        </p:tgtEl>
                                        <p:attrNameLst>
                                          <p:attrName>style.fontStyle</p:attrName>
                                        </p:attrNameLst>
                                      </p:cBhvr>
                                      <p:to>
                                        <p:strVal val="italic"/>
                                      </p:to>
                                    </p:set>
                                    <p:set>
                                      <p:cBhvr>
                                        <p:cTn id="78" dur="500" fill="hold"/>
                                        <p:tgtEl>
                                          <p:spTgt spid="124931">
                                            <p:txEl>
                                              <p:charRg st="58" end="69"/>
                                            </p:txEl>
                                          </p:spTgt>
                                        </p:tgtEl>
                                        <p:attrNameLst>
                                          <p:attrName>style.fontWeight</p:attrName>
                                        </p:attrNameLst>
                                      </p:cBhvr>
                                      <p:to>
                                        <p:strVal val="bold"/>
                                      </p:to>
                                    </p:set>
                                    <p:set>
                                      <p:cBhvr>
                                        <p:cTn id="79" dur="500" fill="hold"/>
                                        <p:tgtEl>
                                          <p:spTgt spid="124931">
                                            <p:txEl>
                                              <p:charRg st="58" end="69"/>
                                            </p:txEl>
                                          </p:spTgt>
                                        </p:tgtEl>
                                        <p:attrNameLst>
                                          <p:attrName>style.textDecorationUnderline</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31" presetClass="emph" presetSubtype="0" nodeType="clickEffect">
                                  <p:stCondLst>
                                    <p:cond delay="0"/>
                                  </p:stCondLst>
                                  <p:iterate type="lt">
                                    <p:tmAbs val="0"/>
                                  </p:iterate>
                                  <p:childTnLst>
                                    <p:set>
                                      <p:cBhvr override="childStyle">
                                        <p:cTn id="83" dur="500" fill="hold"/>
                                        <p:tgtEl>
                                          <p:spTgt spid="124931">
                                            <p:txEl>
                                              <p:charRg st="69" end="101"/>
                                            </p:txEl>
                                          </p:spTgt>
                                        </p:tgtEl>
                                        <p:attrNameLst>
                                          <p:attrName>style.color</p:attrName>
                                        </p:attrNameLst>
                                      </p:cBhvr>
                                      <p:to>
                                        <p:clrVal>
                                          <a:schemeClr val="accent2"/>
                                        </p:clrVal>
                                      </p:to>
                                    </p:set>
                                    <p:set>
                                      <p:cBhvr override="childStyle">
                                        <p:cTn id="84" dur="500" fill="hold"/>
                                        <p:tgtEl>
                                          <p:spTgt spid="124931">
                                            <p:txEl>
                                              <p:charRg st="69" end="101"/>
                                            </p:txEl>
                                          </p:spTgt>
                                        </p:tgtEl>
                                        <p:attrNameLst>
                                          <p:attrName>style.fontStyle</p:attrName>
                                        </p:attrNameLst>
                                      </p:cBhvr>
                                      <p:to>
                                        <p:strVal val="italic"/>
                                      </p:to>
                                    </p:set>
                                    <p:set>
                                      <p:cBhvr>
                                        <p:cTn id="85" dur="500" fill="hold"/>
                                        <p:tgtEl>
                                          <p:spTgt spid="124931">
                                            <p:txEl>
                                              <p:charRg st="69" end="101"/>
                                            </p:txEl>
                                          </p:spTgt>
                                        </p:tgtEl>
                                        <p:attrNameLst>
                                          <p:attrName>style.fontWeight</p:attrName>
                                        </p:attrNameLst>
                                      </p:cBhvr>
                                      <p:to>
                                        <p:strVal val="bold"/>
                                      </p:to>
                                    </p:set>
                                    <p:set>
                                      <p:cBhvr>
                                        <p:cTn id="86" dur="500" fill="hold"/>
                                        <p:tgtEl>
                                          <p:spTgt spid="124931">
                                            <p:txEl>
                                              <p:charRg st="69" end="101"/>
                                            </p:txEl>
                                          </p:spTgt>
                                        </p:tgtEl>
                                        <p:attrNameLst>
                                          <p:attrName>style.textDecorationUnderline</p:attrName>
                                        </p:attrNameLst>
                                      </p:cBhvr>
                                      <p:to>
                                        <p:strVal val="true"/>
                                      </p:to>
                                    </p:se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0"/>
                                          </p:stCondLst>
                                        </p:cTn>
                                        <p:tgtEl>
                                          <p:spTgt spid="124943"/>
                                        </p:tgtEl>
                                        <p:attrNameLst>
                                          <p:attrName>style.visibility</p:attrName>
                                        </p:attrNameLst>
                                      </p:cBhvr>
                                      <p:to>
                                        <p:strVal val="visible"/>
                                      </p:to>
                                    </p:se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124954"/>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12495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1" presetClass="emph" presetSubtype="0" nodeType="clickEffect">
                                  <p:stCondLst>
                                    <p:cond delay="0"/>
                                  </p:stCondLst>
                                  <p:iterate type="lt">
                                    <p:tmAbs val="0"/>
                                  </p:iterate>
                                  <p:childTnLst>
                                    <p:set>
                                      <p:cBhvr override="childStyle">
                                        <p:cTn id="98" dur="500" fill="hold"/>
                                        <p:tgtEl>
                                          <p:spTgt spid="124931">
                                            <p:txEl>
                                              <p:charRg st="58" end="69"/>
                                            </p:txEl>
                                          </p:spTgt>
                                        </p:tgtEl>
                                        <p:attrNameLst>
                                          <p:attrName>style.color</p:attrName>
                                        </p:attrNameLst>
                                      </p:cBhvr>
                                      <p:to>
                                        <p:clrVal>
                                          <a:schemeClr val="accent2"/>
                                        </p:clrVal>
                                      </p:to>
                                    </p:set>
                                    <p:set>
                                      <p:cBhvr override="childStyle">
                                        <p:cTn id="99" dur="500" fill="hold"/>
                                        <p:tgtEl>
                                          <p:spTgt spid="124931">
                                            <p:txEl>
                                              <p:charRg st="58" end="69"/>
                                            </p:txEl>
                                          </p:spTgt>
                                        </p:tgtEl>
                                        <p:attrNameLst>
                                          <p:attrName>style.fontStyle</p:attrName>
                                        </p:attrNameLst>
                                      </p:cBhvr>
                                      <p:to>
                                        <p:strVal val="italic"/>
                                      </p:to>
                                    </p:set>
                                    <p:set>
                                      <p:cBhvr>
                                        <p:cTn id="100" dur="500" fill="hold"/>
                                        <p:tgtEl>
                                          <p:spTgt spid="124931">
                                            <p:txEl>
                                              <p:charRg st="58" end="69"/>
                                            </p:txEl>
                                          </p:spTgt>
                                        </p:tgtEl>
                                        <p:attrNameLst>
                                          <p:attrName>style.fontWeight</p:attrName>
                                        </p:attrNameLst>
                                      </p:cBhvr>
                                      <p:to>
                                        <p:strVal val="bold"/>
                                      </p:to>
                                    </p:set>
                                    <p:set>
                                      <p:cBhvr>
                                        <p:cTn id="101" dur="500" fill="hold"/>
                                        <p:tgtEl>
                                          <p:spTgt spid="124931">
                                            <p:txEl>
                                              <p:charRg st="58" end="69"/>
                                            </p:txEl>
                                          </p:spTgt>
                                        </p:tgtEl>
                                        <p:attrNameLst>
                                          <p:attrName>style.textDecorationUnderline</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31" presetClass="emph" presetSubtype="0" nodeType="clickEffect">
                                  <p:stCondLst>
                                    <p:cond delay="0"/>
                                  </p:stCondLst>
                                  <p:iterate type="lt">
                                    <p:tmAbs val="0"/>
                                  </p:iterate>
                                  <p:childTnLst>
                                    <p:set>
                                      <p:cBhvr override="childStyle">
                                        <p:cTn id="105" dur="500" fill="hold"/>
                                        <p:tgtEl>
                                          <p:spTgt spid="124931">
                                            <p:txEl>
                                              <p:charRg st="69" end="101"/>
                                            </p:txEl>
                                          </p:spTgt>
                                        </p:tgtEl>
                                        <p:attrNameLst>
                                          <p:attrName>style.color</p:attrName>
                                        </p:attrNameLst>
                                      </p:cBhvr>
                                      <p:to>
                                        <p:clrVal>
                                          <a:schemeClr val="accent2"/>
                                        </p:clrVal>
                                      </p:to>
                                    </p:set>
                                    <p:set>
                                      <p:cBhvr override="childStyle">
                                        <p:cTn id="106" dur="500" fill="hold"/>
                                        <p:tgtEl>
                                          <p:spTgt spid="124931">
                                            <p:txEl>
                                              <p:charRg st="69" end="101"/>
                                            </p:txEl>
                                          </p:spTgt>
                                        </p:tgtEl>
                                        <p:attrNameLst>
                                          <p:attrName>style.fontStyle</p:attrName>
                                        </p:attrNameLst>
                                      </p:cBhvr>
                                      <p:to>
                                        <p:strVal val="italic"/>
                                      </p:to>
                                    </p:set>
                                    <p:set>
                                      <p:cBhvr>
                                        <p:cTn id="107" dur="500" fill="hold"/>
                                        <p:tgtEl>
                                          <p:spTgt spid="124931">
                                            <p:txEl>
                                              <p:charRg st="69" end="101"/>
                                            </p:txEl>
                                          </p:spTgt>
                                        </p:tgtEl>
                                        <p:attrNameLst>
                                          <p:attrName>style.fontWeight</p:attrName>
                                        </p:attrNameLst>
                                      </p:cBhvr>
                                      <p:to>
                                        <p:strVal val="bold"/>
                                      </p:to>
                                    </p:set>
                                    <p:set>
                                      <p:cBhvr>
                                        <p:cTn id="108" dur="500" fill="hold"/>
                                        <p:tgtEl>
                                          <p:spTgt spid="124931">
                                            <p:txEl>
                                              <p:charRg st="69" end="101"/>
                                            </p:txEl>
                                          </p:spTgt>
                                        </p:tgtEl>
                                        <p:attrNameLst>
                                          <p:attrName>style.textDecorationUnderline</p:attrName>
                                        </p:attrNameLst>
                                      </p:cBhvr>
                                      <p:to>
                                        <p:strVal val="true"/>
                                      </p:to>
                                    </p:se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124944"/>
                                        </p:tgtEl>
                                        <p:attrNameLst>
                                          <p:attrName>style.visibility</p:attrName>
                                        </p:attrNameLst>
                                      </p:cBhvr>
                                      <p:to>
                                        <p:strVal val="visible"/>
                                      </p:to>
                                    </p:se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124955"/>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12495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31" presetClass="emph" presetSubtype="0" nodeType="clickEffect">
                                  <p:stCondLst>
                                    <p:cond delay="0"/>
                                  </p:stCondLst>
                                  <p:iterate type="lt">
                                    <p:tmAbs val="0"/>
                                  </p:iterate>
                                  <p:childTnLst>
                                    <p:set>
                                      <p:cBhvr override="childStyle">
                                        <p:cTn id="120" dur="500" fill="hold"/>
                                        <p:tgtEl>
                                          <p:spTgt spid="124931">
                                            <p:txEl>
                                              <p:charRg st="58" end="69"/>
                                            </p:txEl>
                                          </p:spTgt>
                                        </p:tgtEl>
                                        <p:attrNameLst>
                                          <p:attrName>style.color</p:attrName>
                                        </p:attrNameLst>
                                      </p:cBhvr>
                                      <p:to>
                                        <p:clrVal>
                                          <a:schemeClr val="accent2"/>
                                        </p:clrVal>
                                      </p:to>
                                    </p:set>
                                    <p:set>
                                      <p:cBhvr override="childStyle">
                                        <p:cTn id="121" dur="500" fill="hold"/>
                                        <p:tgtEl>
                                          <p:spTgt spid="124931">
                                            <p:txEl>
                                              <p:charRg st="58" end="69"/>
                                            </p:txEl>
                                          </p:spTgt>
                                        </p:tgtEl>
                                        <p:attrNameLst>
                                          <p:attrName>style.fontStyle</p:attrName>
                                        </p:attrNameLst>
                                      </p:cBhvr>
                                      <p:to>
                                        <p:strVal val="italic"/>
                                      </p:to>
                                    </p:set>
                                    <p:set>
                                      <p:cBhvr>
                                        <p:cTn id="122" dur="500" fill="hold"/>
                                        <p:tgtEl>
                                          <p:spTgt spid="124931">
                                            <p:txEl>
                                              <p:charRg st="58" end="69"/>
                                            </p:txEl>
                                          </p:spTgt>
                                        </p:tgtEl>
                                        <p:attrNameLst>
                                          <p:attrName>style.fontWeight</p:attrName>
                                        </p:attrNameLst>
                                      </p:cBhvr>
                                      <p:to>
                                        <p:strVal val="bold"/>
                                      </p:to>
                                    </p:set>
                                    <p:set>
                                      <p:cBhvr>
                                        <p:cTn id="123" dur="500" fill="hold"/>
                                        <p:tgtEl>
                                          <p:spTgt spid="124931">
                                            <p:txEl>
                                              <p:charRg st="58" end="69"/>
                                            </p:txEl>
                                          </p:spTgt>
                                        </p:tgtEl>
                                        <p:attrNameLst>
                                          <p:attrName>style.textDecorationUnderline</p:attrName>
                                        </p:attrNameLst>
                                      </p:cBhvr>
                                      <p:to>
                                        <p:strVal val="true"/>
                                      </p:to>
                                    </p:set>
                                  </p:childTnLst>
                                </p:cTn>
                              </p:par>
                            </p:childTnLst>
                          </p:cTn>
                        </p:par>
                      </p:childTnLst>
                    </p:cTn>
                  </p:par>
                  <p:par>
                    <p:cTn id="124" fill="hold">
                      <p:stCondLst>
                        <p:cond delay="indefinite"/>
                      </p:stCondLst>
                      <p:childTnLst>
                        <p:par>
                          <p:cTn id="125" fill="hold">
                            <p:stCondLst>
                              <p:cond delay="0"/>
                            </p:stCondLst>
                            <p:childTnLst>
                              <p:par>
                                <p:cTn id="126" presetID="16" presetClass="emph" presetSubtype="0" fill="hold" nodeType="clickEffect">
                                  <p:stCondLst>
                                    <p:cond delay="0"/>
                                  </p:stCondLst>
                                  <p:iterate type="lt">
                                    <p:tmPct val="4000"/>
                                  </p:iterate>
                                  <p:childTnLst>
                                    <p:set>
                                      <p:cBhvr override="childStyle">
                                        <p:cTn id="127" dur="500" fill="hold"/>
                                        <p:tgtEl>
                                          <p:spTgt spid="124931">
                                            <p:txEl>
                                              <p:charRg st="101" end="125"/>
                                            </p:txEl>
                                          </p:spTgt>
                                        </p:tgtEl>
                                        <p:attrNameLst>
                                          <p:attrName>style.color</p:attrName>
                                        </p:attrNameLst>
                                      </p:cBhvr>
                                      <p:to>
                                        <p:clrVal>
                                          <a:schemeClr val="accent2"/>
                                        </p:clrVal>
                                      </p:to>
                                    </p:set>
                                    <p:set>
                                      <p:cBhvr>
                                        <p:cTn id="128" dur="500" fill="hold"/>
                                        <p:tgtEl>
                                          <p:spTgt spid="124931">
                                            <p:txEl>
                                              <p:charRg st="101" end="125"/>
                                            </p:txEl>
                                          </p:spTgt>
                                        </p:tgtEl>
                                        <p:attrNameLst>
                                          <p:attrName>fillcolor</p:attrName>
                                        </p:attrNameLst>
                                      </p:cBhvr>
                                      <p:to>
                                        <p:clrVal>
                                          <a:schemeClr val="accent2"/>
                                        </p:clrVal>
                                      </p:to>
                                    </p:set>
                                    <p:set>
                                      <p:cBhvr>
                                        <p:cTn id="129" dur="500" fill="hold"/>
                                        <p:tgtEl>
                                          <p:spTgt spid="124931">
                                            <p:txEl>
                                              <p:charRg st="101" end="125"/>
                                            </p:txEl>
                                          </p:spTgt>
                                        </p:tgtEl>
                                        <p:attrNameLst>
                                          <p:attrName>fill.type</p:attrName>
                                        </p:attrNameLst>
                                      </p:cBhvr>
                                      <p:to>
                                        <p:strVal val="solid"/>
                                      </p:to>
                                    </p:set>
                                  </p:childTnLst>
                                </p:cTn>
                              </p:par>
                            </p:childTnLst>
                          </p:cTn>
                        </p:par>
                      </p:childTnLst>
                    </p:cTn>
                  </p:par>
                  <p:par>
                    <p:cTn id="130" fill="hold">
                      <p:stCondLst>
                        <p:cond delay="indefinite"/>
                      </p:stCondLst>
                      <p:childTnLst>
                        <p:par>
                          <p:cTn id="131" fill="hold">
                            <p:stCondLst>
                              <p:cond delay="0"/>
                            </p:stCondLst>
                            <p:childTnLst>
                              <p:par>
                                <p:cTn id="132" presetID="16" presetClass="emph" presetSubtype="0" fill="hold" nodeType="clickEffect">
                                  <p:stCondLst>
                                    <p:cond delay="0"/>
                                  </p:stCondLst>
                                  <p:iterate type="lt">
                                    <p:tmPct val="4000"/>
                                  </p:iterate>
                                  <p:childTnLst>
                                    <p:set>
                                      <p:cBhvr override="childStyle">
                                        <p:cTn id="133" dur="500" fill="hold"/>
                                        <p:tgtEl>
                                          <p:spTgt spid="124931">
                                            <p:txEl>
                                              <p:charRg st="125" end="164"/>
                                            </p:txEl>
                                          </p:spTgt>
                                        </p:tgtEl>
                                        <p:attrNameLst>
                                          <p:attrName>style.color</p:attrName>
                                        </p:attrNameLst>
                                      </p:cBhvr>
                                      <p:to>
                                        <p:clrVal>
                                          <a:schemeClr val="accent2"/>
                                        </p:clrVal>
                                      </p:to>
                                    </p:set>
                                    <p:set>
                                      <p:cBhvr>
                                        <p:cTn id="134" dur="500" fill="hold"/>
                                        <p:tgtEl>
                                          <p:spTgt spid="124931">
                                            <p:txEl>
                                              <p:charRg st="125" end="164"/>
                                            </p:txEl>
                                          </p:spTgt>
                                        </p:tgtEl>
                                        <p:attrNameLst>
                                          <p:attrName>fillcolor</p:attrName>
                                        </p:attrNameLst>
                                      </p:cBhvr>
                                      <p:to>
                                        <p:clrVal>
                                          <a:schemeClr val="accent2"/>
                                        </p:clrVal>
                                      </p:to>
                                    </p:set>
                                    <p:set>
                                      <p:cBhvr>
                                        <p:cTn id="135" dur="500" fill="hold"/>
                                        <p:tgtEl>
                                          <p:spTgt spid="124931">
                                            <p:txEl>
                                              <p:charRg st="125" end="164"/>
                                            </p:txEl>
                                          </p:spTgt>
                                        </p:tgtEl>
                                        <p:attrNameLst>
                                          <p:attrName>fill.type</p:attrName>
                                        </p:attrNameLst>
                                      </p:cBhvr>
                                      <p:to>
                                        <p:strVal val="solid"/>
                                      </p:to>
                                    </p:set>
                                  </p:childTnLst>
                                </p:cTn>
                              </p:par>
                              <p:par>
                                <p:cTn id="136" presetID="0" presetClass="path" presetSubtype="0" accel="50000" decel="50000" fill="hold" grpId="1" nodeType="withEffect">
                                  <p:stCondLst>
                                    <p:cond delay="0"/>
                                  </p:stCondLst>
                                  <p:childTnLst>
                                    <p:animMotion origin="layout" path="M 3.05556E-6 2.59259E-6 C -0.01632 -0.04375 -0.03264 -0.0875 -0.03907 -0.10533 " pathEditMode="relative" rAng="0" ptsTypes="aA">
                                      <p:cBhvr>
                                        <p:cTn id="137" dur="2000" fill="hold"/>
                                        <p:tgtEl>
                                          <p:spTgt spid="124944"/>
                                        </p:tgtEl>
                                        <p:attrNameLst>
                                          <p:attrName>ppt_x</p:attrName>
                                          <p:attrName>ppt_y</p:attrName>
                                        </p:attrNameLst>
                                      </p:cBhvr>
                                      <p:rCtr x="-2000" y="-5300"/>
                                    </p:animMotion>
                                  </p:childTnLst>
                                </p:cTn>
                              </p:par>
                            </p:childTnLst>
                          </p:cTn>
                        </p:par>
                      </p:childTnLst>
                    </p:cTn>
                  </p:par>
                  <p:par>
                    <p:cTn id="138" fill="hold">
                      <p:stCondLst>
                        <p:cond delay="indefinite"/>
                      </p:stCondLst>
                      <p:childTnLst>
                        <p:par>
                          <p:cTn id="139" fill="hold">
                            <p:stCondLst>
                              <p:cond delay="0"/>
                            </p:stCondLst>
                            <p:childTnLst>
                              <p:par>
                                <p:cTn id="140" presetID="31" presetClass="emph" presetSubtype="0" nodeType="clickEffect">
                                  <p:stCondLst>
                                    <p:cond delay="0"/>
                                  </p:stCondLst>
                                  <p:iterate type="lt">
                                    <p:tmAbs val="0"/>
                                  </p:iterate>
                                  <p:childTnLst>
                                    <p:set>
                                      <p:cBhvr override="childStyle">
                                        <p:cTn id="141" dur="500" fill="hold"/>
                                        <p:tgtEl>
                                          <p:spTgt spid="124931">
                                            <p:txEl>
                                              <p:charRg st="101" end="125"/>
                                            </p:txEl>
                                          </p:spTgt>
                                        </p:tgtEl>
                                        <p:attrNameLst>
                                          <p:attrName>style.color</p:attrName>
                                        </p:attrNameLst>
                                      </p:cBhvr>
                                      <p:to>
                                        <p:clrVal>
                                          <a:schemeClr val="accent2"/>
                                        </p:clrVal>
                                      </p:to>
                                    </p:set>
                                    <p:set>
                                      <p:cBhvr override="childStyle">
                                        <p:cTn id="142" dur="500" fill="hold"/>
                                        <p:tgtEl>
                                          <p:spTgt spid="124931">
                                            <p:txEl>
                                              <p:charRg st="101" end="125"/>
                                            </p:txEl>
                                          </p:spTgt>
                                        </p:tgtEl>
                                        <p:attrNameLst>
                                          <p:attrName>style.fontStyle</p:attrName>
                                        </p:attrNameLst>
                                      </p:cBhvr>
                                      <p:to>
                                        <p:strVal val="italic"/>
                                      </p:to>
                                    </p:set>
                                    <p:set>
                                      <p:cBhvr>
                                        <p:cTn id="143" dur="500" fill="hold"/>
                                        <p:tgtEl>
                                          <p:spTgt spid="124931">
                                            <p:txEl>
                                              <p:charRg st="101" end="125"/>
                                            </p:txEl>
                                          </p:spTgt>
                                        </p:tgtEl>
                                        <p:attrNameLst>
                                          <p:attrName>style.fontWeight</p:attrName>
                                        </p:attrNameLst>
                                      </p:cBhvr>
                                      <p:to>
                                        <p:strVal val="bold"/>
                                      </p:to>
                                    </p:set>
                                    <p:set>
                                      <p:cBhvr>
                                        <p:cTn id="144" dur="500" fill="hold"/>
                                        <p:tgtEl>
                                          <p:spTgt spid="124931">
                                            <p:txEl>
                                              <p:charRg st="101" end="125"/>
                                            </p:txEl>
                                          </p:spTgt>
                                        </p:tgtEl>
                                        <p:attrNameLst>
                                          <p:attrName>style.textDecorationUnderline</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31" presetClass="emph" presetSubtype="0" nodeType="clickEffect">
                                  <p:stCondLst>
                                    <p:cond delay="0"/>
                                  </p:stCondLst>
                                  <p:iterate type="lt">
                                    <p:tmAbs val="0"/>
                                  </p:iterate>
                                  <p:childTnLst>
                                    <p:set>
                                      <p:cBhvr override="childStyle">
                                        <p:cTn id="148" dur="500" fill="hold"/>
                                        <p:tgtEl>
                                          <p:spTgt spid="124931">
                                            <p:txEl>
                                              <p:charRg st="125" end="164"/>
                                            </p:txEl>
                                          </p:spTgt>
                                        </p:tgtEl>
                                        <p:attrNameLst>
                                          <p:attrName>style.color</p:attrName>
                                        </p:attrNameLst>
                                      </p:cBhvr>
                                      <p:to>
                                        <p:clrVal>
                                          <a:schemeClr val="accent2"/>
                                        </p:clrVal>
                                      </p:to>
                                    </p:set>
                                    <p:set>
                                      <p:cBhvr override="childStyle">
                                        <p:cTn id="149" dur="500" fill="hold"/>
                                        <p:tgtEl>
                                          <p:spTgt spid="124931">
                                            <p:txEl>
                                              <p:charRg st="125" end="164"/>
                                            </p:txEl>
                                          </p:spTgt>
                                        </p:tgtEl>
                                        <p:attrNameLst>
                                          <p:attrName>style.fontStyle</p:attrName>
                                        </p:attrNameLst>
                                      </p:cBhvr>
                                      <p:to>
                                        <p:strVal val="italic"/>
                                      </p:to>
                                    </p:set>
                                    <p:set>
                                      <p:cBhvr>
                                        <p:cTn id="150" dur="500" fill="hold"/>
                                        <p:tgtEl>
                                          <p:spTgt spid="124931">
                                            <p:txEl>
                                              <p:charRg st="125" end="164"/>
                                            </p:txEl>
                                          </p:spTgt>
                                        </p:tgtEl>
                                        <p:attrNameLst>
                                          <p:attrName>style.fontWeight</p:attrName>
                                        </p:attrNameLst>
                                      </p:cBhvr>
                                      <p:to>
                                        <p:strVal val="bold"/>
                                      </p:to>
                                    </p:set>
                                    <p:set>
                                      <p:cBhvr>
                                        <p:cTn id="151" dur="500" fill="hold"/>
                                        <p:tgtEl>
                                          <p:spTgt spid="124931">
                                            <p:txEl>
                                              <p:charRg st="125" end="164"/>
                                            </p:txEl>
                                          </p:spTgt>
                                        </p:tgtEl>
                                        <p:attrNameLst>
                                          <p:attrName>style.textDecorationUnderline</p:attrName>
                                        </p:attrNameLst>
                                      </p:cBhvr>
                                      <p:to>
                                        <p:strVal val="true"/>
                                      </p:to>
                                    </p:set>
                                  </p:childTnLst>
                                </p:cTn>
                              </p:par>
                              <p:par>
                                <p:cTn id="152" presetID="0" presetClass="path" presetSubtype="0" accel="50000" decel="50000" fill="hold" grpId="1" nodeType="withEffect">
                                  <p:stCondLst>
                                    <p:cond delay="0"/>
                                  </p:stCondLst>
                                  <p:childTnLst>
                                    <p:animMotion origin="layout" path="M -1.66667E-6 7.40741E-7 C -0.00868 -0.06829 -0.01719 -0.13634 -0.02048 -0.16343 " pathEditMode="relative" rAng="0" ptsTypes="aA">
                                      <p:cBhvr>
                                        <p:cTn id="153" dur="2000" fill="hold"/>
                                        <p:tgtEl>
                                          <p:spTgt spid="124943"/>
                                        </p:tgtEl>
                                        <p:attrNameLst>
                                          <p:attrName>ppt_x</p:attrName>
                                          <p:attrName>ppt_y</p:attrName>
                                        </p:attrNameLst>
                                      </p:cBhvr>
                                      <p:rCtr x="-1000" y="-8200"/>
                                    </p:animMotion>
                                  </p:childTnLst>
                                </p:cTn>
                              </p:par>
                            </p:childTnLst>
                          </p:cTn>
                        </p:par>
                      </p:childTnLst>
                    </p:cTn>
                  </p:par>
                  <p:par>
                    <p:cTn id="154" fill="hold">
                      <p:stCondLst>
                        <p:cond delay="indefinite"/>
                      </p:stCondLst>
                      <p:childTnLst>
                        <p:par>
                          <p:cTn id="155" fill="hold">
                            <p:stCondLst>
                              <p:cond delay="0"/>
                            </p:stCondLst>
                            <p:childTnLst>
                              <p:par>
                                <p:cTn id="156" presetID="31" presetClass="emph" presetSubtype="0" nodeType="clickEffect">
                                  <p:stCondLst>
                                    <p:cond delay="0"/>
                                  </p:stCondLst>
                                  <p:iterate type="lt">
                                    <p:tmAbs val="0"/>
                                  </p:iterate>
                                  <p:childTnLst>
                                    <p:set>
                                      <p:cBhvr override="childStyle">
                                        <p:cTn id="157" dur="500" fill="hold"/>
                                        <p:tgtEl>
                                          <p:spTgt spid="124931">
                                            <p:txEl>
                                              <p:charRg st="101" end="125"/>
                                            </p:txEl>
                                          </p:spTgt>
                                        </p:tgtEl>
                                        <p:attrNameLst>
                                          <p:attrName>style.color</p:attrName>
                                        </p:attrNameLst>
                                      </p:cBhvr>
                                      <p:to>
                                        <p:clrVal>
                                          <a:schemeClr val="accent2"/>
                                        </p:clrVal>
                                      </p:to>
                                    </p:set>
                                    <p:set>
                                      <p:cBhvr override="childStyle">
                                        <p:cTn id="158" dur="500" fill="hold"/>
                                        <p:tgtEl>
                                          <p:spTgt spid="124931">
                                            <p:txEl>
                                              <p:charRg st="101" end="125"/>
                                            </p:txEl>
                                          </p:spTgt>
                                        </p:tgtEl>
                                        <p:attrNameLst>
                                          <p:attrName>style.fontStyle</p:attrName>
                                        </p:attrNameLst>
                                      </p:cBhvr>
                                      <p:to>
                                        <p:strVal val="italic"/>
                                      </p:to>
                                    </p:set>
                                    <p:set>
                                      <p:cBhvr>
                                        <p:cTn id="159" dur="500" fill="hold"/>
                                        <p:tgtEl>
                                          <p:spTgt spid="124931">
                                            <p:txEl>
                                              <p:charRg st="101" end="125"/>
                                            </p:txEl>
                                          </p:spTgt>
                                        </p:tgtEl>
                                        <p:attrNameLst>
                                          <p:attrName>style.fontWeight</p:attrName>
                                        </p:attrNameLst>
                                      </p:cBhvr>
                                      <p:to>
                                        <p:strVal val="bold"/>
                                      </p:to>
                                    </p:set>
                                    <p:set>
                                      <p:cBhvr>
                                        <p:cTn id="160" dur="500" fill="hold"/>
                                        <p:tgtEl>
                                          <p:spTgt spid="124931">
                                            <p:txEl>
                                              <p:charRg st="101" end="125"/>
                                            </p:txEl>
                                          </p:spTgt>
                                        </p:tgtEl>
                                        <p:attrNameLst>
                                          <p:attrName>style.textDecorationUnderline</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31" presetClass="emph" presetSubtype="0" nodeType="clickEffect">
                                  <p:stCondLst>
                                    <p:cond delay="0"/>
                                  </p:stCondLst>
                                  <p:iterate type="lt">
                                    <p:tmAbs val="0"/>
                                  </p:iterate>
                                  <p:childTnLst>
                                    <p:set>
                                      <p:cBhvr override="childStyle">
                                        <p:cTn id="164" dur="500" fill="hold"/>
                                        <p:tgtEl>
                                          <p:spTgt spid="124931">
                                            <p:txEl>
                                              <p:charRg st="125" end="164"/>
                                            </p:txEl>
                                          </p:spTgt>
                                        </p:tgtEl>
                                        <p:attrNameLst>
                                          <p:attrName>style.color</p:attrName>
                                        </p:attrNameLst>
                                      </p:cBhvr>
                                      <p:to>
                                        <p:clrVal>
                                          <a:schemeClr val="accent2"/>
                                        </p:clrVal>
                                      </p:to>
                                    </p:set>
                                    <p:set>
                                      <p:cBhvr override="childStyle">
                                        <p:cTn id="165" dur="500" fill="hold"/>
                                        <p:tgtEl>
                                          <p:spTgt spid="124931">
                                            <p:txEl>
                                              <p:charRg st="125" end="164"/>
                                            </p:txEl>
                                          </p:spTgt>
                                        </p:tgtEl>
                                        <p:attrNameLst>
                                          <p:attrName>style.fontStyle</p:attrName>
                                        </p:attrNameLst>
                                      </p:cBhvr>
                                      <p:to>
                                        <p:strVal val="italic"/>
                                      </p:to>
                                    </p:set>
                                    <p:set>
                                      <p:cBhvr>
                                        <p:cTn id="166" dur="500" fill="hold"/>
                                        <p:tgtEl>
                                          <p:spTgt spid="124931">
                                            <p:txEl>
                                              <p:charRg st="125" end="164"/>
                                            </p:txEl>
                                          </p:spTgt>
                                        </p:tgtEl>
                                        <p:attrNameLst>
                                          <p:attrName>style.fontWeight</p:attrName>
                                        </p:attrNameLst>
                                      </p:cBhvr>
                                      <p:to>
                                        <p:strVal val="bold"/>
                                      </p:to>
                                    </p:set>
                                    <p:set>
                                      <p:cBhvr>
                                        <p:cTn id="167" dur="500" fill="hold"/>
                                        <p:tgtEl>
                                          <p:spTgt spid="124931">
                                            <p:txEl>
                                              <p:charRg st="125" end="164"/>
                                            </p:txEl>
                                          </p:spTgt>
                                        </p:tgtEl>
                                        <p:attrNameLst>
                                          <p:attrName>style.textDecorationUnderline</p:attrName>
                                        </p:attrNameLst>
                                      </p:cBhvr>
                                      <p:to>
                                        <p:strVal val="true"/>
                                      </p:to>
                                    </p:set>
                                  </p:childTnLst>
                                </p:cTn>
                              </p:par>
                              <p:par>
                                <p:cTn id="168" presetID="0" presetClass="path" presetSubtype="0" accel="50000" decel="50000" fill="hold" grpId="1" nodeType="withEffect">
                                  <p:stCondLst>
                                    <p:cond delay="0"/>
                                  </p:stCondLst>
                                  <p:childTnLst>
                                    <p:animMotion origin="layout" path="M -1.66667E-6 -1.48148E-6 L 0.00313 -0.2169 " pathEditMode="relative" rAng="0" ptsTypes="AA">
                                      <p:cBhvr>
                                        <p:cTn id="169" dur="2000" fill="hold"/>
                                        <p:tgtEl>
                                          <p:spTgt spid="124942"/>
                                        </p:tgtEl>
                                        <p:attrNameLst>
                                          <p:attrName>ppt_x</p:attrName>
                                          <p:attrName>ppt_y</p:attrName>
                                        </p:attrNameLst>
                                      </p:cBhvr>
                                      <p:rCtr x="200" y="-10900"/>
                                    </p:animMotion>
                                  </p:childTnLst>
                                </p:cTn>
                              </p:par>
                            </p:childTnLst>
                          </p:cTn>
                        </p:par>
                      </p:childTnLst>
                    </p:cTn>
                  </p:par>
                  <p:par>
                    <p:cTn id="170" fill="hold">
                      <p:stCondLst>
                        <p:cond delay="indefinite"/>
                      </p:stCondLst>
                      <p:childTnLst>
                        <p:par>
                          <p:cTn id="171" fill="hold">
                            <p:stCondLst>
                              <p:cond delay="0"/>
                            </p:stCondLst>
                            <p:childTnLst>
                              <p:par>
                                <p:cTn id="172" presetID="31" presetClass="emph" presetSubtype="0" nodeType="clickEffect">
                                  <p:stCondLst>
                                    <p:cond delay="0"/>
                                  </p:stCondLst>
                                  <p:iterate type="lt">
                                    <p:tmAbs val="0"/>
                                  </p:iterate>
                                  <p:childTnLst>
                                    <p:set>
                                      <p:cBhvr override="childStyle">
                                        <p:cTn id="173" dur="500" fill="hold"/>
                                        <p:tgtEl>
                                          <p:spTgt spid="124931">
                                            <p:txEl>
                                              <p:charRg st="101" end="125"/>
                                            </p:txEl>
                                          </p:spTgt>
                                        </p:tgtEl>
                                        <p:attrNameLst>
                                          <p:attrName>style.color</p:attrName>
                                        </p:attrNameLst>
                                      </p:cBhvr>
                                      <p:to>
                                        <p:clrVal>
                                          <a:schemeClr val="accent2"/>
                                        </p:clrVal>
                                      </p:to>
                                    </p:set>
                                    <p:set>
                                      <p:cBhvr override="childStyle">
                                        <p:cTn id="174" dur="500" fill="hold"/>
                                        <p:tgtEl>
                                          <p:spTgt spid="124931">
                                            <p:txEl>
                                              <p:charRg st="101" end="125"/>
                                            </p:txEl>
                                          </p:spTgt>
                                        </p:tgtEl>
                                        <p:attrNameLst>
                                          <p:attrName>style.fontStyle</p:attrName>
                                        </p:attrNameLst>
                                      </p:cBhvr>
                                      <p:to>
                                        <p:strVal val="italic"/>
                                      </p:to>
                                    </p:set>
                                    <p:set>
                                      <p:cBhvr>
                                        <p:cTn id="175" dur="500" fill="hold"/>
                                        <p:tgtEl>
                                          <p:spTgt spid="124931">
                                            <p:txEl>
                                              <p:charRg st="101" end="125"/>
                                            </p:txEl>
                                          </p:spTgt>
                                        </p:tgtEl>
                                        <p:attrNameLst>
                                          <p:attrName>style.fontWeight</p:attrName>
                                        </p:attrNameLst>
                                      </p:cBhvr>
                                      <p:to>
                                        <p:strVal val="bold"/>
                                      </p:to>
                                    </p:set>
                                    <p:set>
                                      <p:cBhvr>
                                        <p:cTn id="176" dur="500" fill="hold"/>
                                        <p:tgtEl>
                                          <p:spTgt spid="124931">
                                            <p:txEl>
                                              <p:charRg st="101" end="125"/>
                                            </p:txEl>
                                          </p:spTgt>
                                        </p:tgtEl>
                                        <p:attrNameLst>
                                          <p:attrName>style.textDecorationUnderline</p:attrName>
                                        </p:attrNameLst>
                                      </p:cBhvr>
                                      <p:to>
                                        <p:strVal val="true"/>
                                      </p:to>
                                    </p:set>
                                  </p:childTnLst>
                                </p:cTn>
                              </p:par>
                            </p:childTnLst>
                          </p:cTn>
                        </p:par>
                      </p:childTnLst>
                    </p:cTn>
                  </p:par>
                  <p:par>
                    <p:cTn id="177" fill="hold">
                      <p:stCondLst>
                        <p:cond delay="indefinite"/>
                      </p:stCondLst>
                      <p:childTnLst>
                        <p:par>
                          <p:cTn id="178" fill="hold">
                            <p:stCondLst>
                              <p:cond delay="0"/>
                            </p:stCondLst>
                            <p:childTnLst>
                              <p:par>
                                <p:cTn id="179" presetID="31" presetClass="emph" presetSubtype="0" nodeType="clickEffect">
                                  <p:stCondLst>
                                    <p:cond delay="0"/>
                                  </p:stCondLst>
                                  <p:iterate type="lt">
                                    <p:tmAbs val="0"/>
                                  </p:iterate>
                                  <p:childTnLst>
                                    <p:set>
                                      <p:cBhvr override="childStyle">
                                        <p:cTn id="180" dur="500" fill="hold"/>
                                        <p:tgtEl>
                                          <p:spTgt spid="124931">
                                            <p:txEl>
                                              <p:charRg st="125" end="164"/>
                                            </p:txEl>
                                          </p:spTgt>
                                        </p:tgtEl>
                                        <p:attrNameLst>
                                          <p:attrName>style.color</p:attrName>
                                        </p:attrNameLst>
                                      </p:cBhvr>
                                      <p:to>
                                        <p:clrVal>
                                          <a:schemeClr val="accent2"/>
                                        </p:clrVal>
                                      </p:to>
                                    </p:set>
                                    <p:set>
                                      <p:cBhvr override="childStyle">
                                        <p:cTn id="181" dur="500" fill="hold"/>
                                        <p:tgtEl>
                                          <p:spTgt spid="124931">
                                            <p:txEl>
                                              <p:charRg st="125" end="164"/>
                                            </p:txEl>
                                          </p:spTgt>
                                        </p:tgtEl>
                                        <p:attrNameLst>
                                          <p:attrName>style.fontStyle</p:attrName>
                                        </p:attrNameLst>
                                      </p:cBhvr>
                                      <p:to>
                                        <p:strVal val="italic"/>
                                      </p:to>
                                    </p:set>
                                    <p:set>
                                      <p:cBhvr>
                                        <p:cTn id="182" dur="500" fill="hold"/>
                                        <p:tgtEl>
                                          <p:spTgt spid="124931">
                                            <p:txEl>
                                              <p:charRg st="125" end="164"/>
                                            </p:txEl>
                                          </p:spTgt>
                                        </p:tgtEl>
                                        <p:attrNameLst>
                                          <p:attrName>style.fontWeight</p:attrName>
                                        </p:attrNameLst>
                                      </p:cBhvr>
                                      <p:to>
                                        <p:strVal val="bold"/>
                                      </p:to>
                                    </p:set>
                                    <p:set>
                                      <p:cBhvr>
                                        <p:cTn id="183" dur="500" fill="hold"/>
                                        <p:tgtEl>
                                          <p:spTgt spid="124931">
                                            <p:txEl>
                                              <p:charRg st="125" end="164"/>
                                            </p:txEl>
                                          </p:spTgt>
                                        </p:tgtEl>
                                        <p:attrNameLst>
                                          <p:attrName>style.textDecorationUnderline</p:attrName>
                                        </p:attrNameLst>
                                      </p:cBhvr>
                                      <p:to>
                                        <p:strVal val="true"/>
                                      </p:to>
                                    </p:set>
                                  </p:childTnLst>
                                </p:cTn>
                              </p:par>
                              <p:par>
                                <p:cTn id="184" presetID="0" presetClass="path" presetSubtype="0" accel="50000" decel="50000" fill="hold" grpId="1" nodeType="withEffect">
                                  <p:stCondLst>
                                    <p:cond delay="0"/>
                                  </p:stCondLst>
                                  <p:childTnLst>
                                    <p:animMotion origin="layout" path="M 0.00625 -0.00023 L 0.02674 -0.26551 " pathEditMode="relative" rAng="0" ptsTypes="AA">
                                      <p:cBhvr>
                                        <p:cTn id="185" dur="2000" fill="hold"/>
                                        <p:tgtEl>
                                          <p:spTgt spid="124941"/>
                                        </p:tgtEl>
                                        <p:attrNameLst>
                                          <p:attrName>ppt_x</p:attrName>
                                          <p:attrName>ppt_y</p:attrName>
                                        </p:attrNameLst>
                                      </p:cBhvr>
                                      <p:rCtr x="1000" y="-13300"/>
                                    </p:animMotion>
                                  </p:childTnLst>
                                </p:cTn>
                              </p:par>
                            </p:childTnLst>
                          </p:cTn>
                        </p:par>
                      </p:childTnLst>
                    </p:cTn>
                  </p:par>
                  <p:par>
                    <p:cTn id="186" fill="hold">
                      <p:stCondLst>
                        <p:cond delay="indefinite"/>
                      </p:stCondLst>
                      <p:childTnLst>
                        <p:par>
                          <p:cTn id="187" fill="hold">
                            <p:stCondLst>
                              <p:cond delay="0"/>
                            </p:stCondLst>
                            <p:childTnLst>
                              <p:par>
                                <p:cTn id="188" presetID="31" presetClass="emph" presetSubtype="0" nodeType="clickEffect">
                                  <p:stCondLst>
                                    <p:cond delay="0"/>
                                  </p:stCondLst>
                                  <p:iterate type="lt">
                                    <p:tmAbs val="0"/>
                                  </p:iterate>
                                  <p:childTnLst>
                                    <p:set>
                                      <p:cBhvr override="childStyle">
                                        <p:cTn id="189" dur="500" fill="hold"/>
                                        <p:tgtEl>
                                          <p:spTgt spid="124931">
                                            <p:txEl>
                                              <p:charRg st="101" end="125"/>
                                            </p:txEl>
                                          </p:spTgt>
                                        </p:tgtEl>
                                        <p:attrNameLst>
                                          <p:attrName>style.color</p:attrName>
                                        </p:attrNameLst>
                                      </p:cBhvr>
                                      <p:to>
                                        <p:clrVal>
                                          <a:schemeClr val="accent2"/>
                                        </p:clrVal>
                                      </p:to>
                                    </p:set>
                                    <p:set>
                                      <p:cBhvr override="childStyle">
                                        <p:cTn id="190" dur="500" fill="hold"/>
                                        <p:tgtEl>
                                          <p:spTgt spid="124931">
                                            <p:txEl>
                                              <p:charRg st="101" end="125"/>
                                            </p:txEl>
                                          </p:spTgt>
                                        </p:tgtEl>
                                        <p:attrNameLst>
                                          <p:attrName>style.fontStyle</p:attrName>
                                        </p:attrNameLst>
                                      </p:cBhvr>
                                      <p:to>
                                        <p:strVal val="italic"/>
                                      </p:to>
                                    </p:set>
                                    <p:set>
                                      <p:cBhvr>
                                        <p:cTn id="191" dur="500" fill="hold"/>
                                        <p:tgtEl>
                                          <p:spTgt spid="124931">
                                            <p:txEl>
                                              <p:charRg st="101" end="125"/>
                                            </p:txEl>
                                          </p:spTgt>
                                        </p:tgtEl>
                                        <p:attrNameLst>
                                          <p:attrName>style.fontWeight</p:attrName>
                                        </p:attrNameLst>
                                      </p:cBhvr>
                                      <p:to>
                                        <p:strVal val="bold"/>
                                      </p:to>
                                    </p:set>
                                    <p:set>
                                      <p:cBhvr>
                                        <p:cTn id="192" dur="500" fill="hold"/>
                                        <p:tgtEl>
                                          <p:spTgt spid="124931">
                                            <p:txEl>
                                              <p:charRg st="101" end="125"/>
                                            </p:txEl>
                                          </p:spTgt>
                                        </p:tgtEl>
                                        <p:attrNameLst>
                                          <p:attrName>style.textDecorationUnderline</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499"/>
                                          </p:stCondLst>
                                        </p:cTn>
                                        <p:tgtEl>
                                          <p:spTgt spid="124932">
                                            <p:txEl>
                                              <p:charRg st="0" end="18"/>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24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p:bldP spid="124941" grpId="0"/>
      <p:bldP spid="124941" grpId="1"/>
      <p:bldP spid="124942" grpId="0"/>
      <p:bldP spid="124942" grpId="1"/>
      <p:bldP spid="124943" grpId="0"/>
      <p:bldP spid="124943" grpId="1"/>
      <p:bldP spid="124944" grpId="0"/>
      <p:bldP spid="124944" grpId="1"/>
      <p:bldP spid="124947" grpId="0"/>
      <p:bldP spid="124949" grpId="0" animBg="1"/>
      <p:bldP spid="124951" grpId="0"/>
      <p:bldP spid="124951" grpId="1"/>
      <p:bldP spid="124952" grpId="0"/>
      <p:bldP spid="124952" grpId="1"/>
      <p:bldP spid="124953" grpId="0"/>
      <p:bldP spid="124953" grpId="1"/>
      <p:bldP spid="124954" grpId="0"/>
      <p:bldP spid="124954" grpId="1"/>
      <p:bldP spid="1249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33795" name="Rectangle 2"/>
          <p:cNvSpPr>
            <a:spLocks noGrp="1"/>
          </p:cNvSpPr>
          <p:nvPr>
            <p:ph type="title"/>
          </p:nvPr>
        </p:nvSpPr>
        <p:spPr>
          <a:xfrm>
            <a:off x="107950" y="0"/>
            <a:ext cx="7793038" cy="1462088"/>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2000" dirty="0">
                <a:ea typeface="微软雅黑 Light" panose="020B0502040204020203" charset="-122"/>
              </a:rPr>
              <a:t>——</a:t>
            </a:r>
            <a:r>
              <a:rPr lang="zh-CN" altLang="en-US" sz="1800" dirty="0">
                <a:ea typeface="微软雅黑 Light" panose="020B0502040204020203" charset="-122"/>
              </a:rPr>
              <a:t>括号匹配的检验</a:t>
            </a:r>
            <a:endParaRPr lang="zh-CN" altLang="en-US" sz="1800" dirty="0">
              <a:ea typeface="微软雅黑 Light" panose="020B0502040204020203" charset="-122"/>
            </a:endParaRPr>
          </a:p>
        </p:txBody>
      </p:sp>
      <p:sp>
        <p:nvSpPr>
          <p:cNvPr id="33796" name="Rectangle 3"/>
          <p:cNvSpPr>
            <a:spLocks noGrp="1"/>
          </p:cNvSpPr>
          <p:nvPr>
            <p:ph idx="1"/>
          </p:nvPr>
        </p:nvSpPr>
        <p:spPr>
          <a:xfrm>
            <a:off x="684213" y="1341438"/>
            <a:ext cx="7924800" cy="4687887"/>
          </a:xfrm>
        </p:spPr>
        <p:txBody>
          <a:bodyPr vert="horz" wrap="square" lIns="91440" tIns="45720" rIns="91440" bIns="45720" anchor="t" anchorCtr="0"/>
          <a:p>
            <a:pPr eaLnBrk="1" hangingPunct="1">
              <a:lnSpc>
                <a:spcPct val="90000"/>
              </a:lnSpc>
            </a:pPr>
            <a:r>
              <a:rPr lang="zh-CN" altLang="en-US" sz="2800" b="1" dirty="0">
                <a:ea typeface="微软雅黑 Light" panose="020B0502040204020203" charset="-122"/>
              </a:rPr>
              <a:t>括号类型：</a:t>
            </a:r>
            <a:r>
              <a:rPr lang="en-US" altLang="zh-CN" sz="2800" b="1" dirty="0">
                <a:ea typeface="微软雅黑 Light" panose="020B0502040204020203" charset="-122"/>
              </a:rPr>
              <a:t>[]</a:t>
            </a:r>
            <a:r>
              <a:rPr lang="zh-CN" altLang="en-US" sz="2800" b="1" dirty="0">
                <a:ea typeface="微软雅黑 Light" panose="020B0502040204020203" charset="-122"/>
              </a:rPr>
              <a:t>（）</a:t>
            </a:r>
            <a:r>
              <a:rPr lang="en-US" altLang="zh-CN" sz="2800" b="1" dirty="0">
                <a:ea typeface="微软雅黑 Light" panose="020B0502040204020203" charset="-122"/>
              </a:rPr>
              <a:t>{ }</a:t>
            </a:r>
            <a:endParaRPr lang="en-US" altLang="zh-CN" sz="2800" b="1" dirty="0">
              <a:ea typeface="微软雅黑 Light" panose="020B0502040204020203" charset="-122"/>
            </a:endParaRPr>
          </a:p>
          <a:p>
            <a:pPr eaLnBrk="1" hangingPunct="1">
              <a:lnSpc>
                <a:spcPct val="90000"/>
              </a:lnSpc>
            </a:pPr>
            <a:r>
              <a:rPr lang="zh-CN" altLang="en-US" sz="2800" b="1" dirty="0">
                <a:ea typeface="微软雅黑 Light" panose="020B0502040204020203" charset="-122"/>
              </a:rPr>
              <a:t>正确的匹配格式为</a:t>
            </a:r>
            <a:endParaRPr lang="zh-CN" altLang="en-US" sz="2800" b="1" dirty="0">
              <a:ea typeface="微软雅黑 Light" panose="020B0502040204020203" charset="-122"/>
            </a:endParaRPr>
          </a:p>
          <a:p>
            <a:pPr eaLnBrk="1" hangingPunct="1">
              <a:lnSpc>
                <a:spcPct val="90000"/>
              </a:lnSpc>
              <a:buNone/>
            </a:pPr>
            <a:r>
              <a:rPr lang="zh-CN" altLang="en-US" sz="2800" b="1" dirty="0">
                <a:ea typeface="微软雅黑 Light" panose="020B0502040204020203" charset="-122"/>
              </a:rPr>
              <a:t>  </a:t>
            </a:r>
            <a:r>
              <a:rPr lang="en-US" altLang="zh-CN" sz="2800" b="1" dirty="0">
                <a:ea typeface="微软雅黑 Light" panose="020B0502040204020203" charset="-122"/>
              </a:rPr>
              <a:t>[</a:t>
            </a:r>
            <a:r>
              <a:rPr lang="zh-CN" altLang="en-US" sz="2800" b="1" dirty="0">
                <a:ea typeface="微软雅黑 Light" panose="020B0502040204020203" charset="-122"/>
              </a:rPr>
              <a:t>（）</a:t>
            </a:r>
            <a:r>
              <a:rPr lang="en-US" altLang="zh-CN" sz="2800" b="1" dirty="0">
                <a:ea typeface="微软雅黑 Light" panose="020B0502040204020203" charset="-122"/>
              </a:rPr>
              <a:t>[]]</a:t>
            </a:r>
            <a:r>
              <a:rPr lang="zh-CN" altLang="en-US" sz="2800" b="1" dirty="0">
                <a:ea typeface="微软雅黑 Light" panose="020B0502040204020203" charset="-122"/>
              </a:rPr>
              <a:t>、</a:t>
            </a:r>
            <a:r>
              <a:rPr lang="en-US" altLang="zh-CN" sz="2800" b="1" dirty="0">
                <a:ea typeface="微软雅黑 Light" panose="020B0502040204020203" charset="-122"/>
              </a:rPr>
              <a:t>[[</a:t>
            </a:r>
            <a:r>
              <a:rPr lang="zh-CN" altLang="en-US" sz="2800" b="1" dirty="0">
                <a:ea typeface="微软雅黑 Light" panose="020B0502040204020203" charset="-122"/>
              </a:rPr>
              <a:t>（）</a:t>
            </a:r>
            <a:r>
              <a:rPr lang="en-US" altLang="zh-CN" sz="2800" b="1" dirty="0">
                <a:ea typeface="微软雅黑 Light" panose="020B0502040204020203" charset="-122"/>
              </a:rPr>
              <a:t>]]</a:t>
            </a:r>
            <a:r>
              <a:rPr lang="zh-CN" altLang="en-US" sz="2800" b="1" dirty="0">
                <a:ea typeface="微软雅黑 Light" panose="020B0502040204020203" charset="-122"/>
              </a:rPr>
              <a:t>、</a:t>
            </a:r>
            <a:r>
              <a:rPr lang="en-US" altLang="zh-CN" sz="2800" b="1" dirty="0">
                <a:ea typeface="微软雅黑 Light" panose="020B0502040204020203" charset="-122"/>
              </a:rPr>
              <a:t>[</a:t>
            </a:r>
            <a:r>
              <a:rPr lang="zh-CN" altLang="en-US" sz="2800" b="1" dirty="0">
                <a:ea typeface="微软雅黑 Light" panose="020B0502040204020203" charset="-122"/>
              </a:rPr>
              <a:t>（</a:t>
            </a:r>
            <a:r>
              <a:rPr lang="en-US" altLang="zh-CN" sz="2800" b="1" dirty="0">
                <a:ea typeface="微软雅黑 Light" panose="020B0502040204020203" charset="-122"/>
              </a:rPr>
              <a:t>{ }</a:t>
            </a:r>
            <a:r>
              <a:rPr lang="zh-CN" altLang="en-US" sz="2800" b="1" dirty="0">
                <a:ea typeface="微软雅黑 Light" panose="020B0502040204020203" charset="-122"/>
              </a:rPr>
              <a:t>）</a:t>
            </a:r>
            <a:r>
              <a:rPr lang="en-US" altLang="zh-CN" sz="2800" b="1" dirty="0">
                <a:ea typeface="微软雅黑 Light" panose="020B0502040204020203" charset="-122"/>
              </a:rPr>
              <a:t>{ }]</a:t>
            </a:r>
            <a:endParaRPr lang="en-US" altLang="zh-CN" sz="2800" b="1" dirty="0">
              <a:ea typeface="微软雅黑 Light" panose="020B0502040204020203" charset="-122"/>
            </a:endParaRPr>
          </a:p>
          <a:p>
            <a:pPr eaLnBrk="1" hangingPunct="1">
              <a:lnSpc>
                <a:spcPct val="90000"/>
              </a:lnSpc>
            </a:pPr>
            <a:r>
              <a:rPr lang="zh-CN" altLang="en-US" sz="2800" b="1" dirty="0">
                <a:ea typeface="微软雅黑 Light" panose="020B0502040204020203" charset="-122"/>
              </a:rPr>
              <a:t>检验括号匹配的关键：左括号期待右括号的“急迫”程度。越是后出现的左括号，其对右括号的期待的“急迫”程度越高</a:t>
            </a:r>
            <a:endParaRPr lang="en-US" altLang="zh-CN" sz="2800" b="1" dirty="0">
              <a:ea typeface="微软雅黑 Light" panose="020B0502040204020203" charset="-122"/>
            </a:endParaRPr>
          </a:p>
          <a:p>
            <a:pPr eaLnBrk="1" hangingPunct="1">
              <a:lnSpc>
                <a:spcPct val="90000"/>
              </a:lnSpc>
            </a:pPr>
            <a:r>
              <a:rPr lang="zh-CN" altLang="en-US" sz="2800" b="1" dirty="0">
                <a:ea typeface="微软雅黑 Light" panose="020B0502040204020203" charset="-122"/>
              </a:rPr>
              <a:t>可能出现的不匹配的情况：</a:t>
            </a:r>
            <a:endParaRPr lang="zh-CN" altLang="en-US" sz="2800" b="1" dirty="0">
              <a:ea typeface="微软雅黑 Light" panose="020B0502040204020203" charset="-122"/>
            </a:endParaRPr>
          </a:p>
          <a:p>
            <a:pPr lvl="1" eaLnBrk="1" hangingPunct="1">
              <a:lnSpc>
                <a:spcPct val="90000"/>
              </a:lnSpc>
            </a:pPr>
            <a:r>
              <a:rPr lang="zh-CN" altLang="en-US" sz="2600" b="1" dirty="0">
                <a:ea typeface="微软雅黑 Light" panose="020B0502040204020203" charset="-122"/>
              </a:rPr>
              <a:t>①到来的右括号不是所期待的：</a:t>
            </a:r>
            <a:r>
              <a:rPr lang="en-US" altLang="zh-CN" sz="2600" b="1" dirty="0">
                <a:ea typeface="微软雅黑 Light" panose="020B0502040204020203" charset="-122"/>
              </a:rPr>
              <a:t>[…</a:t>
            </a:r>
            <a:r>
              <a:rPr lang="zh-CN" altLang="en-US" sz="2600" b="1" dirty="0">
                <a:ea typeface="微软雅黑 Light" panose="020B0502040204020203" charset="-122"/>
              </a:rPr>
              <a:t>）</a:t>
            </a:r>
            <a:endParaRPr lang="zh-CN" altLang="en-US" sz="2600" b="1" dirty="0">
              <a:ea typeface="微软雅黑 Light" panose="020B0502040204020203" charset="-122"/>
            </a:endParaRPr>
          </a:p>
          <a:p>
            <a:pPr lvl="1" eaLnBrk="1" hangingPunct="1">
              <a:lnSpc>
                <a:spcPct val="90000"/>
              </a:lnSpc>
            </a:pPr>
            <a:r>
              <a:rPr lang="zh-CN" altLang="en-US" sz="2600" b="1" dirty="0">
                <a:ea typeface="微软雅黑 Light" panose="020B0502040204020203" charset="-122"/>
              </a:rPr>
              <a:t>②右括号多：</a:t>
            </a:r>
            <a:r>
              <a:rPr lang="en-US" altLang="zh-CN" sz="2600" b="1" dirty="0">
                <a:ea typeface="微软雅黑 Light" panose="020B0502040204020203" charset="-122"/>
              </a:rPr>
              <a:t>{… }…]…</a:t>
            </a:r>
            <a:r>
              <a:rPr lang="zh-CN" altLang="en-US" sz="2600" b="1" dirty="0">
                <a:ea typeface="微软雅黑 Light" panose="020B0502040204020203" charset="-122"/>
              </a:rPr>
              <a:t>）</a:t>
            </a:r>
            <a:endParaRPr lang="zh-CN" altLang="en-US" sz="2600" b="1" dirty="0">
              <a:ea typeface="微软雅黑 Light" panose="020B0502040204020203" charset="-122"/>
            </a:endParaRPr>
          </a:p>
          <a:p>
            <a:pPr lvl="1" eaLnBrk="1" hangingPunct="1">
              <a:lnSpc>
                <a:spcPct val="90000"/>
              </a:lnSpc>
            </a:pPr>
            <a:r>
              <a:rPr lang="zh-CN" altLang="en-US" sz="2600" b="1" dirty="0">
                <a:ea typeface="微软雅黑 Light" panose="020B0502040204020203" charset="-122"/>
              </a:rPr>
              <a:t>③左括号多</a:t>
            </a:r>
            <a:r>
              <a:rPr lang="en-US" altLang="zh-CN" sz="2600" b="1" dirty="0">
                <a:ea typeface="微软雅黑 Light" panose="020B0502040204020203" charset="-122"/>
              </a:rPr>
              <a:t>:(…</a:t>
            </a:r>
            <a:r>
              <a:rPr lang="en-US" altLang="zh-CN" sz="2600" b="1" dirty="0">
                <a:ea typeface="微软雅黑 Light" panose="020B0502040204020203" charset="-122"/>
                <a:sym typeface="Wingdings" panose="05000000000000000000" pitchFamily="2" charset="2"/>
              </a:rPr>
              <a:t>[…]</a:t>
            </a:r>
            <a:endParaRPr lang="en-US" altLang="zh-CN" sz="2600" b="1" dirty="0">
              <a:ea typeface="微软雅黑 Light" panose="020B0502040204020203" charset="-122"/>
              <a:sym typeface="Wingdings" panose="05000000000000000000" pitchFamily="2" charset="2"/>
            </a:endParaRPr>
          </a:p>
        </p:txBody>
      </p:sp>
      <p:pic>
        <p:nvPicPr>
          <p:cNvPr id="33797" name="Picture 4" descr="BD00028_"/>
          <p:cNvPicPr>
            <a:picLocks noChangeAspect="1"/>
          </p:cNvPicPr>
          <p:nvPr/>
        </p:nvPicPr>
        <p:blipFill>
          <a:blip r:embed="rId1"/>
          <a:stretch>
            <a:fillRect/>
          </a:stretch>
        </p:blipFill>
        <p:spPr>
          <a:xfrm>
            <a:off x="6804025" y="4437063"/>
            <a:ext cx="862013" cy="844550"/>
          </a:xfrm>
          <a:prstGeom prst="rect">
            <a:avLst/>
          </a:prstGeom>
          <a:noFill/>
          <a:ln w="9525">
            <a:noFill/>
          </a:ln>
        </p:spPr>
      </p:pic>
      <p:sp>
        <p:nvSpPr>
          <p:cNvPr id="33798" name="Text Box 6"/>
          <p:cNvSpPr txBox="1"/>
          <p:nvPr/>
        </p:nvSpPr>
        <p:spPr>
          <a:xfrm>
            <a:off x="6337300" y="5281613"/>
            <a:ext cx="19431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b="1" dirty="0">
                <a:solidFill>
                  <a:srgbClr val="DE6306"/>
                </a:solidFill>
                <a:latin typeface="微软雅黑 Light" panose="020B0502040204020203" charset="-122"/>
                <a:ea typeface="微软雅黑 Light" panose="020B0502040204020203" charset="-122"/>
              </a:rPr>
              <a:t>作业</a:t>
            </a:r>
            <a:r>
              <a:rPr lang="en-US" altLang="zh-CN" b="1" dirty="0">
                <a:solidFill>
                  <a:srgbClr val="DE6306"/>
                </a:solidFill>
                <a:latin typeface="微软雅黑 Light" panose="020B0502040204020203" charset="-122"/>
                <a:ea typeface="微软雅黑 Light" panose="020B0502040204020203" charset="-122"/>
              </a:rPr>
              <a:t>3.19</a:t>
            </a:r>
            <a:endParaRPr lang="en-US" altLang="zh-CN" b="1" dirty="0">
              <a:solidFill>
                <a:srgbClr val="DE6306"/>
              </a:solidFill>
              <a:latin typeface="微软雅黑 Light" panose="020B0502040204020203" charset="-122"/>
              <a:ea typeface="微软雅黑 Light" panose="020B0502040204020203"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2"/>
          </p:nvPr>
        </p:nvSpPr>
        <p:spPr>
          <a:xfrm>
            <a:off x="3048000" y="6311900"/>
            <a:ext cx="1712913" cy="290513"/>
          </a:xfrm>
        </p:spPr>
        <p:txBody>
          <a:bodyPr/>
          <a:p>
            <a:pPr marL="0" indent="0" eaLnBrk="1" hangingPunct="1">
              <a:spcBef>
                <a:spcPct val="0"/>
              </a:spcBef>
              <a:buNone/>
            </a:pPr>
            <a:fld id="{9A0DB2DC-4C9A-4742-B13C-FB6460FD3503}" type="slidenum">
              <a:rPr lang="en-US" altLang="zh-CN" sz="1400" dirty="0">
                <a:solidFill>
                  <a:schemeClr val="bg1"/>
                </a:solidFill>
                <a:latin typeface="Arial" panose="020B0604020202020204" pitchFamily="34" charset="0"/>
                <a:ea typeface="微软雅黑 Light" panose="020B0502040204020203" charset="-122"/>
              </a:rPr>
            </a:fld>
            <a:endParaRPr lang="en-US" altLang="zh-CN" sz="1400" dirty="0">
              <a:solidFill>
                <a:schemeClr val="bg1"/>
              </a:solidFill>
              <a:latin typeface="Arial" panose="020B0604020202020204" pitchFamily="34" charset="0"/>
              <a:ea typeface="微软雅黑 Light" panose="020B0502040204020203" charset="-122"/>
            </a:endParaRPr>
          </a:p>
        </p:txBody>
      </p:sp>
      <p:sp>
        <p:nvSpPr>
          <p:cNvPr id="34819" name="Rectangle 2"/>
          <p:cNvSpPr>
            <a:spLocks noGrp="1"/>
          </p:cNvSpPr>
          <p:nvPr>
            <p:ph type="title"/>
          </p:nvPr>
        </p:nvSpPr>
        <p:spPr>
          <a:xfrm>
            <a:off x="255588" y="312738"/>
            <a:ext cx="7772400" cy="76200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2000" dirty="0">
                <a:ea typeface="微软雅黑 Light" panose="020B0502040204020203" charset="-122"/>
              </a:rPr>
              <a:t>——</a:t>
            </a:r>
            <a:r>
              <a:rPr lang="zh-CN" altLang="en-US" sz="1800" dirty="0">
                <a:ea typeface="微软雅黑 Light" panose="020B0502040204020203" charset="-122"/>
              </a:rPr>
              <a:t>迷宫求解</a:t>
            </a:r>
            <a:endParaRPr lang="zh-CN" altLang="en-US" dirty="0">
              <a:ea typeface="微软雅黑 Light" panose="020B0502040204020203" charset="-122"/>
            </a:endParaRPr>
          </a:p>
        </p:txBody>
      </p:sp>
      <p:graphicFrame>
        <p:nvGraphicFramePr>
          <p:cNvPr id="40963" name="Group 3"/>
          <p:cNvGraphicFramePr>
            <a:graphicFrameLocks noGrp="1"/>
          </p:cNvGraphicFramePr>
          <p:nvPr/>
        </p:nvGraphicFramePr>
        <p:xfrm>
          <a:off x="1692275" y="1268413"/>
          <a:ext cx="6019800" cy="4670425"/>
        </p:xfrm>
        <a:graphic>
          <a:graphicData uri="http://schemas.openxmlformats.org/drawingml/2006/table">
            <a:tbl>
              <a:tblPr/>
              <a:tblGrid>
                <a:gridCol w="603250"/>
                <a:gridCol w="600075"/>
                <a:gridCol w="612775"/>
                <a:gridCol w="590550"/>
                <a:gridCol w="603250"/>
                <a:gridCol w="603250"/>
                <a:gridCol w="600075"/>
                <a:gridCol w="603250"/>
                <a:gridCol w="600075"/>
                <a:gridCol w="603250"/>
              </a:tblGrid>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00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302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r>
            </a:tbl>
          </a:graphicData>
        </a:graphic>
      </p:graphicFrame>
      <p:graphicFrame>
        <p:nvGraphicFramePr>
          <p:cNvPr id="41075" name="Group 115"/>
          <p:cNvGraphicFramePr>
            <a:graphicFrameLocks noGrp="1"/>
          </p:cNvGraphicFramePr>
          <p:nvPr/>
        </p:nvGraphicFramePr>
        <p:xfrm>
          <a:off x="1692275" y="5935663"/>
          <a:ext cx="6019800" cy="590550"/>
        </p:xfrm>
        <a:graphic>
          <a:graphicData uri="http://schemas.openxmlformats.org/drawingml/2006/table">
            <a:tbl>
              <a:tblPr/>
              <a:tblGrid>
                <a:gridCol w="603250"/>
                <a:gridCol w="600075"/>
                <a:gridCol w="603250"/>
                <a:gridCol w="600075"/>
                <a:gridCol w="603250"/>
                <a:gridCol w="603250"/>
                <a:gridCol w="600075"/>
                <a:gridCol w="603250"/>
                <a:gridCol w="600075"/>
                <a:gridCol w="603250"/>
              </a:tblGrid>
              <a:tr h="590550">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r>
            </a:tbl>
          </a:graphicData>
        </a:graphic>
      </p:graphicFrame>
      <p:sp>
        <p:nvSpPr>
          <p:cNvPr id="34956" name="Text Box 139"/>
          <p:cNvSpPr txBox="1"/>
          <p:nvPr/>
        </p:nvSpPr>
        <p:spPr>
          <a:xfrm>
            <a:off x="1835150" y="922338"/>
            <a:ext cx="6192838" cy="4000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02060"/>
                </a:solidFill>
                <a:latin typeface="微软雅黑 Light" panose="020B0502040204020203" charset="-122"/>
                <a:ea typeface="微软雅黑 Light" panose="020B0502040204020203" charset="-122"/>
              </a:rPr>
              <a:t>0      1       2       3      4       5      6       7      8       9</a:t>
            </a:r>
            <a:endParaRPr lang="en-US" altLang="zh-CN" sz="2000" b="1" dirty="0">
              <a:solidFill>
                <a:srgbClr val="002060"/>
              </a:solidFill>
              <a:latin typeface="微软雅黑 Light" panose="020B0502040204020203" charset="-122"/>
              <a:ea typeface="微软雅黑 Light" panose="020B0502040204020203" charset="-122"/>
            </a:endParaRPr>
          </a:p>
        </p:txBody>
      </p:sp>
      <p:sp>
        <p:nvSpPr>
          <p:cNvPr id="34957" name="Text Box 140"/>
          <p:cNvSpPr txBox="1"/>
          <p:nvPr/>
        </p:nvSpPr>
        <p:spPr>
          <a:xfrm>
            <a:off x="1331913" y="1343025"/>
            <a:ext cx="287337" cy="50927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0</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    1</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    2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3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4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5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6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7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8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9</a:t>
            </a:r>
            <a:endParaRPr lang="en-US" altLang="zh-CN" sz="1800" b="1" dirty="0">
              <a:solidFill>
                <a:srgbClr val="002060"/>
              </a:solidFill>
              <a:latin typeface="微软雅黑 Light" panose="020B0502040204020203" charset="-122"/>
              <a:ea typeface="微软雅黑 Light" panose="020B0502040204020203" charset="-122"/>
            </a:endParaRPr>
          </a:p>
        </p:txBody>
      </p:sp>
      <p:sp>
        <p:nvSpPr>
          <p:cNvPr id="34958" name="AutoShape 141"/>
          <p:cNvSpPr/>
          <p:nvPr/>
        </p:nvSpPr>
        <p:spPr>
          <a:xfrm>
            <a:off x="2700338" y="404813"/>
            <a:ext cx="431800" cy="576262"/>
          </a:xfrm>
          <a:prstGeom prst="wedgeRoundRectCallout">
            <a:avLst>
              <a:gd name="adj1" fmla="val -75000"/>
              <a:gd name="adj2" fmla="val 222454"/>
              <a:gd name="adj3" fmla="val 16667"/>
            </a:avLst>
          </a:prstGeom>
          <a:solidFill>
            <a:srgbClr val="FFFF00"/>
          </a:solidFill>
          <a:ln w="12700" cap="sq"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1600" b="1" dirty="0">
                <a:solidFill>
                  <a:srgbClr val="002060"/>
                </a:solidFill>
                <a:latin typeface="Arial" panose="020B0604020202020204" pitchFamily="34" charset="0"/>
                <a:ea typeface="微软雅黑 Light" panose="020B0502040204020203" charset="-122"/>
              </a:rPr>
              <a:t>入口</a:t>
            </a:r>
            <a:endParaRPr lang="zh-CN" altLang="en-US" sz="1600" b="1" dirty="0">
              <a:solidFill>
                <a:srgbClr val="002060"/>
              </a:solidFill>
              <a:latin typeface="Arial" panose="020B0604020202020204" pitchFamily="34" charset="0"/>
              <a:ea typeface="微软雅黑 Light" panose="020B0502040204020203" charset="-122"/>
            </a:endParaRPr>
          </a:p>
        </p:txBody>
      </p:sp>
      <p:sp>
        <p:nvSpPr>
          <p:cNvPr id="34959" name="AutoShape 142"/>
          <p:cNvSpPr/>
          <p:nvPr/>
        </p:nvSpPr>
        <p:spPr>
          <a:xfrm>
            <a:off x="7812088" y="5949950"/>
            <a:ext cx="431800" cy="576263"/>
          </a:xfrm>
          <a:prstGeom prst="wedgeRoundRectCallout">
            <a:avLst>
              <a:gd name="adj1" fmla="val -250000"/>
              <a:gd name="adj2" fmla="val -77824"/>
              <a:gd name="adj3" fmla="val 16667"/>
            </a:avLst>
          </a:prstGeom>
          <a:solidFill>
            <a:srgbClr val="FFFF00"/>
          </a:solidFill>
          <a:ln w="12700" cap="sq"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1600" b="1" dirty="0">
                <a:solidFill>
                  <a:srgbClr val="002060"/>
                </a:solidFill>
                <a:latin typeface="Arial" panose="020B0604020202020204" pitchFamily="34" charset="0"/>
                <a:ea typeface="微软雅黑 Light" panose="020B0502040204020203" charset="-122"/>
              </a:rPr>
              <a:t>出口</a:t>
            </a:r>
            <a:endParaRPr lang="zh-CN" altLang="en-US" sz="1600" b="1" dirty="0">
              <a:solidFill>
                <a:srgbClr val="002060"/>
              </a:solidFill>
              <a:latin typeface="Arial" panose="020B0604020202020204" pitchFamily="34" charset="0"/>
              <a:ea typeface="微软雅黑 Light" panose="020B0502040204020203" charset="-122"/>
            </a:endParaRPr>
          </a:p>
        </p:txBody>
      </p:sp>
      <p:sp>
        <p:nvSpPr>
          <p:cNvPr id="2" name="矩形 1"/>
          <p:cNvSpPr/>
          <p:nvPr/>
        </p:nvSpPr>
        <p:spPr>
          <a:xfrm>
            <a:off x="4695825" y="3473450"/>
            <a:ext cx="2592388" cy="831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所求路径应该是简单路径（无环）</a:t>
            </a:r>
            <a:endParaRPr lang="zh-CN" altLang="en-US" sz="2400" b="1" dirty="0">
              <a:solidFill>
                <a:srgbClr val="020603"/>
              </a:solidFill>
              <a:latin typeface="微软雅黑 Light" panose="020B0502040204020203" charset="-122"/>
              <a:ea typeface="微软雅黑 Light" panose="020B0502040204020203"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6147" name="Rectangle 2"/>
          <p:cNvSpPr>
            <a:spLocks noGrp="1"/>
          </p:cNvSpPr>
          <p:nvPr>
            <p:ph type="title"/>
          </p:nvPr>
        </p:nvSpPr>
        <p:spPr>
          <a:xfrm>
            <a:off x="107950" y="238125"/>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a:t>
            </a:r>
            <a:endParaRPr lang="en-US" altLang="zh-CN" sz="2800" dirty="0">
              <a:ea typeface="微软雅黑 Light" panose="020B0502040204020203" charset="-122"/>
            </a:endParaRPr>
          </a:p>
        </p:txBody>
      </p:sp>
      <p:grpSp>
        <p:nvGrpSpPr>
          <p:cNvPr id="6148" name="Group 3"/>
          <p:cNvGrpSpPr/>
          <p:nvPr/>
        </p:nvGrpSpPr>
        <p:grpSpPr>
          <a:xfrm>
            <a:off x="1927225" y="3001963"/>
            <a:ext cx="5311775" cy="688975"/>
            <a:chOff x="720" y="1392"/>
            <a:chExt cx="4058" cy="480"/>
          </a:xfrm>
        </p:grpSpPr>
        <p:sp>
          <p:nvSpPr>
            <p:cNvPr id="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6169" name="Group 5"/>
            <p:cNvGrpSpPr/>
            <p:nvPr/>
          </p:nvGrpSpPr>
          <p:grpSpPr>
            <a:xfrm>
              <a:off x="730" y="1407"/>
              <a:ext cx="4043" cy="444"/>
              <a:chOff x="744" y="1407"/>
              <a:chExt cx="3988" cy="444"/>
            </a:xfrm>
          </p:grpSpPr>
          <p:sp>
            <p:nvSpPr>
              <p:cNvPr id="3"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4"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grpSp>
      <p:grpSp>
        <p:nvGrpSpPr>
          <p:cNvPr id="6149" name="Group 8"/>
          <p:cNvGrpSpPr/>
          <p:nvPr/>
        </p:nvGrpSpPr>
        <p:grpSpPr>
          <a:xfrm>
            <a:off x="1927225" y="3867150"/>
            <a:ext cx="5311775" cy="688975"/>
            <a:chOff x="720" y="1392"/>
            <a:chExt cx="4058" cy="480"/>
          </a:xfrm>
        </p:grpSpPr>
        <p:sp>
          <p:nvSpPr>
            <p:cNvPr id="5"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6165" name="Group 10"/>
            <p:cNvGrpSpPr/>
            <p:nvPr/>
          </p:nvGrpSpPr>
          <p:grpSpPr>
            <a:xfrm>
              <a:off x="730" y="1407"/>
              <a:ext cx="4043" cy="444"/>
              <a:chOff x="744" y="1407"/>
              <a:chExt cx="3988" cy="444"/>
            </a:xfrm>
          </p:grpSpPr>
          <p:sp>
            <p:nvSpPr>
              <p:cNvPr id="7"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8"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grpSp>
      <p:grpSp>
        <p:nvGrpSpPr>
          <p:cNvPr id="6150" name="Group 18"/>
          <p:cNvGrpSpPr/>
          <p:nvPr/>
        </p:nvGrpSpPr>
        <p:grpSpPr>
          <a:xfrm>
            <a:off x="1927225" y="2138363"/>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6161"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grpSp>
      <p:sp>
        <p:nvSpPr>
          <p:cNvPr id="6151" name="Text Box 23"/>
          <p:cNvSpPr txBox="1"/>
          <p:nvPr/>
        </p:nvSpPr>
        <p:spPr>
          <a:xfrm>
            <a:off x="2195513" y="22526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hlink"/>
              </a:buClr>
            </a:pPr>
            <a:r>
              <a:rPr lang="zh-CN" altLang="en-US" sz="2400" b="1" dirty="0">
                <a:solidFill>
                  <a:srgbClr val="FFFFFF"/>
                </a:solidFill>
                <a:latin typeface="微软雅黑 Light" panose="020B0502040204020203" charset="-122"/>
                <a:ea typeface="微软雅黑 Light" panose="020B0502040204020203" charset="-122"/>
              </a:rPr>
              <a:t>栈</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6152" name="Text Box 25"/>
          <p:cNvSpPr txBox="1"/>
          <p:nvPr/>
        </p:nvSpPr>
        <p:spPr>
          <a:xfrm>
            <a:off x="2405063" y="3968750"/>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latin typeface="微软雅黑 Light" panose="020B0502040204020203" charset="-122"/>
                <a:ea typeface="微软雅黑 Light" panose="020B0502040204020203" charset="-122"/>
              </a:rPr>
              <a:t>队列</a:t>
            </a:r>
            <a:r>
              <a:rPr lang="zh-CN" altLang="en-US" sz="1800" dirty="0">
                <a:solidFill>
                  <a:schemeClr val="tx1"/>
                </a:solidFill>
                <a:latin typeface="微软雅黑 Light" panose="020B0502040204020203" charset="-122"/>
                <a:ea typeface="微软雅黑 Light" panose="020B0502040204020203" charset="-122"/>
              </a:rPr>
              <a:t>    </a:t>
            </a:r>
            <a:r>
              <a:rPr lang="zh-CN" altLang="en-US" sz="2400" b="1" dirty="0">
                <a:solidFill>
                  <a:srgbClr val="FFFFFF"/>
                </a:solidFill>
                <a:latin typeface="微软雅黑 Light" panose="020B0502040204020203" charset="-122"/>
                <a:ea typeface="微软雅黑 Light" panose="020B0502040204020203" charset="-122"/>
              </a:rPr>
              <a:t>    </a:t>
            </a:r>
            <a:endParaRPr lang="zh-CN" altLang="en-US" sz="2400" b="1" dirty="0">
              <a:solidFill>
                <a:srgbClr val="FFFFFF"/>
              </a:solidFill>
              <a:latin typeface="微软雅黑 Light" panose="020B0502040204020203" charset="-122"/>
              <a:ea typeface="微软雅黑 Light" panose="020B0502040204020203" charset="-122"/>
            </a:endParaRPr>
          </a:p>
        </p:txBody>
      </p:sp>
      <p:pic>
        <p:nvPicPr>
          <p:cNvPr id="6153" name="Picture 28" descr="1"/>
          <p:cNvPicPr>
            <a:picLocks noChangeAspect="1"/>
          </p:cNvPicPr>
          <p:nvPr/>
        </p:nvPicPr>
        <p:blipFill>
          <a:blip r:embed="rId1">
            <a:lum bright="-6000" contrast="24000"/>
          </a:blip>
          <a:srcRect l="42606" t="64474" r="19473"/>
          <a:stretch>
            <a:fillRect/>
          </a:stretch>
        </p:blipFill>
        <p:spPr>
          <a:xfrm>
            <a:off x="1743075" y="3841750"/>
            <a:ext cx="792163" cy="949325"/>
          </a:xfrm>
          <a:prstGeom prst="rect">
            <a:avLst/>
          </a:prstGeom>
          <a:noFill/>
          <a:ln w="9525">
            <a:noFill/>
          </a:ln>
        </p:spPr>
      </p:pic>
      <p:pic>
        <p:nvPicPr>
          <p:cNvPr id="6154" name="Picture 29" descr="1"/>
          <p:cNvPicPr>
            <a:picLocks noChangeAspect="1"/>
          </p:cNvPicPr>
          <p:nvPr/>
        </p:nvPicPr>
        <p:blipFill>
          <a:blip r:embed="rId1">
            <a:lum bright="-6000" contrast="24000"/>
          </a:blip>
          <a:srcRect l="42606" t="64474" r="19473"/>
          <a:stretch>
            <a:fillRect/>
          </a:stretch>
        </p:blipFill>
        <p:spPr>
          <a:xfrm>
            <a:off x="1743075" y="2990850"/>
            <a:ext cx="792163" cy="949325"/>
          </a:xfrm>
          <a:prstGeom prst="rect">
            <a:avLst/>
          </a:prstGeom>
          <a:noFill/>
          <a:ln w="9525">
            <a:noFill/>
          </a:ln>
        </p:spPr>
      </p:pic>
      <p:pic>
        <p:nvPicPr>
          <p:cNvPr id="6155" name="Picture 30" descr="1"/>
          <p:cNvPicPr>
            <a:picLocks noChangeAspect="1"/>
          </p:cNvPicPr>
          <p:nvPr/>
        </p:nvPicPr>
        <p:blipFill>
          <a:blip r:embed="rId1">
            <a:lum bright="-6000" contrast="24000"/>
          </a:blip>
          <a:srcRect l="42606" t="64474" r="19473"/>
          <a:stretch>
            <a:fillRect/>
          </a:stretch>
        </p:blipFill>
        <p:spPr>
          <a:xfrm>
            <a:off x="1731963" y="2133600"/>
            <a:ext cx="792162" cy="949325"/>
          </a:xfrm>
          <a:prstGeom prst="rect">
            <a:avLst/>
          </a:prstGeom>
          <a:noFill/>
          <a:ln w="9525">
            <a:noFill/>
          </a:ln>
        </p:spPr>
      </p:pic>
      <p:sp>
        <p:nvSpPr>
          <p:cNvPr id="6156" name="Text Box 32"/>
          <p:cNvSpPr txBox="1"/>
          <p:nvPr/>
        </p:nvSpPr>
        <p:spPr>
          <a:xfrm>
            <a:off x="2052638" y="223043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latin typeface="微软雅黑 Light" panose="020B0502040204020203" charset="-122"/>
                <a:ea typeface="微软雅黑 Light" panose="020B0502040204020203" charset="-122"/>
              </a:rPr>
              <a:t>1</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6157" name="Text Box 33"/>
          <p:cNvSpPr txBox="1"/>
          <p:nvPr/>
        </p:nvSpPr>
        <p:spPr>
          <a:xfrm>
            <a:off x="2065338" y="3089275"/>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latin typeface="微软雅黑 Light" panose="020B0502040204020203" charset="-122"/>
                <a:ea typeface="微软雅黑 Light" panose="020B0502040204020203" charset="-122"/>
              </a:rPr>
              <a:t>2</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6158" name="Text Box 34"/>
          <p:cNvSpPr txBox="1"/>
          <p:nvPr/>
        </p:nvSpPr>
        <p:spPr>
          <a:xfrm>
            <a:off x="2065338" y="397668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latin typeface="微软雅黑 Light" panose="020B0502040204020203" charset="-122"/>
                <a:ea typeface="微软雅黑 Light" panose="020B0502040204020203" charset="-122"/>
              </a:rPr>
              <a:t>3</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6159" name="Text Box 25"/>
          <p:cNvSpPr txBox="1"/>
          <p:nvPr/>
        </p:nvSpPr>
        <p:spPr>
          <a:xfrm>
            <a:off x="2411413" y="3068638"/>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latin typeface="微软雅黑 Light" panose="020B0502040204020203" charset="-122"/>
                <a:ea typeface="微软雅黑 Light" panose="020B0502040204020203" charset="-122"/>
              </a:rPr>
              <a:t>栈的应用举例</a:t>
            </a:r>
            <a:r>
              <a:rPr lang="zh-CN" altLang="en-US" sz="1800" dirty="0">
                <a:solidFill>
                  <a:schemeClr val="tx1"/>
                </a:solidFill>
                <a:latin typeface="微软雅黑 Light" panose="020B0502040204020203" charset="-122"/>
                <a:ea typeface="微软雅黑 Light" panose="020B0502040204020203" charset="-122"/>
              </a:rPr>
              <a:t>    </a:t>
            </a:r>
            <a:r>
              <a:rPr lang="zh-CN" altLang="en-US" sz="2400" b="1" dirty="0">
                <a:solidFill>
                  <a:srgbClr val="FFFFFF"/>
                </a:solidFill>
                <a:latin typeface="微软雅黑 Light" panose="020B0502040204020203" charset="-122"/>
                <a:ea typeface="微软雅黑 Light" panose="020B0502040204020203" charset="-122"/>
              </a:rPr>
              <a:t>    </a:t>
            </a:r>
            <a:endParaRPr lang="zh-CN" altLang="en-US" sz="2400" b="1" dirty="0">
              <a:solidFill>
                <a:srgbClr val="FFFFFF"/>
              </a:solidFill>
              <a:latin typeface="微软雅黑 Light" panose="020B0502040204020203" charset="-122"/>
              <a:ea typeface="微软雅黑 Light" panose="020B0502040204020203"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2000" dirty="0">
                <a:ea typeface="微软雅黑 Light" panose="020B0502040204020203" charset="-122"/>
              </a:rPr>
              <a:t>——</a:t>
            </a:r>
            <a:r>
              <a:rPr lang="zh-CN" altLang="en-US" sz="1800" dirty="0">
                <a:ea typeface="微软雅黑 Light" panose="020B0502040204020203" charset="-122"/>
              </a:rPr>
              <a:t>迷宫求解算法思想</a:t>
            </a:r>
            <a:endParaRPr lang="zh-CN" altLang="en-US" dirty="0">
              <a:ea typeface="微软雅黑 Light" panose="020B0502040204020203" charset="-122"/>
            </a:endParaRPr>
          </a:p>
        </p:txBody>
      </p:sp>
      <p:sp>
        <p:nvSpPr>
          <p:cNvPr id="41987" name="Rectangle 3"/>
          <p:cNvSpPr>
            <a:spLocks noGrp="1" noChangeArrowheads="1"/>
          </p:cNvSpPr>
          <p:nvPr>
            <p:ph idx="1"/>
          </p:nvPr>
        </p:nvSpPr>
        <p:spPr>
          <a:xfrm>
            <a:off x="457200" y="1052513"/>
            <a:ext cx="8507413" cy="47339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从入口出发，沿某一方向向前探索：</a:t>
            </a:r>
            <a:endPar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若能</a:t>
            </a:r>
            <a:r>
              <a:rPr kumimoji="0" lang="zh-CN" altLang="en-US" sz="2400" b="1" i="0" u="none" strike="noStrike" kern="0" cap="none" spc="0" normalizeH="0" baseline="0" noProof="0" dirty="0">
                <a:ln>
                  <a:noFill/>
                </a:ln>
                <a:solidFill>
                  <a:srgbClr val="FF0000"/>
                </a:solidFill>
                <a:effectLst/>
                <a:uLnTx/>
                <a:uFillTx/>
                <a:ea typeface="微软雅黑 Light" panose="020B0502040204020203" charset="-122"/>
                <a:cs typeface="+mn-cs"/>
              </a:rPr>
              <a:t>走通</a:t>
            </a: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，将当前位置纳入“当前路径”，继续向前走，即切换“下一位置”为“当前位置”；如此重复直至到达出口</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endPar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走通：未曾到过的通道块</a:t>
            </a:r>
            <a:endPar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否则（当前位置“不可通”</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），顺着</a:t>
            </a: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“来向”退回到“前一通道块”（沿原路返回），换个方向再向前</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探索</a:t>
            </a:r>
            <a:endPar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若该通道块的</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四周均</a:t>
            </a: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不可通，则应从“当前路径”上删除该通道块，直到所有可能的通路都探索为止。</a:t>
            </a:r>
            <a:endPar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为了保证在任何位置上都能沿原路退回，需要一个</a:t>
            </a:r>
            <a:r>
              <a:rPr kumimoji="0" lang="zh-CN" altLang="en-US" sz="2400" b="1" i="0" u="none" strike="noStrike" kern="0" cap="none" spc="0" normalizeH="0" baseline="0" noProof="0" dirty="0">
                <a:ln>
                  <a:noFill/>
                </a:ln>
                <a:solidFill>
                  <a:srgbClr val="C00000"/>
                </a:solidFill>
                <a:effectLst/>
                <a:uLnTx/>
                <a:uFillTx/>
                <a:ea typeface="微软雅黑 Light" panose="020B0502040204020203" charset="-122"/>
                <a:cs typeface="+mn-cs"/>
              </a:rPr>
              <a:t>后进先出</a:t>
            </a: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的结构来保存从入口到当前位置的路径。</a:t>
            </a:r>
            <a:endPar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为了</a:t>
            </a: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方向探索的有序性，</a:t>
            </a:r>
            <a:r>
              <a:rPr kumimoji="0" lang="zh-CN" altLang="en-US" sz="2400" b="1" i="0" u="none" strike="noStrike" kern="0" cap="none" spc="0" normalizeH="0" baseline="0" noProof="0" dirty="0">
                <a:ln>
                  <a:noFill/>
                </a:ln>
                <a:solidFill>
                  <a:srgbClr val="FF0000"/>
                </a:solidFill>
                <a:effectLst/>
                <a:uLnTx/>
                <a:uFillTx/>
                <a:ea typeface="微软雅黑 Light" panose="020B0502040204020203" charset="-122"/>
                <a:cs typeface="+mn-cs"/>
              </a:rPr>
              <a:t>约定</a:t>
            </a:r>
            <a:r>
              <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rPr>
              <a:t>位置切换时按“东、南、西、北”的顺序进行</a:t>
            </a:r>
            <a:endParaRPr kumimoji="0" lang="zh-CN" altLang="en-US" sz="2400" b="1" i="0" u="none" strike="noStrike" kern="0" cap="none" spc="0" normalizeH="0" baseline="0" noProof="0" dirty="0">
              <a:ln>
                <a:noFill/>
              </a:ln>
              <a:solidFill>
                <a:srgbClr val="000000"/>
              </a:solidFill>
              <a:effectLst/>
              <a:uLnTx/>
              <a:uFillTx/>
              <a:ea typeface="微软雅黑 Light" panose="020B0502040204020203"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charRg st="177" end="2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charRg st="222" end="25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2000" dirty="0">
                <a:ea typeface="微软雅黑 Light" panose="020B0502040204020203" charset="-122"/>
              </a:rPr>
              <a:t>——</a:t>
            </a:r>
            <a:r>
              <a:rPr lang="zh-CN" altLang="en-US" sz="1800" dirty="0">
                <a:ea typeface="微软雅黑 Light" panose="020B0502040204020203" charset="-122"/>
              </a:rPr>
              <a:t>迷宫求解算法简单描述</a:t>
            </a:r>
            <a:endParaRPr lang="zh-CN" altLang="en-US" dirty="0">
              <a:ea typeface="微软雅黑 Light" panose="020B0502040204020203" charset="-122"/>
            </a:endParaRPr>
          </a:p>
        </p:txBody>
      </p:sp>
      <p:sp>
        <p:nvSpPr>
          <p:cNvPr id="36867" name="Rectangle 3"/>
          <p:cNvSpPr>
            <a:spLocks noGrp="1" noChangeArrowheads="1"/>
          </p:cNvSpPr>
          <p:nvPr>
            <p:ph idx="1"/>
          </p:nvPr>
        </p:nvSpPr>
        <p:spPr>
          <a:xfrm>
            <a:off x="0" y="1125538"/>
            <a:ext cx="91440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设定当前位置的初值为入口位置</a:t>
            </a:r>
            <a:endPar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rPr>
              <a:t>do { </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if </a:t>
            </a: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当前位置可通 </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then </a:t>
            </a:r>
            <a:r>
              <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1"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zh-CN" altLang="en-US" sz="1800" b="1" i="1" u="none" strike="noStrike" kern="0" cap="none" spc="0" normalizeH="0" baseline="0" noProof="0" dirty="0" smtClean="0">
                <a:ln>
                  <a:noFill/>
                </a:ln>
                <a:solidFill>
                  <a:srgbClr val="000000"/>
                </a:solidFill>
                <a:effectLst/>
                <a:uLnTx/>
                <a:uFillTx/>
                <a:ea typeface="微软雅黑 Light" panose="020B0502040204020203" charset="-122"/>
                <a:cs typeface="+mn-cs"/>
              </a:rPr>
              <a:t>是通道块且不在当前路径上</a:t>
            </a:r>
            <a:endParaRPr kumimoji="0" lang="zh-CN" altLang="en-US" sz="1800" b="1" i="1"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将当前位置插入栈顶；    </a:t>
            </a:r>
            <a:r>
              <a:rPr kumimoji="0" lang="en-US" altLang="zh-CN" sz="1800" b="1" i="1"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zh-CN" altLang="en-US" sz="1800" b="1" i="1" u="none" strike="noStrike" kern="0" cap="none" spc="0" normalizeH="0" baseline="0" noProof="0" dirty="0" smtClean="0">
                <a:ln>
                  <a:noFill/>
                </a:ln>
                <a:solidFill>
                  <a:srgbClr val="000000"/>
                </a:solidFill>
                <a:effectLst/>
                <a:uLnTx/>
                <a:uFillTx/>
                <a:ea typeface="微软雅黑 Light" panose="020B0502040204020203" charset="-122"/>
                <a:cs typeface="+mn-cs"/>
              </a:rPr>
              <a:t>纳入路径</a:t>
            </a:r>
            <a:endParaRPr kumimoji="0" lang="zh-CN" altLang="en-US" sz="1800" b="1" i="1"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if</a:t>
            </a:r>
            <a:r>
              <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该位置是出口位置，则结束；  </a:t>
            </a:r>
            <a:r>
              <a:rPr kumimoji="0" lang="en-US" altLang="zh-CN" sz="1800" b="1" i="1"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zh-CN" altLang="en-US" sz="1800" b="1" i="1" u="none" strike="noStrike" kern="0" cap="none" spc="0" normalizeH="0" baseline="0" noProof="0" dirty="0" smtClean="0">
                <a:ln>
                  <a:noFill/>
                </a:ln>
                <a:solidFill>
                  <a:srgbClr val="000000"/>
                </a:solidFill>
                <a:effectLst/>
                <a:uLnTx/>
                <a:uFillTx/>
                <a:ea typeface="微软雅黑 Light" panose="020B0502040204020203" charset="-122"/>
                <a:cs typeface="+mn-cs"/>
              </a:rPr>
              <a:t>路径在栈中</a:t>
            </a:r>
            <a:endParaRPr kumimoji="0" lang="zh-CN" altLang="en-US" sz="1800" b="1" i="1"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else </a:t>
            </a: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切换当前位置的东邻块为新的当前位置；</a:t>
            </a:r>
            <a:endPar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FF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 }//if</a:t>
            </a:r>
            <a:endParaRPr kumimoji="0" lang="zh-CN" altLang="en-US" sz="1800" b="1" i="0" u="none" strike="noStrike" kern="0" cap="none" spc="0" normalizeH="0" baseline="0" noProof="0" dirty="0" smtClean="0">
              <a:ln>
                <a:noFill/>
              </a:ln>
              <a:solidFill>
                <a:srgbClr val="FF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rgbClr val="7030A0"/>
                </a:solidFill>
                <a:effectLst/>
                <a:uLnTx/>
                <a:uFillTx/>
                <a:ea typeface="微软雅黑 Light" panose="020B0502040204020203" charset="-122"/>
                <a:cs typeface="+mn-cs"/>
              </a:rPr>
              <a:t>else</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 </a:t>
            </a:r>
            <a:r>
              <a:rPr kumimoji="0" lang="en-US" altLang="zh-CN" sz="20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endParaRPr kumimoji="0" lang="en-US" altLang="zh-CN" sz="20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if </a:t>
            </a: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栈不空且栈顶位置尚有其他方向未经探索 </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then</a:t>
            </a:r>
            <a:r>
              <a:rPr kumimoji="0" lang="en-US" altLang="zh-CN" sz="1800" b="1" i="0" u="none" strike="noStrike" kern="0" cap="none" spc="0" normalizeH="0" baseline="0" noProof="0" dirty="0" smtClean="0">
                <a:ln>
                  <a:noFill/>
                </a:ln>
                <a:solidFill>
                  <a:srgbClr val="CC0000"/>
                </a:solidFill>
                <a:effectLst/>
                <a:uLnTx/>
                <a:uFillTx/>
                <a:ea typeface="微软雅黑 Light" panose="020B0502040204020203" charset="-122"/>
                <a:cs typeface="+mn-cs"/>
              </a:rPr>
              <a:t> </a:t>
            </a:r>
            <a:endPar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设定新的位置为沿顺时针方向旋转找到的栈顶位置的下一相邻块；</a:t>
            </a:r>
            <a:endPar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chemeClr val="accent2">
                    <a:lumMod val="75000"/>
                  </a:schemeClr>
                </a:solidFill>
                <a:effectLst/>
                <a:uLnTx/>
                <a:uFillTx/>
                <a:ea typeface="微软雅黑 Light" panose="020B0502040204020203" charset="-122"/>
                <a:cs typeface="+mn-cs"/>
              </a:rPr>
              <a:t>if</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 </a:t>
            </a: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栈不空但栈顶位置的四周均不通 </a:t>
            </a:r>
            <a:r>
              <a:rPr kumimoji="0" lang="en-US" altLang="zh-CN" sz="1800" b="1" i="0" u="none" strike="noStrike" kern="0" cap="none" spc="0" normalizeH="0" baseline="0" noProof="0" dirty="0" smtClean="0">
                <a:ln>
                  <a:noFill/>
                </a:ln>
                <a:solidFill>
                  <a:schemeClr val="accent2">
                    <a:lumMod val="75000"/>
                  </a:schemeClr>
                </a:solidFill>
                <a:effectLst/>
                <a:uLnTx/>
                <a:uFillTx/>
                <a:ea typeface="微软雅黑 Light" panose="020B0502040204020203" charset="-122"/>
                <a:cs typeface="+mn-cs"/>
              </a:rPr>
              <a:t>then</a:t>
            </a:r>
            <a:r>
              <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endPar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删去栈顶位置；      </a:t>
            </a:r>
            <a:r>
              <a:rPr kumimoji="0" lang="en-US" altLang="zh-CN" sz="1800" b="1" i="1"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zh-CN" altLang="en-US" sz="1800" b="1" i="1" u="none" strike="noStrike" kern="0" cap="none" spc="0" normalizeH="0" baseline="0" noProof="0" dirty="0" smtClean="0">
                <a:ln>
                  <a:noFill/>
                </a:ln>
                <a:solidFill>
                  <a:srgbClr val="000000"/>
                </a:solidFill>
                <a:effectLst/>
                <a:uLnTx/>
                <a:uFillTx/>
                <a:ea typeface="微软雅黑 Light" panose="020B0502040204020203" charset="-122"/>
                <a:cs typeface="+mn-cs"/>
              </a:rPr>
              <a:t>从路径中删去该通道块</a:t>
            </a:r>
            <a:endParaRPr kumimoji="0" lang="zh-CN" altLang="en-US" sz="1800" b="1" i="1"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if </a:t>
            </a: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栈不空 </a:t>
            </a:r>
            <a:r>
              <a:rPr kumimoji="0" lang="en-US" altLang="zh-CN" sz="1800" b="1" i="0" u="none" strike="noStrike" kern="0" cap="none" spc="0" normalizeH="0" baseline="0" noProof="0" dirty="0" smtClean="0">
                <a:ln>
                  <a:noFill/>
                </a:ln>
                <a:solidFill>
                  <a:srgbClr val="FF0000"/>
                </a:solidFill>
                <a:effectLst/>
                <a:uLnTx/>
                <a:uFillTx/>
                <a:ea typeface="微软雅黑 Light" panose="020B0502040204020203" charset="-122"/>
                <a:cs typeface="+mn-cs"/>
              </a:rPr>
              <a:t>then </a:t>
            </a:r>
            <a:endPar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重新测试新的栈顶位置，直至找到一个可通的相邻块或出栈至栈空；</a:t>
            </a:r>
            <a:endPar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chemeClr val="accent2">
                    <a:lumMod val="75000"/>
                  </a:schemeClr>
                </a:solidFill>
                <a:effectLst/>
                <a:uLnTx/>
                <a:uFillTx/>
                <a:ea typeface="微软雅黑 Light" panose="020B0502040204020203" charset="-122"/>
                <a:cs typeface="+mn-cs"/>
              </a:rPr>
              <a:t>} //if</a:t>
            </a:r>
            <a:endParaRPr kumimoji="0" lang="en-US" altLang="zh-CN" sz="1800" b="1" i="0" u="none" strike="noStrike" kern="0" cap="none" spc="0" normalizeH="0" baseline="0" noProof="0" dirty="0" smtClean="0">
              <a:ln>
                <a:noFill/>
              </a:ln>
              <a:solidFill>
                <a:schemeClr val="accent2">
                  <a:lumMod val="75000"/>
                </a:schemeClr>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1800" b="1" i="0" u="none" strike="noStrike" kern="0" cap="none" spc="0" normalizeH="0" baseline="0" noProof="0" dirty="0" smtClean="0">
                <a:ln>
                  <a:noFill/>
                </a:ln>
                <a:solidFill>
                  <a:srgbClr val="7030A0"/>
                </a:solidFill>
                <a:effectLst/>
                <a:uLnTx/>
                <a:uFillTx/>
                <a:ea typeface="微软雅黑 Light" panose="020B0502040204020203" charset="-122"/>
                <a:cs typeface="+mn-cs"/>
              </a:rPr>
              <a:t>}//else</a:t>
            </a:r>
            <a:endParaRPr kumimoji="0" lang="en-US" altLang="zh-CN" sz="1800" b="1" i="0" u="none" strike="noStrike" kern="0" cap="none" spc="0" normalizeH="0" baseline="0" noProof="0" dirty="0" smtClean="0">
              <a:ln>
                <a:noFill/>
              </a:ln>
              <a:solidFill>
                <a:srgbClr val="7030A0"/>
              </a:solidFill>
              <a:effectLst/>
              <a:uLnTx/>
              <a:uFillTx/>
              <a:ea typeface="微软雅黑 Light" panose="020B0502040204020203"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rPr>
              <a:t>     } while(</a:t>
            </a:r>
            <a:r>
              <a:rPr kumimoji="0" lang="zh-CN" altLang="en-US" sz="1800" b="1" i="0" u="none" strike="noStrike" kern="0" cap="none" spc="0" normalizeH="0" baseline="0" noProof="0" dirty="0" smtClean="0">
                <a:ln>
                  <a:noFill/>
                </a:ln>
                <a:solidFill>
                  <a:srgbClr val="000000"/>
                </a:solidFill>
                <a:effectLst/>
                <a:uLnTx/>
                <a:uFillTx/>
                <a:ea typeface="微软雅黑 Light" panose="020B0502040204020203" charset="-122"/>
                <a:cs typeface="+mn-cs"/>
              </a:rPr>
              <a:t>栈不空</a:t>
            </a:r>
            <a:r>
              <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endParaRPr kumimoji="0" lang="en-US" altLang="zh-CN" sz="18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ph type="sldNum" sz="quarter" idx="12"/>
          </p:nvPr>
        </p:nvSpPr>
        <p:spPr>
          <a:xfrm>
            <a:off x="3048000" y="6311900"/>
            <a:ext cx="1712913" cy="290513"/>
          </a:xfrm>
        </p:spPr>
        <p:txBody>
          <a:bodyPr/>
          <a:p>
            <a:pPr marL="0" indent="0" eaLnBrk="1" hangingPunct="1">
              <a:spcBef>
                <a:spcPct val="0"/>
              </a:spcBef>
              <a:buNone/>
            </a:pPr>
            <a:fld id="{9A0DB2DC-4C9A-4742-B13C-FB6460FD3503}" type="slidenum">
              <a:rPr lang="en-US" altLang="zh-CN" sz="1400" dirty="0">
                <a:solidFill>
                  <a:schemeClr val="bg1"/>
                </a:solidFill>
                <a:latin typeface="Arial" panose="020B0604020202020204" pitchFamily="34" charset="0"/>
                <a:ea typeface="微软雅黑 Light" panose="020B0502040204020203" charset="-122"/>
              </a:rPr>
            </a:fld>
            <a:endParaRPr lang="en-US" altLang="zh-CN" sz="1400" dirty="0">
              <a:solidFill>
                <a:schemeClr val="bg1"/>
              </a:solidFill>
              <a:latin typeface="Arial" panose="020B0604020202020204" pitchFamily="34" charset="0"/>
              <a:ea typeface="微软雅黑 Light" panose="020B0502040204020203" charset="-122"/>
            </a:endParaRPr>
          </a:p>
        </p:txBody>
      </p:sp>
      <p:sp>
        <p:nvSpPr>
          <p:cNvPr id="45058" name="AutoShape 2"/>
          <p:cNvSpPr/>
          <p:nvPr/>
        </p:nvSpPr>
        <p:spPr>
          <a:xfrm>
            <a:off x="6659563" y="5572125"/>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1800" dirty="0">
              <a:solidFill>
                <a:schemeClr val="tx1"/>
              </a:solidFill>
              <a:latin typeface="Arial" panose="020B0604020202020204" pitchFamily="34" charset="0"/>
              <a:ea typeface="微软雅黑 Light" panose="020B0502040204020203" charset="-122"/>
            </a:endParaRPr>
          </a:p>
        </p:txBody>
      </p:sp>
      <p:graphicFrame>
        <p:nvGraphicFramePr>
          <p:cNvPr id="45059" name="Group 3"/>
          <p:cNvGraphicFramePr>
            <a:graphicFrameLocks noGrp="1"/>
          </p:cNvGraphicFramePr>
          <p:nvPr/>
        </p:nvGraphicFramePr>
        <p:xfrm>
          <a:off x="1676400" y="1287463"/>
          <a:ext cx="6019800" cy="4670425"/>
        </p:xfrm>
        <a:graphic>
          <a:graphicData uri="http://schemas.openxmlformats.org/drawingml/2006/table">
            <a:tbl>
              <a:tblPr/>
              <a:tblGrid>
                <a:gridCol w="603250"/>
                <a:gridCol w="600075"/>
                <a:gridCol w="612775"/>
                <a:gridCol w="590550"/>
                <a:gridCol w="603250"/>
                <a:gridCol w="603250"/>
                <a:gridCol w="600075"/>
                <a:gridCol w="603250"/>
                <a:gridCol w="600075"/>
                <a:gridCol w="603250"/>
              </a:tblGrid>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00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302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17525">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r>
            </a:tbl>
          </a:graphicData>
        </a:graphic>
      </p:graphicFrame>
      <p:sp>
        <p:nvSpPr>
          <p:cNvPr id="45171" name="AutoShape 115"/>
          <p:cNvSpPr/>
          <p:nvPr/>
        </p:nvSpPr>
        <p:spPr>
          <a:xfrm>
            <a:off x="2411413" y="1916113"/>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72" name="AutoShape 116"/>
          <p:cNvSpPr/>
          <p:nvPr/>
        </p:nvSpPr>
        <p:spPr>
          <a:xfrm>
            <a:off x="3048000" y="1916113"/>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73" name="AutoShape 117"/>
          <p:cNvSpPr/>
          <p:nvPr/>
        </p:nvSpPr>
        <p:spPr>
          <a:xfrm>
            <a:off x="3043238" y="2476500"/>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74" name="AutoShape 118"/>
          <p:cNvSpPr/>
          <p:nvPr/>
        </p:nvSpPr>
        <p:spPr>
          <a:xfrm>
            <a:off x="3048000" y="2997200"/>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75" name="AutoShape 119"/>
          <p:cNvSpPr/>
          <p:nvPr/>
        </p:nvSpPr>
        <p:spPr>
          <a:xfrm>
            <a:off x="3635375" y="2979738"/>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76" name="AutoShape 120"/>
          <p:cNvSpPr/>
          <p:nvPr/>
        </p:nvSpPr>
        <p:spPr>
          <a:xfrm>
            <a:off x="4211638" y="2979738"/>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77" name="AutoShape 121"/>
          <p:cNvSpPr/>
          <p:nvPr/>
        </p:nvSpPr>
        <p:spPr>
          <a:xfrm>
            <a:off x="4211638" y="2420938"/>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78" name="AutoShape 122"/>
          <p:cNvSpPr/>
          <p:nvPr/>
        </p:nvSpPr>
        <p:spPr>
          <a:xfrm>
            <a:off x="4843463" y="2420938"/>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79" name="AutoShape 123"/>
          <p:cNvSpPr/>
          <p:nvPr/>
        </p:nvSpPr>
        <p:spPr>
          <a:xfrm>
            <a:off x="5419725" y="2420938"/>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0" name="AutoShape 124"/>
          <p:cNvSpPr/>
          <p:nvPr/>
        </p:nvSpPr>
        <p:spPr>
          <a:xfrm>
            <a:off x="5419725" y="1916113"/>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1" name="AutoShape 125"/>
          <p:cNvSpPr/>
          <p:nvPr/>
        </p:nvSpPr>
        <p:spPr>
          <a:xfrm>
            <a:off x="4859338" y="1916113"/>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2" name="AutoShape 126"/>
          <p:cNvSpPr/>
          <p:nvPr/>
        </p:nvSpPr>
        <p:spPr>
          <a:xfrm>
            <a:off x="4211638" y="1916113"/>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3" name="AutoShape 127"/>
          <p:cNvSpPr/>
          <p:nvPr/>
        </p:nvSpPr>
        <p:spPr>
          <a:xfrm>
            <a:off x="2438400" y="2997200"/>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4" name="AutoShape 128"/>
          <p:cNvSpPr/>
          <p:nvPr/>
        </p:nvSpPr>
        <p:spPr>
          <a:xfrm>
            <a:off x="2438400" y="3500438"/>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5" name="AutoShape 129"/>
          <p:cNvSpPr/>
          <p:nvPr/>
        </p:nvSpPr>
        <p:spPr>
          <a:xfrm>
            <a:off x="2452688" y="4005263"/>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6" name="AutoShape 130"/>
          <p:cNvSpPr/>
          <p:nvPr/>
        </p:nvSpPr>
        <p:spPr>
          <a:xfrm>
            <a:off x="3048000" y="4019550"/>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7" name="AutoShape 131"/>
          <p:cNvSpPr/>
          <p:nvPr/>
        </p:nvSpPr>
        <p:spPr>
          <a:xfrm>
            <a:off x="3635375" y="4019550"/>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8" name="AutoShape 132"/>
          <p:cNvSpPr/>
          <p:nvPr/>
        </p:nvSpPr>
        <p:spPr>
          <a:xfrm>
            <a:off x="3635375" y="4508500"/>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89" name="AutoShape 133"/>
          <p:cNvSpPr/>
          <p:nvPr/>
        </p:nvSpPr>
        <p:spPr>
          <a:xfrm>
            <a:off x="4233863" y="4508500"/>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90" name="AutoShape 134"/>
          <p:cNvSpPr/>
          <p:nvPr/>
        </p:nvSpPr>
        <p:spPr>
          <a:xfrm>
            <a:off x="4843463" y="4508500"/>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91" name="AutoShape 135"/>
          <p:cNvSpPr/>
          <p:nvPr/>
        </p:nvSpPr>
        <p:spPr>
          <a:xfrm>
            <a:off x="4843463" y="5013325"/>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92" name="AutoShape 136"/>
          <p:cNvSpPr/>
          <p:nvPr/>
        </p:nvSpPr>
        <p:spPr>
          <a:xfrm>
            <a:off x="4843463" y="5572125"/>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93" name="AutoShape 137"/>
          <p:cNvSpPr/>
          <p:nvPr/>
        </p:nvSpPr>
        <p:spPr>
          <a:xfrm>
            <a:off x="5435600" y="5572125"/>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Arial" panose="020B0604020202020204" pitchFamily="34" charset="0"/>
              <a:ea typeface="微软雅黑 Light" panose="020B0502040204020203" charset="-122"/>
            </a:endParaRPr>
          </a:p>
        </p:txBody>
      </p:sp>
      <p:sp>
        <p:nvSpPr>
          <p:cNvPr id="45194" name="AutoShape 138"/>
          <p:cNvSpPr/>
          <p:nvPr/>
        </p:nvSpPr>
        <p:spPr>
          <a:xfrm>
            <a:off x="6067425" y="5572125"/>
            <a:ext cx="304800"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1800" dirty="0">
              <a:solidFill>
                <a:schemeClr val="tx1"/>
              </a:solidFill>
              <a:latin typeface="Arial" panose="020B0604020202020204" pitchFamily="34" charset="0"/>
              <a:ea typeface="微软雅黑 Light" panose="020B0502040204020203" charset="-122"/>
            </a:endParaRPr>
          </a:p>
        </p:txBody>
      </p:sp>
      <p:sp>
        <p:nvSpPr>
          <p:cNvPr id="45195" name="AutoShape 139"/>
          <p:cNvSpPr/>
          <p:nvPr/>
        </p:nvSpPr>
        <p:spPr>
          <a:xfrm>
            <a:off x="6659563" y="5572125"/>
            <a:ext cx="288925" cy="304800"/>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Clr>
                <a:srgbClr val="FF0000"/>
              </a:buClr>
              <a:buFont typeface="Wingdings" panose="05000000000000000000" pitchFamily="2" charset="2"/>
              <a:buChar char="ü"/>
            </a:pPr>
            <a:r>
              <a:rPr lang="en-US" altLang="zh-CN" sz="1800" b="1" dirty="0">
                <a:solidFill>
                  <a:srgbClr val="FF0000"/>
                </a:solidFill>
                <a:latin typeface="微软雅黑 Light" panose="020B0502040204020203" charset="-122"/>
                <a:ea typeface="微软雅黑 Light" panose="020B0502040204020203" charset="-122"/>
              </a:rPr>
              <a:t>OK</a:t>
            </a:r>
            <a:endParaRPr lang="en-US" altLang="zh-CN" sz="1800" b="1" dirty="0">
              <a:solidFill>
                <a:srgbClr val="FF0000"/>
              </a:solidFill>
              <a:latin typeface="微软雅黑 Light" panose="020B0502040204020203" charset="-122"/>
              <a:ea typeface="微软雅黑 Light" panose="020B0502040204020203" charset="-122"/>
            </a:endParaRPr>
          </a:p>
        </p:txBody>
      </p:sp>
      <p:graphicFrame>
        <p:nvGraphicFramePr>
          <p:cNvPr id="45196" name="Group 140"/>
          <p:cNvGraphicFramePr>
            <a:graphicFrameLocks noGrp="1"/>
          </p:cNvGraphicFramePr>
          <p:nvPr/>
        </p:nvGraphicFramePr>
        <p:xfrm>
          <a:off x="1676400" y="5935663"/>
          <a:ext cx="6019800" cy="590550"/>
        </p:xfrm>
        <a:graphic>
          <a:graphicData uri="http://schemas.openxmlformats.org/drawingml/2006/table">
            <a:tbl>
              <a:tblPr/>
              <a:tblGrid>
                <a:gridCol w="603250"/>
                <a:gridCol w="600075"/>
                <a:gridCol w="603250"/>
                <a:gridCol w="600075"/>
                <a:gridCol w="603250"/>
                <a:gridCol w="603250"/>
                <a:gridCol w="600075"/>
                <a:gridCol w="603250"/>
                <a:gridCol w="600075"/>
                <a:gridCol w="603250"/>
              </a:tblGrid>
              <a:tr h="590550">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lvl1pPr>
                        <a:spcBef>
                          <a:spcPct val="20000"/>
                        </a:spcBef>
                        <a:buClr>
                          <a:srgbClr val="0000FF"/>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FF0066"/>
                        </a:buClr>
                        <a:buSzPct val="8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b="1">
                          <a:solidFill>
                            <a:schemeClr val="tx1"/>
                          </a:solidFill>
                          <a:latin typeface="Arial" panose="020B0604020202020204" pitchFamily="34" charset="0"/>
                          <a:ea typeface="宋体" panose="02010600030101010101" pitchFamily="2" charset="-122"/>
                        </a:defRPr>
                      </a:lvl3pPr>
                      <a:lvl4pPr>
                        <a:spcBef>
                          <a:spcPct val="20000"/>
                        </a:spcBef>
                        <a:buClr>
                          <a:srgbClr val="FF0000"/>
                        </a:buClr>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a:spcBef>
                          <a:spcPct val="20000"/>
                        </a:spcBef>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pPr>
                      <a:endParaRPr kumimoji="0" lang="zh-CN" altLang="zh-CN" sz="2400" b="1" i="0" u="none" strike="noStrike" cap="none" normalizeH="0" baseline="0" dirty="0" smtClean="0">
                        <a:ln>
                          <a:noFill/>
                        </a:ln>
                        <a:solidFill>
                          <a:schemeClr val="hlink"/>
                        </a:solidFill>
                        <a:effectLst/>
                        <a:latin typeface="Arial" panose="020B0604020202020204" pitchFamily="34"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r>
            </a:tbl>
          </a:graphicData>
        </a:graphic>
      </p:graphicFrame>
      <p:sp>
        <p:nvSpPr>
          <p:cNvPr id="45223" name="AutoShape 167"/>
          <p:cNvSpPr/>
          <p:nvPr/>
        </p:nvSpPr>
        <p:spPr>
          <a:xfrm>
            <a:off x="7812088" y="5949950"/>
            <a:ext cx="431800" cy="576263"/>
          </a:xfrm>
          <a:prstGeom prst="wedgeRoundRectCallout">
            <a:avLst>
              <a:gd name="adj1" fmla="val -250000"/>
              <a:gd name="adj2" fmla="val -77824"/>
              <a:gd name="adj3" fmla="val 16667"/>
            </a:avLst>
          </a:prstGeom>
          <a:solidFill>
            <a:srgbClr val="ACEEFE"/>
          </a:solidFill>
          <a:ln w="12700" cap="sq"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1600" b="1" dirty="0">
                <a:solidFill>
                  <a:srgbClr val="020603"/>
                </a:solidFill>
                <a:latin typeface="Arial" panose="020B0604020202020204" pitchFamily="34" charset="0"/>
                <a:ea typeface="微软雅黑 Light" panose="020B0502040204020203" charset="-122"/>
              </a:rPr>
              <a:t>出口</a:t>
            </a:r>
            <a:endParaRPr lang="zh-CN" altLang="en-US" sz="1600" b="1" dirty="0">
              <a:solidFill>
                <a:srgbClr val="020603"/>
              </a:solidFill>
              <a:latin typeface="Arial" panose="020B0604020202020204" pitchFamily="34" charset="0"/>
              <a:ea typeface="微软雅黑 Light" panose="020B0502040204020203" charset="-122"/>
            </a:endParaRPr>
          </a:p>
        </p:txBody>
      </p:sp>
      <p:sp>
        <p:nvSpPr>
          <p:cNvPr id="38054" name="Text Box 139"/>
          <p:cNvSpPr txBox="1"/>
          <p:nvPr/>
        </p:nvSpPr>
        <p:spPr>
          <a:xfrm>
            <a:off x="1835150" y="922338"/>
            <a:ext cx="6192838" cy="4000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02060"/>
                </a:solidFill>
                <a:latin typeface="微软雅黑 Light" panose="020B0502040204020203" charset="-122"/>
                <a:ea typeface="微软雅黑 Light" panose="020B0502040204020203" charset="-122"/>
              </a:rPr>
              <a:t>0      1       2       3      4       5      6       7      8       9</a:t>
            </a:r>
            <a:endParaRPr lang="en-US" altLang="zh-CN" sz="2000" b="1" dirty="0">
              <a:solidFill>
                <a:srgbClr val="002060"/>
              </a:solidFill>
              <a:latin typeface="微软雅黑 Light" panose="020B0502040204020203" charset="-122"/>
              <a:ea typeface="微软雅黑 Light" panose="020B0502040204020203" charset="-122"/>
            </a:endParaRPr>
          </a:p>
        </p:txBody>
      </p:sp>
      <p:sp>
        <p:nvSpPr>
          <p:cNvPr id="38055" name="Text Box 140"/>
          <p:cNvSpPr txBox="1"/>
          <p:nvPr/>
        </p:nvSpPr>
        <p:spPr>
          <a:xfrm>
            <a:off x="1331913" y="1343025"/>
            <a:ext cx="287337" cy="50927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0</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    1</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    2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3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4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5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6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7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8   </a:t>
            </a: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endParaRPr lang="en-US" altLang="zh-CN" sz="1800" b="1" dirty="0">
              <a:solidFill>
                <a:srgbClr val="002060"/>
              </a:solidFill>
              <a:latin typeface="微软雅黑 Light" panose="020B0502040204020203" charset="-122"/>
              <a:ea typeface="微软雅黑 Light" panose="020B0502040204020203" charset="-122"/>
            </a:endParaRPr>
          </a:p>
          <a:p>
            <a:pPr marL="0" lvl="0" indent="0" algn="ctr" eaLnBrk="1" hangingPunct="1">
              <a:lnSpc>
                <a:spcPct val="95000"/>
              </a:lnSpc>
              <a:spcBef>
                <a:spcPct val="0"/>
              </a:spcBef>
              <a:buNone/>
            </a:pPr>
            <a:r>
              <a:rPr lang="en-US" altLang="zh-CN" sz="1800" b="1" dirty="0">
                <a:solidFill>
                  <a:srgbClr val="002060"/>
                </a:solidFill>
                <a:latin typeface="微软雅黑 Light" panose="020B0502040204020203" charset="-122"/>
                <a:ea typeface="微软雅黑 Light" panose="020B0502040204020203" charset="-122"/>
              </a:rPr>
              <a:t>9</a:t>
            </a:r>
            <a:endParaRPr lang="en-US" altLang="zh-CN" sz="1800" b="1" dirty="0">
              <a:solidFill>
                <a:srgbClr val="002060"/>
              </a:solidFill>
              <a:latin typeface="微软雅黑 Light" panose="020B0502040204020203" charset="-122"/>
              <a:ea typeface="微软雅黑 Light" panose="020B0502040204020203" charset="-122"/>
            </a:endParaRPr>
          </a:p>
        </p:txBody>
      </p:sp>
      <p:sp>
        <p:nvSpPr>
          <p:cNvPr id="38056" name="Rectangle 2"/>
          <p:cNvSpPr>
            <a:spLocks noGrp="1"/>
          </p:cNvSpPr>
          <p:nvPr>
            <p:ph type="title"/>
          </p:nvPr>
        </p:nvSpPr>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2000" dirty="0">
                <a:ea typeface="微软雅黑 Light" panose="020B0502040204020203" charset="-122"/>
              </a:rPr>
              <a:t>——</a:t>
            </a:r>
            <a:r>
              <a:rPr lang="zh-CN" altLang="en-US" sz="1800" dirty="0">
                <a:ea typeface="微软雅黑 Light" panose="020B0502040204020203" charset="-122"/>
              </a:rPr>
              <a:t>迷宫求解算法</a:t>
            </a:r>
            <a:endParaRPr lang="zh-CN" altLang="en-US" dirty="0">
              <a:ea typeface="微软雅黑 Light" panose="020B0502040204020203" charset="-122"/>
            </a:endParaRPr>
          </a:p>
        </p:txBody>
      </p:sp>
      <p:sp>
        <p:nvSpPr>
          <p:cNvPr id="38057" name="AutoShape 166"/>
          <p:cNvSpPr/>
          <p:nvPr/>
        </p:nvSpPr>
        <p:spPr>
          <a:xfrm>
            <a:off x="2700338" y="404813"/>
            <a:ext cx="431800" cy="576262"/>
          </a:xfrm>
          <a:prstGeom prst="wedgeRoundRectCallout">
            <a:avLst>
              <a:gd name="adj1" fmla="val -75000"/>
              <a:gd name="adj2" fmla="val 222454"/>
              <a:gd name="adj3" fmla="val 16667"/>
            </a:avLst>
          </a:prstGeom>
          <a:solidFill>
            <a:srgbClr val="ACEEFE"/>
          </a:solidFill>
          <a:ln w="12700" cap="sq"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1600" b="1" dirty="0">
                <a:solidFill>
                  <a:srgbClr val="020603"/>
                </a:solidFill>
                <a:latin typeface="Arial" panose="020B0604020202020204" pitchFamily="34" charset="0"/>
                <a:ea typeface="微软雅黑 Light" panose="020B0502040204020203" charset="-122"/>
              </a:rPr>
              <a:t>入口</a:t>
            </a:r>
            <a:endParaRPr lang="zh-CN" altLang="en-US" sz="1600" b="1" dirty="0">
              <a:solidFill>
                <a:srgbClr val="020603"/>
              </a:solidFill>
              <a:latin typeface="Arial" panose="020B0604020202020204" pitchFamily="34" charset="0"/>
              <a:ea typeface="微软雅黑 Light" panose="020B0502040204020203"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451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1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1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1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1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1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1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51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45182"/>
                                        </p:tgtEl>
                                        <p:attrNameLst>
                                          <p:attrName>fillcolor</p:attrName>
                                        </p:attrNameLst>
                                      </p:cBhvr>
                                      <p:to>
                                        <a:srgbClr val="CC0000"/>
                                      </p:to>
                                    </p:animClr>
                                    <p:set>
                                      <p:cBhvr>
                                        <p:cTn id="55" dur="2000" fill="hold"/>
                                        <p:tgtEl>
                                          <p:spTgt spid="45182"/>
                                        </p:tgtEl>
                                        <p:attrNameLst>
                                          <p:attrName>fill.type</p:attrName>
                                        </p:attrNameLst>
                                      </p:cBhvr>
                                      <p:to>
                                        <p:strVal val="solid"/>
                                      </p:to>
                                    </p:set>
                                    <p:set>
                                      <p:cBhvr>
                                        <p:cTn id="56" dur="2000" fill="hold"/>
                                        <p:tgtEl>
                                          <p:spTgt spid="45182"/>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45181"/>
                                        </p:tgtEl>
                                        <p:attrNameLst>
                                          <p:attrName>fillcolor</p:attrName>
                                        </p:attrNameLst>
                                      </p:cBhvr>
                                      <p:to>
                                        <a:srgbClr val="CC0000"/>
                                      </p:to>
                                    </p:animClr>
                                    <p:set>
                                      <p:cBhvr>
                                        <p:cTn id="61" dur="2000" fill="hold"/>
                                        <p:tgtEl>
                                          <p:spTgt spid="45181"/>
                                        </p:tgtEl>
                                        <p:attrNameLst>
                                          <p:attrName>fill.type</p:attrName>
                                        </p:attrNameLst>
                                      </p:cBhvr>
                                      <p:to>
                                        <p:strVal val="solid"/>
                                      </p:to>
                                    </p:set>
                                    <p:set>
                                      <p:cBhvr>
                                        <p:cTn id="62" dur="2000" fill="hold"/>
                                        <p:tgtEl>
                                          <p:spTgt spid="45181"/>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45180"/>
                                        </p:tgtEl>
                                        <p:attrNameLst>
                                          <p:attrName>fillcolor</p:attrName>
                                        </p:attrNameLst>
                                      </p:cBhvr>
                                      <p:to>
                                        <a:srgbClr val="CC0000"/>
                                      </p:to>
                                    </p:animClr>
                                    <p:set>
                                      <p:cBhvr>
                                        <p:cTn id="67" dur="2000" fill="hold"/>
                                        <p:tgtEl>
                                          <p:spTgt spid="45180"/>
                                        </p:tgtEl>
                                        <p:attrNameLst>
                                          <p:attrName>fill.type</p:attrName>
                                        </p:attrNameLst>
                                      </p:cBhvr>
                                      <p:to>
                                        <p:strVal val="solid"/>
                                      </p:to>
                                    </p:set>
                                    <p:set>
                                      <p:cBhvr>
                                        <p:cTn id="68" dur="2000" fill="hold"/>
                                        <p:tgtEl>
                                          <p:spTgt spid="45180"/>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45179"/>
                                        </p:tgtEl>
                                        <p:attrNameLst>
                                          <p:attrName>fillcolor</p:attrName>
                                        </p:attrNameLst>
                                      </p:cBhvr>
                                      <p:to>
                                        <a:srgbClr val="CC0000"/>
                                      </p:to>
                                    </p:animClr>
                                    <p:set>
                                      <p:cBhvr>
                                        <p:cTn id="73" dur="2000" fill="hold"/>
                                        <p:tgtEl>
                                          <p:spTgt spid="45179"/>
                                        </p:tgtEl>
                                        <p:attrNameLst>
                                          <p:attrName>fill.type</p:attrName>
                                        </p:attrNameLst>
                                      </p:cBhvr>
                                      <p:to>
                                        <p:strVal val="solid"/>
                                      </p:to>
                                    </p:set>
                                    <p:set>
                                      <p:cBhvr>
                                        <p:cTn id="74" dur="2000" fill="hold"/>
                                        <p:tgtEl>
                                          <p:spTgt spid="45179"/>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5178"/>
                                        </p:tgtEl>
                                        <p:attrNameLst>
                                          <p:attrName>fillcolor</p:attrName>
                                        </p:attrNameLst>
                                      </p:cBhvr>
                                      <p:to>
                                        <a:srgbClr val="CC0000"/>
                                      </p:to>
                                    </p:animClr>
                                    <p:set>
                                      <p:cBhvr>
                                        <p:cTn id="79" dur="2000" fill="hold"/>
                                        <p:tgtEl>
                                          <p:spTgt spid="45178"/>
                                        </p:tgtEl>
                                        <p:attrNameLst>
                                          <p:attrName>fill.type</p:attrName>
                                        </p:attrNameLst>
                                      </p:cBhvr>
                                      <p:to>
                                        <p:strVal val="solid"/>
                                      </p:to>
                                    </p:set>
                                    <p:set>
                                      <p:cBhvr>
                                        <p:cTn id="80" dur="2000" fill="hold"/>
                                        <p:tgtEl>
                                          <p:spTgt spid="45178"/>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2000" fill="hold"/>
                                        <p:tgtEl>
                                          <p:spTgt spid="45177"/>
                                        </p:tgtEl>
                                        <p:attrNameLst>
                                          <p:attrName>fillcolor</p:attrName>
                                        </p:attrNameLst>
                                      </p:cBhvr>
                                      <p:to>
                                        <a:srgbClr val="CC0000"/>
                                      </p:to>
                                    </p:animClr>
                                    <p:set>
                                      <p:cBhvr>
                                        <p:cTn id="85" dur="2000" fill="hold"/>
                                        <p:tgtEl>
                                          <p:spTgt spid="45177"/>
                                        </p:tgtEl>
                                        <p:attrNameLst>
                                          <p:attrName>fill.type</p:attrName>
                                        </p:attrNameLst>
                                      </p:cBhvr>
                                      <p:to>
                                        <p:strVal val="solid"/>
                                      </p:to>
                                    </p:set>
                                    <p:set>
                                      <p:cBhvr>
                                        <p:cTn id="86" dur="2000" fill="hold"/>
                                        <p:tgtEl>
                                          <p:spTgt spid="4517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2000" fill="hold"/>
                                        <p:tgtEl>
                                          <p:spTgt spid="45176"/>
                                        </p:tgtEl>
                                        <p:attrNameLst>
                                          <p:attrName>fillcolor</p:attrName>
                                        </p:attrNameLst>
                                      </p:cBhvr>
                                      <p:to>
                                        <a:srgbClr val="CC0000"/>
                                      </p:to>
                                    </p:animClr>
                                    <p:set>
                                      <p:cBhvr>
                                        <p:cTn id="91" dur="2000" fill="hold"/>
                                        <p:tgtEl>
                                          <p:spTgt spid="45176"/>
                                        </p:tgtEl>
                                        <p:attrNameLst>
                                          <p:attrName>fill.type</p:attrName>
                                        </p:attrNameLst>
                                      </p:cBhvr>
                                      <p:to>
                                        <p:strVal val="solid"/>
                                      </p:to>
                                    </p:set>
                                    <p:set>
                                      <p:cBhvr>
                                        <p:cTn id="92" dur="2000" fill="hold"/>
                                        <p:tgtEl>
                                          <p:spTgt spid="45176"/>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2000" fill="hold"/>
                                        <p:tgtEl>
                                          <p:spTgt spid="45175"/>
                                        </p:tgtEl>
                                        <p:attrNameLst>
                                          <p:attrName>fillcolor</p:attrName>
                                        </p:attrNameLst>
                                      </p:cBhvr>
                                      <p:to>
                                        <a:srgbClr val="CC0000"/>
                                      </p:to>
                                    </p:animClr>
                                    <p:set>
                                      <p:cBhvr>
                                        <p:cTn id="97" dur="2000" fill="hold"/>
                                        <p:tgtEl>
                                          <p:spTgt spid="45175"/>
                                        </p:tgtEl>
                                        <p:attrNameLst>
                                          <p:attrName>fill.type</p:attrName>
                                        </p:attrNameLst>
                                      </p:cBhvr>
                                      <p:to>
                                        <p:strVal val="solid"/>
                                      </p:to>
                                    </p:set>
                                    <p:set>
                                      <p:cBhvr>
                                        <p:cTn id="98" dur="2000" fill="hold"/>
                                        <p:tgtEl>
                                          <p:spTgt spid="45175"/>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1" nodeType="clickEffect">
                                  <p:stCondLst>
                                    <p:cond delay="0"/>
                                  </p:stCondLst>
                                  <p:childTnLst>
                                    <p:animEffect transition="out" filter="fade">
                                      <p:cBhvr>
                                        <p:cTn id="102" dur="500" tmFilter="0, 0; .2, .5; .8, .5; 1, 0"/>
                                        <p:tgtEl>
                                          <p:spTgt spid="45174"/>
                                        </p:tgtEl>
                                      </p:cBhvr>
                                    </p:animEffect>
                                    <p:animScale>
                                      <p:cBhvr>
                                        <p:cTn id="103" dur="250" autoRev="1" fill="hold"/>
                                        <p:tgtEl>
                                          <p:spTgt spid="45174"/>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4518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4518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499"/>
                                          </p:stCondLst>
                                        </p:cTn>
                                        <p:tgtEl>
                                          <p:spTgt spid="45185"/>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499"/>
                                          </p:stCondLst>
                                        </p:cTn>
                                        <p:tgtEl>
                                          <p:spTgt spid="4518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4518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4518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45189"/>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499"/>
                                          </p:stCondLst>
                                        </p:cTn>
                                        <p:tgtEl>
                                          <p:spTgt spid="45190"/>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4519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499"/>
                                          </p:stCondLst>
                                        </p:cTn>
                                        <p:tgtEl>
                                          <p:spTgt spid="45192"/>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45193"/>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45194"/>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4505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0" nodeType="clickEffect">
                                  <p:stCondLst>
                                    <p:cond delay="0"/>
                                  </p:stCondLst>
                                  <p:childTnLst>
                                    <p:animEffect transition="out" filter="fade">
                                      <p:cBhvr>
                                        <p:cTn id="159" dur="500" tmFilter="0, 0; .2, .5; .8, .5; 1, 0"/>
                                        <p:tgtEl>
                                          <p:spTgt spid="45223"/>
                                        </p:tgtEl>
                                      </p:cBhvr>
                                    </p:animEffect>
                                    <p:animScale>
                                      <p:cBhvr>
                                        <p:cTn id="160" dur="250" autoRev="1" fill="hold"/>
                                        <p:tgtEl>
                                          <p:spTgt spid="45223"/>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45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p:bldP spid="45171" grpId="0" animBg="1"/>
      <p:bldP spid="45172" grpId="0" animBg="1"/>
      <p:bldP spid="45173" grpId="0" animBg="1"/>
      <p:bldP spid="45174" grpId="0" animBg="1"/>
      <p:bldP spid="45174" grpId="1" animBg="1"/>
      <p:bldP spid="45175" grpId="0" animBg="1"/>
      <p:bldP spid="45176" grpId="0" animBg="1"/>
      <p:bldP spid="45177" grpId="0" animBg="1"/>
      <p:bldP spid="45178" grpId="0" animBg="1"/>
      <p:bldP spid="45179" grpId="0" animBg="1"/>
      <p:bldP spid="45180" grpId="0" animBg="1"/>
      <p:bldP spid="45181" grpId="0" animBg="1"/>
      <p:bldP spid="45182" grpId="0" animBg="1"/>
      <p:bldP spid="45183" grpId="0" animBg="1"/>
      <p:bldP spid="45184" grpId="0" animBg="1"/>
      <p:bldP spid="45185" grpId="0" animBg="1"/>
      <p:bldP spid="45186" grpId="0" animBg="1"/>
      <p:bldP spid="45187" grpId="0" animBg="1"/>
      <p:bldP spid="45188" grpId="0" animBg="1"/>
      <p:bldP spid="45189" grpId="0" animBg="1"/>
      <p:bldP spid="45190" grpId="0" animBg="1"/>
      <p:bldP spid="45191" grpId="0" animBg="1"/>
      <p:bldP spid="45192" grpId="0" animBg="1"/>
      <p:bldP spid="45193" grpId="0" animBg="1"/>
      <p:bldP spid="45194" grpId="0" animBg="1"/>
      <p:bldP spid="45195" grpId="0" animBg="1"/>
      <p:bldP spid="452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2000" dirty="0">
                <a:ea typeface="微软雅黑 Light" panose="020B0502040204020203" charset="-122"/>
              </a:rPr>
              <a:t>——</a:t>
            </a:r>
            <a:r>
              <a:rPr lang="zh-CN" altLang="en-US" sz="1800" dirty="0">
                <a:ea typeface="微软雅黑 Light" panose="020B0502040204020203" charset="-122"/>
              </a:rPr>
              <a:t>迷宫求解算法</a:t>
            </a:r>
            <a:endParaRPr lang="zh-CN" altLang="en-US" dirty="0">
              <a:ea typeface="微软雅黑 Light" panose="020B0502040204020203" charset="-122"/>
            </a:endParaRPr>
          </a:p>
        </p:txBody>
      </p:sp>
      <p:sp>
        <p:nvSpPr>
          <p:cNvPr id="6" name="Rectangle 3"/>
          <p:cNvSpPr>
            <a:spLocks noGrp="1"/>
          </p:cNvSpPr>
          <p:nvPr>
            <p:ph idx="1"/>
          </p:nvPr>
        </p:nvSpPr>
        <p:spPr>
          <a:xfrm>
            <a:off x="0" y="1179513"/>
            <a:ext cx="6734175" cy="4840287"/>
          </a:xfrm>
        </p:spPr>
        <p:txBody>
          <a:bodyPr vert="horz" wrap="square" lIns="91440" tIns="45720" rIns="91440" bIns="45720" anchor="t" anchorCtr="0"/>
          <a:p>
            <a:pPr eaLnBrk="1" hangingPunct="1">
              <a:lnSpc>
                <a:spcPct val="80000"/>
              </a:lnSpc>
              <a:buFont typeface="Wingdings" panose="05000000000000000000" pitchFamily="2" charset="2"/>
              <a:buNone/>
            </a:pPr>
            <a:r>
              <a:rPr lang="en-US" altLang="zh-CN" sz="1600" b="1" dirty="0">
                <a:solidFill>
                  <a:srgbClr val="CC0000"/>
                </a:solidFill>
                <a:ea typeface="微软雅黑 Light" panose="020B0502040204020203" charset="-122"/>
              </a:rPr>
              <a:t>Typedef struct {  //</a:t>
            </a:r>
            <a:r>
              <a:rPr lang="zh-CN" altLang="en-US" sz="1600" b="1" dirty="0">
                <a:solidFill>
                  <a:srgbClr val="CC0000"/>
                </a:solidFill>
                <a:ea typeface="微软雅黑 Light" panose="020B0502040204020203" charset="-122"/>
              </a:rPr>
              <a:t>栈的元素类型定义</a:t>
            </a:r>
            <a:endParaRPr lang="zh-CN" altLang="en-US" sz="1600" b="1" dirty="0">
              <a:solidFill>
                <a:srgbClr val="CC0000"/>
              </a:solidFill>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solidFill>
                  <a:srgbClr val="CC0000"/>
                </a:solidFill>
                <a:ea typeface="微软雅黑 Light" panose="020B0502040204020203" charset="-122"/>
              </a:rPr>
              <a:t>     </a:t>
            </a:r>
            <a:r>
              <a:rPr lang="en-US" altLang="zh-CN" sz="1600" b="1" dirty="0">
                <a:solidFill>
                  <a:srgbClr val="CC0000"/>
                </a:solidFill>
                <a:ea typeface="微软雅黑 Light" panose="020B0502040204020203" charset="-122"/>
              </a:rPr>
              <a:t>int ord; //</a:t>
            </a:r>
            <a:r>
              <a:rPr lang="zh-CN" altLang="en-US" sz="1600" b="1" dirty="0">
                <a:solidFill>
                  <a:srgbClr val="CC0000"/>
                </a:solidFill>
                <a:ea typeface="微软雅黑 Light" panose="020B0502040204020203" charset="-122"/>
              </a:rPr>
              <a:t>通道块在路径上的“序号”</a:t>
            </a:r>
            <a:endParaRPr lang="zh-CN" altLang="en-US" sz="1600" b="1" dirty="0">
              <a:solidFill>
                <a:srgbClr val="CC0000"/>
              </a:solidFill>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solidFill>
                  <a:srgbClr val="CC0000"/>
                </a:solidFill>
                <a:ea typeface="微软雅黑 Light" panose="020B0502040204020203" charset="-122"/>
              </a:rPr>
              <a:t>     </a:t>
            </a:r>
            <a:r>
              <a:rPr lang="en-US" altLang="zh-CN" sz="1600" b="1" dirty="0">
                <a:solidFill>
                  <a:srgbClr val="CC0000"/>
                </a:solidFill>
                <a:ea typeface="微软雅黑 Light" panose="020B0502040204020203" charset="-122"/>
              </a:rPr>
              <a:t>PosTpye seat ;  //</a:t>
            </a:r>
            <a:r>
              <a:rPr lang="zh-CN" altLang="en-US" sz="1600" b="1" dirty="0">
                <a:solidFill>
                  <a:srgbClr val="CC0000"/>
                </a:solidFill>
                <a:ea typeface="微软雅黑 Light" panose="020B0502040204020203" charset="-122"/>
              </a:rPr>
              <a:t>通道块在迷宫中的“坐标位置”</a:t>
            </a:r>
            <a:endParaRPr lang="zh-CN" altLang="en-US" sz="1600" b="1" dirty="0">
              <a:solidFill>
                <a:srgbClr val="CC0000"/>
              </a:solidFill>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solidFill>
                  <a:srgbClr val="CC0000"/>
                </a:solidFill>
                <a:ea typeface="微软雅黑 Light" panose="020B0502040204020203" charset="-122"/>
              </a:rPr>
              <a:t>     </a:t>
            </a:r>
            <a:r>
              <a:rPr lang="en-US" altLang="zh-CN" sz="1600" b="1" dirty="0">
                <a:solidFill>
                  <a:srgbClr val="CC0000"/>
                </a:solidFill>
                <a:ea typeface="微软雅黑 Light" panose="020B0502040204020203" charset="-122"/>
              </a:rPr>
              <a:t>int di;    //</a:t>
            </a:r>
            <a:r>
              <a:rPr lang="zh-CN" altLang="en-US" sz="1600" b="1" dirty="0">
                <a:solidFill>
                  <a:srgbClr val="CC0000"/>
                </a:solidFill>
                <a:ea typeface="微软雅黑 Light" panose="020B0502040204020203" charset="-122"/>
              </a:rPr>
              <a:t>从此通道块走向下一通道块的“方向”</a:t>
            </a:r>
            <a:endParaRPr lang="zh-CN" altLang="en-US" sz="1600" b="1" dirty="0">
              <a:solidFill>
                <a:srgbClr val="CC0000"/>
              </a:solidFill>
              <a:ea typeface="微软雅黑 Light" panose="020B0502040204020203" charset="-122"/>
            </a:endParaRPr>
          </a:p>
          <a:p>
            <a:pPr eaLnBrk="1" hangingPunct="1">
              <a:lnSpc>
                <a:spcPct val="80000"/>
              </a:lnSpc>
              <a:buFont typeface="Wingdings" panose="05000000000000000000" pitchFamily="2" charset="2"/>
              <a:buNone/>
            </a:pPr>
            <a:r>
              <a:rPr lang="en-US" altLang="zh-CN" sz="1600" b="1" dirty="0">
                <a:solidFill>
                  <a:srgbClr val="C00000"/>
                </a:solidFill>
                <a:ea typeface="微软雅黑 Light" panose="020B0502040204020203" charset="-122"/>
              </a:rPr>
              <a:t>} </a:t>
            </a:r>
            <a:r>
              <a:rPr lang="en-US" altLang="zh-CN" sz="1600" b="1" dirty="0">
                <a:solidFill>
                  <a:srgbClr val="CC0000"/>
                </a:solidFill>
                <a:ea typeface="微软雅黑 Light" panose="020B0502040204020203" charset="-122"/>
              </a:rPr>
              <a:t>SElemType</a:t>
            </a:r>
            <a:r>
              <a:rPr lang="zh-CN" altLang="en-US" sz="1600" b="1" dirty="0">
                <a:solidFill>
                  <a:srgbClr val="CC0000"/>
                </a:solidFill>
                <a:ea typeface="微软雅黑 Light" panose="020B0502040204020203" charset="-122"/>
              </a:rPr>
              <a:t>；  </a:t>
            </a:r>
            <a:endParaRPr lang="zh-CN" altLang="en-US" sz="1600" b="1" dirty="0">
              <a:solidFill>
                <a:srgbClr val="CC0000"/>
              </a:solidFill>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solidFill>
                  <a:srgbClr val="CC0000"/>
                </a:solidFill>
                <a:ea typeface="微软雅黑 Light" panose="020B0502040204020203" charset="-122"/>
              </a:rPr>
              <a:t>  </a:t>
            </a:r>
            <a:endParaRPr lang="zh-CN" altLang="en-US" sz="1600" b="1" dirty="0">
              <a:solidFill>
                <a:srgbClr val="CC0000"/>
              </a:solidFill>
              <a:ea typeface="微软雅黑 Light" panose="020B0502040204020203" charset="-122"/>
            </a:endParaRPr>
          </a:p>
          <a:p>
            <a:pPr eaLnBrk="1" hangingPunct="1">
              <a:lnSpc>
                <a:spcPct val="80000"/>
              </a:lnSpc>
              <a:buFont typeface="Wingdings" panose="05000000000000000000" pitchFamily="2" charset="2"/>
              <a:buNone/>
            </a:pPr>
            <a:r>
              <a:rPr lang="en-US" altLang="zh-CN" sz="1600" b="1" dirty="0">
                <a:ea typeface="微软雅黑 Light" panose="020B0502040204020203" charset="-122"/>
              </a:rPr>
              <a:t>Status MazePath</a:t>
            </a:r>
            <a:r>
              <a:rPr lang="zh-CN" altLang="en-US" sz="1600" b="1" dirty="0">
                <a:ea typeface="微软雅黑 Light" panose="020B0502040204020203" charset="-122"/>
              </a:rPr>
              <a:t>（</a:t>
            </a:r>
            <a:r>
              <a:rPr lang="en-US" altLang="zh-CN" sz="1600" b="1" dirty="0">
                <a:ea typeface="微软雅黑 Light" panose="020B0502040204020203" charset="-122"/>
              </a:rPr>
              <a:t>MazeType maze, PosType start, PosType end) {</a:t>
            </a:r>
            <a:endParaRPr lang="en-US" altLang="zh-CN" sz="1600" b="1" dirty="0">
              <a:ea typeface="微软雅黑 Light" panose="020B0502040204020203" charset="-122"/>
            </a:endParaRPr>
          </a:p>
          <a:p>
            <a:pPr eaLnBrk="1" hangingPunct="1">
              <a:lnSpc>
                <a:spcPct val="80000"/>
              </a:lnSpc>
              <a:buFont typeface="Wingdings" panose="05000000000000000000" pitchFamily="2" charset="2"/>
              <a:buNone/>
            </a:pPr>
            <a:r>
              <a:rPr lang="en-US" altLang="zh-CN" sz="1600" b="1" dirty="0">
                <a:ea typeface="微软雅黑 Light" panose="020B0502040204020203" charset="-122"/>
              </a:rPr>
              <a:t>     InitStack(s); curpos=start; //</a:t>
            </a:r>
            <a:r>
              <a:rPr lang="zh-CN" altLang="en-US" sz="1600" b="1" dirty="0">
                <a:ea typeface="微软雅黑 Light" panose="020B0502040204020203" charset="-122"/>
              </a:rPr>
              <a:t>设定当前位置为入口位置</a:t>
            </a:r>
            <a:endParaRPr lang="zh-CN" altLang="en-US" sz="1600" b="1" dirty="0">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ea typeface="微软雅黑 Light" panose="020B0502040204020203" charset="-122"/>
              </a:rPr>
              <a:t>     </a:t>
            </a:r>
            <a:r>
              <a:rPr lang="en-US" altLang="zh-CN" sz="1600" b="1" dirty="0">
                <a:ea typeface="微软雅黑 Light" panose="020B0502040204020203" charset="-122"/>
              </a:rPr>
              <a:t>curstep =1;</a:t>
            </a:r>
            <a:endParaRPr lang="en-US" altLang="zh-CN" sz="1600" b="1" dirty="0">
              <a:ea typeface="微软雅黑 Light" panose="020B0502040204020203" charset="-122"/>
            </a:endParaRPr>
          </a:p>
          <a:p>
            <a:pPr eaLnBrk="1" hangingPunct="1">
              <a:lnSpc>
                <a:spcPct val="80000"/>
              </a:lnSpc>
              <a:buFont typeface="Wingdings" panose="05000000000000000000" pitchFamily="2" charset="2"/>
              <a:buNone/>
            </a:pPr>
            <a:r>
              <a:rPr lang="en-US" altLang="zh-CN" sz="1600" b="1" dirty="0">
                <a:ea typeface="微软雅黑 Light" panose="020B0502040204020203" charset="-122"/>
              </a:rPr>
              <a:t>     do { </a:t>
            </a:r>
            <a:endParaRPr lang="en-US" altLang="zh-CN" sz="1600" b="1" dirty="0">
              <a:ea typeface="微软雅黑 Light" panose="020B0502040204020203" charset="-122"/>
            </a:endParaRPr>
          </a:p>
          <a:p>
            <a:pPr eaLnBrk="1" hangingPunct="1">
              <a:lnSpc>
                <a:spcPct val="80000"/>
              </a:lnSpc>
              <a:buFont typeface="Wingdings" panose="05000000000000000000" pitchFamily="2" charset="2"/>
              <a:buNone/>
            </a:pPr>
            <a:r>
              <a:rPr lang="en-US" altLang="zh-CN" sz="1600" b="1" dirty="0">
                <a:ea typeface="微软雅黑 Light" panose="020B0502040204020203" charset="-122"/>
              </a:rPr>
              <a:t>        if(Pass(curpos)) { //</a:t>
            </a:r>
            <a:r>
              <a:rPr lang="zh-CN" altLang="en-US" sz="1600" b="1" dirty="0">
                <a:ea typeface="微软雅黑 Light" panose="020B0502040204020203" charset="-122"/>
              </a:rPr>
              <a:t>当前位置可通过，即未曾走过的通道块</a:t>
            </a:r>
            <a:endParaRPr lang="zh-CN" altLang="en-US" sz="1600" b="1" dirty="0">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ea typeface="微软雅黑 Light" panose="020B0502040204020203" charset="-122"/>
              </a:rPr>
              <a:t>            </a:t>
            </a:r>
            <a:r>
              <a:rPr lang="en-US" altLang="zh-CN" sz="1600" b="1" dirty="0">
                <a:ea typeface="微软雅黑 Light" panose="020B0502040204020203" charset="-122"/>
              </a:rPr>
              <a:t>FootPrint(curpos);   //</a:t>
            </a:r>
            <a:r>
              <a:rPr lang="zh-CN" altLang="en-US" sz="1600" b="1" dirty="0">
                <a:ea typeface="微软雅黑 Light" panose="020B0502040204020203" charset="-122"/>
              </a:rPr>
              <a:t>留下足迹</a:t>
            </a:r>
            <a:endParaRPr lang="zh-CN" altLang="en-US" sz="1600" b="1" dirty="0">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ea typeface="微软雅黑 Light" panose="020B0502040204020203" charset="-122"/>
              </a:rPr>
              <a:t>            </a:t>
            </a:r>
            <a:r>
              <a:rPr lang="en-US" altLang="zh-CN" sz="1600" b="1" dirty="0">
                <a:ea typeface="微软雅黑 Light" panose="020B0502040204020203" charset="-122"/>
              </a:rPr>
              <a:t>e=(curstep, curpos, 1);</a:t>
            </a:r>
            <a:endParaRPr lang="en-US" altLang="zh-CN" sz="1600" b="1" dirty="0">
              <a:ea typeface="微软雅黑 Light" panose="020B0502040204020203" charset="-122"/>
            </a:endParaRPr>
          </a:p>
          <a:p>
            <a:pPr eaLnBrk="1" hangingPunct="1">
              <a:lnSpc>
                <a:spcPct val="80000"/>
              </a:lnSpc>
              <a:buFont typeface="Wingdings" panose="05000000000000000000" pitchFamily="2" charset="2"/>
              <a:buNone/>
            </a:pPr>
            <a:r>
              <a:rPr lang="en-US" altLang="zh-CN" sz="1600" b="1" dirty="0">
                <a:ea typeface="微软雅黑 Light" panose="020B0502040204020203" charset="-122"/>
              </a:rPr>
              <a:t>            push(s,e);           //</a:t>
            </a:r>
            <a:r>
              <a:rPr lang="zh-CN" altLang="en-US" sz="1600" b="1" dirty="0">
                <a:ea typeface="微软雅黑 Light" panose="020B0502040204020203" charset="-122"/>
              </a:rPr>
              <a:t>加入路径</a:t>
            </a:r>
            <a:endParaRPr lang="zh-CN" altLang="en-US" sz="1600" b="1" dirty="0">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ea typeface="微软雅黑 Light" panose="020B0502040204020203" charset="-122"/>
              </a:rPr>
              <a:t>            </a:t>
            </a:r>
            <a:r>
              <a:rPr lang="en-US" altLang="zh-CN" sz="1600" b="1" dirty="0">
                <a:ea typeface="微软雅黑 Light" panose="020B0502040204020203" charset="-122"/>
              </a:rPr>
              <a:t>if(curpos==end)  return(TRUE); //</a:t>
            </a:r>
            <a:r>
              <a:rPr lang="zh-CN" altLang="en-US" sz="1600" b="1" dirty="0">
                <a:ea typeface="微软雅黑 Light" panose="020B0502040204020203" charset="-122"/>
              </a:rPr>
              <a:t>到达终点</a:t>
            </a:r>
            <a:endParaRPr lang="zh-CN" altLang="en-US" sz="1600" b="1" dirty="0">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ea typeface="微软雅黑 Light" panose="020B0502040204020203" charset="-122"/>
              </a:rPr>
              <a:t>            </a:t>
            </a:r>
            <a:r>
              <a:rPr lang="en-US" altLang="zh-CN" sz="1600" b="1" dirty="0">
                <a:ea typeface="微软雅黑 Light" panose="020B0502040204020203" charset="-122"/>
              </a:rPr>
              <a:t>curpos= NextPos(curpos, 1); //</a:t>
            </a:r>
            <a:r>
              <a:rPr lang="zh-CN" altLang="en-US" sz="1600" b="1" dirty="0">
                <a:ea typeface="微软雅黑 Light" panose="020B0502040204020203" charset="-122"/>
              </a:rPr>
              <a:t>下一位置是当前位置的东邻</a:t>
            </a:r>
            <a:endParaRPr lang="zh-CN" altLang="en-US" sz="1600" b="1" dirty="0">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ea typeface="微软雅黑 Light" panose="020B0502040204020203" charset="-122"/>
              </a:rPr>
              <a:t>            </a:t>
            </a:r>
            <a:r>
              <a:rPr lang="en-US" altLang="zh-CN" sz="1600" b="1" dirty="0">
                <a:ea typeface="微软雅黑 Light" panose="020B0502040204020203" charset="-122"/>
              </a:rPr>
              <a:t>curstep++;   //</a:t>
            </a:r>
            <a:r>
              <a:rPr lang="zh-CN" altLang="en-US" sz="1600" b="1" dirty="0">
                <a:ea typeface="微软雅黑 Light" panose="020B0502040204020203" charset="-122"/>
              </a:rPr>
              <a:t>探索下一步</a:t>
            </a:r>
            <a:endParaRPr lang="zh-CN" altLang="en-US" sz="1600" b="1" dirty="0">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ea typeface="微软雅黑 Light" panose="020B0502040204020203" charset="-122"/>
              </a:rPr>
              <a:t>        </a:t>
            </a:r>
            <a:r>
              <a:rPr lang="en-US" altLang="zh-CN" sz="1600" b="1" dirty="0">
                <a:solidFill>
                  <a:srgbClr val="020603"/>
                </a:solidFill>
                <a:ea typeface="微软雅黑 Light" panose="020B0502040204020203" charset="-122"/>
              </a:rPr>
              <a:t>}</a:t>
            </a:r>
            <a:r>
              <a:rPr lang="en-US" altLang="zh-CN" sz="1600" b="1" dirty="0">
                <a:ea typeface="微软雅黑 Light" panose="020B0502040204020203" charset="-122"/>
              </a:rPr>
              <a:t>//if</a:t>
            </a:r>
            <a:endParaRPr lang="en-US" altLang="zh-CN" sz="1600" b="1" dirty="0">
              <a:ea typeface="微软雅黑 Light" panose="020B0502040204020203" charset="-122"/>
            </a:endParaRPr>
          </a:p>
          <a:p>
            <a:pPr eaLnBrk="1" hangingPunct="1">
              <a:lnSpc>
                <a:spcPct val="80000"/>
              </a:lnSpc>
              <a:buFont typeface="Wingdings" panose="05000000000000000000" pitchFamily="2" charset="2"/>
              <a:buNone/>
            </a:pPr>
            <a:r>
              <a:rPr lang="en-US" altLang="zh-CN" sz="1600" b="1" dirty="0">
                <a:ea typeface="微软雅黑 Light" panose="020B0502040204020203" charset="-122"/>
              </a:rPr>
              <a:t>       </a:t>
            </a:r>
            <a:r>
              <a:rPr lang="en-US" altLang="zh-CN" sz="1600" b="1" dirty="0">
                <a:solidFill>
                  <a:srgbClr val="C00000"/>
                </a:solidFill>
                <a:ea typeface="微软雅黑 Light" panose="020B0502040204020203" charset="-122"/>
              </a:rPr>
              <a:t>else {</a:t>
            </a:r>
            <a:r>
              <a:rPr lang="en-US" altLang="zh-CN" sz="1600" b="1" dirty="0">
                <a:ea typeface="微软雅黑 Light" panose="020B0502040204020203" charset="-122"/>
              </a:rPr>
              <a:t>  //</a:t>
            </a:r>
            <a:r>
              <a:rPr lang="zh-CN" altLang="en-US" sz="1600" b="1" dirty="0">
                <a:ea typeface="微软雅黑 Light" panose="020B0502040204020203" charset="-122"/>
              </a:rPr>
              <a:t>当前位置不能通过</a:t>
            </a:r>
            <a:endParaRPr lang="zh-CN" altLang="en-US" sz="1600" b="1" dirty="0">
              <a:ea typeface="微软雅黑 Light" panose="020B0502040204020203" charset="-122"/>
            </a:endParaRPr>
          </a:p>
          <a:p>
            <a:pPr eaLnBrk="1" hangingPunct="1">
              <a:lnSpc>
                <a:spcPct val="80000"/>
              </a:lnSpc>
              <a:buFont typeface="Wingdings" panose="05000000000000000000" pitchFamily="2" charset="2"/>
              <a:buNone/>
            </a:pPr>
            <a:r>
              <a:rPr lang="zh-CN" altLang="en-US" sz="1600" b="1" dirty="0">
                <a:ea typeface="微软雅黑 Light" panose="020B0502040204020203" charset="-122"/>
              </a:rPr>
              <a:t>          </a:t>
            </a:r>
            <a:r>
              <a:rPr lang="zh-CN" altLang="en-US" sz="1600" b="1" dirty="0">
                <a:solidFill>
                  <a:srgbClr val="26741F"/>
                </a:solidFill>
                <a:ea typeface="微软雅黑 Light" panose="020B0502040204020203" charset="-122"/>
              </a:rPr>
              <a:t> </a:t>
            </a:r>
            <a:r>
              <a:rPr lang="en-US" altLang="zh-CN" sz="1600" b="1" dirty="0">
                <a:solidFill>
                  <a:srgbClr val="26741F"/>
                </a:solidFill>
                <a:ea typeface="微软雅黑 Light" panose="020B0502040204020203" charset="-122"/>
              </a:rPr>
              <a:t>if</a:t>
            </a:r>
            <a:r>
              <a:rPr lang="en-US" altLang="zh-CN" sz="1600" b="1" dirty="0">
                <a:ea typeface="微软雅黑 Light" panose="020B0502040204020203" charset="-122"/>
              </a:rPr>
              <a:t> (!StackEmpty(S))  {          </a:t>
            </a:r>
            <a:endParaRPr lang="en-US" altLang="zh-CN" sz="1600" b="1" dirty="0">
              <a:ea typeface="微软雅黑 Light" panose="020B0502040204020203" charset="-122"/>
            </a:endParaRPr>
          </a:p>
        </p:txBody>
      </p:sp>
      <p:sp>
        <p:nvSpPr>
          <p:cNvPr id="7" name="Text Box 4"/>
          <p:cNvSpPr txBox="1"/>
          <p:nvPr/>
        </p:nvSpPr>
        <p:spPr>
          <a:xfrm>
            <a:off x="5093970" y="1193939"/>
            <a:ext cx="3933190" cy="4683333"/>
          </a:xfrm>
          <a:prstGeom prst="rect">
            <a:avLst/>
          </a:prstGeom>
          <a:solidFill>
            <a:schemeClr val="accent1">
              <a:lumMod val="20000"/>
              <a:lumOff val="80000"/>
            </a:schemeClr>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宋体"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宋体"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宋体"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宋体"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宋体" panose="02010600030101010101" pitchFamily="2" charset="-122"/>
              </a:defRPr>
            </a:lvl5pPr>
          </a:lstStyle>
          <a:p>
            <a:pPr marL="0" marR="0" lvl="0" indent="23749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Pop(S,e);</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23749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while(e.di==4 &amp;&amp; !StackEmpty(s)) {</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23749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    MarkPrint(e.seat); Pop(s,e); </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23749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    //</a:t>
            </a:r>
            <a:r>
              <a:rPr kumimoji="0" lang="zh-CN" altLang="en-US"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留下不能通过标记，并退回一步</a:t>
            </a:r>
            <a:endParaRPr kumimoji="0" lang="zh-CN" altLang="en-US"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23749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a:t>
            </a:r>
            <a:r>
              <a:rPr kumimoji="0" lang="en-US" altLang="zh-CN" sz="1600" b="1" i="0" u="none" strike="noStrike" kern="1200" cap="none" spc="0" normalizeH="0" baseline="0" noProof="1" smtClean="0">
                <a:ln>
                  <a:noFill/>
                </a:ln>
                <a:solidFill>
                  <a:srgbClr val="020603"/>
                </a:solidFill>
                <a:effectLst/>
                <a:uLnTx/>
                <a:uFillTx/>
                <a:latin typeface="微软雅黑 Light" panose="020B0502040204020203" charset="-122"/>
                <a:ea typeface="微软雅黑 Light" panose="020B0502040204020203" charset="-122"/>
                <a:cs typeface="+mn-cs"/>
              </a:rPr>
              <a:t>//</a:t>
            </a: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while</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23749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if (e.di&lt;4){</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23749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    e.di++; Push(S,e); //</a:t>
            </a:r>
            <a:r>
              <a:rPr kumimoji="0" lang="zh-CN" altLang="en-US"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换下一方向搜索</a:t>
            </a:r>
            <a:endParaRPr kumimoji="0" lang="zh-CN" altLang="en-US"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237490" algn="l" defTabSz="914400" rtl="0" eaLnBrk="1" fontAlgn="base" latinLnBrk="0" hangingPunct="1">
              <a:lnSpc>
                <a:spcPct val="100000"/>
              </a:lnSpc>
              <a:spcBef>
                <a:spcPts val="500"/>
              </a:spcBef>
              <a:spcAft>
                <a:spcPct val="0"/>
              </a:spcAft>
              <a:buClrTx/>
              <a:buSzTx/>
              <a:buFontTx/>
              <a:buNone/>
              <a:defRPr/>
            </a:pPr>
            <a:r>
              <a:rPr kumimoji="0" lang="zh-CN" altLang="en-US"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    </a:t>
            </a: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curpos=NextPos(e.seat, e.di)</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23749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  //</a:t>
            </a:r>
            <a:r>
              <a:rPr kumimoji="0" lang="zh-CN" altLang="en-US"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设定当前位置是该新方向的相邻块</a:t>
            </a:r>
            <a:endParaRPr kumimoji="0" lang="zh-CN" altLang="en-US"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23749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}//if</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   </a:t>
            </a:r>
            <a:r>
              <a:rPr kumimoji="0" lang="en-US" altLang="zh-CN" sz="1600" b="1" i="0" u="none" strike="noStrike" kern="1200" cap="none" spc="0" normalizeH="0" baseline="0" noProof="1">
                <a:ln>
                  <a:noFill/>
                </a:ln>
                <a:solidFill>
                  <a:schemeClr val="bg1">
                    <a:lumMod val="75000"/>
                  </a:schemeClr>
                </a:solidFill>
                <a:effectLst/>
                <a:uLnTx/>
                <a:uFillTx/>
                <a:latin typeface="微软雅黑 Light" panose="020B0502040204020203" charset="-122"/>
                <a:ea typeface="微软雅黑 Light" panose="020B0502040204020203" charset="-122"/>
                <a:cs typeface="+mn-cs"/>
              </a:rPr>
              <a:t>}//if</a:t>
            </a:r>
            <a:endParaRPr kumimoji="0" lang="en-US" altLang="zh-CN" sz="1600" b="1" i="0" u="none" strike="noStrike" kern="1200" cap="none" spc="0" normalizeH="0" baseline="0" noProof="1">
              <a:ln>
                <a:noFill/>
              </a:ln>
              <a:gradFill>
                <a:gsLst>
                  <a:gs pos="0">
                    <a:srgbClr val="14CD68"/>
                  </a:gs>
                  <a:gs pos="100000">
                    <a:srgbClr val="035C7D"/>
                  </a:gs>
                </a:gsLst>
                <a:lin scaled="0"/>
              </a:gra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  </a:t>
            </a:r>
            <a:r>
              <a:rPr kumimoji="0" lang="en-US" altLang="zh-CN" sz="1600" b="1" i="0" u="none" strike="noStrike" kern="1200" cap="none" spc="0" normalizeH="0" baseline="0" noProof="1">
                <a:ln>
                  <a:noFill/>
                </a:ln>
                <a:solidFill>
                  <a:srgbClr val="C00000"/>
                </a:solidFill>
                <a:effectLst/>
                <a:uLnTx/>
                <a:uFillTx/>
                <a:latin typeface="微软雅黑 Light" panose="020B0502040204020203" charset="-122"/>
                <a:ea typeface="微软雅黑 Light" panose="020B0502040204020203" charset="-122"/>
                <a:cs typeface="+mn-cs"/>
              </a:rPr>
              <a:t>}//else</a:t>
            </a:r>
            <a:endParaRPr kumimoji="0" lang="en-US" altLang="zh-CN" sz="1600" b="1" i="0" u="none" strike="noStrike" kern="1200" cap="none" spc="0" normalizeH="0" baseline="0" noProof="1">
              <a:ln>
                <a:noFill/>
              </a:ln>
              <a:solidFill>
                <a:srgbClr val="C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 while(!StackEmpty(S));</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return(FALSE);</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ts val="500"/>
              </a:spcBef>
              <a:spcAft>
                <a:spcPct val="0"/>
              </a:spcAft>
              <a:buClrTx/>
              <a:buSzTx/>
              <a:buFontTx/>
              <a:buNone/>
              <a:defRPr/>
            </a:pPr>
            <a:r>
              <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rPr>
              <a:t>}// MazePath</a:t>
            </a:r>
            <a:endParaRPr kumimoji="0" lang="en-US" altLang="zh-CN" sz="1600" b="1" i="0" u="none" strike="noStrike" kern="1200" cap="none" spc="0" normalizeH="0" baseline="0" noProof="1">
              <a:ln>
                <a:noFill/>
              </a:ln>
              <a:solidFill>
                <a:srgbClr val="020603"/>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charRg st="150" end="2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charRg st="211" end="25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charRg st="258" end="27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charRg st="275" end="28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charRg st="286" end="33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charRg st="333" end="37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charRg st="373" end="40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charRg st="409" end="44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charRg st="449" end="49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charRg st="499" end="55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charRg st="554" end="58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charRg st="587" end="60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charRg st="601" end="62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charRg st="627" end="67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39939" name="Rectangle 2"/>
          <p:cNvSpPr>
            <a:spLocks noGrp="1"/>
          </p:cNvSpPr>
          <p:nvPr>
            <p:ph type="title"/>
          </p:nvPr>
        </p:nvSpPr>
        <p:spPr>
          <a:xfrm>
            <a:off x="107950" y="328613"/>
            <a:ext cx="7067550" cy="868362"/>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2000" dirty="0">
                <a:ea typeface="微软雅黑 Light" panose="020B0502040204020203" charset="-122"/>
              </a:rPr>
              <a:t>——</a:t>
            </a:r>
            <a:r>
              <a:rPr lang="zh-CN" altLang="en-US" sz="1800" dirty="0">
                <a:ea typeface="微软雅黑 Light" panose="020B0502040204020203" charset="-122"/>
              </a:rPr>
              <a:t>算术表达式求值</a:t>
            </a:r>
            <a:endParaRPr lang="zh-CN" altLang="en-US" sz="1800" dirty="0">
              <a:ea typeface="微软雅黑 Light" panose="020B0502040204020203" charset="-122"/>
            </a:endParaRPr>
          </a:p>
        </p:txBody>
      </p:sp>
      <p:sp>
        <p:nvSpPr>
          <p:cNvPr id="134147" name="Rectangle 3"/>
          <p:cNvSpPr>
            <a:spLocks noGrp="1"/>
          </p:cNvSpPr>
          <p:nvPr>
            <p:ph idx="1"/>
          </p:nvPr>
        </p:nvSpPr>
        <p:spPr>
          <a:xfrm>
            <a:off x="611188" y="1125538"/>
            <a:ext cx="8001000" cy="4114800"/>
          </a:xfrm>
        </p:spPr>
        <p:txBody>
          <a:bodyPr vert="horz" wrap="square" lIns="91440" tIns="45720" rIns="91440" bIns="45720" anchor="t" anchorCtr="0"/>
          <a:p>
            <a:pPr eaLnBrk="1" hangingPunct="1"/>
            <a:r>
              <a:rPr lang="zh-CN" altLang="en-US" sz="2000" b="1" dirty="0">
                <a:ea typeface="微软雅黑 Light" panose="020B0502040204020203" charset="-122"/>
              </a:rPr>
              <a:t>计算机中表达式的组成</a:t>
            </a:r>
            <a:endParaRPr lang="zh-CN" altLang="en-US" sz="2000" b="1" dirty="0">
              <a:ea typeface="微软雅黑 Light" panose="020B0502040204020203" charset="-122"/>
            </a:endParaRPr>
          </a:p>
          <a:p>
            <a:pPr lvl="1" eaLnBrk="1" hangingPunct="1"/>
            <a:r>
              <a:rPr lang="zh-CN" altLang="en-US" sz="2000" b="1" dirty="0">
                <a:solidFill>
                  <a:srgbClr val="FF0000"/>
                </a:solidFill>
                <a:ea typeface="微软雅黑 Light" panose="020B0502040204020203" charset="-122"/>
              </a:rPr>
              <a:t>操作数</a:t>
            </a:r>
            <a:r>
              <a:rPr lang="zh-CN" altLang="en-US" sz="2000" b="1" dirty="0">
                <a:ea typeface="微软雅黑 Light" panose="020B0502040204020203" charset="-122"/>
              </a:rPr>
              <a:t>：可以是常数、变量或常量标识符</a:t>
            </a:r>
            <a:endParaRPr lang="zh-CN" altLang="en-US" sz="2000" b="1" dirty="0">
              <a:ea typeface="微软雅黑 Light" panose="020B0502040204020203" charset="-122"/>
            </a:endParaRPr>
          </a:p>
          <a:p>
            <a:pPr lvl="1" eaLnBrk="1" hangingPunct="1"/>
            <a:r>
              <a:rPr lang="zh-CN" altLang="en-US" sz="2000" b="1" dirty="0">
                <a:solidFill>
                  <a:srgbClr val="FF0000"/>
                </a:solidFill>
                <a:ea typeface="微软雅黑 Light" panose="020B0502040204020203" charset="-122"/>
              </a:rPr>
              <a:t>运算符</a:t>
            </a:r>
            <a:r>
              <a:rPr lang="zh-CN" altLang="en-US" sz="2000" b="1" dirty="0">
                <a:ea typeface="微软雅黑 Light" panose="020B0502040204020203" charset="-122"/>
              </a:rPr>
              <a:t>：算术运算符、关系运算符和逻辑运算符；</a:t>
            </a:r>
            <a:endParaRPr lang="zh-CN" altLang="en-US" sz="2000" b="1" dirty="0">
              <a:ea typeface="微软雅黑 Light" panose="020B0502040204020203" charset="-122"/>
            </a:endParaRPr>
          </a:p>
          <a:p>
            <a:pPr lvl="1" eaLnBrk="1" hangingPunct="1"/>
            <a:r>
              <a:rPr lang="zh-CN" altLang="en-US" sz="2000" b="1" dirty="0">
                <a:solidFill>
                  <a:srgbClr val="FF0000"/>
                </a:solidFill>
                <a:ea typeface="微软雅黑 Light" panose="020B0502040204020203" charset="-122"/>
              </a:rPr>
              <a:t>界限符</a:t>
            </a:r>
            <a:r>
              <a:rPr lang="zh-CN" altLang="en-US" sz="2000" b="1" dirty="0">
                <a:ea typeface="微软雅黑 Light" panose="020B0502040204020203" charset="-122"/>
              </a:rPr>
              <a:t>：左右括号和标识表达式起始的符号 “</a:t>
            </a:r>
            <a:r>
              <a:rPr lang="en-US" altLang="zh-CN" sz="2000" b="1" dirty="0">
                <a:ea typeface="微软雅黑 Light" panose="020B0502040204020203" charset="-122"/>
              </a:rPr>
              <a:t>#” </a:t>
            </a:r>
            <a:endParaRPr lang="en-US" altLang="zh-CN" sz="2000" b="1" dirty="0">
              <a:ea typeface="微软雅黑 Light" panose="020B0502040204020203" charset="-122"/>
            </a:endParaRPr>
          </a:p>
          <a:p>
            <a:pPr eaLnBrk="1" hangingPunct="1"/>
            <a:r>
              <a:rPr lang="zh-CN" altLang="en-US" sz="2000" b="1" dirty="0">
                <a:ea typeface="微软雅黑 Light" panose="020B0502040204020203" charset="-122"/>
              </a:rPr>
              <a:t>简单算术表达式的运算规则</a:t>
            </a:r>
            <a:endParaRPr lang="en-US" altLang="zh-CN" sz="2000" b="1" dirty="0">
              <a:ea typeface="微软雅黑 Light" panose="020B0502040204020203" charset="-122"/>
            </a:endParaRPr>
          </a:p>
          <a:p>
            <a:pPr lvl="1" eaLnBrk="1" hangingPunct="1"/>
            <a:r>
              <a:rPr lang="zh-CN" altLang="en-US" sz="2000" b="1" dirty="0">
                <a:ea typeface="微软雅黑 Light" panose="020B0502040204020203" charset="-122"/>
              </a:rPr>
              <a:t>（</a:t>
            </a:r>
            <a:r>
              <a:rPr lang="en-US" altLang="zh-CN" sz="2000" b="1" dirty="0">
                <a:ea typeface="微软雅黑 Light" panose="020B0502040204020203" charset="-122"/>
              </a:rPr>
              <a:t>1</a:t>
            </a:r>
            <a:r>
              <a:rPr lang="zh-CN" altLang="en-US" sz="2000" b="1" dirty="0">
                <a:ea typeface="微软雅黑 Light" panose="020B0502040204020203" charset="-122"/>
              </a:rPr>
              <a:t>）先乘除后加减；</a:t>
            </a:r>
            <a:endParaRPr lang="zh-CN" altLang="en-US" sz="2000" b="1" dirty="0">
              <a:ea typeface="微软雅黑 Light" panose="020B0502040204020203" charset="-122"/>
            </a:endParaRPr>
          </a:p>
          <a:p>
            <a:pPr lvl="1" eaLnBrk="1" hangingPunct="1"/>
            <a:r>
              <a:rPr lang="zh-CN" altLang="en-US" sz="2000" b="1" dirty="0">
                <a:ea typeface="微软雅黑 Light" panose="020B0502040204020203" charset="-122"/>
              </a:rPr>
              <a:t>（</a:t>
            </a:r>
            <a:r>
              <a:rPr lang="en-US" altLang="zh-CN" sz="2000" b="1" dirty="0">
                <a:ea typeface="微软雅黑 Light" panose="020B0502040204020203" charset="-122"/>
              </a:rPr>
              <a:t>2</a:t>
            </a:r>
            <a:r>
              <a:rPr lang="zh-CN" altLang="en-US" sz="2000" b="1" dirty="0">
                <a:ea typeface="微软雅黑 Light" panose="020B0502040204020203" charset="-122"/>
              </a:rPr>
              <a:t>）同级运算时先左后右；</a:t>
            </a:r>
            <a:endParaRPr lang="zh-CN" altLang="en-US" sz="2000" b="1" dirty="0">
              <a:ea typeface="微软雅黑 Light" panose="020B0502040204020203" charset="-122"/>
            </a:endParaRPr>
          </a:p>
          <a:p>
            <a:pPr lvl="1" eaLnBrk="1" hangingPunct="1"/>
            <a:r>
              <a:rPr lang="zh-CN" altLang="en-US" sz="2000" b="1" dirty="0">
                <a:ea typeface="微软雅黑 Light" panose="020B0502040204020203" charset="-122"/>
              </a:rPr>
              <a:t>（</a:t>
            </a:r>
            <a:r>
              <a:rPr lang="en-US" altLang="zh-CN" sz="2000" b="1" dirty="0">
                <a:ea typeface="微软雅黑 Light" panose="020B0502040204020203" charset="-122"/>
              </a:rPr>
              <a:t>3</a:t>
            </a:r>
            <a:r>
              <a:rPr lang="zh-CN" altLang="en-US" sz="2000" b="1" dirty="0">
                <a:ea typeface="微软雅黑 Light" panose="020B0502040204020203" charset="-122"/>
              </a:rPr>
              <a:t>）先括号内后括号外。</a:t>
            </a:r>
            <a:endParaRPr lang="zh-CN" altLang="en-US" sz="2000" b="1" dirty="0">
              <a:ea typeface="微软雅黑 Light" panose="020B0502040204020203" charset="-122"/>
            </a:endParaRPr>
          </a:p>
        </p:txBody>
      </p:sp>
      <p:graphicFrame>
        <p:nvGraphicFramePr>
          <p:cNvPr id="134148" name="Object 4"/>
          <p:cNvGraphicFramePr>
            <a:graphicFrameLocks noChangeAspect="1"/>
          </p:cNvGraphicFramePr>
          <p:nvPr/>
        </p:nvGraphicFramePr>
        <p:xfrm>
          <a:off x="684213" y="4149725"/>
          <a:ext cx="7696200" cy="1981200"/>
        </p:xfrm>
        <a:graphic>
          <a:graphicData uri="http://schemas.openxmlformats.org/presentationml/2006/ole">
            <mc:AlternateContent xmlns:mc="http://schemas.openxmlformats.org/markup-compatibility/2006">
              <mc:Choice xmlns:v="urn:schemas-microsoft-com:vml" Requires="v">
                <p:oleObj spid="_x0000_s3077" name="" r:id="rId1" imgW="4343400" imgH="1704975" progId="Paint.Picture">
                  <p:embed/>
                </p:oleObj>
              </mc:Choice>
              <mc:Fallback>
                <p:oleObj name="" r:id="rId1" imgW="4343400" imgH="1704975" progId="Paint.Picture">
                  <p:embed/>
                  <p:pic>
                    <p:nvPicPr>
                      <p:cNvPr id="0" name="图片 3076"/>
                      <p:cNvPicPr/>
                      <p:nvPr/>
                    </p:nvPicPr>
                    <p:blipFill>
                      <a:blip r:embed="rId2"/>
                      <a:stretch>
                        <a:fillRect/>
                      </a:stretch>
                    </p:blipFill>
                    <p:spPr>
                      <a:xfrm>
                        <a:off x="684213" y="4149725"/>
                        <a:ext cx="7696200" cy="1981200"/>
                      </a:xfrm>
                      <a:prstGeom prst="rect">
                        <a:avLst/>
                      </a:prstGeom>
                      <a:noFill/>
                      <a:ln w="38100">
                        <a:noFill/>
                        <a:miter/>
                      </a:ln>
                    </p:spPr>
                  </p:pic>
                </p:oleObj>
              </mc:Fallback>
            </mc:AlternateContent>
          </a:graphicData>
        </a:graphic>
      </p:graphicFrame>
      <p:sp>
        <p:nvSpPr>
          <p:cNvPr id="134149" name="Rectangle 5"/>
          <p:cNvSpPr>
            <a:spLocks noChangeArrowheads="1"/>
          </p:cNvSpPr>
          <p:nvPr/>
        </p:nvSpPr>
        <p:spPr bwMode="auto">
          <a:xfrm>
            <a:off x="323850" y="1700213"/>
            <a:ext cx="8610600" cy="863600"/>
          </a:xfrm>
          <a:prstGeom prst="rect">
            <a:avLst/>
          </a:prstGeom>
          <a:solidFill>
            <a:schemeClr val="tx2">
              <a:lumMod val="60000"/>
              <a:lumOff val="40000"/>
            </a:schemeClr>
          </a:solidFill>
          <a:ln w="9525">
            <a:solidFill>
              <a:schemeClr val="tx1"/>
            </a:solidFill>
            <a:miter lim="800000"/>
          </a:ln>
          <a:effectLst/>
        </p:spPr>
        <p:txBody>
          <a:bodyPr>
            <a:spAutoFit/>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由规则（</a:t>
            </a:r>
            <a:r>
              <a:rPr kumimoji="1" lang="en-US" altLang="zh-CN"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3</a:t>
            </a:r>
            <a:r>
              <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a:t>
            </a:r>
            <a:r>
              <a:rPr kumimoji="1" lang="en-US" altLang="zh-CN"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a:t>
            </a:r>
            <a:r>
              <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a:t>
            </a:r>
            <a:r>
              <a:rPr kumimoji="1" lang="en-US" altLang="zh-CN"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a:t>
            </a:r>
            <a:r>
              <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a:t>
            </a:r>
            <a:r>
              <a:rPr kumimoji="1" lang="en-US" altLang="zh-CN"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 </a:t>
            </a:r>
            <a:r>
              <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为</a:t>
            </a:r>
            <a:r>
              <a:rPr kumimoji="1" lang="en-US" altLang="zh-CN"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θ1</a:t>
            </a:r>
            <a:r>
              <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时，优先级均低于‘（’但高于‘）’</a:t>
            </a:r>
            <a:endPar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由规则（</a:t>
            </a:r>
            <a:r>
              <a:rPr kumimoji="1" lang="en-US" altLang="zh-CN"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2</a:t>
            </a:r>
            <a:r>
              <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），当</a:t>
            </a:r>
            <a:r>
              <a:rPr kumimoji="1" lang="en-US" altLang="zh-CN"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θ1=θ2</a:t>
            </a:r>
            <a:r>
              <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时，令</a:t>
            </a:r>
            <a:r>
              <a:rPr kumimoji="1" lang="en-US" altLang="zh-CN"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rPr>
              <a:t>θ1&gt; θ2</a:t>
            </a:r>
            <a:endParaRPr kumimoji="1" lang="zh-CN" altLang="en-US" sz="2000" b="1" i="0" u="none" strike="noStrike" kern="1200" cap="none" spc="0" normalizeH="0" baseline="0" noProof="0" dirty="0" smtClean="0">
              <a:ln>
                <a:noFill/>
              </a:ln>
              <a:solidFill>
                <a:srgbClr val="020603"/>
              </a:solidFill>
              <a:effectLst/>
              <a:uLnTx/>
              <a:uFillTx/>
              <a:latin typeface="Times New Roman" panose="02020603050405020304" pitchFamily="18" charset="0"/>
              <a:ea typeface="微软雅黑 Light" panose="020B0502040204020203"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charRg st="78" end="9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147">
                                            <p:txEl>
                                              <p:charRg st="91" end="10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4147">
                                            <p:txEl>
                                              <p:charRg st="102" end="1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4147">
                                            <p:txEl>
                                              <p:charRg st="116" end="12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41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4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40963" name="Rectangle 2"/>
          <p:cNvSpPr>
            <a:spLocks noGrp="1"/>
          </p:cNvSpPr>
          <p:nvPr>
            <p:ph type="title"/>
          </p:nvPr>
        </p:nvSpPr>
        <p:spPr>
          <a:xfrm>
            <a:off x="107950" y="238125"/>
            <a:ext cx="7920038" cy="868363"/>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1800" dirty="0">
                <a:ea typeface="微软雅黑 Light" panose="020B0502040204020203" charset="-122"/>
              </a:rPr>
              <a:t>——</a:t>
            </a:r>
            <a:r>
              <a:rPr lang="zh-CN" altLang="en-US" sz="1800" dirty="0">
                <a:ea typeface="微软雅黑 Light" panose="020B0502040204020203" charset="-122"/>
              </a:rPr>
              <a:t>算术表达式求值方法</a:t>
            </a:r>
            <a:endParaRPr lang="zh-CN" altLang="en-US" sz="1800" dirty="0">
              <a:ea typeface="微软雅黑 Light" panose="020B0502040204020203" charset="-122"/>
            </a:endParaRPr>
          </a:p>
        </p:txBody>
      </p:sp>
      <p:sp>
        <p:nvSpPr>
          <p:cNvPr id="40964" name="Rectangle 3"/>
          <p:cNvSpPr>
            <a:spLocks noGrp="1"/>
          </p:cNvSpPr>
          <p:nvPr>
            <p:ph idx="1"/>
          </p:nvPr>
        </p:nvSpPr>
        <p:spPr>
          <a:xfrm>
            <a:off x="250825" y="1196975"/>
            <a:ext cx="8496300" cy="5111750"/>
          </a:xfrm>
        </p:spPr>
        <p:txBody>
          <a:bodyPr vert="horz" wrap="square" lIns="91440" tIns="45720" rIns="91440" bIns="45720" anchor="t" anchorCtr="0"/>
          <a:p>
            <a:pPr eaLnBrk="1" hangingPunct="1"/>
            <a:r>
              <a:rPr lang="zh-CN" altLang="en-US" sz="2000" b="1" dirty="0">
                <a:ea typeface="微软雅黑 Light" panose="020B0502040204020203" charset="-122"/>
              </a:rPr>
              <a:t>设置两个栈：</a:t>
            </a:r>
            <a:endParaRPr lang="zh-CN" altLang="en-US" sz="2000" b="1" dirty="0">
              <a:ea typeface="微软雅黑 Light" panose="020B0502040204020203" charset="-122"/>
            </a:endParaRPr>
          </a:p>
          <a:p>
            <a:pPr lvl="1" eaLnBrk="1" hangingPunct="1"/>
            <a:r>
              <a:rPr lang="zh-CN" altLang="en-US" sz="2000" b="1" dirty="0">
                <a:ea typeface="微软雅黑 Light" panose="020B0502040204020203" charset="-122"/>
              </a:rPr>
              <a:t>操作数栈（</a:t>
            </a:r>
            <a:r>
              <a:rPr lang="en-US" altLang="zh-CN" sz="2000" b="1" dirty="0">
                <a:ea typeface="微软雅黑 Light" panose="020B0502040204020203" charset="-122"/>
              </a:rPr>
              <a:t>OPND</a:t>
            </a:r>
            <a:r>
              <a:rPr lang="zh-CN" altLang="en-US" sz="2000" b="1" dirty="0">
                <a:ea typeface="微软雅黑 Light" panose="020B0502040204020203" charset="-122"/>
              </a:rPr>
              <a:t>）：存放表达式中的操作数，初始为空。</a:t>
            </a:r>
            <a:endParaRPr lang="zh-CN" altLang="en-US" sz="2000" b="1" dirty="0">
              <a:ea typeface="微软雅黑 Light" panose="020B0502040204020203" charset="-122"/>
            </a:endParaRPr>
          </a:p>
          <a:p>
            <a:pPr lvl="1" eaLnBrk="1" hangingPunct="1"/>
            <a:r>
              <a:rPr lang="zh-CN" altLang="en-US" sz="2000" b="1" dirty="0">
                <a:ea typeface="微软雅黑 Light" panose="020B0502040204020203" charset="-122"/>
              </a:rPr>
              <a:t>运算符栈（</a:t>
            </a:r>
            <a:r>
              <a:rPr lang="en-US" altLang="zh-CN" sz="2000" b="1" dirty="0">
                <a:ea typeface="微软雅黑 Light" panose="020B0502040204020203" charset="-122"/>
              </a:rPr>
              <a:t>OPTR</a:t>
            </a:r>
            <a:r>
              <a:rPr lang="zh-CN" altLang="en-US" sz="2000" b="1" dirty="0">
                <a:ea typeface="微软雅黑 Light" panose="020B0502040204020203" charset="-122"/>
              </a:rPr>
              <a:t>）：存放表达式中的运算符。栈底预设“</a:t>
            </a:r>
            <a:r>
              <a:rPr lang="en-US" altLang="zh-CN" sz="2000" b="1" dirty="0">
                <a:ea typeface="微软雅黑 Light" panose="020B0502040204020203" charset="-122"/>
              </a:rPr>
              <a:t>#”</a:t>
            </a:r>
            <a:r>
              <a:rPr lang="zh-CN" altLang="en-US" sz="2000" b="1" dirty="0">
                <a:ea typeface="微软雅黑 Light" panose="020B0502040204020203" charset="-122"/>
              </a:rPr>
              <a:t>。</a:t>
            </a:r>
            <a:endParaRPr lang="zh-CN" altLang="en-US" sz="2000" b="1" dirty="0">
              <a:ea typeface="微软雅黑 Light" panose="020B0502040204020203" charset="-122"/>
            </a:endParaRPr>
          </a:p>
          <a:p>
            <a:pPr eaLnBrk="1" hangingPunct="1">
              <a:spcBef>
                <a:spcPct val="50000"/>
              </a:spcBef>
            </a:pPr>
            <a:r>
              <a:rPr lang="zh-CN" altLang="en-US" sz="2000" b="1" dirty="0">
                <a:ea typeface="微软雅黑 Light" panose="020B0502040204020203" charset="-122"/>
              </a:rPr>
              <a:t>从左到右依次读入表达式符号</a:t>
            </a:r>
            <a:r>
              <a:rPr lang="en-US" altLang="zh-CN" sz="2000" b="1" dirty="0">
                <a:ea typeface="微软雅黑 Light" panose="020B0502040204020203" charset="-122"/>
              </a:rPr>
              <a:t> c</a:t>
            </a:r>
            <a:r>
              <a:rPr lang="zh-CN" altLang="en-US" sz="2000" b="1" dirty="0">
                <a:ea typeface="微软雅黑 Light" panose="020B0502040204020203" charset="-122"/>
              </a:rPr>
              <a:t>，根据运算规则处理：</a:t>
            </a:r>
            <a:endParaRPr lang="zh-CN" altLang="en-US" sz="2000" b="1" dirty="0">
              <a:ea typeface="微软雅黑 Light" panose="020B0502040204020203" charset="-122"/>
            </a:endParaRPr>
          </a:p>
          <a:p>
            <a:pPr lvl="1" eaLnBrk="1" hangingPunct="1"/>
            <a:r>
              <a:rPr lang="zh-CN" altLang="en-US" sz="2000" b="1" dirty="0">
                <a:ea typeface="微软雅黑 Light" panose="020B0502040204020203" charset="-122"/>
              </a:rPr>
              <a:t>若</a:t>
            </a:r>
            <a:r>
              <a:rPr lang="en-US" altLang="zh-CN" sz="2000" b="1" dirty="0">
                <a:ea typeface="微软雅黑 Light" panose="020B0502040204020203" charset="-122"/>
              </a:rPr>
              <a:t> c </a:t>
            </a:r>
            <a:r>
              <a:rPr lang="zh-CN" altLang="en-US" sz="2000" b="1" dirty="0">
                <a:ea typeface="微软雅黑 Light" panose="020B0502040204020203" charset="-122"/>
              </a:rPr>
              <a:t>是操作数，则</a:t>
            </a:r>
            <a:r>
              <a:rPr lang="en-US" altLang="zh-CN" sz="2000" b="1" dirty="0">
                <a:ea typeface="微软雅黑 Light" panose="020B0502040204020203" charset="-122"/>
              </a:rPr>
              <a:t> c </a:t>
            </a:r>
            <a:r>
              <a:rPr lang="zh-CN" altLang="en-US" sz="2000" b="1" dirty="0">
                <a:ea typeface="微软雅黑 Light" panose="020B0502040204020203" charset="-122"/>
              </a:rPr>
              <a:t>入</a:t>
            </a:r>
            <a:r>
              <a:rPr lang="en-US" altLang="zh-CN" sz="2000" b="1" dirty="0">
                <a:ea typeface="微软雅黑 Light" panose="020B0502040204020203" charset="-122"/>
              </a:rPr>
              <a:t>OPND</a:t>
            </a:r>
            <a:r>
              <a:rPr lang="zh-CN" altLang="en-US" sz="2000" b="1" dirty="0">
                <a:ea typeface="微软雅黑 Light" panose="020B0502040204020203" charset="-122"/>
              </a:rPr>
              <a:t>栈，读取下一字符；</a:t>
            </a:r>
            <a:endParaRPr lang="en-US" altLang="zh-CN" sz="2000" b="1" dirty="0">
              <a:ea typeface="微软雅黑 Light" panose="020B0502040204020203" charset="-122"/>
            </a:endParaRPr>
          </a:p>
          <a:p>
            <a:pPr lvl="1" eaLnBrk="1" hangingPunct="1"/>
            <a:r>
              <a:rPr lang="zh-CN" altLang="en-US" sz="2000" b="1" dirty="0">
                <a:ea typeface="微软雅黑 Light" panose="020B0502040204020203" charset="-122"/>
              </a:rPr>
              <a:t>若</a:t>
            </a:r>
            <a:r>
              <a:rPr lang="en-US" altLang="zh-CN" sz="2000" b="1" dirty="0">
                <a:ea typeface="微软雅黑 Light" panose="020B0502040204020203" charset="-122"/>
              </a:rPr>
              <a:t> c </a:t>
            </a:r>
            <a:r>
              <a:rPr lang="zh-CN" altLang="en-US" sz="2000" b="1" dirty="0">
                <a:ea typeface="微软雅黑 Light" panose="020B0502040204020203" charset="-122"/>
              </a:rPr>
              <a:t>是运算符，取</a:t>
            </a:r>
            <a:r>
              <a:rPr lang="en-US" altLang="zh-CN" sz="2000" b="1" dirty="0">
                <a:ea typeface="微软雅黑 Light" panose="020B0502040204020203" charset="-122"/>
              </a:rPr>
              <a:t> OPTR </a:t>
            </a:r>
            <a:r>
              <a:rPr lang="zh-CN" altLang="en-US" sz="2000" b="1" dirty="0">
                <a:ea typeface="微软雅黑 Light" panose="020B0502040204020203" charset="-122"/>
              </a:rPr>
              <a:t>栈顶算符到</a:t>
            </a:r>
            <a:r>
              <a:rPr lang="en-US" altLang="zh-CN" sz="2000" b="1" dirty="0">
                <a:ea typeface="微软雅黑 Light" panose="020B0502040204020203" charset="-122"/>
              </a:rPr>
              <a:t> e </a:t>
            </a:r>
            <a:r>
              <a:rPr lang="zh-CN" altLang="en-US" sz="2000" b="1" dirty="0">
                <a:ea typeface="微软雅黑 Light" panose="020B0502040204020203" charset="-122"/>
              </a:rPr>
              <a:t>中，若：</a:t>
            </a:r>
            <a:endParaRPr lang="zh-CN" altLang="en-US" sz="2000" b="1" dirty="0">
              <a:ea typeface="微软雅黑 Light" panose="020B0502040204020203" charset="-122"/>
            </a:endParaRPr>
          </a:p>
          <a:p>
            <a:pPr lvl="2" eaLnBrk="1" hangingPunct="1"/>
            <a:r>
              <a:rPr lang="en-US" altLang="zh-CN" sz="2000" b="1" dirty="0">
                <a:ea typeface="微软雅黑 Light" panose="020B0502040204020203" charset="-122"/>
              </a:rPr>
              <a:t>c </a:t>
            </a:r>
            <a:r>
              <a:rPr lang="zh-CN" altLang="en-US" sz="2000" b="1" dirty="0">
                <a:ea typeface="微软雅黑 Light" panose="020B0502040204020203" charset="-122"/>
              </a:rPr>
              <a:t>的优先级</a:t>
            </a:r>
            <a:r>
              <a:rPr lang="en-US" altLang="en-US" sz="2000" b="1" dirty="0">
                <a:ea typeface="微软雅黑 Light" panose="020B0502040204020203" charset="-122"/>
              </a:rPr>
              <a:t>＞</a:t>
            </a:r>
            <a:r>
              <a:rPr lang="en-US" altLang="zh-CN" sz="2000" b="1" dirty="0">
                <a:ea typeface="微软雅黑 Light" panose="020B0502040204020203" charset="-122"/>
              </a:rPr>
              <a:t>e</a:t>
            </a:r>
            <a:r>
              <a:rPr lang="zh-CN" altLang="en-US" sz="2000" b="1" dirty="0">
                <a:ea typeface="微软雅黑 Light" panose="020B0502040204020203" charset="-122"/>
              </a:rPr>
              <a:t>的优先级</a:t>
            </a:r>
            <a:r>
              <a:rPr lang="en-US" altLang="zh-CN" sz="2000" b="1" dirty="0">
                <a:ea typeface="微软雅黑 Light" panose="020B0502040204020203" charset="-122"/>
              </a:rPr>
              <a:t>: </a:t>
            </a:r>
            <a:r>
              <a:rPr lang="zh-CN" altLang="en-US" sz="2000" b="1" dirty="0">
                <a:ea typeface="微软雅黑 Light" panose="020B0502040204020203" charset="-122"/>
              </a:rPr>
              <a:t>则</a:t>
            </a:r>
            <a:r>
              <a:rPr lang="en-US" altLang="zh-CN" sz="2000" b="1" dirty="0">
                <a:ea typeface="微软雅黑 Light" panose="020B0502040204020203" charset="-122"/>
              </a:rPr>
              <a:t> c </a:t>
            </a:r>
            <a:r>
              <a:rPr lang="zh-CN" altLang="en-US" sz="2000" b="1" dirty="0">
                <a:ea typeface="微软雅黑 Light" panose="020B0502040204020203" charset="-122"/>
              </a:rPr>
              <a:t>入</a:t>
            </a:r>
            <a:r>
              <a:rPr lang="en-US" altLang="zh-CN" sz="2000" b="1" dirty="0">
                <a:ea typeface="微软雅黑 Light" panose="020B0502040204020203" charset="-122"/>
              </a:rPr>
              <a:t>OPTR</a:t>
            </a:r>
            <a:r>
              <a:rPr lang="zh-CN" altLang="en-US" sz="2000" b="1" dirty="0">
                <a:ea typeface="微软雅黑 Light" panose="020B0502040204020203" charset="-122"/>
              </a:rPr>
              <a:t>栈，读取下一字符；</a:t>
            </a:r>
            <a:endParaRPr lang="zh-CN" altLang="en-US" sz="2000" b="1" dirty="0">
              <a:ea typeface="微软雅黑 Light" panose="020B0502040204020203" charset="-122"/>
            </a:endParaRPr>
          </a:p>
          <a:p>
            <a:pPr lvl="2" eaLnBrk="1" hangingPunct="1"/>
            <a:r>
              <a:rPr lang="en-US" altLang="zh-CN" sz="2000" b="1" dirty="0">
                <a:ea typeface="微软雅黑 Light" panose="020B0502040204020203" charset="-122"/>
              </a:rPr>
              <a:t>c </a:t>
            </a:r>
            <a:r>
              <a:rPr lang="zh-CN" altLang="en-US" sz="2000" b="1" dirty="0">
                <a:ea typeface="微软雅黑 Light" panose="020B0502040204020203" charset="-122"/>
              </a:rPr>
              <a:t>的优先级＜</a:t>
            </a:r>
            <a:r>
              <a:rPr lang="en-US" altLang="zh-CN" sz="2000" b="1" dirty="0">
                <a:ea typeface="微软雅黑 Light" panose="020B0502040204020203" charset="-122"/>
              </a:rPr>
              <a:t>e</a:t>
            </a:r>
            <a:r>
              <a:rPr lang="zh-CN" altLang="en-US" sz="2000" b="1" dirty="0">
                <a:ea typeface="微软雅黑 Light" panose="020B0502040204020203" charset="-122"/>
              </a:rPr>
              <a:t>的优先级</a:t>
            </a:r>
            <a:r>
              <a:rPr lang="en-US" altLang="zh-CN" sz="2000" b="1" dirty="0">
                <a:ea typeface="微软雅黑 Light" panose="020B0502040204020203" charset="-122"/>
              </a:rPr>
              <a:t>: </a:t>
            </a:r>
            <a:r>
              <a:rPr lang="zh-CN" altLang="en-US" sz="2000" b="1" dirty="0">
                <a:ea typeface="微软雅黑 Light" panose="020B0502040204020203" charset="-122"/>
              </a:rPr>
              <a:t>则计算</a:t>
            </a:r>
            <a:r>
              <a:rPr lang="en-US" altLang="zh-CN" sz="2000" b="1" dirty="0">
                <a:ea typeface="微软雅黑 Light" panose="020B0502040204020203" charset="-122"/>
              </a:rPr>
              <a:t> e </a:t>
            </a:r>
            <a:r>
              <a:rPr lang="zh-CN" altLang="en-US" sz="2000" b="1" dirty="0">
                <a:ea typeface="微软雅黑 Light" panose="020B0502040204020203" charset="-122"/>
              </a:rPr>
              <a:t>表示的运算</a:t>
            </a:r>
            <a:endParaRPr lang="en-US" altLang="zh-CN" sz="2000" b="1" dirty="0">
              <a:ea typeface="微软雅黑 Light" panose="020B0502040204020203" charset="-122"/>
            </a:endParaRPr>
          </a:p>
          <a:p>
            <a:pPr lvl="2" eaLnBrk="1" hangingPunct="1"/>
            <a:r>
              <a:rPr lang="en-US" altLang="zh-CN" sz="2000" b="1" dirty="0">
                <a:ea typeface="微软雅黑 Light" panose="020B0502040204020203" charset="-122"/>
              </a:rPr>
              <a:t>c </a:t>
            </a:r>
            <a:r>
              <a:rPr lang="zh-CN" altLang="en-US" sz="2000" b="1" dirty="0">
                <a:ea typeface="微软雅黑 Light" panose="020B0502040204020203" charset="-122"/>
              </a:rPr>
              <a:t>的优先级</a:t>
            </a:r>
            <a:r>
              <a:rPr lang="zh-CN" altLang="zh-CN" sz="2000" b="1" dirty="0">
                <a:ea typeface="微软雅黑 Light" panose="020B0502040204020203" charset="-122"/>
              </a:rPr>
              <a:t>＝</a:t>
            </a:r>
            <a:r>
              <a:rPr lang="en-US" altLang="zh-CN" sz="2000" b="1" dirty="0">
                <a:ea typeface="微软雅黑 Light" panose="020B0502040204020203" charset="-122"/>
              </a:rPr>
              <a:t>e</a:t>
            </a:r>
            <a:r>
              <a:rPr lang="zh-CN" altLang="en-US" sz="2000" b="1" dirty="0">
                <a:ea typeface="微软雅黑 Light" panose="020B0502040204020203" charset="-122"/>
              </a:rPr>
              <a:t>的优先级</a:t>
            </a:r>
            <a:r>
              <a:rPr lang="en-US" altLang="zh-CN" sz="2000" b="1" dirty="0">
                <a:ea typeface="微软雅黑 Light" panose="020B0502040204020203" charset="-122"/>
              </a:rPr>
              <a:t>: </a:t>
            </a:r>
            <a:r>
              <a:rPr lang="zh-CN" altLang="en-US" sz="2000" b="1" dirty="0">
                <a:ea typeface="微软雅黑 Light" panose="020B0502040204020203" charset="-122"/>
              </a:rPr>
              <a:t>则脱括号，读取下一字符；</a:t>
            </a:r>
            <a:endParaRPr lang="en-US" altLang="zh-CN" sz="2000" b="1" dirty="0">
              <a:ea typeface="微软雅黑 Light" panose="020B0502040204020203" charset="-122"/>
            </a:endParaRPr>
          </a:p>
          <a:p>
            <a:pPr lvl="1" eaLnBrk="1" hangingPunct="1"/>
            <a:r>
              <a:rPr lang="zh-CN" altLang="en-US" sz="2000" b="1" dirty="0">
                <a:ea typeface="微软雅黑 Light" panose="020B0502040204020203" charset="-122"/>
              </a:rPr>
              <a:t>若</a:t>
            </a:r>
            <a:r>
              <a:rPr lang="en-US" altLang="zh-CN" sz="2000" b="1" dirty="0">
                <a:ea typeface="微软雅黑 Light" panose="020B0502040204020203" charset="-122"/>
              </a:rPr>
              <a:t> c </a:t>
            </a:r>
            <a:r>
              <a:rPr lang="zh-CN" altLang="en-US" sz="2000" b="1" dirty="0">
                <a:ea typeface="微软雅黑 Light" panose="020B0502040204020203" charset="-122"/>
              </a:rPr>
              <a:t>是 “</a:t>
            </a:r>
            <a:r>
              <a:rPr lang="en-US" altLang="zh-CN" sz="2000" b="1" dirty="0">
                <a:ea typeface="微软雅黑 Light" panose="020B0502040204020203" charset="-122"/>
              </a:rPr>
              <a:t>#”</a:t>
            </a:r>
            <a:r>
              <a:rPr lang="zh-CN" altLang="en-US" sz="2000" b="1" dirty="0">
                <a:ea typeface="微软雅黑 Light" panose="020B0502040204020203" charset="-122"/>
              </a:rPr>
              <a:t>，且</a:t>
            </a:r>
            <a:r>
              <a:rPr lang="en-US" altLang="zh-CN" sz="2000" b="1" dirty="0">
                <a:ea typeface="微软雅黑 Light" panose="020B0502040204020203" charset="-122"/>
              </a:rPr>
              <a:t>OPTR</a:t>
            </a:r>
            <a:r>
              <a:rPr lang="zh-CN" altLang="en-US" sz="2000" b="1" dirty="0">
                <a:ea typeface="微软雅黑 Light" panose="020B0502040204020203" charset="-122"/>
              </a:rPr>
              <a:t>栈顶算符也是“</a:t>
            </a:r>
            <a:r>
              <a:rPr lang="en-US" altLang="zh-CN" sz="2000" b="1" dirty="0">
                <a:ea typeface="微软雅黑 Light" panose="020B0502040204020203" charset="-122"/>
              </a:rPr>
              <a:t>#”</a:t>
            </a:r>
            <a:r>
              <a:rPr lang="zh-CN" altLang="en-US" sz="2000" b="1" dirty="0">
                <a:ea typeface="微软雅黑 Light" panose="020B0502040204020203" charset="-122"/>
              </a:rPr>
              <a:t>，则表达式处理结束，</a:t>
            </a:r>
            <a:r>
              <a:rPr lang="en-US" altLang="zh-CN" sz="2000" b="1" dirty="0">
                <a:ea typeface="微软雅黑 Light" panose="020B0502040204020203" charset="-122"/>
              </a:rPr>
              <a:t>OPND</a:t>
            </a:r>
            <a:r>
              <a:rPr lang="zh-CN" altLang="en-US" sz="2000" b="1" dirty="0">
                <a:ea typeface="微软雅黑 Light" panose="020B0502040204020203" charset="-122"/>
              </a:rPr>
              <a:t>栈顶操作数即为计算结果。</a:t>
            </a:r>
            <a:endParaRPr lang="en-US" altLang="zh-CN" sz="2000" b="1" dirty="0">
              <a:ea typeface="微软雅黑 Light" panose="020B0502040204020203"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41987" name="Rectangle 2"/>
          <p:cNvSpPr/>
          <p:nvPr/>
        </p:nvSpPr>
        <p:spPr>
          <a:xfrm>
            <a:off x="107950" y="523875"/>
            <a:ext cx="830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zh-CN" altLang="en-US" sz="2400" b="1" dirty="0">
                <a:solidFill>
                  <a:srgbClr val="FFFFFF"/>
                </a:solidFill>
                <a:latin typeface="微软雅黑 Light" panose="020B0502040204020203" charset="-122"/>
                <a:ea typeface="微软雅黑 Light" panose="020B0502040204020203" charset="-122"/>
              </a:rPr>
              <a:t>表达式</a:t>
            </a:r>
            <a:r>
              <a:rPr lang="en-US" altLang="zh-CN" sz="2400" b="1" dirty="0">
                <a:solidFill>
                  <a:srgbClr val="FFFFFF"/>
                </a:solidFill>
                <a:latin typeface="微软雅黑 Light" panose="020B0502040204020203" charset="-122"/>
                <a:ea typeface="微软雅黑 Light" panose="020B0502040204020203" charset="-122"/>
              </a:rPr>
              <a:t>5+(6-4/2)*3</a:t>
            </a:r>
            <a:r>
              <a:rPr lang="zh-CN" altLang="en-US" sz="2400" b="1" dirty="0">
                <a:solidFill>
                  <a:srgbClr val="FFFFFF"/>
                </a:solidFill>
                <a:latin typeface="微软雅黑 Light" panose="020B0502040204020203" charset="-122"/>
                <a:ea typeface="微软雅黑 Light" panose="020B0502040204020203" charset="-122"/>
              </a:rPr>
              <a:t>进行计算的过程中栈的变化</a:t>
            </a:r>
            <a:endParaRPr lang="zh-CN" altLang="en-US" sz="2400" b="1" dirty="0">
              <a:solidFill>
                <a:srgbClr val="FFFFFF"/>
              </a:solidFill>
              <a:latin typeface="微软雅黑 Light" panose="020B0502040204020203" charset="-122"/>
              <a:ea typeface="微软雅黑 Light" panose="020B0502040204020203" charset="-122"/>
            </a:endParaRPr>
          </a:p>
        </p:txBody>
      </p:sp>
      <p:sp>
        <p:nvSpPr>
          <p:cNvPr id="41988" name="Text Box 3"/>
          <p:cNvSpPr txBox="1"/>
          <p:nvPr/>
        </p:nvSpPr>
        <p:spPr>
          <a:xfrm>
            <a:off x="958850" y="3700463"/>
            <a:ext cx="3268663" cy="669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grpSp>
        <p:nvGrpSpPr>
          <p:cNvPr id="41989" name="Group 4"/>
          <p:cNvGrpSpPr/>
          <p:nvPr/>
        </p:nvGrpSpPr>
        <p:grpSpPr>
          <a:xfrm>
            <a:off x="179388" y="1557338"/>
            <a:ext cx="3946525" cy="2471737"/>
            <a:chOff x="192" y="432"/>
            <a:chExt cx="2486" cy="1557"/>
          </a:xfrm>
        </p:grpSpPr>
        <p:sp>
          <p:nvSpPr>
            <p:cNvPr id="42023" name="Rectangle 5"/>
            <p:cNvSpPr/>
            <p:nvPr/>
          </p:nvSpPr>
          <p:spPr>
            <a:xfrm>
              <a:off x="1940" y="630"/>
              <a:ext cx="711" cy="1056"/>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2024" name="Text Box 6"/>
            <p:cNvSpPr txBox="1"/>
            <p:nvPr/>
          </p:nvSpPr>
          <p:spPr>
            <a:xfrm>
              <a:off x="1441" y="1248"/>
              <a:ext cx="514" cy="27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2025" name="Line 7"/>
            <p:cNvSpPr/>
            <p:nvPr/>
          </p:nvSpPr>
          <p:spPr>
            <a:xfrm>
              <a:off x="691" y="1341"/>
              <a:ext cx="738" cy="0"/>
            </a:xfrm>
            <a:prstGeom prst="line">
              <a:avLst/>
            </a:prstGeom>
            <a:ln w="9525" cap="flat" cmpd="sng">
              <a:solidFill>
                <a:srgbClr val="000000"/>
              </a:solidFill>
              <a:prstDash val="solid"/>
              <a:headEnd type="none" w="med" len="med"/>
              <a:tailEnd type="none" w="med" len="med"/>
            </a:ln>
          </p:spPr>
        </p:sp>
        <p:sp>
          <p:nvSpPr>
            <p:cNvPr id="42026" name="Rectangle 8"/>
            <p:cNvSpPr/>
            <p:nvPr/>
          </p:nvSpPr>
          <p:spPr>
            <a:xfrm>
              <a:off x="691" y="633"/>
              <a:ext cx="738" cy="107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2027" name="Line 9"/>
            <p:cNvSpPr/>
            <p:nvPr/>
          </p:nvSpPr>
          <p:spPr>
            <a:xfrm flipV="1">
              <a:off x="691" y="432"/>
              <a:ext cx="0" cy="201"/>
            </a:xfrm>
            <a:prstGeom prst="line">
              <a:avLst/>
            </a:prstGeom>
            <a:ln w="9525" cap="flat" cmpd="sng">
              <a:solidFill>
                <a:srgbClr val="000000"/>
              </a:solidFill>
              <a:prstDash val="solid"/>
              <a:headEnd type="none" w="med" len="med"/>
              <a:tailEnd type="none" w="med" len="med"/>
            </a:ln>
          </p:spPr>
        </p:sp>
        <p:sp>
          <p:nvSpPr>
            <p:cNvPr id="42028" name="Line 10"/>
            <p:cNvSpPr/>
            <p:nvPr/>
          </p:nvSpPr>
          <p:spPr>
            <a:xfrm flipV="1">
              <a:off x="1429" y="432"/>
              <a:ext cx="0" cy="201"/>
            </a:xfrm>
            <a:prstGeom prst="line">
              <a:avLst/>
            </a:prstGeom>
            <a:ln w="9525" cap="flat" cmpd="sng">
              <a:solidFill>
                <a:srgbClr val="000000"/>
              </a:solidFill>
              <a:prstDash val="solid"/>
              <a:headEnd type="none" w="med" len="med"/>
              <a:tailEnd type="none" w="med" len="med"/>
            </a:ln>
          </p:spPr>
        </p:sp>
        <p:sp>
          <p:nvSpPr>
            <p:cNvPr id="42029" name="Line 11"/>
            <p:cNvSpPr/>
            <p:nvPr/>
          </p:nvSpPr>
          <p:spPr>
            <a:xfrm flipV="1">
              <a:off x="1940" y="432"/>
              <a:ext cx="0" cy="198"/>
            </a:xfrm>
            <a:prstGeom prst="line">
              <a:avLst/>
            </a:prstGeom>
            <a:ln w="9525" cap="flat" cmpd="sng">
              <a:solidFill>
                <a:srgbClr val="000000"/>
              </a:solidFill>
              <a:prstDash val="solid"/>
              <a:headEnd type="none" w="med" len="med"/>
              <a:tailEnd type="none" w="med" len="med"/>
            </a:ln>
          </p:spPr>
        </p:sp>
        <p:sp>
          <p:nvSpPr>
            <p:cNvPr id="42030" name="Line 12"/>
            <p:cNvSpPr/>
            <p:nvPr/>
          </p:nvSpPr>
          <p:spPr>
            <a:xfrm flipV="1">
              <a:off x="2651" y="432"/>
              <a:ext cx="0" cy="198"/>
            </a:xfrm>
            <a:prstGeom prst="line">
              <a:avLst/>
            </a:prstGeom>
            <a:ln w="9525" cap="flat" cmpd="sng">
              <a:solidFill>
                <a:srgbClr val="000000"/>
              </a:solidFill>
              <a:prstDash val="solid"/>
              <a:headEnd type="none" w="med" len="med"/>
              <a:tailEnd type="none" w="med" len="med"/>
            </a:ln>
          </p:spPr>
        </p:sp>
        <p:sp>
          <p:nvSpPr>
            <p:cNvPr id="42031" name="Text Box 13"/>
            <p:cNvSpPr txBox="1"/>
            <p:nvPr/>
          </p:nvSpPr>
          <p:spPr>
            <a:xfrm>
              <a:off x="192" y="1360"/>
              <a:ext cx="454" cy="311"/>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2032" name="Line 14"/>
            <p:cNvSpPr/>
            <p:nvPr/>
          </p:nvSpPr>
          <p:spPr>
            <a:xfrm>
              <a:off x="691" y="1101"/>
              <a:ext cx="738" cy="0"/>
            </a:xfrm>
            <a:prstGeom prst="line">
              <a:avLst/>
            </a:prstGeom>
            <a:ln w="9525" cap="flat" cmpd="sng">
              <a:solidFill>
                <a:srgbClr val="000000"/>
              </a:solidFill>
              <a:prstDash val="solid"/>
              <a:headEnd type="none" w="med" len="med"/>
              <a:tailEnd type="none" w="med" len="med"/>
            </a:ln>
          </p:spPr>
        </p:sp>
        <p:sp>
          <p:nvSpPr>
            <p:cNvPr id="42033" name="Line 15"/>
            <p:cNvSpPr/>
            <p:nvPr/>
          </p:nvSpPr>
          <p:spPr>
            <a:xfrm>
              <a:off x="691" y="1504"/>
              <a:ext cx="738" cy="0"/>
            </a:xfrm>
            <a:prstGeom prst="line">
              <a:avLst/>
            </a:prstGeom>
            <a:ln w="9525" cap="flat" cmpd="sng">
              <a:solidFill>
                <a:srgbClr val="000000"/>
              </a:solidFill>
              <a:prstDash val="solid"/>
              <a:headEnd type="none" w="med" len="med"/>
              <a:tailEnd type="none" w="med" len="med"/>
            </a:ln>
          </p:spPr>
        </p:sp>
        <p:sp>
          <p:nvSpPr>
            <p:cNvPr id="42034" name="Line 16"/>
            <p:cNvSpPr/>
            <p:nvPr/>
          </p:nvSpPr>
          <p:spPr>
            <a:xfrm>
              <a:off x="691" y="902"/>
              <a:ext cx="738" cy="0"/>
            </a:xfrm>
            <a:prstGeom prst="line">
              <a:avLst/>
            </a:prstGeom>
            <a:ln w="9525" cap="flat" cmpd="sng">
              <a:solidFill>
                <a:srgbClr val="000000"/>
              </a:solidFill>
              <a:prstDash val="solid"/>
              <a:headEnd type="none" w="med" len="med"/>
              <a:tailEnd type="none" w="med" len="med"/>
            </a:ln>
          </p:spPr>
        </p:sp>
        <p:sp>
          <p:nvSpPr>
            <p:cNvPr id="42035" name="Line 17"/>
            <p:cNvSpPr/>
            <p:nvPr/>
          </p:nvSpPr>
          <p:spPr>
            <a:xfrm>
              <a:off x="1940" y="1092"/>
              <a:ext cx="711" cy="0"/>
            </a:xfrm>
            <a:prstGeom prst="line">
              <a:avLst/>
            </a:prstGeom>
            <a:ln w="9525" cap="flat" cmpd="sng">
              <a:solidFill>
                <a:srgbClr val="000000"/>
              </a:solidFill>
              <a:prstDash val="solid"/>
              <a:headEnd type="none" w="med" len="med"/>
              <a:tailEnd type="none" w="med" len="med"/>
            </a:ln>
          </p:spPr>
        </p:sp>
        <p:sp>
          <p:nvSpPr>
            <p:cNvPr id="42036" name="Line 18"/>
            <p:cNvSpPr/>
            <p:nvPr/>
          </p:nvSpPr>
          <p:spPr>
            <a:xfrm>
              <a:off x="1940" y="1488"/>
              <a:ext cx="711" cy="0"/>
            </a:xfrm>
            <a:prstGeom prst="line">
              <a:avLst/>
            </a:prstGeom>
            <a:ln w="9525" cap="flat" cmpd="sng">
              <a:solidFill>
                <a:srgbClr val="000000"/>
              </a:solidFill>
              <a:prstDash val="solid"/>
              <a:headEnd type="none" w="med" len="med"/>
              <a:tailEnd type="none" w="med" len="med"/>
            </a:ln>
          </p:spPr>
        </p:sp>
        <p:sp>
          <p:nvSpPr>
            <p:cNvPr id="42037" name="Line 19"/>
            <p:cNvSpPr/>
            <p:nvPr/>
          </p:nvSpPr>
          <p:spPr>
            <a:xfrm>
              <a:off x="1940" y="1290"/>
              <a:ext cx="711" cy="0"/>
            </a:xfrm>
            <a:prstGeom prst="line">
              <a:avLst/>
            </a:prstGeom>
            <a:ln w="9525" cap="flat" cmpd="sng">
              <a:solidFill>
                <a:srgbClr val="000000"/>
              </a:solidFill>
              <a:prstDash val="solid"/>
              <a:headEnd type="none" w="med" len="med"/>
              <a:tailEnd type="none" w="med" len="med"/>
            </a:ln>
          </p:spPr>
        </p:sp>
        <p:sp>
          <p:nvSpPr>
            <p:cNvPr id="42038" name="Line 20"/>
            <p:cNvSpPr/>
            <p:nvPr/>
          </p:nvSpPr>
          <p:spPr>
            <a:xfrm>
              <a:off x="1940" y="894"/>
              <a:ext cx="711" cy="0"/>
            </a:xfrm>
            <a:prstGeom prst="line">
              <a:avLst/>
            </a:prstGeom>
            <a:ln w="9525" cap="flat" cmpd="sng">
              <a:solidFill>
                <a:srgbClr val="000000"/>
              </a:solidFill>
              <a:prstDash val="solid"/>
              <a:headEnd type="none" w="med" len="med"/>
              <a:tailEnd type="none" w="med" len="med"/>
            </a:ln>
          </p:spPr>
        </p:sp>
        <p:sp>
          <p:nvSpPr>
            <p:cNvPr id="42039" name="Line 21"/>
            <p:cNvSpPr/>
            <p:nvPr/>
          </p:nvSpPr>
          <p:spPr>
            <a:xfrm>
              <a:off x="476" y="1582"/>
              <a:ext cx="206" cy="0"/>
            </a:xfrm>
            <a:prstGeom prst="line">
              <a:avLst/>
            </a:prstGeom>
            <a:ln w="9525" cap="flat" cmpd="sng">
              <a:solidFill>
                <a:srgbClr val="000000"/>
              </a:solidFill>
              <a:prstDash val="solid"/>
              <a:headEnd type="none" w="med" len="med"/>
              <a:tailEnd type="triangle" w="med" len="med"/>
            </a:ln>
          </p:spPr>
        </p:sp>
        <p:sp>
          <p:nvSpPr>
            <p:cNvPr id="42040" name="Text Box 22"/>
            <p:cNvSpPr txBox="1"/>
            <p:nvPr/>
          </p:nvSpPr>
          <p:spPr>
            <a:xfrm>
              <a:off x="2009" y="1631"/>
              <a:ext cx="669" cy="309"/>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42041" name="Text Box 23"/>
            <p:cNvSpPr txBox="1"/>
            <p:nvPr/>
          </p:nvSpPr>
          <p:spPr>
            <a:xfrm>
              <a:off x="816" y="1680"/>
              <a:ext cx="1687" cy="309"/>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dirty="0">
                  <a:solidFill>
                    <a:srgbClr val="020603"/>
                  </a:solidFill>
                  <a:latin typeface="Times New Roman" panose="02020603050405020304" pitchFamily="18" charset="0"/>
                  <a:ea typeface="微软雅黑 Light" panose="020B0502040204020203" charset="-122"/>
                </a:rPr>
                <a:t>OPND                      OPTR</a:t>
              </a:r>
              <a:endParaRPr lang="en-US" altLang="zh-CN" sz="1800" dirty="0">
                <a:solidFill>
                  <a:srgbClr val="020603"/>
                </a:solidFill>
                <a:latin typeface="Times New Roman" panose="02020603050405020304" pitchFamily="18" charset="0"/>
                <a:ea typeface="微软雅黑 Light" panose="020B0502040204020203" charset="-122"/>
              </a:endParaRPr>
            </a:p>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a:t>
              </a:r>
              <a:r>
                <a:rPr lang="zh-CN" altLang="en-US" sz="2000" b="1" dirty="0">
                  <a:solidFill>
                    <a:srgbClr val="020603"/>
                  </a:solidFill>
                  <a:latin typeface="Times New Roman" panose="02020603050405020304" pitchFamily="18" charset="0"/>
                  <a:ea typeface="微软雅黑 Light" panose="020B0502040204020203" charset="-122"/>
                </a:rPr>
                <a:t>初始状态</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2042" name="Line 24"/>
            <p:cNvSpPr/>
            <p:nvPr/>
          </p:nvSpPr>
          <p:spPr>
            <a:xfrm>
              <a:off x="1728" y="1392"/>
              <a:ext cx="206" cy="0"/>
            </a:xfrm>
            <a:prstGeom prst="line">
              <a:avLst/>
            </a:prstGeom>
            <a:ln w="9525" cap="flat" cmpd="sng">
              <a:solidFill>
                <a:srgbClr val="000000"/>
              </a:solidFill>
              <a:prstDash val="solid"/>
              <a:headEnd type="none" w="med" len="med"/>
              <a:tailEnd type="triangle" w="med" len="med"/>
            </a:ln>
          </p:spPr>
        </p:sp>
        <p:sp>
          <p:nvSpPr>
            <p:cNvPr id="42043" name="Text Box 25"/>
            <p:cNvSpPr txBox="1"/>
            <p:nvPr/>
          </p:nvSpPr>
          <p:spPr>
            <a:xfrm>
              <a:off x="2219" y="1429"/>
              <a:ext cx="187" cy="26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2044" name="Line 26"/>
            <p:cNvSpPr/>
            <p:nvPr/>
          </p:nvSpPr>
          <p:spPr>
            <a:xfrm>
              <a:off x="703" y="1309"/>
              <a:ext cx="738" cy="0"/>
            </a:xfrm>
            <a:prstGeom prst="line">
              <a:avLst/>
            </a:prstGeom>
            <a:ln w="9525" cap="flat" cmpd="sng">
              <a:solidFill>
                <a:srgbClr val="020603"/>
              </a:solidFill>
              <a:prstDash val="solid"/>
              <a:miter/>
              <a:headEnd type="none" w="med" len="med"/>
              <a:tailEnd type="none" w="med" len="med"/>
            </a:ln>
          </p:spPr>
        </p:sp>
      </p:grpSp>
      <p:sp>
        <p:nvSpPr>
          <p:cNvPr id="137244" name="Text Box 28"/>
          <p:cNvSpPr txBox="1"/>
          <p:nvPr/>
        </p:nvSpPr>
        <p:spPr>
          <a:xfrm>
            <a:off x="6692900" y="1557338"/>
            <a:ext cx="684213" cy="4286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137245" name="Text Box 29"/>
          <p:cNvSpPr txBox="1"/>
          <p:nvPr/>
        </p:nvSpPr>
        <p:spPr>
          <a:xfrm>
            <a:off x="4716463" y="1843088"/>
            <a:ext cx="609600" cy="304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137246" name="Text Box 30"/>
          <p:cNvSpPr txBox="1"/>
          <p:nvPr/>
        </p:nvSpPr>
        <p:spPr>
          <a:xfrm>
            <a:off x="7759700" y="1938338"/>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137247" name="Line 31"/>
          <p:cNvSpPr/>
          <p:nvPr/>
        </p:nvSpPr>
        <p:spPr>
          <a:xfrm flipV="1">
            <a:off x="5426075" y="1633538"/>
            <a:ext cx="0" cy="319087"/>
          </a:xfrm>
          <a:prstGeom prst="line">
            <a:avLst/>
          </a:prstGeom>
          <a:ln w="9525" cap="flat" cmpd="sng">
            <a:solidFill>
              <a:srgbClr val="000000"/>
            </a:solidFill>
            <a:prstDash val="solid"/>
            <a:headEnd type="none" w="med" len="med"/>
            <a:tailEnd type="none" w="med" len="med"/>
          </a:ln>
        </p:spPr>
      </p:sp>
      <p:sp>
        <p:nvSpPr>
          <p:cNvPr id="137248" name="Line 32"/>
          <p:cNvSpPr/>
          <p:nvPr/>
        </p:nvSpPr>
        <p:spPr>
          <a:xfrm flipV="1">
            <a:off x="6597650" y="1633538"/>
            <a:ext cx="0" cy="319087"/>
          </a:xfrm>
          <a:prstGeom prst="line">
            <a:avLst/>
          </a:prstGeom>
          <a:ln w="9525" cap="flat" cmpd="sng">
            <a:solidFill>
              <a:srgbClr val="000000"/>
            </a:solidFill>
            <a:prstDash val="solid"/>
            <a:headEnd type="none" w="med" len="med"/>
            <a:tailEnd type="none" w="med" len="med"/>
          </a:ln>
        </p:spPr>
      </p:sp>
      <p:sp>
        <p:nvSpPr>
          <p:cNvPr id="137249" name="Line 33"/>
          <p:cNvSpPr/>
          <p:nvPr/>
        </p:nvSpPr>
        <p:spPr>
          <a:xfrm flipV="1">
            <a:off x="7407275" y="1633538"/>
            <a:ext cx="0" cy="314325"/>
          </a:xfrm>
          <a:prstGeom prst="line">
            <a:avLst/>
          </a:prstGeom>
          <a:ln w="9525" cap="flat" cmpd="sng">
            <a:solidFill>
              <a:srgbClr val="000000"/>
            </a:solidFill>
            <a:prstDash val="solid"/>
            <a:headEnd type="none" w="med" len="med"/>
            <a:tailEnd type="none" w="med" len="med"/>
          </a:ln>
        </p:spPr>
      </p:sp>
      <p:sp>
        <p:nvSpPr>
          <p:cNvPr id="137250" name="Line 34"/>
          <p:cNvSpPr/>
          <p:nvPr/>
        </p:nvSpPr>
        <p:spPr>
          <a:xfrm flipV="1">
            <a:off x="8535988" y="1633538"/>
            <a:ext cx="0" cy="314325"/>
          </a:xfrm>
          <a:prstGeom prst="line">
            <a:avLst/>
          </a:prstGeom>
          <a:ln w="9525" cap="flat" cmpd="sng">
            <a:solidFill>
              <a:srgbClr val="000000"/>
            </a:solidFill>
            <a:prstDash val="solid"/>
            <a:headEnd type="none" w="med" len="med"/>
            <a:tailEnd type="none" w="med" len="med"/>
          </a:ln>
        </p:spPr>
      </p:sp>
      <p:sp>
        <p:nvSpPr>
          <p:cNvPr id="137251" name="Text Box 35"/>
          <p:cNvSpPr txBox="1"/>
          <p:nvPr/>
        </p:nvSpPr>
        <p:spPr>
          <a:xfrm>
            <a:off x="4940300" y="3995738"/>
            <a:ext cx="2763838" cy="401637"/>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137252" name="Line 36"/>
          <p:cNvSpPr/>
          <p:nvPr/>
        </p:nvSpPr>
        <p:spPr>
          <a:xfrm>
            <a:off x="5427663" y="3076575"/>
            <a:ext cx="1171575" cy="0"/>
          </a:xfrm>
          <a:prstGeom prst="line">
            <a:avLst/>
          </a:prstGeom>
          <a:ln w="9525" cap="flat" cmpd="sng">
            <a:solidFill>
              <a:srgbClr val="000000"/>
            </a:solidFill>
            <a:prstDash val="solid"/>
            <a:headEnd type="none" w="med" len="med"/>
            <a:tailEnd type="none" w="med" len="med"/>
          </a:ln>
        </p:spPr>
      </p:sp>
      <p:sp>
        <p:nvSpPr>
          <p:cNvPr id="137253" name="Rectangle 37"/>
          <p:cNvSpPr/>
          <p:nvPr/>
        </p:nvSpPr>
        <p:spPr>
          <a:xfrm>
            <a:off x="5427663" y="1952625"/>
            <a:ext cx="1171575" cy="17018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137254" name="Line 38"/>
          <p:cNvSpPr/>
          <p:nvPr/>
        </p:nvSpPr>
        <p:spPr>
          <a:xfrm>
            <a:off x="5427663" y="2695575"/>
            <a:ext cx="1171575" cy="0"/>
          </a:xfrm>
          <a:prstGeom prst="line">
            <a:avLst/>
          </a:prstGeom>
          <a:ln w="9525" cap="flat" cmpd="sng">
            <a:solidFill>
              <a:srgbClr val="000000"/>
            </a:solidFill>
            <a:prstDash val="solid"/>
            <a:headEnd type="none" w="med" len="med"/>
            <a:tailEnd type="none" w="med" len="med"/>
          </a:ln>
        </p:spPr>
      </p:sp>
      <p:sp>
        <p:nvSpPr>
          <p:cNvPr id="137255" name="Line 39"/>
          <p:cNvSpPr/>
          <p:nvPr/>
        </p:nvSpPr>
        <p:spPr>
          <a:xfrm>
            <a:off x="5427663" y="3335338"/>
            <a:ext cx="1171575" cy="0"/>
          </a:xfrm>
          <a:prstGeom prst="line">
            <a:avLst/>
          </a:prstGeom>
          <a:ln w="9525" cap="flat" cmpd="sng">
            <a:solidFill>
              <a:srgbClr val="000000"/>
            </a:solidFill>
            <a:prstDash val="solid"/>
            <a:headEnd type="none" w="med" len="med"/>
            <a:tailEnd type="none" w="med" len="med"/>
          </a:ln>
        </p:spPr>
      </p:sp>
      <p:sp>
        <p:nvSpPr>
          <p:cNvPr id="137256" name="Line 40"/>
          <p:cNvSpPr/>
          <p:nvPr/>
        </p:nvSpPr>
        <p:spPr>
          <a:xfrm>
            <a:off x="5427663" y="2379663"/>
            <a:ext cx="1171575" cy="0"/>
          </a:xfrm>
          <a:prstGeom prst="line">
            <a:avLst/>
          </a:prstGeom>
          <a:ln w="9525" cap="flat" cmpd="sng">
            <a:solidFill>
              <a:srgbClr val="000000"/>
            </a:solidFill>
            <a:prstDash val="solid"/>
            <a:headEnd type="none" w="med" len="med"/>
            <a:tailEnd type="none" w="med" len="med"/>
          </a:ln>
        </p:spPr>
      </p:sp>
      <p:sp>
        <p:nvSpPr>
          <p:cNvPr id="137257" name="Rectangle 41"/>
          <p:cNvSpPr/>
          <p:nvPr/>
        </p:nvSpPr>
        <p:spPr>
          <a:xfrm>
            <a:off x="7410450" y="1947863"/>
            <a:ext cx="1128713" cy="16764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137258" name="Line 42"/>
          <p:cNvSpPr/>
          <p:nvPr/>
        </p:nvSpPr>
        <p:spPr>
          <a:xfrm>
            <a:off x="7410450" y="2681288"/>
            <a:ext cx="1128713" cy="0"/>
          </a:xfrm>
          <a:prstGeom prst="line">
            <a:avLst/>
          </a:prstGeom>
          <a:ln w="9525" cap="flat" cmpd="sng">
            <a:solidFill>
              <a:srgbClr val="000000"/>
            </a:solidFill>
            <a:prstDash val="solid"/>
            <a:headEnd type="none" w="med" len="med"/>
            <a:tailEnd type="none" w="med" len="med"/>
          </a:ln>
        </p:spPr>
      </p:sp>
      <p:sp>
        <p:nvSpPr>
          <p:cNvPr id="137259" name="Line 43"/>
          <p:cNvSpPr/>
          <p:nvPr/>
        </p:nvSpPr>
        <p:spPr>
          <a:xfrm>
            <a:off x="7410450" y="3309938"/>
            <a:ext cx="1128713" cy="0"/>
          </a:xfrm>
          <a:prstGeom prst="line">
            <a:avLst/>
          </a:prstGeom>
          <a:ln w="9525" cap="flat" cmpd="sng">
            <a:solidFill>
              <a:srgbClr val="000000"/>
            </a:solidFill>
            <a:prstDash val="solid"/>
            <a:headEnd type="none" w="med" len="med"/>
            <a:tailEnd type="none" w="med" len="med"/>
          </a:ln>
        </p:spPr>
      </p:sp>
      <p:sp>
        <p:nvSpPr>
          <p:cNvPr id="137260" name="Line 44"/>
          <p:cNvSpPr/>
          <p:nvPr/>
        </p:nvSpPr>
        <p:spPr>
          <a:xfrm>
            <a:off x="7410450" y="2995613"/>
            <a:ext cx="1128713" cy="0"/>
          </a:xfrm>
          <a:prstGeom prst="line">
            <a:avLst/>
          </a:prstGeom>
          <a:ln w="9525" cap="flat" cmpd="sng">
            <a:solidFill>
              <a:srgbClr val="000000"/>
            </a:solidFill>
            <a:prstDash val="solid"/>
            <a:headEnd type="none" w="med" len="med"/>
            <a:tailEnd type="none" w="med" len="med"/>
          </a:ln>
        </p:spPr>
      </p:sp>
      <p:sp>
        <p:nvSpPr>
          <p:cNvPr id="137261" name="Line 45"/>
          <p:cNvSpPr/>
          <p:nvPr/>
        </p:nvSpPr>
        <p:spPr>
          <a:xfrm>
            <a:off x="7410450" y="2366963"/>
            <a:ext cx="1128713" cy="0"/>
          </a:xfrm>
          <a:prstGeom prst="line">
            <a:avLst/>
          </a:prstGeom>
          <a:ln w="9525" cap="flat" cmpd="sng">
            <a:solidFill>
              <a:srgbClr val="000000"/>
            </a:solidFill>
            <a:prstDash val="solid"/>
            <a:headEnd type="none" w="med" len="med"/>
            <a:tailEnd type="none" w="med" len="med"/>
          </a:ln>
        </p:spPr>
      </p:sp>
      <p:sp>
        <p:nvSpPr>
          <p:cNvPr id="137262" name="Line 46"/>
          <p:cNvSpPr/>
          <p:nvPr/>
        </p:nvSpPr>
        <p:spPr>
          <a:xfrm>
            <a:off x="5111750" y="2090738"/>
            <a:ext cx="327025" cy="0"/>
          </a:xfrm>
          <a:prstGeom prst="line">
            <a:avLst/>
          </a:prstGeom>
          <a:ln w="9525" cap="flat" cmpd="sng">
            <a:solidFill>
              <a:srgbClr val="000000"/>
            </a:solidFill>
            <a:prstDash val="solid"/>
            <a:headEnd type="none" w="med" len="med"/>
            <a:tailEnd type="triangle" w="med" len="med"/>
          </a:ln>
        </p:spPr>
      </p:sp>
      <p:sp>
        <p:nvSpPr>
          <p:cNvPr id="137263" name="Text Box 47"/>
          <p:cNvSpPr txBox="1"/>
          <p:nvPr/>
        </p:nvSpPr>
        <p:spPr>
          <a:xfrm>
            <a:off x="7519988" y="3536950"/>
            <a:ext cx="1062037"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137264" name="Text Box 48"/>
          <p:cNvSpPr txBox="1"/>
          <p:nvPr/>
        </p:nvSpPr>
        <p:spPr>
          <a:xfrm>
            <a:off x="5626100" y="3614738"/>
            <a:ext cx="2895600" cy="685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dirty="0">
                <a:solidFill>
                  <a:srgbClr val="020603"/>
                </a:solidFill>
                <a:latin typeface="Times New Roman" panose="02020603050405020304" pitchFamily="18" charset="0"/>
                <a:ea typeface="微软雅黑 Light" panose="020B0502040204020203" charset="-122"/>
              </a:rPr>
              <a:t>OPND                     OPTR</a:t>
            </a:r>
            <a:endParaRPr lang="en-US" altLang="zh-CN" sz="1800" dirty="0">
              <a:solidFill>
                <a:srgbClr val="020603"/>
              </a:solidFill>
              <a:latin typeface="Times New Roman" panose="02020603050405020304" pitchFamily="18" charset="0"/>
              <a:ea typeface="微软雅黑 Light" panose="020B0502040204020203" charset="-122"/>
            </a:endParaRPr>
          </a:p>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(b) 5+(6-4/2</a:t>
            </a:r>
            <a:r>
              <a:rPr lang="zh-CN" altLang="en-US" sz="2000" b="1" dirty="0">
                <a:solidFill>
                  <a:srgbClr val="020603"/>
                </a:solidFill>
                <a:latin typeface="Times New Roman" panose="02020603050405020304" pitchFamily="18" charset="0"/>
                <a:ea typeface="微软雅黑 Light" panose="020B0502040204020203" charset="-122"/>
              </a:rPr>
              <a:t>分别入栈</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137265" name="Line 49"/>
          <p:cNvSpPr/>
          <p:nvPr/>
        </p:nvSpPr>
        <p:spPr>
          <a:xfrm>
            <a:off x="7092950" y="1785938"/>
            <a:ext cx="327025" cy="0"/>
          </a:xfrm>
          <a:prstGeom prst="line">
            <a:avLst/>
          </a:prstGeom>
          <a:ln w="9525" cap="flat" cmpd="sng">
            <a:solidFill>
              <a:srgbClr val="000000"/>
            </a:solidFill>
            <a:prstDash val="solid"/>
            <a:headEnd type="none" w="med" len="med"/>
            <a:tailEnd type="triangle" w="med" len="med"/>
          </a:ln>
        </p:spPr>
      </p:sp>
      <p:sp>
        <p:nvSpPr>
          <p:cNvPr id="137266" name="Text Box 50"/>
          <p:cNvSpPr txBox="1"/>
          <p:nvPr/>
        </p:nvSpPr>
        <p:spPr>
          <a:xfrm>
            <a:off x="7812088" y="3286125"/>
            <a:ext cx="331787"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137267" name="Line 51"/>
          <p:cNvSpPr/>
          <p:nvPr/>
        </p:nvSpPr>
        <p:spPr>
          <a:xfrm>
            <a:off x="5446713" y="3025775"/>
            <a:ext cx="1171575" cy="0"/>
          </a:xfrm>
          <a:prstGeom prst="line">
            <a:avLst/>
          </a:prstGeom>
          <a:ln w="9525" cap="flat" cmpd="sng">
            <a:solidFill>
              <a:srgbClr val="020603"/>
            </a:solidFill>
            <a:prstDash val="solid"/>
            <a:miter/>
            <a:headEnd type="none" w="med" len="med"/>
            <a:tailEnd type="none" w="med" len="med"/>
          </a:ln>
        </p:spPr>
      </p:sp>
      <p:sp>
        <p:nvSpPr>
          <p:cNvPr id="137268" name="Text Box 52"/>
          <p:cNvSpPr txBox="1"/>
          <p:nvPr/>
        </p:nvSpPr>
        <p:spPr>
          <a:xfrm>
            <a:off x="5867400" y="3286125"/>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5</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137269" name="Text Box 53"/>
          <p:cNvSpPr txBox="1"/>
          <p:nvPr/>
        </p:nvSpPr>
        <p:spPr>
          <a:xfrm>
            <a:off x="8674100" y="155733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800" dirty="0">
                <a:solidFill>
                  <a:srgbClr val="020603"/>
                </a:solidFill>
                <a:latin typeface="Times New Roman" panose="02020603050405020304" pitchFamily="18" charset="0"/>
                <a:ea typeface="微软雅黑 Light" panose="020B0502040204020203" charset="-122"/>
              </a:rPr>
              <a:t>)</a:t>
            </a:r>
            <a:endParaRPr lang="en-US" altLang="zh-CN" sz="1800" dirty="0">
              <a:solidFill>
                <a:srgbClr val="020603"/>
              </a:solidFill>
              <a:latin typeface="Times New Roman" panose="02020603050405020304" pitchFamily="18" charset="0"/>
              <a:ea typeface="微软雅黑 Light" panose="020B0502040204020203" charset="-122"/>
            </a:endParaRPr>
          </a:p>
        </p:txBody>
      </p:sp>
      <p:sp>
        <p:nvSpPr>
          <p:cNvPr id="137324" name="Text Box 108"/>
          <p:cNvSpPr txBox="1"/>
          <p:nvPr/>
        </p:nvSpPr>
        <p:spPr>
          <a:xfrm>
            <a:off x="7812088" y="2998788"/>
            <a:ext cx="331787" cy="3603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137325" name="Text Box 109"/>
          <p:cNvSpPr txBox="1"/>
          <p:nvPr/>
        </p:nvSpPr>
        <p:spPr>
          <a:xfrm>
            <a:off x="7812088" y="2638425"/>
            <a:ext cx="331787"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37326" name="Text Box 110"/>
          <p:cNvSpPr txBox="1"/>
          <p:nvPr/>
        </p:nvSpPr>
        <p:spPr>
          <a:xfrm>
            <a:off x="5867400" y="2998788"/>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6</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137327" name="Text Box 111"/>
          <p:cNvSpPr txBox="1"/>
          <p:nvPr/>
        </p:nvSpPr>
        <p:spPr>
          <a:xfrm>
            <a:off x="7812088" y="2349500"/>
            <a:ext cx="331787"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37328" name="Text Box 112"/>
          <p:cNvSpPr txBox="1"/>
          <p:nvPr/>
        </p:nvSpPr>
        <p:spPr>
          <a:xfrm>
            <a:off x="5867400" y="2709863"/>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4</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137329" name="Text Box 113"/>
          <p:cNvSpPr txBox="1"/>
          <p:nvPr/>
        </p:nvSpPr>
        <p:spPr>
          <a:xfrm>
            <a:off x="5867400" y="2349500"/>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2</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137330" name="Text Box 114"/>
          <p:cNvSpPr txBox="1"/>
          <p:nvPr/>
        </p:nvSpPr>
        <p:spPr>
          <a:xfrm>
            <a:off x="7812088" y="1990725"/>
            <a:ext cx="331787"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72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2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72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50"/>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1372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72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2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72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72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72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72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2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72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7261"/>
                                        </p:tgtEl>
                                        <p:attrNameLst>
                                          <p:attrName>style.visibility</p:attrName>
                                        </p:attrNameLst>
                                      </p:cBhvr>
                                      <p:to>
                                        <p:strVal val="visible"/>
                                      </p:to>
                                    </p:set>
                                  </p:childTnLst>
                                </p:cTn>
                              </p:par>
                              <p:par>
                                <p:cTn id="37" presetID="1" presetClass="entr" presetSubtype="0" fill="hold" grpId="0" nodeType="withEffect" nodePh="1">
                                  <p:stCondLst>
                                    <p:cond delay="0"/>
                                  </p:stCondLst>
                                  <p:endCondLst>
                                    <p:cond evt="begin" delay="0">
                                      <p:tn val="37"/>
                                    </p:cond>
                                  </p:endCondLst>
                                  <p:childTnLst>
                                    <p:set>
                                      <p:cBhvr>
                                        <p:cTn id="38" dur="1" fill="hold">
                                          <p:stCondLst>
                                            <p:cond delay="0"/>
                                          </p:stCondLst>
                                        </p:cTn>
                                        <p:tgtEl>
                                          <p:spTgt spid="1372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72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72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72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726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73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73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73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73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73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73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73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24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72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72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726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7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4" grpId="0"/>
      <p:bldP spid="137245" grpId="0"/>
      <p:bldP spid="137246" grpId="0"/>
      <p:bldP spid="137251" grpId="0"/>
      <p:bldP spid="137253" grpId="0" animBg="1"/>
      <p:bldP spid="137257" grpId="0" animBg="1"/>
      <p:bldP spid="137263" grpId="0"/>
      <p:bldP spid="137264" grpId="0"/>
      <p:bldP spid="137266" grpId="0"/>
      <p:bldP spid="137268" grpId="0"/>
      <p:bldP spid="137269" grpId="0"/>
      <p:bldP spid="137324" grpId="0"/>
      <p:bldP spid="137325" grpId="0"/>
      <p:bldP spid="137326" grpId="0"/>
      <p:bldP spid="137327" grpId="0"/>
      <p:bldP spid="137328" grpId="0"/>
      <p:bldP spid="137329" grpId="0"/>
      <p:bldP spid="1373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43011" name="Rectangle 2"/>
          <p:cNvSpPr/>
          <p:nvPr/>
        </p:nvSpPr>
        <p:spPr>
          <a:xfrm>
            <a:off x="107950" y="523875"/>
            <a:ext cx="830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zh-CN" altLang="en-US" sz="2400" b="1" dirty="0">
                <a:solidFill>
                  <a:srgbClr val="FFFFFF"/>
                </a:solidFill>
                <a:latin typeface="微软雅黑 Light" panose="020B0502040204020203" charset="-122"/>
                <a:ea typeface="微软雅黑 Light" panose="020B0502040204020203" charset="-122"/>
              </a:rPr>
              <a:t>表达式</a:t>
            </a:r>
            <a:r>
              <a:rPr lang="en-US" altLang="zh-CN" sz="2400" b="1" dirty="0">
                <a:solidFill>
                  <a:srgbClr val="FFFFFF"/>
                </a:solidFill>
                <a:latin typeface="微软雅黑 Light" panose="020B0502040204020203" charset="-122"/>
                <a:ea typeface="微软雅黑 Light" panose="020B0502040204020203" charset="-122"/>
              </a:rPr>
              <a:t>5+(6-4/2)*3</a:t>
            </a:r>
            <a:r>
              <a:rPr lang="zh-CN" altLang="en-US" sz="2400" b="1" dirty="0">
                <a:solidFill>
                  <a:srgbClr val="FFFFFF"/>
                </a:solidFill>
                <a:latin typeface="微软雅黑 Light" panose="020B0502040204020203" charset="-122"/>
                <a:ea typeface="微软雅黑 Light" panose="020B0502040204020203" charset="-122"/>
              </a:rPr>
              <a:t>进行计算的过程中栈的变化</a:t>
            </a:r>
            <a:endParaRPr lang="zh-CN" altLang="en-US" sz="2400" b="1" dirty="0">
              <a:solidFill>
                <a:srgbClr val="FFFFFF"/>
              </a:solidFill>
              <a:latin typeface="微软雅黑 Light" panose="020B0502040204020203" charset="-122"/>
              <a:ea typeface="微软雅黑 Light" panose="020B0502040204020203" charset="-122"/>
            </a:endParaRPr>
          </a:p>
        </p:txBody>
      </p:sp>
      <p:sp>
        <p:nvSpPr>
          <p:cNvPr id="199707" name="Text Box 27"/>
          <p:cNvSpPr txBox="1"/>
          <p:nvPr/>
        </p:nvSpPr>
        <p:spPr>
          <a:xfrm>
            <a:off x="4125913" y="1658938"/>
            <a:ext cx="684212" cy="4286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3013" name="Text Box 29"/>
          <p:cNvSpPr txBox="1"/>
          <p:nvPr/>
        </p:nvSpPr>
        <p:spPr>
          <a:xfrm>
            <a:off x="5192713" y="2039938"/>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3014" name="Line 30"/>
          <p:cNvSpPr/>
          <p:nvPr/>
        </p:nvSpPr>
        <p:spPr>
          <a:xfrm flipV="1">
            <a:off x="2859088" y="1735138"/>
            <a:ext cx="0" cy="319087"/>
          </a:xfrm>
          <a:prstGeom prst="line">
            <a:avLst/>
          </a:prstGeom>
          <a:ln w="9525" cap="flat" cmpd="sng">
            <a:solidFill>
              <a:srgbClr val="000000"/>
            </a:solidFill>
            <a:prstDash val="solid"/>
            <a:headEnd type="none" w="med" len="med"/>
            <a:tailEnd type="none" w="med" len="med"/>
          </a:ln>
        </p:spPr>
      </p:sp>
      <p:sp>
        <p:nvSpPr>
          <p:cNvPr id="43015" name="Line 31"/>
          <p:cNvSpPr/>
          <p:nvPr/>
        </p:nvSpPr>
        <p:spPr>
          <a:xfrm flipV="1">
            <a:off x="4030663" y="1735138"/>
            <a:ext cx="0" cy="319087"/>
          </a:xfrm>
          <a:prstGeom prst="line">
            <a:avLst/>
          </a:prstGeom>
          <a:ln w="9525" cap="flat" cmpd="sng">
            <a:solidFill>
              <a:srgbClr val="000000"/>
            </a:solidFill>
            <a:prstDash val="solid"/>
            <a:headEnd type="none" w="med" len="med"/>
            <a:tailEnd type="none" w="med" len="med"/>
          </a:ln>
        </p:spPr>
      </p:sp>
      <p:sp>
        <p:nvSpPr>
          <p:cNvPr id="43016" name="Line 32"/>
          <p:cNvSpPr/>
          <p:nvPr/>
        </p:nvSpPr>
        <p:spPr>
          <a:xfrm flipV="1">
            <a:off x="4840288" y="1735138"/>
            <a:ext cx="0" cy="314325"/>
          </a:xfrm>
          <a:prstGeom prst="line">
            <a:avLst/>
          </a:prstGeom>
          <a:ln w="9525" cap="flat" cmpd="sng">
            <a:solidFill>
              <a:srgbClr val="000000"/>
            </a:solidFill>
            <a:prstDash val="solid"/>
            <a:headEnd type="none" w="med" len="med"/>
            <a:tailEnd type="none" w="med" len="med"/>
          </a:ln>
        </p:spPr>
      </p:sp>
      <p:sp>
        <p:nvSpPr>
          <p:cNvPr id="43017" name="Line 33"/>
          <p:cNvSpPr/>
          <p:nvPr/>
        </p:nvSpPr>
        <p:spPr>
          <a:xfrm flipV="1">
            <a:off x="5969000" y="1735138"/>
            <a:ext cx="0" cy="314325"/>
          </a:xfrm>
          <a:prstGeom prst="line">
            <a:avLst/>
          </a:prstGeom>
          <a:ln w="9525" cap="flat" cmpd="sng">
            <a:solidFill>
              <a:srgbClr val="000000"/>
            </a:solidFill>
            <a:prstDash val="solid"/>
            <a:headEnd type="none" w="med" len="med"/>
            <a:tailEnd type="none" w="med" len="med"/>
          </a:ln>
        </p:spPr>
      </p:sp>
      <p:sp>
        <p:nvSpPr>
          <p:cNvPr id="43018" name="Line 35"/>
          <p:cNvSpPr/>
          <p:nvPr/>
        </p:nvSpPr>
        <p:spPr>
          <a:xfrm>
            <a:off x="2860675" y="3178175"/>
            <a:ext cx="1171575" cy="0"/>
          </a:xfrm>
          <a:prstGeom prst="line">
            <a:avLst/>
          </a:prstGeom>
          <a:ln w="9525" cap="flat" cmpd="sng">
            <a:solidFill>
              <a:srgbClr val="000000"/>
            </a:solidFill>
            <a:prstDash val="solid"/>
            <a:headEnd type="none" w="med" len="med"/>
            <a:tailEnd type="none" w="med" len="med"/>
          </a:ln>
        </p:spPr>
      </p:sp>
      <p:sp>
        <p:nvSpPr>
          <p:cNvPr id="43019" name="Rectangle 36"/>
          <p:cNvSpPr/>
          <p:nvPr/>
        </p:nvSpPr>
        <p:spPr>
          <a:xfrm>
            <a:off x="2860675" y="2054225"/>
            <a:ext cx="1171575" cy="17018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3020" name="Line 37"/>
          <p:cNvSpPr/>
          <p:nvPr/>
        </p:nvSpPr>
        <p:spPr>
          <a:xfrm>
            <a:off x="2860675" y="2797175"/>
            <a:ext cx="1171575" cy="0"/>
          </a:xfrm>
          <a:prstGeom prst="line">
            <a:avLst/>
          </a:prstGeom>
          <a:ln w="9525" cap="flat" cmpd="sng">
            <a:solidFill>
              <a:srgbClr val="000000"/>
            </a:solidFill>
            <a:prstDash val="solid"/>
            <a:headEnd type="none" w="med" len="med"/>
            <a:tailEnd type="none" w="med" len="med"/>
          </a:ln>
        </p:spPr>
      </p:sp>
      <p:sp>
        <p:nvSpPr>
          <p:cNvPr id="43021" name="Line 38"/>
          <p:cNvSpPr/>
          <p:nvPr/>
        </p:nvSpPr>
        <p:spPr>
          <a:xfrm>
            <a:off x="2860675" y="3436938"/>
            <a:ext cx="1171575" cy="0"/>
          </a:xfrm>
          <a:prstGeom prst="line">
            <a:avLst/>
          </a:prstGeom>
          <a:ln w="9525" cap="flat" cmpd="sng">
            <a:solidFill>
              <a:srgbClr val="000000"/>
            </a:solidFill>
            <a:prstDash val="solid"/>
            <a:headEnd type="none" w="med" len="med"/>
            <a:tailEnd type="none" w="med" len="med"/>
          </a:ln>
        </p:spPr>
      </p:sp>
      <p:sp>
        <p:nvSpPr>
          <p:cNvPr id="43022" name="Line 39"/>
          <p:cNvSpPr/>
          <p:nvPr/>
        </p:nvSpPr>
        <p:spPr>
          <a:xfrm>
            <a:off x="2860675" y="2481263"/>
            <a:ext cx="1171575" cy="0"/>
          </a:xfrm>
          <a:prstGeom prst="line">
            <a:avLst/>
          </a:prstGeom>
          <a:ln w="9525" cap="flat" cmpd="sng">
            <a:solidFill>
              <a:srgbClr val="000000"/>
            </a:solidFill>
            <a:prstDash val="solid"/>
            <a:headEnd type="none" w="med" len="med"/>
            <a:tailEnd type="none" w="med" len="med"/>
          </a:ln>
        </p:spPr>
      </p:sp>
      <p:sp>
        <p:nvSpPr>
          <p:cNvPr id="43023" name="Rectangle 40"/>
          <p:cNvSpPr/>
          <p:nvPr/>
        </p:nvSpPr>
        <p:spPr>
          <a:xfrm>
            <a:off x="4843463" y="2049463"/>
            <a:ext cx="1128712" cy="16764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3024" name="Line 41"/>
          <p:cNvSpPr/>
          <p:nvPr/>
        </p:nvSpPr>
        <p:spPr>
          <a:xfrm>
            <a:off x="4843463" y="2782888"/>
            <a:ext cx="1128712" cy="0"/>
          </a:xfrm>
          <a:prstGeom prst="line">
            <a:avLst/>
          </a:prstGeom>
          <a:ln w="9525" cap="flat" cmpd="sng">
            <a:solidFill>
              <a:srgbClr val="000000"/>
            </a:solidFill>
            <a:prstDash val="solid"/>
            <a:headEnd type="none" w="med" len="med"/>
            <a:tailEnd type="none" w="med" len="med"/>
          </a:ln>
        </p:spPr>
      </p:sp>
      <p:sp>
        <p:nvSpPr>
          <p:cNvPr id="43025" name="Line 42"/>
          <p:cNvSpPr/>
          <p:nvPr/>
        </p:nvSpPr>
        <p:spPr>
          <a:xfrm>
            <a:off x="4843463" y="3411538"/>
            <a:ext cx="1128712" cy="0"/>
          </a:xfrm>
          <a:prstGeom prst="line">
            <a:avLst/>
          </a:prstGeom>
          <a:ln w="9525" cap="flat" cmpd="sng">
            <a:solidFill>
              <a:srgbClr val="000000"/>
            </a:solidFill>
            <a:prstDash val="solid"/>
            <a:headEnd type="none" w="med" len="med"/>
            <a:tailEnd type="none" w="med" len="med"/>
          </a:ln>
        </p:spPr>
      </p:sp>
      <p:sp>
        <p:nvSpPr>
          <p:cNvPr id="43026" name="Line 43"/>
          <p:cNvSpPr/>
          <p:nvPr/>
        </p:nvSpPr>
        <p:spPr>
          <a:xfrm>
            <a:off x="4843463" y="3097213"/>
            <a:ext cx="1128712" cy="0"/>
          </a:xfrm>
          <a:prstGeom prst="line">
            <a:avLst/>
          </a:prstGeom>
          <a:ln w="9525" cap="flat" cmpd="sng">
            <a:solidFill>
              <a:srgbClr val="000000"/>
            </a:solidFill>
            <a:prstDash val="solid"/>
            <a:headEnd type="none" w="med" len="med"/>
            <a:tailEnd type="none" w="med" len="med"/>
          </a:ln>
        </p:spPr>
      </p:sp>
      <p:sp>
        <p:nvSpPr>
          <p:cNvPr id="43027" name="Line 44"/>
          <p:cNvSpPr/>
          <p:nvPr/>
        </p:nvSpPr>
        <p:spPr>
          <a:xfrm>
            <a:off x="4843463" y="2468563"/>
            <a:ext cx="1128712" cy="0"/>
          </a:xfrm>
          <a:prstGeom prst="line">
            <a:avLst/>
          </a:prstGeom>
          <a:ln w="9525" cap="flat" cmpd="sng">
            <a:solidFill>
              <a:srgbClr val="000000"/>
            </a:solidFill>
            <a:prstDash val="solid"/>
            <a:headEnd type="none" w="med" len="med"/>
            <a:tailEnd type="none" w="med" len="med"/>
          </a:ln>
        </p:spPr>
      </p:sp>
      <p:grpSp>
        <p:nvGrpSpPr>
          <p:cNvPr id="2" name="Group 89"/>
          <p:cNvGrpSpPr/>
          <p:nvPr/>
        </p:nvGrpSpPr>
        <p:grpSpPr>
          <a:xfrm>
            <a:off x="2149475" y="1944688"/>
            <a:ext cx="722313" cy="304800"/>
            <a:chOff x="1354" y="1225"/>
            <a:chExt cx="455" cy="192"/>
          </a:xfrm>
        </p:grpSpPr>
        <p:sp>
          <p:nvSpPr>
            <p:cNvPr id="43056" name="Text Box 28"/>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3057" name="Line 45"/>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43029" name="Text Box 46"/>
          <p:cNvSpPr txBox="1"/>
          <p:nvPr/>
        </p:nvSpPr>
        <p:spPr>
          <a:xfrm>
            <a:off x="4953000" y="3638550"/>
            <a:ext cx="1062038"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199728" name="Line 48"/>
          <p:cNvSpPr/>
          <p:nvPr/>
        </p:nvSpPr>
        <p:spPr>
          <a:xfrm>
            <a:off x="4525963" y="1887538"/>
            <a:ext cx="327025" cy="0"/>
          </a:xfrm>
          <a:prstGeom prst="line">
            <a:avLst/>
          </a:prstGeom>
          <a:ln w="9525" cap="flat" cmpd="sng">
            <a:solidFill>
              <a:srgbClr val="000000"/>
            </a:solidFill>
            <a:prstDash val="solid"/>
            <a:headEnd type="none" w="med" len="med"/>
            <a:tailEnd type="triangle" w="med" len="med"/>
          </a:ln>
        </p:spPr>
      </p:sp>
      <p:sp>
        <p:nvSpPr>
          <p:cNvPr id="43031" name="Text Box 49"/>
          <p:cNvSpPr txBox="1"/>
          <p:nvPr/>
        </p:nvSpPr>
        <p:spPr>
          <a:xfrm>
            <a:off x="5245100" y="33877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3032" name="Line 50"/>
          <p:cNvSpPr/>
          <p:nvPr/>
        </p:nvSpPr>
        <p:spPr>
          <a:xfrm>
            <a:off x="2879725" y="3127375"/>
            <a:ext cx="1171575" cy="0"/>
          </a:xfrm>
          <a:prstGeom prst="line">
            <a:avLst/>
          </a:prstGeom>
          <a:ln w="9525" cap="flat" cmpd="sng">
            <a:solidFill>
              <a:srgbClr val="020603"/>
            </a:solidFill>
            <a:prstDash val="solid"/>
            <a:miter/>
            <a:headEnd type="none" w="med" len="med"/>
            <a:tailEnd type="none" w="med" len="med"/>
          </a:ln>
        </p:spPr>
      </p:sp>
      <p:sp>
        <p:nvSpPr>
          <p:cNvPr id="43033" name="Text Box 51"/>
          <p:cNvSpPr txBox="1"/>
          <p:nvPr/>
        </p:nvSpPr>
        <p:spPr>
          <a:xfrm>
            <a:off x="3300413" y="3387725"/>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5</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43034" name="Text Box 52"/>
          <p:cNvSpPr txBox="1"/>
          <p:nvPr/>
        </p:nvSpPr>
        <p:spPr>
          <a:xfrm>
            <a:off x="6107113" y="165893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800" dirty="0">
                <a:solidFill>
                  <a:srgbClr val="020603"/>
                </a:solidFill>
                <a:latin typeface="Times New Roman" panose="02020603050405020304" pitchFamily="18" charset="0"/>
                <a:ea typeface="微软雅黑 Light" panose="020B0502040204020203" charset="-122"/>
              </a:rPr>
              <a:t>)</a:t>
            </a:r>
            <a:endParaRPr lang="en-US" altLang="zh-CN" sz="1800" dirty="0">
              <a:solidFill>
                <a:srgbClr val="020603"/>
              </a:solidFill>
              <a:latin typeface="Times New Roman" panose="02020603050405020304" pitchFamily="18" charset="0"/>
              <a:ea typeface="微软雅黑 Light" panose="020B0502040204020203" charset="-122"/>
            </a:endParaRPr>
          </a:p>
        </p:txBody>
      </p:sp>
      <p:sp>
        <p:nvSpPr>
          <p:cNvPr id="43035" name="Text Box 53"/>
          <p:cNvSpPr txBox="1"/>
          <p:nvPr/>
        </p:nvSpPr>
        <p:spPr>
          <a:xfrm>
            <a:off x="5245100" y="3100388"/>
            <a:ext cx="331788" cy="3603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3036" name="Text Box 54"/>
          <p:cNvSpPr txBox="1"/>
          <p:nvPr/>
        </p:nvSpPr>
        <p:spPr>
          <a:xfrm>
            <a:off x="5245100" y="27400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43037" name="Text Box 55"/>
          <p:cNvSpPr txBox="1"/>
          <p:nvPr/>
        </p:nvSpPr>
        <p:spPr>
          <a:xfrm>
            <a:off x="3300413" y="3100388"/>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6</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43038" name="Text Box 56"/>
          <p:cNvSpPr txBox="1"/>
          <p:nvPr/>
        </p:nvSpPr>
        <p:spPr>
          <a:xfrm>
            <a:off x="5245100" y="2451100"/>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99737" name="Text Box 57"/>
          <p:cNvSpPr txBox="1"/>
          <p:nvPr/>
        </p:nvSpPr>
        <p:spPr>
          <a:xfrm>
            <a:off x="3300413" y="2811463"/>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4</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199738" name="Text Box 58"/>
          <p:cNvSpPr txBox="1"/>
          <p:nvPr/>
        </p:nvSpPr>
        <p:spPr>
          <a:xfrm>
            <a:off x="3300413" y="2451100"/>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2</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199739" name="Text Box 59"/>
          <p:cNvSpPr txBox="1"/>
          <p:nvPr/>
        </p:nvSpPr>
        <p:spPr>
          <a:xfrm>
            <a:off x="5245100" y="20923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43042" name="Text Box 61"/>
          <p:cNvSpPr txBox="1"/>
          <p:nvPr/>
        </p:nvSpPr>
        <p:spPr>
          <a:xfrm>
            <a:off x="2195513" y="3789363"/>
            <a:ext cx="4537075" cy="13716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600" b="1" dirty="0">
                <a:solidFill>
                  <a:srgbClr val="020603"/>
                </a:solidFill>
                <a:latin typeface="Times New Roman" panose="02020603050405020304" pitchFamily="18" charset="0"/>
                <a:ea typeface="微软雅黑 Light" panose="020B0502040204020203" charset="-122"/>
              </a:rPr>
              <a:t>OPND                          OPTR</a:t>
            </a: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algn="ctr" eaLnBrk="1" hangingPunct="1">
              <a:spcBef>
                <a:spcPct val="0"/>
              </a:spcBef>
              <a:buNone/>
            </a:pP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algn="just"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(c) ‘</a:t>
            </a:r>
            <a:r>
              <a:rPr lang="zh-CN" altLang="en-US" sz="1800" b="1" dirty="0">
                <a:solidFill>
                  <a:srgbClr val="020603"/>
                </a:solidFill>
                <a:latin typeface="Times New Roman" panose="02020603050405020304" pitchFamily="18" charset="0"/>
                <a:ea typeface="微软雅黑 Light" panose="020B0502040204020203" charset="-122"/>
              </a:rPr>
              <a:t>）’的优先级低于‘</a:t>
            </a:r>
            <a:r>
              <a:rPr lang="en-US" altLang="zh-CN" sz="1800" b="1" dirty="0">
                <a:solidFill>
                  <a:srgbClr val="020603"/>
                </a:solidFill>
                <a:latin typeface="Times New Roman" panose="02020603050405020304" pitchFamily="18" charset="0"/>
                <a:ea typeface="微软雅黑 Light" panose="020B0502040204020203" charset="-122"/>
              </a:rPr>
              <a:t>/’</a:t>
            </a:r>
            <a:r>
              <a:rPr lang="zh-CN" altLang="en-US" sz="1800" b="1" dirty="0">
                <a:solidFill>
                  <a:srgbClr val="020603"/>
                </a:solidFill>
                <a:latin typeface="Times New Roman" panose="02020603050405020304" pitchFamily="18" charset="0"/>
                <a:ea typeface="微软雅黑 Light" panose="020B0502040204020203" charset="-122"/>
              </a:rPr>
              <a:t>，从操作数栈中退出两个操作数，从运算符栈中退出一个运算符‘</a:t>
            </a:r>
            <a:r>
              <a:rPr lang="en-US" altLang="zh-CN" sz="1800" b="1" dirty="0">
                <a:solidFill>
                  <a:srgbClr val="020603"/>
                </a:solidFill>
                <a:latin typeface="Times New Roman" panose="02020603050405020304" pitchFamily="18" charset="0"/>
                <a:ea typeface="微软雅黑 Light" panose="020B0502040204020203" charset="-122"/>
              </a:rPr>
              <a:t>/’</a:t>
            </a:r>
            <a:r>
              <a:rPr lang="zh-CN" altLang="en-US" sz="1800" b="1" dirty="0">
                <a:solidFill>
                  <a:srgbClr val="020603"/>
                </a:solidFill>
                <a:latin typeface="Times New Roman" panose="02020603050405020304" pitchFamily="18" charset="0"/>
                <a:ea typeface="微软雅黑 Light" panose="020B0502040204020203" charset="-122"/>
              </a:rPr>
              <a:t>做运算， </a:t>
            </a:r>
            <a:r>
              <a:rPr lang="en-US" altLang="zh-CN" sz="1800" b="1" dirty="0">
                <a:solidFill>
                  <a:srgbClr val="020603"/>
                </a:solidFill>
                <a:latin typeface="Times New Roman" panose="02020603050405020304" pitchFamily="18" charset="0"/>
                <a:ea typeface="微软雅黑 Light" panose="020B0502040204020203" charset="-122"/>
              </a:rPr>
              <a:t>4/2</a:t>
            </a:r>
            <a:r>
              <a:rPr lang="zh-CN" altLang="en-US" sz="1800" b="1" dirty="0">
                <a:solidFill>
                  <a:srgbClr val="020603"/>
                </a:solidFill>
                <a:latin typeface="Times New Roman" panose="02020603050405020304" pitchFamily="18" charset="0"/>
                <a:ea typeface="微软雅黑 Light" panose="020B0502040204020203" charset="-122"/>
              </a:rPr>
              <a:t>的结果入操作数栈</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3043" name="Text Box 62"/>
          <p:cNvSpPr txBox="1"/>
          <p:nvPr/>
        </p:nvSpPr>
        <p:spPr>
          <a:xfrm>
            <a:off x="4438650" y="3459163"/>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3044" name="Text Box 79"/>
          <p:cNvSpPr txBox="1"/>
          <p:nvPr/>
        </p:nvSpPr>
        <p:spPr>
          <a:xfrm>
            <a:off x="4198938" y="5057775"/>
            <a:ext cx="1062037"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199767" name="Text Box 87"/>
          <p:cNvSpPr txBox="1"/>
          <p:nvPr/>
        </p:nvSpPr>
        <p:spPr>
          <a:xfrm>
            <a:off x="1187450" y="3484563"/>
            <a:ext cx="360363" cy="304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199768" name="Text Box 88"/>
          <p:cNvSpPr txBox="1"/>
          <p:nvPr/>
        </p:nvSpPr>
        <p:spPr>
          <a:xfrm>
            <a:off x="1476375" y="3500438"/>
            <a:ext cx="360363" cy="304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1600" dirty="0">
                <a:solidFill>
                  <a:srgbClr val="020603"/>
                </a:solidFill>
                <a:latin typeface="Times New Roman" panose="02020603050405020304" pitchFamily="18" charset="0"/>
                <a:ea typeface="微软雅黑 Light" panose="020B0502040204020203" charset="-122"/>
              </a:rPr>
              <a:t>2</a:t>
            </a:r>
            <a:endParaRPr lang="en-US" altLang="zh-CN" sz="16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600" dirty="0">
              <a:solidFill>
                <a:srgbClr val="020603"/>
              </a:solidFill>
              <a:latin typeface="Times New Roman" panose="02020603050405020304" pitchFamily="18" charset="0"/>
              <a:ea typeface="微软雅黑 Light" panose="020B0502040204020203" charset="-122"/>
            </a:endParaRPr>
          </a:p>
        </p:txBody>
      </p:sp>
      <p:grpSp>
        <p:nvGrpSpPr>
          <p:cNvPr id="3" name="Group 90"/>
          <p:cNvGrpSpPr/>
          <p:nvPr/>
        </p:nvGrpSpPr>
        <p:grpSpPr>
          <a:xfrm>
            <a:off x="2124075" y="2349500"/>
            <a:ext cx="722313" cy="304800"/>
            <a:chOff x="1354" y="1225"/>
            <a:chExt cx="455" cy="192"/>
          </a:xfrm>
        </p:grpSpPr>
        <p:sp>
          <p:nvSpPr>
            <p:cNvPr id="43054" name="Text Box 91"/>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3055" name="Line 92"/>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grpSp>
        <p:nvGrpSpPr>
          <p:cNvPr id="4" name="Group 93"/>
          <p:cNvGrpSpPr/>
          <p:nvPr/>
        </p:nvGrpSpPr>
        <p:grpSpPr>
          <a:xfrm>
            <a:off x="2124075" y="2708275"/>
            <a:ext cx="722313" cy="304800"/>
            <a:chOff x="1354" y="1225"/>
            <a:chExt cx="455" cy="192"/>
          </a:xfrm>
        </p:grpSpPr>
        <p:sp>
          <p:nvSpPr>
            <p:cNvPr id="43052" name="Text Box 94"/>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3053" name="Line 95"/>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grpSp>
        <p:nvGrpSpPr>
          <p:cNvPr id="5" name="Group 96"/>
          <p:cNvGrpSpPr/>
          <p:nvPr/>
        </p:nvGrpSpPr>
        <p:grpSpPr>
          <a:xfrm>
            <a:off x="4137025" y="2060575"/>
            <a:ext cx="722313" cy="304800"/>
            <a:chOff x="1354" y="1225"/>
            <a:chExt cx="455" cy="192"/>
          </a:xfrm>
        </p:grpSpPr>
        <p:sp>
          <p:nvSpPr>
            <p:cNvPr id="43050" name="Text Box 97"/>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3051" name="Line 98"/>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198 0.00255 L -0.15365 0.097 " pathEditMode="relative" rAng="0" ptsTypes="AA">
                                      <p:cBhvr>
                                        <p:cTn id="6" dur="2000" fill="hold"/>
                                        <p:tgtEl>
                                          <p:spTgt spid="199738"/>
                                        </p:tgtEl>
                                        <p:attrNameLst>
                                          <p:attrName>ppt_x</p:attrName>
                                          <p:attrName>ppt_y</p:attrName>
                                        </p:attrNameLst>
                                      </p:cBhvr>
                                      <p:rCtr x="-7100" y="4700"/>
                                    </p:animMotion>
                                  </p:childTnLst>
                                </p:cTn>
                              </p:par>
                            </p:childTnLst>
                          </p:cTn>
                        </p:par>
                        <p:par>
                          <p:cTn id="7" fill="hold">
                            <p:stCondLst>
                              <p:cond delay="2000"/>
                            </p:stCondLst>
                            <p:childTnLst>
                              <p:par>
                                <p:cTn id="8" presetID="1" presetClass="entr" presetSubtype="0" fill="hold" nodeType="afterEffect">
                                  <p:stCondLst>
                                    <p:cond delay="20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597 0.00371 L -0.20087 0.04445 " pathEditMode="relative" rAng="0" ptsTypes="AA">
                                      <p:cBhvr>
                                        <p:cTn id="15" dur="2000" fill="hold"/>
                                        <p:tgtEl>
                                          <p:spTgt spid="199737"/>
                                        </p:tgtEl>
                                        <p:attrNameLst>
                                          <p:attrName>ppt_x</p:attrName>
                                          <p:attrName>ppt_y</p:attrName>
                                        </p:attrNameLst>
                                      </p:cBhvr>
                                      <p:rCtr x="-9300" y="2000"/>
                                    </p:animMotion>
                                  </p:childTnLst>
                                </p:cTn>
                              </p:par>
                            </p:childTnLst>
                          </p:cTn>
                        </p:par>
                        <p:par>
                          <p:cTn id="16" fill="hold">
                            <p:stCondLst>
                              <p:cond delay="2000"/>
                            </p:stCondLst>
                            <p:childTnLst>
                              <p:par>
                                <p:cTn id="17" presetID="1" presetClass="entr" presetSubtype="0" fill="hold" nodeType="afterEffect">
                                  <p:stCondLst>
                                    <p:cond delay="20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1285 0.00069 L -0.38299 0.14769 " pathEditMode="relative" rAng="0" ptsTypes="AA">
                                      <p:cBhvr>
                                        <p:cTn id="24" dur="2000" fill="hold"/>
                                        <p:tgtEl>
                                          <p:spTgt spid="199739"/>
                                        </p:tgtEl>
                                        <p:attrNameLst>
                                          <p:attrName>ppt_x</p:attrName>
                                          <p:attrName>ppt_y</p:attrName>
                                        </p:attrNameLst>
                                      </p:cBhvr>
                                      <p:rCtr x="-18500" y="7300"/>
                                    </p:animMotion>
                                  </p:childTnLst>
                                </p:cTn>
                              </p:par>
                            </p:childTnLst>
                          </p:cTn>
                        </p:par>
                        <p:par>
                          <p:cTn id="25" fill="hold">
                            <p:stCondLst>
                              <p:cond delay="2000"/>
                            </p:stCondLst>
                            <p:childTnLst>
                              <p:par>
                                <p:cTn id="26" presetID="1" presetClass="entr" presetSubtype="0" fill="hold" nodeType="afterEffect">
                                  <p:stCondLst>
                                    <p:cond delay="20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199728"/>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9970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976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997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1" nodeType="clickEffect">
                                  <p:stCondLst>
                                    <p:cond delay="0"/>
                                  </p:stCondLst>
                                  <p:childTnLst>
                                    <p:animMotion origin="layout" path="M 0.01198 1.11111E-6 L 0.20086 -0.10509 " pathEditMode="relative" rAng="0" ptsTypes="AA">
                                      <p:cBhvr>
                                        <p:cTn id="41" dur="2000" fill="hold"/>
                                        <p:tgtEl>
                                          <p:spTgt spid="199768"/>
                                        </p:tgtEl>
                                        <p:attrNameLst>
                                          <p:attrName>ppt_x</p:attrName>
                                          <p:attrName>ppt_y</p:attrName>
                                        </p:attrNameLst>
                                      </p:cBhvr>
                                      <p:rCtr x="9400" y="-5300"/>
                                    </p:animMotion>
                                  </p:childTnLst>
                                </p:cTn>
                              </p:par>
                            </p:childTnLst>
                          </p:cTn>
                        </p:par>
                        <p:par>
                          <p:cTn id="42" fill="hold">
                            <p:stCondLst>
                              <p:cond delay="2000"/>
                            </p:stCondLst>
                            <p:childTnLst>
                              <p:par>
                                <p:cTn id="43" presetID="1" presetClass="entr" presetSubtype="0" fill="hold" nodeType="afterEffect">
                                  <p:stCondLst>
                                    <p:cond delay="20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xit" presetSubtype="0" fill="hold" nodeType="withEffect">
                                  <p:stCondLst>
                                    <p:cond delay="200"/>
                                  </p:stCondLst>
                                  <p:childTnLst>
                                    <p:set>
                                      <p:cBhvr>
                                        <p:cTn id="4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07" grpId="0"/>
      <p:bldP spid="199737" grpId="0"/>
      <p:bldP spid="199738" grpId="0"/>
      <p:bldP spid="199739" grpId="0"/>
      <p:bldP spid="199767" grpId="0"/>
      <p:bldP spid="199768" grpId="0"/>
      <p:bldP spid="199768"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44035" name="Rectangle 2"/>
          <p:cNvSpPr/>
          <p:nvPr/>
        </p:nvSpPr>
        <p:spPr>
          <a:xfrm>
            <a:off x="107950" y="523875"/>
            <a:ext cx="830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zh-CN" altLang="en-US" sz="2400" b="1" dirty="0">
                <a:solidFill>
                  <a:srgbClr val="FFFFFF"/>
                </a:solidFill>
                <a:latin typeface="微软雅黑 Light" panose="020B0502040204020203" charset="-122"/>
                <a:ea typeface="微软雅黑 Light" panose="020B0502040204020203" charset="-122"/>
              </a:rPr>
              <a:t>表达式</a:t>
            </a:r>
            <a:r>
              <a:rPr lang="en-US" altLang="zh-CN" sz="2400" b="1" dirty="0">
                <a:solidFill>
                  <a:srgbClr val="FFFFFF"/>
                </a:solidFill>
                <a:latin typeface="微软雅黑 Light" panose="020B0502040204020203" charset="-122"/>
                <a:ea typeface="微软雅黑 Light" panose="020B0502040204020203" charset="-122"/>
              </a:rPr>
              <a:t>5+(6-4/2)*3</a:t>
            </a:r>
            <a:r>
              <a:rPr lang="zh-CN" altLang="en-US" sz="2400" b="1" dirty="0">
                <a:solidFill>
                  <a:srgbClr val="FFFFFF"/>
                </a:solidFill>
                <a:latin typeface="微软雅黑 Light" panose="020B0502040204020203" charset="-122"/>
                <a:ea typeface="微软雅黑 Light" panose="020B0502040204020203" charset="-122"/>
              </a:rPr>
              <a:t>进行计算的过程中栈的变化</a:t>
            </a:r>
            <a:endParaRPr lang="zh-CN" altLang="en-US" sz="2400" b="1" dirty="0">
              <a:solidFill>
                <a:srgbClr val="FFFFFF"/>
              </a:solidFill>
              <a:latin typeface="微软雅黑 Light" panose="020B0502040204020203" charset="-122"/>
              <a:ea typeface="微软雅黑 Light" panose="020B0502040204020203" charset="-122"/>
            </a:endParaRPr>
          </a:p>
        </p:txBody>
      </p:sp>
      <p:sp>
        <p:nvSpPr>
          <p:cNvPr id="201731" name="Text Box 3"/>
          <p:cNvSpPr txBox="1"/>
          <p:nvPr/>
        </p:nvSpPr>
        <p:spPr>
          <a:xfrm>
            <a:off x="4125913" y="2063750"/>
            <a:ext cx="684212" cy="4286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4037" name="Text Box 4"/>
          <p:cNvSpPr txBox="1"/>
          <p:nvPr/>
        </p:nvSpPr>
        <p:spPr>
          <a:xfrm>
            <a:off x="5192713" y="2039938"/>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4038" name="Line 5"/>
          <p:cNvSpPr/>
          <p:nvPr/>
        </p:nvSpPr>
        <p:spPr>
          <a:xfrm flipV="1">
            <a:off x="2859088" y="1735138"/>
            <a:ext cx="0" cy="319087"/>
          </a:xfrm>
          <a:prstGeom prst="line">
            <a:avLst/>
          </a:prstGeom>
          <a:ln w="9525" cap="flat" cmpd="sng">
            <a:solidFill>
              <a:srgbClr val="000000"/>
            </a:solidFill>
            <a:prstDash val="solid"/>
            <a:headEnd type="none" w="med" len="med"/>
            <a:tailEnd type="none" w="med" len="med"/>
          </a:ln>
        </p:spPr>
      </p:sp>
      <p:sp>
        <p:nvSpPr>
          <p:cNvPr id="44039" name="Line 6"/>
          <p:cNvSpPr/>
          <p:nvPr/>
        </p:nvSpPr>
        <p:spPr>
          <a:xfrm flipV="1">
            <a:off x="4030663" y="1735138"/>
            <a:ext cx="0" cy="319087"/>
          </a:xfrm>
          <a:prstGeom prst="line">
            <a:avLst/>
          </a:prstGeom>
          <a:ln w="9525" cap="flat" cmpd="sng">
            <a:solidFill>
              <a:srgbClr val="000000"/>
            </a:solidFill>
            <a:prstDash val="solid"/>
            <a:headEnd type="none" w="med" len="med"/>
            <a:tailEnd type="none" w="med" len="med"/>
          </a:ln>
        </p:spPr>
      </p:sp>
      <p:sp>
        <p:nvSpPr>
          <p:cNvPr id="44040" name="Line 7"/>
          <p:cNvSpPr/>
          <p:nvPr/>
        </p:nvSpPr>
        <p:spPr>
          <a:xfrm flipV="1">
            <a:off x="4840288" y="1735138"/>
            <a:ext cx="0" cy="314325"/>
          </a:xfrm>
          <a:prstGeom prst="line">
            <a:avLst/>
          </a:prstGeom>
          <a:ln w="9525" cap="flat" cmpd="sng">
            <a:solidFill>
              <a:srgbClr val="000000"/>
            </a:solidFill>
            <a:prstDash val="solid"/>
            <a:headEnd type="none" w="med" len="med"/>
            <a:tailEnd type="none" w="med" len="med"/>
          </a:ln>
        </p:spPr>
      </p:sp>
      <p:sp>
        <p:nvSpPr>
          <p:cNvPr id="44041" name="Line 8"/>
          <p:cNvSpPr/>
          <p:nvPr/>
        </p:nvSpPr>
        <p:spPr>
          <a:xfrm flipV="1">
            <a:off x="5969000" y="1735138"/>
            <a:ext cx="0" cy="314325"/>
          </a:xfrm>
          <a:prstGeom prst="line">
            <a:avLst/>
          </a:prstGeom>
          <a:ln w="9525" cap="flat" cmpd="sng">
            <a:solidFill>
              <a:srgbClr val="000000"/>
            </a:solidFill>
            <a:prstDash val="solid"/>
            <a:headEnd type="none" w="med" len="med"/>
            <a:tailEnd type="none" w="med" len="med"/>
          </a:ln>
        </p:spPr>
      </p:sp>
      <p:sp>
        <p:nvSpPr>
          <p:cNvPr id="44042" name="Line 9"/>
          <p:cNvSpPr/>
          <p:nvPr/>
        </p:nvSpPr>
        <p:spPr>
          <a:xfrm>
            <a:off x="2860675" y="3178175"/>
            <a:ext cx="1171575" cy="0"/>
          </a:xfrm>
          <a:prstGeom prst="line">
            <a:avLst/>
          </a:prstGeom>
          <a:ln w="9525" cap="flat" cmpd="sng">
            <a:solidFill>
              <a:srgbClr val="000000"/>
            </a:solidFill>
            <a:prstDash val="solid"/>
            <a:headEnd type="none" w="med" len="med"/>
            <a:tailEnd type="none" w="med" len="med"/>
          </a:ln>
        </p:spPr>
      </p:sp>
      <p:sp>
        <p:nvSpPr>
          <p:cNvPr id="44043" name="Rectangle 10"/>
          <p:cNvSpPr/>
          <p:nvPr/>
        </p:nvSpPr>
        <p:spPr>
          <a:xfrm>
            <a:off x="2860675" y="2054225"/>
            <a:ext cx="1171575" cy="17018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4044" name="Line 11"/>
          <p:cNvSpPr/>
          <p:nvPr/>
        </p:nvSpPr>
        <p:spPr>
          <a:xfrm>
            <a:off x="2860675" y="2797175"/>
            <a:ext cx="1171575" cy="0"/>
          </a:xfrm>
          <a:prstGeom prst="line">
            <a:avLst/>
          </a:prstGeom>
          <a:ln w="9525" cap="flat" cmpd="sng">
            <a:solidFill>
              <a:srgbClr val="000000"/>
            </a:solidFill>
            <a:prstDash val="solid"/>
            <a:headEnd type="none" w="med" len="med"/>
            <a:tailEnd type="none" w="med" len="med"/>
          </a:ln>
        </p:spPr>
      </p:sp>
      <p:sp>
        <p:nvSpPr>
          <p:cNvPr id="44045" name="Line 12"/>
          <p:cNvSpPr/>
          <p:nvPr/>
        </p:nvSpPr>
        <p:spPr>
          <a:xfrm>
            <a:off x="2860675" y="3436938"/>
            <a:ext cx="1171575" cy="0"/>
          </a:xfrm>
          <a:prstGeom prst="line">
            <a:avLst/>
          </a:prstGeom>
          <a:ln w="9525" cap="flat" cmpd="sng">
            <a:solidFill>
              <a:srgbClr val="000000"/>
            </a:solidFill>
            <a:prstDash val="solid"/>
            <a:headEnd type="none" w="med" len="med"/>
            <a:tailEnd type="none" w="med" len="med"/>
          </a:ln>
        </p:spPr>
      </p:sp>
      <p:sp>
        <p:nvSpPr>
          <p:cNvPr id="44046" name="Line 13"/>
          <p:cNvSpPr/>
          <p:nvPr/>
        </p:nvSpPr>
        <p:spPr>
          <a:xfrm>
            <a:off x="2860675" y="2481263"/>
            <a:ext cx="1171575" cy="0"/>
          </a:xfrm>
          <a:prstGeom prst="line">
            <a:avLst/>
          </a:prstGeom>
          <a:ln w="9525" cap="flat" cmpd="sng">
            <a:solidFill>
              <a:srgbClr val="000000"/>
            </a:solidFill>
            <a:prstDash val="solid"/>
            <a:headEnd type="none" w="med" len="med"/>
            <a:tailEnd type="none" w="med" len="med"/>
          </a:ln>
        </p:spPr>
      </p:sp>
      <p:sp>
        <p:nvSpPr>
          <p:cNvPr id="44047" name="Rectangle 14"/>
          <p:cNvSpPr/>
          <p:nvPr/>
        </p:nvSpPr>
        <p:spPr>
          <a:xfrm>
            <a:off x="4843463" y="2049463"/>
            <a:ext cx="1128712" cy="16764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4048" name="Line 15"/>
          <p:cNvSpPr/>
          <p:nvPr/>
        </p:nvSpPr>
        <p:spPr>
          <a:xfrm>
            <a:off x="4843463" y="2782888"/>
            <a:ext cx="1128712" cy="0"/>
          </a:xfrm>
          <a:prstGeom prst="line">
            <a:avLst/>
          </a:prstGeom>
          <a:ln w="9525" cap="flat" cmpd="sng">
            <a:solidFill>
              <a:srgbClr val="000000"/>
            </a:solidFill>
            <a:prstDash val="solid"/>
            <a:headEnd type="none" w="med" len="med"/>
            <a:tailEnd type="none" w="med" len="med"/>
          </a:ln>
        </p:spPr>
      </p:sp>
      <p:sp>
        <p:nvSpPr>
          <p:cNvPr id="44049" name="Line 16"/>
          <p:cNvSpPr/>
          <p:nvPr/>
        </p:nvSpPr>
        <p:spPr>
          <a:xfrm>
            <a:off x="4843463" y="3411538"/>
            <a:ext cx="1128712" cy="0"/>
          </a:xfrm>
          <a:prstGeom prst="line">
            <a:avLst/>
          </a:prstGeom>
          <a:ln w="9525" cap="flat" cmpd="sng">
            <a:solidFill>
              <a:srgbClr val="000000"/>
            </a:solidFill>
            <a:prstDash val="solid"/>
            <a:headEnd type="none" w="med" len="med"/>
            <a:tailEnd type="none" w="med" len="med"/>
          </a:ln>
        </p:spPr>
      </p:sp>
      <p:sp>
        <p:nvSpPr>
          <p:cNvPr id="44050" name="Line 17"/>
          <p:cNvSpPr/>
          <p:nvPr/>
        </p:nvSpPr>
        <p:spPr>
          <a:xfrm>
            <a:off x="4843463" y="3097213"/>
            <a:ext cx="1128712" cy="0"/>
          </a:xfrm>
          <a:prstGeom prst="line">
            <a:avLst/>
          </a:prstGeom>
          <a:ln w="9525" cap="flat" cmpd="sng">
            <a:solidFill>
              <a:srgbClr val="000000"/>
            </a:solidFill>
            <a:prstDash val="solid"/>
            <a:headEnd type="none" w="med" len="med"/>
            <a:tailEnd type="none" w="med" len="med"/>
          </a:ln>
        </p:spPr>
      </p:sp>
      <p:sp>
        <p:nvSpPr>
          <p:cNvPr id="44051" name="Line 18"/>
          <p:cNvSpPr/>
          <p:nvPr/>
        </p:nvSpPr>
        <p:spPr>
          <a:xfrm>
            <a:off x="4843463" y="2468563"/>
            <a:ext cx="1128712" cy="0"/>
          </a:xfrm>
          <a:prstGeom prst="line">
            <a:avLst/>
          </a:prstGeom>
          <a:ln w="9525" cap="flat" cmpd="sng">
            <a:solidFill>
              <a:srgbClr val="000000"/>
            </a:solidFill>
            <a:prstDash val="solid"/>
            <a:headEnd type="none" w="med" len="med"/>
            <a:tailEnd type="none" w="med" len="med"/>
          </a:ln>
        </p:spPr>
      </p:sp>
      <p:grpSp>
        <p:nvGrpSpPr>
          <p:cNvPr id="2" name="Group 19"/>
          <p:cNvGrpSpPr/>
          <p:nvPr/>
        </p:nvGrpSpPr>
        <p:grpSpPr>
          <a:xfrm>
            <a:off x="2149475" y="2432050"/>
            <a:ext cx="722313" cy="304800"/>
            <a:chOff x="1354" y="1225"/>
            <a:chExt cx="455" cy="192"/>
          </a:xfrm>
        </p:grpSpPr>
        <p:sp>
          <p:nvSpPr>
            <p:cNvPr id="44078" name="Text Box 20"/>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4079" name="Line 21"/>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44053" name="Text Box 22"/>
          <p:cNvSpPr txBox="1"/>
          <p:nvPr/>
        </p:nvSpPr>
        <p:spPr>
          <a:xfrm>
            <a:off x="4953000" y="3638550"/>
            <a:ext cx="1062038"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201751" name="Line 23"/>
          <p:cNvSpPr/>
          <p:nvPr/>
        </p:nvSpPr>
        <p:spPr>
          <a:xfrm>
            <a:off x="4525963" y="2292350"/>
            <a:ext cx="327025" cy="0"/>
          </a:xfrm>
          <a:prstGeom prst="line">
            <a:avLst/>
          </a:prstGeom>
          <a:ln w="9525" cap="flat" cmpd="sng">
            <a:solidFill>
              <a:srgbClr val="000000"/>
            </a:solidFill>
            <a:prstDash val="solid"/>
            <a:headEnd type="none" w="med" len="med"/>
            <a:tailEnd type="triangle" w="med" len="med"/>
          </a:ln>
        </p:spPr>
      </p:sp>
      <p:sp>
        <p:nvSpPr>
          <p:cNvPr id="44055" name="Text Box 24"/>
          <p:cNvSpPr txBox="1"/>
          <p:nvPr/>
        </p:nvSpPr>
        <p:spPr>
          <a:xfrm>
            <a:off x="5245100" y="33877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4056" name="Line 25"/>
          <p:cNvSpPr/>
          <p:nvPr/>
        </p:nvSpPr>
        <p:spPr>
          <a:xfrm>
            <a:off x="2879725" y="3127375"/>
            <a:ext cx="1171575" cy="0"/>
          </a:xfrm>
          <a:prstGeom prst="line">
            <a:avLst/>
          </a:prstGeom>
          <a:ln w="9525" cap="flat" cmpd="sng">
            <a:solidFill>
              <a:srgbClr val="020603"/>
            </a:solidFill>
            <a:prstDash val="solid"/>
            <a:miter/>
            <a:headEnd type="none" w="med" len="med"/>
            <a:tailEnd type="none" w="med" len="med"/>
          </a:ln>
        </p:spPr>
      </p:sp>
      <p:sp>
        <p:nvSpPr>
          <p:cNvPr id="44057" name="Text Box 26"/>
          <p:cNvSpPr txBox="1"/>
          <p:nvPr/>
        </p:nvSpPr>
        <p:spPr>
          <a:xfrm>
            <a:off x="3300413" y="3387725"/>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5</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44058" name="Text Box 27"/>
          <p:cNvSpPr txBox="1"/>
          <p:nvPr/>
        </p:nvSpPr>
        <p:spPr>
          <a:xfrm>
            <a:off x="6107113" y="165893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800" dirty="0">
                <a:solidFill>
                  <a:srgbClr val="020603"/>
                </a:solidFill>
                <a:latin typeface="Times New Roman" panose="02020603050405020304" pitchFamily="18" charset="0"/>
                <a:ea typeface="微软雅黑 Light" panose="020B0502040204020203" charset="-122"/>
              </a:rPr>
              <a:t>)</a:t>
            </a:r>
            <a:endParaRPr lang="en-US" altLang="zh-CN" sz="1800" dirty="0">
              <a:solidFill>
                <a:srgbClr val="020603"/>
              </a:solidFill>
              <a:latin typeface="Times New Roman" panose="02020603050405020304" pitchFamily="18" charset="0"/>
              <a:ea typeface="微软雅黑 Light" panose="020B0502040204020203" charset="-122"/>
            </a:endParaRPr>
          </a:p>
        </p:txBody>
      </p:sp>
      <p:sp>
        <p:nvSpPr>
          <p:cNvPr id="44059" name="Text Box 28"/>
          <p:cNvSpPr txBox="1"/>
          <p:nvPr/>
        </p:nvSpPr>
        <p:spPr>
          <a:xfrm>
            <a:off x="5245100" y="3100388"/>
            <a:ext cx="331788" cy="3603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4060" name="Text Box 29"/>
          <p:cNvSpPr txBox="1"/>
          <p:nvPr/>
        </p:nvSpPr>
        <p:spPr>
          <a:xfrm>
            <a:off x="5245100" y="27400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201760" name="Text Box 32"/>
          <p:cNvSpPr txBox="1"/>
          <p:nvPr/>
        </p:nvSpPr>
        <p:spPr>
          <a:xfrm>
            <a:off x="3300413" y="3092450"/>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6</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201761" name="Text Box 33"/>
          <p:cNvSpPr txBox="1"/>
          <p:nvPr/>
        </p:nvSpPr>
        <p:spPr>
          <a:xfrm>
            <a:off x="3300413" y="2781300"/>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2</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201762" name="Text Box 34"/>
          <p:cNvSpPr txBox="1"/>
          <p:nvPr/>
        </p:nvSpPr>
        <p:spPr>
          <a:xfrm>
            <a:off x="5248275" y="2420938"/>
            <a:ext cx="331788" cy="3603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44064" name="Text Box 36"/>
          <p:cNvSpPr txBox="1"/>
          <p:nvPr/>
        </p:nvSpPr>
        <p:spPr>
          <a:xfrm>
            <a:off x="4438650" y="3459163"/>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4065" name="Text Box 37"/>
          <p:cNvSpPr txBox="1"/>
          <p:nvPr/>
        </p:nvSpPr>
        <p:spPr>
          <a:xfrm>
            <a:off x="4198938" y="5057775"/>
            <a:ext cx="1062037"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201766" name="Text Box 38"/>
          <p:cNvSpPr txBox="1"/>
          <p:nvPr/>
        </p:nvSpPr>
        <p:spPr>
          <a:xfrm>
            <a:off x="1187450" y="3484563"/>
            <a:ext cx="360363" cy="304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01767" name="Text Box 39"/>
          <p:cNvSpPr txBox="1"/>
          <p:nvPr/>
        </p:nvSpPr>
        <p:spPr>
          <a:xfrm>
            <a:off x="1476375" y="3500438"/>
            <a:ext cx="360363" cy="304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1600" dirty="0">
                <a:solidFill>
                  <a:srgbClr val="020603"/>
                </a:solidFill>
                <a:latin typeface="Times New Roman" panose="02020603050405020304" pitchFamily="18" charset="0"/>
                <a:ea typeface="微软雅黑 Light" panose="020B0502040204020203" charset="-122"/>
              </a:rPr>
              <a:t>4</a:t>
            </a:r>
            <a:endParaRPr lang="en-US" altLang="zh-CN" sz="16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600" dirty="0">
              <a:solidFill>
                <a:srgbClr val="020603"/>
              </a:solidFill>
              <a:latin typeface="Times New Roman" panose="02020603050405020304" pitchFamily="18" charset="0"/>
              <a:ea typeface="微软雅黑 Light" panose="020B0502040204020203" charset="-122"/>
            </a:endParaRPr>
          </a:p>
        </p:txBody>
      </p:sp>
      <p:grpSp>
        <p:nvGrpSpPr>
          <p:cNvPr id="3" name="Group 40"/>
          <p:cNvGrpSpPr/>
          <p:nvPr/>
        </p:nvGrpSpPr>
        <p:grpSpPr>
          <a:xfrm>
            <a:off x="2124075" y="2708275"/>
            <a:ext cx="722313" cy="304800"/>
            <a:chOff x="1354" y="1225"/>
            <a:chExt cx="455" cy="192"/>
          </a:xfrm>
        </p:grpSpPr>
        <p:sp>
          <p:nvSpPr>
            <p:cNvPr id="44076" name="Text Box 41"/>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4077" name="Line 42"/>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grpSp>
        <p:nvGrpSpPr>
          <p:cNvPr id="4" name="Group 43"/>
          <p:cNvGrpSpPr/>
          <p:nvPr/>
        </p:nvGrpSpPr>
        <p:grpSpPr>
          <a:xfrm>
            <a:off x="2124075" y="2997200"/>
            <a:ext cx="722313" cy="304800"/>
            <a:chOff x="1354" y="1225"/>
            <a:chExt cx="455" cy="192"/>
          </a:xfrm>
        </p:grpSpPr>
        <p:sp>
          <p:nvSpPr>
            <p:cNvPr id="44074" name="Text Box 44"/>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4075" name="Line 45"/>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grpSp>
        <p:nvGrpSpPr>
          <p:cNvPr id="5" name="Group 46"/>
          <p:cNvGrpSpPr/>
          <p:nvPr/>
        </p:nvGrpSpPr>
        <p:grpSpPr>
          <a:xfrm>
            <a:off x="4137025" y="2403475"/>
            <a:ext cx="722313" cy="304800"/>
            <a:chOff x="1354" y="1225"/>
            <a:chExt cx="455" cy="192"/>
          </a:xfrm>
        </p:grpSpPr>
        <p:sp>
          <p:nvSpPr>
            <p:cNvPr id="44072" name="Text Box 47"/>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4073" name="Line 48"/>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44071" name="Text Box 50"/>
          <p:cNvSpPr txBox="1"/>
          <p:nvPr/>
        </p:nvSpPr>
        <p:spPr>
          <a:xfrm>
            <a:off x="2051050" y="3789363"/>
            <a:ext cx="4752975" cy="13716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600" b="1" dirty="0">
                <a:solidFill>
                  <a:srgbClr val="020603"/>
                </a:solidFill>
                <a:latin typeface="Times New Roman" panose="02020603050405020304" pitchFamily="18" charset="0"/>
                <a:ea typeface="微软雅黑 Light" panose="020B0502040204020203" charset="-122"/>
              </a:rPr>
              <a:t>OPND                          OPTR</a:t>
            </a: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algn="ctr" eaLnBrk="1" hangingPunct="1">
              <a:spcBef>
                <a:spcPct val="0"/>
              </a:spcBef>
              <a:buNone/>
            </a:pP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algn="just"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(d) </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的优先级低于</a:t>
            </a:r>
            <a:r>
              <a:rPr lang="zh-CN" altLang="en-US"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，继续从操作数栈中退出两个操作数，从运算符栈中退出一个运算符</a:t>
            </a:r>
            <a:r>
              <a:rPr lang="zh-CN" altLang="en-US"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做运算， </a:t>
            </a:r>
            <a:r>
              <a:rPr lang="en-US" altLang="zh-CN" sz="1800" b="1" dirty="0">
                <a:solidFill>
                  <a:srgbClr val="020603"/>
                </a:solidFill>
                <a:latin typeface="微软雅黑 Light" panose="020B0502040204020203" charset="-122"/>
                <a:ea typeface="微软雅黑 Light" panose="020B0502040204020203" charset="-122"/>
              </a:rPr>
              <a:t>6-2</a:t>
            </a:r>
            <a:r>
              <a:rPr lang="zh-CN" altLang="en-US" sz="1800" b="1" dirty="0">
                <a:solidFill>
                  <a:srgbClr val="020603"/>
                </a:solidFill>
                <a:latin typeface="微软雅黑 Light" panose="020B0502040204020203" charset="-122"/>
                <a:ea typeface="微软雅黑 Light" panose="020B0502040204020203" charset="-122"/>
              </a:rPr>
              <a:t>的结果入操作数栈</a:t>
            </a:r>
            <a:endParaRPr lang="zh-CN" altLang="en-US" sz="1800" b="1" dirty="0">
              <a:solidFill>
                <a:srgbClr val="020603"/>
              </a:solidFill>
              <a:latin typeface="微软雅黑 Light" panose="020B0502040204020203" charset="-122"/>
              <a:ea typeface="微软雅黑 Light" panose="020B0502040204020203"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4 -2.59259E-6 L -0.17726 0.06736 " pathEditMode="relative" rAng="0" ptsTypes="AA">
                                      <p:cBhvr>
                                        <p:cTn id="6" dur="2000" fill="hold"/>
                                        <p:tgtEl>
                                          <p:spTgt spid="201761"/>
                                        </p:tgtEl>
                                        <p:attrNameLst>
                                          <p:attrName>ppt_x</p:attrName>
                                          <p:attrName>ppt_y</p:attrName>
                                        </p:attrNameLst>
                                      </p:cBhvr>
                                      <p:rCtr x="-8700" y="3400"/>
                                    </p:animMotion>
                                  </p:childTnLst>
                                </p:cTn>
                              </p:par>
                            </p:childTnLst>
                          </p:cTn>
                        </p:par>
                        <p:par>
                          <p:cTn id="7" fill="hold">
                            <p:stCondLst>
                              <p:cond delay="2000"/>
                            </p:stCondLst>
                            <p:childTnLst>
                              <p:par>
                                <p:cTn id="8" presetID="1" presetClass="entr" presetSubtype="0" fill="hold" nodeType="afterEffect">
                                  <p:stCondLst>
                                    <p:cond delay="20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4.72222E-6 3.33333E-6 L -0.22431 0.02083 " pathEditMode="relative" rAng="0" ptsTypes="AA">
                                      <p:cBhvr>
                                        <p:cTn id="15" dur="2000" fill="hold"/>
                                        <p:tgtEl>
                                          <p:spTgt spid="201760"/>
                                        </p:tgtEl>
                                        <p:attrNameLst>
                                          <p:attrName>ppt_x</p:attrName>
                                          <p:attrName>ppt_y</p:attrName>
                                        </p:attrNameLst>
                                      </p:cBhvr>
                                      <p:rCtr x="-11200" y="1000"/>
                                    </p:animMotion>
                                  </p:childTnLst>
                                </p:cTn>
                              </p:par>
                            </p:childTnLst>
                          </p:cTn>
                        </p:par>
                        <p:par>
                          <p:cTn id="16" fill="hold">
                            <p:stCondLst>
                              <p:cond delay="2000"/>
                            </p:stCondLst>
                            <p:childTnLst>
                              <p:par>
                                <p:cTn id="17" presetID="1" presetClass="entr" presetSubtype="0" fill="hold" nodeType="afterEffect">
                                  <p:stCondLst>
                                    <p:cond delay="20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2083 -0.0051 L -0.41493 0.11504 " pathEditMode="relative" rAng="0" ptsTypes="AA">
                                      <p:cBhvr>
                                        <p:cTn id="24" dur="2000" fill="hold"/>
                                        <p:tgtEl>
                                          <p:spTgt spid="201762"/>
                                        </p:tgtEl>
                                        <p:attrNameLst>
                                          <p:attrName>ppt_x</p:attrName>
                                          <p:attrName>ppt_y</p:attrName>
                                        </p:attrNameLst>
                                      </p:cBhvr>
                                      <p:rCtr x="-19700" y="6000"/>
                                    </p:animMotion>
                                  </p:childTnLst>
                                </p:cTn>
                              </p:par>
                            </p:childTnLst>
                          </p:cTn>
                        </p:par>
                        <p:par>
                          <p:cTn id="25" fill="hold">
                            <p:stCondLst>
                              <p:cond delay="2000"/>
                            </p:stCondLst>
                            <p:childTnLst>
                              <p:par>
                                <p:cTn id="26" presetID="1" presetClass="entr" presetSubtype="0" fill="hold" nodeType="afterEffect">
                                  <p:stCondLst>
                                    <p:cond delay="20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01751"/>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20173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176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017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1" nodeType="clickEffect">
                                  <p:stCondLst>
                                    <p:cond delay="0"/>
                                  </p:stCondLst>
                                  <p:childTnLst>
                                    <p:animMotion origin="layout" path="M 0.01996 1.11111E-6 L 0.20086 -0.0537 " pathEditMode="relative" rAng="0" ptsTypes="AA">
                                      <p:cBhvr>
                                        <p:cTn id="41" dur="2000" fill="hold"/>
                                        <p:tgtEl>
                                          <p:spTgt spid="201767"/>
                                        </p:tgtEl>
                                        <p:attrNameLst>
                                          <p:attrName>ppt_x</p:attrName>
                                          <p:attrName>ppt_y</p:attrName>
                                        </p:attrNameLst>
                                      </p:cBhvr>
                                      <p:rCtr x="9000" y="-2700"/>
                                    </p:animMotion>
                                  </p:childTnLst>
                                </p:cTn>
                              </p:par>
                            </p:childTnLst>
                          </p:cTn>
                        </p:par>
                        <p:par>
                          <p:cTn id="42" fill="hold">
                            <p:stCondLst>
                              <p:cond delay="2000"/>
                            </p:stCondLst>
                            <p:childTnLst>
                              <p:par>
                                <p:cTn id="43" presetID="1" presetClass="entr" presetSubtype="0" fill="hold" nodeType="afterEffect">
                                  <p:stCondLst>
                                    <p:cond delay="20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xit" presetSubtype="0" fill="hold" nodeType="withEffect">
                                  <p:stCondLst>
                                    <p:cond delay="200"/>
                                  </p:stCondLst>
                                  <p:childTnLst>
                                    <p:set>
                                      <p:cBhvr>
                                        <p:cTn id="4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p:bldP spid="201760" grpId="0"/>
      <p:bldP spid="201761" grpId="0"/>
      <p:bldP spid="201762" grpId="0"/>
      <p:bldP spid="201766" grpId="0"/>
      <p:bldP spid="201767" grpId="0"/>
      <p:bldP spid="20176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45059" name="Rectangle 2"/>
          <p:cNvSpPr/>
          <p:nvPr/>
        </p:nvSpPr>
        <p:spPr>
          <a:xfrm>
            <a:off x="107950" y="523875"/>
            <a:ext cx="830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zh-CN" altLang="en-US" sz="2400" b="1" dirty="0">
                <a:solidFill>
                  <a:srgbClr val="FFFFFF"/>
                </a:solidFill>
                <a:latin typeface="微软雅黑 Light" panose="020B0502040204020203" charset="-122"/>
                <a:ea typeface="微软雅黑 Light" panose="020B0502040204020203" charset="-122"/>
              </a:rPr>
              <a:t>表达式</a:t>
            </a:r>
            <a:r>
              <a:rPr lang="en-US" altLang="zh-CN" sz="2400" b="1" dirty="0">
                <a:solidFill>
                  <a:srgbClr val="FFFFFF"/>
                </a:solidFill>
                <a:latin typeface="微软雅黑 Light" panose="020B0502040204020203" charset="-122"/>
                <a:ea typeface="微软雅黑 Light" panose="020B0502040204020203" charset="-122"/>
              </a:rPr>
              <a:t>5+(6-4/2)*3</a:t>
            </a:r>
            <a:r>
              <a:rPr lang="zh-CN" altLang="en-US" sz="2400" b="1" dirty="0">
                <a:solidFill>
                  <a:srgbClr val="FFFFFF"/>
                </a:solidFill>
                <a:latin typeface="微软雅黑 Light" panose="020B0502040204020203" charset="-122"/>
                <a:ea typeface="微软雅黑 Light" panose="020B0502040204020203" charset="-122"/>
              </a:rPr>
              <a:t>进行计算的过程中栈的变化</a:t>
            </a:r>
            <a:endParaRPr lang="zh-CN" altLang="en-US" sz="2400" b="1" dirty="0">
              <a:solidFill>
                <a:srgbClr val="FFFFFF"/>
              </a:solidFill>
              <a:latin typeface="微软雅黑 Light" panose="020B0502040204020203" charset="-122"/>
              <a:ea typeface="微软雅黑 Light" panose="020B0502040204020203" charset="-122"/>
            </a:endParaRPr>
          </a:p>
        </p:txBody>
      </p:sp>
      <p:sp>
        <p:nvSpPr>
          <p:cNvPr id="202755" name="Text Box 3"/>
          <p:cNvSpPr txBox="1"/>
          <p:nvPr/>
        </p:nvSpPr>
        <p:spPr>
          <a:xfrm>
            <a:off x="4125913" y="2424113"/>
            <a:ext cx="684212" cy="4286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5061" name="Text Box 4"/>
          <p:cNvSpPr txBox="1"/>
          <p:nvPr/>
        </p:nvSpPr>
        <p:spPr>
          <a:xfrm>
            <a:off x="5192713" y="2039938"/>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5062" name="Line 5"/>
          <p:cNvSpPr/>
          <p:nvPr/>
        </p:nvSpPr>
        <p:spPr>
          <a:xfrm flipV="1">
            <a:off x="2859088" y="1735138"/>
            <a:ext cx="0" cy="319087"/>
          </a:xfrm>
          <a:prstGeom prst="line">
            <a:avLst/>
          </a:prstGeom>
          <a:ln w="9525" cap="flat" cmpd="sng">
            <a:solidFill>
              <a:srgbClr val="000000"/>
            </a:solidFill>
            <a:prstDash val="solid"/>
            <a:headEnd type="none" w="med" len="med"/>
            <a:tailEnd type="none" w="med" len="med"/>
          </a:ln>
        </p:spPr>
      </p:sp>
      <p:sp>
        <p:nvSpPr>
          <p:cNvPr id="45063" name="Line 6"/>
          <p:cNvSpPr/>
          <p:nvPr/>
        </p:nvSpPr>
        <p:spPr>
          <a:xfrm flipV="1">
            <a:off x="4030663" y="1735138"/>
            <a:ext cx="0" cy="319087"/>
          </a:xfrm>
          <a:prstGeom prst="line">
            <a:avLst/>
          </a:prstGeom>
          <a:ln w="9525" cap="flat" cmpd="sng">
            <a:solidFill>
              <a:srgbClr val="000000"/>
            </a:solidFill>
            <a:prstDash val="solid"/>
            <a:headEnd type="none" w="med" len="med"/>
            <a:tailEnd type="none" w="med" len="med"/>
          </a:ln>
        </p:spPr>
      </p:sp>
      <p:sp>
        <p:nvSpPr>
          <p:cNvPr id="45064" name="Line 7"/>
          <p:cNvSpPr/>
          <p:nvPr/>
        </p:nvSpPr>
        <p:spPr>
          <a:xfrm flipV="1">
            <a:off x="4840288" y="1735138"/>
            <a:ext cx="0" cy="314325"/>
          </a:xfrm>
          <a:prstGeom prst="line">
            <a:avLst/>
          </a:prstGeom>
          <a:ln w="9525" cap="flat" cmpd="sng">
            <a:solidFill>
              <a:srgbClr val="000000"/>
            </a:solidFill>
            <a:prstDash val="solid"/>
            <a:headEnd type="none" w="med" len="med"/>
            <a:tailEnd type="none" w="med" len="med"/>
          </a:ln>
        </p:spPr>
      </p:sp>
      <p:sp>
        <p:nvSpPr>
          <p:cNvPr id="45065" name="Line 8"/>
          <p:cNvSpPr/>
          <p:nvPr/>
        </p:nvSpPr>
        <p:spPr>
          <a:xfrm flipV="1">
            <a:off x="5969000" y="1735138"/>
            <a:ext cx="0" cy="314325"/>
          </a:xfrm>
          <a:prstGeom prst="line">
            <a:avLst/>
          </a:prstGeom>
          <a:ln w="9525" cap="flat" cmpd="sng">
            <a:solidFill>
              <a:srgbClr val="000000"/>
            </a:solidFill>
            <a:prstDash val="solid"/>
            <a:headEnd type="none" w="med" len="med"/>
            <a:tailEnd type="none" w="med" len="med"/>
          </a:ln>
        </p:spPr>
      </p:sp>
      <p:sp>
        <p:nvSpPr>
          <p:cNvPr id="45066" name="Line 9"/>
          <p:cNvSpPr/>
          <p:nvPr/>
        </p:nvSpPr>
        <p:spPr>
          <a:xfrm>
            <a:off x="2860675" y="3178175"/>
            <a:ext cx="1171575" cy="0"/>
          </a:xfrm>
          <a:prstGeom prst="line">
            <a:avLst/>
          </a:prstGeom>
          <a:ln w="9525" cap="flat" cmpd="sng">
            <a:solidFill>
              <a:srgbClr val="000000"/>
            </a:solidFill>
            <a:prstDash val="solid"/>
            <a:headEnd type="none" w="med" len="med"/>
            <a:tailEnd type="none" w="med" len="med"/>
          </a:ln>
        </p:spPr>
      </p:sp>
      <p:sp>
        <p:nvSpPr>
          <p:cNvPr id="45067" name="Rectangle 10"/>
          <p:cNvSpPr/>
          <p:nvPr/>
        </p:nvSpPr>
        <p:spPr>
          <a:xfrm>
            <a:off x="2860675" y="2054225"/>
            <a:ext cx="1171575" cy="17018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5068" name="Line 11"/>
          <p:cNvSpPr/>
          <p:nvPr/>
        </p:nvSpPr>
        <p:spPr>
          <a:xfrm>
            <a:off x="2860675" y="2797175"/>
            <a:ext cx="1171575" cy="0"/>
          </a:xfrm>
          <a:prstGeom prst="line">
            <a:avLst/>
          </a:prstGeom>
          <a:ln w="9525" cap="flat" cmpd="sng">
            <a:solidFill>
              <a:srgbClr val="000000"/>
            </a:solidFill>
            <a:prstDash val="solid"/>
            <a:headEnd type="none" w="med" len="med"/>
            <a:tailEnd type="none" w="med" len="med"/>
          </a:ln>
        </p:spPr>
      </p:sp>
      <p:sp>
        <p:nvSpPr>
          <p:cNvPr id="45069" name="Line 12"/>
          <p:cNvSpPr/>
          <p:nvPr/>
        </p:nvSpPr>
        <p:spPr>
          <a:xfrm>
            <a:off x="2860675" y="3436938"/>
            <a:ext cx="1171575" cy="0"/>
          </a:xfrm>
          <a:prstGeom prst="line">
            <a:avLst/>
          </a:prstGeom>
          <a:ln w="9525" cap="flat" cmpd="sng">
            <a:solidFill>
              <a:srgbClr val="000000"/>
            </a:solidFill>
            <a:prstDash val="solid"/>
            <a:headEnd type="none" w="med" len="med"/>
            <a:tailEnd type="none" w="med" len="med"/>
          </a:ln>
        </p:spPr>
      </p:sp>
      <p:sp>
        <p:nvSpPr>
          <p:cNvPr id="45070" name="Line 13"/>
          <p:cNvSpPr/>
          <p:nvPr/>
        </p:nvSpPr>
        <p:spPr>
          <a:xfrm>
            <a:off x="2860675" y="2481263"/>
            <a:ext cx="1171575" cy="0"/>
          </a:xfrm>
          <a:prstGeom prst="line">
            <a:avLst/>
          </a:prstGeom>
          <a:ln w="9525" cap="flat" cmpd="sng">
            <a:solidFill>
              <a:srgbClr val="000000"/>
            </a:solidFill>
            <a:prstDash val="solid"/>
            <a:headEnd type="none" w="med" len="med"/>
            <a:tailEnd type="none" w="med" len="med"/>
          </a:ln>
        </p:spPr>
      </p:sp>
      <p:sp>
        <p:nvSpPr>
          <p:cNvPr id="45071" name="Rectangle 14"/>
          <p:cNvSpPr/>
          <p:nvPr/>
        </p:nvSpPr>
        <p:spPr>
          <a:xfrm>
            <a:off x="4843463" y="2049463"/>
            <a:ext cx="1128712" cy="16764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5072" name="Line 15"/>
          <p:cNvSpPr/>
          <p:nvPr/>
        </p:nvSpPr>
        <p:spPr>
          <a:xfrm>
            <a:off x="4843463" y="2782888"/>
            <a:ext cx="1128712" cy="0"/>
          </a:xfrm>
          <a:prstGeom prst="line">
            <a:avLst/>
          </a:prstGeom>
          <a:ln w="9525" cap="flat" cmpd="sng">
            <a:solidFill>
              <a:srgbClr val="000000"/>
            </a:solidFill>
            <a:prstDash val="solid"/>
            <a:headEnd type="none" w="med" len="med"/>
            <a:tailEnd type="none" w="med" len="med"/>
          </a:ln>
        </p:spPr>
      </p:sp>
      <p:sp>
        <p:nvSpPr>
          <p:cNvPr id="45073" name="Line 16"/>
          <p:cNvSpPr/>
          <p:nvPr/>
        </p:nvSpPr>
        <p:spPr>
          <a:xfrm>
            <a:off x="4843463" y="3411538"/>
            <a:ext cx="1128712" cy="0"/>
          </a:xfrm>
          <a:prstGeom prst="line">
            <a:avLst/>
          </a:prstGeom>
          <a:ln w="9525" cap="flat" cmpd="sng">
            <a:solidFill>
              <a:srgbClr val="000000"/>
            </a:solidFill>
            <a:prstDash val="solid"/>
            <a:headEnd type="none" w="med" len="med"/>
            <a:tailEnd type="none" w="med" len="med"/>
          </a:ln>
        </p:spPr>
      </p:sp>
      <p:sp>
        <p:nvSpPr>
          <p:cNvPr id="45074" name="Line 17"/>
          <p:cNvSpPr/>
          <p:nvPr/>
        </p:nvSpPr>
        <p:spPr>
          <a:xfrm>
            <a:off x="4843463" y="3097213"/>
            <a:ext cx="1128712" cy="0"/>
          </a:xfrm>
          <a:prstGeom prst="line">
            <a:avLst/>
          </a:prstGeom>
          <a:ln w="9525" cap="flat" cmpd="sng">
            <a:solidFill>
              <a:srgbClr val="000000"/>
            </a:solidFill>
            <a:prstDash val="solid"/>
            <a:headEnd type="none" w="med" len="med"/>
            <a:tailEnd type="none" w="med" len="med"/>
          </a:ln>
        </p:spPr>
      </p:sp>
      <p:sp>
        <p:nvSpPr>
          <p:cNvPr id="45075" name="Line 18"/>
          <p:cNvSpPr/>
          <p:nvPr/>
        </p:nvSpPr>
        <p:spPr>
          <a:xfrm>
            <a:off x="4843463" y="2468563"/>
            <a:ext cx="1128712" cy="0"/>
          </a:xfrm>
          <a:prstGeom prst="line">
            <a:avLst/>
          </a:prstGeom>
          <a:ln w="9525" cap="flat" cmpd="sng">
            <a:solidFill>
              <a:srgbClr val="000000"/>
            </a:solidFill>
            <a:prstDash val="solid"/>
            <a:headEnd type="none" w="med" len="med"/>
            <a:tailEnd type="none" w="med" len="med"/>
          </a:ln>
        </p:spPr>
      </p:sp>
      <p:sp>
        <p:nvSpPr>
          <p:cNvPr id="45076" name="Text Box 22"/>
          <p:cNvSpPr txBox="1"/>
          <p:nvPr/>
        </p:nvSpPr>
        <p:spPr>
          <a:xfrm>
            <a:off x="4953000" y="3638550"/>
            <a:ext cx="1062038"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202775" name="Line 23"/>
          <p:cNvSpPr/>
          <p:nvPr/>
        </p:nvSpPr>
        <p:spPr>
          <a:xfrm>
            <a:off x="4525963" y="2652713"/>
            <a:ext cx="327025" cy="0"/>
          </a:xfrm>
          <a:prstGeom prst="line">
            <a:avLst/>
          </a:prstGeom>
          <a:ln w="9525" cap="flat" cmpd="sng">
            <a:solidFill>
              <a:srgbClr val="000000"/>
            </a:solidFill>
            <a:prstDash val="solid"/>
            <a:headEnd type="none" w="med" len="med"/>
            <a:tailEnd type="triangle" w="med" len="med"/>
          </a:ln>
        </p:spPr>
      </p:sp>
      <p:sp>
        <p:nvSpPr>
          <p:cNvPr id="45078" name="Text Box 24"/>
          <p:cNvSpPr txBox="1"/>
          <p:nvPr/>
        </p:nvSpPr>
        <p:spPr>
          <a:xfrm>
            <a:off x="5245100" y="33877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5079" name="Line 25"/>
          <p:cNvSpPr/>
          <p:nvPr/>
        </p:nvSpPr>
        <p:spPr>
          <a:xfrm>
            <a:off x="2879725" y="3127375"/>
            <a:ext cx="1171575" cy="0"/>
          </a:xfrm>
          <a:prstGeom prst="line">
            <a:avLst/>
          </a:prstGeom>
          <a:ln w="9525" cap="flat" cmpd="sng">
            <a:solidFill>
              <a:srgbClr val="020603"/>
            </a:solidFill>
            <a:prstDash val="solid"/>
            <a:miter/>
            <a:headEnd type="none" w="med" len="med"/>
            <a:tailEnd type="none" w="med" len="med"/>
          </a:ln>
        </p:spPr>
      </p:sp>
      <p:sp>
        <p:nvSpPr>
          <p:cNvPr id="45080" name="Text Box 26"/>
          <p:cNvSpPr txBox="1"/>
          <p:nvPr/>
        </p:nvSpPr>
        <p:spPr>
          <a:xfrm>
            <a:off x="3300413" y="3387725"/>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5</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202779" name="Text Box 27"/>
          <p:cNvSpPr txBox="1"/>
          <p:nvPr/>
        </p:nvSpPr>
        <p:spPr>
          <a:xfrm>
            <a:off x="6107113" y="165893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800" dirty="0">
                <a:solidFill>
                  <a:srgbClr val="020603"/>
                </a:solidFill>
                <a:latin typeface="Times New Roman" panose="02020603050405020304" pitchFamily="18" charset="0"/>
                <a:ea typeface="微软雅黑 Light" panose="020B0502040204020203" charset="-122"/>
              </a:rPr>
              <a:t>)</a:t>
            </a:r>
            <a:endParaRPr lang="en-US" altLang="zh-CN" sz="1800" dirty="0">
              <a:solidFill>
                <a:srgbClr val="020603"/>
              </a:solidFill>
              <a:latin typeface="Times New Roman" panose="02020603050405020304" pitchFamily="18" charset="0"/>
              <a:ea typeface="微软雅黑 Light" panose="020B0502040204020203" charset="-122"/>
            </a:endParaRPr>
          </a:p>
        </p:txBody>
      </p:sp>
      <p:sp>
        <p:nvSpPr>
          <p:cNvPr id="45082" name="Text Box 28"/>
          <p:cNvSpPr txBox="1"/>
          <p:nvPr/>
        </p:nvSpPr>
        <p:spPr>
          <a:xfrm>
            <a:off x="5245100" y="3100388"/>
            <a:ext cx="331788" cy="3603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202781" name="Text Box 29"/>
          <p:cNvSpPr txBox="1"/>
          <p:nvPr/>
        </p:nvSpPr>
        <p:spPr>
          <a:xfrm>
            <a:off x="5245100" y="27400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45084" name="Text Box 30"/>
          <p:cNvSpPr txBox="1"/>
          <p:nvPr/>
        </p:nvSpPr>
        <p:spPr>
          <a:xfrm>
            <a:off x="3300413" y="3092450"/>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4</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45085" name="Text Box 33"/>
          <p:cNvSpPr txBox="1"/>
          <p:nvPr/>
        </p:nvSpPr>
        <p:spPr>
          <a:xfrm>
            <a:off x="4438650" y="3459163"/>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5086" name="Text Box 34"/>
          <p:cNvSpPr txBox="1"/>
          <p:nvPr/>
        </p:nvSpPr>
        <p:spPr>
          <a:xfrm>
            <a:off x="4198938" y="5057775"/>
            <a:ext cx="1062037"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grpSp>
        <p:nvGrpSpPr>
          <p:cNvPr id="2" name="Group 37"/>
          <p:cNvGrpSpPr/>
          <p:nvPr/>
        </p:nvGrpSpPr>
        <p:grpSpPr>
          <a:xfrm>
            <a:off x="2124075" y="2708275"/>
            <a:ext cx="722313" cy="304800"/>
            <a:chOff x="1354" y="1225"/>
            <a:chExt cx="455" cy="192"/>
          </a:xfrm>
        </p:grpSpPr>
        <p:sp>
          <p:nvSpPr>
            <p:cNvPr id="45098" name="Text Box 38"/>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5099" name="Line 39"/>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grpSp>
        <p:nvGrpSpPr>
          <p:cNvPr id="3" name="Group 43"/>
          <p:cNvGrpSpPr/>
          <p:nvPr/>
        </p:nvGrpSpPr>
        <p:grpSpPr>
          <a:xfrm>
            <a:off x="4137025" y="2689225"/>
            <a:ext cx="722313" cy="304800"/>
            <a:chOff x="1354" y="1225"/>
            <a:chExt cx="455" cy="192"/>
          </a:xfrm>
        </p:grpSpPr>
        <p:sp>
          <p:nvSpPr>
            <p:cNvPr id="45096" name="Text Box 44"/>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5097" name="Line 45"/>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202798" name="Text Box 46"/>
          <p:cNvSpPr txBox="1"/>
          <p:nvPr/>
        </p:nvSpPr>
        <p:spPr>
          <a:xfrm>
            <a:off x="2195513" y="3789363"/>
            <a:ext cx="4537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600" b="1" dirty="0">
                <a:solidFill>
                  <a:srgbClr val="020603"/>
                </a:solidFill>
                <a:latin typeface="Times New Roman" panose="02020603050405020304" pitchFamily="18" charset="0"/>
                <a:ea typeface="微软雅黑 Light" panose="020B0502040204020203" charset="-122"/>
              </a:rPr>
              <a:t>OPND                          OPTR</a:t>
            </a: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algn="ctr" eaLnBrk="1" hangingPunct="1">
              <a:spcBef>
                <a:spcPct val="0"/>
              </a:spcBef>
              <a:buNone/>
            </a:pP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(e) </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的优先级等于</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，脱括号：从运算符栈中退出运算符</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endParaRPr lang="zh-CN" altLang="en-US" sz="18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zh-CN" altLang="en-US" sz="1800" b="1" dirty="0">
                <a:solidFill>
                  <a:srgbClr val="020603"/>
                </a:solidFill>
                <a:latin typeface="微软雅黑 Light" panose="020B0502040204020203" charset="-122"/>
                <a:ea typeface="微软雅黑 Light" panose="020B0502040204020203" charset="-122"/>
              </a:rPr>
              <a:t>继续读下一个字符</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endParaRPr lang="zh-CN" altLang="en-US" sz="18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的优先级高于</a:t>
            </a:r>
            <a:r>
              <a:rPr lang="zh-CN" altLang="en-US"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入运算符栈；</a:t>
            </a:r>
            <a:endParaRPr lang="zh-CN" altLang="en-US" sz="18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zh-CN" altLang="en-US" sz="1800" b="1" dirty="0">
                <a:solidFill>
                  <a:srgbClr val="020603"/>
                </a:solidFill>
                <a:latin typeface="微软雅黑 Light" panose="020B0502040204020203" charset="-122"/>
                <a:ea typeface="微软雅黑 Light" panose="020B0502040204020203" charset="-122"/>
              </a:rPr>
              <a:t>继续读下一个字符</a:t>
            </a:r>
            <a:r>
              <a:rPr lang="en-US" altLang="zh-CN"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3</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，入操作数栈；</a:t>
            </a:r>
            <a:endParaRPr lang="zh-CN" altLang="en-US" sz="18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zh-CN" altLang="en-US" sz="1800" b="1" dirty="0">
                <a:solidFill>
                  <a:srgbClr val="020603"/>
                </a:solidFill>
                <a:latin typeface="微软雅黑 Light" panose="020B0502040204020203" charset="-122"/>
                <a:ea typeface="微软雅黑 Light" panose="020B0502040204020203" charset="-122"/>
              </a:rPr>
              <a:t>继续读下一个字符</a:t>
            </a:r>
            <a:r>
              <a:rPr lang="en-US" altLang="zh-CN"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endParaRPr lang="zh-CN" altLang="en-US" sz="18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endParaRPr lang="zh-CN" altLang="en-US" sz="1800" b="1" dirty="0">
              <a:solidFill>
                <a:srgbClr val="020603"/>
              </a:solidFill>
              <a:latin typeface="微软雅黑 Light" panose="020B0502040204020203" charset="-122"/>
              <a:ea typeface="微软雅黑 Light" panose="020B0502040204020203" charset="-122"/>
            </a:endParaRPr>
          </a:p>
        </p:txBody>
      </p:sp>
      <p:sp>
        <p:nvSpPr>
          <p:cNvPr id="202799" name="Text Box 47"/>
          <p:cNvSpPr txBox="1"/>
          <p:nvPr/>
        </p:nvSpPr>
        <p:spPr>
          <a:xfrm>
            <a:off x="6084888" y="1700213"/>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800" dirty="0">
                <a:solidFill>
                  <a:srgbClr val="020603"/>
                </a:solidFill>
                <a:latin typeface="Times New Roman" panose="02020603050405020304" pitchFamily="18" charset="0"/>
                <a:ea typeface="微软雅黑 Light" panose="020B0502040204020203" charset="-122"/>
              </a:rPr>
              <a:t>*</a:t>
            </a:r>
            <a:endParaRPr lang="en-US" altLang="zh-CN" sz="1800" dirty="0">
              <a:solidFill>
                <a:srgbClr val="020603"/>
              </a:solidFill>
              <a:latin typeface="Times New Roman" panose="02020603050405020304" pitchFamily="18" charset="0"/>
              <a:ea typeface="微软雅黑 Light" panose="020B0502040204020203" charset="-122"/>
            </a:endParaRPr>
          </a:p>
        </p:txBody>
      </p:sp>
      <p:sp>
        <p:nvSpPr>
          <p:cNvPr id="202800" name="Text Box 48"/>
          <p:cNvSpPr txBox="1"/>
          <p:nvPr/>
        </p:nvSpPr>
        <p:spPr>
          <a:xfrm>
            <a:off x="3322638" y="2781300"/>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3</a:t>
            </a:r>
            <a:endParaRPr lang="en-US" altLang="zh-CN" sz="1600" dirty="0">
              <a:solidFill>
                <a:srgbClr val="020603"/>
              </a:solidFill>
              <a:latin typeface="Times New Roman" panose="02020603050405020304" pitchFamily="18" charset="0"/>
              <a:ea typeface="微软雅黑 Light" panose="020B0502040204020203" charset="-122"/>
            </a:endParaRPr>
          </a:p>
        </p:txBody>
      </p:sp>
      <p:grpSp>
        <p:nvGrpSpPr>
          <p:cNvPr id="4" name="Group 49"/>
          <p:cNvGrpSpPr/>
          <p:nvPr/>
        </p:nvGrpSpPr>
        <p:grpSpPr>
          <a:xfrm>
            <a:off x="2124075" y="2349500"/>
            <a:ext cx="722313" cy="304800"/>
            <a:chOff x="1354" y="1225"/>
            <a:chExt cx="455" cy="192"/>
          </a:xfrm>
        </p:grpSpPr>
        <p:sp>
          <p:nvSpPr>
            <p:cNvPr id="45094" name="Text Box 50"/>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5095" name="Line 51"/>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202804" name="Text Box 52"/>
          <p:cNvSpPr txBox="1"/>
          <p:nvPr/>
        </p:nvSpPr>
        <p:spPr>
          <a:xfrm>
            <a:off x="6084888" y="1700213"/>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8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3.33333E-6 -4.44444E-6 L 0.42014 -0.32476 " pathEditMode="relative" rAng="0" ptsTypes="AA">
                                      <p:cBhvr>
                                        <p:cTn id="6" dur="2000" fill="hold"/>
                                        <p:tgtEl>
                                          <p:spTgt spid="202781"/>
                                        </p:tgtEl>
                                        <p:attrNameLst>
                                          <p:attrName>ppt_x</p:attrName>
                                          <p:attrName>ppt_y</p:attrName>
                                        </p:attrNameLst>
                                      </p:cBhvr>
                                      <p:rCtr x="21000" y="-16200"/>
                                    </p:animMotion>
                                  </p:childTnLst>
                                </p:cTn>
                              </p:par>
                            </p:childTnLst>
                          </p:cTn>
                        </p:par>
                        <p:par>
                          <p:cTn id="7" fill="hold">
                            <p:stCondLst>
                              <p:cond delay="2000"/>
                            </p:stCondLst>
                            <p:childTnLst>
                              <p:par>
                                <p:cTn id="8" presetID="1" presetClass="entr" presetSubtype="0" fill="hold" nodeType="afterEffect">
                                  <p:stCondLst>
                                    <p:cond delay="20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xit" presetSubtype="0" fill="hold" grpId="0" nodeType="withEffect">
                                  <p:stCondLst>
                                    <p:cond delay="200"/>
                                  </p:stCondLst>
                                  <p:childTnLst>
                                    <p:set>
                                      <p:cBhvr>
                                        <p:cTn id="11" dur="1" fill="hold">
                                          <p:stCondLst>
                                            <p:cond delay="0"/>
                                          </p:stCondLst>
                                        </p:cTn>
                                        <p:tgtEl>
                                          <p:spTgt spid="202755"/>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20277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2798">
                                            <p:txEl>
                                              <p:charRg st="73" end="86"/>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2799"/>
                                        </p:tgtEl>
                                        <p:attrNameLst>
                                          <p:attrName>style.visibility</p:attrName>
                                        </p:attrNameLst>
                                      </p:cBhvr>
                                      <p:to>
                                        <p:strVal val="visible"/>
                                      </p:to>
                                    </p:set>
                                  </p:childTnLst>
                                </p:cTn>
                              </p:par>
                              <p:par>
                                <p:cTn id="20" presetID="1" presetClass="exit" presetSubtype="0" fill="hold" grpId="0" nodeType="withEffect">
                                  <p:stCondLst>
                                    <p:cond delay="0"/>
                                  </p:stCondLst>
                                  <p:childTnLst>
                                    <p:set>
                                      <p:cBhvr>
                                        <p:cTn id="21" dur="1" fill="hold">
                                          <p:stCondLst>
                                            <p:cond delay="0"/>
                                          </p:stCondLst>
                                        </p:cTn>
                                        <p:tgtEl>
                                          <p:spTgt spid="20277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02798">
                                            <p:txEl>
                                              <p:charRg st="86" end="109"/>
                                            </p:txEl>
                                          </p:spTgt>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grpId="1" nodeType="afterEffect">
                                  <p:stCondLst>
                                    <p:cond delay="200"/>
                                  </p:stCondLst>
                                  <p:childTnLst>
                                    <p:animMotion origin="layout" path="M 3.61111E-6 -2.59259E-6 L -0.09445 0.15255 " pathEditMode="relative" rAng="0" ptsTypes="AA">
                                      <p:cBhvr>
                                        <p:cTn id="28" dur="2000" fill="hold"/>
                                        <p:tgtEl>
                                          <p:spTgt spid="202799"/>
                                        </p:tgtEl>
                                        <p:attrNameLst>
                                          <p:attrName>ppt_x</p:attrName>
                                          <p:attrName>ppt_y</p:attrName>
                                        </p:attrNameLst>
                                      </p:cBhvr>
                                      <p:rCtr x="-4700" y="7600"/>
                                    </p:animMotion>
                                  </p:childTnLst>
                                </p:cTn>
                              </p:par>
                            </p:childTnLst>
                          </p:cTn>
                        </p:par>
                        <p:par>
                          <p:cTn id="29" fill="hold">
                            <p:stCondLst>
                              <p:cond delay="2200"/>
                            </p:stCondLst>
                            <p:childTnLst>
                              <p:par>
                                <p:cTn id="30" presetID="1" presetClass="entr" presetSubtype="0" fill="hold" nodeType="afterEffect">
                                  <p:stCondLst>
                                    <p:cond delay="200"/>
                                  </p:stCondLst>
                                  <p:childTnLst>
                                    <p:set>
                                      <p:cBhvr>
                                        <p:cTn id="31" dur="1" fill="hold">
                                          <p:stCondLst>
                                            <p:cond delay="0"/>
                                          </p:stCondLst>
                                        </p:cTn>
                                        <p:tgtEl>
                                          <p:spTgt spid="202775"/>
                                        </p:tgtEl>
                                        <p:attrNameLst>
                                          <p:attrName>style.visibility</p:attrName>
                                        </p:attrNameLst>
                                      </p:cBhvr>
                                      <p:to>
                                        <p:strVal val="visible"/>
                                      </p:to>
                                    </p:set>
                                  </p:childTnLst>
                                </p:cTn>
                              </p:par>
                              <p:par>
                                <p:cTn id="32" presetID="1" presetClass="entr" presetSubtype="0" fill="hold" grpId="1" nodeType="withEffect">
                                  <p:stCondLst>
                                    <p:cond delay="0"/>
                                  </p:stCondLst>
                                  <p:childTnLst>
                                    <p:set>
                                      <p:cBhvr>
                                        <p:cTn id="33" dur="1" fill="hold">
                                          <p:stCondLst>
                                            <p:cond delay="0"/>
                                          </p:stCondLst>
                                        </p:cTn>
                                        <p:tgtEl>
                                          <p:spTgt spid="202755"/>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02798">
                                            <p:txEl>
                                              <p:charRg st="109" end="128"/>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500"/>
                                  </p:stCondLst>
                                  <p:childTnLst>
                                    <p:set>
                                      <p:cBhvr>
                                        <p:cTn id="42" dur="1" fill="hold">
                                          <p:stCondLst>
                                            <p:cond delay="0"/>
                                          </p:stCondLst>
                                        </p:cTn>
                                        <p:tgtEl>
                                          <p:spTgt spid="202800"/>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200"/>
                                  </p:stCondLst>
                                  <p:childTnLst>
                                    <p:set>
                                      <p:cBhvr>
                                        <p:cTn id="45" dur="1" fill="hold">
                                          <p:stCondLst>
                                            <p:cond delay="0"/>
                                          </p:stCondLst>
                                        </p:cTn>
                                        <p:tgtEl>
                                          <p:spTgt spid="4"/>
                                        </p:tgtEl>
                                        <p:attrNameLst>
                                          <p:attrName>style.visibility</p:attrName>
                                        </p:attrNameLst>
                                      </p:cBhvr>
                                      <p:to>
                                        <p:strVal val="visible"/>
                                      </p:to>
                                    </p:set>
                                  </p:childTnLst>
                                </p:cTn>
                              </p:par>
                              <p:par>
                                <p:cTn id="46" presetID="1" presetClass="exit" presetSubtype="0" fill="hold" nodeType="withEffect">
                                  <p:stCondLst>
                                    <p:cond delay="200"/>
                                  </p:stCondLst>
                                  <p:childTnLst>
                                    <p:set>
                                      <p:cBhvr>
                                        <p:cTn id="47" dur="1" fill="hold">
                                          <p:stCondLst>
                                            <p:cond delay="0"/>
                                          </p:stCondLst>
                                        </p:cTn>
                                        <p:tgtEl>
                                          <p:spTgt spid="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02798">
                                            <p:txEl>
                                              <p:charRg st="128" end="140"/>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500"/>
                                  </p:stCondLst>
                                  <p:childTnLst>
                                    <p:set>
                                      <p:cBhvr>
                                        <p:cTn id="54" dur="1" fill="hold">
                                          <p:stCondLst>
                                            <p:cond delay="0"/>
                                          </p:stCondLst>
                                        </p:cTn>
                                        <p:tgtEl>
                                          <p:spTgt spid="202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p:bldP spid="202755" grpId="1"/>
      <p:bldP spid="202779" grpId="0"/>
      <p:bldP spid="202781" grpId="0"/>
      <p:bldP spid="202799" grpId="0"/>
      <p:bldP spid="202799" grpId="1"/>
      <p:bldP spid="202800" grpId="0"/>
      <p:bldP spid="2028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7171" name="Rectangle 2"/>
          <p:cNvSpPr>
            <a:spLocks noGrp="1"/>
          </p:cNvSpPr>
          <p:nvPr>
            <p:ph type="title"/>
          </p:nvPr>
        </p:nvSpPr>
        <p:spPr>
          <a:xfrm>
            <a:off x="107950" y="447675"/>
            <a:ext cx="5853113" cy="53340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栈和队列：栈的定义</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栈</a:t>
            </a:r>
            <a:endParaRPr lang="zh-CN" altLang="en-US" sz="1800" dirty="0">
              <a:ea typeface="微软雅黑 Light" panose="020B0502040204020203" charset="-122"/>
            </a:endParaRPr>
          </a:p>
        </p:txBody>
      </p:sp>
      <p:sp>
        <p:nvSpPr>
          <p:cNvPr id="107523" name="Rectangle 3"/>
          <p:cNvSpPr>
            <a:spLocks noGrp="1"/>
          </p:cNvSpPr>
          <p:nvPr>
            <p:ph idx="1"/>
          </p:nvPr>
        </p:nvSpPr>
        <p:spPr>
          <a:xfrm>
            <a:off x="395288" y="1268413"/>
            <a:ext cx="8229600" cy="4876800"/>
          </a:xfrm>
        </p:spPr>
        <p:txBody>
          <a:bodyPr vert="horz" wrap="square" lIns="91440" tIns="45720" rIns="91440" bIns="45720" anchor="t" anchorCtr="0"/>
          <a:p>
            <a:pPr marL="0" indent="0" eaLnBrk="1" hangingPunct="1"/>
            <a:r>
              <a:rPr lang="zh-CN" altLang="en-US" sz="2400" b="1" dirty="0">
                <a:solidFill>
                  <a:schemeClr val="tx2"/>
                </a:solidFill>
                <a:ea typeface="微软雅黑 Light" panose="020B0502040204020203" charset="-122"/>
              </a:rPr>
              <a:t> 栈</a:t>
            </a:r>
            <a:r>
              <a:rPr lang="zh-CN" altLang="en-US" sz="2400" b="1" dirty="0">
                <a:solidFill>
                  <a:srgbClr val="080910"/>
                </a:solidFill>
                <a:ea typeface="微软雅黑 Light" panose="020B0502040204020203" charset="-122"/>
              </a:rPr>
              <a:t>：限制仅在表的一端进行插入和删除的线性表</a:t>
            </a:r>
            <a:endParaRPr lang="zh-CN" altLang="en-US" sz="2400" b="1" dirty="0">
              <a:solidFill>
                <a:srgbClr val="080910"/>
              </a:solidFill>
              <a:ea typeface="微软雅黑 Light" panose="020B0502040204020203" charset="-122"/>
            </a:endParaRPr>
          </a:p>
          <a:p>
            <a:pPr marL="758825" lvl="1" eaLnBrk="1" hangingPunct="1"/>
            <a:r>
              <a:rPr lang="zh-CN" altLang="en-US" sz="2400" b="1" dirty="0">
                <a:solidFill>
                  <a:schemeClr val="tx2"/>
                </a:solidFill>
                <a:ea typeface="微软雅黑 Light" panose="020B0502040204020203" charset="-122"/>
              </a:rPr>
              <a:t>栈顶</a:t>
            </a:r>
            <a:r>
              <a:rPr lang="zh-CN" altLang="en-US" sz="2400" b="1" dirty="0">
                <a:solidFill>
                  <a:srgbClr val="080910"/>
                </a:solidFill>
                <a:ea typeface="微软雅黑 Light" panose="020B0502040204020203" charset="-122"/>
              </a:rPr>
              <a:t>：允许插入、删除的一端。</a:t>
            </a:r>
            <a:endParaRPr lang="zh-CN" altLang="en-US" sz="2400" b="1" dirty="0">
              <a:solidFill>
                <a:srgbClr val="080910"/>
              </a:solidFill>
              <a:ea typeface="微软雅黑 Light" panose="020B0502040204020203" charset="-122"/>
            </a:endParaRPr>
          </a:p>
          <a:p>
            <a:pPr marL="758825" lvl="1" algn="just" eaLnBrk="1" hangingPunct="1"/>
            <a:r>
              <a:rPr lang="zh-CN" altLang="en-US" sz="2400" b="1" dirty="0">
                <a:solidFill>
                  <a:schemeClr val="tx2"/>
                </a:solidFill>
                <a:ea typeface="微软雅黑 Light" panose="020B0502040204020203" charset="-122"/>
              </a:rPr>
              <a:t>栈底</a:t>
            </a:r>
            <a:r>
              <a:rPr lang="zh-CN" altLang="en-US" sz="2400" b="1" dirty="0">
                <a:solidFill>
                  <a:srgbClr val="080910"/>
                </a:solidFill>
                <a:ea typeface="微软雅黑 Light" panose="020B0502040204020203" charset="-122"/>
              </a:rPr>
              <a:t>：与</a:t>
            </a:r>
            <a:r>
              <a:rPr lang="zh-CN" altLang="en-US" sz="2400" b="1" dirty="0">
                <a:solidFill>
                  <a:schemeClr val="tx2"/>
                </a:solidFill>
                <a:ea typeface="微软雅黑 Light" panose="020B0502040204020203" charset="-122"/>
              </a:rPr>
              <a:t>栈顶相对的</a:t>
            </a:r>
            <a:r>
              <a:rPr lang="zh-CN" altLang="en-US" sz="2400" b="1" dirty="0">
                <a:solidFill>
                  <a:srgbClr val="080910"/>
                </a:solidFill>
                <a:ea typeface="微软雅黑 Light" panose="020B0502040204020203" charset="-122"/>
              </a:rPr>
              <a:t>另一端。</a:t>
            </a:r>
            <a:endParaRPr lang="zh-CN" altLang="en-US" sz="2400" b="1" dirty="0">
              <a:solidFill>
                <a:srgbClr val="080910"/>
              </a:solidFill>
              <a:ea typeface="微软雅黑 Light" panose="020B0502040204020203" charset="-122"/>
            </a:endParaRPr>
          </a:p>
          <a:p>
            <a:pPr marL="758825" lvl="1" algn="just" eaLnBrk="1" hangingPunct="1"/>
            <a:r>
              <a:rPr lang="zh-CN" altLang="en-US" sz="2400" b="1" dirty="0">
                <a:solidFill>
                  <a:schemeClr val="tx2"/>
                </a:solidFill>
                <a:ea typeface="微软雅黑 Light" panose="020B0502040204020203" charset="-122"/>
              </a:rPr>
              <a:t>空栈</a:t>
            </a:r>
            <a:r>
              <a:rPr lang="zh-CN" altLang="en-US" sz="2400" b="1" dirty="0">
                <a:solidFill>
                  <a:srgbClr val="080910"/>
                </a:solidFill>
                <a:ea typeface="微软雅黑 Light" panose="020B0502040204020203" charset="-122"/>
              </a:rPr>
              <a:t>：表中没有元素的栈</a:t>
            </a:r>
            <a:endParaRPr lang="zh-CN" altLang="en-US" sz="2400" b="1" dirty="0">
              <a:solidFill>
                <a:srgbClr val="080910"/>
              </a:solidFill>
              <a:ea typeface="微软雅黑 Light" panose="020B0502040204020203" charset="-122"/>
            </a:endParaRPr>
          </a:p>
          <a:p>
            <a:pPr marL="0" indent="0" algn="just" eaLnBrk="1" hangingPunct="1"/>
            <a:endParaRPr lang="zh-CN" altLang="en-US" sz="2400" b="1" dirty="0">
              <a:solidFill>
                <a:srgbClr val="080910"/>
              </a:solidFill>
              <a:ea typeface="微软雅黑 Light" panose="020B0502040204020203" charset="-122"/>
            </a:endParaRPr>
          </a:p>
          <a:p>
            <a:pPr marL="0" indent="0" algn="just" eaLnBrk="1" hangingPunct="1"/>
            <a:r>
              <a:rPr lang="zh-CN" altLang="en-US" sz="2400" b="1" dirty="0">
                <a:solidFill>
                  <a:srgbClr val="080910"/>
                </a:solidFill>
                <a:ea typeface="微软雅黑 Light" panose="020B0502040204020203" charset="-122"/>
              </a:rPr>
              <a:t> 设栈</a:t>
            </a:r>
            <a:r>
              <a:rPr lang="en-US" altLang="zh-CN" sz="2400" b="1" dirty="0">
                <a:solidFill>
                  <a:srgbClr val="080910"/>
                </a:solidFill>
                <a:ea typeface="微软雅黑 Light" panose="020B0502040204020203" charset="-122"/>
              </a:rPr>
              <a:t>S=(a</a:t>
            </a:r>
            <a:r>
              <a:rPr lang="en-US" altLang="zh-CN" sz="2400" b="1" baseline="-24000" dirty="0">
                <a:solidFill>
                  <a:srgbClr val="080910"/>
                </a:solidFill>
                <a:ea typeface="微软雅黑 Light" panose="020B0502040204020203" charset="-122"/>
              </a:rPr>
              <a:t>1</a:t>
            </a:r>
            <a:r>
              <a:rPr lang="zh-CN" altLang="en-US" sz="2400" b="1" dirty="0">
                <a:solidFill>
                  <a:srgbClr val="080910"/>
                </a:solidFill>
                <a:ea typeface="微软雅黑 Light" panose="020B0502040204020203" charset="-122"/>
              </a:rPr>
              <a:t>，</a:t>
            </a:r>
            <a:r>
              <a:rPr lang="en-US" altLang="zh-CN" sz="2400" b="1" dirty="0">
                <a:solidFill>
                  <a:srgbClr val="080910"/>
                </a:solidFill>
                <a:ea typeface="微软雅黑 Light" panose="020B0502040204020203" charset="-122"/>
              </a:rPr>
              <a:t>a</a:t>
            </a:r>
            <a:r>
              <a:rPr lang="en-US" altLang="zh-CN" sz="2400" b="1" baseline="-25000" dirty="0">
                <a:solidFill>
                  <a:srgbClr val="080910"/>
                </a:solidFill>
                <a:ea typeface="微软雅黑 Light" panose="020B0502040204020203" charset="-122"/>
              </a:rPr>
              <a:t>2</a:t>
            </a:r>
            <a:r>
              <a:rPr lang="zh-CN" altLang="en-US" sz="2400" b="1" dirty="0">
                <a:solidFill>
                  <a:srgbClr val="080910"/>
                </a:solidFill>
                <a:ea typeface="微软雅黑 Light" panose="020B0502040204020203" charset="-122"/>
              </a:rPr>
              <a:t>，</a:t>
            </a:r>
            <a:r>
              <a:rPr lang="en-US" altLang="zh-CN" sz="2400" b="1" dirty="0">
                <a:solidFill>
                  <a:srgbClr val="080910"/>
                </a:solidFill>
                <a:ea typeface="微软雅黑 Light" panose="020B0502040204020203" charset="-122"/>
              </a:rPr>
              <a:t>a</a:t>
            </a:r>
            <a:r>
              <a:rPr lang="en-US" altLang="zh-CN" sz="2400" b="1" baseline="-25000" dirty="0">
                <a:solidFill>
                  <a:srgbClr val="080910"/>
                </a:solidFill>
                <a:ea typeface="微软雅黑 Light" panose="020B0502040204020203" charset="-122"/>
              </a:rPr>
              <a:t>3</a:t>
            </a:r>
            <a:r>
              <a:rPr lang="zh-CN" altLang="en-US" sz="2400" b="1" dirty="0">
                <a:solidFill>
                  <a:srgbClr val="080910"/>
                </a:solidFill>
                <a:ea typeface="微软雅黑 Light" panose="020B0502040204020203" charset="-122"/>
              </a:rPr>
              <a:t>，</a:t>
            </a:r>
            <a:r>
              <a:rPr lang="en-US" altLang="zh-CN" sz="2400" b="1" dirty="0">
                <a:solidFill>
                  <a:srgbClr val="080910"/>
                </a:solidFill>
                <a:ea typeface="微软雅黑 Light" panose="020B0502040204020203" charset="-122"/>
              </a:rPr>
              <a:t>…a</a:t>
            </a:r>
            <a:r>
              <a:rPr lang="en-US" altLang="zh-CN" sz="2400" b="1" baseline="-25000" dirty="0">
                <a:solidFill>
                  <a:srgbClr val="080910"/>
                </a:solidFill>
                <a:ea typeface="微软雅黑 Light" panose="020B0502040204020203" charset="-122"/>
              </a:rPr>
              <a:t>n</a:t>
            </a:r>
            <a:r>
              <a:rPr lang="en-US" altLang="zh-CN" sz="2400" b="1" dirty="0">
                <a:solidFill>
                  <a:srgbClr val="080910"/>
                </a:solidFill>
                <a:ea typeface="微软雅黑 Light" panose="020B0502040204020203" charset="-122"/>
              </a:rPr>
              <a:t>)</a:t>
            </a:r>
            <a:r>
              <a:rPr lang="zh-CN" altLang="en-US" sz="2400" b="1" dirty="0">
                <a:solidFill>
                  <a:srgbClr val="080910"/>
                </a:solidFill>
                <a:ea typeface="微软雅黑 Light" panose="020B0502040204020203" charset="-122"/>
              </a:rPr>
              <a:t>，</a:t>
            </a:r>
            <a:endParaRPr lang="zh-CN" altLang="en-US" sz="2400" b="1" dirty="0">
              <a:solidFill>
                <a:srgbClr val="080910"/>
              </a:solidFill>
              <a:ea typeface="微软雅黑 Light" panose="020B0502040204020203" charset="-122"/>
            </a:endParaRPr>
          </a:p>
          <a:p>
            <a:pPr marL="758825" lvl="1" algn="just" eaLnBrk="1" hangingPunct="1"/>
            <a:r>
              <a:rPr lang="en-US" altLang="zh-CN" sz="2400" b="1" dirty="0">
                <a:solidFill>
                  <a:srgbClr val="080910"/>
                </a:solidFill>
                <a:ea typeface="微软雅黑 Light" panose="020B0502040204020203" charset="-122"/>
              </a:rPr>
              <a:t>a</a:t>
            </a:r>
            <a:r>
              <a:rPr lang="en-US" altLang="zh-CN" sz="2400" b="1" baseline="-25000" dirty="0">
                <a:solidFill>
                  <a:srgbClr val="080910"/>
                </a:solidFill>
                <a:ea typeface="微软雅黑 Light" panose="020B0502040204020203" charset="-122"/>
              </a:rPr>
              <a:t>1</a:t>
            </a:r>
            <a:r>
              <a:rPr lang="zh-CN" altLang="en-US" sz="2400" b="1" dirty="0">
                <a:solidFill>
                  <a:srgbClr val="080910"/>
                </a:solidFill>
                <a:ea typeface="微软雅黑 Light" panose="020B0502040204020203" charset="-122"/>
              </a:rPr>
              <a:t>称为</a:t>
            </a:r>
            <a:r>
              <a:rPr lang="zh-CN" altLang="en-US" sz="2400" b="1" dirty="0">
                <a:solidFill>
                  <a:schemeClr val="tx2"/>
                </a:solidFill>
                <a:ea typeface="微软雅黑 Light" panose="020B0502040204020203" charset="-122"/>
              </a:rPr>
              <a:t>栈底元素</a:t>
            </a:r>
            <a:endParaRPr lang="zh-CN" altLang="en-US" sz="2400" b="1" dirty="0">
              <a:solidFill>
                <a:srgbClr val="080910"/>
              </a:solidFill>
              <a:ea typeface="微软雅黑 Light" panose="020B0502040204020203" charset="-122"/>
            </a:endParaRPr>
          </a:p>
          <a:p>
            <a:pPr marL="758825" lvl="1" algn="just" eaLnBrk="1" hangingPunct="1"/>
            <a:r>
              <a:rPr lang="en-US" altLang="zh-CN" sz="2400" b="1" dirty="0">
                <a:solidFill>
                  <a:srgbClr val="080910"/>
                </a:solidFill>
                <a:ea typeface="微软雅黑 Light" panose="020B0502040204020203" charset="-122"/>
              </a:rPr>
              <a:t>a</a:t>
            </a:r>
            <a:r>
              <a:rPr lang="en-US" altLang="zh-CN" sz="2400" b="1" baseline="-25000" dirty="0">
                <a:solidFill>
                  <a:srgbClr val="080910"/>
                </a:solidFill>
                <a:ea typeface="微软雅黑 Light" panose="020B0502040204020203" charset="-122"/>
              </a:rPr>
              <a:t>n</a:t>
            </a:r>
            <a:r>
              <a:rPr lang="zh-CN" altLang="en-US" sz="2400" b="1" dirty="0">
                <a:solidFill>
                  <a:srgbClr val="080910"/>
                </a:solidFill>
                <a:ea typeface="微软雅黑 Light" panose="020B0502040204020203" charset="-122"/>
              </a:rPr>
              <a:t>称为</a:t>
            </a:r>
            <a:r>
              <a:rPr lang="zh-CN" altLang="en-US" sz="2400" b="1" dirty="0">
                <a:solidFill>
                  <a:schemeClr val="tx2"/>
                </a:solidFill>
                <a:ea typeface="微软雅黑 Light" panose="020B0502040204020203" charset="-122"/>
              </a:rPr>
              <a:t>栈顶元素</a:t>
            </a:r>
            <a:endParaRPr lang="zh-CN" altLang="en-US" sz="2400" b="1" dirty="0">
              <a:solidFill>
                <a:srgbClr val="080910"/>
              </a:solidFill>
              <a:ea typeface="微软雅黑 Light" panose="020B0502040204020203" charset="-122"/>
            </a:endParaRPr>
          </a:p>
          <a:p>
            <a:pPr marL="758825" lvl="1" algn="just" eaLnBrk="1" hangingPunct="1"/>
            <a:endParaRPr lang="zh-CN" altLang="en-US" sz="2400" b="1" dirty="0">
              <a:solidFill>
                <a:srgbClr val="080910"/>
              </a:solidFill>
              <a:ea typeface="微软雅黑 Light" panose="020B0502040204020203" charset="-122"/>
            </a:endParaRPr>
          </a:p>
          <a:p>
            <a:pPr marL="0" indent="0" eaLnBrk="1" hangingPunct="1"/>
            <a:r>
              <a:rPr lang="zh-CN" altLang="en-US" sz="2400" b="1" dirty="0">
                <a:solidFill>
                  <a:srgbClr val="080910"/>
                </a:solidFill>
                <a:ea typeface="微软雅黑 Light" panose="020B0502040204020203" charset="-122"/>
              </a:rPr>
              <a:t> 栈是</a:t>
            </a:r>
            <a:r>
              <a:rPr lang="zh-CN" altLang="en-US" sz="2400" b="1" dirty="0">
                <a:solidFill>
                  <a:srgbClr val="FF0000"/>
                </a:solidFill>
                <a:ea typeface="微软雅黑 Light" panose="020B0502040204020203" charset="-122"/>
              </a:rPr>
              <a:t>后进先出（</a:t>
            </a:r>
            <a:r>
              <a:rPr lang="en-US" altLang="zh-CN" sz="2400" b="1" dirty="0">
                <a:solidFill>
                  <a:srgbClr val="FF0000"/>
                </a:solidFill>
                <a:ea typeface="微软雅黑 Light" panose="020B0502040204020203" charset="-122"/>
              </a:rPr>
              <a:t>LIFO</a:t>
            </a:r>
            <a:r>
              <a:rPr lang="zh-CN" altLang="en-US" sz="2400" b="1" dirty="0">
                <a:solidFill>
                  <a:srgbClr val="FF0000"/>
                </a:solidFill>
                <a:ea typeface="微软雅黑 Light" panose="020B0502040204020203" charset="-122"/>
              </a:rPr>
              <a:t>）</a:t>
            </a:r>
            <a:r>
              <a:rPr lang="zh-CN" altLang="en-US" sz="2400" b="1" dirty="0">
                <a:solidFill>
                  <a:srgbClr val="080910"/>
                </a:solidFill>
                <a:ea typeface="微软雅黑 Light" panose="020B0502040204020203" charset="-122"/>
              </a:rPr>
              <a:t>的线性表</a:t>
            </a:r>
            <a:endParaRPr lang="zh-CN" altLang="en-US" sz="2400" b="1" dirty="0">
              <a:solidFill>
                <a:srgbClr val="080910"/>
              </a:solidFill>
              <a:ea typeface="微软雅黑 Light" panose="020B0502040204020203" charset="-122"/>
            </a:endParaRPr>
          </a:p>
        </p:txBody>
      </p:sp>
      <p:sp>
        <p:nvSpPr>
          <p:cNvPr id="7173" name="Rectangle 5"/>
          <p:cNvSpPr/>
          <p:nvPr/>
        </p:nvSpPr>
        <p:spPr>
          <a:xfrm>
            <a:off x="6727825" y="5094288"/>
            <a:ext cx="1143000" cy="495300"/>
          </a:xfrm>
          <a:prstGeom prst="rect">
            <a:avLst/>
          </a:prstGeom>
          <a:noFill/>
          <a:ln w="9525" cap="flat" cmpd="sng">
            <a:solidFill>
              <a:schemeClr val="accent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en-US" altLang="zh-CN" sz="2400" b="1" dirty="0">
                <a:latin typeface="Times New Roman" panose="02020603050405020304" pitchFamily="18" charset="0"/>
                <a:ea typeface="微软雅黑 Light" panose="020B0502040204020203" charset="-122"/>
              </a:rPr>
              <a:t>a</a:t>
            </a:r>
            <a:r>
              <a:rPr lang="en-US" altLang="zh-CN" sz="2400" b="1" baseline="-18000" dirty="0">
                <a:latin typeface="Times New Roman" panose="02020603050405020304" pitchFamily="18" charset="0"/>
                <a:ea typeface="微软雅黑 Light" panose="020B0502040204020203" charset="-122"/>
              </a:rPr>
              <a:t>1</a:t>
            </a:r>
            <a:endParaRPr lang="en-US" altLang="zh-CN" sz="2400" b="1" baseline="-18000" dirty="0">
              <a:latin typeface="Times New Roman" panose="02020603050405020304" pitchFamily="18" charset="0"/>
              <a:ea typeface="微软雅黑 Light" panose="020B0502040204020203" charset="-122"/>
            </a:endParaRPr>
          </a:p>
        </p:txBody>
      </p:sp>
      <p:sp>
        <p:nvSpPr>
          <p:cNvPr id="7174" name="Rectangle 6"/>
          <p:cNvSpPr/>
          <p:nvPr/>
        </p:nvSpPr>
        <p:spPr>
          <a:xfrm>
            <a:off x="6727825" y="4598988"/>
            <a:ext cx="1143000" cy="495300"/>
          </a:xfrm>
          <a:prstGeom prst="rect">
            <a:avLst/>
          </a:prstGeom>
          <a:noFill/>
          <a:ln w="9525" cap="flat" cmpd="sng">
            <a:solidFill>
              <a:schemeClr val="accent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en-US" altLang="zh-CN" sz="2400" b="1" dirty="0">
                <a:latin typeface="Times New Roman" panose="02020603050405020304" pitchFamily="18" charset="0"/>
                <a:ea typeface="微软雅黑 Light" panose="020B0502040204020203" charset="-122"/>
              </a:rPr>
              <a:t>a</a:t>
            </a:r>
            <a:r>
              <a:rPr lang="en-US" altLang="zh-CN" sz="2400" b="1" baseline="-18000" dirty="0">
                <a:latin typeface="Times New Roman" panose="02020603050405020304" pitchFamily="18" charset="0"/>
                <a:ea typeface="微软雅黑 Light" panose="020B0502040204020203" charset="-122"/>
              </a:rPr>
              <a:t>2</a:t>
            </a:r>
            <a:endParaRPr lang="en-US" altLang="zh-CN" sz="2400" b="1" baseline="-18000" dirty="0">
              <a:latin typeface="Times New Roman" panose="02020603050405020304" pitchFamily="18" charset="0"/>
              <a:ea typeface="微软雅黑 Light" panose="020B0502040204020203" charset="-122"/>
            </a:endParaRPr>
          </a:p>
        </p:txBody>
      </p:sp>
      <p:sp>
        <p:nvSpPr>
          <p:cNvPr id="7175" name="Rectangle 7"/>
          <p:cNvSpPr/>
          <p:nvPr/>
        </p:nvSpPr>
        <p:spPr>
          <a:xfrm>
            <a:off x="6727825" y="4105275"/>
            <a:ext cx="1143000" cy="493713"/>
          </a:xfrm>
          <a:prstGeom prst="rect">
            <a:avLst/>
          </a:prstGeom>
          <a:noFill/>
          <a:ln w="9525" cap="flat" cmpd="sng">
            <a:solidFill>
              <a:schemeClr val="accent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endParaRPr lang="zh-CN" altLang="en-US" sz="2400" b="1" dirty="0">
              <a:latin typeface="Times New Roman" panose="02020603050405020304" pitchFamily="18" charset="0"/>
              <a:ea typeface="微软雅黑 Light" panose="020B0502040204020203" charset="-122"/>
            </a:endParaRPr>
          </a:p>
        </p:txBody>
      </p:sp>
      <p:sp>
        <p:nvSpPr>
          <p:cNvPr id="7176" name="Rectangle 8"/>
          <p:cNvSpPr/>
          <p:nvPr/>
        </p:nvSpPr>
        <p:spPr>
          <a:xfrm>
            <a:off x="6727825" y="3609975"/>
            <a:ext cx="1143000" cy="495300"/>
          </a:xfrm>
          <a:prstGeom prst="rect">
            <a:avLst/>
          </a:prstGeom>
          <a:noFill/>
          <a:ln w="9525" cap="flat" cmpd="sng">
            <a:solidFill>
              <a:schemeClr val="accent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en-US" altLang="zh-CN" sz="2400" b="1" dirty="0">
                <a:latin typeface="Times New Roman" panose="02020603050405020304" pitchFamily="18" charset="0"/>
                <a:ea typeface="微软雅黑 Light" panose="020B0502040204020203" charset="-122"/>
              </a:rPr>
              <a:t>a</a:t>
            </a:r>
            <a:r>
              <a:rPr lang="en-US" altLang="zh-CN" sz="2400" b="1" baseline="-25000" dirty="0">
                <a:latin typeface="Times New Roman" panose="02020603050405020304" pitchFamily="18" charset="0"/>
                <a:ea typeface="微软雅黑 Light" panose="020B0502040204020203" charset="-122"/>
              </a:rPr>
              <a:t>n</a:t>
            </a:r>
            <a:endParaRPr lang="en-US" altLang="zh-CN" sz="2400" b="1" baseline="-25000" dirty="0">
              <a:latin typeface="Times New Roman" panose="02020603050405020304" pitchFamily="18" charset="0"/>
              <a:ea typeface="微软雅黑 Light" panose="020B0502040204020203" charset="-122"/>
            </a:endParaRPr>
          </a:p>
        </p:txBody>
      </p:sp>
      <p:sp>
        <p:nvSpPr>
          <p:cNvPr id="7177" name="Line 11"/>
          <p:cNvSpPr/>
          <p:nvPr/>
        </p:nvSpPr>
        <p:spPr>
          <a:xfrm>
            <a:off x="6727825" y="3609975"/>
            <a:ext cx="1143000" cy="0"/>
          </a:xfrm>
          <a:prstGeom prst="line">
            <a:avLst/>
          </a:prstGeom>
          <a:ln w="12700" cap="flat" cmpd="sng">
            <a:solidFill>
              <a:schemeClr val="accent2"/>
            </a:solidFill>
            <a:prstDash val="solid"/>
            <a:miter/>
            <a:headEnd type="none" w="med" len="med"/>
            <a:tailEnd type="none" w="med" len="med"/>
          </a:ln>
        </p:spPr>
      </p:sp>
      <p:sp>
        <p:nvSpPr>
          <p:cNvPr id="7178" name="Line 12"/>
          <p:cNvSpPr/>
          <p:nvPr/>
        </p:nvSpPr>
        <p:spPr>
          <a:xfrm>
            <a:off x="6727825" y="4105275"/>
            <a:ext cx="1143000" cy="0"/>
          </a:xfrm>
          <a:prstGeom prst="line">
            <a:avLst/>
          </a:prstGeom>
          <a:ln w="12700" cap="flat" cmpd="sng">
            <a:solidFill>
              <a:schemeClr val="accent2"/>
            </a:solidFill>
            <a:prstDash val="solid"/>
            <a:miter/>
            <a:headEnd type="none" w="med" len="med"/>
            <a:tailEnd type="none" w="med" len="med"/>
          </a:ln>
        </p:spPr>
      </p:sp>
      <p:sp>
        <p:nvSpPr>
          <p:cNvPr id="7179" name="Line 13"/>
          <p:cNvSpPr/>
          <p:nvPr/>
        </p:nvSpPr>
        <p:spPr>
          <a:xfrm>
            <a:off x="6727825" y="4598988"/>
            <a:ext cx="1143000" cy="0"/>
          </a:xfrm>
          <a:prstGeom prst="line">
            <a:avLst/>
          </a:prstGeom>
          <a:ln w="12700" cap="flat" cmpd="sng">
            <a:solidFill>
              <a:schemeClr val="accent2"/>
            </a:solidFill>
            <a:prstDash val="solid"/>
            <a:miter/>
            <a:headEnd type="none" w="med" len="med"/>
            <a:tailEnd type="none" w="med" len="med"/>
          </a:ln>
        </p:spPr>
      </p:sp>
      <p:sp>
        <p:nvSpPr>
          <p:cNvPr id="7180" name="Line 14"/>
          <p:cNvSpPr/>
          <p:nvPr/>
        </p:nvSpPr>
        <p:spPr>
          <a:xfrm>
            <a:off x="6727825" y="5094288"/>
            <a:ext cx="1143000" cy="0"/>
          </a:xfrm>
          <a:prstGeom prst="line">
            <a:avLst/>
          </a:prstGeom>
          <a:ln w="12700" cap="flat" cmpd="sng">
            <a:solidFill>
              <a:schemeClr val="accent2"/>
            </a:solidFill>
            <a:prstDash val="solid"/>
            <a:miter/>
            <a:headEnd type="none" w="med" len="med"/>
            <a:tailEnd type="none" w="med" len="med"/>
          </a:ln>
        </p:spPr>
      </p:sp>
      <p:sp>
        <p:nvSpPr>
          <p:cNvPr id="7181" name="Line 15"/>
          <p:cNvSpPr/>
          <p:nvPr/>
        </p:nvSpPr>
        <p:spPr>
          <a:xfrm>
            <a:off x="6727825" y="5589588"/>
            <a:ext cx="1143000" cy="0"/>
          </a:xfrm>
          <a:prstGeom prst="line">
            <a:avLst/>
          </a:prstGeom>
          <a:ln w="28575" cap="sq" cmpd="sng">
            <a:solidFill>
              <a:schemeClr val="accent2"/>
            </a:solidFill>
            <a:prstDash val="solid"/>
            <a:miter/>
            <a:headEnd type="none" w="med" len="med"/>
            <a:tailEnd type="none" w="med" len="med"/>
          </a:ln>
        </p:spPr>
      </p:sp>
      <p:sp>
        <p:nvSpPr>
          <p:cNvPr id="7182" name="Line 16"/>
          <p:cNvSpPr/>
          <p:nvPr/>
        </p:nvSpPr>
        <p:spPr>
          <a:xfrm>
            <a:off x="6727825" y="3113088"/>
            <a:ext cx="0" cy="2476500"/>
          </a:xfrm>
          <a:prstGeom prst="line">
            <a:avLst/>
          </a:prstGeom>
          <a:ln w="28575" cap="sq" cmpd="sng">
            <a:solidFill>
              <a:schemeClr val="accent2"/>
            </a:solidFill>
            <a:prstDash val="solid"/>
            <a:miter/>
            <a:headEnd type="none" w="med" len="med"/>
            <a:tailEnd type="none" w="med" len="med"/>
          </a:ln>
        </p:spPr>
      </p:sp>
      <p:sp>
        <p:nvSpPr>
          <p:cNvPr id="7183" name="Line 17"/>
          <p:cNvSpPr/>
          <p:nvPr/>
        </p:nvSpPr>
        <p:spPr>
          <a:xfrm>
            <a:off x="7870825" y="3113088"/>
            <a:ext cx="0" cy="2476500"/>
          </a:xfrm>
          <a:prstGeom prst="line">
            <a:avLst/>
          </a:prstGeom>
          <a:ln w="28575" cap="sq" cmpd="sng">
            <a:solidFill>
              <a:schemeClr val="accent2"/>
            </a:solidFill>
            <a:prstDash val="solid"/>
            <a:miter/>
            <a:headEnd type="none" w="med" len="med"/>
            <a:tailEnd type="none" w="med" len="med"/>
          </a:ln>
        </p:spPr>
      </p:sp>
      <p:sp>
        <p:nvSpPr>
          <p:cNvPr id="7184" name="Text Box 18"/>
          <p:cNvSpPr txBox="1"/>
          <p:nvPr/>
        </p:nvSpPr>
        <p:spPr>
          <a:xfrm>
            <a:off x="6804025" y="3973513"/>
            <a:ext cx="104457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b="1" dirty="0">
                <a:solidFill>
                  <a:srgbClr val="020603"/>
                </a:solidFill>
                <a:latin typeface="Times New Roman" panose="02020603050405020304" pitchFamily="18" charset="0"/>
                <a:ea typeface="微软雅黑 Light" panose="020B0502040204020203" charset="-122"/>
              </a:rPr>
              <a:t>……</a:t>
            </a:r>
            <a:endParaRPr lang="en-US" altLang="zh-CN" b="1" dirty="0">
              <a:solidFill>
                <a:srgbClr val="020603"/>
              </a:solidFill>
              <a:latin typeface="Times New Roman" panose="02020603050405020304" pitchFamily="18" charset="0"/>
              <a:ea typeface="微软雅黑 Light" panose="020B0502040204020203" charset="-122"/>
            </a:endParaRPr>
          </a:p>
        </p:txBody>
      </p:sp>
      <p:sp>
        <p:nvSpPr>
          <p:cNvPr id="107541" name="Arc 21"/>
          <p:cNvSpPr/>
          <p:nvPr/>
        </p:nvSpPr>
        <p:spPr>
          <a:xfrm>
            <a:off x="6584950" y="2819400"/>
            <a:ext cx="447675" cy="609600"/>
          </a:xfrm>
          <a:custGeom>
            <a:avLst/>
            <a:gdLst>
              <a:gd name="txL" fmla="*/ 0 w 23977"/>
              <a:gd name="txT" fmla="*/ 0 h 21600"/>
              <a:gd name="txR" fmla="*/ 23977 w 23977"/>
              <a:gd name="txB" fmla="*/ 21600 h 21600"/>
            </a:gdLst>
            <a:ahLst/>
            <a:cxnLst>
              <a:cxn ang="0">
                <a:pos x="0" y="2147483646"/>
              </a:cxn>
              <a:cxn ang="0">
                <a:pos x="2147483646" y="2147483646"/>
              </a:cxn>
              <a:cxn ang="0">
                <a:pos x="2147483646" y="2147483646"/>
              </a:cxn>
            </a:cxnLst>
            <a:rect l="txL" t="txT" r="txR" b="txB"/>
            <a:pathLst>
              <a:path w="23977" h="21600" fill="none">
                <a:moveTo>
                  <a:pt x="0" y="131"/>
                </a:moveTo>
                <a:cubicBezTo>
                  <a:pt x="789" y="43"/>
                  <a:pt x="1582" y="0"/>
                  <a:pt x="2377" y="0"/>
                </a:cubicBezTo>
                <a:cubicBezTo>
                  <a:pt x="14306" y="0"/>
                  <a:pt x="23977" y="9670"/>
                  <a:pt x="23977" y="21600"/>
                </a:cubicBezTo>
              </a:path>
              <a:path w="23977" h="21600" stroke="0">
                <a:moveTo>
                  <a:pt x="0" y="131"/>
                </a:moveTo>
                <a:cubicBezTo>
                  <a:pt x="789" y="43"/>
                  <a:pt x="1582" y="0"/>
                  <a:pt x="2377" y="0"/>
                </a:cubicBezTo>
                <a:cubicBezTo>
                  <a:pt x="14306" y="0"/>
                  <a:pt x="23977" y="9670"/>
                  <a:pt x="23977" y="21600"/>
                </a:cubicBezTo>
                <a:lnTo>
                  <a:pt x="2377" y="21600"/>
                </a:lnTo>
                <a:lnTo>
                  <a:pt x="0" y="131"/>
                </a:lnTo>
                <a:close/>
              </a:path>
            </a:pathLst>
          </a:custGeom>
          <a:noFill/>
          <a:ln w="19050" cap="flat" cmpd="sng">
            <a:solidFill>
              <a:schemeClr val="bg1">
                <a:alpha val="100000"/>
              </a:schemeClr>
            </a:solidFill>
            <a:prstDash val="solid"/>
            <a:miter lim="800000"/>
            <a:headEnd type="triangle" w="med" len="med"/>
            <a:tailEnd type="none" w="med" len="med"/>
          </a:ln>
        </p:spPr>
        <p:txBody>
          <a:bodyPr/>
          <a:p>
            <a:endParaRPr lang="zh-CN" altLang="en-US"/>
          </a:p>
        </p:txBody>
      </p:sp>
      <p:sp>
        <p:nvSpPr>
          <p:cNvPr id="107542" name="Arc 22"/>
          <p:cNvSpPr/>
          <p:nvPr/>
        </p:nvSpPr>
        <p:spPr>
          <a:xfrm flipH="1">
            <a:off x="7594600" y="2901950"/>
            <a:ext cx="428625" cy="527050"/>
          </a:xfrm>
          <a:custGeom>
            <a:avLst/>
            <a:gdLst>
              <a:gd name="txL" fmla="*/ 0 w 24430"/>
              <a:gd name="txT" fmla="*/ 0 h 26262"/>
              <a:gd name="txR" fmla="*/ 24430 w 24430"/>
              <a:gd name="txB" fmla="*/ 26262 h 26262"/>
            </a:gdLst>
            <a:ahLst/>
            <a:cxnLst>
              <a:cxn ang="0">
                <a:pos x="0" y="2147483646"/>
              </a:cxn>
              <a:cxn ang="0">
                <a:pos x="2147483646" y="2147483646"/>
              </a:cxn>
              <a:cxn ang="0">
                <a:pos x="2147483646" y="2147483646"/>
              </a:cxn>
            </a:cxnLst>
            <a:rect l="txL" t="txT" r="txR" b="txB"/>
            <a:pathLst>
              <a:path w="24430" h="26262" fill="none">
                <a:moveTo>
                  <a:pt x="0" y="186"/>
                </a:moveTo>
                <a:cubicBezTo>
                  <a:pt x="938" y="62"/>
                  <a:pt x="1883" y="0"/>
                  <a:pt x="2830" y="0"/>
                </a:cubicBezTo>
                <a:cubicBezTo>
                  <a:pt x="14759" y="0"/>
                  <a:pt x="24430" y="9670"/>
                  <a:pt x="24430" y="21600"/>
                </a:cubicBezTo>
                <a:cubicBezTo>
                  <a:pt x="24430" y="23167"/>
                  <a:pt x="24259" y="24731"/>
                  <a:pt x="23920" y="26261"/>
                </a:cubicBezTo>
              </a:path>
              <a:path w="24430" h="26262" stroke="0">
                <a:moveTo>
                  <a:pt x="0" y="186"/>
                </a:moveTo>
                <a:cubicBezTo>
                  <a:pt x="938" y="62"/>
                  <a:pt x="1883" y="0"/>
                  <a:pt x="2830" y="0"/>
                </a:cubicBezTo>
                <a:cubicBezTo>
                  <a:pt x="14759" y="0"/>
                  <a:pt x="24430" y="9670"/>
                  <a:pt x="24430" y="21600"/>
                </a:cubicBezTo>
                <a:cubicBezTo>
                  <a:pt x="24430" y="23167"/>
                  <a:pt x="24259" y="24731"/>
                  <a:pt x="23920" y="26261"/>
                </a:cubicBezTo>
                <a:lnTo>
                  <a:pt x="2830" y="21600"/>
                </a:lnTo>
                <a:lnTo>
                  <a:pt x="0" y="186"/>
                </a:lnTo>
                <a:close/>
              </a:path>
            </a:pathLst>
          </a:custGeom>
          <a:noFill/>
          <a:ln w="19050" cap="flat" cmpd="sng">
            <a:solidFill>
              <a:schemeClr val="bg1">
                <a:alpha val="100000"/>
              </a:schemeClr>
            </a:solidFill>
            <a:prstDash val="solid"/>
            <a:miter lim="800000"/>
            <a:headEnd type="none" w="med" len="med"/>
            <a:tailEnd type="triangle" w="med" len="med"/>
          </a:ln>
        </p:spPr>
        <p:txBody>
          <a:bodyPr/>
          <a:p>
            <a:endParaRPr lang="zh-CN" altLang="en-US"/>
          </a:p>
        </p:txBody>
      </p:sp>
      <p:sp>
        <p:nvSpPr>
          <p:cNvPr id="107543" name="Line 23"/>
          <p:cNvSpPr/>
          <p:nvPr/>
        </p:nvSpPr>
        <p:spPr>
          <a:xfrm>
            <a:off x="6053138" y="5319713"/>
            <a:ext cx="655637" cy="0"/>
          </a:xfrm>
          <a:prstGeom prst="line">
            <a:avLst/>
          </a:prstGeom>
          <a:ln w="9525" cap="flat" cmpd="sng">
            <a:solidFill>
              <a:schemeClr val="accent2"/>
            </a:solidFill>
            <a:prstDash val="solid"/>
            <a:miter/>
            <a:headEnd type="none" w="med" len="med"/>
            <a:tailEnd type="triangle" w="med" len="med"/>
          </a:ln>
        </p:spPr>
      </p:sp>
      <p:sp>
        <p:nvSpPr>
          <p:cNvPr id="107544" name="Line 24"/>
          <p:cNvSpPr/>
          <p:nvPr/>
        </p:nvSpPr>
        <p:spPr>
          <a:xfrm>
            <a:off x="6053138" y="3865563"/>
            <a:ext cx="655637" cy="0"/>
          </a:xfrm>
          <a:prstGeom prst="line">
            <a:avLst/>
          </a:prstGeom>
          <a:ln w="9525" cap="flat" cmpd="sng">
            <a:solidFill>
              <a:schemeClr val="accent2"/>
            </a:solidFill>
            <a:prstDash val="solid"/>
            <a:miter/>
            <a:headEnd type="none" w="med" len="med"/>
            <a:tailEnd type="triangle" w="med" len="med"/>
          </a:ln>
        </p:spPr>
      </p:sp>
      <p:sp>
        <p:nvSpPr>
          <p:cNvPr id="107545" name="Text Box 25"/>
          <p:cNvSpPr txBox="1"/>
          <p:nvPr/>
        </p:nvSpPr>
        <p:spPr>
          <a:xfrm>
            <a:off x="5337175" y="3617913"/>
            <a:ext cx="838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微软雅黑 Light" panose="020B0502040204020203" charset="-122"/>
              </a:rPr>
              <a:t>栈顶</a:t>
            </a:r>
            <a:endParaRPr lang="zh-CN" altLang="en-US" sz="2400" b="1" dirty="0">
              <a:solidFill>
                <a:srgbClr val="FF0000"/>
              </a:solidFill>
              <a:latin typeface="Times New Roman" panose="02020603050405020304" pitchFamily="18" charset="0"/>
              <a:ea typeface="微软雅黑 Light" panose="020B0502040204020203" charset="-122"/>
            </a:endParaRPr>
          </a:p>
        </p:txBody>
      </p:sp>
      <p:sp>
        <p:nvSpPr>
          <p:cNvPr id="107546" name="Text Box 26"/>
          <p:cNvSpPr txBox="1"/>
          <p:nvPr/>
        </p:nvSpPr>
        <p:spPr>
          <a:xfrm>
            <a:off x="5192713" y="4938713"/>
            <a:ext cx="9906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zh-CN" altLang="en-US" b="1" dirty="0">
                <a:solidFill>
                  <a:schemeClr val="tx1"/>
                </a:solidFill>
                <a:latin typeface="Times New Roman" panose="02020603050405020304" pitchFamily="18" charset="0"/>
                <a:ea typeface="微软雅黑 Light" panose="020B0502040204020203" charset="-122"/>
              </a:rPr>
              <a:t> </a:t>
            </a:r>
            <a:r>
              <a:rPr lang="zh-CN" altLang="en-US" sz="2400" b="1" dirty="0">
                <a:solidFill>
                  <a:srgbClr val="FF0000"/>
                </a:solidFill>
                <a:latin typeface="Times New Roman" panose="02020603050405020304" pitchFamily="18" charset="0"/>
                <a:ea typeface="微软雅黑 Light" panose="020B0502040204020203" charset="-122"/>
              </a:rPr>
              <a:t>栈底</a:t>
            </a:r>
            <a:endParaRPr lang="zh-CN" altLang="en-US" sz="2400" b="1" dirty="0">
              <a:solidFill>
                <a:srgbClr val="FF0000"/>
              </a:solidFill>
              <a:latin typeface="Times New Roman" panose="02020603050405020304" pitchFamily="18" charset="0"/>
              <a:ea typeface="微软雅黑 Light" panose="020B0502040204020203" charset="-122"/>
            </a:endParaRPr>
          </a:p>
        </p:txBody>
      </p:sp>
      <p:sp>
        <p:nvSpPr>
          <p:cNvPr id="107547" name="Text Box 27"/>
          <p:cNvSpPr txBox="1"/>
          <p:nvPr/>
        </p:nvSpPr>
        <p:spPr>
          <a:xfrm>
            <a:off x="5840413" y="2595563"/>
            <a:ext cx="838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微软雅黑 Light" panose="020B0502040204020203" charset="-122"/>
              </a:rPr>
              <a:t>出栈</a:t>
            </a:r>
            <a:endParaRPr lang="zh-CN" altLang="en-US" sz="2400" b="1" dirty="0">
              <a:solidFill>
                <a:srgbClr val="FF0000"/>
              </a:solidFill>
              <a:latin typeface="Times New Roman" panose="02020603050405020304" pitchFamily="18" charset="0"/>
              <a:ea typeface="微软雅黑 Light" panose="020B0502040204020203" charset="-122"/>
            </a:endParaRPr>
          </a:p>
        </p:txBody>
      </p:sp>
      <p:sp>
        <p:nvSpPr>
          <p:cNvPr id="107548" name="Rectangle 28"/>
          <p:cNvSpPr/>
          <p:nvPr/>
        </p:nvSpPr>
        <p:spPr>
          <a:xfrm>
            <a:off x="8023225" y="2565400"/>
            <a:ext cx="7969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FF0000"/>
                </a:solidFill>
                <a:latin typeface="Times New Roman" panose="02020603050405020304" pitchFamily="18" charset="0"/>
                <a:ea typeface="微软雅黑 Light" panose="020B0502040204020203" charset="-122"/>
              </a:rPr>
              <a:t>入栈</a:t>
            </a:r>
            <a:endParaRPr lang="zh-CN" altLang="en-US" sz="2400" b="1" dirty="0">
              <a:solidFill>
                <a:srgbClr val="FF0000"/>
              </a:solidFill>
              <a:latin typeface="Times New Roman" panose="02020603050405020304" pitchFamily="18" charset="0"/>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4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754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0754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754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0754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754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7523">
                                            <p:txEl>
                                              <p:charRg st="38" end="5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754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1075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523">
                                            <p:txEl>
                                              <p:charRg st="52" end="6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7523">
                                            <p:txEl>
                                              <p:charRg st="65" end="8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7523">
                                            <p:txEl>
                                              <p:charRg st="86" end="9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7523">
                                            <p:txEl>
                                              <p:charRg st="95" end="10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7523">
                                            <p:txEl>
                                              <p:charRg st="105" end="1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5" grpId="0"/>
      <p:bldP spid="107546" grpId="0"/>
      <p:bldP spid="107547" grpId="0"/>
      <p:bldP spid="1075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46083" name="Rectangle 2"/>
          <p:cNvSpPr/>
          <p:nvPr/>
        </p:nvSpPr>
        <p:spPr>
          <a:xfrm>
            <a:off x="107950" y="523875"/>
            <a:ext cx="830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zh-CN" altLang="en-US" sz="2400" b="1" dirty="0">
                <a:solidFill>
                  <a:srgbClr val="FFFFFF"/>
                </a:solidFill>
                <a:latin typeface="微软雅黑 Light" panose="020B0502040204020203" charset="-122"/>
                <a:ea typeface="微软雅黑 Light" panose="020B0502040204020203" charset="-122"/>
              </a:rPr>
              <a:t>表达式</a:t>
            </a:r>
            <a:r>
              <a:rPr lang="en-US" altLang="zh-CN" sz="2400" b="1" dirty="0">
                <a:solidFill>
                  <a:srgbClr val="FFFFFF"/>
                </a:solidFill>
                <a:latin typeface="微软雅黑 Light" panose="020B0502040204020203" charset="-122"/>
                <a:ea typeface="微软雅黑 Light" panose="020B0502040204020203" charset="-122"/>
              </a:rPr>
              <a:t>5+(6-4/2)*3</a:t>
            </a:r>
            <a:r>
              <a:rPr lang="zh-CN" altLang="en-US" sz="2400" b="1" dirty="0">
                <a:solidFill>
                  <a:srgbClr val="FFFFFF"/>
                </a:solidFill>
                <a:latin typeface="微软雅黑 Light" panose="020B0502040204020203" charset="-122"/>
                <a:ea typeface="微软雅黑 Light" panose="020B0502040204020203" charset="-122"/>
              </a:rPr>
              <a:t>进行计算的过程中栈的变化</a:t>
            </a:r>
            <a:endParaRPr lang="zh-CN" altLang="en-US" sz="2400" b="1" dirty="0">
              <a:solidFill>
                <a:srgbClr val="FFFFFF"/>
              </a:solidFill>
              <a:latin typeface="微软雅黑 Light" panose="020B0502040204020203" charset="-122"/>
              <a:ea typeface="微软雅黑 Light" panose="020B0502040204020203" charset="-122"/>
            </a:endParaRPr>
          </a:p>
        </p:txBody>
      </p:sp>
      <p:sp>
        <p:nvSpPr>
          <p:cNvPr id="203779" name="Text Box 3"/>
          <p:cNvSpPr txBox="1"/>
          <p:nvPr/>
        </p:nvSpPr>
        <p:spPr>
          <a:xfrm>
            <a:off x="4125913" y="2424113"/>
            <a:ext cx="684212" cy="4286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6085" name="Text Box 4"/>
          <p:cNvSpPr txBox="1"/>
          <p:nvPr/>
        </p:nvSpPr>
        <p:spPr>
          <a:xfrm>
            <a:off x="5192713" y="2039938"/>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6086" name="Line 5"/>
          <p:cNvSpPr/>
          <p:nvPr/>
        </p:nvSpPr>
        <p:spPr>
          <a:xfrm flipV="1">
            <a:off x="2859088" y="1735138"/>
            <a:ext cx="0" cy="319087"/>
          </a:xfrm>
          <a:prstGeom prst="line">
            <a:avLst/>
          </a:prstGeom>
          <a:ln w="9525" cap="flat" cmpd="sng">
            <a:solidFill>
              <a:srgbClr val="000000"/>
            </a:solidFill>
            <a:prstDash val="solid"/>
            <a:headEnd type="none" w="med" len="med"/>
            <a:tailEnd type="none" w="med" len="med"/>
          </a:ln>
        </p:spPr>
      </p:sp>
      <p:sp>
        <p:nvSpPr>
          <p:cNvPr id="46087" name="Line 6"/>
          <p:cNvSpPr/>
          <p:nvPr/>
        </p:nvSpPr>
        <p:spPr>
          <a:xfrm flipV="1">
            <a:off x="4030663" y="1735138"/>
            <a:ext cx="0" cy="319087"/>
          </a:xfrm>
          <a:prstGeom prst="line">
            <a:avLst/>
          </a:prstGeom>
          <a:ln w="9525" cap="flat" cmpd="sng">
            <a:solidFill>
              <a:srgbClr val="000000"/>
            </a:solidFill>
            <a:prstDash val="solid"/>
            <a:headEnd type="none" w="med" len="med"/>
            <a:tailEnd type="none" w="med" len="med"/>
          </a:ln>
        </p:spPr>
      </p:sp>
      <p:sp>
        <p:nvSpPr>
          <p:cNvPr id="46088" name="Line 7"/>
          <p:cNvSpPr/>
          <p:nvPr/>
        </p:nvSpPr>
        <p:spPr>
          <a:xfrm flipV="1">
            <a:off x="4840288" y="1735138"/>
            <a:ext cx="0" cy="314325"/>
          </a:xfrm>
          <a:prstGeom prst="line">
            <a:avLst/>
          </a:prstGeom>
          <a:ln w="9525" cap="flat" cmpd="sng">
            <a:solidFill>
              <a:srgbClr val="000000"/>
            </a:solidFill>
            <a:prstDash val="solid"/>
            <a:headEnd type="none" w="med" len="med"/>
            <a:tailEnd type="none" w="med" len="med"/>
          </a:ln>
        </p:spPr>
      </p:sp>
      <p:sp>
        <p:nvSpPr>
          <p:cNvPr id="46089" name="Line 8"/>
          <p:cNvSpPr/>
          <p:nvPr/>
        </p:nvSpPr>
        <p:spPr>
          <a:xfrm flipV="1">
            <a:off x="5969000" y="1735138"/>
            <a:ext cx="0" cy="314325"/>
          </a:xfrm>
          <a:prstGeom prst="line">
            <a:avLst/>
          </a:prstGeom>
          <a:ln w="9525" cap="flat" cmpd="sng">
            <a:solidFill>
              <a:srgbClr val="000000"/>
            </a:solidFill>
            <a:prstDash val="solid"/>
            <a:headEnd type="none" w="med" len="med"/>
            <a:tailEnd type="none" w="med" len="med"/>
          </a:ln>
        </p:spPr>
      </p:sp>
      <p:sp>
        <p:nvSpPr>
          <p:cNvPr id="46090" name="Line 9"/>
          <p:cNvSpPr/>
          <p:nvPr/>
        </p:nvSpPr>
        <p:spPr>
          <a:xfrm>
            <a:off x="2860675" y="3178175"/>
            <a:ext cx="1171575" cy="0"/>
          </a:xfrm>
          <a:prstGeom prst="line">
            <a:avLst/>
          </a:prstGeom>
          <a:ln w="9525" cap="flat" cmpd="sng">
            <a:solidFill>
              <a:srgbClr val="000000"/>
            </a:solidFill>
            <a:prstDash val="solid"/>
            <a:headEnd type="none" w="med" len="med"/>
            <a:tailEnd type="none" w="med" len="med"/>
          </a:ln>
        </p:spPr>
      </p:sp>
      <p:sp>
        <p:nvSpPr>
          <p:cNvPr id="46091" name="Rectangle 10"/>
          <p:cNvSpPr/>
          <p:nvPr/>
        </p:nvSpPr>
        <p:spPr>
          <a:xfrm>
            <a:off x="2860675" y="2054225"/>
            <a:ext cx="1171575" cy="17018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6092" name="Line 11"/>
          <p:cNvSpPr/>
          <p:nvPr/>
        </p:nvSpPr>
        <p:spPr>
          <a:xfrm>
            <a:off x="2860675" y="2797175"/>
            <a:ext cx="1171575" cy="0"/>
          </a:xfrm>
          <a:prstGeom prst="line">
            <a:avLst/>
          </a:prstGeom>
          <a:ln w="9525" cap="flat" cmpd="sng">
            <a:solidFill>
              <a:srgbClr val="000000"/>
            </a:solidFill>
            <a:prstDash val="solid"/>
            <a:headEnd type="none" w="med" len="med"/>
            <a:tailEnd type="none" w="med" len="med"/>
          </a:ln>
        </p:spPr>
      </p:sp>
      <p:sp>
        <p:nvSpPr>
          <p:cNvPr id="46093" name="Line 12"/>
          <p:cNvSpPr/>
          <p:nvPr/>
        </p:nvSpPr>
        <p:spPr>
          <a:xfrm>
            <a:off x="2860675" y="3436938"/>
            <a:ext cx="1171575" cy="0"/>
          </a:xfrm>
          <a:prstGeom prst="line">
            <a:avLst/>
          </a:prstGeom>
          <a:ln w="9525" cap="flat" cmpd="sng">
            <a:solidFill>
              <a:srgbClr val="000000"/>
            </a:solidFill>
            <a:prstDash val="solid"/>
            <a:headEnd type="none" w="med" len="med"/>
            <a:tailEnd type="none" w="med" len="med"/>
          </a:ln>
        </p:spPr>
      </p:sp>
      <p:sp>
        <p:nvSpPr>
          <p:cNvPr id="46094" name="Line 13"/>
          <p:cNvSpPr/>
          <p:nvPr/>
        </p:nvSpPr>
        <p:spPr>
          <a:xfrm>
            <a:off x="2860675" y="2481263"/>
            <a:ext cx="1171575" cy="0"/>
          </a:xfrm>
          <a:prstGeom prst="line">
            <a:avLst/>
          </a:prstGeom>
          <a:ln w="9525" cap="flat" cmpd="sng">
            <a:solidFill>
              <a:srgbClr val="000000"/>
            </a:solidFill>
            <a:prstDash val="solid"/>
            <a:headEnd type="none" w="med" len="med"/>
            <a:tailEnd type="none" w="med" len="med"/>
          </a:ln>
        </p:spPr>
      </p:sp>
      <p:sp>
        <p:nvSpPr>
          <p:cNvPr id="46095" name="Rectangle 14"/>
          <p:cNvSpPr/>
          <p:nvPr/>
        </p:nvSpPr>
        <p:spPr>
          <a:xfrm>
            <a:off x="4843463" y="2049463"/>
            <a:ext cx="1128712" cy="16764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6096" name="Line 15"/>
          <p:cNvSpPr/>
          <p:nvPr/>
        </p:nvSpPr>
        <p:spPr>
          <a:xfrm>
            <a:off x="4843463" y="2782888"/>
            <a:ext cx="1128712" cy="0"/>
          </a:xfrm>
          <a:prstGeom prst="line">
            <a:avLst/>
          </a:prstGeom>
          <a:ln w="9525" cap="flat" cmpd="sng">
            <a:solidFill>
              <a:srgbClr val="000000"/>
            </a:solidFill>
            <a:prstDash val="solid"/>
            <a:headEnd type="none" w="med" len="med"/>
            <a:tailEnd type="none" w="med" len="med"/>
          </a:ln>
        </p:spPr>
      </p:sp>
      <p:sp>
        <p:nvSpPr>
          <p:cNvPr id="46097" name="Line 16"/>
          <p:cNvSpPr/>
          <p:nvPr/>
        </p:nvSpPr>
        <p:spPr>
          <a:xfrm>
            <a:off x="4843463" y="3411538"/>
            <a:ext cx="1128712" cy="0"/>
          </a:xfrm>
          <a:prstGeom prst="line">
            <a:avLst/>
          </a:prstGeom>
          <a:ln w="9525" cap="flat" cmpd="sng">
            <a:solidFill>
              <a:srgbClr val="000000"/>
            </a:solidFill>
            <a:prstDash val="solid"/>
            <a:headEnd type="none" w="med" len="med"/>
            <a:tailEnd type="none" w="med" len="med"/>
          </a:ln>
        </p:spPr>
      </p:sp>
      <p:sp>
        <p:nvSpPr>
          <p:cNvPr id="46098" name="Line 17"/>
          <p:cNvSpPr/>
          <p:nvPr/>
        </p:nvSpPr>
        <p:spPr>
          <a:xfrm>
            <a:off x="4843463" y="3097213"/>
            <a:ext cx="1128712" cy="0"/>
          </a:xfrm>
          <a:prstGeom prst="line">
            <a:avLst/>
          </a:prstGeom>
          <a:ln w="9525" cap="flat" cmpd="sng">
            <a:solidFill>
              <a:srgbClr val="000000"/>
            </a:solidFill>
            <a:prstDash val="solid"/>
            <a:headEnd type="none" w="med" len="med"/>
            <a:tailEnd type="none" w="med" len="med"/>
          </a:ln>
        </p:spPr>
      </p:sp>
      <p:sp>
        <p:nvSpPr>
          <p:cNvPr id="46099" name="Line 18"/>
          <p:cNvSpPr/>
          <p:nvPr/>
        </p:nvSpPr>
        <p:spPr>
          <a:xfrm>
            <a:off x="4843463" y="2468563"/>
            <a:ext cx="1128712" cy="0"/>
          </a:xfrm>
          <a:prstGeom prst="line">
            <a:avLst/>
          </a:prstGeom>
          <a:ln w="9525" cap="flat" cmpd="sng">
            <a:solidFill>
              <a:srgbClr val="000000"/>
            </a:solidFill>
            <a:prstDash val="solid"/>
            <a:headEnd type="none" w="med" len="med"/>
            <a:tailEnd type="none" w="med" len="med"/>
          </a:ln>
        </p:spPr>
      </p:sp>
      <p:grpSp>
        <p:nvGrpSpPr>
          <p:cNvPr id="2" name="Group 19"/>
          <p:cNvGrpSpPr/>
          <p:nvPr/>
        </p:nvGrpSpPr>
        <p:grpSpPr>
          <a:xfrm>
            <a:off x="2149475" y="2432050"/>
            <a:ext cx="722313" cy="304800"/>
            <a:chOff x="1354" y="1225"/>
            <a:chExt cx="455" cy="192"/>
          </a:xfrm>
        </p:grpSpPr>
        <p:sp>
          <p:nvSpPr>
            <p:cNvPr id="46125" name="Text Box 20"/>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6126" name="Line 21"/>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46101" name="Text Box 22"/>
          <p:cNvSpPr txBox="1"/>
          <p:nvPr/>
        </p:nvSpPr>
        <p:spPr>
          <a:xfrm>
            <a:off x="4953000" y="3638550"/>
            <a:ext cx="1062038"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203799" name="Line 23"/>
          <p:cNvSpPr/>
          <p:nvPr/>
        </p:nvSpPr>
        <p:spPr>
          <a:xfrm>
            <a:off x="4525963" y="2652713"/>
            <a:ext cx="327025" cy="0"/>
          </a:xfrm>
          <a:prstGeom prst="line">
            <a:avLst/>
          </a:prstGeom>
          <a:ln w="9525" cap="flat" cmpd="sng">
            <a:solidFill>
              <a:srgbClr val="000000"/>
            </a:solidFill>
            <a:prstDash val="solid"/>
            <a:headEnd type="none" w="med" len="med"/>
            <a:tailEnd type="triangle" w="med" len="med"/>
          </a:ln>
        </p:spPr>
      </p:sp>
      <p:sp>
        <p:nvSpPr>
          <p:cNvPr id="46103" name="Text Box 24"/>
          <p:cNvSpPr txBox="1"/>
          <p:nvPr/>
        </p:nvSpPr>
        <p:spPr>
          <a:xfrm>
            <a:off x="5245100" y="33877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6104" name="Line 25"/>
          <p:cNvSpPr/>
          <p:nvPr/>
        </p:nvSpPr>
        <p:spPr>
          <a:xfrm>
            <a:off x="2879725" y="3127375"/>
            <a:ext cx="1171575" cy="0"/>
          </a:xfrm>
          <a:prstGeom prst="line">
            <a:avLst/>
          </a:prstGeom>
          <a:ln w="9525" cap="flat" cmpd="sng">
            <a:solidFill>
              <a:srgbClr val="020603"/>
            </a:solidFill>
            <a:prstDash val="solid"/>
            <a:miter/>
            <a:headEnd type="none" w="med" len="med"/>
            <a:tailEnd type="none" w="med" len="med"/>
          </a:ln>
        </p:spPr>
      </p:sp>
      <p:sp>
        <p:nvSpPr>
          <p:cNvPr id="46105" name="Text Box 26"/>
          <p:cNvSpPr txBox="1"/>
          <p:nvPr/>
        </p:nvSpPr>
        <p:spPr>
          <a:xfrm>
            <a:off x="3300413" y="3387725"/>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5</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46106" name="Text Box 27"/>
          <p:cNvSpPr txBox="1"/>
          <p:nvPr/>
        </p:nvSpPr>
        <p:spPr>
          <a:xfrm>
            <a:off x="6107113" y="165893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8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46107" name="Text Box 28"/>
          <p:cNvSpPr txBox="1"/>
          <p:nvPr/>
        </p:nvSpPr>
        <p:spPr>
          <a:xfrm>
            <a:off x="5245100" y="3100388"/>
            <a:ext cx="331788" cy="3603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203806" name="Text Box 30"/>
          <p:cNvSpPr txBox="1"/>
          <p:nvPr/>
        </p:nvSpPr>
        <p:spPr>
          <a:xfrm>
            <a:off x="3300413" y="3092450"/>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4</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203807" name="Text Box 31"/>
          <p:cNvSpPr txBox="1"/>
          <p:nvPr/>
        </p:nvSpPr>
        <p:spPr>
          <a:xfrm>
            <a:off x="3300413" y="2781300"/>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3</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203808" name="Text Box 32"/>
          <p:cNvSpPr txBox="1"/>
          <p:nvPr/>
        </p:nvSpPr>
        <p:spPr>
          <a:xfrm>
            <a:off x="5248275" y="2781300"/>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46111" name="Text Box 33"/>
          <p:cNvSpPr txBox="1"/>
          <p:nvPr/>
        </p:nvSpPr>
        <p:spPr>
          <a:xfrm>
            <a:off x="4438650" y="3459163"/>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6112" name="Text Box 34"/>
          <p:cNvSpPr txBox="1"/>
          <p:nvPr/>
        </p:nvSpPr>
        <p:spPr>
          <a:xfrm>
            <a:off x="4198938" y="5057775"/>
            <a:ext cx="1062037"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203811" name="Text Box 35"/>
          <p:cNvSpPr txBox="1"/>
          <p:nvPr/>
        </p:nvSpPr>
        <p:spPr>
          <a:xfrm>
            <a:off x="1187450" y="3484563"/>
            <a:ext cx="360363" cy="304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03812" name="Text Box 36"/>
          <p:cNvSpPr txBox="1"/>
          <p:nvPr/>
        </p:nvSpPr>
        <p:spPr>
          <a:xfrm>
            <a:off x="1476375" y="3500438"/>
            <a:ext cx="503238" cy="304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1600" dirty="0">
                <a:solidFill>
                  <a:srgbClr val="020603"/>
                </a:solidFill>
                <a:latin typeface="Times New Roman" panose="02020603050405020304" pitchFamily="18" charset="0"/>
                <a:ea typeface="微软雅黑 Light" panose="020B0502040204020203" charset="-122"/>
              </a:rPr>
              <a:t>12</a:t>
            </a:r>
            <a:endParaRPr lang="en-US" altLang="zh-CN" sz="16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600" dirty="0">
              <a:solidFill>
                <a:srgbClr val="020603"/>
              </a:solidFill>
              <a:latin typeface="Times New Roman" panose="02020603050405020304" pitchFamily="18" charset="0"/>
              <a:ea typeface="微软雅黑 Light" panose="020B0502040204020203" charset="-122"/>
            </a:endParaRPr>
          </a:p>
        </p:txBody>
      </p:sp>
      <p:grpSp>
        <p:nvGrpSpPr>
          <p:cNvPr id="3" name="Group 37"/>
          <p:cNvGrpSpPr/>
          <p:nvPr/>
        </p:nvGrpSpPr>
        <p:grpSpPr>
          <a:xfrm>
            <a:off x="2124075" y="2708275"/>
            <a:ext cx="722313" cy="304800"/>
            <a:chOff x="1354" y="1225"/>
            <a:chExt cx="455" cy="192"/>
          </a:xfrm>
        </p:grpSpPr>
        <p:sp>
          <p:nvSpPr>
            <p:cNvPr id="46123" name="Text Box 38"/>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6124" name="Line 39"/>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grpSp>
        <p:nvGrpSpPr>
          <p:cNvPr id="4" name="Group 40"/>
          <p:cNvGrpSpPr/>
          <p:nvPr/>
        </p:nvGrpSpPr>
        <p:grpSpPr>
          <a:xfrm>
            <a:off x="2124075" y="2997200"/>
            <a:ext cx="722313" cy="304800"/>
            <a:chOff x="1354" y="1225"/>
            <a:chExt cx="455" cy="192"/>
          </a:xfrm>
        </p:grpSpPr>
        <p:sp>
          <p:nvSpPr>
            <p:cNvPr id="46121" name="Text Box 41"/>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6122" name="Line 42"/>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grpSp>
        <p:nvGrpSpPr>
          <p:cNvPr id="5" name="Group 43"/>
          <p:cNvGrpSpPr/>
          <p:nvPr/>
        </p:nvGrpSpPr>
        <p:grpSpPr>
          <a:xfrm>
            <a:off x="4137025" y="2708275"/>
            <a:ext cx="722313" cy="304800"/>
            <a:chOff x="1354" y="1225"/>
            <a:chExt cx="455" cy="192"/>
          </a:xfrm>
        </p:grpSpPr>
        <p:sp>
          <p:nvSpPr>
            <p:cNvPr id="46119" name="Text Box 44"/>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6120" name="Line 45"/>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46118" name="Text Box 46"/>
          <p:cNvSpPr txBox="1"/>
          <p:nvPr/>
        </p:nvSpPr>
        <p:spPr>
          <a:xfrm>
            <a:off x="2195513" y="3789363"/>
            <a:ext cx="4608512" cy="13716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600" b="1" dirty="0">
                <a:solidFill>
                  <a:srgbClr val="020603"/>
                </a:solidFill>
                <a:latin typeface="Times New Roman" panose="02020603050405020304" pitchFamily="18" charset="0"/>
                <a:ea typeface="微软雅黑 Light" panose="020B0502040204020203" charset="-122"/>
              </a:rPr>
              <a:t>OPND                          OPTR</a:t>
            </a: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algn="ctr" eaLnBrk="1" hangingPunct="1">
              <a:spcBef>
                <a:spcPct val="0"/>
              </a:spcBef>
              <a:buNone/>
            </a:pP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(f) </a:t>
            </a:r>
            <a:r>
              <a:rPr lang="en-US" altLang="zh-CN"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的优先级低于</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，从操作数栈中退出两个操作数，从运算符栈中退出一个运算符</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a:t>
            </a:r>
            <a:r>
              <a:rPr lang="zh-CN" altLang="en-US"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做运算， </a:t>
            </a:r>
            <a:r>
              <a:rPr lang="en-US" altLang="zh-CN" sz="1800" b="1" dirty="0">
                <a:solidFill>
                  <a:srgbClr val="020603"/>
                </a:solidFill>
                <a:latin typeface="微软雅黑 Light" panose="020B0502040204020203" charset="-122"/>
                <a:ea typeface="微软雅黑 Light" panose="020B0502040204020203" charset="-122"/>
              </a:rPr>
              <a:t>4*3</a:t>
            </a:r>
            <a:r>
              <a:rPr lang="zh-CN" altLang="en-US" sz="1800" b="1" dirty="0">
                <a:solidFill>
                  <a:srgbClr val="020603"/>
                </a:solidFill>
                <a:latin typeface="微软雅黑 Light" panose="020B0502040204020203" charset="-122"/>
                <a:ea typeface="微软雅黑 Light" panose="020B0502040204020203" charset="-122"/>
              </a:rPr>
              <a:t>的结果入操作数栈。</a:t>
            </a:r>
            <a:endParaRPr lang="zh-CN" altLang="en-US" sz="1800" b="1" dirty="0">
              <a:solidFill>
                <a:srgbClr val="020603"/>
              </a:solidFill>
              <a:latin typeface="微软雅黑 Light" panose="020B0502040204020203" charset="-122"/>
              <a:ea typeface="微软雅黑 Light" panose="020B0502040204020203"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4 -2.59259E-6 L -0.17726 0.06736 " pathEditMode="relative" rAng="0" ptsTypes="AA">
                                      <p:cBhvr>
                                        <p:cTn id="6" dur="2000" fill="hold"/>
                                        <p:tgtEl>
                                          <p:spTgt spid="203807"/>
                                        </p:tgtEl>
                                        <p:attrNameLst>
                                          <p:attrName>ppt_x</p:attrName>
                                          <p:attrName>ppt_y</p:attrName>
                                        </p:attrNameLst>
                                      </p:cBhvr>
                                      <p:rCtr x="-8700" y="3400"/>
                                    </p:animMotion>
                                  </p:childTnLst>
                                </p:cTn>
                              </p:par>
                            </p:childTnLst>
                          </p:cTn>
                        </p:par>
                        <p:par>
                          <p:cTn id="7" fill="hold">
                            <p:stCondLst>
                              <p:cond delay="2000"/>
                            </p:stCondLst>
                            <p:childTnLst>
                              <p:par>
                                <p:cTn id="8" presetID="1" presetClass="entr" presetSubtype="0" fill="hold" nodeType="afterEffect">
                                  <p:stCondLst>
                                    <p:cond delay="20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2.5E-6 0.00371 L -0.22431 0.02454 " pathEditMode="relative" rAng="0" ptsTypes="AA">
                                      <p:cBhvr>
                                        <p:cTn id="15" dur="2000" fill="hold"/>
                                        <p:tgtEl>
                                          <p:spTgt spid="203806"/>
                                        </p:tgtEl>
                                        <p:attrNameLst>
                                          <p:attrName>ppt_x</p:attrName>
                                          <p:attrName>ppt_y</p:attrName>
                                        </p:attrNameLst>
                                      </p:cBhvr>
                                      <p:rCtr x="-11200" y="1000"/>
                                    </p:animMotion>
                                  </p:childTnLst>
                                </p:cTn>
                              </p:par>
                            </p:childTnLst>
                          </p:cTn>
                        </p:par>
                        <p:par>
                          <p:cTn id="16" fill="hold">
                            <p:stCondLst>
                              <p:cond delay="2000"/>
                            </p:stCondLst>
                            <p:childTnLst>
                              <p:par>
                                <p:cTn id="17" presetID="1" presetClass="entr" presetSubtype="0" fill="hold" nodeType="afterEffect">
                                  <p:stCondLst>
                                    <p:cond delay="20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0798 0.00533 L -0.41493 0.06829 " pathEditMode="relative" rAng="0" ptsTypes="AA">
                                      <p:cBhvr>
                                        <p:cTn id="24" dur="2000" fill="hold"/>
                                        <p:tgtEl>
                                          <p:spTgt spid="203808"/>
                                        </p:tgtEl>
                                        <p:attrNameLst>
                                          <p:attrName>ppt_x</p:attrName>
                                          <p:attrName>ppt_y</p:attrName>
                                        </p:attrNameLst>
                                      </p:cBhvr>
                                      <p:rCtr x="-20300" y="3100"/>
                                    </p:animMotion>
                                  </p:childTnLst>
                                </p:cTn>
                              </p:par>
                            </p:childTnLst>
                          </p:cTn>
                        </p:par>
                        <p:par>
                          <p:cTn id="25" fill="hold">
                            <p:stCondLst>
                              <p:cond delay="2000"/>
                            </p:stCondLst>
                            <p:childTnLst>
                              <p:par>
                                <p:cTn id="26" presetID="1" presetClass="entr" presetSubtype="0" fill="hold" nodeType="afterEffect">
                                  <p:stCondLst>
                                    <p:cond delay="20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03799"/>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20377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38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038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1" nodeType="clickEffect">
                                  <p:stCondLst>
                                    <p:cond delay="0"/>
                                  </p:stCondLst>
                                  <p:childTnLst>
                                    <p:animMotion origin="layout" path="M 0.0118 1.11111E-6 L 0.19271 -0.0537 " pathEditMode="relative" rAng="0" ptsTypes="AA">
                                      <p:cBhvr>
                                        <p:cTn id="41" dur="2000" fill="hold"/>
                                        <p:tgtEl>
                                          <p:spTgt spid="203812"/>
                                        </p:tgtEl>
                                        <p:attrNameLst>
                                          <p:attrName>ppt_x</p:attrName>
                                          <p:attrName>ppt_y</p:attrName>
                                        </p:attrNameLst>
                                      </p:cBhvr>
                                      <p:rCtr x="9000" y="-2700"/>
                                    </p:animMotion>
                                  </p:childTnLst>
                                </p:cTn>
                              </p:par>
                            </p:childTnLst>
                          </p:cTn>
                        </p:par>
                        <p:par>
                          <p:cTn id="42" fill="hold">
                            <p:stCondLst>
                              <p:cond delay="2000"/>
                            </p:stCondLst>
                            <p:childTnLst>
                              <p:par>
                                <p:cTn id="43" presetID="1" presetClass="entr" presetSubtype="0" fill="hold" nodeType="afterEffect">
                                  <p:stCondLst>
                                    <p:cond delay="20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xit" presetSubtype="0" fill="hold" nodeType="withEffect">
                                  <p:stCondLst>
                                    <p:cond delay="200"/>
                                  </p:stCondLst>
                                  <p:childTnLst>
                                    <p:set>
                                      <p:cBhvr>
                                        <p:cTn id="4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p:bldP spid="203806" grpId="0"/>
      <p:bldP spid="203807" grpId="0"/>
      <p:bldP spid="203808" grpId="0"/>
      <p:bldP spid="203811" grpId="0"/>
      <p:bldP spid="203812" grpId="0"/>
      <p:bldP spid="203812"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47107" name="Rectangle 2"/>
          <p:cNvSpPr/>
          <p:nvPr/>
        </p:nvSpPr>
        <p:spPr>
          <a:xfrm>
            <a:off x="107950" y="523875"/>
            <a:ext cx="830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zh-CN" altLang="en-US" sz="2400" b="1" dirty="0">
                <a:solidFill>
                  <a:srgbClr val="FFFFFF"/>
                </a:solidFill>
                <a:latin typeface="微软雅黑 Light" panose="020B0502040204020203" charset="-122"/>
                <a:ea typeface="微软雅黑 Light" panose="020B0502040204020203" charset="-122"/>
              </a:rPr>
              <a:t>表达式</a:t>
            </a:r>
            <a:r>
              <a:rPr lang="en-US" altLang="zh-CN" sz="2400" b="1" dirty="0">
                <a:solidFill>
                  <a:srgbClr val="FFFFFF"/>
                </a:solidFill>
                <a:latin typeface="微软雅黑 Light" panose="020B0502040204020203" charset="-122"/>
                <a:ea typeface="微软雅黑 Light" panose="020B0502040204020203" charset="-122"/>
              </a:rPr>
              <a:t>5+(6-4/2)*3</a:t>
            </a:r>
            <a:r>
              <a:rPr lang="zh-CN" altLang="en-US" sz="2400" b="1" dirty="0">
                <a:solidFill>
                  <a:srgbClr val="FFFFFF"/>
                </a:solidFill>
                <a:latin typeface="微软雅黑 Light" panose="020B0502040204020203" charset="-122"/>
                <a:ea typeface="微软雅黑 Light" panose="020B0502040204020203" charset="-122"/>
              </a:rPr>
              <a:t>进行计算的过程中栈的变化</a:t>
            </a:r>
            <a:endParaRPr lang="zh-CN" altLang="en-US" sz="2400" b="1" dirty="0">
              <a:solidFill>
                <a:srgbClr val="FFFFFF"/>
              </a:solidFill>
              <a:latin typeface="微软雅黑 Light" panose="020B0502040204020203" charset="-122"/>
              <a:ea typeface="微软雅黑 Light" panose="020B0502040204020203" charset="-122"/>
            </a:endParaRPr>
          </a:p>
        </p:txBody>
      </p:sp>
      <p:sp>
        <p:nvSpPr>
          <p:cNvPr id="204803" name="Text Box 3"/>
          <p:cNvSpPr txBox="1"/>
          <p:nvPr/>
        </p:nvSpPr>
        <p:spPr>
          <a:xfrm>
            <a:off x="4125913" y="2695575"/>
            <a:ext cx="684212" cy="4286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7109" name="Text Box 4"/>
          <p:cNvSpPr txBox="1"/>
          <p:nvPr/>
        </p:nvSpPr>
        <p:spPr>
          <a:xfrm>
            <a:off x="5192713" y="2039938"/>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7110" name="Line 5"/>
          <p:cNvSpPr/>
          <p:nvPr/>
        </p:nvSpPr>
        <p:spPr>
          <a:xfrm flipV="1">
            <a:off x="2859088" y="1735138"/>
            <a:ext cx="0" cy="319087"/>
          </a:xfrm>
          <a:prstGeom prst="line">
            <a:avLst/>
          </a:prstGeom>
          <a:ln w="9525" cap="flat" cmpd="sng">
            <a:solidFill>
              <a:srgbClr val="000000"/>
            </a:solidFill>
            <a:prstDash val="solid"/>
            <a:headEnd type="none" w="med" len="med"/>
            <a:tailEnd type="none" w="med" len="med"/>
          </a:ln>
        </p:spPr>
      </p:sp>
      <p:sp>
        <p:nvSpPr>
          <p:cNvPr id="47111" name="Line 6"/>
          <p:cNvSpPr/>
          <p:nvPr/>
        </p:nvSpPr>
        <p:spPr>
          <a:xfrm flipV="1">
            <a:off x="4030663" y="1735138"/>
            <a:ext cx="0" cy="319087"/>
          </a:xfrm>
          <a:prstGeom prst="line">
            <a:avLst/>
          </a:prstGeom>
          <a:ln w="9525" cap="flat" cmpd="sng">
            <a:solidFill>
              <a:srgbClr val="000000"/>
            </a:solidFill>
            <a:prstDash val="solid"/>
            <a:headEnd type="none" w="med" len="med"/>
            <a:tailEnd type="none" w="med" len="med"/>
          </a:ln>
        </p:spPr>
      </p:sp>
      <p:sp>
        <p:nvSpPr>
          <p:cNvPr id="47112" name="Line 7"/>
          <p:cNvSpPr/>
          <p:nvPr/>
        </p:nvSpPr>
        <p:spPr>
          <a:xfrm flipV="1">
            <a:off x="4840288" y="1735138"/>
            <a:ext cx="0" cy="314325"/>
          </a:xfrm>
          <a:prstGeom prst="line">
            <a:avLst/>
          </a:prstGeom>
          <a:ln w="9525" cap="flat" cmpd="sng">
            <a:solidFill>
              <a:srgbClr val="000000"/>
            </a:solidFill>
            <a:prstDash val="solid"/>
            <a:headEnd type="none" w="med" len="med"/>
            <a:tailEnd type="none" w="med" len="med"/>
          </a:ln>
        </p:spPr>
      </p:sp>
      <p:sp>
        <p:nvSpPr>
          <p:cNvPr id="47113" name="Line 8"/>
          <p:cNvSpPr/>
          <p:nvPr/>
        </p:nvSpPr>
        <p:spPr>
          <a:xfrm flipV="1">
            <a:off x="5969000" y="1735138"/>
            <a:ext cx="0" cy="314325"/>
          </a:xfrm>
          <a:prstGeom prst="line">
            <a:avLst/>
          </a:prstGeom>
          <a:ln w="9525" cap="flat" cmpd="sng">
            <a:solidFill>
              <a:srgbClr val="000000"/>
            </a:solidFill>
            <a:prstDash val="solid"/>
            <a:headEnd type="none" w="med" len="med"/>
            <a:tailEnd type="none" w="med" len="med"/>
          </a:ln>
        </p:spPr>
      </p:sp>
      <p:sp>
        <p:nvSpPr>
          <p:cNvPr id="47114" name="Line 9"/>
          <p:cNvSpPr/>
          <p:nvPr/>
        </p:nvSpPr>
        <p:spPr>
          <a:xfrm>
            <a:off x="2860675" y="3178175"/>
            <a:ext cx="1171575" cy="0"/>
          </a:xfrm>
          <a:prstGeom prst="line">
            <a:avLst/>
          </a:prstGeom>
          <a:ln w="9525" cap="flat" cmpd="sng">
            <a:solidFill>
              <a:srgbClr val="000000"/>
            </a:solidFill>
            <a:prstDash val="solid"/>
            <a:headEnd type="none" w="med" len="med"/>
            <a:tailEnd type="none" w="med" len="med"/>
          </a:ln>
        </p:spPr>
      </p:sp>
      <p:sp>
        <p:nvSpPr>
          <p:cNvPr id="47115" name="Rectangle 10"/>
          <p:cNvSpPr/>
          <p:nvPr/>
        </p:nvSpPr>
        <p:spPr>
          <a:xfrm>
            <a:off x="2860675" y="2054225"/>
            <a:ext cx="1171575" cy="17018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7116" name="Line 11"/>
          <p:cNvSpPr/>
          <p:nvPr/>
        </p:nvSpPr>
        <p:spPr>
          <a:xfrm>
            <a:off x="2860675" y="2797175"/>
            <a:ext cx="1171575" cy="0"/>
          </a:xfrm>
          <a:prstGeom prst="line">
            <a:avLst/>
          </a:prstGeom>
          <a:ln w="9525" cap="flat" cmpd="sng">
            <a:solidFill>
              <a:srgbClr val="000000"/>
            </a:solidFill>
            <a:prstDash val="solid"/>
            <a:headEnd type="none" w="med" len="med"/>
            <a:tailEnd type="none" w="med" len="med"/>
          </a:ln>
        </p:spPr>
      </p:sp>
      <p:sp>
        <p:nvSpPr>
          <p:cNvPr id="47117" name="Line 12"/>
          <p:cNvSpPr/>
          <p:nvPr/>
        </p:nvSpPr>
        <p:spPr>
          <a:xfrm>
            <a:off x="2860675" y="3436938"/>
            <a:ext cx="1171575" cy="0"/>
          </a:xfrm>
          <a:prstGeom prst="line">
            <a:avLst/>
          </a:prstGeom>
          <a:ln w="9525" cap="flat" cmpd="sng">
            <a:solidFill>
              <a:srgbClr val="000000"/>
            </a:solidFill>
            <a:prstDash val="solid"/>
            <a:headEnd type="none" w="med" len="med"/>
            <a:tailEnd type="none" w="med" len="med"/>
          </a:ln>
        </p:spPr>
      </p:sp>
      <p:sp>
        <p:nvSpPr>
          <p:cNvPr id="47118" name="Line 13"/>
          <p:cNvSpPr/>
          <p:nvPr/>
        </p:nvSpPr>
        <p:spPr>
          <a:xfrm>
            <a:off x="2860675" y="2481263"/>
            <a:ext cx="1171575" cy="0"/>
          </a:xfrm>
          <a:prstGeom prst="line">
            <a:avLst/>
          </a:prstGeom>
          <a:ln w="9525" cap="flat" cmpd="sng">
            <a:solidFill>
              <a:srgbClr val="000000"/>
            </a:solidFill>
            <a:prstDash val="solid"/>
            <a:headEnd type="none" w="med" len="med"/>
            <a:tailEnd type="none" w="med" len="med"/>
          </a:ln>
        </p:spPr>
      </p:sp>
      <p:sp>
        <p:nvSpPr>
          <p:cNvPr id="47119" name="Rectangle 14"/>
          <p:cNvSpPr/>
          <p:nvPr/>
        </p:nvSpPr>
        <p:spPr>
          <a:xfrm>
            <a:off x="4843463" y="2049463"/>
            <a:ext cx="1128712" cy="16764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7120" name="Line 15"/>
          <p:cNvSpPr/>
          <p:nvPr/>
        </p:nvSpPr>
        <p:spPr>
          <a:xfrm>
            <a:off x="4843463" y="2782888"/>
            <a:ext cx="1128712" cy="0"/>
          </a:xfrm>
          <a:prstGeom prst="line">
            <a:avLst/>
          </a:prstGeom>
          <a:ln w="9525" cap="flat" cmpd="sng">
            <a:solidFill>
              <a:srgbClr val="000000"/>
            </a:solidFill>
            <a:prstDash val="solid"/>
            <a:headEnd type="none" w="med" len="med"/>
            <a:tailEnd type="none" w="med" len="med"/>
          </a:ln>
        </p:spPr>
      </p:sp>
      <p:sp>
        <p:nvSpPr>
          <p:cNvPr id="47121" name="Line 16"/>
          <p:cNvSpPr/>
          <p:nvPr/>
        </p:nvSpPr>
        <p:spPr>
          <a:xfrm>
            <a:off x="4843463" y="3411538"/>
            <a:ext cx="1128712" cy="0"/>
          </a:xfrm>
          <a:prstGeom prst="line">
            <a:avLst/>
          </a:prstGeom>
          <a:ln w="9525" cap="flat" cmpd="sng">
            <a:solidFill>
              <a:srgbClr val="000000"/>
            </a:solidFill>
            <a:prstDash val="solid"/>
            <a:headEnd type="none" w="med" len="med"/>
            <a:tailEnd type="none" w="med" len="med"/>
          </a:ln>
        </p:spPr>
      </p:sp>
      <p:sp>
        <p:nvSpPr>
          <p:cNvPr id="47122" name="Line 17"/>
          <p:cNvSpPr/>
          <p:nvPr/>
        </p:nvSpPr>
        <p:spPr>
          <a:xfrm>
            <a:off x="4843463" y="3097213"/>
            <a:ext cx="1128712" cy="0"/>
          </a:xfrm>
          <a:prstGeom prst="line">
            <a:avLst/>
          </a:prstGeom>
          <a:ln w="9525" cap="flat" cmpd="sng">
            <a:solidFill>
              <a:srgbClr val="000000"/>
            </a:solidFill>
            <a:prstDash val="solid"/>
            <a:headEnd type="none" w="med" len="med"/>
            <a:tailEnd type="none" w="med" len="med"/>
          </a:ln>
        </p:spPr>
      </p:sp>
      <p:sp>
        <p:nvSpPr>
          <p:cNvPr id="47123" name="Line 18"/>
          <p:cNvSpPr/>
          <p:nvPr/>
        </p:nvSpPr>
        <p:spPr>
          <a:xfrm>
            <a:off x="4843463" y="2468563"/>
            <a:ext cx="1128712" cy="0"/>
          </a:xfrm>
          <a:prstGeom prst="line">
            <a:avLst/>
          </a:prstGeom>
          <a:ln w="9525" cap="flat" cmpd="sng">
            <a:solidFill>
              <a:srgbClr val="000000"/>
            </a:solidFill>
            <a:prstDash val="solid"/>
            <a:headEnd type="none" w="med" len="med"/>
            <a:tailEnd type="none" w="med" len="med"/>
          </a:ln>
        </p:spPr>
      </p:sp>
      <p:grpSp>
        <p:nvGrpSpPr>
          <p:cNvPr id="2" name="Group 19"/>
          <p:cNvGrpSpPr/>
          <p:nvPr/>
        </p:nvGrpSpPr>
        <p:grpSpPr>
          <a:xfrm>
            <a:off x="2149475" y="2774950"/>
            <a:ext cx="722313" cy="304800"/>
            <a:chOff x="1354" y="1225"/>
            <a:chExt cx="455" cy="192"/>
          </a:xfrm>
        </p:grpSpPr>
        <p:sp>
          <p:nvSpPr>
            <p:cNvPr id="47147" name="Text Box 20"/>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7148" name="Line 21"/>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47125" name="Text Box 22"/>
          <p:cNvSpPr txBox="1"/>
          <p:nvPr/>
        </p:nvSpPr>
        <p:spPr>
          <a:xfrm>
            <a:off x="4953000" y="3638550"/>
            <a:ext cx="1062038"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204823" name="Line 23"/>
          <p:cNvSpPr/>
          <p:nvPr/>
        </p:nvSpPr>
        <p:spPr>
          <a:xfrm>
            <a:off x="4525963" y="2924175"/>
            <a:ext cx="327025" cy="0"/>
          </a:xfrm>
          <a:prstGeom prst="line">
            <a:avLst/>
          </a:prstGeom>
          <a:ln w="9525" cap="flat" cmpd="sng">
            <a:solidFill>
              <a:srgbClr val="000000"/>
            </a:solidFill>
            <a:prstDash val="solid"/>
            <a:headEnd type="none" w="med" len="med"/>
            <a:tailEnd type="triangle" w="med" len="med"/>
          </a:ln>
        </p:spPr>
      </p:sp>
      <p:sp>
        <p:nvSpPr>
          <p:cNvPr id="47127" name="Text Box 24"/>
          <p:cNvSpPr txBox="1"/>
          <p:nvPr/>
        </p:nvSpPr>
        <p:spPr>
          <a:xfrm>
            <a:off x="5245100" y="33877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7128" name="Line 25"/>
          <p:cNvSpPr/>
          <p:nvPr/>
        </p:nvSpPr>
        <p:spPr>
          <a:xfrm>
            <a:off x="2879725" y="3127375"/>
            <a:ext cx="1171575" cy="0"/>
          </a:xfrm>
          <a:prstGeom prst="line">
            <a:avLst/>
          </a:prstGeom>
          <a:ln w="9525" cap="flat" cmpd="sng">
            <a:solidFill>
              <a:srgbClr val="020603"/>
            </a:solidFill>
            <a:prstDash val="solid"/>
            <a:miter/>
            <a:headEnd type="none" w="med" len="med"/>
            <a:tailEnd type="none" w="med" len="med"/>
          </a:ln>
        </p:spPr>
      </p:sp>
      <p:sp>
        <p:nvSpPr>
          <p:cNvPr id="47129" name="Text Box 27"/>
          <p:cNvSpPr txBox="1"/>
          <p:nvPr/>
        </p:nvSpPr>
        <p:spPr>
          <a:xfrm>
            <a:off x="6107113" y="165893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8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204829" name="Text Box 29"/>
          <p:cNvSpPr txBox="1"/>
          <p:nvPr/>
        </p:nvSpPr>
        <p:spPr>
          <a:xfrm>
            <a:off x="3322638" y="3452813"/>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5</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204830" name="Text Box 30"/>
          <p:cNvSpPr txBox="1"/>
          <p:nvPr/>
        </p:nvSpPr>
        <p:spPr>
          <a:xfrm>
            <a:off x="3276600" y="3141663"/>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12</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204831" name="Text Box 31"/>
          <p:cNvSpPr txBox="1"/>
          <p:nvPr/>
        </p:nvSpPr>
        <p:spPr>
          <a:xfrm>
            <a:off x="5248275" y="3068638"/>
            <a:ext cx="331788" cy="3603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47133" name="Text Box 32"/>
          <p:cNvSpPr txBox="1"/>
          <p:nvPr/>
        </p:nvSpPr>
        <p:spPr>
          <a:xfrm>
            <a:off x="4438650" y="3459163"/>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7134" name="Text Box 33"/>
          <p:cNvSpPr txBox="1"/>
          <p:nvPr/>
        </p:nvSpPr>
        <p:spPr>
          <a:xfrm>
            <a:off x="4198938" y="5057775"/>
            <a:ext cx="1062037"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204834" name="Text Box 34"/>
          <p:cNvSpPr txBox="1"/>
          <p:nvPr/>
        </p:nvSpPr>
        <p:spPr>
          <a:xfrm>
            <a:off x="1187450" y="3484563"/>
            <a:ext cx="360363" cy="304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204835" name="Text Box 35"/>
          <p:cNvSpPr txBox="1"/>
          <p:nvPr/>
        </p:nvSpPr>
        <p:spPr>
          <a:xfrm>
            <a:off x="1476375" y="3500438"/>
            <a:ext cx="503238" cy="304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1600" dirty="0">
                <a:solidFill>
                  <a:srgbClr val="020603"/>
                </a:solidFill>
                <a:latin typeface="Times New Roman" panose="02020603050405020304" pitchFamily="18" charset="0"/>
                <a:ea typeface="微软雅黑 Light" panose="020B0502040204020203" charset="-122"/>
              </a:rPr>
              <a:t>17</a:t>
            </a:r>
            <a:endParaRPr lang="en-US" altLang="zh-CN" sz="16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600" dirty="0">
              <a:solidFill>
                <a:srgbClr val="020603"/>
              </a:solidFill>
              <a:latin typeface="Times New Roman" panose="02020603050405020304" pitchFamily="18" charset="0"/>
              <a:ea typeface="微软雅黑 Light" panose="020B0502040204020203" charset="-122"/>
            </a:endParaRPr>
          </a:p>
        </p:txBody>
      </p:sp>
      <p:grpSp>
        <p:nvGrpSpPr>
          <p:cNvPr id="3" name="Group 36"/>
          <p:cNvGrpSpPr/>
          <p:nvPr/>
        </p:nvGrpSpPr>
        <p:grpSpPr>
          <a:xfrm>
            <a:off x="2124075" y="3052763"/>
            <a:ext cx="722313" cy="304800"/>
            <a:chOff x="1354" y="1225"/>
            <a:chExt cx="455" cy="192"/>
          </a:xfrm>
        </p:grpSpPr>
        <p:sp>
          <p:nvSpPr>
            <p:cNvPr id="47145" name="Text Box 37"/>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7146" name="Line 38"/>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grpSp>
        <p:nvGrpSpPr>
          <p:cNvPr id="4" name="Group 39"/>
          <p:cNvGrpSpPr/>
          <p:nvPr/>
        </p:nvGrpSpPr>
        <p:grpSpPr>
          <a:xfrm>
            <a:off x="2124075" y="3340100"/>
            <a:ext cx="722313" cy="304800"/>
            <a:chOff x="1354" y="1225"/>
            <a:chExt cx="455" cy="192"/>
          </a:xfrm>
        </p:grpSpPr>
        <p:sp>
          <p:nvSpPr>
            <p:cNvPr id="47143" name="Text Box 40"/>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7144" name="Line 41"/>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grpSp>
        <p:nvGrpSpPr>
          <p:cNvPr id="5" name="Group 42"/>
          <p:cNvGrpSpPr/>
          <p:nvPr/>
        </p:nvGrpSpPr>
        <p:grpSpPr>
          <a:xfrm>
            <a:off x="4137025" y="2979738"/>
            <a:ext cx="722313" cy="304800"/>
            <a:chOff x="1354" y="1225"/>
            <a:chExt cx="455" cy="192"/>
          </a:xfrm>
        </p:grpSpPr>
        <p:sp>
          <p:nvSpPr>
            <p:cNvPr id="47141" name="Text Box 43"/>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7142" name="Line 44"/>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47140" name="Text Box 45"/>
          <p:cNvSpPr txBox="1"/>
          <p:nvPr/>
        </p:nvSpPr>
        <p:spPr>
          <a:xfrm>
            <a:off x="2195513" y="3789363"/>
            <a:ext cx="4608512" cy="13716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600" b="1" dirty="0">
                <a:solidFill>
                  <a:srgbClr val="020603"/>
                </a:solidFill>
                <a:latin typeface="Times New Roman" panose="02020603050405020304" pitchFamily="18" charset="0"/>
                <a:ea typeface="微软雅黑 Light" panose="020B0502040204020203" charset="-122"/>
              </a:rPr>
              <a:t>OPND                          OPTR</a:t>
            </a: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algn="ctr" eaLnBrk="1" hangingPunct="1">
              <a:spcBef>
                <a:spcPct val="0"/>
              </a:spcBef>
              <a:buNone/>
            </a:pP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(g) </a:t>
            </a:r>
            <a:r>
              <a:rPr lang="en-US" altLang="zh-CN"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的优先级低于</a:t>
            </a:r>
            <a:r>
              <a:rPr lang="zh-CN" altLang="en-US"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，从操作数栈中退出两个操作数，从运算符栈中退出运算符</a:t>
            </a:r>
            <a:r>
              <a:rPr lang="zh-CN" altLang="en-US"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做运算， </a:t>
            </a:r>
            <a:r>
              <a:rPr lang="en-US" altLang="zh-CN" sz="1800" b="1" dirty="0">
                <a:solidFill>
                  <a:srgbClr val="020603"/>
                </a:solidFill>
                <a:latin typeface="微软雅黑 Light" panose="020B0502040204020203" charset="-122"/>
                <a:ea typeface="微软雅黑 Light" panose="020B0502040204020203" charset="-122"/>
              </a:rPr>
              <a:t>5+12</a:t>
            </a:r>
            <a:r>
              <a:rPr lang="zh-CN" altLang="en-US" sz="1800" b="1" dirty="0">
                <a:solidFill>
                  <a:srgbClr val="020603"/>
                </a:solidFill>
                <a:latin typeface="微软雅黑 Light" panose="020B0502040204020203" charset="-122"/>
                <a:ea typeface="微软雅黑 Light" panose="020B0502040204020203" charset="-122"/>
              </a:rPr>
              <a:t>的结果入操作数栈。</a:t>
            </a:r>
            <a:endParaRPr lang="zh-CN" altLang="en-US" sz="1800" b="1" dirty="0">
              <a:solidFill>
                <a:srgbClr val="020603"/>
              </a:solidFill>
              <a:latin typeface="微软雅黑 Light" panose="020B0502040204020203" charset="-122"/>
              <a:ea typeface="微软雅黑 Light" panose="020B0502040204020203"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7 1.11111E-6 L -0.17066 0.01736 " pathEditMode="relative" rAng="0" ptsTypes="AA">
                                      <p:cBhvr>
                                        <p:cTn id="6" dur="2000" fill="hold"/>
                                        <p:tgtEl>
                                          <p:spTgt spid="204830"/>
                                        </p:tgtEl>
                                        <p:attrNameLst>
                                          <p:attrName>ppt_x</p:attrName>
                                          <p:attrName>ppt_y</p:attrName>
                                        </p:attrNameLst>
                                      </p:cBhvr>
                                      <p:rCtr x="-8500" y="900"/>
                                    </p:animMotion>
                                  </p:childTnLst>
                                </p:cTn>
                              </p:par>
                            </p:childTnLst>
                          </p:cTn>
                        </p:par>
                        <p:par>
                          <p:cTn id="7" fill="hold">
                            <p:stCondLst>
                              <p:cond delay="2000"/>
                            </p:stCondLst>
                            <p:childTnLst>
                              <p:par>
                                <p:cTn id="8" presetID="1" presetClass="entr" presetSubtype="0" fill="hold" nodeType="afterEffect">
                                  <p:stCondLst>
                                    <p:cond delay="20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823 -0.00695 L -0.22691 -0.02801 " pathEditMode="relative" rAng="0" ptsTypes="AA">
                                      <p:cBhvr>
                                        <p:cTn id="15" dur="2000" fill="hold"/>
                                        <p:tgtEl>
                                          <p:spTgt spid="204829"/>
                                        </p:tgtEl>
                                        <p:attrNameLst>
                                          <p:attrName>ppt_x</p:attrName>
                                          <p:attrName>ppt_y</p:attrName>
                                        </p:attrNameLst>
                                      </p:cBhvr>
                                      <p:rCtr x="-10400" y="-1100"/>
                                    </p:animMotion>
                                  </p:childTnLst>
                                </p:cTn>
                              </p:par>
                            </p:childTnLst>
                          </p:cTn>
                        </p:par>
                        <p:par>
                          <p:cTn id="16" fill="hold">
                            <p:stCondLst>
                              <p:cond delay="2000"/>
                            </p:stCondLst>
                            <p:childTnLst>
                              <p:par>
                                <p:cTn id="17" presetID="1" presetClass="entr" presetSubtype="0" fill="hold" nodeType="afterEffect">
                                  <p:stCondLst>
                                    <p:cond delay="20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1579 -1.11111E-6 L -0.41493 0.02639 " pathEditMode="relative" rAng="0" ptsTypes="AA">
                                      <p:cBhvr>
                                        <p:cTn id="24" dur="2000" fill="hold"/>
                                        <p:tgtEl>
                                          <p:spTgt spid="204831"/>
                                        </p:tgtEl>
                                        <p:attrNameLst>
                                          <p:attrName>ppt_x</p:attrName>
                                          <p:attrName>ppt_y</p:attrName>
                                        </p:attrNameLst>
                                      </p:cBhvr>
                                      <p:rCtr x="-20000" y="1300"/>
                                    </p:animMotion>
                                  </p:childTnLst>
                                </p:cTn>
                              </p:par>
                            </p:childTnLst>
                          </p:cTn>
                        </p:par>
                        <p:par>
                          <p:cTn id="25" fill="hold">
                            <p:stCondLst>
                              <p:cond delay="2000"/>
                            </p:stCondLst>
                            <p:childTnLst>
                              <p:par>
                                <p:cTn id="26" presetID="1" presetClass="entr" presetSubtype="0" fill="hold" nodeType="afterEffect">
                                  <p:stCondLst>
                                    <p:cond delay="20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04823"/>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20480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483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048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1" nodeType="clickEffect">
                                  <p:stCondLst>
                                    <p:cond delay="0"/>
                                  </p:stCondLst>
                                  <p:childTnLst>
                                    <p:animMotion origin="layout" path="M 0.00382 1.11111E-6 L 0.18507 -0.01158 " pathEditMode="relative" rAng="0" ptsTypes="AA">
                                      <p:cBhvr>
                                        <p:cTn id="41" dur="2000" fill="hold"/>
                                        <p:tgtEl>
                                          <p:spTgt spid="204835"/>
                                        </p:tgtEl>
                                        <p:attrNameLst>
                                          <p:attrName>ppt_x</p:attrName>
                                          <p:attrName>ppt_y</p:attrName>
                                        </p:attrNameLst>
                                      </p:cBhvr>
                                      <p:rCtr x="9100" y="-600"/>
                                    </p:animMotion>
                                  </p:childTnLst>
                                </p:cTn>
                              </p:par>
                            </p:childTnLst>
                          </p:cTn>
                        </p:par>
                        <p:par>
                          <p:cTn id="42" fill="hold">
                            <p:stCondLst>
                              <p:cond delay="2000"/>
                            </p:stCondLst>
                            <p:childTnLst>
                              <p:par>
                                <p:cTn id="43" presetID="1" presetClass="entr" presetSubtype="0" fill="hold" nodeType="afterEffect">
                                  <p:stCondLst>
                                    <p:cond delay="20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xit" presetSubtype="0" fill="hold" nodeType="withEffect">
                                  <p:stCondLst>
                                    <p:cond delay="200"/>
                                  </p:stCondLst>
                                  <p:childTnLst>
                                    <p:set>
                                      <p:cBhvr>
                                        <p:cTn id="4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p:bldP spid="204829" grpId="0"/>
      <p:bldP spid="204830" grpId="0"/>
      <p:bldP spid="204831" grpId="0"/>
      <p:bldP spid="204834" grpId="0"/>
      <p:bldP spid="204835" grpId="0"/>
      <p:bldP spid="204835"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48131" name="Rectangle 2"/>
          <p:cNvSpPr/>
          <p:nvPr/>
        </p:nvSpPr>
        <p:spPr>
          <a:xfrm>
            <a:off x="107950" y="523875"/>
            <a:ext cx="830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zh-CN" altLang="en-US" sz="2400" b="1" dirty="0">
                <a:solidFill>
                  <a:srgbClr val="FFFFFF"/>
                </a:solidFill>
                <a:latin typeface="微软雅黑 Light" panose="020B0502040204020203" charset="-122"/>
                <a:ea typeface="微软雅黑 Light" panose="020B0502040204020203" charset="-122"/>
              </a:rPr>
              <a:t>表达式</a:t>
            </a:r>
            <a:r>
              <a:rPr lang="en-US" altLang="zh-CN" sz="2400" b="1" dirty="0">
                <a:solidFill>
                  <a:srgbClr val="FFFFFF"/>
                </a:solidFill>
                <a:latin typeface="微软雅黑 Light" panose="020B0502040204020203" charset="-122"/>
                <a:ea typeface="微软雅黑 Light" panose="020B0502040204020203" charset="-122"/>
              </a:rPr>
              <a:t>5+(6-4/2)*3</a:t>
            </a:r>
            <a:r>
              <a:rPr lang="zh-CN" altLang="en-US" sz="2400" b="1" dirty="0">
                <a:solidFill>
                  <a:srgbClr val="FFFFFF"/>
                </a:solidFill>
                <a:latin typeface="微软雅黑 Light" panose="020B0502040204020203" charset="-122"/>
                <a:ea typeface="微软雅黑 Light" panose="020B0502040204020203" charset="-122"/>
              </a:rPr>
              <a:t>进行计算的过程中栈的变化</a:t>
            </a:r>
            <a:endParaRPr lang="zh-CN" altLang="en-US" sz="2400" b="1" dirty="0">
              <a:solidFill>
                <a:srgbClr val="FFFFFF"/>
              </a:solidFill>
              <a:latin typeface="微软雅黑 Light" panose="020B0502040204020203" charset="-122"/>
              <a:ea typeface="微软雅黑 Light" panose="020B0502040204020203" charset="-122"/>
            </a:endParaRPr>
          </a:p>
        </p:txBody>
      </p:sp>
      <p:sp>
        <p:nvSpPr>
          <p:cNvPr id="48132" name="Text Box 3"/>
          <p:cNvSpPr txBox="1"/>
          <p:nvPr/>
        </p:nvSpPr>
        <p:spPr>
          <a:xfrm>
            <a:off x="4125913" y="3068638"/>
            <a:ext cx="684212" cy="4286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8133" name="Text Box 4"/>
          <p:cNvSpPr txBox="1"/>
          <p:nvPr/>
        </p:nvSpPr>
        <p:spPr>
          <a:xfrm>
            <a:off x="5192713" y="2039938"/>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8134" name="Line 5"/>
          <p:cNvSpPr/>
          <p:nvPr/>
        </p:nvSpPr>
        <p:spPr>
          <a:xfrm flipV="1">
            <a:off x="2859088" y="1735138"/>
            <a:ext cx="0" cy="319087"/>
          </a:xfrm>
          <a:prstGeom prst="line">
            <a:avLst/>
          </a:prstGeom>
          <a:ln w="9525" cap="flat" cmpd="sng">
            <a:solidFill>
              <a:srgbClr val="000000"/>
            </a:solidFill>
            <a:prstDash val="solid"/>
            <a:headEnd type="none" w="med" len="med"/>
            <a:tailEnd type="none" w="med" len="med"/>
          </a:ln>
        </p:spPr>
      </p:sp>
      <p:sp>
        <p:nvSpPr>
          <p:cNvPr id="48135" name="Line 6"/>
          <p:cNvSpPr/>
          <p:nvPr/>
        </p:nvSpPr>
        <p:spPr>
          <a:xfrm flipV="1">
            <a:off x="4030663" y="1735138"/>
            <a:ext cx="0" cy="319087"/>
          </a:xfrm>
          <a:prstGeom prst="line">
            <a:avLst/>
          </a:prstGeom>
          <a:ln w="9525" cap="flat" cmpd="sng">
            <a:solidFill>
              <a:srgbClr val="000000"/>
            </a:solidFill>
            <a:prstDash val="solid"/>
            <a:headEnd type="none" w="med" len="med"/>
            <a:tailEnd type="none" w="med" len="med"/>
          </a:ln>
        </p:spPr>
      </p:sp>
      <p:sp>
        <p:nvSpPr>
          <p:cNvPr id="48136" name="Line 7"/>
          <p:cNvSpPr/>
          <p:nvPr/>
        </p:nvSpPr>
        <p:spPr>
          <a:xfrm flipV="1">
            <a:off x="4840288" y="1735138"/>
            <a:ext cx="0" cy="314325"/>
          </a:xfrm>
          <a:prstGeom prst="line">
            <a:avLst/>
          </a:prstGeom>
          <a:ln w="9525" cap="flat" cmpd="sng">
            <a:solidFill>
              <a:srgbClr val="000000"/>
            </a:solidFill>
            <a:prstDash val="solid"/>
            <a:headEnd type="none" w="med" len="med"/>
            <a:tailEnd type="none" w="med" len="med"/>
          </a:ln>
        </p:spPr>
      </p:sp>
      <p:sp>
        <p:nvSpPr>
          <p:cNvPr id="48137" name="Line 8"/>
          <p:cNvSpPr/>
          <p:nvPr/>
        </p:nvSpPr>
        <p:spPr>
          <a:xfrm flipV="1">
            <a:off x="5969000" y="1735138"/>
            <a:ext cx="0" cy="314325"/>
          </a:xfrm>
          <a:prstGeom prst="line">
            <a:avLst/>
          </a:prstGeom>
          <a:ln w="9525" cap="flat" cmpd="sng">
            <a:solidFill>
              <a:srgbClr val="000000"/>
            </a:solidFill>
            <a:prstDash val="solid"/>
            <a:headEnd type="none" w="med" len="med"/>
            <a:tailEnd type="none" w="med" len="med"/>
          </a:ln>
        </p:spPr>
      </p:sp>
      <p:sp>
        <p:nvSpPr>
          <p:cNvPr id="48138" name="Line 9"/>
          <p:cNvSpPr/>
          <p:nvPr/>
        </p:nvSpPr>
        <p:spPr>
          <a:xfrm>
            <a:off x="2860675" y="3178175"/>
            <a:ext cx="1171575" cy="0"/>
          </a:xfrm>
          <a:prstGeom prst="line">
            <a:avLst/>
          </a:prstGeom>
          <a:ln w="9525" cap="flat" cmpd="sng">
            <a:solidFill>
              <a:srgbClr val="000000"/>
            </a:solidFill>
            <a:prstDash val="solid"/>
            <a:headEnd type="none" w="med" len="med"/>
            <a:tailEnd type="none" w="med" len="med"/>
          </a:ln>
        </p:spPr>
      </p:sp>
      <p:sp>
        <p:nvSpPr>
          <p:cNvPr id="48139" name="Rectangle 10"/>
          <p:cNvSpPr/>
          <p:nvPr/>
        </p:nvSpPr>
        <p:spPr>
          <a:xfrm>
            <a:off x="2860675" y="2054225"/>
            <a:ext cx="1171575" cy="17018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8140" name="Line 11"/>
          <p:cNvSpPr/>
          <p:nvPr/>
        </p:nvSpPr>
        <p:spPr>
          <a:xfrm>
            <a:off x="2860675" y="2797175"/>
            <a:ext cx="1171575" cy="0"/>
          </a:xfrm>
          <a:prstGeom prst="line">
            <a:avLst/>
          </a:prstGeom>
          <a:ln w="9525" cap="flat" cmpd="sng">
            <a:solidFill>
              <a:srgbClr val="000000"/>
            </a:solidFill>
            <a:prstDash val="solid"/>
            <a:headEnd type="none" w="med" len="med"/>
            <a:tailEnd type="none" w="med" len="med"/>
          </a:ln>
        </p:spPr>
      </p:sp>
      <p:sp>
        <p:nvSpPr>
          <p:cNvPr id="48141" name="Line 12"/>
          <p:cNvSpPr/>
          <p:nvPr/>
        </p:nvSpPr>
        <p:spPr>
          <a:xfrm>
            <a:off x="2860675" y="3436938"/>
            <a:ext cx="1171575" cy="0"/>
          </a:xfrm>
          <a:prstGeom prst="line">
            <a:avLst/>
          </a:prstGeom>
          <a:ln w="9525" cap="flat" cmpd="sng">
            <a:solidFill>
              <a:srgbClr val="000000"/>
            </a:solidFill>
            <a:prstDash val="solid"/>
            <a:headEnd type="none" w="med" len="med"/>
            <a:tailEnd type="none" w="med" len="med"/>
          </a:ln>
        </p:spPr>
      </p:sp>
      <p:sp>
        <p:nvSpPr>
          <p:cNvPr id="48142" name="Line 13"/>
          <p:cNvSpPr/>
          <p:nvPr/>
        </p:nvSpPr>
        <p:spPr>
          <a:xfrm>
            <a:off x="2860675" y="2481263"/>
            <a:ext cx="1171575" cy="0"/>
          </a:xfrm>
          <a:prstGeom prst="line">
            <a:avLst/>
          </a:prstGeom>
          <a:ln w="9525" cap="flat" cmpd="sng">
            <a:solidFill>
              <a:srgbClr val="000000"/>
            </a:solidFill>
            <a:prstDash val="solid"/>
            <a:headEnd type="none" w="med" len="med"/>
            <a:tailEnd type="none" w="med" len="med"/>
          </a:ln>
        </p:spPr>
      </p:sp>
      <p:sp>
        <p:nvSpPr>
          <p:cNvPr id="48143" name="Rectangle 14"/>
          <p:cNvSpPr/>
          <p:nvPr/>
        </p:nvSpPr>
        <p:spPr>
          <a:xfrm>
            <a:off x="4843463" y="2049463"/>
            <a:ext cx="1128712" cy="16764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48144" name="Line 15"/>
          <p:cNvSpPr/>
          <p:nvPr/>
        </p:nvSpPr>
        <p:spPr>
          <a:xfrm>
            <a:off x="4843463" y="2782888"/>
            <a:ext cx="1128712" cy="0"/>
          </a:xfrm>
          <a:prstGeom prst="line">
            <a:avLst/>
          </a:prstGeom>
          <a:ln w="9525" cap="flat" cmpd="sng">
            <a:solidFill>
              <a:srgbClr val="000000"/>
            </a:solidFill>
            <a:prstDash val="solid"/>
            <a:headEnd type="none" w="med" len="med"/>
            <a:tailEnd type="none" w="med" len="med"/>
          </a:ln>
        </p:spPr>
      </p:sp>
      <p:sp>
        <p:nvSpPr>
          <p:cNvPr id="48145" name="Line 16"/>
          <p:cNvSpPr/>
          <p:nvPr/>
        </p:nvSpPr>
        <p:spPr>
          <a:xfrm>
            <a:off x="4843463" y="3411538"/>
            <a:ext cx="1128712" cy="0"/>
          </a:xfrm>
          <a:prstGeom prst="line">
            <a:avLst/>
          </a:prstGeom>
          <a:ln w="9525" cap="flat" cmpd="sng">
            <a:solidFill>
              <a:srgbClr val="000000"/>
            </a:solidFill>
            <a:prstDash val="solid"/>
            <a:headEnd type="none" w="med" len="med"/>
            <a:tailEnd type="none" w="med" len="med"/>
          </a:ln>
        </p:spPr>
      </p:sp>
      <p:sp>
        <p:nvSpPr>
          <p:cNvPr id="48146" name="Line 17"/>
          <p:cNvSpPr/>
          <p:nvPr/>
        </p:nvSpPr>
        <p:spPr>
          <a:xfrm>
            <a:off x="4843463" y="3097213"/>
            <a:ext cx="1128712" cy="0"/>
          </a:xfrm>
          <a:prstGeom prst="line">
            <a:avLst/>
          </a:prstGeom>
          <a:ln w="9525" cap="flat" cmpd="sng">
            <a:solidFill>
              <a:srgbClr val="000000"/>
            </a:solidFill>
            <a:prstDash val="solid"/>
            <a:headEnd type="none" w="med" len="med"/>
            <a:tailEnd type="none" w="med" len="med"/>
          </a:ln>
        </p:spPr>
      </p:sp>
      <p:sp>
        <p:nvSpPr>
          <p:cNvPr id="48147" name="Line 18"/>
          <p:cNvSpPr/>
          <p:nvPr/>
        </p:nvSpPr>
        <p:spPr>
          <a:xfrm>
            <a:off x="4843463" y="2468563"/>
            <a:ext cx="1128712" cy="0"/>
          </a:xfrm>
          <a:prstGeom prst="line">
            <a:avLst/>
          </a:prstGeom>
          <a:ln w="9525" cap="flat" cmpd="sng">
            <a:solidFill>
              <a:srgbClr val="000000"/>
            </a:solidFill>
            <a:prstDash val="solid"/>
            <a:headEnd type="none" w="med" len="med"/>
            <a:tailEnd type="none" w="med" len="med"/>
          </a:ln>
        </p:spPr>
      </p:sp>
      <p:sp>
        <p:nvSpPr>
          <p:cNvPr id="48148" name="Text Box 22"/>
          <p:cNvSpPr txBox="1"/>
          <p:nvPr/>
        </p:nvSpPr>
        <p:spPr>
          <a:xfrm>
            <a:off x="4953000" y="3638550"/>
            <a:ext cx="1062038"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sp>
        <p:nvSpPr>
          <p:cNvPr id="48149" name="Line 23"/>
          <p:cNvSpPr/>
          <p:nvPr/>
        </p:nvSpPr>
        <p:spPr>
          <a:xfrm>
            <a:off x="4525963" y="3297238"/>
            <a:ext cx="327025" cy="0"/>
          </a:xfrm>
          <a:prstGeom prst="line">
            <a:avLst/>
          </a:prstGeom>
          <a:ln w="9525" cap="flat" cmpd="sng">
            <a:solidFill>
              <a:srgbClr val="000000"/>
            </a:solidFill>
            <a:prstDash val="solid"/>
            <a:headEnd type="none" w="med" len="med"/>
            <a:tailEnd type="triangle" w="med" len="med"/>
          </a:ln>
        </p:spPr>
      </p:sp>
      <p:sp>
        <p:nvSpPr>
          <p:cNvPr id="48150" name="Text Box 24"/>
          <p:cNvSpPr txBox="1"/>
          <p:nvPr/>
        </p:nvSpPr>
        <p:spPr>
          <a:xfrm>
            <a:off x="5245100" y="3387725"/>
            <a:ext cx="331788" cy="360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a:t>
            </a:r>
            <a:endParaRPr lang="zh-CN" altLang="en-US" sz="1800" b="1" dirty="0">
              <a:solidFill>
                <a:srgbClr val="020603"/>
              </a:solidFill>
              <a:latin typeface="Times New Roman" panose="02020603050405020304" pitchFamily="18" charset="0"/>
              <a:ea typeface="微软雅黑 Light" panose="020B0502040204020203" charset="-122"/>
            </a:endParaRPr>
          </a:p>
        </p:txBody>
      </p:sp>
      <p:sp>
        <p:nvSpPr>
          <p:cNvPr id="48151" name="Line 25"/>
          <p:cNvSpPr/>
          <p:nvPr/>
        </p:nvSpPr>
        <p:spPr>
          <a:xfrm>
            <a:off x="2879725" y="3127375"/>
            <a:ext cx="1171575" cy="0"/>
          </a:xfrm>
          <a:prstGeom prst="line">
            <a:avLst/>
          </a:prstGeom>
          <a:ln w="9525" cap="flat" cmpd="sng">
            <a:solidFill>
              <a:srgbClr val="020603"/>
            </a:solidFill>
            <a:prstDash val="solid"/>
            <a:miter/>
            <a:headEnd type="none" w="med" len="med"/>
            <a:tailEnd type="none" w="med" len="med"/>
          </a:ln>
        </p:spPr>
      </p:sp>
      <p:sp>
        <p:nvSpPr>
          <p:cNvPr id="48152" name="Text Box 26"/>
          <p:cNvSpPr txBox="1"/>
          <p:nvPr/>
        </p:nvSpPr>
        <p:spPr>
          <a:xfrm>
            <a:off x="6107113" y="165893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800" b="1" dirty="0">
                <a:solidFill>
                  <a:srgbClr val="020603"/>
                </a:solidFill>
                <a:latin typeface="Times New Roman" panose="02020603050405020304" pitchFamily="18" charset="0"/>
                <a:ea typeface="微软雅黑 Light" panose="020B0502040204020203" charset="-122"/>
              </a:rPr>
              <a: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48153" name="Text Box 28"/>
          <p:cNvSpPr txBox="1"/>
          <p:nvPr/>
        </p:nvSpPr>
        <p:spPr>
          <a:xfrm>
            <a:off x="3251200" y="3429000"/>
            <a:ext cx="457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1600" dirty="0">
                <a:solidFill>
                  <a:srgbClr val="020603"/>
                </a:solidFill>
                <a:latin typeface="Times New Roman" panose="02020603050405020304" pitchFamily="18" charset="0"/>
                <a:ea typeface="微软雅黑 Light" panose="020B0502040204020203" charset="-122"/>
              </a:rPr>
              <a:t>17</a:t>
            </a:r>
            <a:endParaRPr lang="en-US" altLang="zh-CN" sz="1600" dirty="0">
              <a:solidFill>
                <a:srgbClr val="020603"/>
              </a:solidFill>
              <a:latin typeface="Times New Roman" panose="02020603050405020304" pitchFamily="18" charset="0"/>
              <a:ea typeface="微软雅黑 Light" panose="020B0502040204020203" charset="-122"/>
            </a:endParaRPr>
          </a:p>
        </p:txBody>
      </p:sp>
      <p:sp>
        <p:nvSpPr>
          <p:cNvPr id="48154" name="Text Box 30"/>
          <p:cNvSpPr txBox="1"/>
          <p:nvPr/>
        </p:nvSpPr>
        <p:spPr>
          <a:xfrm>
            <a:off x="4438650" y="3459163"/>
            <a:ext cx="838200" cy="11017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p:txBody>
      </p:sp>
      <p:sp>
        <p:nvSpPr>
          <p:cNvPr id="48155" name="Text Box 31"/>
          <p:cNvSpPr txBox="1"/>
          <p:nvPr/>
        </p:nvSpPr>
        <p:spPr>
          <a:xfrm>
            <a:off x="4198938" y="5057775"/>
            <a:ext cx="1062037" cy="49053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400" dirty="0">
              <a:solidFill>
                <a:srgbClr val="020603"/>
              </a:solidFill>
              <a:latin typeface="Times New Roman" panose="02020603050405020304" pitchFamily="18" charset="0"/>
              <a:ea typeface="微软雅黑 Light" panose="020B0502040204020203" charset="-122"/>
            </a:endParaRPr>
          </a:p>
        </p:txBody>
      </p:sp>
      <p:grpSp>
        <p:nvGrpSpPr>
          <p:cNvPr id="48156" name="Group 37"/>
          <p:cNvGrpSpPr/>
          <p:nvPr/>
        </p:nvGrpSpPr>
        <p:grpSpPr>
          <a:xfrm>
            <a:off x="2124075" y="3068638"/>
            <a:ext cx="722313" cy="304800"/>
            <a:chOff x="1354" y="1225"/>
            <a:chExt cx="455" cy="192"/>
          </a:xfrm>
        </p:grpSpPr>
        <p:sp>
          <p:nvSpPr>
            <p:cNvPr id="48159" name="Text Box 38"/>
            <p:cNvSpPr txBox="1"/>
            <p:nvPr/>
          </p:nvSpPr>
          <p:spPr>
            <a:xfrm>
              <a:off x="1354" y="1225"/>
              <a:ext cx="384" cy="19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000" dirty="0">
                  <a:solidFill>
                    <a:srgbClr val="020603"/>
                  </a:solidFill>
                  <a:latin typeface="Times New Roman" panose="02020603050405020304" pitchFamily="18" charset="0"/>
                  <a:ea typeface="微软雅黑 Light" panose="020B0502040204020203" charset="-122"/>
                </a:rPr>
                <a:t>top</a:t>
              </a:r>
              <a:endParaRPr lang="en-US" altLang="zh-CN" sz="2000" dirty="0">
                <a:solidFill>
                  <a:srgbClr val="020603"/>
                </a:solidFill>
                <a:latin typeface="Times New Roman" panose="02020603050405020304" pitchFamily="18" charset="0"/>
                <a:ea typeface="微软雅黑 Light" panose="020B0502040204020203" charset="-122"/>
              </a:endParaRPr>
            </a:p>
            <a:p>
              <a:pPr marL="0" lvl="0" indent="0">
                <a:spcBef>
                  <a:spcPct val="0"/>
                </a:spcBef>
                <a:buNone/>
              </a:pPr>
              <a:endParaRPr lang="zh-CN" altLang="en-US" sz="2000" dirty="0">
                <a:solidFill>
                  <a:srgbClr val="020603"/>
                </a:solidFill>
                <a:latin typeface="Times New Roman" panose="02020603050405020304" pitchFamily="18" charset="0"/>
                <a:ea typeface="微软雅黑 Light" panose="020B0502040204020203" charset="-122"/>
              </a:endParaRPr>
            </a:p>
          </p:txBody>
        </p:sp>
        <p:sp>
          <p:nvSpPr>
            <p:cNvPr id="48160" name="Line 39"/>
            <p:cNvSpPr/>
            <p:nvPr/>
          </p:nvSpPr>
          <p:spPr>
            <a:xfrm>
              <a:off x="1603" y="1381"/>
              <a:ext cx="206" cy="0"/>
            </a:xfrm>
            <a:prstGeom prst="line">
              <a:avLst/>
            </a:prstGeom>
            <a:ln w="9525" cap="flat" cmpd="sng">
              <a:solidFill>
                <a:srgbClr val="000000"/>
              </a:solidFill>
              <a:prstDash val="solid"/>
              <a:headEnd type="none" w="med" len="med"/>
              <a:tailEnd type="triangle" w="med" len="med"/>
            </a:ln>
          </p:spPr>
        </p:sp>
      </p:grpSp>
      <p:sp>
        <p:nvSpPr>
          <p:cNvPr id="48157" name="Text Box 43"/>
          <p:cNvSpPr txBox="1"/>
          <p:nvPr/>
        </p:nvSpPr>
        <p:spPr>
          <a:xfrm>
            <a:off x="2195513" y="3789363"/>
            <a:ext cx="4608512" cy="13716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600" b="1" dirty="0">
                <a:solidFill>
                  <a:srgbClr val="020603"/>
                </a:solidFill>
                <a:latin typeface="Times New Roman" panose="02020603050405020304" pitchFamily="18" charset="0"/>
                <a:ea typeface="微软雅黑 Light" panose="020B0502040204020203" charset="-122"/>
              </a:rPr>
              <a:t>OPND                          OPTR</a:t>
            </a: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algn="ctr" eaLnBrk="1" hangingPunct="1">
              <a:spcBef>
                <a:spcPct val="0"/>
              </a:spcBef>
              <a:buNone/>
            </a:pPr>
            <a:endParaRPr lang="en-US" altLang="zh-CN" sz="1600" b="1" dirty="0">
              <a:solidFill>
                <a:srgbClr val="020603"/>
              </a:solidFill>
              <a:latin typeface="Times New Roman" panose="02020603050405020304" pitchFamily="18" charset="0"/>
              <a:ea typeface="微软雅黑 Light" panose="020B0502040204020203" charset="-122"/>
            </a:endParaRPr>
          </a:p>
          <a:p>
            <a:pPr marL="0" lvl="0" indent="0" eaLnBrk="1" hangingPunct="1">
              <a:spcBef>
                <a:spcPct val="0"/>
              </a:spcBef>
              <a:buNone/>
            </a:pPr>
            <a:r>
              <a:rPr lang="en-US" altLang="zh-CN" sz="1800" b="1" dirty="0">
                <a:solidFill>
                  <a:srgbClr val="020603"/>
                </a:solidFill>
                <a:latin typeface="微软雅黑 Light" panose="020B0502040204020203" charset="-122"/>
                <a:ea typeface="微软雅黑 Light" panose="020B0502040204020203" charset="-122"/>
              </a:rPr>
              <a:t>(h) </a:t>
            </a:r>
            <a:r>
              <a:rPr lang="zh-CN" altLang="en-US"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和运算符栈顶的</a:t>
            </a:r>
            <a:r>
              <a:rPr lang="zh-CN" altLang="en-US" sz="1800" b="1" dirty="0">
                <a:solidFill>
                  <a:srgbClr val="020603"/>
                </a:solidFill>
                <a:latin typeface="Arial" panose="020B0604020202020204" pitchFamily="34" charset="0"/>
                <a:ea typeface="微软雅黑 Light" panose="020B0502040204020203" charset="-122"/>
              </a:rPr>
              <a:t>‘</a:t>
            </a:r>
            <a:r>
              <a:rPr lang="en-US" altLang="zh-CN" sz="1800" b="1" dirty="0">
                <a:solidFill>
                  <a:srgbClr val="020603"/>
                </a:solidFill>
                <a:latin typeface="微软雅黑 Light" panose="020B0502040204020203" charset="-122"/>
                <a:ea typeface="微软雅黑 Light" panose="020B0502040204020203" charset="-122"/>
              </a:rPr>
              <a:t>#</a:t>
            </a:r>
            <a:r>
              <a:rPr lang="en-US" altLang="zh-CN" sz="1800" b="1" dirty="0">
                <a:solidFill>
                  <a:srgbClr val="020603"/>
                </a:solidFill>
                <a:latin typeface="Arial" panose="020B0604020202020204" pitchFamily="34" charset="0"/>
                <a:ea typeface="微软雅黑 Light" panose="020B0502040204020203" charset="-122"/>
              </a:rPr>
              <a:t>’</a:t>
            </a:r>
            <a:r>
              <a:rPr lang="zh-CN" altLang="en-US" sz="1800" b="1" dirty="0">
                <a:solidFill>
                  <a:srgbClr val="020603"/>
                </a:solidFill>
                <a:latin typeface="微软雅黑 Light" panose="020B0502040204020203" charset="-122"/>
                <a:ea typeface="微软雅黑 Light" panose="020B0502040204020203" charset="-122"/>
              </a:rPr>
              <a:t>相遇，表达式运算结束，操作数栈栈顶是表达式运算结果。</a:t>
            </a:r>
            <a:endParaRPr lang="zh-CN" altLang="en-US" sz="1800" b="1" dirty="0">
              <a:solidFill>
                <a:srgbClr val="020603"/>
              </a:solidFill>
              <a:latin typeface="微软雅黑 Light" panose="020B0502040204020203" charset="-122"/>
              <a:ea typeface="微软雅黑 Light" panose="020B0502040204020203" charset="-122"/>
            </a:endParaRPr>
          </a:p>
        </p:txBody>
      </p:sp>
      <p:sp>
        <p:nvSpPr>
          <p:cNvPr id="205868" name="Text Box 44"/>
          <p:cNvSpPr txBox="1">
            <a:spLocks noChangeArrowheads="1"/>
          </p:cNvSpPr>
          <p:nvPr/>
        </p:nvSpPr>
        <p:spPr bwMode="auto">
          <a:xfrm>
            <a:off x="4433888" y="5143500"/>
            <a:ext cx="4267200" cy="831850"/>
          </a:xfrm>
          <a:prstGeom prst="rect">
            <a:avLst/>
          </a:prstGeom>
          <a:solidFill>
            <a:schemeClr val="accent5">
              <a:lumMod val="20000"/>
              <a:lumOff val="80000"/>
            </a:schemeClr>
          </a:solidFill>
          <a:ln w="9525">
            <a:solidFill>
              <a:srgbClr val="0000FF"/>
            </a:solidFill>
            <a:miter lim="800000"/>
          </a:ln>
        </p:spPr>
        <p:txBody>
          <a:bodyPr>
            <a:spAutoFit/>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练习：请画出表达式</a:t>
            </a:r>
            <a:r>
              <a:rPr kumimoji="1" lang="en-US" altLang="zh-CN" sz="24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a</a:t>
            </a:r>
            <a:r>
              <a:rPr kumimoji="1" lang="zh-CN" altLang="en-US" sz="24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a:t>
            </a:r>
            <a:r>
              <a:rPr kumimoji="1" lang="en-US" altLang="zh-CN" sz="24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(b*c-d)-e</a:t>
            </a:r>
            <a:r>
              <a:rPr kumimoji="1" lang="zh-CN" altLang="en-US" sz="24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rPr>
              <a:t>求值过程中栈的变化？</a:t>
            </a:r>
            <a:endParaRPr kumimoji="1" lang="zh-CN" altLang="en-US" sz="2400" b="1" i="0" u="none" strike="noStrike" kern="1200" cap="none" spc="0" normalizeH="0" baseline="0" noProof="0" dirty="0" smtClean="0">
              <a:ln>
                <a:noFill/>
              </a:ln>
              <a:solidFill>
                <a:srgbClr val="020603"/>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6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49155" name="Rectangle 3"/>
          <p:cNvSpPr>
            <a:spLocks noGrp="1"/>
          </p:cNvSpPr>
          <p:nvPr>
            <p:ph idx="1"/>
          </p:nvPr>
        </p:nvSpPr>
        <p:spPr>
          <a:xfrm>
            <a:off x="539750" y="620713"/>
            <a:ext cx="8281988" cy="4038600"/>
          </a:xfrm>
        </p:spPr>
        <p:txBody>
          <a:bodyPr vert="horz" wrap="square" lIns="91440" tIns="45720" rIns="91440" bIns="45720" anchor="t" anchorCtr="0"/>
          <a:p>
            <a:pPr marL="0" indent="0" algn="just" eaLnBrk="1" hangingPunct="1">
              <a:lnSpc>
                <a:spcPct val="80000"/>
              </a:lnSpc>
              <a:buNone/>
            </a:pPr>
            <a:r>
              <a:rPr lang="en-US" altLang="zh-CN" sz="2400" b="1" dirty="0">
                <a:ea typeface="微软雅黑 Light" panose="020B0502040204020203" charset="-122"/>
              </a:rPr>
              <a:t>OperandType EvaluateExpression() {</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InitStack(OPTR); Push(OPTR, '#');</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InitStack(OPND); c=getchar();</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while(c!= '#' || GetTop(OPTR)!= '#'){</a:t>
            </a:r>
            <a:endParaRPr lang="en-US" altLang="zh-CN" sz="2400" b="1" dirty="0">
              <a:ea typeface="微软雅黑 Light" panose="020B0502040204020203" charset="-122"/>
            </a:endParaRPr>
          </a:p>
          <a:p>
            <a:pPr marL="0" indent="0" eaLnBrk="1" hangingPunct="1">
              <a:lnSpc>
                <a:spcPct val="80000"/>
              </a:lnSpc>
              <a:buNone/>
            </a:pPr>
            <a:r>
              <a:rPr lang="en-US" altLang="zh-CN" sz="2400" b="1" dirty="0">
                <a:ea typeface="微软雅黑 Light" panose="020B0502040204020203" charset="-122"/>
              </a:rPr>
              <a:t>     if (!In(c,OP)) { Push(OPND,c); c=getchar(); }</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else { </a:t>
            </a:r>
            <a:r>
              <a:rPr lang="en-US" altLang="zh-CN" sz="2400" b="1" dirty="0">
                <a:ea typeface="微软雅黑 Light" panose="020B0502040204020203" charset="-122"/>
                <a:sym typeface="+mn-ea"/>
              </a:rPr>
              <a:t>GetTop(OPTR, e);</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switch(Precede( e ,c )) {</a:t>
            </a:r>
            <a:endParaRPr lang="en-US" altLang="zh-CN" sz="2400" b="1" dirty="0">
              <a:ea typeface="微软雅黑 Light" panose="020B0502040204020203" charset="-122"/>
            </a:endParaRPr>
          </a:p>
          <a:p>
            <a:pPr marL="0" indent="0" eaLnBrk="1" hangingPunct="1">
              <a:lnSpc>
                <a:spcPct val="80000"/>
              </a:lnSpc>
              <a:buNone/>
            </a:pPr>
            <a:r>
              <a:rPr lang="en-US" altLang="zh-CN" sz="2400" b="1" dirty="0">
                <a:ea typeface="微软雅黑 Light" panose="020B0502040204020203" charset="-122"/>
              </a:rPr>
              <a:t>           case  '&lt;': Push(OPTR, c); c=getchar(); break;</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case  '=': Pop(OPTR, x); c=getchar(); break; </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case  '&gt;': Pop(OPTR, theta); </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Pop(OPND,b); Pop(OPND,a);</a:t>
            </a:r>
            <a:endParaRPr lang="en-US" altLang="zh-CN" sz="2400" b="1" dirty="0">
              <a:ea typeface="微软雅黑 Light" panose="020B0502040204020203" charset="-122"/>
            </a:endParaRPr>
          </a:p>
          <a:p>
            <a:pPr marL="0" indent="0" eaLnBrk="1" hangingPunct="1">
              <a:lnSpc>
                <a:spcPct val="80000"/>
              </a:lnSpc>
              <a:buNone/>
            </a:pPr>
            <a:r>
              <a:rPr lang="en-US" altLang="zh-CN" sz="2400" b="1" dirty="0">
                <a:ea typeface="微软雅黑 Light" panose="020B0502040204020203" charset="-122"/>
              </a:rPr>
              <a:t>		     Push(OPND,Operate(a,theta,b));  break; </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}//switch</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}//else</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}//while</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return GetTop(OPND);</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EvaluateExpression</a:t>
            </a:r>
            <a:endParaRPr lang="zh-CN" altLang="en-US" sz="2400" b="1" dirty="0">
              <a:ea typeface="微软雅黑 Light" panose="020B0502040204020203" charset="-122"/>
            </a:endParaRPr>
          </a:p>
        </p:txBody>
      </p:sp>
      <p:sp>
        <p:nvSpPr>
          <p:cNvPr id="4" name="Text Box 44"/>
          <p:cNvSpPr txBox="1"/>
          <p:nvPr/>
        </p:nvSpPr>
        <p:spPr>
          <a:xfrm>
            <a:off x="5003800" y="5727700"/>
            <a:ext cx="333057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zh-CN" altLang="en-US" sz="2400" b="1" dirty="0">
                <a:solidFill>
                  <a:srgbClr val="020603"/>
                </a:solidFill>
                <a:latin typeface="微软雅黑 Light" panose="020B0502040204020203" charset="-122"/>
                <a:ea typeface="微软雅黑 Light" panose="020B0502040204020203" charset="-122"/>
              </a:rPr>
              <a:t>如果操作数是多位整数，该算法要怎么修改？</a:t>
            </a:r>
            <a:endParaRPr lang="zh-CN" altLang="en-US" sz="2400" b="1" dirty="0">
              <a:solidFill>
                <a:srgbClr val="020603"/>
              </a:solidFill>
              <a:latin typeface="微软雅黑 Light" panose="020B0502040204020203" charset="-122"/>
              <a:ea typeface="微软雅黑 Light" panose="020B0502040204020203" charset="-122"/>
            </a:endParaRPr>
          </a:p>
        </p:txBody>
      </p:sp>
      <p:pic>
        <p:nvPicPr>
          <p:cNvPr id="5" name="Picture 4" descr="BD00028_"/>
          <p:cNvPicPr>
            <a:picLocks noChangeAspect="1"/>
          </p:cNvPicPr>
          <p:nvPr/>
        </p:nvPicPr>
        <p:blipFill>
          <a:blip r:embed="rId1"/>
          <a:stretch>
            <a:fillRect/>
          </a:stretch>
        </p:blipFill>
        <p:spPr>
          <a:xfrm>
            <a:off x="6130925" y="5019675"/>
            <a:ext cx="862013" cy="8445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50179" name="Rectangle 2"/>
          <p:cNvSpPr>
            <a:spLocks noGrp="1"/>
          </p:cNvSpPr>
          <p:nvPr>
            <p:ph type="title"/>
          </p:nvPr>
        </p:nvSpPr>
        <p:spPr>
          <a:xfrm>
            <a:off x="107950" y="276225"/>
            <a:ext cx="7777163" cy="920750"/>
          </a:xfrm>
        </p:spPr>
        <p:txBody>
          <a:bodyPr vert="horz" wrap="square" lIns="91440" tIns="45720" rIns="91440" bIns="45720" anchor="ctr" anchorCtr="0"/>
          <a:p>
            <a:pPr eaLnBrk="1" hangingPunct="1"/>
            <a:r>
              <a:rPr lang="en-US" altLang="zh-CN" sz="2000" dirty="0">
                <a:ea typeface="微软雅黑 Light" panose="020B0502040204020203" charset="-122"/>
              </a:rPr>
              <a:t>Ch3.</a:t>
            </a:r>
            <a:r>
              <a:rPr lang="zh-CN" altLang="en-US" sz="2000" dirty="0">
                <a:ea typeface="微软雅黑 Light" panose="020B0502040204020203" charset="-122"/>
              </a:rPr>
              <a:t>栈和队列：栈的应用</a:t>
            </a:r>
            <a:r>
              <a:rPr lang="en-US" altLang="zh-CN" sz="1600" dirty="0">
                <a:ea typeface="微软雅黑 Light" panose="020B0502040204020203" charset="-122"/>
              </a:rPr>
              <a:t>——</a:t>
            </a:r>
            <a:r>
              <a:rPr lang="zh-CN" altLang="en-US" sz="1600" dirty="0">
                <a:ea typeface="微软雅黑 Light" panose="020B0502040204020203" charset="-122"/>
              </a:rPr>
              <a:t>栈与递归</a:t>
            </a:r>
            <a:endParaRPr lang="en-US" altLang="zh-CN" sz="1600" dirty="0">
              <a:ea typeface="微软雅黑 Light" panose="020B0502040204020203" charset="-122"/>
            </a:endParaRPr>
          </a:p>
        </p:txBody>
      </p:sp>
      <p:sp>
        <p:nvSpPr>
          <p:cNvPr id="50180" name="Rectangle 3"/>
          <p:cNvSpPr>
            <a:spLocks noGrp="1"/>
          </p:cNvSpPr>
          <p:nvPr>
            <p:ph idx="1"/>
          </p:nvPr>
        </p:nvSpPr>
        <p:spPr>
          <a:xfrm>
            <a:off x="395288" y="1412875"/>
            <a:ext cx="8281987" cy="4038600"/>
          </a:xfrm>
        </p:spPr>
        <p:txBody>
          <a:bodyPr vert="horz" wrap="square" lIns="91440" tIns="45720" rIns="91440" bIns="45720" anchor="t" anchorCtr="0"/>
          <a:p>
            <a:pPr marL="0" indent="0" algn="just" eaLnBrk="1" hangingPunct="1">
              <a:lnSpc>
                <a:spcPct val="80000"/>
              </a:lnSpc>
              <a:buNone/>
            </a:pPr>
            <a:r>
              <a:rPr lang="zh-CN" altLang="en-US" sz="2400" b="1" dirty="0">
                <a:ea typeface="微软雅黑 Light" panose="020B0502040204020203" charset="-122"/>
              </a:rPr>
              <a:t>当一个函数的运行期间调用另一个函数，在运行被调用函数前，需要</a:t>
            </a:r>
            <a:r>
              <a:rPr lang="en-US" altLang="zh-CN" sz="2400" b="1" dirty="0">
                <a:ea typeface="微软雅黑 Light" panose="020B0502040204020203" charset="-122"/>
              </a:rPr>
              <a:t>:</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1) </a:t>
            </a:r>
            <a:r>
              <a:rPr lang="zh-CN" altLang="en-US" sz="2400" b="1" dirty="0">
                <a:ea typeface="微软雅黑 Light" panose="020B0502040204020203" charset="-122"/>
              </a:rPr>
              <a:t>将所有的实参、返回地址等信息传递给被调用函数</a:t>
            </a:r>
            <a:r>
              <a:rPr lang="zh-CN" altLang="en-US" sz="2400" b="1" dirty="0">
                <a:solidFill>
                  <a:srgbClr val="FF0000"/>
                </a:solidFill>
                <a:ea typeface="微软雅黑 Light" panose="020B0502040204020203" charset="-122"/>
              </a:rPr>
              <a:t>保存</a:t>
            </a:r>
            <a:r>
              <a:rPr lang="en-US" altLang="zh-CN" sz="2400" b="1" dirty="0">
                <a:ea typeface="微软雅黑 Light" panose="020B0502040204020203" charset="-122"/>
              </a:rPr>
              <a:t>;</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2) </a:t>
            </a:r>
            <a:r>
              <a:rPr lang="zh-CN" altLang="en-US" sz="2400" b="1" dirty="0">
                <a:ea typeface="微软雅黑 Light" panose="020B0502040204020203" charset="-122"/>
              </a:rPr>
              <a:t>为被调用函数的局部变量</a:t>
            </a:r>
            <a:r>
              <a:rPr lang="zh-CN" altLang="en-US" sz="2400" b="1" dirty="0">
                <a:solidFill>
                  <a:srgbClr val="FF0000"/>
                </a:solidFill>
                <a:ea typeface="微软雅黑 Light" panose="020B0502040204020203" charset="-122"/>
              </a:rPr>
              <a:t>分配存储区</a:t>
            </a:r>
            <a:r>
              <a:rPr lang="en-US" altLang="zh-CN" sz="2400" b="1" dirty="0">
                <a:ea typeface="微软雅黑 Light" panose="020B0502040204020203" charset="-122"/>
              </a:rPr>
              <a:t>;</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3) </a:t>
            </a:r>
            <a:r>
              <a:rPr lang="zh-CN" altLang="en-US" sz="2400" b="1" dirty="0">
                <a:ea typeface="微软雅黑 Light" panose="020B0502040204020203" charset="-122"/>
              </a:rPr>
              <a:t>将</a:t>
            </a:r>
            <a:r>
              <a:rPr lang="zh-CN" altLang="en-US" sz="2400" b="1" dirty="0">
                <a:solidFill>
                  <a:srgbClr val="FF0000"/>
                </a:solidFill>
                <a:ea typeface="微软雅黑 Light" panose="020B0502040204020203" charset="-122"/>
              </a:rPr>
              <a:t>控制转移</a:t>
            </a:r>
            <a:r>
              <a:rPr lang="zh-CN" altLang="en-US" sz="2400" b="1" dirty="0">
                <a:ea typeface="微软雅黑 Light" panose="020B0502040204020203" charset="-122"/>
              </a:rPr>
              <a:t>到被调用函数的入口。</a:t>
            </a:r>
            <a:endParaRPr lang="zh-CN" altLang="en-US" sz="2400" b="1" dirty="0">
              <a:ea typeface="微软雅黑 Light" panose="020B0502040204020203" charset="-122"/>
            </a:endParaRPr>
          </a:p>
          <a:p>
            <a:pPr marL="0" indent="0" algn="just" eaLnBrk="1" hangingPunct="1">
              <a:lnSpc>
                <a:spcPct val="80000"/>
              </a:lnSpc>
              <a:spcBef>
                <a:spcPct val="50000"/>
              </a:spcBef>
              <a:buNone/>
            </a:pPr>
            <a:r>
              <a:rPr lang="zh-CN" altLang="en-US" sz="2400" b="1" dirty="0">
                <a:ea typeface="微软雅黑 Light" panose="020B0502040204020203" charset="-122"/>
              </a:rPr>
              <a:t>从被调用函数返回调用函数之前，应该完成</a:t>
            </a:r>
            <a:r>
              <a:rPr lang="en-US" altLang="zh-CN" sz="2400" b="1" dirty="0">
                <a:ea typeface="微软雅黑 Light" panose="020B0502040204020203" charset="-122"/>
              </a:rPr>
              <a:t>:</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1) </a:t>
            </a:r>
            <a:r>
              <a:rPr lang="zh-CN" altLang="en-US" sz="2400" b="1" dirty="0">
                <a:solidFill>
                  <a:srgbClr val="FF0000"/>
                </a:solidFill>
                <a:ea typeface="微软雅黑 Light" panose="020B0502040204020203" charset="-122"/>
              </a:rPr>
              <a:t>保存</a:t>
            </a:r>
            <a:r>
              <a:rPr lang="zh-CN" altLang="en-US" sz="2400" b="1" dirty="0">
                <a:ea typeface="微软雅黑 Light" panose="020B0502040204020203" charset="-122"/>
              </a:rPr>
              <a:t>被调函数的</a:t>
            </a:r>
            <a:r>
              <a:rPr lang="zh-CN" altLang="en-US" sz="2400" b="1" dirty="0">
                <a:solidFill>
                  <a:srgbClr val="FF0000"/>
                </a:solidFill>
                <a:ea typeface="微软雅黑 Light" panose="020B0502040204020203" charset="-122"/>
              </a:rPr>
              <a:t>计算结果</a:t>
            </a:r>
            <a:r>
              <a:rPr lang="en-US" altLang="zh-CN" sz="2400" b="1" dirty="0">
                <a:ea typeface="微软雅黑 Light" panose="020B0502040204020203" charset="-122"/>
              </a:rPr>
              <a:t>;</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ea typeface="微软雅黑 Light" panose="020B0502040204020203" charset="-122"/>
              </a:rPr>
              <a:t>   2) </a:t>
            </a:r>
            <a:r>
              <a:rPr lang="zh-CN" altLang="en-US" sz="2400" b="1" dirty="0">
                <a:solidFill>
                  <a:srgbClr val="FF0000"/>
                </a:solidFill>
                <a:ea typeface="微软雅黑 Light" panose="020B0502040204020203" charset="-122"/>
              </a:rPr>
              <a:t>释放</a:t>
            </a:r>
            <a:r>
              <a:rPr lang="zh-CN" altLang="en-US" sz="2400" b="1" dirty="0">
                <a:ea typeface="微软雅黑 Light" panose="020B0502040204020203" charset="-122"/>
              </a:rPr>
              <a:t>被调函数的</a:t>
            </a:r>
            <a:r>
              <a:rPr lang="zh-CN" altLang="en-US" sz="2400" b="1" dirty="0">
                <a:solidFill>
                  <a:srgbClr val="FF0000"/>
                </a:solidFill>
                <a:ea typeface="微软雅黑 Light" panose="020B0502040204020203" charset="-122"/>
              </a:rPr>
              <a:t>数据区</a:t>
            </a:r>
            <a:r>
              <a:rPr lang="en-US" altLang="zh-CN" sz="2400" b="1" dirty="0">
                <a:ea typeface="微软雅黑 Light" panose="020B0502040204020203" charset="-122"/>
              </a:rPr>
              <a:t>;</a:t>
            </a:r>
            <a:endParaRPr lang="en-US" altLang="zh-CN" sz="2400" b="1" dirty="0">
              <a:ea typeface="微软雅黑 Light" panose="020B0502040204020203" charset="-122"/>
            </a:endParaRPr>
          </a:p>
          <a:p>
            <a:pPr marL="0" indent="0" algn="just" eaLnBrk="1" hangingPunct="1">
              <a:lnSpc>
                <a:spcPct val="80000"/>
              </a:lnSpc>
              <a:buNone/>
            </a:pPr>
            <a:r>
              <a:rPr lang="en-US" altLang="zh-CN" sz="2400" b="1" dirty="0">
                <a:solidFill>
                  <a:srgbClr val="0000FF"/>
                </a:solidFill>
                <a:ea typeface="微软雅黑 Light" panose="020B0502040204020203" charset="-122"/>
              </a:rPr>
              <a:t>   </a:t>
            </a:r>
            <a:r>
              <a:rPr lang="en-US" altLang="zh-CN" sz="2400" b="1" dirty="0">
                <a:ea typeface="微软雅黑 Light" panose="020B0502040204020203" charset="-122"/>
              </a:rPr>
              <a:t>3) </a:t>
            </a:r>
            <a:r>
              <a:rPr lang="zh-CN" altLang="en-US" sz="2400" b="1" dirty="0">
                <a:ea typeface="微软雅黑 Light" panose="020B0502040204020203" charset="-122"/>
              </a:rPr>
              <a:t>依照被调函数保存的返回地址将</a:t>
            </a:r>
            <a:r>
              <a:rPr lang="zh-CN" altLang="en-US" sz="2400" b="1" dirty="0">
                <a:solidFill>
                  <a:srgbClr val="FF0000"/>
                </a:solidFill>
                <a:ea typeface="微软雅黑 Light" panose="020B0502040204020203" charset="-122"/>
              </a:rPr>
              <a:t>控制转移</a:t>
            </a:r>
            <a:r>
              <a:rPr lang="zh-CN" altLang="en-US" sz="2400" b="1" dirty="0">
                <a:ea typeface="微软雅黑 Light" panose="020B0502040204020203" charset="-122"/>
              </a:rPr>
              <a:t>到调用函数。</a:t>
            </a:r>
            <a:endParaRPr lang="en-US" altLang="zh-CN" sz="2400" b="1" dirty="0">
              <a:ea typeface="微软雅黑 Light" panose="020B0502040204020203" charset="-122"/>
            </a:endParaRPr>
          </a:p>
          <a:p>
            <a:pPr marL="0" indent="0" algn="just" eaLnBrk="1" hangingPunct="1">
              <a:lnSpc>
                <a:spcPct val="80000"/>
              </a:lnSpc>
              <a:buNone/>
            </a:pPr>
            <a:endParaRPr lang="en-US" altLang="zh-CN" sz="2400" b="1" dirty="0">
              <a:ea typeface="微软雅黑 Light" panose="020B0502040204020203" charset="-122"/>
            </a:endParaRPr>
          </a:p>
          <a:p>
            <a:pPr marL="0" indent="0" algn="just" eaLnBrk="1" hangingPunct="1">
              <a:lnSpc>
                <a:spcPct val="80000"/>
              </a:lnSpc>
              <a:buNone/>
            </a:pPr>
            <a:r>
              <a:rPr lang="zh-CN" altLang="en-US" sz="2400" b="1" dirty="0">
                <a:ea typeface="微软雅黑 Light" panose="020B0502040204020203" charset="-122"/>
              </a:rPr>
              <a:t>多个函数嵌套调用的规则</a:t>
            </a:r>
            <a:r>
              <a:rPr lang="en-US" altLang="zh-CN" sz="2400" b="1" dirty="0">
                <a:ea typeface="微软雅黑 Light" panose="020B0502040204020203" charset="-122"/>
              </a:rPr>
              <a:t>: </a:t>
            </a:r>
            <a:r>
              <a:rPr lang="zh-CN" altLang="en-US" sz="2400" b="1" dirty="0">
                <a:solidFill>
                  <a:srgbClr val="0000FF"/>
                </a:solidFill>
                <a:ea typeface="微软雅黑 Light" panose="020B0502040204020203" charset="-122"/>
              </a:rPr>
              <a:t>后调用先返回</a:t>
            </a:r>
            <a:endParaRPr lang="zh-CN" altLang="en-US" sz="2400" b="1" dirty="0">
              <a:solidFill>
                <a:srgbClr val="0000FF"/>
              </a:solidFill>
              <a:ea typeface="微软雅黑 Light" panose="020B0502040204020203" charset="-122"/>
            </a:endParaRPr>
          </a:p>
          <a:p>
            <a:pPr marL="0" indent="0" algn="just" eaLnBrk="1" hangingPunct="1">
              <a:lnSpc>
                <a:spcPct val="80000"/>
              </a:lnSpc>
              <a:buNone/>
            </a:pPr>
            <a:endParaRPr lang="zh-CN" altLang="en-US" sz="2400" b="1" dirty="0">
              <a:ea typeface="微软雅黑 Light" panose="020B0502040204020203" charset="-122"/>
            </a:endParaRPr>
          </a:p>
          <a:p>
            <a:pPr marL="0" indent="0" algn="just" eaLnBrk="1" hangingPunct="1">
              <a:lnSpc>
                <a:spcPct val="80000"/>
              </a:lnSpc>
              <a:buNone/>
            </a:pPr>
            <a:endParaRPr lang="zh-CN" altLang="en-US" sz="2400" b="1" dirty="0">
              <a:ea typeface="微软雅黑 Light" panose="020B0502040204020203"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51203" name="Rectangle 2"/>
          <p:cNvSpPr>
            <a:spLocks noGrp="1"/>
          </p:cNvSpPr>
          <p:nvPr>
            <p:ph type="title"/>
          </p:nvPr>
        </p:nvSpPr>
        <p:spPr>
          <a:xfrm>
            <a:off x="107950" y="276225"/>
            <a:ext cx="7777163" cy="92075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1800" dirty="0">
                <a:ea typeface="微软雅黑 Light" panose="020B0502040204020203" charset="-122"/>
              </a:rPr>
              <a:t>——</a:t>
            </a:r>
            <a:r>
              <a:rPr lang="zh-CN" altLang="en-US" sz="1800" dirty="0">
                <a:ea typeface="微软雅黑 Light" panose="020B0502040204020203" charset="-122"/>
              </a:rPr>
              <a:t>栈与递归</a:t>
            </a:r>
            <a:endParaRPr lang="en-US" altLang="zh-CN" sz="1800" dirty="0">
              <a:ea typeface="微软雅黑 Light" panose="020B0502040204020203" charset="-122"/>
            </a:endParaRPr>
          </a:p>
        </p:txBody>
      </p:sp>
      <p:sp>
        <p:nvSpPr>
          <p:cNvPr id="51204" name="Rectangle 3"/>
          <p:cNvSpPr>
            <a:spLocks noGrp="1"/>
          </p:cNvSpPr>
          <p:nvPr>
            <p:ph idx="1"/>
          </p:nvPr>
        </p:nvSpPr>
        <p:spPr>
          <a:xfrm>
            <a:off x="468313" y="1268413"/>
            <a:ext cx="8351837" cy="4824412"/>
          </a:xfrm>
        </p:spPr>
        <p:txBody>
          <a:bodyPr vert="horz" wrap="square" lIns="91440" tIns="45720" rIns="91440" bIns="45720" anchor="t" anchorCtr="0"/>
          <a:p>
            <a:pPr marL="0" indent="0" algn="just" eaLnBrk="1" hangingPunct="1">
              <a:spcBef>
                <a:spcPct val="50000"/>
              </a:spcBef>
            </a:pPr>
            <a:r>
              <a:rPr lang="zh-CN" altLang="en-US" sz="2400" b="1" dirty="0">
                <a:ea typeface="微软雅黑 Light" panose="020B0502040204020203" charset="-122"/>
              </a:rPr>
              <a:t>在高级语言编制的程序中，调用函数与被调用函数之间的链接和信息交换通过</a:t>
            </a:r>
            <a:r>
              <a:rPr lang="zh-CN" altLang="en-US" sz="2400" b="1" dirty="0">
                <a:solidFill>
                  <a:srgbClr val="FF0000"/>
                </a:solidFill>
                <a:ea typeface="微软雅黑 Light" panose="020B0502040204020203" charset="-122"/>
              </a:rPr>
              <a:t>栈</a:t>
            </a:r>
            <a:r>
              <a:rPr lang="zh-CN" altLang="en-US" sz="2400" b="1" dirty="0">
                <a:solidFill>
                  <a:srgbClr val="020603"/>
                </a:solidFill>
                <a:ea typeface="微软雅黑 Light" panose="020B0502040204020203" charset="-122"/>
              </a:rPr>
              <a:t>实现</a:t>
            </a:r>
            <a:r>
              <a:rPr lang="zh-CN" altLang="en-US" sz="2400" b="1" dirty="0">
                <a:ea typeface="微软雅黑 Light" panose="020B0502040204020203" charset="-122"/>
              </a:rPr>
              <a:t>。</a:t>
            </a:r>
            <a:endParaRPr lang="zh-CN" altLang="pt-BR" b="1" dirty="0">
              <a:ea typeface="微软雅黑 Light" panose="020B0502040204020203" charset="-122"/>
            </a:endParaRPr>
          </a:p>
          <a:p>
            <a:pPr marL="758825" lvl="1" algn="just" eaLnBrk="1" hangingPunct="1">
              <a:spcBef>
                <a:spcPct val="50000"/>
              </a:spcBef>
            </a:pPr>
            <a:r>
              <a:rPr lang="zh-CN" altLang="pt-BR" sz="2400" b="1" dirty="0">
                <a:ea typeface="微软雅黑 Light" panose="020B0502040204020203" charset="-122"/>
              </a:rPr>
              <a:t>系统将整个程序运行时所需要的数据空间放在一个栈中</a:t>
            </a:r>
            <a:endParaRPr lang="zh-CN" altLang="pt-BR" sz="2400" b="1" dirty="0">
              <a:ea typeface="微软雅黑 Light" panose="020B0502040204020203" charset="-122"/>
            </a:endParaRPr>
          </a:p>
          <a:p>
            <a:pPr marL="758825" lvl="1" algn="just" eaLnBrk="1" hangingPunct="1">
              <a:spcBef>
                <a:spcPct val="50000"/>
              </a:spcBef>
            </a:pPr>
            <a:r>
              <a:rPr lang="zh-CN" altLang="pt-BR" sz="2400" b="1" dirty="0">
                <a:ea typeface="微软雅黑 Light" panose="020B0502040204020203" charset="-122"/>
              </a:rPr>
              <a:t>每当调用一个函数，就为它在栈顶分配一个存储区，</a:t>
            </a:r>
            <a:endParaRPr lang="zh-CN" altLang="pt-BR" sz="2400" b="1" dirty="0">
              <a:ea typeface="微软雅黑 Light" panose="020B0502040204020203" charset="-122"/>
            </a:endParaRPr>
          </a:p>
          <a:p>
            <a:pPr marL="758825" lvl="1" algn="just" eaLnBrk="1" hangingPunct="1">
              <a:spcBef>
                <a:spcPct val="50000"/>
              </a:spcBef>
            </a:pPr>
            <a:r>
              <a:rPr lang="zh-CN" altLang="pt-BR" sz="2400" b="1" dirty="0">
                <a:ea typeface="微软雅黑 Light" panose="020B0502040204020203" charset="-122"/>
              </a:rPr>
              <a:t>每当从一个函数返回时，就释放其在栈中的存储区。</a:t>
            </a:r>
            <a:r>
              <a:rPr lang="zh-CN" altLang="pt-BR" dirty="0">
                <a:ea typeface="微软雅黑 Light" panose="020B0502040204020203" charset="-122"/>
              </a:rPr>
              <a:t> </a:t>
            </a:r>
            <a:r>
              <a:rPr lang="zh-CN" altLang="en-US" sz="2000" b="1" dirty="0">
                <a:ea typeface="微软雅黑 Light" panose="020B0502040204020203" charset="-122"/>
              </a:rPr>
              <a:t>    </a:t>
            </a:r>
            <a:endParaRPr lang="zh-CN" altLang="en-US" sz="2000" b="1" dirty="0">
              <a:ea typeface="微软雅黑 Light" panose="020B0502040204020203" charset="-122"/>
            </a:endParaRPr>
          </a:p>
          <a:p>
            <a:pPr marL="0" indent="0" algn="just" eaLnBrk="1" hangingPunct="1">
              <a:spcBef>
                <a:spcPct val="50000"/>
              </a:spcBef>
            </a:pPr>
            <a:r>
              <a:rPr lang="zh-CN" altLang="en-US" sz="2400" b="1" dirty="0">
                <a:ea typeface="微软雅黑 Light" panose="020B0502040204020203" charset="-122"/>
              </a:rPr>
              <a:t>内存管理实行</a:t>
            </a:r>
            <a:r>
              <a:rPr lang="zh-CN" altLang="en-US" sz="2400" b="1" dirty="0">
                <a:solidFill>
                  <a:srgbClr val="0000FF"/>
                </a:solidFill>
                <a:ea typeface="微软雅黑 Light" panose="020B0502040204020203" charset="-122"/>
              </a:rPr>
              <a:t>“栈式管理”：</a:t>
            </a:r>
            <a:endParaRPr lang="zh-CN" altLang="en-US" sz="2400" b="1" dirty="0">
              <a:solidFill>
                <a:srgbClr val="0000FF"/>
              </a:solidFill>
              <a:ea typeface="微软雅黑 Light" panose="020B0502040204020203" charset="-122"/>
            </a:endParaRPr>
          </a:p>
          <a:p>
            <a:pPr marL="758825" lvl="1" algn="just" eaLnBrk="1" hangingPunct="1">
              <a:spcBef>
                <a:spcPct val="50000"/>
              </a:spcBef>
            </a:pPr>
            <a:r>
              <a:rPr lang="zh-CN" altLang="pt-BR" sz="2400" b="1" dirty="0">
                <a:solidFill>
                  <a:srgbClr val="FF0000"/>
                </a:solidFill>
                <a:ea typeface="微软雅黑 Light" panose="020B0502040204020203" charset="-122"/>
              </a:rPr>
              <a:t>当前正在运行的函数的数据区必在栈顶位置 </a:t>
            </a:r>
            <a:endParaRPr lang="zh-CN" altLang="en-US" sz="2400" b="1" dirty="0">
              <a:solidFill>
                <a:srgbClr val="FF0000"/>
              </a:solidFill>
              <a:ea typeface="微软雅黑 Light" panose="020B0502040204020203"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52227" name="Rectangle 2"/>
          <p:cNvSpPr/>
          <p:nvPr/>
        </p:nvSpPr>
        <p:spPr>
          <a:xfrm>
            <a:off x="107950" y="260350"/>
            <a:ext cx="7793038" cy="666750"/>
          </a:xfrm>
          <a:prstGeom prst="rect">
            <a:avLst/>
          </a:prstGeom>
          <a:noFill/>
          <a:ln w="9525">
            <a:noFill/>
          </a:ln>
        </p:spPr>
        <p:txBody>
          <a:bodyPr anchor="b"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FFFFFF"/>
                </a:solidFill>
                <a:latin typeface="微软雅黑 Light" panose="020B0502040204020203" charset="-122"/>
                <a:ea typeface="微软雅黑 Light" panose="020B0502040204020203" charset="-122"/>
              </a:rPr>
              <a:t>Ch3.</a:t>
            </a:r>
            <a:r>
              <a:rPr lang="zh-CN" altLang="en-US" sz="1800" b="1" dirty="0">
                <a:solidFill>
                  <a:srgbClr val="FFFFFF"/>
                </a:solidFill>
                <a:latin typeface="微软雅黑 Light" panose="020B0502040204020203" charset="-122"/>
                <a:ea typeface="微软雅黑 Light" panose="020B0502040204020203" charset="-122"/>
              </a:rPr>
              <a:t>栈和队列：栈的应用</a:t>
            </a:r>
            <a:r>
              <a:rPr lang="en-US" altLang="zh-CN" sz="1800" b="1" dirty="0">
                <a:solidFill>
                  <a:srgbClr val="FFFFFF"/>
                </a:solidFill>
                <a:latin typeface="Arial" panose="020B0604020202020204" pitchFamily="34" charset="0"/>
                <a:ea typeface="微软雅黑 Light" panose="020B0502040204020203" charset="-122"/>
              </a:rPr>
              <a:t>——</a:t>
            </a:r>
            <a:r>
              <a:rPr lang="zh-CN" altLang="en-US" sz="1800" b="1" dirty="0">
                <a:solidFill>
                  <a:srgbClr val="FFFFFF"/>
                </a:solidFill>
                <a:latin typeface="微软雅黑 Light" panose="020B0502040204020203" charset="-122"/>
                <a:ea typeface="微软雅黑 Light" panose="020B0502040204020203" charset="-122"/>
              </a:rPr>
              <a:t>栈与递归</a:t>
            </a:r>
            <a:endParaRPr lang="zh-CN" altLang="en-US" sz="1800" b="1" dirty="0">
              <a:solidFill>
                <a:srgbClr val="FFFFFF"/>
              </a:solidFill>
              <a:latin typeface="微软雅黑 Light" panose="020B0502040204020203" charset="-122"/>
              <a:ea typeface="微软雅黑 Light" panose="020B0502040204020203" charset="-122"/>
            </a:endParaRPr>
          </a:p>
        </p:txBody>
      </p:sp>
      <p:grpSp>
        <p:nvGrpSpPr>
          <p:cNvPr id="2" name="Group 3"/>
          <p:cNvGrpSpPr/>
          <p:nvPr/>
        </p:nvGrpSpPr>
        <p:grpSpPr>
          <a:xfrm>
            <a:off x="1879600" y="3308350"/>
            <a:ext cx="1905000" cy="762000"/>
            <a:chOff x="912" y="1632"/>
            <a:chExt cx="1200" cy="480"/>
          </a:xfrm>
        </p:grpSpPr>
        <p:sp>
          <p:nvSpPr>
            <p:cNvPr id="52283" name="Line 4"/>
            <p:cNvSpPr/>
            <p:nvPr/>
          </p:nvSpPr>
          <p:spPr>
            <a:xfrm>
              <a:off x="2112" y="1632"/>
              <a:ext cx="0" cy="480"/>
            </a:xfrm>
            <a:prstGeom prst="line">
              <a:avLst/>
            </a:prstGeom>
            <a:ln w="28575" cap="flat" cmpd="sng">
              <a:solidFill>
                <a:schemeClr val="bg1"/>
              </a:solidFill>
              <a:prstDash val="solid"/>
              <a:headEnd type="none" w="med" len="med"/>
              <a:tailEnd type="triangle" w="med" len="med"/>
            </a:ln>
          </p:spPr>
        </p:sp>
        <p:cxnSp>
          <p:nvCxnSpPr>
            <p:cNvPr id="52284" name="AutoShape 5"/>
            <p:cNvCxnSpPr>
              <a:stCxn id="141331" idx="1"/>
              <a:endCxn id="52283" idx="0"/>
            </p:cNvCxnSpPr>
            <p:nvPr/>
          </p:nvCxnSpPr>
          <p:spPr>
            <a:xfrm flipV="1">
              <a:off x="912" y="1632"/>
              <a:ext cx="1200" cy="480"/>
            </a:xfrm>
            <a:prstGeom prst="straightConnector1">
              <a:avLst/>
            </a:prstGeom>
            <a:ln w="28575" cap="flat" cmpd="sng">
              <a:solidFill>
                <a:schemeClr val="bg1"/>
              </a:solidFill>
              <a:prstDash val="solid"/>
              <a:headEnd type="none" w="med" len="med"/>
              <a:tailEnd type="none" w="med" len="med"/>
            </a:ln>
          </p:spPr>
        </p:cxnSp>
      </p:grpSp>
      <p:grpSp>
        <p:nvGrpSpPr>
          <p:cNvPr id="3" name="Group 6"/>
          <p:cNvGrpSpPr/>
          <p:nvPr/>
        </p:nvGrpSpPr>
        <p:grpSpPr>
          <a:xfrm>
            <a:off x="3784600" y="3308350"/>
            <a:ext cx="1981200" cy="762000"/>
            <a:chOff x="2112" y="1632"/>
            <a:chExt cx="1248" cy="480"/>
          </a:xfrm>
        </p:grpSpPr>
        <p:sp>
          <p:nvSpPr>
            <p:cNvPr id="52281" name="Line 7"/>
            <p:cNvSpPr/>
            <p:nvPr/>
          </p:nvSpPr>
          <p:spPr>
            <a:xfrm>
              <a:off x="3360" y="1632"/>
              <a:ext cx="0" cy="480"/>
            </a:xfrm>
            <a:prstGeom prst="line">
              <a:avLst/>
            </a:prstGeom>
            <a:ln w="28575" cap="flat" cmpd="sng">
              <a:solidFill>
                <a:schemeClr val="bg1"/>
              </a:solidFill>
              <a:prstDash val="solid"/>
              <a:headEnd type="none" w="med" len="med"/>
              <a:tailEnd type="triangle" w="med" len="med"/>
            </a:ln>
          </p:spPr>
        </p:sp>
        <p:cxnSp>
          <p:nvCxnSpPr>
            <p:cNvPr id="52282" name="AutoShape 8"/>
            <p:cNvCxnSpPr>
              <a:stCxn id="52283" idx="1"/>
              <a:endCxn id="52281" idx="0"/>
            </p:cNvCxnSpPr>
            <p:nvPr/>
          </p:nvCxnSpPr>
          <p:spPr>
            <a:xfrm flipV="1">
              <a:off x="2112" y="1632"/>
              <a:ext cx="1248" cy="480"/>
            </a:xfrm>
            <a:prstGeom prst="straightConnector1">
              <a:avLst/>
            </a:prstGeom>
            <a:ln w="28575" cap="flat" cmpd="sng">
              <a:solidFill>
                <a:schemeClr val="bg1"/>
              </a:solidFill>
              <a:prstDash val="solid"/>
              <a:headEnd type="none" w="med" len="med"/>
              <a:tailEnd type="none" w="med" len="med"/>
            </a:ln>
          </p:spPr>
        </p:cxnSp>
      </p:grpSp>
      <p:grpSp>
        <p:nvGrpSpPr>
          <p:cNvPr id="4" name="Group 9"/>
          <p:cNvGrpSpPr/>
          <p:nvPr/>
        </p:nvGrpSpPr>
        <p:grpSpPr>
          <a:xfrm>
            <a:off x="5765800" y="3536950"/>
            <a:ext cx="2057400" cy="1752600"/>
            <a:chOff x="3360" y="1776"/>
            <a:chExt cx="1296" cy="1104"/>
          </a:xfrm>
        </p:grpSpPr>
        <p:sp>
          <p:nvSpPr>
            <p:cNvPr id="52278" name="Line 10"/>
            <p:cNvSpPr/>
            <p:nvPr/>
          </p:nvSpPr>
          <p:spPr>
            <a:xfrm>
              <a:off x="4656" y="1776"/>
              <a:ext cx="0" cy="1104"/>
            </a:xfrm>
            <a:prstGeom prst="line">
              <a:avLst/>
            </a:prstGeom>
            <a:ln w="28575" cap="flat" cmpd="sng">
              <a:solidFill>
                <a:schemeClr val="bg1"/>
              </a:solidFill>
              <a:prstDash val="solid"/>
              <a:headEnd type="none" w="med" len="med"/>
              <a:tailEnd type="triangle" w="med" len="med"/>
            </a:ln>
          </p:spPr>
        </p:sp>
        <p:cxnSp>
          <p:nvCxnSpPr>
            <p:cNvPr id="52279" name="AutoShape 11"/>
            <p:cNvCxnSpPr>
              <a:stCxn id="52281" idx="1"/>
              <a:endCxn id="52278" idx="0"/>
            </p:cNvCxnSpPr>
            <p:nvPr/>
          </p:nvCxnSpPr>
          <p:spPr>
            <a:xfrm flipV="1">
              <a:off x="3360" y="1776"/>
              <a:ext cx="1296" cy="336"/>
            </a:xfrm>
            <a:prstGeom prst="straightConnector1">
              <a:avLst/>
            </a:prstGeom>
            <a:ln w="28575" cap="flat" cmpd="sng">
              <a:solidFill>
                <a:schemeClr val="bg1"/>
              </a:solidFill>
              <a:prstDash val="solid"/>
              <a:headEnd type="none" w="med" len="med"/>
              <a:tailEnd type="none" w="med" len="med"/>
            </a:ln>
          </p:spPr>
        </p:cxnSp>
        <p:cxnSp>
          <p:nvCxnSpPr>
            <p:cNvPr id="52280" name="AutoShape 12"/>
            <p:cNvCxnSpPr>
              <a:stCxn id="52278" idx="1"/>
              <a:endCxn id="52276" idx="0"/>
            </p:cNvCxnSpPr>
            <p:nvPr/>
          </p:nvCxnSpPr>
          <p:spPr>
            <a:xfrm flipH="1" flipV="1">
              <a:off x="3360" y="2544"/>
              <a:ext cx="1296" cy="336"/>
            </a:xfrm>
            <a:prstGeom prst="straightConnector1">
              <a:avLst/>
            </a:prstGeom>
            <a:ln w="28575" cap="flat" cmpd="sng">
              <a:solidFill>
                <a:schemeClr val="bg1"/>
              </a:solidFill>
              <a:prstDash val="solid"/>
              <a:headEnd type="none" w="med" len="med"/>
              <a:tailEnd type="none" w="med" len="med"/>
            </a:ln>
          </p:spPr>
        </p:cxnSp>
      </p:grpSp>
      <p:grpSp>
        <p:nvGrpSpPr>
          <p:cNvPr id="5" name="Group 13"/>
          <p:cNvGrpSpPr/>
          <p:nvPr/>
        </p:nvGrpSpPr>
        <p:grpSpPr>
          <a:xfrm>
            <a:off x="3784600" y="4756150"/>
            <a:ext cx="1981200" cy="762000"/>
            <a:chOff x="2112" y="2544"/>
            <a:chExt cx="1248" cy="480"/>
          </a:xfrm>
        </p:grpSpPr>
        <p:sp>
          <p:nvSpPr>
            <p:cNvPr id="52276" name="Line 14"/>
            <p:cNvSpPr/>
            <p:nvPr/>
          </p:nvSpPr>
          <p:spPr>
            <a:xfrm>
              <a:off x="3360" y="2544"/>
              <a:ext cx="0" cy="480"/>
            </a:xfrm>
            <a:prstGeom prst="line">
              <a:avLst/>
            </a:prstGeom>
            <a:ln w="28575" cap="flat" cmpd="sng">
              <a:solidFill>
                <a:schemeClr val="bg1"/>
              </a:solidFill>
              <a:prstDash val="solid"/>
              <a:headEnd type="none" w="med" len="med"/>
              <a:tailEnd type="triangle" w="med" len="med"/>
            </a:ln>
          </p:spPr>
        </p:sp>
        <p:cxnSp>
          <p:nvCxnSpPr>
            <p:cNvPr id="52277" name="AutoShape 15"/>
            <p:cNvCxnSpPr>
              <a:stCxn id="52276" idx="1"/>
              <a:endCxn id="52274" idx="0"/>
            </p:cNvCxnSpPr>
            <p:nvPr/>
          </p:nvCxnSpPr>
          <p:spPr>
            <a:xfrm flipH="1" flipV="1">
              <a:off x="2112" y="2544"/>
              <a:ext cx="1248" cy="480"/>
            </a:xfrm>
            <a:prstGeom prst="straightConnector1">
              <a:avLst/>
            </a:prstGeom>
            <a:ln w="28575" cap="flat" cmpd="sng">
              <a:solidFill>
                <a:schemeClr val="bg1"/>
              </a:solidFill>
              <a:prstDash val="solid"/>
              <a:headEnd type="none" w="med" len="med"/>
              <a:tailEnd type="none" w="med" len="med"/>
            </a:ln>
          </p:spPr>
        </p:cxnSp>
      </p:grpSp>
      <p:grpSp>
        <p:nvGrpSpPr>
          <p:cNvPr id="6" name="Group 16"/>
          <p:cNvGrpSpPr/>
          <p:nvPr/>
        </p:nvGrpSpPr>
        <p:grpSpPr>
          <a:xfrm>
            <a:off x="1879600" y="4756150"/>
            <a:ext cx="1905000" cy="762000"/>
            <a:chOff x="912" y="2544"/>
            <a:chExt cx="1200" cy="480"/>
          </a:xfrm>
        </p:grpSpPr>
        <p:sp>
          <p:nvSpPr>
            <p:cNvPr id="52274" name="Line 17"/>
            <p:cNvSpPr/>
            <p:nvPr/>
          </p:nvSpPr>
          <p:spPr>
            <a:xfrm>
              <a:off x="2112" y="2544"/>
              <a:ext cx="0" cy="480"/>
            </a:xfrm>
            <a:prstGeom prst="line">
              <a:avLst/>
            </a:prstGeom>
            <a:ln w="28575" cap="flat" cmpd="sng">
              <a:solidFill>
                <a:schemeClr val="bg1"/>
              </a:solidFill>
              <a:prstDash val="solid"/>
              <a:headEnd type="none" w="med" len="med"/>
              <a:tailEnd type="triangle" w="med" len="med"/>
            </a:ln>
          </p:spPr>
        </p:sp>
        <p:cxnSp>
          <p:nvCxnSpPr>
            <p:cNvPr id="52275" name="AutoShape 18"/>
            <p:cNvCxnSpPr>
              <a:stCxn id="52274" idx="1"/>
              <a:endCxn id="52260" idx="0"/>
            </p:cNvCxnSpPr>
            <p:nvPr/>
          </p:nvCxnSpPr>
          <p:spPr>
            <a:xfrm flipH="1" flipV="1">
              <a:off x="912" y="2544"/>
              <a:ext cx="1200" cy="480"/>
            </a:xfrm>
            <a:prstGeom prst="straightConnector1">
              <a:avLst/>
            </a:prstGeom>
            <a:ln w="28575" cap="flat" cmpd="sng">
              <a:solidFill>
                <a:schemeClr val="bg1"/>
              </a:solidFill>
              <a:prstDash val="solid"/>
              <a:headEnd type="none" w="med" len="med"/>
              <a:tailEnd type="none" w="med" len="med"/>
            </a:ln>
          </p:spPr>
        </p:cxnSp>
      </p:grpSp>
      <p:sp>
        <p:nvSpPr>
          <p:cNvPr id="141331" name="Line 19"/>
          <p:cNvSpPr/>
          <p:nvPr/>
        </p:nvSpPr>
        <p:spPr>
          <a:xfrm>
            <a:off x="1879600" y="3308350"/>
            <a:ext cx="0" cy="762000"/>
          </a:xfrm>
          <a:prstGeom prst="line">
            <a:avLst/>
          </a:prstGeom>
          <a:ln w="28575" cap="flat" cmpd="sng">
            <a:solidFill>
              <a:srgbClr val="FF0066"/>
            </a:solidFill>
            <a:prstDash val="solid"/>
            <a:headEnd type="none" w="med" len="med"/>
            <a:tailEnd type="triangle" w="med" len="med"/>
          </a:ln>
        </p:spPr>
      </p:sp>
      <p:grpSp>
        <p:nvGrpSpPr>
          <p:cNvPr id="7" name="Group 20"/>
          <p:cNvGrpSpPr/>
          <p:nvPr/>
        </p:nvGrpSpPr>
        <p:grpSpPr>
          <a:xfrm>
            <a:off x="1498600" y="2927350"/>
            <a:ext cx="930275" cy="1219200"/>
            <a:chOff x="1152" y="1488"/>
            <a:chExt cx="586" cy="768"/>
          </a:xfrm>
        </p:grpSpPr>
        <p:sp>
          <p:nvSpPr>
            <p:cNvPr id="52272" name="Text Box 21"/>
            <p:cNvSpPr txBox="1"/>
            <p:nvPr/>
          </p:nvSpPr>
          <p:spPr>
            <a:xfrm>
              <a:off x="1152" y="1968"/>
              <a:ext cx="19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50000"/>
                </a:spcBef>
                <a:buNone/>
              </a:pPr>
              <a:r>
                <a:rPr lang="en-US" altLang="zh-CN" sz="2400" b="1" dirty="0">
                  <a:solidFill>
                    <a:srgbClr val="020603"/>
                  </a:solidFill>
                  <a:latin typeface="Times New Roman" panose="02020603050405020304" pitchFamily="18" charset="0"/>
                  <a:ea typeface="微软雅黑 Light" panose="020B0502040204020203" charset="-122"/>
                </a:rPr>
                <a:t>r</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52273" name="Text Box 22"/>
            <p:cNvSpPr txBox="1"/>
            <p:nvPr/>
          </p:nvSpPr>
          <p:spPr>
            <a:xfrm>
              <a:off x="1389" y="1488"/>
              <a:ext cx="349" cy="67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50000"/>
                </a:spcBef>
                <a:buNone/>
              </a:pPr>
              <a:r>
                <a:rPr lang="zh-CN" altLang="en-US" sz="2400" b="1" dirty="0">
                  <a:solidFill>
                    <a:srgbClr val="020603"/>
                  </a:solidFill>
                  <a:latin typeface="Times New Roman" panose="02020603050405020304" pitchFamily="18" charset="0"/>
                  <a:ea typeface="微软雅黑 Light" panose="020B0502040204020203" charset="-122"/>
                </a:rPr>
                <a:t>主程序</a:t>
              </a:r>
              <a:endParaRPr lang="zh-CN" altLang="en-US" sz="2400" b="1" dirty="0">
                <a:solidFill>
                  <a:srgbClr val="020603"/>
                </a:solidFill>
                <a:latin typeface="Times New Roman" panose="02020603050405020304" pitchFamily="18" charset="0"/>
                <a:ea typeface="微软雅黑 Light" panose="020B0502040204020203" charset="-122"/>
              </a:endParaRPr>
            </a:p>
          </p:txBody>
        </p:sp>
      </p:grpSp>
      <p:grpSp>
        <p:nvGrpSpPr>
          <p:cNvPr id="8" name="Group 23"/>
          <p:cNvGrpSpPr/>
          <p:nvPr/>
        </p:nvGrpSpPr>
        <p:grpSpPr>
          <a:xfrm>
            <a:off x="5232400" y="5670550"/>
            <a:ext cx="457200" cy="1143000"/>
            <a:chOff x="3504" y="3216"/>
            <a:chExt cx="288" cy="720"/>
          </a:xfrm>
        </p:grpSpPr>
        <p:sp>
          <p:nvSpPr>
            <p:cNvPr id="52268" name="Rectangle 24"/>
            <p:cNvSpPr/>
            <p:nvPr/>
          </p:nvSpPr>
          <p:spPr>
            <a:xfrm>
              <a:off x="3504" y="3552"/>
              <a:ext cx="288" cy="192"/>
            </a:xfrm>
            <a:prstGeom prst="rect">
              <a:avLst/>
            </a:prstGeom>
            <a:solidFill>
              <a:srgbClr val="FF9933"/>
            </a:solidFill>
            <a:ln w="19050"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2400" b="1" dirty="0">
                  <a:solidFill>
                    <a:srgbClr val="020603"/>
                  </a:solidFill>
                  <a:latin typeface="Times New Roman" panose="02020603050405020304" pitchFamily="18" charset="0"/>
                  <a:ea typeface="微软雅黑 Light" panose="020B0502040204020203" charset="-122"/>
                </a:rPr>
                <a:t>s</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52269" name="Line 25"/>
            <p:cNvSpPr/>
            <p:nvPr/>
          </p:nvSpPr>
          <p:spPr>
            <a:xfrm flipV="1">
              <a:off x="3792" y="3216"/>
              <a:ext cx="0" cy="720"/>
            </a:xfrm>
            <a:prstGeom prst="line">
              <a:avLst/>
            </a:prstGeom>
            <a:ln w="19050" cap="flat" cmpd="sng">
              <a:solidFill>
                <a:srgbClr val="FF0066"/>
              </a:solidFill>
              <a:prstDash val="solid"/>
              <a:headEnd type="none" w="med" len="med"/>
              <a:tailEnd type="none" w="med" len="med"/>
            </a:ln>
          </p:spPr>
        </p:sp>
        <p:sp>
          <p:nvSpPr>
            <p:cNvPr id="52270" name="Line 26"/>
            <p:cNvSpPr/>
            <p:nvPr/>
          </p:nvSpPr>
          <p:spPr>
            <a:xfrm flipV="1">
              <a:off x="3504" y="3216"/>
              <a:ext cx="0" cy="720"/>
            </a:xfrm>
            <a:prstGeom prst="line">
              <a:avLst/>
            </a:prstGeom>
            <a:ln w="19050" cap="flat" cmpd="sng">
              <a:solidFill>
                <a:srgbClr val="FF0066"/>
              </a:solidFill>
              <a:prstDash val="solid"/>
              <a:headEnd type="none" w="med" len="med"/>
              <a:tailEnd type="none" w="med" len="med"/>
            </a:ln>
          </p:spPr>
        </p:sp>
        <p:sp>
          <p:nvSpPr>
            <p:cNvPr id="52271" name="Rectangle 27"/>
            <p:cNvSpPr/>
            <p:nvPr/>
          </p:nvSpPr>
          <p:spPr>
            <a:xfrm>
              <a:off x="3504" y="3744"/>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2400" b="1" dirty="0">
                  <a:solidFill>
                    <a:srgbClr val="020603"/>
                  </a:solidFill>
                  <a:latin typeface="Times New Roman" panose="02020603050405020304" pitchFamily="18" charset="0"/>
                  <a:ea typeface="微软雅黑 Light" panose="020B0502040204020203" charset="-122"/>
                </a:rPr>
                <a:t>r</a:t>
              </a:r>
              <a:endParaRPr lang="en-US" altLang="zh-CN" sz="2400" b="1" dirty="0">
                <a:solidFill>
                  <a:srgbClr val="020603"/>
                </a:solidFill>
                <a:latin typeface="Times New Roman" panose="02020603050405020304" pitchFamily="18" charset="0"/>
                <a:ea typeface="微软雅黑 Light" panose="020B0502040204020203" charset="-122"/>
              </a:endParaRPr>
            </a:p>
          </p:txBody>
        </p:sp>
      </p:grpSp>
      <p:grpSp>
        <p:nvGrpSpPr>
          <p:cNvPr id="9" name="Group 28"/>
          <p:cNvGrpSpPr/>
          <p:nvPr/>
        </p:nvGrpSpPr>
        <p:grpSpPr>
          <a:xfrm>
            <a:off x="3175000" y="5594350"/>
            <a:ext cx="457200" cy="1143000"/>
            <a:chOff x="3744" y="2544"/>
            <a:chExt cx="288" cy="720"/>
          </a:xfrm>
        </p:grpSpPr>
        <p:sp>
          <p:nvSpPr>
            <p:cNvPr id="52265" name="Line 29"/>
            <p:cNvSpPr/>
            <p:nvPr/>
          </p:nvSpPr>
          <p:spPr>
            <a:xfrm flipV="1">
              <a:off x="3744" y="2544"/>
              <a:ext cx="0" cy="720"/>
            </a:xfrm>
            <a:prstGeom prst="line">
              <a:avLst/>
            </a:prstGeom>
            <a:ln w="19050" cap="flat" cmpd="sng">
              <a:solidFill>
                <a:srgbClr val="FF0066"/>
              </a:solidFill>
              <a:prstDash val="solid"/>
              <a:headEnd type="none" w="med" len="med"/>
              <a:tailEnd type="none" w="med" len="med"/>
            </a:ln>
          </p:spPr>
        </p:sp>
        <p:sp>
          <p:nvSpPr>
            <p:cNvPr id="52266" name="Line 30"/>
            <p:cNvSpPr/>
            <p:nvPr/>
          </p:nvSpPr>
          <p:spPr>
            <a:xfrm flipV="1">
              <a:off x="4032" y="2544"/>
              <a:ext cx="0" cy="720"/>
            </a:xfrm>
            <a:prstGeom prst="line">
              <a:avLst/>
            </a:prstGeom>
            <a:ln w="19050" cap="flat" cmpd="sng">
              <a:solidFill>
                <a:srgbClr val="FF0066"/>
              </a:solidFill>
              <a:prstDash val="solid"/>
              <a:headEnd type="none" w="med" len="med"/>
              <a:tailEnd type="none" w="med" len="med"/>
            </a:ln>
          </p:spPr>
        </p:sp>
        <p:sp>
          <p:nvSpPr>
            <p:cNvPr id="52267" name="Rectangle 31"/>
            <p:cNvSpPr/>
            <p:nvPr/>
          </p:nvSpPr>
          <p:spPr>
            <a:xfrm>
              <a:off x="3744" y="3072"/>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2400" b="1" dirty="0">
                  <a:solidFill>
                    <a:srgbClr val="020603"/>
                  </a:solidFill>
                  <a:latin typeface="Times New Roman" panose="02020603050405020304" pitchFamily="18" charset="0"/>
                  <a:ea typeface="微软雅黑 Light" panose="020B0502040204020203" charset="-122"/>
                </a:rPr>
                <a:t>r</a:t>
              </a:r>
              <a:endParaRPr lang="en-US" altLang="zh-CN" sz="2400" b="1" dirty="0">
                <a:solidFill>
                  <a:srgbClr val="020603"/>
                </a:solidFill>
                <a:latin typeface="Times New Roman" panose="02020603050405020304" pitchFamily="18" charset="0"/>
                <a:ea typeface="微软雅黑 Light" panose="020B0502040204020203" charset="-122"/>
              </a:endParaRPr>
            </a:p>
          </p:txBody>
        </p:sp>
      </p:grpSp>
      <p:grpSp>
        <p:nvGrpSpPr>
          <p:cNvPr id="10" name="Group 32"/>
          <p:cNvGrpSpPr/>
          <p:nvPr/>
        </p:nvGrpSpPr>
        <p:grpSpPr>
          <a:xfrm>
            <a:off x="1193800" y="4756150"/>
            <a:ext cx="685800" cy="1143000"/>
            <a:chOff x="960" y="2640"/>
            <a:chExt cx="432" cy="720"/>
          </a:xfrm>
        </p:grpSpPr>
        <p:sp>
          <p:nvSpPr>
            <p:cNvPr id="52260" name="Line 33"/>
            <p:cNvSpPr/>
            <p:nvPr/>
          </p:nvSpPr>
          <p:spPr>
            <a:xfrm>
              <a:off x="1392" y="2640"/>
              <a:ext cx="0" cy="480"/>
            </a:xfrm>
            <a:prstGeom prst="line">
              <a:avLst/>
            </a:prstGeom>
            <a:ln w="28575" cap="flat" cmpd="sng">
              <a:solidFill>
                <a:srgbClr val="FF0066"/>
              </a:solidFill>
              <a:prstDash val="solid"/>
              <a:headEnd type="none" w="med" len="med"/>
              <a:tailEnd type="triangle" w="med" len="med"/>
            </a:ln>
          </p:spPr>
        </p:sp>
        <p:grpSp>
          <p:nvGrpSpPr>
            <p:cNvPr id="52261" name="Group 34"/>
            <p:cNvGrpSpPr/>
            <p:nvPr/>
          </p:nvGrpSpPr>
          <p:grpSpPr>
            <a:xfrm>
              <a:off x="960" y="2640"/>
              <a:ext cx="288" cy="720"/>
              <a:chOff x="2784" y="3408"/>
              <a:chExt cx="288" cy="720"/>
            </a:xfrm>
          </p:grpSpPr>
          <p:sp>
            <p:nvSpPr>
              <p:cNvPr id="52262" name="Line 35"/>
              <p:cNvSpPr/>
              <p:nvPr/>
            </p:nvSpPr>
            <p:spPr>
              <a:xfrm flipV="1">
                <a:off x="2784" y="3408"/>
                <a:ext cx="0" cy="720"/>
              </a:xfrm>
              <a:prstGeom prst="line">
                <a:avLst/>
              </a:prstGeom>
              <a:ln w="28575" cap="flat" cmpd="sng">
                <a:solidFill>
                  <a:srgbClr val="FF0066"/>
                </a:solidFill>
                <a:prstDash val="solid"/>
                <a:headEnd type="none" w="med" len="med"/>
                <a:tailEnd type="none" w="med" len="med"/>
              </a:ln>
            </p:spPr>
          </p:sp>
          <p:sp>
            <p:nvSpPr>
              <p:cNvPr id="52263" name="Line 36"/>
              <p:cNvSpPr/>
              <p:nvPr/>
            </p:nvSpPr>
            <p:spPr>
              <a:xfrm flipV="1">
                <a:off x="3072" y="3408"/>
                <a:ext cx="0" cy="720"/>
              </a:xfrm>
              <a:prstGeom prst="line">
                <a:avLst/>
              </a:prstGeom>
              <a:ln w="28575" cap="flat" cmpd="sng">
                <a:solidFill>
                  <a:srgbClr val="FF0066"/>
                </a:solidFill>
                <a:prstDash val="solid"/>
                <a:headEnd type="none" w="med" len="med"/>
                <a:tailEnd type="none" w="med" len="med"/>
              </a:ln>
            </p:spPr>
          </p:sp>
          <p:cxnSp>
            <p:nvCxnSpPr>
              <p:cNvPr id="52264" name="AutoShape 37"/>
              <p:cNvCxnSpPr>
                <a:stCxn id="52262" idx="0"/>
                <a:endCxn id="52263" idx="0"/>
              </p:cNvCxnSpPr>
              <p:nvPr/>
            </p:nvCxnSpPr>
            <p:spPr>
              <a:xfrm>
                <a:off x="2784" y="4128"/>
                <a:ext cx="288" cy="0"/>
              </a:xfrm>
              <a:prstGeom prst="straightConnector1">
                <a:avLst/>
              </a:prstGeom>
              <a:ln w="28575" cap="flat" cmpd="sng">
                <a:solidFill>
                  <a:srgbClr val="FF0066"/>
                </a:solidFill>
                <a:prstDash val="solid"/>
                <a:headEnd type="none" w="med" len="med"/>
                <a:tailEnd type="none" w="med" len="med"/>
              </a:ln>
            </p:spPr>
          </p:cxnSp>
        </p:grpSp>
      </p:grpSp>
      <p:grpSp>
        <p:nvGrpSpPr>
          <p:cNvPr id="12" name="Group 38"/>
          <p:cNvGrpSpPr/>
          <p:nvPr/>
        </p:nvGrpSpPr>
        <p:grpSpPr>
          <a:xfrm>
            <a:off x="3175000" y="2089150"/>
            <a:ext cx="1098550" cy="2133600"/>
            <a:chOff x="2208" y="960"/>
            <a:chExt cx="692" cy="1344"/>
          </a:xfrm>
        </p:grpSpPr>
        <p:grpSp>
          <p:nvGrpSpPr>
            <p:cNvPr id="52254" name="Group 39"/>
            <p:cNvGrpSpPr/>
            <p:nvPr/>
          </p:nvGrpSpPr>
          <p:grpSpPr>
            <a:xfrm>
              <a:off x="2256" y="960"/>
              <a:ext cx="288" cy="720"/>
              <a:chOff x="912" y="2976"/>
              <a:chExt cx="288" cy="720"/>
            </a:xfrm>
          </p:grpSpPr>
          <p:sp>
            <p:nvSpPr>
              <p:cNvPr id="52257" name="Rectangle 40"/>
              <p:cNvSpPr/>
              <p:nvPr/>
            </p:nvSpPr>
            <p:spPr>
              <a:xfrm>
                <a:off x="912" y="3504"/>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2400" dirty="0">
                    <a:solidFill>
                      <a:srgbClr val="020603"/>
                    </a:solidFill>
                    <a:latin typeface="Times New Roman" panose="02020603050405020304" pitchFamily="18" charset="0"/>
                    <a:ea typeface="微软雅黑 Light" panose="020B0502040204020203" charset="-122"/>
                  </a:rPr>
                  <a:t>r</a:t>
                </a:r>
                <a:endParaRPr lang="en-US" altLang="zh-CN" sz="2400" dirty="0">
                  <a:solidFill>
                    <a:srgbClr val="020603"/>
                  </a:solidFill>
                  <a:latin typeface="Times New Roman" panose="02020603050405020304" pitchFamily="18" charset="0"/>
                  <a:ea typeface="微软雅黑 Light" panose="020B0502040204020203" charset="-122"/>
                </a:endParaRPr>
              </a:p>
            </p:txBody>
          </p:sp>
          <p:sp>
            <p:nvSpPr>
              <p:cNvPr id="52258" name="Line 41"/>
              <p:cNvSpPr/>
              <p:nvPr/>
            </p:nvSpPr>
            <p:spPr>
              <a:xfrm flipV="1">
                <a:off x="1200" y="2976"/>
                <a:ext cx="0" cy="720"/>
              </a:xfrm>
              <a:prstGeom prst="line">
                <a:avLst/>
              </a:prstGeom>
              <a:ln w="19050" cap="flat" cmpd="sng">
                <a:solidFill>
                  <a:srgbClr val="FF0066"/>
                </a:solidFill>
                <a:prstDash val="solid"/>
                <a:headEnd type="none" w="med" len="med"/>
                <a:tailEnd type="none" w="med" len="med"/>
              </a:ln>
            </p:spPr>
          </p:sp>
          <p:sp>
            <p:nvSpPr>
              <p:cNvPr id="52259" name="Line 42"/>
              <p:cNvSpPr/>
              <p:nvPr/>
            </p:nvSpPr>
            <p:spPr>
              <a:xfrm flipV="1">
                <a:off x="912" y="2976"/>
                <a:ext cx="0" cy="720"/>
              </a:xfrm>
              <a:prstGeom prst="line">
                <a:avLst/>
              </a:prstGeom>
              <a:ln w="19050" cap="flat" cmpd="sng">
                <a:solidFill>
                  <a:srgbClr val="FF0066"/>
                </a:solidFill>
                <a:prstDash val="solid"/>
                <a:headEnd type="none" w="med" len="med"/>
                <a:tailEnd type="none" w="med" len="med"/>
              </a:ln>
            </p:spPr>
          </p:sp>
        </p:grpSp>
        <p:sp>
          <p:nvSpPr>
            <p:cNvPr id="52255" name="Text Box 43" descr="花岗岩"/>
            <p:cNvSpPr txBox="1"/>
            <p:nvPr/>
          </p:nvSpPr>
          <p:spPr>
            <a:xfrm>
              <a:off x="2208" y="201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50000"/>
                </a:spcBef>
                <a:buNone/>
              </a:pPr>
              <a:r>
                <a:rPr lang="en-US" altLang="zh-CN" sz="2400" b="1" dirty="0">
                  <a:solidFill>
                    <a:srgbClr val="020603"/>
                  </a:solidFill>
                  <a:latin typeface="Times New Roman" panose="02020603050405020304" pitchFamily="18" charset="0"/>
                  <a:ea typeface="微软雅黑 Light" panose="020B0502040204020203" charset="-122"/>
                </a:rPr>
                <a:t>s</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52256" name="Text Box 44" descr="花岗岩"/>
            <p:cNvSpPr txBox="1"/>
            <p:nvPr/>
          </p:nvSpPr>
          <p:spPr>
            <a:xfrm>
              <a:off x="2551" y="960"/>
              <a:ext cx="349" cy="86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50000"/>
                </a:spcBef>
                <a:buNone/>
              </a:pPr>
              <a:r>
                <a:rPr lang="zh-CN" altLang="en-US" sz="2400" b="1" dirty="0">
                  <a:solidFill>
                    <a:srgbClr val="020603"/>
                  </a:solidFill>
                  <a:latin typeface="Times New Roman" panose="02020603050405020304" pitchFamily="18" charset="0"/>
                  <a:ea typeface="微软雅黑 Light" panose="020B0502040204020203" charset="-122"/>
                </a:rPr>
                <a:t>子函数</a:t>
              </a:r>
              <a:r>
                <a:rPr lang="en-US" altLang="zh-CN" sz="2400" b="1" dirty="0">
                  <a:solidFill>
                    <a:srgbClr val="020603"/>
                  </a:solidFill>
                  <a:latin typeface="Times New Roman" panose="02020603050405020304" pitchFamily="18" charset="0"/>
                  <a:ea typeface="微软雅黑 Light" panose="020B0502040204020203" charset="-122"/>
                </a:rPr>
                <a:t>1</a:t>
              </a:r>
              <a:endParaRPr lang="en-US" altLang="zh-CN" sz="2400" b="1" dirty="0">
                <a:solidFill>
                  <a:srgbClr val="020603"/>
                </a:solidFill>
                <a:latin typeface="Times New Roman" panose="02020603050405020304" pitchFamily="18" charset="0"/>
                <a:ea typeface="微软雅黑 Light" panose="020B0502040204020203" charset="-122"/>
              </a:endParaRPr>
            </a:p>
          </p:txBody>
        </p:sp>
      </p:grpSp>
      <p:grpSp>
        <p:nvGrpSpPr>
          <p:cNvPr id="14" name="Group 45"/>
          <p:cNvGrpSpPr/>
          <p:nvPr/>
        </p:nvGrpSpPr>
        <p:grpSpPr>
          <a:xfrm>
            <a:off x="5232400" y="2012950"/>
            <a:ext cx="1098550" cy="2209800"/>
            <a:chOff x="3504" y="912"/>
            <a:chExt cx="692" cy="1392"/>
          </a:xfrm>
        </p:grpSpPr>
        <p:sp>
          <p:nvSpPr>
            <p:cNvPr id="52248" name="Rectangle 46"/>
            <p:cNvSpPr/>
            <p:nvPr/>
          </p:nvSpPr>
          <p:spPr>
            <a:xfrm>
              <a:off x="3504" y="1488"/>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2400" dirty="0">
                  <a:solidFill>
                    <a:srgbClr val="020603"/>
                  </a:solidFill>
                  <a:latin typeface="Times New Roman" panose="02020603050405020304" pitchFamily="18" charset="0"/>
                  <a:ea typeface="微软雅黑 Light" panose="020B0502040204020203" charset="-122"/>
                </a:rPr>
                <a:t>r</a:t>
              </a:r>
              <a:endParaRPr lang="en-US" altLang="zh-CN" sz="2400" dirty="0">
                <a:solidFill>
                  <a:srgbClr val="020603"/>
                </a:solidFill>
                <a:latin typeface="Times New Roman" panose="02020603050405020304" pitchFamily="18" charset="0"/>
                <a:ea typeface="微软雅黑 Light" panose="020B0502040204020203" charset="-122"/>
              </a:endParaRPr>
            </a:p>
          </p:txBody>
        </p:sp>
        <p:sp>
          <p:nvSpPr>
            <p:cNvPr id="52249" name="Rectangle 47"/>
            <p:cNvSpPr/>
            <p:nvPr/>
          </p:nvSpPr>
          <p:spPr>
            <a:xfrm>
              <a:off x="3504" y="1296"/>
              <a:ext cx="288" cy="192"/>
            </a:xfrm>
            <a:prstGeom prst="rect">
              <a:avLst/>
            </a:prstGeom>
            <a:solidFill>
              <a:srgbClr val="FF9933"/>
            </a:solidFill>
            <a:ln w="19050"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2400" dirty="0">
                  <a:solidFill>
                    <a:srgbClr val="020603"/>
                  </a:solidFill>
                  <a:latin typeface="Times New Roman" panose="02020603050405020304" pitchFamily="18" charset="0"/>
                  <a:ea typeface="微软雅黑 Light" panose="020B0502040204020203" charset="-122"/>
                </a:rPr>
                <a:t>s</a:t>
              </a:r>
              <a:endParaRPr lang="en-US" altLang="zh-CN" sz="2400" dirty="0">
                <a:solidFill>
                  <a:srgbClr val="020603"/>
                </a:solidFill>
                <a:latin typeface="Times New Roman" panose="02020603050405020304" pitchFamily="18" charset="0"/>
                <a:ea typeface="微软雅黑 Light" panose="020B0502040204020203" charset="-122"/>
              </a:endParaRPr>
            </a:p>
          </p:txBody>
        </p:sp>
        <p:sp>
          <p:nvSpPr>
            <p:cNvPr id="52250" name="Line 48"/>
            <p:cNvSpPr/>
            <p:nvPr/>
          </p:nvSpPr>
          <p:spPr>
            <a:xfrm flipV="1">
              <a:off x="3504" y="960"/>
              <a:ext cx="0" cy="336"/>
            </a:xfrm>
            <a:prstGeom prst="line">
              <a:avLst/>
            </a:prstGeom>
            <a:ln w="19050" cap="flat" cmpd="sng">
              <a:solidFill>
                <a:srgbClr val="FF0066"/>
              </a:solidFill>
              <a:prstDash val="solid"/>
              <a:headEnd type="none" w="med" len="med"/>
              <a:tailEnd type="none" w="med" len="med"/>
            </a:ln>
          </p:spPr>
        </p:sp>
        <p:sp>
          <p:nvSpPr>
            <p:cNvPr id="52251" name="Line 49"/>
            <p:cNvSpPr/>
            <p:nvPr/>
          </p:nvSpPr>
          <p:spPr>
            <a:xfrm flipV="1">
              <a:off x="3792" y="960"/>
              <a:ext cx="0" cy="336"/>
            </a:xfrm>
            <a:prstGeom prst="line">
              <a:avLst/>
            </a:prstGeom>
            <a:ln w="19050" cap="flat" cmpd="sng">
              <a:solidFill>
                <a:srgbClr val="FF0066"/>
              </a:solidFill>
              <a:prstDash val="solid"/>
              <a:headEnd type="none" w="med" len="med"/>
              <a:tailEnd type="none" w="med" len="med"/>
            </a:ln>
          </p:spPr>
        </p:sp>
        <p:sp>
          <p:nvSpPr>
            <p:cNvPr id="52252" name="Text Box 50" descr="花岗岩"/>
            <p:cNvSpPr txBox="1"/>
            <p:nvPr/>
          </p:nvSpPr>
          <p:spPr>
            <a:xfrm>
              <a:off x="3504" y="2016"/>
              <a:ext cx="2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50000"/>
                </a:spcBef>
                <a:buNone/>
              </a:pPr>
              <a:r>
                <a:rPr lang="en-US" altLang="zh-CN" sz="2400" b="1" dirty="0">
                  <a:solidFill>
                    <a:srgbClr val="020603"/>
                  </a:solidFill>
                  <a:latin typeface="Times New Roman" panose="02020603050405020304" pitchFamily="18" charset="0"/>
                  <a:ea typeface="微软雅黑 Light" panose="020B0502040204020203" charset="-122"/>
                </a:rPr>
                <a:t>t</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52253" name="Text Box 51" descr="花岗岩"/>
            <p:cNvSpPr txBox="1"/>
            <p:nvPr/>
          </p:nvSpPr>
          <p:spPr>
            <a:xfrm>
              <a:off x="3847" y="912"/>
              <a:ext cx="349" cy="86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50000"/>
                </a:spcBef>
                <a:buNone/>
              </a:pPr>
              <a:r>
                <a:rPr lang="zh-CN" altLang="en-US" sz="2400" b="1" dirty="0">
                  <a:solidFill>
                    <a:srgbClr val="020603"/>
                  </a:solidFill>
                  <a:latin typeface="Times New Roman" panose="02020603050405020304" pitchFamily="18" charset="0"/>
                  <a:ea typeface="微软雅黑 Light" panose="020B0502040204020203" charset="-122"/>
                </a:rPr>
                <a:t>子函数</a:t>
              </a:r>
              <a:r>
                <a:rPr lang="en-US" altLang="zh-CN" sz="2400" b="1" dirty="0">
                  <a:solidFill>
                    <a:srgbClr val="020603"/>
                  </a:solidFill>
                  <a:latin typeface="Times New Roman" panose="02020603050405020304" pitchFamily="18" charset="0"/>
                  <a:ea typeface="微软雅黑 Light" panose="020B0502040204020203" charset="-122"/>
                </a:rPr>
                <a:t>2</a:t>
              </a:r>
              <a:endParaRPr lang="en-US" altLang="zh-CN" sz="2400" b="1" dirty="0">
                <a:solidFill>
                  <a:srgbClr val="020603"/>
                </a:solidFill>
                <a:latin typeface="Times New Roman" panose="02020603050405020304" pitchFamily="18" charset="0"/>
                <a:ea typeface="微软雅黑 Light" panose="020B0502040204020203" charset="-122"/>
              </a:endParaRPr>
            </a:p>
          </p:txBody>
        </p:sp>
      </p:grpSp>
      <p:grpSp>
        <p:nvGrpSpPr>
          <p:cNvPr id="15" name="Group 52"/>
          <p:cNvGrpSpPr/>
          <p:nvPr/>
        </p:nvGrpSpPr>
        <p:grpSpPr>
          <a:xfrm>
            <a:off x="7289800" y="2241550"/>
            <a:ext cx="1098550" cy="1371600"/>
            <a:chOff x="4800" y="1056"/>
            <a:chExt cx="692" cy="864"/>
          </a:xfrm>
        </p:grpSpPr>
        <p:sp>
          <p:nvSpPr>
            <p:cNvPr id="52242" name="Line 53"/>
            <p:cNvSpPr/>
            <p:nvPr/>
          </p:nvSpPr>
          <p:spPr>
            <a:xfrm flipV="1">
              <a:off x="4800" y="1104"/>
              <a:ext cx="0" cy="720"/>
            </a:xfrm>
            <a:prstGeom prst="line">
              <a:avLst/>
            </a:prstGeom>
            <a:ln w="19050" cap="flat" cmpd="sng">
              <a:solidFill>
                <a:srgbClr val="FF0066"/>
              </a:solidFill>
              <a:prstDash val="solid"/>
              <a:headEnd type="none" w="med" len="med"/>
              <a:tailEnd type="none" w="med" len="med"/>
            </a:ln>
          </p:spPr>
        </p:sp>
        <p:sp>
          <p:nvSpPr>
            <p:cNvPr id="52243" name="Line 54"/>
            <p:cNvSpPr/>
            <p:nvPr/>
          </p:nvSpPr>
          <p:spPr>
            <a:xfrm flipV="1">
              <a:off x="5088" y="1104"/>
              <a:ext cx="0" cy="720"/>
            </a:xfrm>
            <a:prstGeom prst="line">
              <a:avLst/>
            </a:prstGeom>
            <a:ln w="19050" cap="flat" cmpd="sng">
              <a:solidFill>
                <a:srgbClr val="FF0066"/>
              </a:solidFill>
              <a:prstDash val="solid"/>
              <a:headEnd type="none" w="med" len="med"/>
              <a:tailEnd type="none" w="med" len="med"/>
            </a:ln>
          </p:spPr>
        </p:sp>
        <p:sp>
          <p:nvSpPr>
            <p:cNvPr id="52244" name="Rectangle 55"/>
            <p:cNvSpPr/>
            <p:nvPr/>
          </p:nvSpPr>
          <p:spPr>
            <a:xfrm>
              <a:off x="4800" y="1632"/>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2400" dirty="0">
                  <a:solidFill>
                    <a:srgbClr val="020603"/>
                  </a:solidFill>
                  <a:latin typeface="Times New Roman" panose="02020603050405020304" pitchFamily="18" charset="0"/>
                  <a:ea typeface="微软雅黑 Light" panose="020B0502040204020203" charset="-122"/>
                </a:rPr>
                <a:t>r</a:t>
              </a:r>
              <a:endParaRPr lang="en-US" altLang="zh-CN" sz="2400" dirty="0">
                <a:solidFill>
                  <a:srgbClr val="020603"/>
                </a:solidFill>
                <a:latin typeface="Times New Roman" panose="02020603050405020304" pitchFamily="18" charset="0"/>
                <a:ea typeface="微软雅黑 Light" panose="020B0502040204020203" charset="-122"/>
              </a:endParaRPr>
            </a:p>
          </p:txBody>
        </p:sp>
        <p:sp>
          <p:nvSpPr>
            <p:cNvPr id="52245" name="Rectangle 56"/>
            <p:cNvSpPr/>
            <p:nvPr/>
          </p:nvSpPr>
          <p:spPr>
            <a:xfrm>
              <a:off x="4800" y="1440"/>
              <a:ext cx="288" cy="192"/>
            </a:xfrm>
            <a:prstGeom prst="rect">
              <a:avLst/>
            </a:prstGeom>
            <a:solidFill>
              <a:srgbClr val="FF9933"/>
            </a:solidFill>
            <a:ln w="19050"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2400" dirty="0">
                  <a:solidFill>
                    <a:srgbClr val="020603"/>
                  </a:solidFill>
                  <a:latin typeface="Times New Roman" panose="02020603050405020304" pitchFamily="18" charset="0"/>
                  <a:ea typeface="微软雅黑 Light" panose="020B0502040204020203" charset="-122"/>
                </a:rPr>
                <a:t>s</a:t>
              </a:r>
              <a:endParaRPr lang="en-US" altLang="zh-CN" sz="2400" dirty="0">
                <a:solidFill>
                  <a:srgbClr val="020603"/>
                </a:solidFill>
                <a:latin typeface="Times New Roman" panose="02020603050405020304" pitchFamily="18" charset="0"/>
                <a:ea typeface="微软雅黑 Light" panose="020B0502040204020203" charset="-122"/>
              </a:endParaRPr>
            </a:p>
          </p:txBody>
        </p:sp>
        <p:sp>
          <p:nvSpPr>
            <p:cNvPr id="52246" name="Rectangle 57"/>
            <p:cNvSpPr/>
            <p:nvPr/>
          </p:nvSpPr>
          <p:spPr>
            <a:xfrm>
              <a:off x="4800" y="1248"/>
              <a:ext cx="288" cy="192"/>
            </a:xfrm>
            <a:prstGeom prst="rect">
              <a:avLst/>
            </a:prstGeom>
            <a:solidFill>
              <a:srgbClr val="FF6699"/>
            </a:solidFill>
            <a:ln w="19050"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2400" dirty="0">
                  <a:solidFill>
                    <a:srgbClr val="020603"/>
                  </a:solidFill>
                  <a:latin typeface="Times New Roman" panose="02020603050405020304" pitchFamily="18" charset="0"/>
                  <a:ea typeface="微软雅黑 Light" panose="020B0502040204020203" charset="-122"/>
                </a:rPr>
                <a:t>t</a:t>
              </a:r>
              <a:endParaRPr lang="en-US" altLang="zh-CN" sz="2400" dirty="0">
                <a:solidFill>
                  <a:srgbClr val="020603"/>
                </a:solidFill>
                <a:latin typeface="Times New Roman" panose="02020603050405020304" pitchFamily="18" charset="0"/>
                <a:ea typeface="微软雅黑 Light" panose="020B0502040204020203" charset="-122"/>
              </a:endParaRPr>
            </a:p>
          </p:txBody>
        </p:sp>
        <p:sp>
          <p:nvSpPr>
            <p:cNvPr id="52247" name="Text Box 58" descr="花岗岩"/>
            <p:cNvSpPr txBox="1"/>
            <p:nvPr/>
          </p:nvSpPr>
          <p:spPr>
            <a:xfrm>
              <a:off x="5143" y="1056"/>
              <a:ext cx="349" cy="86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50000"/>
                </a:spcBef>
                <a:buNone/>
              </a:pPr>
              <a:r>
                <a:rPr lang="zh-CN" altLang="en-US" sz="2400" b="1" dirty="0">
                  <a:solidFill>
                    <a:srgbClr val="020603"/>
                  </a:solidFill>
                  <a:latin typeface="Times New Roman" panose="02020603050405020304" pitchFamily="18" charset="0"/>
                  <a:ea typeface="微软雅黑 Light" panose="020B0502040204020203" charset="-122"/>
                </a:rPr>
                <a:t>子函数</a:t>
              </a:r>
              <a:r>
                <a:rPr lang="en-US" altLang="zh-CN" sz="2400" b="1" dirty="0">
                  <a:solidFill>
                    <a:srgbClr val="020603"/>
                  </a:solidFill>
                  <a:latin typeface="Times New Roman" panose="02020603050405020304" pitchFamily="18" charset="0"/>
                  <a:ea typeface="微软雅黑 Light" panose="020B0502040204020203" charset="-122"/>
                </a:rPr>
                <a:t>3</a:t>
              </a:r>
              <a:endParaRPr lang="en-US" altLang="zh-CN" sz="2400" b="1" dirty="0">
                <a:solidFill>
                  <a:srgbClr val="020603"/>
                </a:solidFill>
                <a:latin typeface="Times New Roman" panose="02020603050405020304" pitchFamily="18" charset="0"/>
                <a:ea typeface="微软雅黑 Light" panose="020B0502040204020203" charset="-122"/>
              </a:endParaRPr>
            </a:p>
          </p:txBody>
        </p:sp>
      </p:grpSp>
      <p:sp>
        <p:nvSpPr>
          <p:cNvPr id="52241" name="Rectangle 59"/>
          <p:cNvSpPr/>
          <p:nvPr/>
        </p:nvSpPr>
        <p:spPr>
          <a:xfrm>
            <a:off x="82550" y="1038225"/>
            <a:ext cx="4876800"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000" b="1" dirty="0">
                <a:solidFill>
                  <a:srgbClr val="020603"/>
                </a:solidFill>
                <a:latin typeface="微软雅黑 Light" panose="020B0502040204020203" charset="-122"/>
                <a:ea typeface="微软雅黑 Light" panose="020B0502040204020203" charset="-122"/>
              </a:rPr>
              <a:t>子函数</a:t>
            </a:r>
            <a:r>
              <a:rPr lang="en-US" altLang="zh-CN" sz="2000" b="1" dirty="0">
                <a:solidFill>
                  <a:srgbClr val="020603"/>
                </a:solidFill>
                <a:latin typeface="微软雅黑 Light" panose="020B0502040204020203" charset="-122"/>
                <a:ea typeface="微软雅黑 Light" panose="020B0502040204020203" charset="-122"/>
              </a:rPr>
              <a:t>1=NextElem(L,cur_e,next_e)</a:t>
            </a:r>
            <a:endParaRPr lang="en-US" altLang="zh-CN" sz="2000" b="1" dirty="0">
              <a:solidFill>
                <a:srgbClr val="020603"/>
              </a:solidFill>
              <a:latin typeface="微软雅黑 Light" panose="020B0502040204020203" charset="-122"/>
              <a:ea typeface="微软雅黑 Light" panose="020B0502040204020203" charset="-122"/>
            </a:endParaRPr>
          </a:p>
          <a:p>
            <a:pPr marL="0" lvl="0" indent="0" eaLnBrk="1" hangingPunct="1">
              <a:spcBef>
                <a:spcPct val="50000"/>
              </a:spcBef>
              <a:buNone/>
            </a:pPr>
            <a:r>
              <a:rPr lang="zh-CN" altLang="en-US" sz="2000" b="1" dirty="0">
                <a:solidFill>
                  <a:srgbClr val="020603"/>
                </a:solidFill>
                <a:latin typeface="微软雅黑 Light" panose="020B0502040204020203" charset="-122"/>
                <a:ea typeface="微软雅黑 Light" panose="020B0502040204020203" charset="-122"/>
              </a:rPr>
              <a:t>子函数</a:t>
            </a:r>
            <a:r>
              <a:rPr lang="en-US" altLang="zh-CN" sz="2000" b="1" dirty="0">
                <a:solidFill>
                  <a:srgbClr val="020603"/>
                </a:solidFill>
                <a:latin typeface="微软雅黑 Light" panose="020B0502040204020203" charset="-122"/>
                <a:ea typeface="微软雅黑 Light" panose="020B0502040204020203" charset="-122"/>
              </a:rPr>
              <a:t>2=LocateElem(L,cur_e,compare())</a:t>
            </a:r>
            <a:endParaRPr lang="en-US" altLang="zh-CN" sz="2000" b="1" dirty="0">
              <a:solidFill>
                <a:srgbClr val="020603"/>
              </a:solidFill>
              <a:latin typeface="微软雅黑 Light" panose="020B0502040204020203" charset="-122"/>
              <a:ea typeface="微软雅黑 Light" panose="020B0502040204020203" charset="-122"/>
            </a:endParaRPr>
          </a:p>
          <a:p>
            <a:pPr marL="0" lvl="0" indent="0" eaLnBrk="1" hangingPunct="1">
              <a:spcBef>
                <a:spcPct val="50000"/>
              </a:spcBef>
              <a:buNone/>
            </a:pPr>
            <a:r>
              <a:rPr lang="zh-CN" altLang="en-US" sz="2000" b="1" dirty="0">
                <a:solidFill>
                  <a:srgbClr val="020603"/>
                </a:solidFill>
                <a:latin typeface="微软雅黑 Light" panose="020B0502040204020203" charset="-122"/>
                <a:ea typeface="微软雅黑 Light" panose="020B0502040204020203" charset="-122"/>
              </a:rPr>
              <a:t>子函数</a:t>
            </a:r>
            <a:r>
              <a:rPr lang="en-US" altLang="zh-CN" sz="2000" b="1" dirty="0">
                <a:solidFill>
                  <a:srgbClr val="020603"/>
                </a:solidFill>
                <a:latin typeface="微软雅黑 Light" panose="020B0502040204020203" charset="-122"/>
                <a:ea typeface="微软雅黑 Light" panose="020B0502040204020203" charset="-122"/>
              </a:rPr>
              <a:t>3=compare(cur_e,p-&gt;data)</a:t>
            </a:r>
            <a:endParaRPr lang="en-US" altLang="zh-CN" sz="2000" b="1" dirty="0">
              <a:solidFill>
                <a:srgbClr val="020603"/>
              </a:solidFill>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00000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
                                        </p:tgtEl>
                                        <p:attrNameLst>
                                          <p:attrName>ppt_c</p:attrName>
                                        </p:attrNameLst>
                                      </p:cBhvr>
                                      <p:to>
                                        <a:srgbClr val="FF5050"/>
                                      </p:to>
                                    </p:animClr>
                                  </p:sub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1331"/>
                                        </p:tgtEl>
                                        <p:attrNameLst>
                                          <p:attrName>style.visibility</p:attrName>
                                        </p:attrNameLst>
                                      </p:cBhvr>
                                      <p:to>
                                        <p:strVal val="visible"/>
                                      </p:to>
                                    </p:set>
                                    <p:anim calcmode="lin" valueType="num">
                                      <p:cBhvr additive="base">
                                        <p:cTn id="14" dur="500" fill="hold"/>
                                        <p:tgtEl>
                                          <p:spTgt spid="141331"/>
                                        </p:tgtEl>
                                        <p:attrNameLst>
                                          <p:attrName>ppt_x</p:attrName>
                                        </p:attrNameLst>
                                      </p:cBhvr>
                                      <p:tavLst>
                                        <p:tav tm="0">
                                          <p:val>
                                            <p:strVal val="0-#ppt_w/2"/>
                                          </p:val>
                                        </p:tav>
                                        <p:tav tm="100000">
                                          <p:val>
                                            <p:strVal val="#ppt_x"/>
                                          </p:val>
                                        </p:tav>
                                      </p:tavLst>
                                    </p:anim>
                                    <p:anim calcmode="lin" valueType="num">
                                      <p:cBhvr additive="base">
                                        <p:cTn id="15" dur="500" fill="hold"/>
                                        <p:tgtEl>
                                          <p:spTgt spid="141331"/>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out)">
                                      <p:cBhvr>
                                        <p:cTn id="20" dur="500"/>
                                        <p:tgtEl>
                                          <p:spTgt spid="7"/>
                                        </p:tgtEl>
                                      </p:cBhvr>
                                    </p:animEffect>
                                  </p:childTnLst>
                                </p:cTn>
                              </p:par>
                            </p:childTnLst>
                          </p:cTn>
                        </p:par>
                        <p:par>
                          <p:cTn id="21" fill="hold">
                            <p:stCondLst>
                              <p:cond delay="500"/>
                            </p:stCondLst>
                            <p:childTnLst>
                              <p:par>
                                <p:cTn id="22" presetID="3" presetClass="entr" presetSubtype="5"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ppt_x</p:attrName>
                                        </p:attrNameLst>
                                      </p:cBhvr>
                                      <p:tavLst>
                                        <p:tav tm="0">
                                          <p:val>
                                            <p:strVal val="#ppt_x-#ppt_w/2"/>
                                          </p:val>
                                        </p:tav>
                                        <p:tav tm="100000">
                                          <p:val>
                                            <p:strVal val="#ppt_x"/>
                                          </p:val>
                                        </p:tav>
                                      </p:tavLst>
                                    </p:anim>
                                    <p:anim calcmode="lin" valueType="num">
                                      <p:cBhvr>
                                        <p:cTn id="30" dur="500" fill="hold"/>
                                        <p:tgtEl>
                                          <p:spTgt spid="3"/>
                                        </p:tgtEl>
                                        <p:attrNameLst>
                                          <p:attrName>ppt_y</p:attrName>
                                        </p:attrNameLst>
                                      </p:cBhvr>
                                      <p:tavLst>
                                        <p:tav tm="0">
                                          <p:val>
                                            <p:strVal val="#ppt_y"/>
                                          </p:val>
                                        </p:tav>
                                        <p:tav tm="100000">
                                          <p:val>
                                            <p:strVal val="#ppt_y"/>
                                          </p:val>
                                        </p:tav>
                                      </p:tavLst>
                                    </p:anim>
                                    <p:anim calcmode="lin" valueType="num">
                                      <p:cBhvr>
                                        <p:cTn id="31" dur="500" fill="hold"/>
                                        <p:tgtEl>
                                          <p:spTgt spid="3"/>
                                        </p:tgtEl>
                                        <p:attrNameLst>
                                          <p:attrName>ppt_w</p:attrName>
                                        </p:attrNameLst>
                                      </p:cBhvr>
                                      <p:tavLst>
                                        <p:tav tm="0">
                                          <p:val>
                                            <p:fltVal val="0.000000"/>
                                          </p:val>
                                        </p:tav>
                                        <p:tav tm="100000">
                                          <p:val>
                                            <p:strVal val="#ppt_w"/>
                                          </p:val>
                                        </p:tav>
                                      </p:tavLst>
                                    </p:anim>
                                    <p:anim calcmode="lin" valueType="num">
                                      <p:cBhvr>
                                        <p:cTn id="32" dur="500" fill="hold"/>
                                        <p:tgtEl>
                                          <p:spTgt spid="3"/>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3"/>
                                        </p:tgtEl>
                                        <p:attrNameLst>
                                          <p:attrName>ppt_c</p:attrName>
                                        </p:attrNameLst>
                                      </p:cBhvr>
                                      <p:to>
                                        <a:srgbClr val="FF5050"/>
                                      </p:to>
                                    </p:animClr>
                                  </p:subTnLst>
                                </p:cTn>
                              </p:par>
                            </p:childTnLst>
                          </p:cTn>
                        </p:par>
                        <p:par>
                          <p:cTn id="33" fill="hold">
                            <p:stCondLst>
                              <p:cond delay="500"/>
                            </p:stCondLst>
                            <p:childTnLst>
                              <p:par>
                                <p:cTn id="34" presetID="3" presetClass="entr" presetSubtype="5"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ppt_x</p:attrName>
                                        </p:attrNameLst>
                                      </p:cBhvr>
                                      <p:tavLst>
                                        <p:tav tm="0">
                                          <p:val>
                                            <p:strVal val="#ppt_x-#ppt_w/2"/>
                                          </p:val>
                                        </p:tav>
                                        <p:tav tm="100000">
                                          <p:val>
                                            <p:strVal val="#ppt_x"/>
                                          </p:val>
                                        </p:tav>
                                      </p:tavLst>
                                    </p:anim>
                                    <p:anim calcmode="lin" valueType="num">
                                      <p:cBhvr>
                                        <p:cTn id="42" dur="500" fill="hold"/>
                                        <p:tgtEl>
                                          <p:spTgt spid="4"/>
                                        </p:tgtEl>
                                        <p:attrNameLst>
                                          <p:attrName>ppt_y</p:attrName>
                                        </p:attrNameLst>
                                      </p:cBhvr>
                                      <p:tavLst>
                                        <p:tav tm="0">
                                          <p:val>
                                            <p:strVal val="#ppt_y"/>
                                          </p:val>
                                        </p:tav>
                                        <p:tav tm="100000">
                                          <p:val>
                                            <p:strVal val="#ppt_y"/>
                                          </p:val>
                                        </p:tav>
                                      </p:tavLst>
                                    </p:anim>
                                    <p:anim calcmode="lin" valueType="num">
                                      <p:cBhvr>
                                        <p:cTn id="43" dur="500" fill="hold"/>
                                        <p:tgtEl>
                                          <p:spTgt spid="4"/>
                                        </p:tgtEl>
                                        <p:attrNameLst>
                                          <p:attrName>ppt_w</p:attrName>
                                        </p:attrNameLst>
                                      </p:cBhvr>
                                      <p:tavLst>
                                        <p:tav tm="0">
                                          <p:val>
                                            <p:fltVal val="0.000000"/>
                                          </p:val>
                                        </p:tav>
                                        <p:tav tm="100000">
                                          <p:val>
                                            <p:strVal val="#ppt_w"/>
                                          </p:val>
                                        </p:tav>
                                      </p:tavLst>
                                    </p:anim>
                                    <p:anim calcmode="lin" valueType="num">
                                      <p:cBhvr>
                                        <p:cTn id="44" dur="500" fill="hold"/>
                                        <p:tgtEl>
                                          <p:spTgt spid="4"/>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
                                        </p:tgtEl>
                                        <p:attrNameLst>
                                          <p:attrName>ppt_c</p:attrName>
                                        </p:attrNameLst>
                                      </p:cBhvr>
                                      <p:to>
                                        <a:srgbClr val="FF5050"/>
                                      </p:to>
                                    </p:animClr>
                                  </p:subTnLst>
                                </p:cTn>
                              </p:par>
                            </p:childTnLst>
                          </p:cTn>
                        </p:par>
                        <p:par>
                          <p:cTn id="45" fill="hold">
                            <p:stCondLst>
                              <p:cond delay="500"/>
                            </p:stCondLst>
                            <p:childTnLst>
                              <p:par>
                                <p:cTn id="46" presetID="3" presetClass="entr" presetSubtype="5"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vertical)">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2"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ppt_x</p:attrName>
                                        </p:attrNameLst>
                                      </p:cBhvr>
                                      <p:tavLst>
                                        <p:tav tm="0">
                                          <p:val>
                                            <p:strVal val="#ppt_x+#ppt_w/2"/>
                                          </p:val>
                                        </p:tav>
                                        <p:tav tm="100000">
                                          <p:val>
                                            <p:strVal val="#ppt_x"/>
                                          </p:val>
                                        </p:tav>
                                      </p:tavLst>
                                    </p:anim>
                                    <p:anim calcmode="lin" valueType="num">
                                      <p:cBhvr>
                                        <p:cTn id="54" dur="500" fill="hold"/>
                                        <p:tgtEl>
                                          <p:spTgt spid="5"/>
                                        </p:tgtEl>
                                        <p:attrNameLst>
                                          <p:attrName>ppt_y</p:attrName>
                                        </p:attrNameLst>
                                      </p:cBhvr>
                                      <p:tavLst>
                                        <p:tav tm="0">
                                          <p:val>
                                            <p:strVal val="#ppt_y"/>
                                          </p:val>
                                        </p:tav>
                                        <p:tav tm="100000">
                                          <p:val>
                                            <p:strVal val="#ppt_y"/>
                                          </p:val>
                                        </p:tav>
                                      </p:tavLst>
                                    </p:anim>
                                    <p:anim calcmode="lin" valueType="num">
                                      <p:cBhvr>
                                        <p:cTn id="55" dur="500" fill="hold"/>
                                        <p:tgtEl>
                                          <p:spTgt spid="5"/>
                                        </p:tgtEl>
                                        <p:attrNameLst>
                                          <p:attrName>ppt_w</p:attrName>
                                        </p:attrNameLst>
                                      </p:cBhvr>
                                      <p:tavLst>
                                        <p:tav tm="0">
                                          <p:val>
                                            <p:fltVal val="0.000000"/>
                                          </p:val>
                                        </p:tav>
                                        <p:tav tm="100000">
                                          <p:val>
                                            <p:strVal val="#ppt_w"/>
                                          </p:val>
                                        </p:tav>
                                      </p:tavLst>
                                    </p:anim>
                                    <p:anim calcmode="lin" valueType="num">
                                      <p:cBhvr>
                                        <p:cTn id="56" dur="500" fill="hold"/>
                                        <p:tgtEl>
                                          <p:spTgt spid="5"/>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5"/>
                                        </p:tgtEl>
                                        <p:attrNameLst>
                                          <p:attrName>ppt_c</p:attrName>
                                        </p:attrNameLst>
                                      </p:cBhvr>
                                      <p:to>
                                        <a:srgbClr val="FF5050"/>
                                      </p:to>
                                    </p:animClr>
                                  </p:subTnLst>
                                </p:cTn>
                              </p:par>
                            </p:childTnLst>
                          </p:cTn>
                        </p:par>
                        <p:par>
                          <p:cTn id="57" fill="hold">
                            <p:stCondLst>
                              <p:cond delay="500"/>
                            </p:stCondLst>
                            <p:childTnLst>
                              <p:par>
                                <p:cTn id="58" presetID="9" presetClass="entr" presetSubtype="0"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dissolv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7" presetClass="entr" presetSubtype="2"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500" fill="hold"/>
                                        <p:tgtEl>
                                          <p:spTgt spid="6"/>
                                        </p:tgtEl>
                                        <p:attrNameLst>
                                          <p:attrName>ppt_x</p:attrName>
                                        </p:attrNameLst>
                                      </p:cBhvr>
                                      <p:tavLst>
                                        <p:tav tm="0">
                                          <p:val>
                                            <p:strVal val="#ppt_x+#ppt_w/2"/>
                                          </p:val>
                                        </p:tav>
                                        <p:tav tm="100000">
                                          <p:val>
                                            <p:strVal val="#ppt_x"/>
                                          </p:val>
                                        </p:tav>
                                      </p:tavLst>
                                    </p:anim>
                                    <p:anim calcmode="lin" valueType="num">
                                      <p:cBhvr>
                                        <p:cTn id="66" dur="500" fill="hold"/>
                                        <p:tgtEl>
                                          <p:spTgt spid="6"/>
                                        </p:tgtEl>
                                        <p:attrNameLst>
                                          <p:attrName>ppt_y</p:attrName>
                                        </p:attrNameLst>
                                      </p:cBhvr>
                                      <p:tavLst>
                                        <p:tav tm="0">
                                          <p:val>
                                            <p:strVal val="#ppt_y"/>
                                          </p:val>
                                        </p:tav>
                                        <p:tav tm="100000">
                                          <p:val>
                                            <p:strVal val="#ppt_y"/>
                                          </p:val>
                                        </p:tav>
                                      </p:tavLst>
                                    </p:anim>
                                    <p:anim calcmode="lin" valueType="num">
                                      <p:cBhvr>
                                        <p:cTn id="67" dur="500" fill="hold"/>
                                        <p:tgtEl>
                                          <p:spTgt spid="6"/>
                                        </p:tgtEl>
                                        <p:attrNameLst>
                                          <p:attrName>ppt_w</p:attrName>
                                        </p:attrNameLst>
                                      </p:cBhvr>
                                      <p:tavLst>
                                        <p:tav tm="0">
                                          <p:val>
                                            <p:fltVal val="0.000000"/>
                                          </p:val>
                                        </p:tav>
                                        <p:tav tm="100000">
                                          <p:val>
                                            <p:strVal val="#ppt_w"/>
                                          </p:val>
                                        </p:tav>
                                      </p:tavLst>
                                    </p:anim>
                                    <p:anim calcmode="lin" valueType="num">
                                      <p:cBhvr>
                                        <p:cTn id="68" dur="500" fill="hold"/>
                                        <p:tgtEl>
                                          <p:spTgt spid="6"/>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
                                        </p:tgtEl>
                                        <p:attrNameLst>
                                          <p:attrName>ppt_c</p:attrName>
                                        </p:attrNameLst>
                                      </p:cBhvr>
                                      <p:to>
                                        <a:srgbClr val="FF5050"/>
                                      </p:to>
                                    </p:animClr>
                                  </p:sub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dissolve">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1"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ppt_x</p:attrName>
                                        </p:attrNameLst>
                                      </p:cBhvr>
                                      <p:tavLst>
                                        <p:tav tm="0">
                                          <p:val>
                                            <p:strVal val="#ppt_x"/>
                                          </p:val>
                                        </p:tav>
                                        <p:tav tm="100000">
                                          <p:val>
                                            <p:strVal val="#ppt_x"/>
                                          </p:val>
                                        </p:tav>
                                      </p:tavLst>
                                    </p:anim>
                                    <p:anim calcmode="lin" valueType="num">
                                      <p:cBhvr>
                                        <p:cTn id="78" dur="500" fill="hold"/>
                                        <p:tgtEl>
                                          <p:spTgt spid="10"/>
                                        </p:tgtEl>
                                        <p:attrNameLst>
                                          <p:attrName>ppt_y</p:attrName>
                                        </p:attrNameLst>
                                      </p:cBhvr>
                                      <p:tavLst>
                                        <p:tav tm="0">
                                          <p:val>
                                            <p:strVal val="#ppt_y-#ppt_h/2"/>
                                          </p:val>
                                        </p:tav>
                                        <p:tav tm="100000">
                                          <p:val>
                                            <p:strVal val="#ppt_y"/>
                                          </p:val>
                                        </p:tav>
                                      </p:tavLst>
                                    </p:anim>
                                    <p:anim calcmode="lin" valueType="num">
                                      <p:cBhvr>
                                        <p:cTn id="79" dur="500" fill="hold"/>
                                        <p:tgtEl>
                                          <p:spTgt spid="10"/>
                                        </p:tgtEl>
                                        <p:attrNameLst>
                                          <p:attrName>ppt_w</p:attrName>
                                        </p:attrNameLst>
                                      </p:cBhvr>
                                      <p:tavLst>
                                        <p:tav tm="0">
                                          <p:val>
                                            <p:strVal val="#ppt_w"/>
                                          </p:val>
                                        </p:tav>
                                        <p:tav tm="100000">
                                          <p:val>
                                            <p:strVal val="#ppt_w"/>
                                          </p:val>
                                        </p:tav>
                                      </p:tavLst>
                                    </p:anim>
                                    <p:anim calcmode="lin" valueType="num">
                                      <p:cBhvr>
                                        <p:cTn id="80"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53251" name="Rectangle 2"/>
          <p:cNvSpPr>
            <a:spLocks noGrp="1"/>
          </p:cNvSpPr>
          <p:nvPr>
            <p:ph type="title"/>
          </p:nvPr>
        </p:nvSpPr>
        <p:spPr>
          <a:xfrm>
            <a:off x="107950" y="287338"/>
            <a:ext cx="7793038" cy="83820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栈和队列：栈的应用</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栈与递归</a:t>
            </a:r>
            <a:endParaRPr lang="zh-CN" altLang="en-US" sz="4000" dirty="0">
              <a:ea typeface="微软雅黑 Light" panose="020B0502040204020203" charset="-122"/>
            </a:endParaRPr>
          </a:p>
        </p:txBody>
      </p:sp>
      <p:sp>
        <p:nvSpPr>
          <p:cNvPr id="53252" name="Rectangle 3"/>
          <p:cNvSpPr>
            <a:spLocks noGrp="1"/>
          </p:cNvSpPr>
          <p:nvPr>
            <p:ph sz="half" idx="1"/>
          </p:nvPr>
        </p:nvSpPr>
        <p:spPr>
          <a:xfrm>
            <a:off x="468313" y="1268413"/>
            <a:ext cx="7924800" cy="4392612"/>
          </a:xfrm>
        </p:spPr>
        <p:txBody>
          <a:bodyPr vert="horz" wrap="square" lIns="91440" tIns="45720" rIns="91440" bIns="45720" anchor="t" anchorCtr="0"/>
          <a:p>
            <a:pPr eaLnBrk="1" hangingPunct="1">
              <a:buClrTx/>
              <a:buSzTx/>
              <a:buFontTx/>
            </a:pPr>
            <a:r>
              <a:rPr lang="zh-CN" altLang="en-US" sz="2400" b="1" dirty="0">
                <a:solidFill>
                  <a:srgbClr val="FF0000"/>
                </a:solidFill>
                <a:ea typeface="微软雅黑 Light" panose="020B0502040204020203" charset="-122"/>
                <a:cs typeface="+mn-cs"/>
              </a:rPr>
              <a:t>递归函数</a:t>
            </a:r>
            <a:r>
              <a:rPr lang="zh-CN" altLang="en-US" sz="2400" b="1" dirty="0">
                <a:ea typeface="微软雅黑 Light" panose="020B0502040204020203" charset="-122"/>
                <a:cs typeface="+mn-cs"/>
              </a:rPr>
              <a:t>：一个直接调用自己或通过一系列调用语句间接调用自己的函数。</a:t>
            </a:r>
            <a:r>
              <a:rPr lang="zh-CN" altLang="pt-BR" sz="2400" b="1" dirty="0">
                <a:ea typeface="微软雅黑 Light" panose="020B0502040204020203" charset="-122"/>
                <a:cs typeface="+mn-cs"/>
              </a:rPr>
              <a:t>递归调用只是函数调用的特例</a:t>
            </a:r>
            <a:r>
              <a:rPr lang="zh-CN" altLang="pt-BR" sz="2400" dirty="0">
                <a:ea typeface="微软雅黑 Light" panose="020B0502040204020203" charset="-122"/>
                <a:cs typeface="+mn-cs"/>
              </a:rPr>
              <a:t> 。</a:t>
            </a:r>
            <a:endParaRPr lang="zh-CN" altLang="en-US" sz="2400" b="1" dirty="0">
              <a:ea typeface="微软雅黑 Light" panose="020B0502040204020203" charset="-122"/>
              <a:cs typeface="+mn-cs"/>
            </a:endParaRPr>
          </a:p>
          <a:p>
            <a:pPr eaLnBrk="1" hangingPunct="1">
              <a:buClrTx/>
              <a:buSzTx/>
              <a:buFontTx/>
            </a:pPr>
            <a:r>
              <a:rPr lang="zh-CN" altLang="en-US" sz="2400" b="1" dirty="0">
                <a:solidFill>
                  <a:srgbClr val="FF0000"/>
                </a:solidFill>
                <a:ea typeface="微软雅黑 Light" panose="020B0502040204020203" charset="-122"/>
                <a:cs typeface="+mn-cs"/>
              </a:rPr>
              <a:t>递归的应用</a:t>
            </a:r>
            <a:r>
              <a:rPr lang="zh-CN" altLang="en-US" sz="2400" b="1" dirty="0">
                <a:ea typeface="微软雅黑 Light" panose="020B0502040204020203" charset="-122"/>
                <a:cs typeface="+mn-cs"/>
              </a:rPr>
              <a:t>：</a:t>
            </a:r>
            <a:endParaRPr lang="zh-CN" altLang="en-US" sz="2400" b="1" dirty="0">
              <a:ea typeface="微软雅黑 Light" panose="020B0502040204020203" charset="-122"/>
              <a:cs typeface="+mn-cs"/>
            </a:endParaRPr>
          </a:p>
          <a:p>
            <a:pPr lvl="1" eaLnBrk="1" hangingPunct="1"/>
            <a:r>
              <a:rPr lang="zh-CN" altLang="en-US" b="1" dirty="0">
                <a:ea typeface="微软雅黑 Light" panose="020B0502040204020203" charset="-122"/>
              </a:rPr>
              <a:t>数学函数：阶乘函数、</a:t>
            </a:r>
            <a:r>
              <a:rPr lang="en-US" altLang="zh-CN" b="1" dirty="0">
                <a:ea typeface="微软雅黑 Light" panose="020B0502040204020203" charset="-122"/>
              </a:rPr>
              <a:t>2</a:t>
            </a:r>
            <a:r>
              <a:rPr lang="zh-CN" altLang="en-US" b="1" dirty="0">
                <a:ea typeface="微软雅黑 Light" panose="020B0502040204020203" charset="-122"/>
              </a:rPr>
              <a:t>阶</a:t>
            </a:r>
            <a:r>
              <a:rPr lang="en-US" altLang="zh-CN" b="1" dirty="0">
                <a:ea typeface="微软雅黑 Light" panose="020B0502040204020203" charset="-122"/>
              </a:rPr>
              <a:t>Fibonacci</a:t>
            </a:r>
            <a:r>
              <a:rPr lang="zh-CN" altLang="en-US" b="1" dirty="0">
                <a:ea typeface="微软雅黑 Light" panose="020B0502040204020203" charset="-122"/>
              </a:rPr>
              <a:t>数列、</a:t>
            </a:r>
            <a:r>
              <a:rPr lang="en-US" altLang="zh-CN" b="1" dirty="0">
                <a:ea typeface="微软雅黑 Light" panose="020B0502040204020203" charset="-122"/>
              </a:rPr>
              <a:t>Ackman</a:t>
            </a:r>
            <a:r>
              <a:rPr lang="zh-CN" altLang="en-US" b="1" dirty="0">
                <a:ea typeface="微软雅黑 Light" panose="020B0502040204020203" charset="-122"/>
              </a:rPr>
              <a:t>函数</a:t>
            </a:r>
            <a:endParaRPr lang="zh-CN" altLang="en-US" b="1" dirty="0">
              <a:ea typeface="微软雅黑 Light" panose="020B0502040204020203" charset="-122"/>
            </a:endParaRPr>
          </a:p>
          <a:p>
            <a:pPr lvl="1" eaLnBrk="1" hangingPunct="1"/>
            <a:r>
              <a:rPr lang="zh-CN" altLang="en-US" b="1" dirty="0">
                <a:ea typeface="微软雅黑 Light" panose="020B0502040204020203" charset="-122"/>
              </a:rPr>
              <a:t>数据结构：二叉树、广义表</a:t>
            </a:r>
            <a:endParaRPr lang="zh-CN" altLang="en-US" b="1" dirty="0">
              <a:ea typeface="微软雅黑 Light" panose="020B0502040204020203" charset="-122"/>
            </a:endParaRPr>
          </a:p>
          <a:p>
            <a:pPr lvl="1" eaLnBrk="1" hangingPunct="1"/>
            <a:r>
              <a:rPr lang="zh-CN" altLang="en-US" b="1" dirty="0">
                <a:ea typeface="微软雅黑 Light" panose="020B0502040204020203" charset="-122"/>
              </a:rPr>
              <a:t>八皇后、</a:t>
            </a:r>
            <a:r>
              <a:rPr lang="en-US" altLang="zh-CN" b="1" dirty="0">
                <a:ea typeface="微软雅黑 Light" panose="020B0502040204020203" charset="-122"/>
              </a:rPr>
              <a:t>hanoi</a:t>
            </a:r>
            <a:r>
              <a:rPr lang="zh-CN" altLang="en-US" b="1" dirty="0">
                <a:ea typeface="微软雅黑 Light" panose="020B0502040204020203" charset="-122"/>
              </a:rPr>
              <a:t>塔问题</a:t>
            </a:r>
            <a:endParaRPr lang="zh-CN" altLang="en-US" b="1" dirty="0">
              <a:ea typeface="微软雅黑 Light" panose="020B0502040204020203" charset="-122"/>
            </a:endParaRPr>
          </a:p>
          <a:p>
            <a:pPr eaLnBrk="1" hangingPunct="1">
              <a:buClrTx/>
              <a:buSzTx/>
              <a:buFontTx/>
            </a:pPr>
            <a:r>
              <a:rPr lang="zh-CN" altLang="en-US" sz="2400" b="1" dirty="0">
                <a:solidFill>
                  <a:srgbClr val="FF0000"/>
                </a:solidFill>
                <a:ea typeface="微软雅黑 Light" panose="020B0502040204020203" charset="-122"/>
                <a:cs typeface="+mn-cs"/>
              </a:rPr>
              <a:t>递归算法设计</a:t>
            </a:r>
            <a:r>
              <a:rPr lang="zh-CN" altLang="en-US" sz="2400" b="1" dirty="0">
                <a:ea typeface="微软雅黑 Light" panose="020B0502040204020203" charset="-122"/>
                <a:cs typeface="+mn-cs"/>
              </a:rPr>
              <a:t>：</a:t>
            </a:r>
            <a:endParaRPr lang="zh-CN" altLang="en-US" sz="2400" b="1" dirty="0">
              <a:ea typeface="微软雅黑 Light" panose="020B0502040204020203" charset="-122"/>
              <a:cs typeface="+mn-cs"/>
            </a:endParaRPr>
          </a:p>
          <a:p>
            <a:pPr lvl="1" eaLnBrk="1" hangingPunct="1"/>
            <a:r>
              <a:rPr lang="zh-CN" altLang="en-US" b="1" dirty="0">
                <a:ea typeface="微软雅黑 Light" panose="020B0502040204020203" charset="-122"/>
              </a:rPr>
              <a:t>将规模较大的原问题分解为一个或多个规模更小的与原问题类似的子问题</a:t>
            </a:r>
            <a:r>
              <a:rPr lang="en-US" altLang="zh-CN" b="1" dirty="0">
                <a:ea typeface="微软雅黑 Light" panose="020B0502040204020203" charset="-122"/>
              </a:rPr>
              <a:t>-</a:t>
            </a:r>
            <a:r>
              <a:rPr lang="zh-CN" altLang="en-US" b="1" dirty="0">
                <a:solidFill>
                  <a:srgbClr val="FB1F44"/>
                </a:solidFill>
                <a:ea typeface="微软雅黑 Light" panose="020B0502040204020203" charset="-122"/>
              </a:rPr>
              <a:t>递归步骤</a:t>
            </a:r>
            <a:endParaRPr lang="zh-CN" altLang="en-US" b="1" dirty="0">
              <a:solidFill>
                <a:srgbClr val="FB1F44"/>
              </a:solidFill>
              <a:ea typeface="微软雅黑 Light" panose="020B0502040204020203" charset="-122"/>
            </a:endParaRPr>
          </a:p>
          <a:p>
            <a:pPr lvl="1" eaLnBrk="1" hangingPunct="1"/>
            <a:r>
              <a:rPr lang="zh-CN" altLang="en-US" sz="2200" b="1" dirty="0">
                <a:ea typeface="微软雅黑 Light" panose="020B0502040204020203" charset="-122"/>
              </a:rPr>
              <a:t>确定一个或多个无须分解可直接求解的子问题</a:t>
            </a:r>
            <a:r>
              <a:rPr lang="en-US" altLang="zh-CN" sz="2200" b="1" dirty="0">
                <a:ea typeface="微软雅黑 Light" panose="020B0502040204020203" charset="-122"/>
              </a:rPr>
              <a:t>-</a:t>
            </a:r>
            <a:r>
              <a:rPr lang="zh-CN" altLang="en-US" b="1" dirty="0">
                <a:solidFill>
                  <a:srgbClr val="FB1F44"/>
                </a:solidFill>
                <a:ea typeface="微软雅黑 Light" panose="020B0502040204020203" charset="-122"/>
              </a:rPr>
              <a:t>终止条件</a:t>
            </a:r>
            <a:endParaRPr lang="zh-CN" altLang="en-US" b="1" dirty="0">
              <a:solidFill>
                <a:srgbClr val="FB1F44"/>
              </a:solidFill>
              <a:ea typeface="微软雅黑 Light" panose="020B0502040204020203"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55299" name="Rectangle 2"/>
          <p:cNvSpPr>
            <a:spLocks noGrp="1"/>
          </p:cNvSpPr>
          <p:nvPr>
            <p:ph type="title"/>
          </p:nvPr>
        </p:nvSpPr>
        <p:spPr>
          <a:xfrm>
            <a:off x="107950" y="287338"/>
            <a:ext cx="7793038" cy="838200"/>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栈和队列：栈的应用</a:t>
            </a:r>
            <a:r>
              <a:rPr lang="en-US" altLang="zh-CN" sz="2000" dirty="0">
                <a:latin typeface="Arial" panose="020B0604020202020204" pitchFamily="34" charset="0"/>
                <a:ea typeface="微软雅黑 Light" panose="020B0502040204020203" charset="-122"/>
              </a:rPr>
              <a:t>——</a:t>
            </a:r>
            <a:r>
              <a:rPr lang="zh-CN" altLang="en-US" sz="2000" dirty="0">
                <a:ea typeface="微软雅黑 Light" panose="020B0502040204020203" charset="-122"/>
              </a:rPr>
              <a:t>栈与递归</a:t>
            </a:r>
            <a:endParaRPr lang="zh-CN" altLang="en-US" dirty="0">
              <a:ea typeface="微软雅黑 Light" panose="020B0502040204020203" charset="-122"/>
            </a:endParaRPr>
          </a:p>
        </p:txBody>
      </p:sp>
      <p:sp>
        <p:nvSpPr>
          <p:cNvPr id="55300" name="Rectangle 3"/>
          <p:cNvSpPr>
            <a:spLocks noGrp="1"/>
          </p:cNvSpPr>
          <p:nvPr>
            <p:ph sz="half" idx="1"/>
          </p:nvPr>
        </p:nvSpPr>
        <p:spPr>
          <a:xfrm>
            <a:off x="468313" y="1125538"/>
            <a:ext cx="8567737" cy="4392612"/>
          </a:xfrm>
        </p:spPr>
        <p:txBody>
          <a:bodyPr vert="horz" wrap="square" lIns="91440" tIns="45720" rIns="91440" bIns="45720" anchor="t" anchorCtr="0"/>
          <a:p>
            <a:pPr eaLnBrk="1" hangingPunct="1">
              <a:buClrTx/>
              <a:buSzTx/>
              <a:buFontTx/>
            </a:pPr>
            <a:r>
              <a:rPr lang="zh-CN" altLang="pt-BR" sz="2400" b="1" dirty="0">
                <a:ea typeface="微软雅黑 Light" panose="020B0502040204020203" charset="-122"/>
                <a:cs typeface="+mn-cs"/>
              </a:rPr>
              <a:t>此时区分递归函数运行的“层次”很重要。</a:t>
            </a:r>
            <a:endParaRPr lang="zh-CN" altLang="pt-BR" sz="2400" b="1" dirty="0">
              <a:ea typeface="微软雅黑 Light" panose="020B0502040204020203" charset="-122"/>
              <a:cs typeface="+mn-cs"/>
            </a:endParaRPr>
          </a:p>
          <a:p>
            <a:pPr eaLnBrk="1" hangingPunct="1">
              <a:buClrTx/>
              <a:buSzTx/>
              <a:buFontTx/>
            </a:pPr>
            <a:r>
              <a:rPr lang="zh-CN" altLang="pt-BR" sz="2400" b="1" dirty="0">
                <a:ea typeface="微软雅黑 Light" panose="020B0502040204020203" charset="-122"/>
                <a:cs typeface="+mn-cs"/>
              </a:rPr>
              <a:t>假设调用该递归函数的函数为第</a:t>
            </a:r>
            <a:r>
              <a:rPr lang="pt-BR" altLang="zh-CN" sz="2400" b="1" dirty="0">
                <a:ea typeface="微软雅黑 Light" panose="020B0502040204020203" charset="-122"/>
                <a:cs typeface="+mn-cs"/>
              </a:rPr>
              <a:t>0</a:t>
            </a:r>
            <a:r>
              <a:rPr lang="zh-CN" altLang="pt-BR" sz="2400" b="1" dirty="0">
                <a:ea typeface="微软雅黑 Light" panose="020B0502040204020203" charset="-122"/>
                <a:cs typeface="+mn-cs"/>
              </a:rPr>
              <a:t>层，则</a:t>
            </a:r>
            <a:r>
              <a:rPr lang="pt-BR" altLang="zh-CN" sz="2400" b="1" dirty="0">
                <a:ea typeface="微软雅黑 Light" panose="020B0502040204020203" charset="-122"/>
                <a:cs typeface="+mn-cs"/>
              </a:rPr>
              <a:t>:</a:t>
            </a:r>
            <a:endParaRPr lang="pt-BR" altLang="zh-CN" sz="2400" b="1" dirty="0">
              <a:ea typeface="微软雅黑 Light" panose="020B0502040204020203" charset="-122"/>
              <a:cs typeface="+mn-cs"/>
            </a:endParaRPr>
          </a:p>
          <a:p>
            <a:pPr lvl="1" eaLnBrk="1" hangingPunct="1"/>
            <a:r>
              <a:rPr lang="zh-CN" altLang="pt-BR" sz="2000" b="1" dirty="0">
                <a:ea typeface="微软雅黑 Light" panose="020B0502040204020203" charset="-122"/>
              </a:rPr>
              <a:t>从它调用递归函数为进入第</a:t>
            </a:r>
            <a:r>
              <a:rPr lang="pt-BR" altLang="zh-CN" sz="2000" b="1" dirty="0">
                <a:ea typeface="微软雅黑 Light" panose="020B0502040204020203" charset="-122"/>
              </a:rPr>
              <a:t>1</a:t>
            </a:r>
            <a:r>
              <a:rPr lang="zh-CN" altLang="pt-BR" sz="2000" b="1" dirty="0">
                <a:ea typeface="微软雅黑 Light" panose="020B0502040204020203" charset="-122"/>
              </a:rPr>
              <a:t>层</a:t>
            </a:r>
            <a:endParaRPr lang="zh-CN" altLang="pt-BR" sz="2000" b="1" dirty="0">
              <a:ea typeface="微软雅黑 Light" panose="020B0502040204020203" charset="-122"/>
            </a:endParaRPr>
          </a:p>
          <a:p>
            <a:pPr lvl="1" eaLnBrk="1" hangingPunct="1"/>
            <a:r>
              <a:rPr lang="zh-CN" altLang="pt-BR" sz="2000" b="1" dirty="0">
                <a:ea typeface="微软雅黑 Light" panose="020B0502040204020203" charset="-122"/>
              </a:rPr>
              <a:t>从第</a:t>
            </a:r>
            <a:r>
              <a:rPr lang="pt-BR" altLang="zh-CN" sz="2000" b="1" dirty="0">
                <a:ea typeface="微软雅黑 Light" panose="020B0502040204020203" charset="-122"/>
              </a:rPr>
              <a:t>i</a:t>
            </a:r>
            <a:r>
              <a:rPr lang="zh-CN" altLang="pt-BR" sz="2000" b="1" dirty="0">
                <a:ea typeface="微软雅黑 Light" panose="020B0502040204020203" charset="-122"/>
              </a:rPr>
              <a:t>层递归调用本函数是进入“下一层”，即第</a:t>
            </a:r>
            <a:r>
              <a:rPr lang="pt-BR" altLang="zh-CN" sz="2000" b="1" dirty="0">
                <a:ea typeface="微软雅黑 Light" panose="020B0502040204020203" charset="-122"/>
              </a:rPr>
              <a:t>i+1</a:t>
            </a:r>
            <a:r>
              <a:rPr lang="zh-CN" altLang="pt-BR" sz="2000" b="1" dirty="0">
                <a:ea typeface="微软雅黑 Light" panose="020B0502040204020203" charset="-122"/>
              </a:rPr>
              <a:t>层</a:t>
            </a:r>
            <a:endParaRPr lang="zh-CN" altLang="pt-BR" sz="2000" b="1" dirty="0">
              <a:ea typeface="微软雅黑 Light" panose="020B0502040204020203" charset="-122"/>
            </a:endParaRPr>
          </a:p>
          <a:p>
            <a:pPr lvl="1" eaLnBrk="1" hangingPunct="1"/>
            <a:r>
              <a:rPr lang="zh-CN" altLang="pt-BR" sz="2000" b="1" dirty="0">
                <a:ea typeface="微软雅黑 Light" panose="020B0502040204020203" charset="-122"/>
              </a:rPr>
              <a:t>退出第</a:t>
            </a:r>
            <a:r>
              <a:rPr lang="pt-BR" altLang="zh-CN" sz="2000" b="1" dirty="0">
                <a:ea typeface="微软雅黑 Light" panose="020B0502040204020203" charset="-122"/>
              </a:rPr>
              <a:t>i</a:t>
            </a:r>
            <a:r>
              <a:rPr lang="zh-CN" altLang="pt-BR" sz="2000" b="1" dirty="0">
                <a:ea typeface="微软雅黑 Light" panose="020B0502040204020203" charset="-122"/>
              </a:rPr>
              <a:t>层应返回到“上一层”，即第</a:t>
            </a:r>
            <a:r>
              <a:rPr lang="pt-BR" altLang="zh-CN" sz="2000" b="1" dirty="0">
                <a:ea typeface="微软雅黑 Light" panose="020B0502040204020203" charset="-122"/>
              </a:rPr>
              <a:t>i-1</a:t>
            </a:r>
            <a:r>
              <a:rPr lang="zh-CN" altLang="pt-BR" sz="2000" b="1" dirty="0">
                <a:ea typeface="微软雅黑 Light" panose="020B0502040204020203" charset="-122"/>
              </a:rPr>
              <a:t>层</a:t>
            </a:r>
            <a:endParaRPr lang="zh-CN" altLang="pt-BR" sz="2000" b="1" dirty="0">
              <a:ea typeface="微软雅黑 Light" panose="020B0502040204020203" charset="-122"/>
            </a:endParaRPr>
          </a:p>
          <a:p>
            <a:pPr eaLnBrk="1" hangingPunct="1">
              <a:buClrTx/>
              <a:buSzTx/>
              <a:buFontTx/>
            </a:pPr>
            <a:r>
              <a:rPr lang="zh-CN" altLang="pt-BR" sz="2400" b="1" dirty="0">
                <a:ea typeface="微软雅黑 Light" panose="020B0502040204020203" charset="-122"/>
                <a:cs typeface="+mn-cs"/>
              </a:rPr>
              <a:t>为保证递归函数正确执行，系统需设立一个“递归工作栈”作为递归函数在其整个运行期间使用的数据存储区。</a:t>
            </a:r>
            <a:endParaRPr lang="zh-CN" altLang="pt-BR" sz="2400" b="1" dirty="0">
              <a:ea typeface="微软雅黑 Light" panose="020B0502040204020203" charset="-122"/>
              <a:cs typeface="+mn-cs"/>
            </a:endParaRPr>
          </a:p>
          <a:p>
            <a:pPr lvl="1" eaLnBrk="1" hangingPunct="1"/>
            <a:r>
              <a:rPr lang="zh-CN" altLang="pt-BR" sz="2000" b="1" dirty="0">
                <a:ea typeface="微软雅黑 Light" panose="020B0502040204020203" charset="-122"/>
              </a:rPr>
              <a:t>每一层递归所涉及的信息构成递归工作栈的一个“工作记录”，其中包括所有的实参值、所有的局部变量以及上一层的返回地址</a:t>
            </a:r>
            <a:endParaRPr lang="zh-CN" altLang="pt-BR" sz="2000" b="1" dirty="0">
              <a:ea typeface="微软雅黑 Light" panose="020B0502040204020203" charset="-122"/>
            </a:endParaRPr>
          </a:p>
          <a:p>
            <a:pPr lvl="1" eaLnBrk="1" hangingPunct="1"/>
            <a:r>
              <a:rPr lang="zh-CN" altLang="pt-BR" sz="2000" b="1" dirty="0">
                <a:ea typeface="微软雅黑 Light" panose="020B0502040204020203" charset="-122"/>
              </a:rPr>
              <a:t>每进入下一层递归，系统就产生一个新的工作记录并压入栈顶</a:t>
            </a:r>
            <a:endParaRPr lang="zh-CN" altLang="pt-BR" sz="2000" b="1" dirty="0">
              <a:ea typeface="微软雅黑 Light" panose="020B0502040204020203" charset="-122"/>
            </a:endParaRPr>
          </a:p>
          <a:p>
            <a:pPr lvl="1" eaLnBrk="1" hangingPunct="1"/>
            <a:r>
              <a:rPr lang="zh-CN" altLang="pt-BR" sz="2000" b="1" dirty="0">
                <a:ea typeface="微软雅黑 Light" panose="020B0502040204020203" charset="-122"/>
              </a:rPr>
              <a:t>每退出一层递归，就从栈顶弹出一个工作记录</a:t>
            </a:r>
            <a:endParaRPr lang="zh-CN" altLang="pt-BR" sz="2000" b="1" dirty="0">
              <a:ea typeface="微软雅黑 Light" panose="020B0502040204020203" charset="-122"/>
            </a:endParaRPr>
          </a:p>
          <a:p>
            <a:pPr lvl="1" eaLnBrk="1" hangingPunct="1"/>
            <a:r>
              <a:rPr lang="zh-CN" altLang="pt-BR" sz="2000" b="1" dirty="0">
                <a:ea typeface="微软雅黑 Light" panose="020B0502040204020203" charset="-122"/>
              </a:rPr>
              <a:t>当前正在层的工作记录始终位于递归工作栈的栈顶位置，我们称之为“活动记录”</a:t>
            </a:r>
            <a:r>
              <a:rPr lang="zh-CN" altLang="pt-BR" sz="2000" dirty="0">
                <a:ea typeface="微软雅黑 Light" panose="020B0502040204020203" charset="-122"/>
              </a:rPr>
              <a:t> </a:t>
            </a:r>
            <a:endParaRPr lang="zh-CN" altLang="en-US" sz="2000" dirty="0">
              <a:ea typeface="微软雅黑 Light" panose="020B0502040204020203"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57347" name="Rectangle 2"/>
          <p:cNvSpPr/>
          <p:nvPr/>
        </p:nvSpPr>
        <p:spPr>
          <a:xfrm>
            <a:off x="395288" y="1196975"/>
            <a:ext cx="4278312" cy="48069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int fact(int n)</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   if (n==0 || n==1</a:t>
            </a:r>
            <a:r>
              <a:rPr lang="en-US" altLang="zh-CN" sz="1800" dirty="0">
                <a:solidFill>
                  <a:schemeClr val="tx1"/>
                </a:solidFill>
                <a:latin typeface="微软雅黑 Light" panose="020B0502040204020203" charset="-122"/>
                <a:ea typeface="微软雅黑 Light" panose="020B0502040204020203" charset="-122"/>
              </a:rPr>
              <a:t> </a:t>
            </a:r>
            <a:r>
              <a:rPr lang="en-US" altLang="zh-CN" sz="2400" b="1" dirty="0">
                <a:solidFill>
                  <a:srgbClr val="020603"/>
                </a:solidFill>
                <a:latin typeface="Times New Roman" panose="02020603050405020304" pitchFamily="18" charset="0"/>
                <a:ea typeface="微软雅黑 Light" panose="020B0502040204020203" charset="-122"/>
              </a:rPr>
              <a:t>) </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        return 1;</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    else  </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    {   s=n*fact(n-1); </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        return s;</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    }</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void main()</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 int n= fact(4);</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   printf(“%d”,n);</a:t>
            </a:r>
            <a:endParaRPr lang="en-US" altLang="zh-CN" sz="2400" b="1" dirty="0">
              <a:solidFill>
                <a:srgbClr val="020603"/>
              </a:solidFill>
              <a:latin typeface="Times New Roman" panose="02020603050405020304" pitchFamily="18" charset="0"/>
              <a:ea typeface="微软雅黑 Light" panose="020B0502040204020203" charset="-122"/>
            </a:endParaRPr>
          </a:p>
          <a:p>
            <a:pPr marL="342900" lvl="0" indent="-342900" eaLnBrk="1" hangingPunct="1">
              <a:buClr>
                <a:schemeClr val="folHlink"/>
              </a:buClr>
              <a:buSzPct val="60000"/>
              <a:buFont typeface="Wingdings" panose="05000000000000000000" pitchFamily="2" charset="2"/>
              <a:buNone/>
            </a:pPr>
            <a:r>
              <a:rPr lang="en-US" altLang="zh-CN" sz="2400" b="1" dirty="0">
                <a:solidFill>
                  <a:srgbClr val="020603"/>
                </a:solidFill>
                <a:latin typeface="Times New Roman" panose="02020603050405020304" pitchFamily="18" charset="0"/>
                <a:ea typeface="微软雅黑 Light" panose="020B0502040204020203" charset="-122"/>
              </a:rPr>
              <a:t>}</a:t>
            </a:r>
            <a:endParaRPr lang="en-US" altLang="zh-CN" sz="2400" b="1" dirty="0">
              <a:solidFill>
                <a:srgbClr val="020603"/>
              </a:solidFill>
              <a:latin typeface="Times New Roman" panose="02020603050405020304" pitchFamily="18" charset="0"/>
              <a:ea typeface="微软雅黑 Light" panose="020B0502040204020203" charset="-122"/>
            </a:endParaRPr>
          </a:p>
        </p:txBody>
      </p:sp>
      <p:graphicFrame>
        <p:nvGraphicFramePr>
          <p:cNvPr id="57348" name="Object 3"/>
          <p:cNvGraphicFramePr>
            <a:graphicFrameLocks noChangeAspect="1"/>
          </p:cNvGraphicFramePr>
          <p:nvPr/>
        </p:nvGraphicFramePr>
        <p:xfrm>
          <a:off x="5203825" y="1484313"/>
          <a:ext cx="3603625" cy="914400"/>
        </p:xfrm>
        <a:graphic>
          <a:graphicData uri="http://schemas.openxmlformats.org/presentationml/2006/ole">
            <mc:AlternateContent xmlns:mc="http://schemas.openxmlformats.org/markup-compatibility/2006">
              <mc:Choice xmlns:v="urn:schemas-microsoft-com:vml" Requires="v">
                <p:oleObj spid="_x0000_s3076" name="" r:id="rId1" imgW="1574800" imgH="457200" progId="Equation.3">
                  <p:embed/>
                </p:oleObj>
              </mc:Choice>
              <mc:Fallback>
                <p:oleObj name="" r:id="rId1" imgW="1574800" imgH="457200" progId="Equation.3">
                  <p:embed/>
                  <p:pic>
                    <p:nvPicPr>
                      <p:cNvPr id="0" name="图片 3075"/>
                      <p:cNvPicPr/>
                      <p:nvPr/>
                    </p:nvPicPr>
                    <p:blipFill>
                      <a:blip r:embed="rId2"/>
                      <a:stretch>
                        <a:fillRect/>
                      </a:stretch>
                    </p:blipFill>
                    <p:spPr>
                      <a:xfrm>
                        <a:off x="5203825" y="1484313"/>
                        <a:ext cx="3603625" cy="914400"/>
                      </a:xfrm>
                      <a:prstGeom prst="rect">
                        <a:avLst/>
                      </a:prstGeom>
                      <a:noFill/>
                      <a:ln w="38100">
                        <a:noFill/>
                        <a:miter/>
                      </a:ln>
                    </p:spPr>
                  </p:pic>
                </p:oleObj>
              </mc:Fallback>
            </mc:AlternateContent>
          </a:graphicData>
        </a:graphic>
      </p:graphicFrame>
      <p:sp>
        <p:nvSpPr>
          <p:cNvPr id="57349" name="Rectangle 4"/>
          <p:cNvSpPr/>
          <p:nvPr/>
        </p:nvSpPr>
        <p:spPr>
          <a:xfrm>
            <a:off x="107950" y="500063"/>
            <a:ext cx="4983163"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FFFFFF"/>
                </a:solidFill>
                <a:latin typeface="微软雅黑 Light" panose="020B0502040204020203" charset="-122"/>
                <a:ea typeface="微软雅黑 Light" panose="020B0502040204020203" charset="-122"/>
              </a:rPr>
              <a:t>Ch3.</a:t>
            </a:r>
            <a:r>
              <a:rPr lang="zh-CN" altLang="en-US" sz="2400" b="1" dirty="0">
                <a:solidFill>
                  <a:srgbClr val="FFFFFF"/>
                </a:solidFill>
                <a:latin typeface="微软雅黑 Light" panose="020B0502040204020203" charset="-122"/>
                <a:ea typeface="微软雅黑 Light" panose="020B0502040204020203" charset="-122"/>
              </a:rPr>
              <a:t>栈和队列：栈的应用</a:t>
            </a:r>
            <a:r>
              <a:rPr lang="en-US" altLang="zh-CN" sz="1800" b="1" dirty="0">
                <a:solidFill>
                  <a:srgbClr val="FFFFFF"/>
                </a:solidFill>
                <a:latin typeface="Arial" panose="020B0604020202020204" pitchFamily="34" charset="0"/>
                <a:ea typeface="微软雅黑 Light" panose="020B0502040204020203" charset="-122"/>
              </a:rPr>
              <a:t>——</a:t>
            </a:r>
            <a:r>
              <a:rPr lang="zh-CN" altLang="en-US" sz="1800" b="1" dirty="0">
                <a:solidFill>
                  <a:srgbClr val="FFFFFF"/>
                </a:solidFill>
                <a:latin typeface="微软雅黑 Light" panose="020B0502040204020203" charset="-122"/>
                <a:ea typeface="微软雅黑 Light" panose="020B0502040204020203" charset="-122"/>
              </a:rPr>
              <a:t>栈与递归</a:t>
            </a:r>
            <a:endParaRPr lang="zh-CN" altLang="en-US" sz="1800" b="1" dirty="0">
              <a:solidFill>
                <a:srgbClr val="FFFFFF"/>
              </a:solidFill>
              <a:latin typeface="微软雅黑 Light" panose="020B0502040204020203" charset="-122"/>
              <a:ea typeface="微软雅黑 Light" panose="020B0502040204020203" charset="-122"/>
            </a:endParaRPr>
          </a:p>
        </p:txBody>
      </p:sp>
      <p:graphicFrame>
        <p:nvGraphicFramePr>
          <p:cNvPr id="145476" name="Group 68"/>
          <p:cNvGraphicFramePr>
            <a:graphicFrameLocks noGrp="1"/>
          </p:cNvGraphicFramePr>
          <p:nvPr/>
        </p:nvGraphicFramePr>
        <p:xfrm>
          <a:off x="6172200" y="2636838"/>
          <a:ext cx="2590800" cy="2286000"/>
        </p:xfrm>
        <a:graphic>
          <a:graphicData uri="http://schemas.openxmlformats.org/drawingml/2006/table">
            <a:tbl>
              <a:tblPr/>
              <a:tblGrid>
                <a:gridCol w="1143000"/>
                <a:gridCol w="1447800"/>
              </a:tblGrid>
              <a:tr h="180975">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Times New Roman" panose="02020603050405020304" pitchFamily="18" charset="0"/>
                          <a:ea typeface="微软雅黑 Light" panose="020B0502040204020203" charset="-122"/>
                        </a:rPr>
                        <a:t>参数表</a:t>
                      </a:r>
                      <a:endParaRPr kumimoji="0" lang="zh-CN" altLang="en-US" sz="2400" b="1" i="0" u="none" strike="noStrike" cap="none" normalizeH="0" baseline="0" dirty="0" smtClean="0">
                        <a:ln>
                          <a:noFill/>
                        </a:ln>
                        <a:solidFill>
                          <a:srgbClr val="000000"/>
                        </a:solidFill>
                        <a:effectLst/>
                        <a:latin typeface="Times New Roman" panose="02020603050405020304" pitchFamily="18" charset="0"/>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Times New Roman" panose="02020603050405020304" pitchFamily="18" charset="0"/>
                          <a:ea typeface="微软雅黑 Light" panose="020B0502040204020203" charset="-122"/>
                        </a:rPr>
                        <a:t>返回地址</a:t>
                      </a:r>
                      <a:endParaRPr kumimoji="0" lang="zh-CN" altLang="en-US" sz="2400" b="1" i="0" u="none" strike="noStrike" cap="none" normalizeH="0" baseline="0" dirty="0" smtClean="0">
                        <a:ln>
                          <a:noFill/>
                        </a:ln>
                        <a:solidFill>
                          <a:srgbClr val="000000"/>
                        </a:solidFill>
                        <a:effectLst/>
                        <a:latin typeface="Times New Roman" panose="02020603050405020304" pitchFamily="18" charset="0"/>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1</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ReLoc2</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2</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ReLoc2</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3</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ReLoc2</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4</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ReLoc1</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370" name="Text Box 31"/>
          <p:cNvSpPr txBox="1"/>
          <p:nvPr/>
        </p:nvSpPr>
        <p:spPr>
          <a:xfrm>
            <a:off x="5651500" y="4941888"/>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000" b="1" dirty="0">
                <a:solidFill>
                  <a:schemeClr val="tx2"/>
                </a:solidFill>
                <a:latin typeface="Tahoma" panose="020B0604030504040204" pitchFamily="34" charset="0"/>
                <a:ea typeface="微软雅黑 Light" panose="020B0502040204020203" charset="-122"/>
              </a:rPr>
              <a:t>活动记录进栈示意图</a:t>
            </a:r>
            <a:endParaRPr lang="zh-CN" altLang="en-US" sz="2000" b="1" dirty="0">
              <a:solidFill>
                <a:schemeClr val="tx2"/>
              </a:solidFill>
              <a:latin typeface="Tahoma" panose="020B0604030504040204" pitchFamily="34" charset="0"/>
              <a:ea typeface="微软雅黑 Light" panose="020B0502040204020203" charset="-122"/>
            </a:endParaRPr>
          </a:p>
        </p:txBody>
      </p:sp>
      <p:grpSp>
        <p:nvGrpSpPr>
          <p:cNvPr id="57371" name="Group 32"/>
          <p:cNvGrpSpPr/>
          <p:nvPr/>
        </p:nvGrpSpPr>
        <p:grpSpPr>
          <a:xfrm>
            <a:off x="2843213" y="5157788"/>
            <a:ext cx="1447800" cy="406400"/>
            <a:chOff x="1248" y="3657"/>
            <a:chExt cx="912" cy="256"/>
          </a:xfrm>
        </p:grpSpPr>
        <p:sp>
          <p:nvSpPr>
            <p:cNvPr id="57381" name="Line 33"/>
            <p:cNvSpPr/>
            <p:nvPr/>
          </p:nvSpPr>
          <p:spPr>
            <a:xfrm flipH="1">
              <a:off x="1248" y="3792"/>
              <a:ext cx="295" cy="0"/>
            </a:xfrm>
            <a:prstGeom prst="line">
              <a:avLst/>
            </a:prstGeom>
            <a:ln w="9525" cap="flat" cmpd="sng">
              <a:solidFill>
                <a:schemeClr val="bg1"/>
              </a:solidFill>
              <a:prstDash val="solid"/>
              <a:miter/>
              <a:headEnd type="none" w="med" len="med"/>
              <a:tailEnd type="triangle" w="med" len="med"/>
            </a:ln>
          </p:spPr>
        </p:sp>
        <p:sp>
          <p:nvSpPr>
            <p:cNvPr id="57382" name="Text Box 34"/>
            <p:cNvSpPr txBox="1"/>
            <p:nvPr/>
          </p:nvSpPr>
          <p:spPr>
            <a:xfrm>
              <a:off x="1488" y="3657"/>
              <a:ext cx="672" cy="256"/>
            </a:xfrm>
            <a:prstGeom prst="rect">
              <a:avLst/>
            </a:prstGeom>
            <a:no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FF0000"/>
                  </a:solidFill>
                  <a:latin typeface="Times New Roman" panose="02020603050405020304" pitchFamily="18" charset="0"/>
                  <a:ea typeface="微软雅黑 Light" panose="020B0502040204020203" charset="-122"/>
                </a:rPr>
                <a:t>ReLoc1</a:t>
              </a:r>
              <a:endParaRPr lang="en-US" altLang="zh-CN" sz="2000" b="1" dirty="0">
                <a:solidFill>
                  <a:srgbClr val="FF0000"/>
                </a:solidFill>
                <a:latin typeface="Times New Roman" panose="02020603050405020304" pitchFamily="18" charset="0"/>
                <a:ea typeface="微软雅黑 Light" panose="020B0502040204020203" charset="-122"/>
              </a:endParaRPr>
            </a:p>
          </p:txBody>
        </p:sp>
      </p:grpSp>
      <p:grpSp>
        <p:nvGrpSpPr>
          <p:cNvPr id="57372" name="Group 35"/>
          <p:cNvGrpSpPr/>
          <p:nvPr/>
        </p:nvGrpSpPr>
        <p:grpSpPr>
          <a:xfrm>
            <a:off x="3132138" y="2997200"/>
            <a:ext cx="1447800" cy="406400"/>
            <a:chOff x="1248" y="3657"/>
            <a:chExt cx="912" cy="256"/>
          </a:xfrm>
        </p:grpSpPr>
        <p:sp>
          <p:nvSpPr>
            <p:cNvPr id="57379" name="Line 36"/>
            <p:cNvSpPr/>
            <p:nvPr/>
          </p:nvSpPr>
          <p:spPr>
            <a:xfrm flipH="1">
              <a:off x="1248" y="3792"/>
              <a:ext cx="295" cy="0"/>
            </a:xfrm>
            <a:prstGeom prst="line">
              <a:avLst/>
            </a:prstGeom>
            <a:ln w="9525" cap="flat" cmpd="sng">
              <a:solidFill>
                <a:schemeClr val="bg1"/>
              </a:solidFill>
              <a:prstDash val="solid"/>
              <a:miter/>
              <a:headEnd type="none" w="med" len="med"/>
              <a:tailEnd type="triangle" w="med" len="med"/>
            </a:ln>
          </p:spPr>
        </p:sp>
        <p:sp>
          <p:nvSpPr>
            <p:cNvPr id="57380" name="Text Box 37"/>
            <p:cNvSpPr txBox="1"/>
            <p:nvPr/>
          </p:nvSpPr>
          <p:spPr>
            <a:xfrm>
              <a:off x="1488" y="3657"/>
              <a:ext cx="672" cy="256"/>
            </a:xfrm>
            <a:prstGeom prst="rect">
              <a:avLst/>
            </a:prstGeom>
            <a:no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FF0000"/>
                  </a:solidFill>
                  <a:latin typeface="Times New Roman" panose="02020603050405020304" pitchFamily="18" charset="0"/>
                  <a:ea typeface="微软雅黑 Light" panose="020B0502040204020203" charset="-122"/>
                </a:rPr>
                <a:t>ReLoc2</a:t>
              </a:r>
              <a:endParaRPr lang="en-US" altLang="zh-CN" sz="2000" b="1" dirty="0">
                <a:solidFill>
                  <a:srgbClr val="FF0000"/>
                </a:solidFill>
                <a:latin typeface="Times New Roman" panose="02020603050405020304" pitchFamily="18" charset="0"/>
                <a:ea typeface="微软雅黑 Light" panose="020B0502040204020203" charset="-122"/>
              </a:endParaRPr>
            </a:p>
          </p:txBody>
        </p:sp>
      </p:grpSp>
      <p:graphicFrame>
        <p:nvGraphicFramePr>
          <p:cNvPr id="145475" name="Group 67"/>
          <p:cNvGraphicFramePr>
            <a:graphicFrameLocks noGrp="1"/>
          </p:cNvGraphicFramePr>
          <p:nvPr/>
        </p:nvGraphicFramePr>
        <p:xfrm>
          <a:off x="5029200" y="2636838"/>
          <a:ext cx="1143000" cy="2286000"/>
        </p:xfrm>
        <a:graphic>
          <a:graphicData uri="http://schemas.openxmlformats.org/drawingml/2006/table">
            <a:tbl>
              <a:tblPr/>
              <a:tblGrid>
                <a:gridCol w="1143000"/>
              </a:tblGrid>
              <a:tr h="455613">
                <a:tc>
                  <a:txBody>
                    <a:bodyPr/>
                    <a:lstStyle>
                      <a:lvl1pPr algn="l">
                        <a:spcBef>
                          <a:spcPct val="20000"/>
                        </a:spcBef>
                        <a:defRPr sz="2800">
                          <a:solidFill>
                            <a:srgbClr val="000000"/>
                          </a:solidFill>
                          <a:latin typeface="宋体" panose="02010600030101010101" pitchFamily="2" charset="-122"/>
                        </a:defRPr>
                      </a:lvl1pPr>
                      <a:lvl2pPr algn="l">
                        <a:spcBef>
                          <a:spcPct val="20000"/>
                        </a:spcBef>
                        <a:defRPr sz="2400">
                          <a:solidFill>
                            <a:srgbClr val="000000"/>
                          </a:solidFill>
                          <a:latin typeface="宋体" panose="02010600030101010101" pitchFamily="2" charset="-122"/>
                        </a:defRPr>
                      </a:lvl2pPr>
                      <a:lvl3pPr algn="l">
                        <a:spcBef>
                          <a:spcPct val="20000"/>
                        </a:spcBef>
                        <a:defRPr sz="2000">
                          <a:solidFill>
                            <a:srgbClr val="000000"/>
                          </a:solidFill>
                          <a:latin typeface="宋体" panose="02010600030101010101" pitchFamily="2" charset="-122"/>
                        </a:defRPr>
                      </a:lvl3pPr>
                      <a:lvl4pPr algn="l">
                        <a:spcBef>
                          <a:spcPct val="20000"/>
                        </a:spcBef>
                        <a:defRPr>
                          <a:solidFill>
                            <a:srgbClr val="000000"/>
                          </a:solidFill>
                          <a:latin typeface="宋体" panose="02010600030101010101" pitchFamily="2" charset="-122"/>
                        </a:defRPr>
                      </a:lvl4pPr>
                      <a:lvl5pPr algn="l">
                        <a:spcBef>
                          <a:spcPct val="20000"/>
                        </a:spcBef>
                        <a:defRPr>
                          <a:solidFill>
                            <a:srgbClr val="000000"/>
                          </a:solidFill>
                          <a:latin typeface="宋体" panose="02010600030101010101" pitchFamily="2" charset="-122"/>
                        </a:defRPr>
                      </a:lvl5pPr>
                      <a:lvl6pPr fontAlgn="base">
                        <a:spcBef>
                          <a:spcPct val="20000"/>
                        </a:spcBef>
                        <a:spcAft>
                          <a:spcPct val="0"/>
                        </a:spcAft>
                        <a:defRPr>
                          <a:solidFill>
                            <a:srgbClr val="000000"/>
                          </a:solidFill>
                          <a:latin typeface="宋体" panose="02010600030101010101" pitchFamily="2" charset="-122"/>
                        </a:defRPr>
                      </a:lvl6pPr>
                      <a:lvl7pPr fontAlgn="base">
                        <a:spcBef>
                          <a:spcPct val="20000"/>
                        </a:spcBef>
                        <a:spcAft>
                          <a:spcPct val="0"/>
                        </a:spcAft>
                        <a:defRPr>
                          <a:solidFill>
                            <a:srgbClr val="000000"/>
                          </a:solidFill>
                          <a:latin typeface="宋体" panose="02010600030101010101" pitchFamily="2" charset="-122"/>
                        </a:defRPr>
                      </a:lvl7pPr>
                      <a:lvl8pPr fontAlgn="base">
                        <a:spcBef>
                          <a:spcPct val="20000"/>
                        </a:spcBef>
                        <a:spcAft>
                          <a:spcPct val="0"/>
                        </a:spcAft>
                        <a:defRPr>
                          <a:solidFill>
                            <a:srgbClr val="000000"/>
                          </a:solidFill>
                          <a:latin typeface="宋体" panose="02010600030101010101" pitchFamily="2" charset="-122"/>
                        </a:defRPr>
                      </a:lvl8pPr>
                      <a:lvl9pPr fontAlgn="base">
                        <a:spcBef>
                          <a:spcPct val="20000"/>
                        </a:spcBef>
                        <a:spcAft>
                          <a:spcPct val="0"/>
                        </a:spcAft>
                        <a:defRPr>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Times New Roman" panose="02020603050405020304" pitchFamily="18" charset="0"/>
                          <a:ea typeface="微软雅黑 Light" panose="020B0502040204020203" charset="-122"/>
                        </a:rPr>
                        <a:t>调用者</a:t>
                      </a:r>
                      <a:endParaRPr kumimoji="0" lang="zh-CN" altLang="en-US" sz="2400" b="1" i="0" u="none" strike="noStrike" cap="none" normalizeH="0" baseline="0" dirty="0" smtClean="0">
                        <a:ln>
                          <a:noFill/>
                        </a:ln>
                        <a:solidFill>
                          <a:srgbClr val="000000"/>
                        </a:solidFill>
                        <a:effectLst/>
                        <a:latin typeface="Times New Roman" panose="02020603050405020304" pitchFamily="18" charset="0"/>
                        <a:ea typeface="微软雅黑 Light" panose="020B0502040204020203" charset="-122"/>
                      </a:endParaRPr>
                    </a:p>
                  </a:txBody>
                  <a:tcPr horzOverflow="overflow">
                    <a:lnL cap="flat">
                      <a:noFill/>
                    </a:lnL>
                    <a:lnR cap="flat">
                      <a:noFill/>
                    </a:lnR>
                    <a:lnT cap="flat">
                      <a:noFill/>
                    </a:lnT>
                    <a:lnB>
                      <a:noFill/>
                    </a:lnB>
                    <a:lnTlToBr>
                      <a:noFill/>
                    </a:lnTlToBr>
                    <a:lnBlToTr>
                      <a:noFill/>
                    </a:lnBlToTr>
                    <a:noFill/>
                  </a:tcPr>
                </a:tc>
              </a:tr>
              <a:tr h="455613">
                <a:tc>
                  <a:txBody>
                    <a:bodyPr/>
                    <a:lstStyle>
                      <a:lvl1pPr algn="l">
                        <a:spcBef>
                          <a:spcPct val="20000"/>
                        </a:spcBef>
                        <a:defRPr sz="2800">
                          <a:solidFill>
                            <a:srgbClr val="000000"/>
                          </a:solidFill>
                          <a:latin typeface="宋体" panose="02010600030101010101" pitchFamily="2" charset="-122"/>
                        </a:defRPr>
                      </a:lvl1pPr>
                      <a:lvl2pPr algn="l">
                        <a:spcBef>
                          <a:spcPct val="20000"/>
                        </a:spcBef>
                        <a:defRPr sz="2400">
                          <a:solidFill>
                            <a:srgbClr val="000000"/>
                          </a:solidFill>
                          <a:latin typeface="宋体" panose="02010600030101010101" pitchFamily="2" charset="-122"/>
                        </a:defRPr>
                      </a:lvl2pPr>
                      <a:lvl3pPr algn="l">
                        <a:spcBef>
                          <a:spcPct val="20000"/>
                        </a:spcBef>
                        <a:defRPr sz="2000">
                          <a:solidFill>
                            <a:srgbClr val="000000"/>
                          </a:solidFill>
                          <a:latin typeface="宋体" panose="02010600030101010101" pitchFamily="2" charset="-122"/>
                        </a:defRPr>
                      </a:lvl3pPr>
                      <a:lvl4pPr algn="l">
                        <a:spcBef>
                          <a:spcPct val="20000"/>
                        </a:spcBef>
                        <a:defRPr>
                          <a:solidFill>
                            <a:srgbClr val="000000"/>
                          </a:solidFill>
                          <a:latin typeface="宋体" panose="02010600030101010101" pitchFamily="2" charset="-122"/>
                        </a:defRPr>
                      </a:lvl4pPr>
                      <a:lvl5pPr algn="l">
                        <a:spcBef>
                          <a:spcPct val="20000"/>
                        </a:spcBef>
                        <a:defRPr>
                          <a:solidFill>
                            <a:srgbClr val="000000"/>
                          </a:solidFill>
                          <a:latin typeface="宋体" panose="02010600030101010101" pitchFamily="2" charset="-122"/>
                        </a:defRPr>
                      </a:lvl5pPr>
                      <a:lvl6pPr fontAlgn="base">
                        <a:spcBef>
                          <a:spcPct val="20000"/>
                        </a:spcBef>
                        <a:spcAft>
                          <a:spcPct val="0"/>
                        </a:spcAft>
                        <a:defRPr>
                          <a:solidFill>
                            <a:srgbClr val="000000"/>
                          </a:solidFill>
                          <a:latin typeface="宋体" panose="02010600030101010101" pitchFamily="2" charset="-122"/>
                        </a:defRPr>
                      </a:lvl6pPr>
                      <a:lvl7pPr fontAlgn="base">
                        <a:spcBef>
                          <a:spcPct val="20000"/>
                        </a:spcBef>
                        <a:spcAft>
                          <a:spcPct val="0"/>
                        </a:spcAft>
                        <a:defRPr>
                          <a:solidFill>
                            <a:srgbClr val="000000"/>
                          </a:solidFill>
                          <a:latin typeface="宋体" panose="02010600030101010101" pitchFamily="2" charset="-122"/>
                        </a:defRPr>
                      </a:lvl7pPr>
                      <a:lvl8pPr fontAlgn="base">
                        <a:spcBef>
                          <a:spcPct val="20000"/>
                        </a:spcBef>
                        <a:spcAft>
                          <a:spcPct val="0"/>
                        </a:spcAft>
                        <a:defRPr>
                          <a:solidFill>
                            <a:srgbClr val="000000"/>
                          </a:solidFill>
                          <a:latin typeface="宋体" panose="02010600030101010101" pitchFamily="2" charset="-122"/>
                        </a:defRPr>
                      </a:lvl8pPr>
                      <a:lvl9pPr fontAlgn="base">
                        <a:spcBef>
                          <a:spcPct val="20000"/>
                        </a:spcBef>
                        <a:spcAft>
                          <a:spcPct val="0"/>
                        </a:spcAft>
                        <a:defRPr>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Fact(2)</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cap="flat">
                      <a:noFill/>
                    </a:lnL>
                    <a:lnR cap="flat">
                      <a:noFill/>
                    </a:lnR>
                    <a:lnT>
                      <a:noFill/>
                    </a:lnT>
                    <a:lnB>
                      <a:noFill/>
                    </a:lnB>
                    <a:lnTlToBr>
                      <a:noFill/>
                    </a:lnTlToBr>
                    <a:lnBlToTr>
                      <a:noFill/>
                    </a:lnBlToTr>
                    <a:noFill/>
                  </a:tcPr>
                </a:tc>
              </a:tr>
              <a:tr h="455613">
                <a:tc>
                  <a:txBody>
                    <a:bodyPr/>
                    <a:lstStyle>
                      <a:lvl1pPr algn="l">
                        <a:spcBef>
                          <a:spcPct val="20000"/>
                        </a:spcBef>
                        <a:defRPr sz="2800">
                          <a:solidFill>
                            <a:srgbClr val="000000"/>
                          </a:solidFill>
                          <a:latin typeface="宋体" panose="02010600030101010101" pitchFamily="2" charset="-122"/>
                        </a:defRPr>
                      </a:lvl1pPr>
                      <a:lvl2pPr algn="l">
                        <a:spcBef>
                          <a:spcPct val="20000"/>
                        </a:spcBef>
                        <a:defRPr sz="2400">
                          <a:solidFill>
                            <a:srgbClr val="000000"/>
                          </a:solidFill>
                          <a:latin typeface="宋体" panose="02010600030101010101" pitchFamily="2" charset="-122"/>
                        </a:defRPr>
                      </a:lvl2pPr>
                      <a:lvl3pPr algn="l">
                        <a:spcBef>
                          <a:spcPct val="20000"/>
                        </a:spcBef>
                        <a:defRPr sz="2000">
                          <a:solidFill>
                            <a:srgbClr val="000000"/>
                          </a:solidFill>
                          <a:latin typeface="宋体" panose="02010600030101010101" pitchFamily="2" charset="-122"/>
                        </a:defRPr>
                      </a:lvl3pPr>
                      <a:lvl4pPr algn="l">
                        <a:spcBef>
                          <a:spcPct val="20000"/>
                        </a:spcBef>
                        <a:defRPr>
                          <a:solidFill>
                            <a:srgbClr val="000000"/>
                          </a:solidFill>
                          <a:latin typeface="宋体" panose="02010600030101010101" pitchFamily="2" charset="-122"/>
                        </a:defRPr>
                      </a:lvl4pPr>
                      <a:lvl5pPr algn="l">
                        <a:spcBef>
                          <a:spcPct val="20000"/>
                        </a:spcBef>
                        <a:defRPr>
                          <a:solidFill>
                            <a:srgbClr val="000000"/>
                          </a:solidFill>
                          <a:latin typeface="宋体" panose="02010600030101010101" pitchFamily="2" charset="-122"/>
                        </a:defRPr>
                      </a:lvl5pPr>
                      <a:lvl6pPr fontAlgn="base">
                        <a:spcBef>
                          <a:spcPct val="20000"/>
                        </a:spcBef>
                        <a:spcAft>
                          <a:spcPct val="0"/>
                        </a:spcAft>
                        <a:defRPr>
                          <a:solidFill>
                            <a:srgbClr val="000000"/>
                          </a:solidFill>
                          <a:latin typeface="宋体" panose="02010600030101010101" pitchFamily="2" charset="-122"/>
                        </a:defRPr>
                      </a:lvl6pPr>
                      <a:lvl7pPr fontAlgn="base">
                        <a:spcBef>
                          <a:spcPct val="20000"/>
                        </a:spcBef>
                        <a:spcAft>
                          <a:spcPct val="0"/>
                        </a:spcAft>
                        <a:defRPr>
                          <a:solidFill>
                            <a:srgbClr val="000000"/>
                          </a:solidFill>
                          <a:latin typeface="宋体" panose="02010600030101010101" pitchFamily="2" charset="-122"/>
                        </a:defRPr>
                      </a:lvl7pPr>
                      <a:lvl8pPr fontAlgn="base">
                        <a:spcBef>
                          <a:spcPct val="20000"/>
                        </a:spcBef>
                        <a:spcAft>
                          <a:spcPct val="0"/>
                        </a:spcAft>
                        <a:defRPr>
                          <a:solidFill>
                            <a:srgbClr val="000000"/>
                          </a:solidFill>
                          <a:latin typeface="宋体" panose="02010600030101010101" pitchFamily="2" charset="-122"/>
                        </a:defRPr>
                      </a:lvl8pPr>
                      <a:lvl9pPr fontAlgn="base">
                        <a:spcBef>
                          <a:spcPct val="20000"/>
                        </a:spcBef>
                        <a:spcAft>
                          <a:spcPct val="0"/>
                        </a:spcAft>
                        <a:defRPr>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Fact(3)</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cap="flat">
                      <a:noFill/>
                    </a:lnL>
                    <a:lnR cap="flat">
                      <a:noFill/>
                    </a:lnR>
                    <a:lnT>
                      <a:noFill/>
                    </a:lnT>
                    <a:lnB>
                      <a:noFill/>
                    </a:lnB>
                    <a:lnTlToBr>
                      <a:noFill/>
                    </a:lnTlToBr>
                    <a:lnBlToTr>
                      <a:noFill/>
                    </a:lnBlToTr>
                    <a:noFill/>
                  </a:tcPr>
                </a:tc>
              </a:tr>
              <a:tr h="455613">
                <a:tc>
                  <a:txBody>
                    <a:bodyPr/>
                    <a:lstStyle>
                      <a:lvl1pPr algn="l">
                        <a:spcBef>
                          <a:spcPct val="20000"/>
                        </a:spcBef>
                        <a:defRPr sz="2800">
                          <a:solidFill>
                            <a:srgbClr val="000000"/>
                          </a:solidFill>
                          <a:latin typeface="宋体" panose="02010600030101010101" pitchFamily="2" charset="-122"/>
                        </a:defRPr>
                      </a:lvl1pPr>
                      <a:lvl2pPr algn="l">
                        <a:spcBef>
                          <a:spcPct val="20000"/>
                        </a:spcBef>
                        <a:defRPr sz="2400">
                          <a:solidFill>
                            <a:srgbClr val="000000"/>
                          </a:solidFill>
                          <a:latin typeface="宋体" panose="02010600030101010101" pitchFamily="2" charset="-122"/>
                        </a:defRPr>
                      </a:lvl2pPr>
                      <a:lvl3pPr algn="l">
                        <a:spcBef>
                          <a:spcPct val="20000"/>
                        </a:spcBef>
                        <a:defRPr sz="2000">
                          <a:solidFill>
                            <a:srgbClr val="000000"/>
                          </a:solidFill>
                          <a:latin typeface="宋体" panose="02010600030101010101" pitchFamily="2" charset="-122"/>
                        </a:defRPr>
                      </a:lvl3pPr>
                      <a:lvl4pPr algn="l">
                        <a:spcBef>
                          <a:spcPct val="20000"/>
                        </a:spcBef>
                        <a:defRPr>
                          <a:solidFill>
                            <a:srgbClr val="000000"/>
                          </a:solidFill>
                          <a:latin typeface="宋体" panose="02010600030101010101" pitchFamily="2" charset="-122"/>
                        </a:defRPr>
                      </a:lvl4pPr>
                      <a:lvl5pPr algn="l">
                        <a:spcBef>
                          <a:spcPct val="20000"/>
                        </a:spcBef>
                        <a:defRPr>
                          <a:solidFill>
                            <a:srgbClr val="000000"/>
                          </a:solidFill>
                          <a:latin typeface="宋体" panose="02010600030101010101" pitchFamily="2" charset="-122"/>
                        </a:defRPr>
                      </a:lvl5pPr>
                      <a:lvl6pPr fontAlgn="base">
                        <a:spcBef>
                          <a:spcPct val="20000"/>
                        </a:spcBef>
                        <a:spcAft>
                          <a:spcPct val="0"/>
                        </a:spcAft>
                        <a:defRPr>
                          <a:solidFill>
                            <a:srgbClr val="000000"/>
                          </a:solidFill>
                          <a:latin typeface="宋体" panose="02010600030101010101" pitchFamily="2" charset="-122"/>
                        </a:defRPr>
                      </a:lvl6pPr>
                      <a:lvl7pPr fontAlgn="base">
                        <a:spcBef>
                          <a:spcPct val="20000"/>
                        </a:spcBef>
                        <a:spcAft>
                          <a:spcPct val="0"/>
                        </a:spcAft>
                        <a:defRPr>
                          <a:solidFill>
                            <a:srgbClr val="000000"/>
                          </a:solidFill>
                          <a:latin typeface="宋体" panose="02010600030101010101" pitchFamily="2" charset="-122"/>
                        </a:defRPr>
                      </a:lvl7pPr>
                      <a:lvl8pPr fontAlgn="base">
                        <a:spcBef>
                          <a:spcPct val="20000"/>
                        </a:spcBef>
                        <a:spcAft>
                          <a:spcPct val="0"/>
                        </a:spcAft>
                        <a:defRPr>
                          <a:solidFill>
                            <a:srgbClr val="000000"/>
                          </a:solidFill>
                          <a:latin typeface="宋体" panose="02010600030101010101" pitchFamily="2" charset="-122"/>
                        </a:defRPr>
                      </a:lvl8pPr>
                      <a:lvl9pPr fontAlgn="base">
                        <a:spcBef>
                          <a:spcPct val="20000"/>
                        </a:spcBef>
                        <a:spcAft>
                          <a:spcPct val="0"/>
                        </a:spcAft>
                        <a:defRPr>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Fact(4)</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cap="flat">
                      <a:noFill/>
                    </a:lnL>
                    <a:lnR cap="flat">
                      <a:noFill/>
                    </a:lnR>
                    <a:lnT>
                      <a:noFill/>
                    </a:lnT>
                    <a:lnB>
                      <a:noFill/>
                    </a:lnB>
                    <a:lnTlToBr>
                      <a:noFill/>
                    </a:lnTlToBr>
                    <a:lnBlToTr>
                      <a:noFill/>
                    </a:lnBlToTr>
                    <a:noFill/>
                  </a:tcPr>
                </a:tc>
              </a:tr>
              <a:tr h="455613">
                <a:tc>
                  <a:txBody>
                    <a:bodyPr/>
                    <a:lstStyle>
                      <a:lvl1pPr algn="l">
                        <a:spcBef>
                          <a:spcPct val="20000"/>
                        </a:spcBef>
                        <a:defRPr sz="2800">
                          <a:solidFill>
                            <a:srgbClr val="000000"/>
                          </a:solidFill>
                          <a:latin typeface="宋体" panose="02010600030101010101" pitchFamily="2" charset="-122"/>
                        </a:defRPr>
                      </a:lvl1pPr>
                      <a:lvl2pPr algn="l">
                        <a:spcBef>
                          <a:spcPct val="20000"/>
                        </a:spcBef>
                        <a:defRPr sz="2400">
                          <a:solidFill>
                            <a:srgbClr val="000000"/>
                          </a:solidFill>
                          <a:latin typeface="宋体" panose="02010600030101010101" pitchFamily="2" charset="-122"/>
                        </a:defRPr>
                      </a:lvl2pPr>
                      <a:lvl3pPr algn="l">
                        <a:spcBef>
                          <a:spcPct val="20000"/>
                        </a:spcBef>
                        <a:defRPr sz="2000">
                          <a:solidFill>
                            <a:srgbClr val="000000"/>
                          </a:solidFill>
                          <a:latin typeface="宋体" panose="02010600030101010101" pitchFamily="2" charset="-122"/>
                        </a:defRPr>
                      </a:lvl3pPr>
                      <a:lvl4pPr algn="l">
                        <a:spcBef>
                          <a:spcPct val="20000"/>
                        </a:spcBef>
                        <a:defRPr>
                          <a:solidFill>
                            <a:srgbClr val="000000"/>
                          </a:solidFill>
                          <a:latin typeface="宋体" panose="02010600030101010101" pitchFamily="2" charset="-122"/>
                        </a:defRPr>
                      </a:lvl4pPr>
                      <a:lvl5pPr algn="l">
                        <a:spcBef>
                          <a:spcPct val="20000"/>
                        </a:spcBef>
                        <a:defRPr>
                          <a:solidFill>
                            <a:srgbClr val="000000"/>
                          </a:solidFill>
                          <a:latin typeface="宋体" panose="02010600030101010101" pitchFamily="2" charset="-122"/>
                        </a:defRPr>
                      </a:lvl5pPr>
                      <a:lvl6pPr fontAlgn="base">
                        <a:spcBef>
                          <a:spcPct val="20000"/>
                        </a:spcBef>
                        <a:spcAft>
                          <a:spcPct val="0"/>
                        </a:spcAft>
                        <a:defRPr>
                          <a:solidFill>
                            <a:srgbClr val="000000"/>
                          </a:solidFill>
                          <a:latin typeface="宋体" panose="02010600030101010101" pitchFamily="2" charset="-122"/>
                        </a:defRPr>
                      </a:lvl6pPr>
                      <a:lvl7pPr fontAlgn="base">
                        <a:spcBef>
                          <a:spcPct val="20000"/>
                        </a:spcBef>
                        <a:spcAft>
                          <a:spcPct val="0"/>
                        </a:spcAft>
                        <a:defRPr>
                          <a:solidFill>
                            <a:srgbClr val="000000"/>
                          </a:solidFill>
                          <a:latin typeface="宋体" panose="02010600030101010101" pitchFamily="2" charset="-122"/>
                        </a:defRPr>
                      </a:lvl7pPr>
                      <a:lvl8pPr fontAlgn="base">
                        <a:spcBef>
                          <a:spcPct val="20000"/>
                        </a:spcBef>
                        <a:spcAft>
                          <a:spcPct val="0"/>
                        </a:spcAft>
                        <a:defRPr>
                          <a:solidFill>
                            <a:srgbClr val="000000"/>
                          </a:solidFill>
                          <a:latin typeface="宋体" panose="02010600030101010101" pitchFamily="2" charset="-122"/>
                        </a:defRPr>
                      </a:lvl8pPr>
                      <a:lvl9pPr fontAlgn="base">
                        <a:spcBef>
                          <a:spcPct val="20000"/>
                        </a:spcBef>
                        <a:spcAft>
                          <a:spcPct val="0"/>
                        </a:spcAft>
                        <a:defRPr>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rPr>
                        <a:t>main()</a:t>
                      </a:r>
                      <a:endParaRPr kumimoji="0" lang="en-US" altLang="zh-CN" sz="2400" b="0" i="0" u="none" strike="noStrike" cap="none" normalizeH="0" baseline="0" dirty="0" smtClean="0">
                        <a:ln>
                          <a:noFill/>
                        </a:ln>
                        <a:solidFill>
                          <a:srgbClr val="000000"/>
                        </a:solidFill>
                        <a:effectLst/>
                        <a:latin typeface="微软雅黑 Light" panose="020B0502040204020203" charset="-122"/>
                        <a:ea typeface="微软雅黑 Light" panose="020B0502040204020203" charset="-122"/>
                      </a:endParaRPr>
                    </a:p>
                  </a:txBody>
                  <a:tcPr horzOverflow="overflow">
                    <a:lnL cap="flat">
                      <a:noFill/>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8195" name="Rectangle 2"/>
          <p:cNvSpPr>
            <a:spLocks noGrp="1"/>
          </p:cNvSpPr>
          <p:nvPr>
            <p:ph type="title"/>
          </p:nvPr>
        </p:nvSpPr>
        <p:spPr>
          <a:xfrm>
            <a:off x="107950" y="257175"/>
            <a:ext cx="7127875" cy="868363"/>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栈和队列：栈的定义</a:t>
            </a:r>
            <a:r>
              <a:rPr lang="en-US" altLang="zh-CN" sz="1800" dirty="0">
                <a:latin typeface="Arial" panose="020B0604020202020204" pitchFamily="34" charset="0"/>
                <a:ea typeface="微软雅黑 Light" panose="020B0502040204020203" charset="-122"/>
              </a:rPr>
              <a:t>——</a:t>
            </a:r>
            <a:r>
              <a:rPr lang="en-US" altLang="zh-CN" sz="1800" dirty="0">
                <a:ea typeface="微软雅黑 Light" panose="020B0502040204020203" charset="-122"/>
              </a:rPr>
              <a:t>ADT</a:t>
            </a:r>
            <a:r>
              <a:rPr lang="zh-CN" altLang="en-US" sz="1800" dirty="0">
                <a:ea typeface="微软雅黑 Light" panose="020B0502040204020203" charset="-122"/>
              </a:rPr>
              <a:t>栈的定义</a:t>
            </a:r>
            <a:endParaRPr lang="zh-CN" altLang="en-US" sz="1800" dirty="0">
              <a:ea typeface="微软雅黑 Light" panose="020B0502040204020203" charset="-122"/>
            </a:endParaRPr>
          </a:p>
        </p:txBody>
      </p:sp>
      <p:sp>
        <p:nvSpPr>
          <p:cNvPr id="8196" name="Rectangle 3"/>
          <p:cNvSpPr>
            <a:spLocks noGrp="1"/>
          </p:cNvSpPr>
          <p:nvPr>
            <p:ph idx="1"/>
          </p:nvPr>
        </p:nvSpPr>
        <p:spPr>
          <a:xfrm>
            <a:off x="390525" y="1125538"/>
            <a:ext cx="8534400" cy="4876800"/>
          </a:xfrm>
        </p:spPr>
        <p:txBody>
          <a:bodyPr vert="horz" wrap="square" lIns="91440" tIns="45720" rIns="91440" bIns="45720" anchor="t" anchorCtr="0"/>
          <a:p>
            <a:pPr eaLnBrk="1" hangingPunct="1">
              <a:lnSpc>
                <a:spcPct val="90000"/>
              </a:lnSpc>
              <a:buNone/>
            </a:pPr>
            <a:r>
              <a:rPr lang="en-US" altLang="zh-CN" sz="2400" b="1" dirty="0">
                <a:ea typeface="微软雅黑 Light" panose="020B0502040204020203" charset="-122"/>
              </a:rPr>
              <a:t>ADT Stack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t>
            </a:r>
            <a:r>
              <a:rPr lang="zh-CN" altLang="en-US" sz="2400" b="1" dirty="0">
                <a:ea typeface="微软雅黑 Light" panose="020B0502040204020203" charset="-122"/>
              </a:rPr>
              <a:t>数据对象：</a:t>
            </a:r>
            <a:r>
              <a:rPr lang="en-US" altLang="zh-CN" sz="2400" b="1" dirty="0">
                <a:ea typeface="微软雅黑 Light" panose="020B0502040204020203" charset="-122"/>
              </a:rPr>
              <a:t>D={a</a:t>
            </a:r>
            <a:r>
              <a:rPr lang="en-US" altLang="zh-CN" sz="2400" b="1" baseline="-25000" dirty="0">
                <a:ea typeface="微软雅黑 Light" panose="020B0502040204020203" charset="-122"/>
              </a:rPr>
              <a:t>i</a:t>
            </a:r>
            <a:r>
              <a:rPr lang="en-US" altLang="zh-CN" sz="2400" b="1" dirty="0">
                <a:ea typeface="微软雅黑 Light" panose="020B0502040204020203" charset="-122"/>
              </a:rPr>
              <a:t>| a</a:t>
            </a:r>
            <a:r>
              <a:rPr lang="en-US" altLang="zh-CN" sz="2400" b="1" baseline="-25000" dirty="0">
                <a:ea typeface="微软雅黑 Light" panose="020B0502040204020203" charset="-122"/>
              </a:rPr>
              <a:t>i</a:t>
            </a:r>
            <a:r>
              <a:rPr lang="en-US" altLang="zh-CN" sz="2400" b="1" dirty="0">
                <a:ea typeface="微软雅黑 Light" panose="020B0502040204020203" charset="-122"/>
              </a:rPr>
              <a:t> </a:t>
            </a:r>
            <a:r>
              <a:rPr lang="en-US" altLang="zh-CN" sz="2400" b="1" dirty="0">
                <a:ea typeface="微软雅黑 Light" panose="020B0502040204020203" charset="-122"/>
                <a:sym typeface="Symbol" panose="05050102010706020507" pitchFamily="18" charset="2"/>
              </a:rPr>
              <a:t> ElemSet, i=1,2,</a:t>
            </a:r>
            <a:r>
              <a:rPr lang="en-US" altLang="zh-CN" sz="2400" b="1" dirty="0">
                <a:latin typeface="Arial" panose="020B0604020202020204" pitchFamily="34" charset="0"/>
                <a:ea typeface="微软雅黑 Light" panose="020B0502040204020203" charset="-122"/>
                <a:sym typeface="Symbol" panose="05050102010706020507" pitchFamily="18" charset="2"/>
              </a:rPr>
              <a:t>…</a:t>
            </a:r>
            <a:r>
              <a:rPr lang="en-US" altLang="zh-CN" sz="2400" b="1" dirty="0">
                <a:ea typeface="微软雅黑 Light" panose="020B0502040204020203" charset="-122"/>
                <a:sym typeface="Symbol" panose="05050102010706020507" pitchFamily="18" charset="2"/>
              </a:rPr>
              <a:t>,n, n0</a:t>
            </a:r>
            <a:r>
              <a:rPr lang="en-US" altLang="zh-CN" sz="2400" b="1" dirty="0">
                <a:ea typeface="微软雅黑 Light" panose="020B0502040204020203" charset="-122"/>
              </a:rPr>
              <a:t>}</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t>
            </a:r>
            <a:r>
              <a:rPr lang="zh-CN" altLang="en-US" sz="2400" b="1" dirty="0">
                <a:ea typeface="微软雅黑 Light" panose="020B0502040204020203" charset="-122"/>
              </a:rPr>
              <a:t>数据关系：</a:t>
            </a:r>
            <a:r>
              <a:rPr lang="en-US" altLang="zh-CN" sz="2400" b="1" dirty="0">
                <a:ea typeface="微软雅黑 Light" panose="020B0502040204020203" charset="-122"/>
              </a:rPr>
              <a:t>R={&lt; a</a:t>
            </a:r>
            <a:r>
              <a:rPr lang="en-US" altLang="zh-CN" sz="2400" b="1" baseline="-25000" dirty="0">
                <a:ea typeface="微软雅黑 Light" panose="020B0502040204020203" charset="-122"/>
              </a:rPr>
              <a:t>i-1</a:t>
            </a:r>
            <a:r>
              <a:rPr lang="en-US" altLang="zh-CN" sz="2400" b="1" dirty="0">
                <a:ea typeface="微软雅黑 Light" panose="020B0502040204020203" charset="-122"/>
              </a:rPr>
              <a:t>, a</a:t>
            </a:r>
            <a:r>
              <a:rPr lang="en-US" altLang="zh-CN" sz="2400" b="1" baseline="-25000" dirty="0">
                <a:ea typeface="微软雅黑 Light" panose="020B0502040204020203" charset="-122"/>
              </a:rPr>
              <a:t>i</a:t>
            </a:r>
            <a:r>
              <a:rPr lang="en-US" altLang="zh-CN" sz="2400" b="1" dirty="0">
                <a:ea typeface="微软雅黑 Light" panose="020B0502040204020203" charset="-122"/>
              </a:rPr>
              <a:t> &gt;| a</a:t>
            </a:r>
            <a:r>
              <a:rPr lang="en-US" altLang="zh-CN" sz="2400" b="1" baseline="-25000" dirty="0">
                <a:ea typeface="微软雅黑 Light" panose="020B0502040204020203" charset="-122"/>
              </a:rPr>
              <a:t>i-1</a:t>
            </a:r>
            <a:r>
              <a:rPr lang="zh-CN" altLang="en-US" sz="2400" b="1" dirty="0">
                <a:ea typeface="微软雅黑 Light" panose="020B0502040204020203" charset="-122"/>
              </a:rPr>
              <a:t>，</a:t>
            </a:r>
            <a:r>
              <a:rPr lang="en-US" altLang="zh-CN" sz="2400" b="1" dirty="0">
                <a:ea typeface="微软雅黑 Light" panose="020B0502040204020203" charset="-122"/>
              </a:rPr>
              <a:t>a</a:t>
            </a:r>
            <a:r>
              <a:rPr lang="en-US" altLang="zh-CN" sz="2400" b="1" baseline="-25000" dirty="0">
                <a:ea typeface="微软雅黑 Light" panose="020B0502040204020203" charset="-122"/>
              </a:rPr>
              <a:t>i </a:t>
            </a:r>
            <a:r>
              <a:rPr lang="en-US" altLang="zh-CN" sz="2400" b="1" dirty="0">
                <a:ea typeface="微软雅黑 Light" panose="020B0502040204020203" charset="-122"/>
                <a:sym typeface="Symbol" panose="05050102010706020507" pitchFamily="18" charset="2"/>
              </a:rPr>
              <a:t>D</a:t>
            </a:r>
            <a:r>
              <a:rPr lang="zh-CN" altLang="en-US" sz="2400" b="1" dirty="0">
                <a:ea typeface="微软雅黑 Light" panose="020B0502040204020203" charset="-122"/>
                <a:sym typeface="Symbol" panose="05050102010706020507" pitchFamily="18" charset="2"/>
              </a:rPr>
              <a:t>，</a:t>
            </a:r>
            <a:r>
              <a:rPr lang="en-US" altLang="zh-CN" sz="2400" b="1" dirty="0">
                <a:ea typeface="微软雅黑 Light" panose="020B0502040204020203" charset="-122"/>
                <a:sym typeface="Symbol" panose="05050102010706020507" pitchFamily="18" charset="2"/>
              </a:rPr>
              <a:t>i=2,</a:t>
            </a:r>
            <a:r>
              <a:rPr lang="en-US" altLang="zh-CN" sz="2400" b="1" dirty="0">
                <a:latin typeface="Arial" panose="020B0604020202020204" pitchFamily="34" charset="0"/>
                <a:ea typeface="微软雅黑 Light" panose="020B0502040204020203" charset="-122"/>
                <a:sym typeface="Symbol" panose="05050102010706020507" pitchFamily="18" charset="2"/>
              </a:rPr>
              <a:t>…</a:t>
            </a:r>
            <a:r>
              <a:rPr lang="en-US" altLang="zh-CN" sz="2400" b="1" dirty="0">
                <a:ea typeface="微软雅黑 Light" panose="020B0502040204020203" charset="-122"/>
                <a:sym typeface="Symbol" panose="05050102010706020507" pitchFamily="18" charset="2"/>
              </a:rPr>
              <a:t>,n</a:t>
            </a:r>
            <a:r>
              <a:rPr lang="en-US" altLang="zh-CN" sz="2400" b="1" dirty="0">
                <a:ea typeface="微软雅黑 Light" panose="020B0502040204020203" charset="-122"/>
              </a:rPr>
              <a:t>}</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t>
            </a:r>
            <a:r>
              <a:rPr lang="zh-CN" altLang="en-US" sz="2400" b="1" dirty="0">
                <a:solidFill>
                  <a:srgbClr val="FF0000"/>
                </a:solidFill>
                <a:ea typeface="微软雅黑 Light" panose="020B0502040204020203" charset="-122"/>
              </a:rPr>
              <a:t>约定</a:t>
            </a:r>
            <a:r>
              <a:rPr lang="en-US" altLang="zh-CN" sz="2400" b="1" dirty="0">
                <a:solidFill>
                  <a:srgbClr val="FF0000"/>
                </a:solidFill>
                <a:ea typeface="微软雅黑 Light" panose="020B0502040204020203" charset="-122"/>
              </a:rPr>
              <a:t>a</a:t>
            </a:r>
            <a:r>
              <a:rPr lang="en-US" altLang="zh-CN" sz="2400" b="1" baseline="-25000" dirty="0">
                <a:solidFill>
                  <a:srgbClr val="FF0000"/>
                </a:solidFill>
                <a:ea typeface="微软雅黑 Light" panose="020B0502040204020203" charset="-122"/>
              </a:rPr>
              <a:t>n</a:t>
            </a:r>
            <a:r>
              <a:rPr lang="zh-CN" altLang="en-US" sz="2400" b="1" dirty="0">
                <a:solidFill>
                  <a:srgbClr val="FF0000"/>
                </a:solidFill>
                <a:ea typeface="微软雅黑 Light" panose="020B0502040204020203" charset="-122"/>
              </a:rPr>
              <a:t>端为栈顶，</a:t>
            </a:r>
            <a:r>
              <a:rPr lang="en-US" altLang="zh-CN" sz="2400" b="1" dirty="0">
                <a:solidFill>
                  <a:srgbClr val="FF0000"/>
                </a:solidFill>
                <a:ea typeface="微软雅黑 Light" panose="020B0502040204020203" charset="-122"/>
              </a:rPr>
              <a:t> a</a:t>
            </a:r>
            <a:r>
              <a:rPr lang="en-US" altLang="zh-CN" sz="2400" b="1" baseline="-25000" dirty="0">
                <a:solidFill>
                  <a:srgbClr val="FF0000"/>
                </a:solidFill>
                <a:ea typeface="微软雅黑 Light" panose="020B0502040204020203" charset="-122"/>
              </a:rPr>
              <a:t>1</a:t>
            </a:r>
            <a:r>
              <a:rPr lang="zh-CN" altLang="en-US" sz="2400" b="1" dirty="0">
                <a:solidFill>
                  <a:srgbClr val="FF0000"/>
                </a:solidFill>
                <a:ea typeface="微软雅黑 Light" panose="020B0502040204020203" charset="-122"/>
              </a:rPr>
              <a:t>端为栈底</a:t>
            </a:r>
            <a:endParaRPr lang="en-US" altLang="zh-CN" sz="2400" b="1" dirty="0">
              <a:solidFill>
                <a:srgbClr val="FF0000"/>
              </a:solidFill>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t>
            </a:r>
            <a:r>
              <a:rPr lang="zh-CN" altLang="en-US" sz="2400" b="1" dirty="0">
                <a:ea typeface="微软雅黑 Light" panose="020B0502040204020203" charset="-122"/>
              </a:rPr>
              <a:t>基本操作：</a:t>
            </a:r>
            <a:r>
              <a:rPr lang="en-US" altLang="zh-CN" sz="2400" b="1" dirty="0">
                <a:solidFill>
                  <a:srgbClr val="020603"/>
                </a:solidFill>
                <a:ea typeface="微软雅黑 Light" panose="020B0502040204020203" charset="-122"/>
              </a:rPr>
              <a:t>InitStack</a:t>
            </a:r>
            <a:r>
              <a:rPr lang="zh-CN" altLang="en-US" sz="2400" b="1" dirty="0">
                <a:solidFill>
                  <a:srgbClr val="020603"/>
                </a:solidFill>
                <a:ea typeface="微软雅黑 Light" panose="020B0502040204020203" charset="-122"/>
              </a:rPr>
              <a:t>（</a:t>
            </a:r>
            <a:r>
              <a:rPr lang="en-US" altLang="zh-CN" sz="2400" b="1" dirty="0">
                <a:solidFill>
                  <a:srgbClr val="020603"/>
                </a:solidFill>
                <a:ea typeface="微软雅黑 Light" panose="020B0502040204020203" charset="-122"/>
              </a:rPr>
              <a:t>&amp;S</a:t>
            </a:r>
            <a:r>
              <a:rPr lang="zh-CN" altLang="en-US" sz="2400" b="1" dirty="0">
                <a:solidFill>
                  <a:srgbClr val="020603"/>
                </a:solidFill>
                <a:ea typeface="微软雅黑 Light" panose="020B0502040204020203" charset="-122"/>
              </a:rPr>
              <a:t>）</a:t>
            </a:r>
            <a:r>
              <a:rPr lang="en-US" altLang="zh-CN" sz="2400" b="1" dirty="0">
                <a:solidFill>
                  <a:srgbClr val="020603"/>
                </a:solidFill>
                <a:ea typeface="微软雅黑 Light" panose="020B0502040204020203" charset="-122"/>
              </a:rPr>
              <a:t>; StackEmpty(S); </a:t>
            </a:r>
            <a:endParaRPr lang="en-US" altLang="zh-CN" sz="2400" b="1" dirty="0">
              <a:solidFill>
                <a:srgbClr val="020603"/>
              </a:solidFill>
              <a:ea typeface="微软雅黑 Light" panose="020B0502040204020203" charset="-122"/>
            </a:endParaRPr>
          </a:p>
          <a:p>
            <a:pPr eaLnBrk="1" hangingPunct="1">
              <a:lnSpc>
                <a:spcPct val="90000"/>
              </a:lnSpc>
              <a:buNone/>
            </a:pPr>
            <a:r>
              <a:rPr lang="en-US" altLang="zh-CN" sz="2400" b="1" dirty="0">
                <a:solidFill>
                  <a:srgbClr val="020603"/>
                </a:solidFill>
                <a:ea typeface="微软雅黑 Light" panose="020B0502040204020203" charset="-122"/>
              </a:rPr>
              <a:t>            StackLength(&amp;S); </a:t>
            </a:r>
            <a:r>
              <a:rPr lang="en-US" altLang="zh-CN" sz="2400" b="1" dirty="0">
                <a:solidFill>
                  <a:srgbClr val="FF0000"/>
                </a:solidFill>
                <a:ea typeface="微软雅黑 Light" panose="020B0502040204020203" charset="-122"/>
              </a:rPr>
              <a:t>GetTop</a:t>
            </a:r>
            <a:r>
              <a:rPr lang="en-US" altLang="zh-CN" sz="2400" b="1" dirty="0">
                <a:solidFill>
                  <a:srgbClr val="020603"/>
                </a:solidFill>
                <a:ea typeface="微软雅黑 Light" panose="020B0502040204020203" charset="-122"/>
              </a:rPr>
              <a:t>(S, &amp;e);</a:t>
            </a:r>
            <a:endParaRPr lang="en-US" altLang="zh-CN" sz="2400" b="1" dirty="0">
              <a:solidFill>
                <a:srgbClr val="020603"/>
              </a:solidFill>
              <a:ea typeface="微软雅黑 Light" panose="020B0502040204020203" charset="-122"/>
            </a:endParaRPr>
          </a:p>
          <a:p>
            <a:pPr eaLnBrk="1" hangingPunct="1">
              <a:lnSpc>
                <a:spcPct val="90000"/>
              </a:lnSpc>
              <a:buNone/>
            </a:pPr>
            <a:r>
              <a:rPr lang="en-US" altLang="zh-CN" sz="2400" b="1" dirty="0">
                <a:solidFill>
                  <a:srgbClr val="020603"/>
                </a:solidFill>
                <a:ea typeface="微软雅黑 Light" panose="020B0502040204020203" charset="-122"/>
              </a:rPr>
              <a:t>            </a:t>
            </a:r>
            <a:r>
              <a:rPr lang="en-US" altLang="zh-CN" sz="2400" b="1" dirty="0">
                <a:solidFill>
                  <a:srgbClr val="FF0000"/>
                </a:solidFill>
                <a:ea typeface="微软雅黑 Light" panose="020B0502040204020203" charset="-122"/>
              </a:rPr>
              <a:t>Push</a:t>
            </a:r>
            <a:r>
              <a:rPr lang="en-US" altLang="zh-CN" sz="2400" b="1" dirty="0">
                <a:solidFill>
                  <a:srgbClr val="020603"/>
                </a:solidFill>
                <a:ea typeface="微软雅黑 Light" panose="020B0502040204020203" charset="-122"/>
              </a:rPr>
              <a:t>(&amp;S, e); </a:t>
            </a:r>
            <a:r>
              <a:rPr lang="en-US" altLang="zh-CN" sz="2400" b="1" dirty="0">
                <a:solidFill>
                  <a:srgbClr val="FF0000"/>
                </a:solidFill>
                <a:ea typeface="微软雅黑 Light" panose="020B0502040204020203" charset="-122"/>
              </a:rPr>
              <a:t>Pop</a:t>
            </a:r>
            <a:r>
              <a:rPr lang="en-US" altLang="zh-CN" sz="2400" b="1" dirty="0">
                <a:solidFill>
                  <a:srgbClr val="020603"/>
                </a:solidFill>
                <a:ea typeface="微软雅黑 Light" panose="020B0502040204020203" charset="-122"/>
              </a:rPr>
              <a:t>(&amp;S, &amp;e);</a:t>
            </a:r>
            <a:endParaRPr lang="en-US" altLang="zh-CN" sz="2400" b="1" dirty="0">
              <a:solidFill>
                <a:srgbClr val="020603"/>
              </a:solidFill>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ClearStack(&amp;S);</a:t>
            </a:r>
            <a:endParaRPr lang="en-US" altLang="zh-CN" sz="2400" b="1" dirty="0">
              <a:solidFill>
                <a:schemeClr val="hlink"/>
              </a:solidFill>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StackTraverse(S, visit());</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DestroyStack(&amp;S);</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ADT Stack</a:t>
            </a:r>
            <a:endParaRPr lang="en-US" altLang="zh-CN" sz="2400" b="1" dirty="0">
              <a:ea typeface="微软雅黑 Light" panose="020B0502040204020203"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58371" name="Rectangle 57"/>
          <p:cNvSpPr/>
          <p:nvPr/>
        </p:nvSpPr>
        <p:spPr>
          <a:xfrm>
            <a:off x="468313" y="4508500"/>
            <a:ext cx="8424862" cy="17986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000" b="1" dirty="0">
                <a:solidFill>
                  <a:srgbClr val="020603"/>
                </a:solidFill>
                <a:latin typeface="微软雅黑 Light" panose="020B0502040204020203" charset="-122"/>
                <a:ea typeface="微软雅黑 Light" panose="020B0502040204020203" charset="-122"/>
              </a:rPr>
              <a:t>递归调用过程示意图</a:t>
            </a:r>
            <a:endParaRPr lang="zh-CN" altLang="en-US" sz="2000" b="1" dirty="0">
              <a:solidFill>
                <a:srgbClr val="020603"/>
              </a:solidFill>
              <a:latin typeface="微软雅黑 Light" panose="020B0502040204020203" charset="-122"/>
              <a:ea typeface="微软雅黑 Light" panose="020B0502040204020203" charset="-122"/>
            </a:endParaRPr>
          </a:p>
          <a:p>
            <a:pPr marL="0" lvl="0" indent="0" eaLnBrk="1" hangingPunct="1">
              <a:spcBef>
                <a:spcPct val="60000"/>
              </a:spcBef>
              <a:buNone/>
            </a:pPr>
            <a:r>
              <a:rPr lang="zh-CN" altLang="en-US" sz="2000" b="1" dirty="0">
                <a:solidFill>
                  <a:srgbClr val="020603"/>
                </a:solidFill>
                <a:latin typeface="微软雅黑 Light" panose="020B0502040204020203" charset="-122"/>
                <a:ea typeface="微软雅黑 Light" panose="020B0502040204020203" charset="-122"/>
              </a:rPr>
              <a:t>从图中可看到</a:t>
            </a:r>
            <a:r>
              <a:rPr lang="en-US" altLang="zh-CN" sz="2000" b="1" dirty="0">
                <a:solidFill>
                  <a:srgbClr val="020603"/>
                </a:solidFill>
                <a:latin typeface="微软雅黑 Light" panose="020B0502040204020203" charset="-122"/>
                <a:ea typeface="微软雅黑 Light" panose="020B0502040204020203" charset="-122"/>
              </a:rPr>
              <a:t>fact</a:t>
            </a:r>
            <a:r>
              <a:rPr lang="zh-CN" altLang="en-US" sz="2000" b="1" dirty="0">
                <a:solidFill>
                  <a:srgbClr val="020603"/>
                </a:solidFill>
                <a:latin typeface="微软雅黑 Light" panose="020B0502040204020203" charset="-122"/>
                <a:ea typeface="微软雅黑 Light" panose="020B0502040204020203" charset="-122"/>
              </a:rPr>
              <a:t>函数共被调用</a:t>
            </a:r>
            <a:r>
              <a:rPr lang="en-US" altLang="zh-CN" sz="2000" b="1" dirty="0">
                <a:solidFill>
                  <a:srgbClr val="020603"/>
                </a:solidFill>
                <a:latin typeface="微软雅黑 Light" panose="020B0502040204020203" charset="-122"/>
                <a:ea typeface="微软雅黑 Light" panose="020B0502040204020203" charset="-122"/>
              </a:rPr>
              <a:t>4</a:t>
            </a:r>
            <a:r>
              <a:rPr lang="zh-CN" altLang="en-US" sz="2000" b="1" dirty="0">
                <a:solidFill>
                  <a:srgbClr val="020603"/>
                </a:solidFill>
                <a:latin typeface="微软雅黑 Light" panose="020B0502040204020203" charset="-122"/>
                <a:ea typeface="微软雅黑 Light" panose="020B0502040204020203" charset="-122"/>
              </a:rPr>
              <a:t>次，即</a:t>
            </a:r>
            <a:r>
              <a:rPr lang="en-US" altLang="zh-CN" sz="2000" b="1" dirty="0">
                <a:solidFill>
                  <a:srgbClr val="020603"/>
                </a:solidFill>
                <a:latin typeface="微软雅黑 Light" panose="020B0502040204020203" charset="-122"/>
                <a:ea typeface="微软雅黑 Light" panose="020B0502040204020203" charset="-122"/>
              </a:rPr>
              <a:t>fact(4)</a:t>
            </a:r>
            <a:r>
              <a:rPr lang="zh-CN" altLang="en-US" sz="2000" b="1" dirty="0">
                <a:solidFill>
                  <a:srgbClr val="020603"/>
                </a:solidFill>
                <a:latin typeface="微软雅黑 Light" panose="020B0502040204020203" charset="-122"/>
                <a:ea typeface="微软雅黑 Light" panose="020B0502040204020203" charset="-122"/>
              </a:rPr>
              <a:t>、</a:t>
            </a:r>
            <a:r>
              <a:rPr lang="en-US" altLang="zh-CN" sz="2000" b="1" dirty="0">
                <a:solidFill>
                  <a:srgbClr val="020603"/>
                </a:solidFill>
                <a:latin typeface="微软雅黑 Light" panose="020B0502040204020203" charset="-122"/>
                <a:ea typeface="微软雅黑 Light" panose="020B0502040204020203" charset="-122"/>
              </a:rPr>
              <a:t>fact(3)</a:t>
            </a:r>
            <a:r>
              <a:rPr lang="zh-CN" altLang="en-US" sz="2000" b="1" dirty="0">
                <a:solidFill>
                  <a:srgbClr val="020603"/>
                </a:solidFill>
                <a:latin typeface="微软雅黑 Light" panose="020B0502040204020203" charset="-122"/>
                <a:ea typeface="微软雅黑 Light" panose="020B0502040204020203" charset="-122"/>
              </a:rPr>
              <a:t>、</a:t>
            </a:r>
            <a:r>
              <a:rPr lang="en-US" altLang="zh-CN" sz="2000" b="1" dirty="0">
                <a:solidFill>
                  <a:srgbClr val="020603"/>
                </a:solidFill>
                <a:latin typeface="微软雅黑 Light" panose="020B0502040204020203" charset="-122"/>
                <a:ea typeface="微软雅黑 Light" panose="020B0502040204020203" charset="-122"/>
              </a:rPr>
              <a:t>fact(2)</a:t>
            </a:r>
            <a:r>
              <a:rPr lang="zh-CN" altLang="en-US" sz="2000" b="1" dirty="0">
                <a:solidFill>
                  <a:srgbClr val="020603"/>
                </a:solidFill>
                <a:latin typeface="微软雅黑 Light" panose="020B0502040204020203" charset="-122"/>
                <a:ea typeface="微软雅黑 Light" panose="020B0502040204020203" charset="-122"/>
              </a:rPr>
              <a:t>、</a:t>
            </a:r>
            <a:r>
              <a:rPr lang="en-US" altLang="zh-CN" sz="2000" b="1" dirty="0">
                <a:solidFill>
                  <a:srgbClr val="020603"/>
                </a:solidFill>
                <a:latin typeface="微软雅黑 Light" panose="020B0502040204020203" charset="-122"/>
                <a:ea typeface="微软雅黑 Light" panose="020B0502040204020203" charset="-122"/>
              </a:rPr>
              <a:t>fact(1)</a:t>
            </a:r>
            <a:r>
              <a:rPr lang="zh-CN" altLang="en-US" sz="2000" b="1" dirty="0">
                <a:solidFill>
                  <a:srgbClr val="020603"/>
                </a:solidFill>
                <a:latin typeface="微软雅黑 Light" panose="020B0502040204020203" charset="-122"/>
                <a:ea typeface="微软雅黑 Light" panose="020B0502040204020203" charset="-122"/>
              </a:rPr>
              <a:t>。其中，</a:t>
            </a:r>
            <a:r>
              <a:rPr lang="en-US" altLang="zh-CN" sz="2000" b="1" dirty="0">
                <a:solidFill>
                  <a:srgbClr val="020603"/>
                </a:solidFill>
                <a:latin typeface="微软雅黑 Light" panose="020B0502040204020203" charset="-122"/>
                <a:ea typeface="微软雅黑 Light" panose="020B0502040204020203" charset="-122"/>
              </a:rPr>
              <a:t>fact(4)</a:t>
            </a:r>
            <a:r>
              <a:rPr lang="zh-CN" altLang="en-US" sz="2000" b="1" dirty="0">
                <a:solidFill>
                  <a:srgbClr val="020603"/>
                </a:solidFill>
                <a:latin typeface="微软雅黑 Light" panose="020B0502040204020203" charset="-122"/>
                <a:ea typeface="微软雅黑 Light" panose="020B0502040204020203" charset="-122"/>
              </a:rPr>
              <a:t>为主函数调用，其它则为在</a:t>
            </a:r>
            <a:r>
              <a:rPr lang="en-US" altLang="zh-CN" sz="2000" b="1" dirty="0">
                <a:solidFill>
                  <a:srgbClr val="020603"/>
                </a:solidFill>
                <a:latin typeface="微软雅黑 Light" panose="020B0502040204020203" charset="-122"/>
                <a:ea typeface="微软雅黑 Light" panose="020B0502040204020203" charset="-122"/>
              </a:rPr>
              <a:t>fact</a:t>
            </a:r>
            <a:r>
              <a:rPr lang="zh-CN" altLang="en-US" sz="2000" b="1" dirty="0">
                <a:solidFill>
                  <a:srgbClr val="020603"/>
                </a:solidFill>
                <a:latin typeface="微软雅黑 Light" panose="020B0502040204020203" charset="-122"/>
                <a:ea typeface="微软雅黑 Light" panose="020B0502040204020203" charset="-122"/>
              </a:rPr>
              <a:t>函数内调用。每一次递归调用并未立即得到结果，而是进一步向深度递归调用，直到</a:t>
            </a:r>
            <a:r>
              <a:rPr lang="en-US" altLang="zh-CN" sz="2000" b="1" dirty="0">
                <a:solidFill>
                  <a:srgbClr val="020603"/>
                </a:solidFill>
                <a:latin typeface="微软雅黑 Light" panose="020B0502040204020203" charset="-122"/>
                <a:ea typeface="微软雅黑 Light" panose="020B0502040204020203" charset="-122"/>
              </a:rPr>
              <a:t>n=1</a:t>
            </a:r>
            <a:r>
              <a:rPr lang="zh-CN" altLang="en-US" sz="2000" b="1" dirty="0">
                <a:solidFill>
                  <a:srgbClr val="020603"/>
                </a:solidFill>
                <a:latin typeface="微软雅黑 Light" panose="020B0502040204020203" charset="-122"/>
                <a:ea typeface="微软雅黑 Light" panose="020B0502040204020203" charset="-122"/>
              </a:rPr>
              <a:t>或</a:t>
            </a:r>
            <a:r>
              <a:rPr lang="en-US" altLang="zh-CN" sz="2000" b="1" dirty="0">
                <a:solidFill>
                  <a:srgbClr val="020603"/>
                </a:solidFill>
                <a:latin typeface="微软雅黑 Light" panose="020B0502040204020203" charset="-122"/>
                <a:ea typeface="微软雅黑 Light" panose="020B0502040204020203" charset="-122"/>
              </a:rPr>
              <a:t>n=0</a:t>
            </a:r>
            <a:r>
              <a:rPr lang="zh-CN" altLang="en-US" sz="2000" b="1" dirty="0">
                <a:solidFill>
                  <a:srgbClr val="020603"/>
                </a:solidFill>
                <a:latin typeface="微软雅黑 Light" panose="020B0502040204020203" charset="-122"/>
                <a:ea typeface="微软雅黑 Light" panose="020B0502040204020203" charset="-122"/>
              </a:rPr>
              <a:t>时，函数</a:t>
            </a:r>
            <a:r>
              <a:rPr lang="en-US" altLang="zh-CN" sz="2000" b="1" dirty="0">
                <a:solidFill>
                  <a:srgbClr val="020603"/>
                </a:solidFill>
                <a:latin typeface="微软雅黑 Light" panose="020B0502040204020203" charset="-122"/>
                <a:ea typeface="微软雅黑 Light" panose="020B0502040204020203" charset="-122"/>
              </a:rPr>
              <a:t>fact</a:t>
            </a:r>
            <a:r>
              <a:rPr lang="zh-CN" altLang="en-US" sz="2000" b="1" dirty="0">
                <a:solidFill>
                  <a:srgbClr val="020603"/>
                </a:solidFill>
                <a:latin typeface="微软雅黑 Light" panose="020B0502040204020203" charset="-122"/>
                <a:ea typeface="微软雅黑 Light" panose="020B0502040204020203" charset="-122"/>
              </a:rPr>
              <a:t>结果为</a:t>
            </a:r>
            <a:r>
              <a:rPr lang="en-US" altLang="zh-CN" sz="2000" b="1" dirty="0">
                <a:solidFill>
                  <a:srgbClr val="020603"/>
                </a:solidFill>
                <a:latin typeface="微软雅黑 Light" panose="020B0502040204020203" charset="-122"/>
                <a:ea typeface="微软雅黑 Light" panose="020B0502040204020203" charset="-122"/>
              </a:rPr>
              <a:t>1</a:t>
            </a:r>
            <a:r>
              <a:rPr lang="zh-CN" altLang="en-US" sz="2000" b="1" dirty="0">
                <a:solidFill>
                  <a:srgbClr val="020603"/>
                </a:solidFill>
                <a:latin typeface="微软雅黑 Light" panose="020B0502040204020203" charset="-122"/>
                <a:ea typeface="微软雅黑 Light" panose="020B0502040204020203" charset="-122"/>
              </a:rPr>
              <a:t>，然后再一一回溯，最终得到结果。</a:t>
            </a:r>
            <a:endParaRPr lang="zh-CN" altLang="en-US" sz="2000" b="1" dirty="0">
              <a:solidFill>
                <a:srgbClr val="020603"/>
              </a:solidFill>
              <a:latin typeface="微软雅黑 Light" panose="020B0502040204020203" charset="-122"/>
              <a:ea typeface="微软雅黑 Light" panose="020B0502040204020203" charset="-122"/>
            </a:endParaRPr>
          </a:p>
        </p:txBody>
      </p:sp>
      <p:pic>
        <p:nvPicPr>
          <p:cNvPr id="58372" name="Picture 58"/>
          <p:cNvPicPr>
            <a:picLocks noChangeAspect="1"/>
          </p:cNvPicPr>
          <p:nvPr/>
        </p:nvPicPr>
        <p:blipFill>
          <a:blip r:embed="rId1"/>
          <a:stretch>
            <a:fillRect/>
          </a:stretch>
        </p:blipFill>
        <p:spPr>
          <a:xfrm>
            <a:off x="755650" y="1052513"/>
            <a:ext cx="7416800" cy="4178300"/>
          </a:xfrm>
          <a:prstGeom prst="rect">
            <a:avLst/>
          </a:prstGeom>
          <a:noFill/>
          <a:ln w="9525">
            <a:noFill/>
          </a:ln>
        </p:spPr>
      </p:pic>
      <p:sp>
        <p:nvSpPr>
          <p:cNvPr id="58373" name="Rectangle 59"/>
          <p:cNvSpPr>
            <a:spLocks noGrp="1"/>
          </p:cNvSpPr>
          <p:nvPr>
            <p:ph type="title"/>
          </p:nvPr>
        </p:nvSpPr>
        <p:spPr>
          <a:xfrm>
            <a:off x="107950" y="260350"/>
            <a:ext cx="72009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栈和队列：栈的应用</a:t>
            </a:r>
            <a:r>
              <a:rPr lang="en-US" altLang="zh-CN" sz="2000" dirty="0">
                <a:latin typeface="Arial" panose="020B0604020202020204" pitchFamily="34" charset="0"/>
                <a:ea typeface="微软雅黑 Light" panose="020B0502040204020203" charset="-122"/>
              </a:rPr>
              <a:t>——</a:t>
            </a:r>
            <a:r>
              <a:rPr lang="zh-CN" altLang="en-US" sz="2000" dirty="0">
                <a:ea typeface="微软雅黑 Light" panose="020B0502040204020203" charset="-122"/>
              </a:rPr>
              <a:t>栈与递归</a:t>
            </a:r>
            <a:endParaRPr lang="zh-CN" altLang="en-US" sz="2000" dirty="0">
              <a:ea typeface="微软雅黑 Light" panose="020B0502040204020203"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59395" name="Rectangle 2"/>
          <p:cNvSpPr>
            <a:spLocks noGrp="1"/>
          </p:cNvSpPr>
          <p:nvPr>
            <p:ph type="title"/>
          </p:nvPr>
        </p:nvSpPr>
        <p:spPr>
          <a:xfrm>
            <a:off x="107950" y="238125"/>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a:t>
            </a:r>
            <a:endParaRPr lang="en-US" altLang="zh-CN" sz="2800" dirty="0">
              <a:ea typeface="微软雅黑 Light" panose="020B0502040204020203" charset="-122"/>
            </a:endParaRPr>
          </a:p>
        </p:txBody>
      </p:sp>
      <p:grpSp>
        <p:nvGrpSpPr>
          <p:cNvPr id="59396" name="Group 3"/>
          <p:cNvGrpSpPr/>
          <p:nvPr/>
        </p:nvGrpSpPr>
        <p:grpSpPr>
          <a:xfrm>
            <a:off x="1927225" y="3001963"/>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59417" name="Group 5"/>
            <p:cNvGrpSpPr/>
            <p:nvPr/>
          </p:nvGrpSpPr>
          <p:grpSpPr>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grpSp>
      <p:grpSp>
        <p:nvGrpSpPr>
          <p:cNvPr id="59397" name="Group 8"/>
          <p:cNvGrpSpPr/>
          <p:nvPr/>
        </p:nvGrpSpPr>
        <p:grpSpPr>
          <a:xfrm>
            <a:off x="1927225" y="3867150"/>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59413" name="Group 10"/>
            <p:cNvGrpSpPr/>
            <p:nvPr/>
          </p:nvGrpSpPr>
          <p:grpSpPr>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grpSp>
      <p:grpSp>
        <p:nvGrpSpPr>
          <p:cNvPr id="59398" name="Group 18"/>
          <p:cNvGrpSpPr/>
          <p:nvPr/>
        </p:nvGrpSpPr>
        <p:grpSpPr>
          <a:xfrm>
            <a:off x="1927225" y="2138363"/>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nvGrpSpPr>
            <p:cNvPr id="59409"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endParaRPr>
              </a:p>
            </p:txBody>
          </p:sp>
        </p:grpSp>
      </p:grpSp>
      <p:sp>
        <p:nvSpPr>
          <p:cNvPr id="59399" name="Text Box 23"/>
          <p:cNvSpPr txBox="1"/>
          <p:nvPr/>
        </p:nvSpPr>
        <p:spPr>
          <a:xfrm>
            <a:off x="2195513" y="22526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hlink"/>
              </a:buClr>
              <a:buFont typeface="Wingdings" panose="05000000000000000000" pitchFamily="2" charset="2"/>
              <a:buChar char="ü"/>
            </a:pPr>
            <a:r>
              <a:rPr lang="zh-CN" altLang="en-US" sz="2400" b="1" dirty="0">
                <a:solidFill>
                  <a:srgbClr val="FFFFFF"/>
                </a:solidFill>
                <a:latin typeface="微软雅黑 Light" panose="020B0502040204020203" charset="-122"/>
                <a:ea typeface="微软雅黑 Light" panose="020B0502040204020203" charset="-122"/>
              </a:rPr>
              <a:t>栈</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59400" name="Text Box 25"/>
          <p:cNvSpPr txBox="1"/>
          <p:nvPr/>
        </p:nvSpPr>
        <p:spPr>
          <a:xfrm>
            <a:off x="2405063" y="3968750"/>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pPr>
            <a:r>
              <a:rPr lang="zh-CN" altLang="en-US" sz="2400" b="1" dirty="0">
                <a:solidFill>
                  <a:srgbClr val="FFFFFF"/>
                </a:solidFill>
                <a:latin typeface="微软雅黑 Light" panose="020B0502040204020203" charset="-122"/>
                <a:ea typeface="微软雅黑 Light" panose="020B0502040204020203" charset="-122"/>
              </a:rPr>
              <a:t>队列</a:t>
            </a:r>
            <a:r>
              <a:rPr lang="zh-CN" altLang="en-US" sz="1800" dirty="0">
                <a:solidFill>
                  <a:schemeClr val="tx1"/>
                </a:solidFill>
                <a:latin typeface="微软雅黑 Light" panose="020B0502040204020203" charset="-122"/>
                <a:ea typeface="微软雅黑 Light" panose="020B0502040204020203" charset="-122"/>
              </a:rPr>
              <a:t>    </a:t>
            </a:r>
            <a:r>
              <a:rPr lang="zh-CN" altLang="en-US" sz="2400" b="1" dirty="0">
                <a:solidFill>
                  <a:srgbClr val="FFFFFF"/>
                </a:solidFill>
                <a:latin typeface="微软雅黑 Light" panose="020B0502040204020203" charset="-122"/>
                <a:ea typeface="微软雅黑 Light" panose="020B0502040204020203" charset="-122"/>
              </a:rPr>
              <a:t>    </a:t>
            </a:r>
            <a:endParaRPr lang="zh-CN" altLang="en-US" sz="2400" b="1" dirty="0">
              <a:solidFill>
                <a:srgbClr val="FFFFFF"/>
              </a:solidFill>
              <a:latin typeface="微软雅黑 Light" panose="020B0502040204020203" charset="-122"/>
              <a:ea typeface="微软雅黑 Light" panose="020B0502040204020203" charset="-122"/>
            </a:endParaRPr>
          </a:p>
        </p:txBody>
      </p:sp>
      <p:pic>
        <p:nvPicPr>
          <p:cNvPr id="59401" name="Picture 28" descr="1"/>
          <p:cNvPicPr>
            <a:picLocks noChangeAspect="1"/>
          </p:cNvPicPr>
          <p:nvPr/>
        </p:nvPicPr>
        <p:blipFill>
          <a:blip r:embed="rId1">
            <a:lum bright="-6000" contrast="24000"/>
          </a:blip>
          <a:srcRect l="42606" t="64474" r="19473"/>
          <a:stretch>
            <a:fillRect/>
          </a:stretch>
        </p:blipFill>
        <p:spPr>
          <a:xfrm>
            <a:off x="1743075" y="3841750"/>
            <a:ext cx="792163" cy="949325"/>
          </a:xfrm>
          <a:prstGeom prst="rect">
            <a:avLst/>
          </a:prstGeom>
          <a:noFill/>
          <a:ln w="9525">
            <a:noFill/>
          </a:ln>
        </p:spPr>
      </p:pic>
      <p:pic>
        <p:nvPicPr>
          <p:cNvPr id="59402" name="Picture 29" descr="1"/>
          <p:cNvPicPr>
            <a:picLocks noChangeAspect="1"/>
          </p:cNvPicPr>
          <p:nvPr/>
        </p:nvPicPr>
        <p:blipFill>
          <a:blip r:embed="rId1">
            <a:lum bright="-6000" contrast="24000"/>
          </a:blip>
          <a:srcRect l="42606" t="64474" r="19473"/>
          <a:stretch>
            <a:fillRect/>
          </a:stretch>
        </p:blipFill>
        <p:spPr>
          <a:xfrm>
            <a:off x="1743075" y="2990850"/>
            <a:ext cx="792163" cy="949325"/>
          </a:xfrm>
          <a:prstGeom prst="rect">
            <a:avLst/>
          </a:prstGeom>
          <a:noFill/>
          <a:ln w="9525">
            <a:noFill/>
          </a:ln>
        </p:spPr>
      </p:pic>
      <p:pic>
        <p:nvPicPr>
          <p:cNvPr id="59403" name="Picture 30" descr="1"/>
          <p:cNvPicPr>
            <a:picLocks noChangeAspect="1"/>
          </p:cNvPicPr>
          <p:nvPr/>
        </p:nvPicPr>
        <p:blipFill>
          <a:blip r:embed="rId1">
            <a:lum bright="-6000" contrast="24000"/>
          </a:blip>
          <a:srcRect l="42606" t="64474" r="19473"/>
          <a:stretch>
            <a:fillRect/>
          </a:stretch>
        </p:blipFill>
        <p:spPr>
          <a:xfrm>
            <a:off x="1731963" y="2133600"/>
            <a:ext cx="792162" cy="949325"/>
          </a:xfrm>
          <a:prstGeom prst="rect">
            <a:avLst/>
          </a:prstGeom>
          <a:noFill/>
          <a:ln w="9525">
            <a:noFill/>
          </a:ln>
        </p:spPr>
      </p:pic>
      <p:sp>
        <p:nvSpPr>
          <p:cNvPr id="59404" name="Text Box 32"/>
          <p:cNvSpPr txBox="1"/>
          <p:nvPr/>
        </p:nvSpPr>
        <p:spPr>
          <a:xfrm>
            <a:off x="2052638" y="223043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latin typeface="微软雅黑 Light" panose="020B0502040204020203" charset="-122"/>
                <a:ea typeface="微软雅黑 Light" panose="020B0502040204020203" charset="-122"/>
              </a:rPr>
              <a:t>1</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59405" name="Text Box 33"/>
          <p:cNvSpPr txBox="1"/>
          <p:nvPr/>
        </p:nvSpPr>
        <p:spPr>
          <a:xfrm>
            <a:off x="2065338" y="3089275"/>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latin typeface="微软雅黑 Light" panose="020B0502040204020203" charset="-122"/>
                <a:ea typeface="微软雅黑 Light" panose="020B0502040204020203" charset="-122"/>
              </a:rPr>
              <a:t>2</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59406" name="Text Box 34"/>
          <p:cNvSpPr txBox="1"/>
          <p:nvPr/>
        </p:nvSpPr>
        <p:spPr>
          <a:xfrm>
            <a:off x="2065338" y="397668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latin typeface="微软雅黑 Light" panose="020B0502040204020203" charset="-122"/>
                <a:ea typeface="微软雅黑 Light" panose="020B0502040204020203" charset="-122"/>
              </a:rPr>
              <a:t>3</a:t>
            </a:r>
            <a:endParaRPr lang="en-US" altLang="zh-CN" sz="2400" b="1" dirty="0">
              <a:solidFill>
                <a:srgbClr val="FFFFFF"/>
              </a:solidFill>
              <a:latin typeface="微软雅黑 Light" panose="020B0502040204020203" charset="-122"/>
              <a:ea typeface="微软雅黑 Light" panose="020B0502040204020203" charset="-122"/>
            </a:endParaRPr>
          </a:p>
        </p:txBody>
      </p:sp>
      <p:sp>
        <p:nvSpPr>
          <p:cNvPr id="59407" name="Text Box 25"/>
          <p:cNvSpPr txBox="1"/>
          <p:nvPr/>
        </p:nvSpPr>
        <p:spPr>
          <a:xfrm>
            <a:off x="2411413" y="3068638"/>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Font typeface="Wingdings" panose="05000000000000000000" pitchFamily="2" charset="2"/>
              <a:buChar char="ü"/>
            </a:pPr>
            <a:r>
              <a:rPr lang="zh-CN" altLang="en-US" sz="2400" b="1" dirty="0">
                <a:solidFill>
                  <a:srgbClr val="FFFFFF"/>
                </a:solidFill>
                <a:latin typeface="微软雅黑 Light" panose="020B0502040204020203" charset="-122"/>
                <a:ea typeface="微软雅黑 Light" panose="020B0502040204020203" charset="-122"/>
              </a:rPr>
              <a:t>栈的应用举例</a:t>
            </a:r>
            <a:r>
              <a:rPr lang="zh-CN" altLang="en-US" sz="1800" dirty="0">
                <a:solidFill>
                  <a:schemeClr val="tx1"/>
                </a:solidFill>
                <a:latin typeface="微软雅黑 Light" panose="020B0502040204020203" charset="-122"/>
                <a:ea typeface="微软雅黑 Light" panose="020B0502040204020203" charset="-122"/>
              </a:rPr>
              <a:t>    </a:t>
            </a:r>
            <a:r>
              <a:rPr lang="zh-CN" altLang="en-US" sz="2400" b="1" dirty="0">
                <a:solidFill>
                  <a:srgbClr val="FFFFFF"/>
                </a:solidFill>
                <a:latin typeface="微软雅黑 Light" panose="020B0502040204020203" charset="-122"/>
                <a:ea typeface="微软雅黑 Light" panose="020B0502040204020203" charset="-122"/>
              </a:rPr>
              <a:t>    </a:t>
            </a:r>
            <a:endParaRPr lang="zh-CN" altLang="en-US" sz="2400" b="1" dirty="0">
              <a:solidFill>
                <a:srgbClr val="FFFFFF"/>
              </a:solidFill>
              <a:latin typeface="微软雅黑 Light" panose="020B0502040204020203" charset="-122"/>
              <a:ea typeface="微软雅黑 Light" panose="020B0502040204020203"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60419" name="Rectangle 2"/>
          <p:cNvSpPr>
            <a:spLocks noGrp="1"/>
          </p:cNvSpPr>
          <p:nvPr>
            <p:ph type="title"/>
          </p:nvPr>
        </p:nvSpPr>
        <p:spPr>
          <a:xfrm>
            <a:off x="112713" y="447675"/>
            <a:ext cx="7772400" cy="53340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栈和队列：队列的定义</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队列</a:t>
            </a:r>
            <a:endParaRPr lang="zh-CN" altLang="en-US" sz="1800" dirty="0">
              <a:ea typeface="微软雅黑 Light" panose="020B0502040204020203" charset="-122"/>
            </a:endParaRPr>
          </a:p>
        </p:txBody>
      </p:sp>
      <p:sp>
        <p:nvSpPr>
          <p:cNvPr id="60420" name="Rectangle 3"/>
          <p:cNvSpPr>
            <a:spLocks noGrp="1"/>
          </p:cNvSpPr>
          <p:nvPr>
            <p:ph idx="1"/>
          </p:nvPr>
        </p:nvSpPr>
        <p:spPr>
          <a:xfrm>
            <a:off x="395288" y="1125538"/>
            <a:ext cx="8269287" cy="4267200"/>
          </a:xfrm>
        </p:spPr>
        <p:txBody>
          <a:bodyPr vert="horz" wrap="square" lIns="91440" tIns="45720" rIns="91440" bIns="45720" anchor="t" anchorCtr="0"/>
          <a:p>
            <a:pPr eaLnBrk="1" hangingPunct="1"/>
            <a:r>
              <a:rPr lang="zh-CN" altLang="en-US" sz="2400" b="1" dirty="0">
                <a:solidFill>
                  <a:srgbClr val="FB1F44"/>
                </a:solidFill>
                <a:ea typeface="微软雅黑 Light" panose="020B0502040204020203" charset="-122"/>
              </a:rPr>
              <a:t>队列</a:t>
            </a:r>
            <a:r>
              <a:rPr lang="zh-CN" altLang="en-US" sz="2400" b="1" dirty="0">
                <a:ea typeface="微软雅黑 Light" panose="020B0502040204020203" charset="-122"/>
              </a:rPr>
              <a:t>：只允许在表的一端进行插入，而在另一端进行删除的线性表。</a:t>
            </a:r>
            <a:endParaRPr lang="zh-CN" altLang="en-US" sz="2400" b="1" dirty="0">
              <a:ea typeface="微软雅黑 Light" panose="020B0502040204020203" charset="-122"/>
            </a:endParaRPr>
          </a:p>
          <a:p>
            <a:pPr lvl="1" eaLnBrk="1" hangingPunct="1"/>
            <a:r>
              <a:rPr lang="zh-CN" altLang="en-US" sz="2200" b="1" dirty="0">
                <a:solidFill>
                  <a:srgbClr val="FB1F44"/>
                </a:solidFill>
                <a:ea typeface="微软雅黑 Light" panose="020B0502040204020203" charset="-122"/>
              </a:rPr>
              <a:t>队头：</a:t>
            </a:r>
            <a:r>
              <a:rPr lang="zh-CN" altLang="en-US" sz="2200" b="1" dirty="0">
                <a:ea typeface="微软雅黑 Light" panose="020B0502040204020203" charset="-122"/>
              </a:rPr>
              <a:t>允许删除的一端</a:t>
            </a:r>
            <a:endParaRPr lang="zh-CN" altLang="en-US" sz="2200" b="1" dirty="0">
              <a:ea typeface="微软雅黑 Light" panose="020B0502040204020203" charset="-122"/>
            </a:endParaRPr>
          </a:p>
          <a:p>
            <a:pPr lvl="1" eaLnBrk="1" hangingPunct="1"/>
            <a:r>
              <a:rPr lang="zh-CN" altLang="en-US" sz="2200" b="1" dirty="0">
                <a:solidFill>
                  <a:srgbClr val="FB1F44"/>
                </a:solidFill>
                <a:ea typeface="微软雅黑 Light" panose="020B0502040204020203" charset="-122"/>
              </a:rPr>
              <a:t>队尾：</a:t>
            </a:r>
            <a:r>
              <a:rPr lang="zh-CN" altLang="en-US" sz="2200" b="1" dirty="0">
                <a:ea typeface="微软雅黑 Light" panose="020B0502040204020203" charset="-122"/>
              </a:rPr>
              <a:t>允许插入的一端</a:t>
            </a:r>
            <a:endParaRPr lang="zh-CN" altLang="en-US" sz="2200" b="1" dirty="0">
              <a:ea typeface="微软雅黑 Light" panose="020B0502040204020203" charset="-122"/>
            </a:endParaRPr>
          </a:p>
          <a:p>
            <a:pPr lvl="1" eaLnBrk="1" hangingPunct="1"/>
            <a:r>
              <a:rPr lang="zh-CN" altLang="en-US" sz="2200" b="1" dirty="0">
                <a:solidFill>
                  <a:srgbClr val="FB1F44"/>
                </a:solidFill>
                <a:ea typeface="微软雅黑 Light" panose="020B0502040204020203" charset="-122"/>
              </a:rPr>
              <a:t>空队列：</a:t>
            </a:r>
            <a:r>
              <a:rPr lang="zh-CN" altLang="en-US" sz="2200" b="1" dirty="0">
                <a:ea typeface="微软雅黑 Light" panose="020B0502040204020203" charset="-122"/>
              </a:rPr>
              <a:t>没有元素的队列</a:t>
            </a:r>
            <a:endParaRPr lang="zh-CN" altLang="en-US" sz="2200" b="1" dirty="0">
              <a:ea typeface="微软雅黑 Light" panose="020B0502040204020203" charset="-122"/>
            </a:endParaRPr>
          </a:p>
          <a:p>
            <a:pPr algn="just" eaLnBrk="1" hangingPunct="1"/>
            <a:r>
              <a:rPr lang="zh-CN" altLang="en-US" sz="2400" b="1" dirty="0">
                <a:solidFill>
                  <a:srgbClr val="080910"/>
                </a:solidFill>
                <a:ea typeface="微软雅黑 Light" panose="020B0502040204020203" charset="-122"/>
              </a:rPr>
              <a:t>设队列</a:t>
            </a:r>
            <a:r>
              <a:rPr lang="en-US" altLang="zh-CN" sz="2400" b="1" dirty="0">
                <a:solidFill>
                  <a:srgbClr val="080910"/>
                </a:solidFill>
                <a:ea typeface="微软雅黑 Light" panose="020B0502040204020203" charset="-122"/>
              </a:rPr>
              <a:t>Q=(a</a:t>
            </a:r>
            <a:r>
              <a:rPr lang="en-US" altLang="zh-CN" sz="2400" b="1" baseline="-24000" dirty="0">
                <a:solidFill>
                  <a:srgbClr val="080910"/>
                </a:solidFill>
                <a:ea typeface="微软雅黑 Light" panose="020B0502040204020203" charset="-122"/>
              </a:rPr>
              <a:t>1</a:t>
            </a:r>
            <a:r>
              <a:rPr lang="zh-CN" altLang="en-US" sz="2400" b="1" dirty="0">
                <a:solidFill>
                  <a:srgbClr val="080910"/>
                </a:solidFill>
                <a:ea typeface="微软雅黑 Light" panose="020B0502040204020203" charset="-122"/>
              </a:rPr>
              <a:t>，</a:t>
            </a:r>
            <a:r>
              <a:rPr lang="en-US" altLang="zh-CN" sz="2400" b="1" dirty="0">
                <a:solidFill>
                  <a:srgbClr val="080910"/>
                </a:solidFill>
                <a:ea typeface="微软雅黑 Light" panose="020B0502040204020203" charset="-122"/>
              </a:rPr>
              <a:t>a</a:t>
            </a:r>
            <a:r>
              <a:rPr lang="en-US" altLang="zh-CN" sz="2400" b="1" baseline="-25000" dirty="0">
                <a:solidFill>
                  <a:srgbClr val="080910"/>
                </a:solidFill>
                <a:ea typeface="微软雅黑 Light" panose="020B0502040204020203" charset="-122"/>
              </a:rPr>
              <a:t>2</a:t>
            </a:r>
            <a:r>
              <a:rPr lang="zh-CN" altLang="en-US" sz="2400" b="1" dirty="0">
                <a:solidFill>
                  <a:srgbClr val="080910"/>
                </a:solidFill>
                <a:ea typeface="微软雅黑 Light" panose="020B0502040204020203" charset="-122"/>
              </a:rPr>
              <a:t>，</a:t>
            </a:r>
            <a:r>
              <a:rPr lang="en-US" altLang="zh-CN" sz="2400" b="1" dirty="0">
                <a:solidFill>
                  <a:srgbClr val="080910"/>
                </a:solidFill>
                <a:ea typeface="微软雅黑 Light" panose="020B0502040204020203" charset="-122"/>
              </a:rPr>
              <a:t>a</a:t>
            </a:r>
            <a:r>
              <a:rPr lang="en-US" altLang="zh-CN" sz="2400" b="1" baseline="-25000" dirty="0">
                <a:solidFill>
                  <a:srgbClr val="080910"/>
                </a:solidFill>
                <a:ea typeface="微软雅黑 Light" panose="020B0502040204020203" charset="-122"/>
              </a:rPr>
              <a:t>3</a:t>
            </a:r>
            <a:r>
              <a:rPr lang="zh-CN" altLang="en-US" sz="2400" b="1" dirty="0">
                <a:solidFill>
                  <a:srgbClr val="080910"/>
                </a:solidFill>
                <a:ea typeface="微软雅黑 Light" panose="020B0502040204020203" charset="-122"/>
              </a:rPr>
              <a:t>，</a:t>
            </a:r>
            <a:r>
              <a:rPr lang="en-US" altLang="zh-CN" sz="2400" b="1" dirty="0">
                <a:solidFill>
                  <a:srgbClr val="080910"/>
                </a:solidFill>
                <a:ea typeface="微软雅黑 Light" panose="020B0502040204020203" charset="-122"/>
              </a:rPr>
              <a:t>…a</a:t>
            </a:r>
            <a:r>
              <a:rPr lang="en-US" altLang="zh-CN" sz="2400" b="1" baseline="-25000" dirty="0">
                <a:solidFill>
                  <a:srgbClr val="080910"/>
                </a:solidFill>
                <a:ea typeface="微软雅黑 Light" panose="020B0502040204020203" charset="-122"/>
              </a:rPr>
              <a:t>n</a:t>
            </a:r>
            <a:r>
              <a:rPr lang="en-US" altLang="zh-CN" sz="2400" b="1" dirty="0">
                <a:solidFill>
                  <a:srgbClr val="080910"/>
                </a:solidFill>
                <a:ea typeface="微软雅黑 Light" panose="020B0502040204020203" charset="-122"/>
              </a:rPr>
              <a:t>)</a:t>
            </a:r>
            <a:r>
              <a:rPr lang="zh-CN" altLang="en-US" sz="2400" b="1" dirty="0">
                <a:solidFill>
                  <a:srgbClr val="080910"/>
                </a:solidFill>
                <a:ea typeface="微软雅黑 Light" panose="020B0502040204020203" charset="-122"/>
              </a:rPr>
              <a:t>，</a:t>
            </a:r>
            <a:endParaRPr lang="zh-CN" altLang="en-US" sz="2400" b="1" dirty="0">
              <a:solidFill>
                <a:srgbClr val="080910"/>
              </a:solidFill>
              <a:ea typeface="微软雅黑 Light" panose="020B0502040204020203" charset="-122"/>
            </a:endParaRPr>
          </a:p>
          <a:p>
            <a:pPr lvl="1" algn="just" eaLnBrk="1" hangingPunct="1"/>
            <a:r>
              <a:rPr lang="en-US" altLang="zh-CN" sz="2200" b="1" dirty="0">
                <a:solidFill>
                  <a:srgbClr val="080910"/>
                </a:solidFill>
                <a:ea typeface="微软雅黑 Light" panose="020B0502040204020203" charset="-122"/>
              </a:rPr>
              <a:t>a</a:t>
            </a:r>
            <a:r>
              <a:rPr lang="en-US" altLang="zh-CN" sz="2200" b="1" baseline="-25000" dirty="0">
                <a:solidFill>
                  <a:srgbClr val="080910"/>
                </a:solidFill>
                <a:ea typeface="微软雅黑 Light" panose="020B0502040204020203" charset="-122"/>
              </a:rPr>
              <a:t>1</a:t>
            </a:r>
            <a:r>
              <a:rPr lang="zh-CN" altLang="en-US" sz="2200" b="1" dirty="0">
                <a:solidFill>
                  <a:srgbClr val="080910"/>
                </a:solidFill>
                <a:ea typeface="微软雅黑 Light" panose="020B0502040204020203" charset="-122"/>
              </a:rPr>
              <a:t>称为</a:t>
            </a:r>
            <a:r>
              <a:rPr lang="zh-CN" altLang="en-US" sz="2200" b="1" dirty="0">
                <a:solidFill>
                  <a:schemeClr val="tx2"/>
                </a:solidFill>
                <a:ea typeface="微软雅黑 Light" panose="020B0502040204020203" charset="-122"/>
              </a:rPr>
              <a:t>队头元素</a:t>
            </a:r>
            <a:endParaRPr lang="zh-CN" altLang="en-US" sz="2200" b="1" dirty="0">
              <a:solidFill>
                <a:srgbClr val="080910"/>
              </a:solidFill>
              <a:ea typeface="微软雅黑 Light" panose="020B0502040204020203" charset="-122"/>
            </a:endParaRPr>
          </a:p>
          <a:p>
            <a:pPr lvl="1" algn="just" eaLnBrk="1" hangingPunct="1"/>
            <a:r>
              <a:rPr lang="en-US" altLang="zh-CN" sz="2200" b="1" dirty="0">
                <a:solidFill>
                  <a:srgbClr val="080910"/>
                </a:solidFill>
                <a:ea typeface="微软雅黑 Light" panose="020B0502040204020203" charset="-122"/>
              </a:rPr>
              <a:t>a</a:t>
            </a:r>
            <a:r>
              <a:rPr lang="en-US" altLang="zh-CN" sz="2200" b="1" baseline="-25000" dirty="0">
                <a:solidFill>
                  <a:srgbClr val="080910"/>
                </a:solidFill>
                <a:ea typeface="微软雅黑 Light" panose="020B0502040204020203" charset="-122"/>
              </a:rPr>
              <a:t>n</a:t>
            </a:r>
            <a:r>
              <a:rPr lang="zh-CN" altLang="en-US" sz="2200" b="1" dirty="0">
                <a:solidFill>
                  <a:srgbClr val="080910"/>
                </a:solidFill>
                <a:ea typeface="微软雅黑 Light" panose="020B0502040204020203" charset="-122"/>
              </a:rPr>
              <a:t>称为</a:t>
            </a:r>
            <a:r>
              <a:rPr lang="zh-CN" altLang="en-US" sz="2200" b="1" dirty="0">
                <a:solidFill>
                  <a:schemeClr val="tx2"/>
                </a:solidFill>
                <a:ea typeface="微软雅黑 Light" panose="020B0502040204020203" charset="-122"/>
              </a:rPr>
              <a:t>队尾元素</a:t>
            </a:r>
            <a:endParaRPr lang="zh-CN" altLang="en-US" sz="2200" b="1" dirty="0">
              <a:ea typeface="微软雅黑 Light" panose="020B0502040204020203" charset="-122"/>
            </a:endParaRPr>
          </a:p>
          <a:p>
            <a:pPr eaLnBrk="1" hangingPunct="1"/>
            <a:r>
              <a:rPr lang="zh-CN" altLang="en-US" sz="2400" b="1" dirty="0">
                <a:ea typeface="微软雅黑 Light" panose="020B0502040204020203" charset="-122"/>
              </a:rPr>
              <a:t>队列是</a:t>
            </a:r>
            <a:r>
              <a:rPr lang="zh-CN" altLang="en-US" sz="2400" b="1" dirty="0">
                <a:solidFill>
                  <a:srgbClr val="FB1F44"/>
                </a:solidFill>
                <a:ea typeface="微软雅黑 Light" panose="020B0502040204020203" charset="-122"/>
              </a:rPr>
              <a:t>先进先出</a:t>
            </a:r>
            <a:r>
              <a:rPr lang="en-US" altLang="zh-CN" sz="2400" b="1" dirty="0">
                <a:ea typeface="微软雅黑 Light" panose="020B0502040204020203" charset="-122"/>
              </a:rPr>
              <a:t>(FIFO) </a:t>
            </a:r>
            <a:r>
              <a:rPr lang="zh-CN" altLang="en-US" sz="2400" b="1" dirty="0">
                <a:ea typeface="微软雅黑 Light" panose="020B0502040204020203" charset="-122"/>
              </a:rPr>
              <a:t>的线性表。</a:t>
            </a:r>
            <a:endParaRPr lang="zh-CN" altLang="en-US" sz="2400" b="1" dirty="0">
              <a:ea typeface="微软雅黑 Light" panose="020B0502040204020203" charset="-122"/>
            </a:endParaRPr>
          </a:p>
        </p:txBody>
      </p:sp>
      <p:pic>
        <p:nvPicPr>
          <p:cNvPr id="60421" name="Picture 16"/>
          <p:cNvPicPr>
            <a:picLocks noChangeAspect="1"/>
          </p:cNvPicPr>
          <p:nvPr/>
        </p:nvPicPr>
        <p:blipFill>
          <a:blip r:embed="rId1"/>
          <a:stretch>
            <a:fillRect/>
          </a:stretch>
        </p:blipFill>
        <p:spPr>
          <a:xfrm>
            <a:off x="1403350" y="5013325"/>
            <a:ext cx="5894388" cy="1484313"/>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61443" name="Rectangle 2"/>
          <p:cNvSpPr>
            <a:spLocks noGrp="1"/>
          </p:cNvSpPr>
          <p:nvPr>
            <p:ph idx="1"/>
          </p:nvPr>
        </p:nvSpPr>
        <p:spPr>
          <a:xfrm>
            <a:off x="971550" y="1341438"/>
            <a:ext cx="7767638" cy="4114800"/>
          </a:xfrm>
        </p:spPr>
        <p:txBody>
          <a:bodyPr vert="horz" wrap="square" lIns="91440" tIns="45720" rIns="91440" bIns="45720" anchor="t" anchorCtr="0"/>
          <a:p>
            <a:pPr eaLnBrk="1" hangingPunct="1">
              <a:lnSpc>
                <a:spcPct val="90000"/>
              </a:lnSpc>
              <a:buNone/>
            </a:pPr>
            <a:r>
              <a:rPr lang="en-US" altLang="zh-CN" sz="2400" b="1" dirty="0">
                <a:ea typeface="微软雅黑 Light" panose="020B0502040204020203" charset="-122"/>
              </a:rPr>
              <a:t>ADT Queue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t>
            </a:r>
            <a:r>
              <a:rPr lang="zh-CN" altLang="en-US" sz="2400" b="1" dirty="0">
                <a:ea typeface="微软雅黑 Light" panose="020B0502040204020203" charset="-122"/>
              </a:rPr>
              <a:t>数据对象：</a:t>
            </a:r>
            <a:r>
              <a:rPr lang="en-US" altLang="zh-CN" sz="2400" b="1" dirty="0">
                <a:ea typeface="微软雅黑 Light" panose="020B0502040204020203" charset="-122"/>
              </a:rPr>
              <a:t>D={a</a:t>
            </a:r>
            <a:r>
              <a:rPr lang="en-US" altLang="zh-CN" sz="2400" b="1" baseline="-25000" dirty="0">
                <a:ea typeface="微软雅黑 Light" panose="020B0502040204020203" charset="-122"/>
              </a:rPr>
              <a:t>i</a:t>
            </a:r>
            <a:r>
              <a:rPr lang="en-US" altLang="zh-CN" sz="2400" b="1" dirty="0">
                <a:ea typeface="微软雅黑 Light" panose="020B0502040204020203" charset="-122"/>
              </a:rPr>
              <a:t> | a</a:t>
            </a:r>
            <a:r>
              <a:rPr lang="en-US" altLang="zh-CN" sz="2400" b="1" baseline="-25000" dirty="0">
                <a:ea typeface="微软雅黑 Light" panose="020B0502040204020203" charset="-122"/>
              </a:rPr>
              <a:t>i</a:t>
            </a:r>
            <a:r>
              <a:rPr lang="en-US" altLang="zh-CN" sz="2400" b="1" dirty="0">
                <a:ea typeface="微软雅黑 Light" panose="020B0502040204020203" charset="-122"/>
              </a:rPr>
              <a:t> </a:t>
            </a:r>
            <a:r>
              <a:rPr lang="en-US" altLang="zh-CN" sz="2400" b="1" dirty="0">
                <a:ea typeface="微软雅黑 Light" panose="020B0502040204020203" charset="-122"/>
                <a:sym typeface="Symbol" panose="05050102010706020507" pitchFamily="18" charset="2"/>
              </a:rPr>
              <a:t></a:t>
            </a:r>
            <a:r>
              <a:rPr lang="en-US" altLang="zh-CN" sz="2400" b="1" dirty="0">
                <a:ea typeface="微软雅黑 Light" panose="020B0502040204020203" charset="-122"/>
              </a:rPr>
              <a:t> ElemSet, i=1,2,…,n, n&gt;=0}</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t>
            </a:r>
            <a:r>
              <a:rPr lang="zh-CN" altLang="en-US" sz="2400" b="1" dirty="0">
                <a:ea typeface="微软雅黑 Light" panose="020B0502040204020203" charset="-122"/>
              </a:rPr>
              <a:t>数据关系：</a:t>
            </a:r>
            <a:r>
              <a:rPr lang="en-US" altLang="zh-CN" sz="2400" b="1" dirty="0">
                <a:ea typeface="微软雅黑 Light" panose="020B0502040204020203" charset="-122"/>
              </a:rPr>
              <a:t>R={&lt; a</a:t>
            </a:r>
            <a:r>
              <a:rPr lang="en-US" altLang="zh-CN" sz="2400" b="1" baseline="-25000" dirty="0">
                <a:ea typeface="微软雅黑 Light" panose="020B0502040204020203" charset="-122"/>
              </a:rPr>
              <a:t>i-1</a:t>
            </a:r>
            <a:r>
              <a:rPr lang="en-US" altLang="zh-CN" sz="2400" b="1" dirty="0">
                <a:ea typeface="微软雅黑 Light" panose="020B0502040204020203" charset="-122"/>
              </a:rPr>
              <a:t>, a</a:t>
            </a:r>
            <a:r>
              <a:rPr lang="en-US" altLang="zh-CN" sz="2400" b="1" baseline="-25000" dirty="0">
                <a:ea typeface="微软雅黑 Light" panose="020B0502040204020203" charset="-122"/>
              </a:rPr>
              <a:t>i</a:t>
            </a:r>
            <a:r>
              <a:rPr lang="en-US" altLang="zh-CN" sz="2400" b="1" dirty="0">
                <a:ea typeface="微软雅黑 Light" panose="020B0502040204020203" charset="-122"/>
              </a:rPr>
              <a:t> &gt; | a</a:t>
            </a:r>
            <a:r>
              <a:rPr lang="en-US" altLang="zh-CN" sz="2400" b="1" baseline="-25000" dirty="0">
                <a:ea typeface="微软雅黑 Light" panose="020B0502040204020203" charset="-122"/>
              </a:rPr>
              <a:t>i-1</a:t>
            </a:r>
            <a:r>
              <a:rPr lang="en-US" altLang="zh-CN" sz="2400" b="1" dirty="0">
                <a:ea typeface="微软雅黑 Light" panose="020B0502040204020203" charset="-122"/>
              </a:rPr>
              <a:t>, a</a:t>
            </a:r>
            <a:r>
              <a:rPr lang="en-US" altLang="zh-CN" sz="2400" b="1" baseline="-25000" dirty="0">
                <a:ea typeface="微软雅黑 Light" panose="020B0502040204020203" charset="-122"/>
              </a:rPr>
              <a:t>i</a:t>
            </a:r>
            <a:r>
              <a:rPr lang="en-US" altLang="zh-CN" sz="2400" b="1" dirty="0">
                <a:ea typeface="微软雅黑 Light" panose="020B0502040204020203" charset="-122"/>
              </a:rPr>
              <a:t> </a:t>
            </a:r>
            <a:r>
              <a:rPr lang="en-US" altLang="zh-CN" sz="2400" b="1" dirty="0">
                <a:ea typeface="微软雅黑 Light" panose="020B0502040204020203" charset="-122"/>
                <a:sym typeface="Symbol" panose="05050102010706020507" pitchFamily="18" charset="2"/>
              </a:rPr>
              <a:t>D</a:t>
            </a:r>
            <a:r>
              <a:rPr lang="zh-CN" altLang="en-US" sz="2400" b="1" dirty="0">
                <a:ea typeface="微软雅黑 Light" panose="020B0502040204020203" charset="-122"/>
                <a:sym typeface="Symbol" panose="05050102010706020507" pitchFamily="18" charset="2"/>
              </a:rPr>
              <a:t>， </a:t>
            </a:r>
            <a:r>
              <a:rPr lang="en-US" altLang="zh-CN" sz="2400" b="1" dirty="0">
                <a:ea typeface="微软雅黑 Light" panose="020B0502040204020203" charset="-122"/>
              </a:rPr>
              <a:t>i=2,3</a:t>
            </a:r>
            <a:r>
              <a:rPr lang="zh-CN" altLang="en-US" sz="2400" b="1" dirty="0">
                <a:ea typeface="微软雅黑 Light" panose="020B0502040204020203" charset="-122"/>
              </a:rPr>
              <a:t>，</a:t>
            </a:r>
            <a:r>
              <a:rPr lang="en-US" altLang="zh-CN" sz="2400" b="1" dirty="0">
                <a:ea typeface="微软雅黑 Light" panose="020B0502040204020203" charset="-122"/>
              </a:rPr>
              <a:t>…,n}</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t>
            </a:r>
            <a:r>
              <a:rPr lang="zh-CN" altLang="en-US" sz="2400" b="1" dirty="0">
                <a:solidFill>
                  <a:srgbClr val="FF0000"/>
                </a:solidFill>
                <a:ea typeface="微软雅黑 Light" panose="020B0502040204020203" charset="-122"/>
              </a:rPr>
              <a:t>约定</a:t>
            </a:r>
            <a:r>
              <a:rPr lang="en-US" altLang="zh-CN" sz="2400" b="1" dirty="0">
                <a:solidFill>
                  <a:srgbClr val="FF0000"/>
                </a:solidFill>
                <a:ea typeface="微软雅黑 Light" panose="020B0502040204020203" charset="-122"/>
              </a:rPr>
              <a:t>a</a:t>
            </a:r>
            <a:r>
              <a:rPr lang="en-US" altLang="zh-CN" sz="2400" b="1" baseline="-25000" dirty="0">
                <a:solidFill>
                  <a:srgbClr val="FF0000"/>
                </a:solidFill>
                <a:ea typeface="微软雅黑 Light" panose="020B0502040204020203" charset="-122"/>
              </a:rPr>
              <a:t>1</a:t>
            </a:r>
            <a:r>
              <a:rPr lang="zh-CN" altLang="en-US" sz="2400" b="1" dirty="0">
                <a:solidFill>
                  <a:srgbClr val="FF0000"/>
                </a:solidFill>
                <a:ea typeface="微软雅黑 Light" panose="020B0502040204020203" charset="-122"/>
              </a:rPr>
              <a:t>端为队头，</a:t>
            </a:r>
            <a:r>
              <a:rPr lang="en-US" altLang="zh-CN" sz="2400" b="1" dirty="0">
                <a:solidFill>
                  <a:srgbClr val="FF0000"/>
                </a:solidFill>
                <a:ea typeface="微软雅黑 Light" panose="020B0502040204020203" charset="-122"/>
              </a:rPr>
              <a:t>a</a:t>
            </a:r>
            <a:r>
              <a:rPr lang="en-US" altLang="zh-CN" sz="2400" b="1" baseline="-25000" dirty="0">
                <a:solidFill>
                  <a:srgbClr val="FF0000"/>
                </a:solidFill>
                <a:ea typeface="微软雅黑 Light" panose="020B0502040204020203" charset="-122"/>
              </a:rPr>
              <a:t>n</a:t>
            </a:r>
            <a:r>
              <a:rPr lang="zh-CN" altLang="en-US" sz="2400" b="1" dirty="0">
                <a:solidFill>
                  <a:srgbClr val="FF0000"/>
                </a:solidFill>
                <a:ea typeface="微软雅黑 Light" panose="020B0502040204020203" charset="-122"/>
              </a:rPr>
              <a:t>端为队尾</a:t>
            </a:r>
            <a:endParaRPr lang="en-US" altLang="zh-CN" sz="2400" b="1" dirty="0">
              <a:solidFill>
                <a:srgbClr val="FF0000"/>
              </a:solidFill>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t>
            </a:r>
            <a:r>
              <a:rPr lang="zh-CN" altLang="en-US" sz="2400" b="1" dirty="0">
                <a:ea typeface="微软雅黑 Light" panose="020B0502040204020203" charset="-122"/>
              </a:rPr>
              <a:t>基本操作：</a:t>
            </a:r>
            <a:r>
              <a:rPr lang="en-US" altLang="zh-CN" sz="2400" b="1" dirty="0">
                <a:ea typeface="微软雅黑 Light" panose="020B0502040204020203" charset="-122"/>
              </a:rPr>
              <a:t>InitQueue(&amp;Q);  QueueEmpty(Q);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QueueLength(Q); </a:t>
            </a:r>
            <a:r>
              <a:rPr lang="en-US" altLang="zh-CN" sz="2400" b="1" dirty="0">
                <a:solidFill>
                  <a:srgbClr val="FF0000"/>
                </a:solidFill>
                <a:ea typeface="微软雅黑 Light" panose="020B0502040204020203" charset="-122"/>
              </a:rPr>
              <a:t>GetHead(Q, &amp;e);</a:t>
            </a:r>
            <a:endParaRPr lang="en-US" altLang="zh-CN" sz="2400" b="1" dirty="0">
              <a:solidFill>
                <a:srgbClr val="FF0000"/>
              </a:solidFill>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a:t>
            </a:r>
            <a:r>
              <a:rPr lang="en-US" altLang="zh-CN" sz="2400" b="1" dirty="0">
                <a:solidFill>
                  <a:srgbClr val="FF0000"/>
                </a:solidFill>
                <a:ea typeface="微软雅黑 Light" panose="020B0502040204020203" charset="-122"/>
              </a:rPr>
              <a:t>EnQueue(&amp;Q, e); DeQueue(&amp;Q, &amp;e);</a:t>
            </a:r>
            <a:endParaRPr lang="en-US" altLang="zh-CN" sz="2400" b="1" dirty="0">
              <a:solidFill>
                <a:srgbClr val="FF0000"/>
              </a:solidFill>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ClearQueue(&amp;Q);</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QueueTraverse(Q, Visit()); </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             DestroyQueue(&amp;Q);</a:t>
            </a:r>
            <a:endParaRPr lang="en-US" altLang="zh-CN" sz="2400" b="1" dirty="0">
              <a:ea typeface="微软雅黑 Light" panose="020B0502040204020203" charset="-122"/>
            </a:endParaRPr>
          </a:p>
          <a:p>
            <a:pPr eaLnBrk="1" hangingPunct="1">
              <a:lnSpc>
                <a:spcPct val="90000"/>
              </a:lnSpc>
              <a:buNone/>
            </a:pPr>
            <a:r>
              <a:rPr lang="en-US" altLang="zh-CN" sz="2400" b="1" dirty="0">
                <a:ea typeface="微软雅黑 Light" panose="020B0502040204020203" charset="-122"/>
              </a:rPr>
              <a:t>}ADT Queue</a:t>
            </a:r>
            <a:endParaRPr lang="en-US" altLang="zh-CN" sz="2400" b="1" dirty="0">
              <a:ea typeface="微软雅黑 Light" panose="020B0502040204020203" charset="-122"/>
            </a:endParaRPr>
          </a:p>
        </p:txBody>
      </p:sp>
      <p:sp>
        <p:nvSpPr>
          <p:cNvPr id="61444" name="Rectangle 3"/>
          <p:cNvSpPr>
            <a:spLocks noGrp="1"/>
          </p:cNvSpPr>
          <p:nvPr>
            <p:ph type="title"/>
          </p:nvPr>
        </p:nvSpPr>
        <p:spPr>
          <a:xfrm>
            <a:off x="107950" y="44450"/>
            <a:ext cx="6769100" cy="868363"/>
          </a:xfrm>
        </p:spPr>
        <p:txBody>
          <a:bodyPr vert="horz" wrap="square" lIns="91440" tIns="45720" rIns="91440" bIns="45720" anchor="b"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栈和队列：队列的定义</a:t>
            </a:r>
            <a:r>
              <a:rPr lang="en-US" altLang="zh-CN" sz="1800" dirty="0">
                <a:latin typeface="Arial" panose="020B0604020202020204" pitchFamily="34" charset="0"/>
                <a:ea typeface="微软雅黑 Light" panose="020B0502040204020203" charset="-122"/>
              </a:rPr>
              <a:t>——</a:t>
            </a:r>
            <a:r>
              <a:rPr lang="en-US" altLang="zh-CN" sz="1800" dirty="0">
                <a:ea typeface="微软雅黑 Light" panose="020B0502040204020203" charset="-122"/>
              </a:rPr>
              <a:t>ADT</a:t>
            </a:r>
            <a:r>
              <a:rPr lang="zh-CN" altLang="en-US" sz="1800" dirty="0">
                <a:ea typeface="微软雅黑 Light" panose="020B0502040204020203" charset="-122"/>
              </a:rPr>
              <a:t>队列的定义</a:t>
            </a:r>
            <a:endParaRPr lang="zh-CN" altLang="en-US" sz="1800" dirty="0">
              <a:ea typeface="微软雅黑 Light" panose="020B0502040204020203"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6" name="Group 39"/>
          <p:cNvGrpSpPr/>
          <p:nvPr/>
        </p:nvGrpSpPr>
        <p:grpSpPr>
          <a:xfrm>
            <a:off x="398463" y="4392613"/>
            <a:ext cx="3886200" cy="1844675"/>
            <a:chOff x="0" y="2592"/>
            <a:chExt cx="2448" cy="1162"/>
          </a:xfrm>
        </p:grpSpPr>
        <p:sp>
          <p:nvSpPr>
            <p:cNvPr id="62500" name="Line 3"/>
            <p:cNvSpPr/>
            <p:nvPr/>
          </p:nvSpPr>
          <p:spPr>
            <a:xfrm>
              <a:off x="678" y="2612"/>
              <a:ext cx="1065" cy="0"/>
            </a:xfrm>
            <a:prstGeom prst="line">
              <a:avLst/>
            </a:prstGeom>
            <a:ln w="28575" cap="flat" cmpd="sng">
              <a:solidFill>
                <a:srgbClr val="020603"/>
              </a:solidFill>
              <a:prstDash val="solid"/>
              <a:miter/>
              <a:headEnd type="none" w="med" len="med"/>
              <a:tailEnd type="none" w="med" len="med"/>
            </a:ln>
          </p:spPr>
        </p:sp>
        <p:sp>
          <p:nvSpPr>
            <p:cNvPr id="62501" name="Line 4"/>
            <p:cNvSpPr/>
            <p:nvPr/>
          </p:nvSpPr>
          <p:spPr>
            <a:xfrm>
              <a:off x="726" y="3005"/>
              <a:ext cx="1065" cy="0"/>
            </a:xfrm>
            <a:prstGeom prst="line">
              <a:avLst/>
            </a:prstGeom>
            <a:ln w="28575" cap="flat" cmpd="sng">
              <a:solidFill>
                <a:srgbClr val="020603"/>
              </a:solidFill>
              <a:prstDash val="solid"/>
              <a:miter/>
              <a:headEnd type="none" w="med" len="med"/>
              <a:tailEnd type="none" w="med" len="med"/>
            </a:ln>
          </p:spPr>
        </p:sp>
        <p:sp>
          <p:nvSpPr>
            <p:cNvPr id="62502" name="Line 5"/>
            <p:cNvSpPr/>
            <p:nvPr/>
          </p:nvSpPr>
          <p:spPr>
            <a:xfrm flipH="1">
              <a:off x="394" y="2718"/>
              <a:ext cx="272" cy="0"/>
            </a:xfrm>
            <a:prstGeom prst="line">
              <a:avLst/>
            </a:prstGeom>
            <a:ln w="28575" cap="flat" cmpd="sng">
              <a:solidFill>
                <a:srgbClr val="020603"/>
              </a:solidFill>
              <a:prstDash val="solid"/>
              <a:miter/>
              <a:headEnd type="none" w="med" len="med"/>
              <a:tailEnd type="triangle" w="med" len="med"/>
            </a:ln>
          </p:spPr>
        </p:sp>
        <p:sp>
          <p:nvSpPr>
            <p:cNvPr id="62503" name="Line 6"/>
            <p:cNvSpPr/>
            <p:nvPr/>
          </p:nvSpPr>
          <p:spPr>
            <a:xfrm flipH="1">
              <a:off x="1776" y="2832"/>
              <a:ext cx="227" cy="0"/>
            </a:xfrm>
            <a:prstGeom prst="line">
              <a:avLst/>
            </a:prstGeom>
            <a:ln w="28575" cap="flat" cmpd="sng">
              <a:solidFill>
                <a:srgbClr val="020603"/>
              </a:solidFill>
              <a:prstDash val="solid"/>
              <a:miter/>
              <a:headEnd type="none" w="med" len="med"/>
              <a:tailEnd type="triangle" w="med" len="med"/>
            </a:ln>
          </p:spPr>
        </p:sp>
        <p:sp>
          <p:nvSpPr>
            <p:cNvPr id="62504" name="Line 7"/>
            <p:cNvSpPr/>
            <p:nvPr/>
          </p:nvSpPr>
          <p:spPr>
            <a:xfrm flipV="1">
              <a:off x="873" y="2999"/>
              <a:ext cx="0" cy="288"/>
            </a:xfrm>
            <a:prstGeom prst="line">
              <a:avLst/>
            </a:prstGeom>
            <a:ln w="28575" cap="flat" cmpd="sng">
              <a:solidFill>
                <a:srgbClr val="020603"/>
              </a:solidFill>
              <a:prstDash val="solid"/>
              <a:miter/>
              <a:headEnd type="none" w="med" len="med"/>
              <a:tailEnd type="triangle" w="med" len="med"/>
            </a:ln>
          </p:spPr>
        </p:sp>
        <p:sp>
          <p:nvSpPr>
            <p:cNvPr id="62505" name="Line 8"/>
            <p:cNvSpPr/>
            <p:nvPr/>
          </p:nvSpPr>
          <p:spPr>
            <a:xfrm flipV="1">
              <a:off x="1628" y="3003"/>
              <a:ext cx="0" cy="288"/>
            </a:xfrm>
            <a:prstGeom prst="line">
              <a:avLst/>
            </a:prstGeom>
            <a:ln w="28575" cap="flat" cmpd="sng">
              <a:solidFill>
                <a:srgbClr val="020603"/>
              </a:solidFill>
              <a:prstDash val="solid"/>
              <a:miter/>
              <a:headEnd type="none" w="med" len="med"/>
              <a:tailEnd type="triangle" w="med" len="med"/>
            </a:ln>
          </p:spPr>
        </p:sp>
        <p:sp>
          <p:nvSpPr>
            <p:cNvPr id="62506" name="Text Box 9"/>
            <p:cNvSpPr txBox="1"/>
            <p:nvPr/>
          </p:nvSpPr>
          <p:spPr>
            <a:xfrm>
              <a:off x="2006" y="2688"/>
              <a:ext cx="44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入队</a:t>
              </a: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62507" name="Text Box 10"/>
            <p:cNvSpPr txBox="1"/>
            <p:nvPr/>
          </p:nvSpPr>
          <p:spPr>
            <a:xfrm>
              <a:off x="672" y="3246"/>
              <a:ext cx="38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端</a:t>
              </a:r>
              <a:r>
                <a:rPr lang="en-US" altLang="zh-CN" sz="2000" b="1" dirty="0">
                  <a:solidFill>
                    <a:srgbClr val="020603"/>
                  </a:solidFill>
                  <a:latin typeface="微软雅黑 Light" panose="020B0502040204020203" charset="-122"/>
                  <a:ea typeface="微软雅黑 Light" panose="020B0502040204020203" charset="-122"/>
                </a:rPr>
                <a:t>1</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62508" name="Text Box 11"/>
            <p:cNvSpPr txBox="1"/>
            <p:nvPr/>
          </p:nvSpPr>
          <p:spPr>
            <a:xfrm>
              <a:off x="1442" y="3253"/>
              <a:ext cx="38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端</a:t>
              </a:r>
              <a:r>
                <a:rPr lang="en-US" altLang="zh-CN" sz="2000" b="1" dirty="0">
                  <a:solidFill>
                    <a:srgbClr val="020603"/>
                  </a:solidFill>
                  <a:latin typeface="微软雅黑 Light" panose="020B0502040204020203" charset="-122"/>
                  <a:ea typeface="微软雅黑 Light" panose="020B0502040204020203" charset="-122"/>
                </a:rPr>
                <a:t>2</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62509" name="Rectangle 12"/>
            <p:cNvSpPr/>
            <p:nvPr/>
          </p:nvSpPr>
          <p:spPr>
            <a:xfrm>
              <a:off x="774" y="2650"/>
              <a:ext cx="987"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20603"/>
                  </a:solidFill>
                  <a:latin typeface="微软雅黑 Light" panose="020B0502040204020203" charset="-122"/>
                  <a:ea typeface="微软雅黑 Light" panose="020B0502040204020203" charset="-122"/>
                </a:rPr>
                <a:t>a</a:t>
              </a:r>
              <a:r>
                <a:rPr lang="en-US" altLang="zh-CN" sz="2800" b="1" baseline="-20000" dirty="0">
                  <a:solidFill>
                    <a:srgbClr val="020603"/>
                  </a:solidFill>
                  <a:latin typeface="微软雅黑 Light" panose="020B0502040204020203" charset="-122"/>
                  <a:ea typeface="微软雅黑 Light" panose="020B0502040204020203" charset="-122"/>
                </a:rPr>
                <a:t>1 </a:t>
              </a:r>
              <a:r>
                <a:rPr lang="en-US" altLang="zh-CN" sz="2800" b="1" dirty="0">
                  <a:solidFill>
                    <a:srgbClr val="020603"/>
                  </a:solidFill>
                  <a:latin typeface="微软雅黑 Light" panose="020B0502040204020203" charset="-122"/>
                  <a:ea typeface="微软雅黑 Light" panose="020B0502040204020203" charset="-122"/>
                </a:rPr>
                <a:t>a</a:t>
              </a:r>
              <a:r>
                <a:rPr lang="en-US" altLang="zh-CN" sz="2800" b="1" baseline="-20000" dirty="0">
                  <a:solidFill>
                    <a:srgbClr val="020603"/>
                  </a:solidFill>
                  <a:latin typeface="微软雅黑 Light" panose="020B0502040204020203" charset="-122"/>
                  <a:ea typeface="微软雅黑 Light" panose="020B0502040204020203" charset="-122"/>
                </a:rPr>
                <a:t>2</a:t>
              </a:r>
              <a:r>
                <a:rPr lang="en-US" altLang="zh-CN" sz="2800" b="1" dirty="0">
                  <a:solidFill>
                    <a:srgbClr val="020603"/>
                  </a:solidFill>
                  <a:latin typeface="微软雅黑 Light" panose="020B0502040204020203" charset="-122"/>
                  <a:ea typeface="微软雅黑 Light" panose="020B0502040204020203" charset="-122"/>
                </a:rPr>
                <a:t>…a</a:t>
              </a:r>
              <a:r>
                <a:rPr lang="en-US" altLang="zh-CN" sz="2800" b="1" baseline="-20000" dirty="0">
                  <a:solidFill>
                    <a:srgbClr val="020603"/>
                  </a:solidFill>
                  <a:latin typeface="微软雅黑 Light" panose="020B0502040204020203" charset="-122"/>
                  <a:ea typeface="微软雅黑 Light" panose="020B0502040204020203" charset="-122"/>
                </a:rPr>
                <a:t>n</a:t>
              </a:r>
              <a:endParaRPr lang="en-US" altLang="zh-CN" sz="2800" b="1" baseline="-20000" dirty="0">
                <a:solidFill>
                  <a:srgbClr val="020603"/>
                </a:solidFill>
                <a:latin typeface="微软雅黑 Light" panose="020B0502040204020203" charset="-122"/>
                <a:ea typeface="微软雅黑 Light" panose="020B0502040204020203" charset="-122"/>
              </a:endParaRPr>
            </a:p>
          </p:txBody>
        </p:sp>
        <p:sp>
          <p:nvSpPr>
            <p:cNvPr id="62510" name="Text Box 13"/>
            <p:cNvSpPr txBox="1"/>
            <p:nvPr/>
          </p:nvSpPr>
          <p:spPr>
            <a:xfrm>
              <a:off x="0" y="2592"/>
              <a:ext cx="44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出队</a:t>
              </a: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62511" name="Line 14"/>
            <p:cNvSpPr/>
            <p:nvPr/>
          </p:nvSpPr>
          <p:spPr>
            <a:xfrm rot="-10800000" flipH="1">
              <a:off x="432" y="2900"/>
              <a:ext cx="272" cy="0"/>
            </a:xfrm>
            <a:prstGeom prst="line">
              <a:avLst/>
            </a:prstGeom>
            <a:ln w="28575" cap="flat" cmpd="sng">
              <a:solidFill>
                <a:srgbClr val="020603"/>
              </a:solidFill>
              <a:prstDash val="solid"/>
              <a:miter/>
              <a:headEnd type="none" w="med" len="med"/>
              <a:tailEnd type="triangle" w="med" len="med"/>
            </a:ln>
          </p:spPr>
        </p:sp>
        <p:sp>
          <p:nvSpPr>
            <p:cNvPr id="62512" name="Text Box 15"/>
            <p:cNvSpPr txBox="1"/>
            <p:nvPr/>
          </p:nvSpPr>
          <p:spPr>
            <a:xfrm>
              <a:off x="10" y="2786"/>
              <a:ext cx="44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入队</a:t>
              </a: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62513" name="Text Box 33"/>
            <p:cNvSpPr txBox="1"/>
            <p:nvPr/>
          </p:nvSpPr>
          <p:spPr>
            <a:xfrm>
              <a:off x="624" y="3504"/>
              <a:ext cx="16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zh-CN" altLang="en-US" sz="2000" b="1" dirty="0">
                  <a:solidFill>
                    <a:srgbClr val="020603"/>
                  </a:solidFill>
                  <a:latin typeface="微软雅黑 Light" panose="020B0502040204020203" charset="-122"/>
                  <a:ea typeface="微软雅黑 Light" panose="020B0502040204020203" charset="-122"/>
                </a:rPr>
                <a:t>输出受限的双端队列</a:t>
              </a:r>
              <a:endParaRPr lang="zh-CN" altLang="en-US" sz="2000" b="1" dirty="0">
                <a:solidFill>
                  <a:srgbClr val="020603"/>
                </a:solidFill>
                <a:latin typeface="微软雅黑 Light" panose="020B0502040204020203" charset="-122"/>
                <a:ea typeface="微软雅黑 Light" panose="020B0502040204020203" charset="-122"/>
              </a:endParaRPr>
            </a:p>
          </p:txBody>
        </p:sp>
      </p:grpSp>
      <p:sp>
        <p:nvSpPr>
          <p:cNvPr id="62467" name="Rectangle 36"/>
          <p:cNvSpPr/>
          <p:nvPr/>
        </p:nvSpPr>
        <p:spPr>
          <a:xfrm>
            <a:off x="398463" y="1243013"/>
            <a:ext cx="8523287" cy="3009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lnSpc>
                <a:spcPct val="90000"/>
              </a:lnSpc>
              <a:spcBef>
                <a:spcPct val="50000"/>
              </a:spcBef>
              <a:buClr>
                <a:schemeClr val="folHlink"/>
              </a:buClr>
              <a:buSzPct val="90000"/>
              <a:buFont typeface="Wingdings" panose="05000000000000000000" pitchFamily="2" charset="2"/>
              <a:buChar char="§"/>
            </a:pPr>
            <a:r>
              <a:rPr lang="zh-CN" altLang="en-US" sz="2400" b="1" dirty="0">
                <a:solidFill>
                  <a:srgbClr val="020603"/>
                </a:solidFill>
                <a:latin typeface="微软雅黑 Light" panose="020B0502040204020203" charset="-122"/>
                <a:ea typeface="微软雅黑 Light" panose="020B0502040204020203" charset="-122"/>
              </a:rPr>
              <a:t>双端队列：限定插入和删除操作在表两端进行的线性表。</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algn="ctr" eaLnBrk="1" hangingPunct="1">
              <a:lnSpc>
                <a:spcPct val="90000"/>
              </a:lnSpc>
              <a:spcBef>
                <a:spcPct val="50000"/>
              </a:spcBef>
              <a:buClr>
                <a:schemeClr val="folHlink"/>
              </a:buClr>
              <a:buSzPct val="90000"/>
              <a:buFont typeface="Wingdings" panose="05000000000000000000" pitchFamily="2" charset="2"/>
              <a:buChar char="§"/>
            </a:pPr>
            <a:endParaRPr lang="en-US" altLang="zh-CN" sz="2400" b="1" dirty="0">
              <a:solidFill>
                <a:srgbClr val="020603"/>
              </a:solidFill>
              <a:latin typeface="微软雅黑 Light" panose="020B0502040204020203" charset="-122"/>
              <a:ea typeface="微软雅黑 Light" panose="020B0502040204020203" charset="-122"/>
            </a:endParaRPr>
          </a:p>
          <a:p>
            <a:pPr marL="0" lvl="0" indent="0" algn="ctr" eaLnBrk="1" hangingPunct="1">
              <a:lnSpc>
                <a:spcPct val="90000"/>
              </a:lnSpc>
              <a:spcBef>
                <a:spcPct val="50000"/>
              </a:spcBef>
              <a:buClr>
                <a:schemeClr val="folHlink"/>
              </a:buClr>
              <a:buSzPct val="90000"/>
              <a:buFont typeface="Wingdings" panose="05000000000000000000" pitchFamily="2" charset="2"/>
              <a:buChar char="§"/>
            </a:pPr>
            <a:endParaRPr lang="en-US" altLang="zh-CN" sz="2400" b="1" dirty="0">
              <a:solidFill>
                <a:srgbClr val="020603"/>
              </a:solidFill>
              <a:latin typeface="微软雅黑 Light" panose="020B0502040204020203" charset="-122"/>
              <a:ea typeface="微软雅黑 Light" panose="020B0502040204020203" charset="-122"/>
            </a:endParaRPr>
          </a:p>
          <a:p>
            <a:pPr marL="0" lvl="0" indent="0" algn="ctr" eaLnBrk="1" hangingPunct="1">
              <a:lnSpc>
                <a:spcPct val="90000"/>
              </a:lnSpc>
              <a:spcBef>
                <a:spcPct val="50000"/>
              </a:spcBef>
              <a:buClr>
                <a:schemeClr val="folHlink"/>
              </a:buClr>
              <a:buSzPct val="90000"/>
              <a:buNone/>
            </a:pPr>
            <a:endParaRPr lang="zh-CN" altLang="en-US" sz="2400" b="1" dirty="0">
              <a:solidFill>
                <a:srgbClr val="020603"/>
              </a:solidFill>
              <a:latin typeface="微软雅黑 Light" panose="020B0502040204020203" charset="-122"/>
              <a:ea typeface="微软雅黑 Light" panose="020B0502040204020203" charset="-122"/>
            </a:endParaRPr>
          </a:p>
          <a:p>
            <a:pPr marL="457200" lvl="1" indent="0" algn="ctr" eaLnBrk="1" hangingPunct="1">
              <a:lnSpc>
                <a:spcPct val="90000"/>
              </a:lnSpc>
              <a:spcBef>
                <a:spcPct val="50000"/>
              </a:spcBef>
              <a:buClr>
                <a:schemeClr val="folHlink"/>
              </a:buClr>
              <a:buSzPct val="90000"/>
              <a:buFont typeface="Wingdings" panose="05000000000000000000" pitchFamily="2" charset="2"/>
              <a:buChar char="§"/>
            </a:pPr>
            <a:r>
              <a:rPr lang="zh-CN" altLang="en-US" sz="2400" b="1" dirty="0">
                <a:solidFill>
                  <a:srgbClr val="020603"/>
                </a:solidFill>
                <a:latin typeface="微软雅黑 Light" panose="020B0502040204020203" charset="-122"/>
                <a:ea typeface="微软雅黑 Light" panose="020B0502040204020203" charset="-122"/>
              </a:rPr>
              <a:t>输出受限队列</a:t>
            </a:r>
            <a:r>
              <a:rPr lang="en-US" altLang="zh-CN" sz="2400" b="1" dirty="0">
                <a:solidFill>
                  <a:srgbClr val="020603"/>
                </a:solidFill>
                <a:latin typeface="微软雅黑 Light" panose="020B0502040204020203" charset="-122"/>
                <a:ea typeface="微软雅黑 Light" panose="020B0502040204020203" charset="-122"/>
              </a:rPr>
              <a:t>:</a:t>
            </a:r>
            <a:r>
              <a:rPr lang="zh-CN" altLang="en-US" sz="2400" b="1" dirty="0">
                <a:solidFill>
                  <a:srgbClr val="020603"/>
                </a:solidFill>
                <a:latin typeface="微软雅黑 Light" panose="020B0502040204020203" charset="-122"/>
                <a:ea typeface="微软雅黑 Light" panose="020B0502040204020203" charset="-122"/>
              </a:rPr>
              <a:t>一端允许插入和删除，另一端只允许插入。</a:t>
            </a:r>
            <a:endParaRPr lang="zh-CN" altLang="en-US" sz="2400" b="1" dirty="0">
              <a:solidFill>
                <a:srgbClr val="020603"/>
              </a:solidFill>
              <a:latin typeface="微软雅黑 Light" panose="020B0502040204020203" charset="-122"/>
              <a:ea typeface="微软雅黑 Light" panose="020B0502040204020203" charset="-122"/>
            </a:endParaRPr>
          </a:p>
          <a:p>
            <a:pPr marL="457200" lvl="1" indent="0" algn="ctr" eaLnBrk="1" hangingPunct="1">
              <a:lnSpc>
                <a:spcPct val="90000"/>
              </a:lnSpc>
              <a:spcBef>
                <a:spcPct val="50000"/>
              </a:spcBef>
              <a:buClr>
                <a:schemeClr val="folHlink"/>
              </a:buClr>
              <a:buSzPct val="90000"/>
              <a:buFont typeface="Wingdings" panose="05000000000000000000" pitchFamily="2" charset="2"/>
              <a:buChar char="§"/>
            </a:pPr>
            <a:r>
              <a:rPr lang="zh-CN" altLang="en-US" sz="2400" b="1" dirty="0">
                <a:solidFill>
                  <a:srgbClr val="020603"/>
                </a:solidFill>
                <a:latin typeface="微软雅黑 Light" panose="020B0502040204020203" charset="-122"/>
                <a:ea typeface="微软雅黑 Light" panose="020B0502040204020203" charset="-122"/>
              </a:rPr>
              <a:t>输入受限队列</a:t>
            </a:r>
            <a:r>
              <a:rPr lang="en-US" altLang="zh-CN" sz="2400" b="1" dirty="0">
                <a:solidFill>
                  <a:srgbClr val="020603"/>
                </a:solidFill>
                <a:latin typeface="微软雅黑 Light" panose="020B0502040204020203" charset="-122"/>
                <a:ea typeface="微软雅黑 Light" panose="020B0502040204020203" charset="-122"/>
              </a:rPr>
              <a:t>:</a:t>
            </a:r>
            <a:r>
              <a:rPr lang="zh-CN" altLang="en-US" sz="2400" b="1" dirty="0">
                <a:solidFill>
                  <a:srgbClr val="020603"/>
                </a:solidFill>
                <a:latin typeface="微软雅黑 Light" panose="020B0502040204020203" charset="-122"/>
                <a:ea typeface="微软雅黑 Light" panose="020B0502040204020203" charset="-122"/>
              </a:rPr>
              <a:t>一端允许插入和删除，另一端只允许删除。</a:t>
            </a:r>
            <a:endParaRPr lang="zh-CN" altLang="en-US" sz="2400" b="1" dirty="0">
              <a:solidFill>
                <a:srgbClr val="020603"/>
              </a:solidFill>
              <a:latin typeface="微软雅黑 Light" panose="020B0502040204020203" charset="-122"/>
              <a:ea typeface="微软雅黑 Light" panose="020B0502040204020203" charset="-122"/>
            </a:endParaRPr>
          </a:p>
        </p:txBody>
      </p:sp>
      <p:sp>
        <p:nvSpPr>
          <p:cNvPr id="62468" name="Rectangle 37"/>
          <p:cNvSpPr>
            <a:spLocks noGrp="1"/>
          </p:cNvSpPr>
          <p:nvPr>
            <p:ph type="title"/>
          </p:nvPr>
        </p:nvSpPr>
        <p:spPr>
          <a:xfrm>
            <a:off x="203200" y="177800"/>
            <a:ext cx="7777163" cy="92075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栈和队列：队列的定义</a:t>
            </a:r>
            <a:r>
              <a:rPr lang="en-US" altLang="zh-CN" sz="1800" dirty="0">
                <a:latin typeface="Arial" panose="020B0604020202020204" pitchFamily="34" charset="0"/>
                <a:ea typeface="微软雅黑 Light" panose="020B0502040204020203" charset="-122"/>
              </a:rPr>
              <a:t>——</a:t>
            </a:r>
            <a:r>
              <a:rPr lang="zh-CN" altLang="en-US" sz="1800" dirty="0">
                <a:latin typeface="Arial" panose="020B0604020202020204" pitchFamily="34" charset="0"/>
                <a:ea typeface="微软雅黑 Light" panose="020B0502040204020203" charset="-122"/>
              </a:rPr>
              <a:t>双端队列</a:t>
            </a:r>
            <a:endParaRPr lang="zh-CN" altLang="en-US" sz="4000" dirty="0">
              <a:ea typeface="微软雅黑 Light" panose="020B0502040204020203" charset="-122"/>
            </a:endParaRPr>
          </a:p>
        </p:txBody>
      </p:sp>
      <p:grpSp>
        <p:nvGrpSpPr>
          <p:cNvPr id="62469" name="Group 55"/>
          <p:cNvGrpSpPr/>
          <p:nvPr/>
        </p:nvGrpSpPr>
        <p:grpSpPr>
          <a:xfrm>
            <a:off x="4800600" y="4330700"/>
            <a:ext cx="3886200" cy="1844675"/>
            <a:chOff x="3024" y="2592"/>
            <a:chExt cx="2448" cy="1162"/>
          </a:xfrm>
        </p:grpSpPr>
        <p:sp>
          <p:nvSpPr>
            <p:cNvPr id="62486" name="Line 41"/>
            <p:cNvSpPr/>
            <p:nvPr/>
          </p:nvSpPr>
          <p:spPr>
            <a:xfrm>
              <a:off x="3702" y="2612"/>
              <a:ext cx="1065" cy="0"/>
            </a:xfrm>
            <a:prstGeom prst="line">
              <a:avLst/>
            </a:prstGeom>
            <a:ln w="28575" cap="flat" cmpd="sng">
              <a:solidFill>
                <a:srgbClr val="020603"/>
              </a:solidFill>
              <a:prstDash val="solid"/>
              <a:miter/>
              <a:headEnd type="none" w="med" len="med"/>
              <a:tailEnd type="none" w="med" len="med"/>
            </a:ln>
          </p:spPr>
        </p:sp>
        <p:sp>
          <p:nvSpPr>
            <p:cNvPr id="62487" name="Line 42"/>
            <p:cNvSpPr/>
            <p:nvPr/>
          </p:nvSpPr>
          <p:spPr>
            <a:xfrm>
              <a:off x="3750" y="3005"/>
              <a:ext cx="1065" cy="0"/>
            </a:xfrm>
            <a:prstGeom prst="line">
              <a:avLst/>
            </a:prstGeom>
            <a:ln w="28575" cap="flat" cmpd="sng">
              <a:solidFill>
                <a:srgbClr val="020603"/>
              </a:solidFill>
              <a:prstDash val="solid"/>
              <a:miter/>
              <a:headEnd type="none" w="med" len="med"/>
              <a:tailEnd type="none" w="med" len="med"/>
            </a:ln>
          </p:spPr>
        </p:sp>
        <p:sp>
          <p:nvSpPr>
            <p:cNvPr id="62488" name="Line 43"/>
            <p:cNvSpPr/>
            <p:nvPr/>
          </p:nvSpPr>
          <p:spPr>
            <a:xfrm flipH="1">
              <a:off x="3418" y="2718"/>
              <a:ext cx="272" cy="0"/>
            </a:xfrm>
            <a:prstGeom prst="line">
              <a:avLst/>
            </a:prstGeom>
            <a:ln w="28575" cap="flat" cmpd="sng">
              <a:solidFill>
                <a:srgbClr val="020603"/>
              </a:solidFill>
              <a:prstDash val="solid"/>
              <a:miter/>
              <a:headEnd type="none" w="med" len="med"/>
              <a:tailEnd type="triangle" w="med" len="med"/>
            </a:ln>
          </p:spPr>
        </p:sp>
        <p:sp>
          <p:nvSpPr>
            <p:cNvPr id="62489" name="Line 44"/>
            <p:cNvSpPr/>
            <p:nvPr/>
          </p:nvSpPr>
          <p:spPr>
            <a:xfrm rot="-10800000" flipH="1">
              <a:off x="4800" y="2832"/>
              <a:ext cx="227" cy="0"/>
            </a:xfrm>
            <a:prstGeom prst="line">
              <a:avLst/>
            </a:prstGeom>
            <a:ln w="28575" cap="flat" cmpd="sng">
              <a:solidFill>
                <a:srgbClr val="020603"/>
              </a:solidFill>
              <a:prstDash val="solid"/>
              <a:miter/>
              <a:headEnd type="none" w="med" len="med"/>
              <a:tailEnd type="triangle" w="med" len="med"/>
            </a:ln>
          </p:spPr>
        </p:sp>
        <p:sp>
          <p:nvSpPr>
            <p:cNvPr id="62490" name="Line 45"/>
            <p:cNvSpPr/>
            <p:nvPr/>
          </p:nvSpPr>
          <p:spPr>
            <a:xfrm flipV="1">
              <a:off x="3897" y="2999"/>
              <a:ext cx="0" cy="288"/>
            </a:xfrm>
            <a:prstGeom prst="line">
              <a:avLst/>
            </a:prstGeom>
            <a:ln w="28575" cap="flat" cmpd="sng">
              <a:solidFill>
                <a:srgbClr val="020603"/>
              </a:solidFill>
              <a:prstDash val="solid"/>
              <a:miter/>
              <a:headEnd type="none" w="med" len="med"/>
              <a:tailEnd type="triangle" w="med" len="med"/>
            </a:ln>
          </p:spPr>
        </p:sp>
        <p:sp>
          <p:nvSpPr>
            <p:cNvPr id="62491" name="Line 46"/>
            <p:cNvSpPr/>
            <p:nvPr/>
          </p:nvSpPr>
          <p:spPr>
            <a:xfrm flipV="1">
              <a:off x="4652" y="3003"/>
              <a:ext cx="0" cy="288"/>
            </a:xfrm>
            <a:prstGeom prst="line">
              <a:avLst/>
            </a:prstGeom>
            <a:ln w="28575" cap="flat" cmpd="sng">
              <a:solidFill>
                <a:srgbClr val="020603"/>
              </a:solidFill>
              <a:prstDash val="solid"/>
              <a:miter/>
              <a:headEnd type="none" w="med" len="med"/>
              <a:tailEnd type="triangle" w="med" len="med"/>
            </a:ln>
          </p:spPr>
        </p:sp>
        <p:sp>
          <p:nvSpPr>
            <p:cNvPr id="62492" name="Text Box 47"/>
            <p:cNvSpPr txBox="1"/>
            <p:nvPr/>
          </p:nvSpPr>
          <p:spPr>
            <a:xfrm>
              <a:off x="5030" y="2688"/>
              <a:ext cx="44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出队</a:t>
              </a: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62493" name="Text Box 48"/>
            <p:cNvSpPr txBox="1"/>
            <p:nvPr/>
          </p:nvSpPr>
          <p:spPr>
            <a:xfrm>
              <a:off x="3696" y="3246"/>
              <a:ext cx="38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端</a:t>
              </a:r>
              <a:r>
                <a:rPr lang="en-US" altLang="zh-CN" sz="2000" b="1" dirty="0">
                  <a:solidFill>
                    <a:srgbClr val="020603"/>
                  </a:solidFill>
                  <a:latin typeface="微软雅黑 Light" panose="020B0502040204020203" charset="-122"/>
                  <a:ea typeface="微软雅黑 Light" panose="020B0502040204020203" charset="-122"/>
                </a:rPr>
                <a:t>1</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62494" name="Text Box 49"/>
            <p:cNvSpPr txBox="1"/>
            <p:nvPr/>
          </p:nvSpPr>
          <p:spPr>
            <a:xfrm>
              <a:off x="4466" y="3253"/>
              <a:ext cx="38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端</a:t>
              </a:r>
              <a:r>
                <a:rPr lang="en-US" altLang="zh-CN" sz="2000" b="1" dirty="0">
                  <a:solidFill>
                    <a:srgbClr val="020603"/>
                  </a:solidFill>
                  <a:latin typeface="微软雅黑 Light" panose="020B0502040204020203" charset="-122"/>
                  <a:ea typeface="微软雅黑 Light" panose="020B0502040204020203" charset="-122"/>
                </a:rPr>
                <a:t>2</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62495" name="Rectangle 50"/>
            <p:cNvSpPr/>
            <p:nvPr/>
          </p:nvSpPr>
          <p:spPr>
            <a:xfrm>
              <a:off x="3798" y="2650"/>
              <a:ext cx="987"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20603"/>
                  </a:solidFill>
                  <a:latin typeface="微软雅黑 Light" panose="020B0502040204020203" charset="-122"/>
                  <a:ea typeface="微软雅黑 Light" panose="020B0502040204020203" charset="-122"/>
                </a:rPr>
                <a:t>a</a:t>
              </a:r>
              <a:r>
                <a:rPr lang="en-US" altLang="zh-CN" sz="2800" b="1" baseline="-20000" dirty="0">
                  <a:solidFill>
                    <a:srgbClr val="020603"/>
                  </a:solidFill>
                  <a:latin typeface="微软雅黑 Light" panose="020B0502040204020203" charset="-122"/>
                  <a:ea typeface="微软雅黑 Light" panose="020B0502040204020203" charset="-122"/>
                </a:rPr>
                <a:t>1 </a:t>
              </a:r>
              <a:r>
                <a:rPr lang="en-US" altLang="zh-CN" sz="2800" b="1" dirty="0">
                  <a:solidFill>
                    <a:srgbClr val="020603"/>
                  </a:solidFill>
                  <a:latin typeface="微软雅黑 Light" panose="020B0502040204020203" charset="-122"/>
                  <a:ea typeface="微软雅黑 Light" panose="020B0502040204020203" charset="-122"/>
                </a:rPr>
                <a:t>a</a:t>
              </a:r>
              <a:r>
                <a:rPr lang="en-US" altLang="zh-CN" sz="2800" b="1" baseline="-20000" dirty="0">
                  <a:solidFill>
                    <a:srgbClr val="020603"/>
                  </a:solidFill>
                  <a:latin typeface="微软雅黑 Light" panose="020B0502040204020203" charset="-122"/>
                  <a:ea typeface="微软雅黑 Light" panose="020B0502040204020203" charset="-122"/>
                </a:rPr>
                <a:t>2</a:t>
              </a:r>
              <a:r>
                <a:rPr lang="en-US" altLang="zh-CN" sz="2800" b="1" dirty="0">
                  <a:solidFill>
                    <a:srgbClr val="020603"/>
                  </a:solidFill>
                  <a:latin typeface="微软雅黑 Light" panose="020B0502040204020203" charset="-122"/>
                  <a:ea typeface="微软雅黑 Light" panose="020B0502040204020203" charset="-122"/>
                </a:rPr>
                <a:t>…a</a:t>
              </a:r>
              <a:r>
                <a:rPr lang="en-US" altLang="zh-CN" sz="2800" b="1" baseline="-20000" dirty="0">
                  <a:solidFill>
                    <a:srgbClr val="020603"/>
                  </a:solidFill>
                  <a:latin typeface="微软雅黑 Light" panose="020B0502040204020203" charset="-122"/>
                  <a:ea typeface="微软雅黑 Light" panose="020B0502040204020203" charset="-122"/>
                </a:rPr>
                <a:t>n</a:t>
              </a:r>
              <a:endParaRPr lang="en-US" altLang="zh-CN" sz="2800" b="1" baseline="-20000" dirty="0">
                <a:solidFill>
                  <a:srgbClr val="020603"/>
                </a:solidFill>
                <a:latin typeface="微软雅黑 Light" panose="020B0502040204020203" charset="-122"/>
                <a:ea typeface="微软雅黑 Light" panose="020B0502040204020203" charset="-122"/>
              </a:endParaRPr>
            </a:p>
          </p:txBody>
        </p:sp>
        <p:sp>
          <p:nvSpPr>
            <p:cNvPr id="62496" name="Text Box 51"/>
            <p:cNvSpPr txBox="1"/>
            <p:nvPr/>
          </p:nvSpPr>
          <p:spPr>
            <a:xfrm>
              <a:off x="3024" y="2592"/>
              <a:ext cx="44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出队</a:t>
              </a: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62497" name="Line 52"/>
            <p:cNvSpPr/>
            <p:nvPr/>
          </p:nvSpPr>
          <p:spPr>
            <a:xfrm rot="-10800000" flipH="1">
              <a:off x="3456" y="2900"/>
              <a:ext cx="272" cy="0"/>
            </a:xfrm>
            <a:prstGeom prst="line">
              <a:avLst/>
            </a:prstGeom>
            <a:ln w="28575" cap="flat" cmpd="sng">
              <a:solidFill>
                <a:srgbClr val="020603"/>
              </a:solidFill>
              <a:prstDash val="solid"/>
              <a:miter/>
              <a:headEnd type="none" w="med" len="med"/>
              <a:tailEnd type="triangle" w="med" len="med"/>
            </a:ln>
          </p:spPr>
        </p:sp>
        <p:sp>
          <p:nvSpPr>
            <p:cNvPr id="62498" name="Text Box 53"/>
            <p:cNvSpPr txBox="1"/>
            <p:nvPr/>
          </p:nvSpPr>
          <p:spPr>
            <a:xfrm>
              <a:off x="3034" y="2786"/>
              <a:ext cx="44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入队</a:t>
              </a: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62499" name="Text Box 54"/>
            <p:cNvSpPr txBox="1"/>
            <p:nvPr/>
          </p:nvSpPr>
          <p:spPr>
            <a:xfrm>
              <a:off x="3648" y="3504"/>
              <a:ext cx="16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zh-CN" altLang="en-US" sz="2000" b="1" dirty="0">
                  <a:solidFill>
                    <a:srgbClr val="020603"/>
                  </a:solidFill>
                  <a:latin typeface="微软雅黑 Light" panose="020B0502040204020203" charset="-122"/>
                  <a:ea typeface="微软雅黑 Light" panose="020B0502040204020203" charset="-122"/>
                </a:rPr>
                <a:t>输入受限的双端队列</a:t>
              </a:r>
              <a:endParaRPr lang="zh-CN" altLang="en-US" sz="2000" b="1" dirty="0">
                <a:solidFill>
                  <a:srgbClr val="020603"/>
                </a:solidFill>
                <a:latin typeface="微软雅黑 Light" panose="020B0502040204020203" charset="-122"/>
                <a:ea typeface="微软雅黑 Light" panose="020B0502040204020203" charset="-122"/>
              </a:endParaRPr>
            </a:p>
          </p:txBody>
        </p:sp>
      </p:grpSp>
      <p:grpSp>
        <p:nvGrpSpPr>
          <p:cNvPr id="62470" name="Group 39"/>
          <p:cNvGrpSpPr/>
          <p:nvPr/>
        </p:nvGrpSpPr>
        <p:grpSpPr>
          <a:xfrm>
            <a:off x="2397125" y="1792288"/>
            <a:ext cx="3886200" cy="1446212"/>
            <a:chOff x="0" y="2592"/>
            <a:chExt cx="2448" cy="911"/>
          </a:xfrm>
        </p:grpSpPr>
        <p:sp>
          <p:nvSpPr>
            <p:cNvPr id="62473" name="Line 3"/>
            <p:cNvSpPr/>
            <p:nvPr/>
          </p:nvSpPr>
          <p:spPr>
            <a:xfrm>
              <a:off x="678" y="2612"/>
              <a:ext cx="1065" cy="0"/>
            </a:xfrm>
            <a:prstGeom prst="line">
              <a:avLst/>
            </a:prstGeom>
            <a:ln w="28575" cap="flat" cmpd="sng">
              <a:solidFill>
                <a:srgbClr val="020603"/>
              </a:solidFill>
              <a:prstDash val="solid"/>
              <a:miter/>
              <a:headEnd type="none" w="med" len="med"/>
              <a:tailEnd type="none" w="med" len="med"/>
            </a:ln>
          </p:spPr>
        </p:sp>
        <p:sp>
          <p:nvSpPr>
            <p:cNvPr id="62474" name="Line 4"/>
            <p:cNvSpPr/>
            <p:nvPr/>
          </p:nvSpPr>
          <p:spPr>
            <a:xfrm>
              <a:off x="726" y="3005"/>
              <a:ext cx="1065" cy="0"/>
            </a:xfrm>
            <a:prstGeom prst="line">
              <a:avLst/>
            </a:prstGeom>
            <a:ln w="28575" cap="flat" cmpd="sng">
              <a:solidFill>
                <a:srgbClr val="020603"/>
              </a:solidFill>
              <a:prstDash val="solid"/>
              <a:miter/>
              <a:headEnd type="none" w="med" len="med"/>
              <a:tailEnd type="none" w="med" len="med"/>
            </a:ln>
          </p:spPr>
        </p:sp>
        <p:sp>
          <p:nvSpPr>
            <p:cNvPr id="62475" name="Line 5"/>
            <p:cNvSpPr/>
            <p:nvPr/>
          </p:nvSpPr>
          <p:spPr>
            <a:xfrm flipH="1">
              <a:off x="394" y="2718"/>
              <a:ext cx="272" cy="0"/>
            </a:xfrm>
            <a:prstGeom prst="line">
              <a:avLst/>
            </a:prstGeom>
            <a:ln w="28575" cap="flat" cmpd="sng">
              <a:solidFill>
                <a:srgbClr val="020603"/>
              </a:solidFill>
              <a:prstDash val="solid"/>
              <a:miter/>
              <a:headEnd type="none" w="med" len="med"/>
              <a:tailEnd type="triangle" w="med" len="med"/>
            </a:ln>
          </p:spPr>
        </p:sp>
        <p:sp>
          <p:nvSpPr>
            <p:cNvPr id="62476" name="Line 6"/>
            <p:cNvSpPr/>
            <p:nvPr/>
          </p:nvSpPr>
          <p:spPr>
            <a:xfrm flipH="1">
              <a:off x="1776" y="2906"/>
              <a:ext cx="227" cy="0"/>
            </a:xfrm>
            <a:prstGeom prst="line">
              <a:avLst/>
            </a:prstGeom>
            <a:ln w="28575" cap="flat" cmpd="sng">
              <a:solidFill>
                <a:srgbClr val="020603"/>
              </a:solidFill>
              <a:prstDash val="solid"/>
              <a:miter/>
              <a:headEnd type="none" w="med" len="med"/>
              <a:tailEnd type="triangle" w="med" len="med"/>
            </a:ln>
          </p:spPr>
        </p:sp>
        <p:sp>
          <p:nvSpPr>
            <p:cNvPr id="62477" name="Line 7"/>
            <p:cNvSpPr/>
            <p:nvPr/>
          </p:nvSpPr>
          <p:spPr>
            <a:xfrm flipV="1">
              <a:off x="873" y="2999"/>
              <a:ext cx="0" cy="288"/>
            </a:xfrm>
            <a:prstGeom prst="line">
              <a:avLst/>
            </a:prstGeom>
            <a:ln w="28575" cap="flat" cmpd="sng">
              <a:solidFill>
                <a:srgbClr val="020603"/>
              </a:solidFill>
              <a:prstDash val="solid"/>
              <a:miter/>
              <a:headEnd type="none" w="med" len="med"/>
              <a:tailEnd type="triangle" w="med" len="med"/>
            </a:ln>
          </p:spPr>
        </p:sp>
        <p:sp>
          <p:nvSpPr>
            <p:cNvPr id="62478" name="Line 8"/>
            <p:cNvSpPr/>
            <p:nvPr/>
          </p:nvSpPr>
          <p:spPr>
            <a:xfrm flipV="1">
              <a:off x="1628" y="3003"/>
              <a:ext cx="0" cy="288"/>
            </a:xfrm>
            <a:prstGeom prst="line">
              <a:avLst/>
            </a:prstGeom>
            <a:ln w="28575" cap="flat" cmpd="sng">
              <a:solidFill>
                <a:srgbClr val="020603"/>
              </a:solidFill>
              <a:prstDash val="solid"/>
              <a:miter/>
              <a:headEnd type="none" w="med" len="med"/>
              <a:tailEnd type="triangle" w="med" len="med"/>
            </a:ln>
          </p:spPr>
        </p:sp>
        <p:sp>
          <p:nvSpPr>
            <p:cNvPr id="62479" name="Text Box 9"/>
            <p:cNvSpPr txBox="1"/>
            <p:nvPr/>
          </p:nvSpPr>
          <p:spPr>
            <a:xfrm>
              <a:off x="2006" y="2762"/>
              <a:ext cx="44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入队</a:t>
              </a: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62480" name="Text Box 10"/>
            <p:cNvSpPr txBox="1"/>
            <p:nvPr/>
          </p:nvSpPr>
          <p:spPr>
            <a:xfrm>
              <a:off x="672" y="3246"/>
              <a:ext cx="38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端</a:t>
              </a:r>
              <a:r>
                <a:rPr lang="en-US" altLang="zh-CN" sz="2000" b="1" dirty="0">
                  <a:solidFill>
                    <a:srgbClr val="020603"/>
                  </a:solidFill>
                  <a:latin typeface="微软雅黑 Light" panose="020B0502040204020203" charset="-122"/>
                  <a:ea typeface="微软雅黑 Light" panose="020B0502040204020203" charset="-122"/>
                </a:rPr>
                <a:t>1</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62481" name="Text Box 11"/>
            <p:cNvSpPr txBox="1"/>
            <p:nvPr/>
          </p:nvSpPr>
          <p:spPr>
            <a:xfrm>
              <a:off x="1442" y="3253"/>
              <a:ext cx="38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端</a:t>
              </a:r>
              <a:r>
                <a:rPr lang="en-US" altLang="zh-CN" sz="2000" b="1" dirty="0">
                  <a:solidFill>
                    <a:srgbClr val="020603"/>
                  </a:solidFill>
                  <a:latin typeface="微软雅黑 Light" panose="020B0502040204020203" charset="-122"/>
                  <a:ea typeface="微软雅黑 Light" panose="020B0502040204020203" charset="-122"/>
                </a:rPr>
                <a:t>2</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62482" name="Rectangle 12"/>
            <p:cNvSpPr/>
            <p:nvPr/>
          </p:nvSpPr>
          <p:spPr>
            <a:xfrm>
              <a:off x="774" y="2650"/>
              <a:ext cx="987"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20603"/>
                  </a:solidFill>
                  <a:latin typeface="微软雅黑 Light" panose="020B0502040204020203" charset="-122"/>
                  <a:ea typeface="微软雅黑 Light" panose="020B0502040204020203" charset="-122"/>
                </a:rPr>
                <a:t>a</a:t>
              </a:r>
              <a:r>
                <a:rPr lang="en-US" altLang="zh-CN" sz="2800" b="1" baseline="-20000" dirty="0">
                  <a:solidFill>
                    <a:srgbClr val="020603"/>
                  </a:solidFill>
                  <a:latin typeface="微软雅黑 Light" panose="020B0502040204020203" charset="-122"/>
                  <a:ea typeface="微软雅黑 Light" panose="020B0502040204020203" charset="-122"/>
                </a:rPr>
                <a:t>1 </a:t>
              </a:r>
              <a:r>
                <a:rPr lang="en-US" altLang="zh-CN" sz="2800" b="1" dirty="0">
                  <a:solidFill>
                    <a:srgbClr val="020603"/>
                  </a:solidFill>
                  <a:latin typeface="微软雅黑 Light" panose="020B0502040204020203" charset="-122"/>
                  <a:ea typeface="微软雅黑 Light" panose="020B0502040204020203" charset="-122"/>
                </a:rPr>
                <a:t>a</a:t>
              </a:r>
              <a:r>
                <a:rPr lang="en-US" altLang="zh-CN" sz="2800" b="1" baseline="-20000" dirty="0">
                  <a:solidFill>
                    <a:srgbClr val="020603"/>
                  </a:solidFill>
                  <a:latin typeface="微软雅黑 Light" panose="020B0502040204020203" charset="-122"/>
                  <a:ea typeface="微软雅黑 Light" panose="020B0502040204020203" charset="-122"/>
                </a:rPr>
                <a:t>2</a:t>
              </a:r>
              <a:r>
                <a:rPr lang="en-US" altLang="zh-CN" sz="2800" b="1" dirty="0">
                  <a:solidFill>
                    <a:srgbClr val="020603"/>
                  </a:solidFill>
                  <a:latin typeface="微软雅黑 Light" panose="020B0502040204020203" charset="-122"/>
                  <a:ea typeface="微软雅黑 Light" panose="020B0502040204020203" charset="-122"/>
                </a:rPr>
                <a:t>…a</a:t>
              </a:r>
              <a:r>
                <a:rPr lang="en-US" altLang="zh-CN" sz="2800" b="1" baseline="-20000" dirty="0">
                  <a:solidFill>
                    <a:srgbClr val="020603"/>
                  </a:solidFill>
                  <a:latin typeface="微软雅黑 Light" panose="020B0502040204020203" charset="-122"/>
                  <a:ea typeface="微软雅黑 Light" panose="020B0502040204020203" charset="-122"/>
                </a:rPr>
                <a:t>n</a:t>
              </a:r>
              <a:endParaRPr lang="en-US" altLang="zh-CN" sz="2800" b="1" baseline="-20000" dirty="0">
                <a:solidFill>
                  <a:srgbClr val="020603"/>
                </a:solidFill>
                <a:latin typeface="微软雅黑 Light" panose="020B0502040204020203" charset="-122"/>
                <a:ea typeface="微软雅黑 Light" panose="020B0502040204020203" charset="-122"/>
              </a:endParaRPr>
            </a:p>
          </p:txBody>
        </p:sp>
        <p:sp>
          <p:nvSpPr>
            <p:cNvPr id="62483" name="Text Box 13"/>
            <p:cNvSpPr txBox="1"/>
            <p:nvPr/>
          </p:nvSpPr>
          <p:spPr>
            <a:xfrm>
              <a:off x="0" y="2592"/>
              <a:ext cx="44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出队</a:t>
              </a: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62484" name="Line 14"/>
            <p:cNvSpPr/>
            <p:nvPr/>
          </p:nvSpPr>
          <p:spPr>
            <a:xfrm rot="-10800000" flipH="1">
              <a:off x="432" y="2900"/>
              <a:ext cx="272" cy="0"/>
            </a:xfrm>
            <a:prstGeom prst="line">
              <a:avLst/>
            </a:prstGeom>
            <a:ln w="28575" cap="flat" cmpd="sng">
              <a:solidFill>
                <a:srgbClr val="020603"/>
              </a:solidFill>
              <a:prstDash val="solid"/>
              <a:miter/>
              <a:headEnd type="none" w="med" len="med"/>
              <a:tailEnd type="triangle" w="med" len="med"/>
            </a:ln>
          </p:spPr>
        </p:sp>
        <p:sp>
          <p:nvSpPr>
            <p:cNvPr id="62485" name="Text Box 15"/>
            <p:cNvSpPr txBox="1"/>
            <p:nvPr/>
          </p:nvSpPr>
          <p:spPr>
            <a:xfrm>
              <a:off x="10" y="2786"/>
              <a:ext cx="44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入队</a:t>
              </a:r>
              <a:endParaRPr lang="zh-CN" altLang="en-US" sz="2000" b="1" dirty="0">
                <a:solidFill>
                  <a:srgbClr val="020603"/>
                </a:solidFill>
                <a:latin typeface="微软雅黑 Light" panose="020B0502040204020203" charset="-122"/>
                <a:ea typeface="微软雅黑 Light" panose="020B0502040204020203" charset="-122"/>
              </a:endParaRPr>
            </a:p>
          </p:txBody>
        </p:sp>
      </p:grpSp>
      <p:sp>
        <p:nvSpPr>
          <p:cNvPr id="62471" name="Line 14"/>
          <p:cNvSpPr/>
          <p:nvPr/>
        </p:nvSpPr>
        <p:spPr>
          <a:xfrm rot="10800000" flipH="1" flipV="1">
            <a:off x="5230813" y="1981200"/>
            <a:ext cx="346075" cy="1588"/>
          </a:xfrm>
          <a:prstGeom prst="line">
            <a:avLst/>
          </a:prstGeom>
          <a:ln w="28575" cap="flat" cmpd="sng">
            <a:solidFill>
              <a:srgbClr val="020603"/>
            </a:solidFill>
            <a:prstDash val="solid"/>
            <a:miter/>
            <a:headEnd type="none" w="med" len="med"/>
            <a:tailEnd type="triangle" w="med" len="med"/>
          </a:ln>
        </p:spPr>
      </p:sp>
      <p:sp>
        <p:nvSpPr>
          <p:cNvPr id="62472" name="Text Box 15"/>
          <p:cNvSpPr txBox="1"/>
          <p:nvPr/>
        </p:nvSpPr>
        <p:spPr>
          <a:xfrm>
            <a:off x="5576888" y="1754188"/>
            <a:ext cx="7016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buNone/>
            </a:pPr>
            <a:r>
              <a:rPr lang="zh-CN" altLang="en-US" sz="2000" b="1" dirty="0">
                <a:solidFill>
                  <a:srgbClr val="020603"/>
                </a:solidFill>
                <a:latin typeface="微软雅黑 Light" panose="020B0502040204020203" charset="-122"/>
                <a:ea typeface="微软雅黑 Light" panose="020B0502040204020203" charset="-122"/>
              </a:rPr>
              <a:t>出队</a:t>
            </a:r>
            <a:endParaRPr lang="zh-CN" altLang="en-US" sz="2000" b="1" dirty="0">
              <a:solidFill>
                <a:srgbClr val="020603"/>
              </a:solidFill>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charRg st="29" end="5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charRg st="56" end="8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63491" name="Rectangle 2"/>
          <p:cNvSpPr>
            <a:spLocks noGrp="1"/>
          </p:cNvSpPr>
          <p:nvPr>
            <p:ph type="title"/>
          </p:nvPr>
        </p:nvSpPr>
        <p:spPr>
          <a:xfrm>
            <a:off x="107950" y="404813"/>
            <a:ext cx="7772400" cy="53975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栈和队列：队列的实现</a:t>
            </a:r>
            <a:r>
              <a:rPr lang="en-US" altLang="zh-CN" sz="1800" dirty="0">
                <a:ea typeface="微软雅黑 Light" panose="020B0502040204020203" charset="-122"/>
              </a:rPr>
              <a:t>——</a:t>
            </a:r>
            <a:r>
              <a:rPr lang="zh-CN" altLang="en-US" sz="1800" dirty="0">
                <a:ea typeface="微软雅黑 Light" panose="020B0502040204020203" charset="-122"/>
              </a:rPr>
              <a:t>链队列定义</a:t>
            </a:r>
            <a:endParaRPr lang="zh-CN" altLang="en-US" sz="1800" dirty="0">
              <a:ea typeface="微软雅黑 Light" panose="020B0502040204020203" charset="-122"/>
            </a:endParaRPr>
          </a:p>
        </p:txBody>
      </p:sp>
      <p:sp>
        <p:nvSpPr>
          <p:cNvPr id="161795" name="Rectangle 3"/>
          <p:cNvSpPr>
            <a:spLocks noGrp="1"/>
          </p:cNvSpPr>
          <p:nvPr>
            <p:ph idx="1"/>
          </p:nvPr>
        </p:nvSpPr>
        <p:spPr>
          <a:xfrm>
            <a:off x="827088" y="3933825"/>
            <a:ext cx="7632700" cy="2160588"/>
          </a:xfrm>
        </p:spPr>
        <p:txBody>
          <a:bodyPr vert="horz" wrap="square" lIns="91440" tIns="45720" rIns="91440" bIns="45720" anchor="t" anchorCtr="0"/>
          <a:p>
            <a:pPr algn="just" eaLnBrk="1" hangingPunct="1"/>
            <a:r>
              <a:rPr lang="zh-CN" altLang="en-US" sz="2400" b="1" dirty="0">
                <a:ea typeface="微软雅黑 Light" panose="020B0502040204020203" charset="-122"/>
              </a:rPr>
              <a:t>使用二个指针分别记录队头和队尾的当前位置</a:t>
            </a:r>
            <a:r>
              <a:rPr lang="zh-CN" altLang="en-US" sz="2400" dirty="0">
                <a:ea typeface="微软雅黑 Light" panose="020B0502040204020203" charset="-122"/>
              </a:rPr>
              <a:t> </a:t>
            </a:r>
            <a:endParaRPr lang="zh-CN" altLang="en-US" sz="2400" dirty="0">
              <a:ea typeface="微软雅黑 Light" panose="020B0502040204020203" charset="-122"/>
            </a:endParaRPr>
          </a:p>
          <a:p>
            <a:pPr algn="just" eaLnBrk="1" hangingPunct="1"/>
            <a:r>
              <a:rPr lang="zh-CN" altLang="en-US" sz="2400" b="1" dirty="0">
                <a:ea typeface="微软雅黑 Light" panose="020B0502040204020203" charset="-122"/>
              </a:rPr>
              <a:t>设立一个头结点，并令头指针指向头结点，头结点的指针域指向队头元素所在的结点</a:t>
            </a:r>
            <a:r>
              <a:rPr lang="zh-CN" altLang="en-US" sz="2400" dirty="0">
                <a:ea typeface="微软雅黑 Light" panose="020B0502040204020203" charset="-122"/>
              </a:rPr>
              <a:t> </a:t>
            </a:r>
            <a:endParaRPr lang="zh-CN" altLang="en-US" sz="2400" b="1" dirty="0">
              <a:ea typeface="微软雅黑 Light" panose="020B0502040204020203" charset="-122"/>
            </a:endParaRPr>
          </a:p>
          <a:p>
            <a:pPr algn="just" eaLnBrk="1" hangingPunct="1"/>
            <a:r>
              <a:rPr lang="zh-CN" altLang="en-US" sz="2400" b="1" dirty="0">
                <a:ea typeface="微软雅黑 Light" panose="020B0502040204020203" charset="-122"/>
              </a:rPr>
              <a:t>链队列的判空条件：头指针和尾指针均指向头结点</a:t>
            </a:r>
            <a:endParaRPr lang="zh-CN" altLang="en-US" sz="2400" b="1" dirty="0">
              <a:ea typeface="微软雅黑 Light" panose="020B0502040204020203" charset="-122"/>
            </a:endParaRPr>
          </a:p>
        </p:txBody>
      </p:sp>
      <p:sp>
        <p:nvSpPr>
          <p:cNvPr id="63493" name="Rectangle 12"/>
          <p:cNvSpPr/>
          <p:nvPr/>
        </p:nvSpPr>
        <p:spPr>
          <a:xfrm>
            <a:off x="7596188" y="3284538"/>
            <a:ext cx="12065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000" b="1" dirty="0">
                <a:solidFill>
                  <a:srgbClr val="020603"/>
                </a:solidFill>
                <a:latin typeface="微软雅黑 Light" panose="020B0502040204020203" charset="-122"/>
                <a:ea typeface="微软雅黑 Light" panose="020B0502040204020203" charset="-122"/>
              </a:rPr>
              <a:t>空链队列</a:t>
            </a:r>
            <a:endParaRPr lang="zh-CN" altLang="en-US" sz="2000" b="1" dirty="0">
              <a:solidFill>
                <a:srgbClr val="020603"/>
              </a:solidFill>
              <a:latin typeface="微软雅黑 Light" panose="020B0502040204020203" charset="-122"/>
              <a:ea typeface="微软雅黑 Light" panose="020B0502040204020203" charset="-122"/>
            </a:endParaRPr>
          </a:p>
        </p:txBody>
      </p:sp>
      <p:sp>
        <p:nvSpPr>
          <p:cNvPr id="63494" name="Rectangle 28"/>
          <p:cNvSpPr/>
          <p:nvPr/>
        </p:nvSpPr>
        <p:spPr>
          <a:xfrm>
            <a:off x="2627313" y="3357563"/>
            <a:ext cx="146208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000" b="1" dirty="0">
                <a:solidFill>
                  <a:srgbClr val="020603"/>
                </a:solidFill>
                <a:latin typeface="微软雅黑 Light" panose="020B0502040204020203" charset="-122"/>
                <a:ea typeface="微软雅黑 Light" panose="020B0502040204020203" charset="-122"/>
              </a:rPr>
              <a:t>非空链队列</a:t>
            </a:r>
            <a:endParaRPr lang="zh-CN" altLang="en-US" sz="2000" b="1" dirty="0">
              <a:solidFill>
                <a:srgbClr val="020603"/>
              </a:solidFill>
              <a:latin typeface="微软雅黑 Light" panose="020B0502040204020203" charset="-122"/>
              <a:ea typeface="微软雅黑 Light" panose="020B0502040204020203" charset="-122"/>
            </a:endParaRPr>
          </a:p>
        </p:txBody>
      </p:sp>
      <p:pic>
        <p:nvPicPr>
          <p:cNvPr id="63495" name="Picture 30"/>
          <p:cNvPicPr>
            <a:picLocks noChangeAspect="1"/>
          </p:cNvPicPr>
          <p:nvPr/>
        </p:nvPicPr>
        <p:blipFill>
          <a:blip r:embed="rId1"/>
          <a:stretch>
            <a:fillRect/>
          </a:stretch>
        </p:blipFill>
        <p:spPr>
          <a:xfrm>
            <a:off x="0" y="1557338"/>
            <a:ext cx="9144000" cy="1774825"/>
          </a:xfrm>
          <a:prstGeom prst="rect">
            <a:avLst/>
          </a:prstGeom>
          <a:noFill/>
          <a:ln w="9525">
            <a:noFill/>
          </a:ln>
        </p:spPr>
      </p:pic>
      <p:sp>
        <p:nvSpPr>
          <p:cNvPr id="161823" name="Text Box 31"/>
          <p:cNvSpPr txBox="1"/>
          <p:nvPr/>
        </p:nvSpPr>
        <p:spPr>
          <a:xfrm>
            <a:off x="1470025" y="1412875"/>
            <a:ext cx="123031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1800" b="1" dirty="0">
                <a:solidFill>
                  <a:srgbClr val="020603"/>
                </a:solidFill>
                <a:latin typeface="微软雅黑 Light" panose="020B0502040204020203" charset="-122"/>
                <a:ea typeface="微软雅黑 Light" panose="020B0502040204020203" charset="-122"/>
              </a:rPr>
              <a:t>头结点</a:t>
            </a:r>
            <a:endParaRPr lang="zh-CN" altLang="en-US" sz="1800" b="1" dirty="0">
              <a:solidFill>
                <a:srgbClr val="020603"/>
              </a:solidFill>
              <a:latin typeface="微软雅黑 Light" panose="020B0502040204020203" charset="-122"/>
              <a:ea typeface="微软雅黑 Light" panose="020B0502040204020203" charset="-122"/>
            </a:endParaRPr>
          </a:p>
        </p:txBody>
      </p:sp>
      <p:sp>
        <p:nvSpPr>
          <p:cNvPr id="161824" name="Line 32"/>
          <p:cNvSpPr/>
          <p:nvPr/>
        </p:nvSpPr>
        <p:spPr>
          <a:xfrm>
            <a:off x="1908175" y="1773238"/>
            <a:ext cx="0" cy="576262"/>
          </a:xfrm>
          <a:prstGeom prst="line">
            <a:avLst/>
          </a:prstGeom>
          <a:ln w="12700" cap="flat" cmpd="sng">
            <a:solidFill>
              <a:srgbClr val="020603"/>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charRg st="22" end="6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8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8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charRg st="61" end="8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61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64515" name="Rectangle 2"/>
          <p:cNvSpPr>
            <a:spLocks noGrp="1"/>
          </p:cNvSpPr>
          <p:nvPr>
            <p:ph type="title"/>
          </p:nvPr>
        </p:nvSpPr>
        <p:spPr>
          <a:xfrm>
            <a:off x="107950" y="238125"/>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000" dirty="0">
                <a:ea typeface="微软雅黑 Light" panose="020B0502040204020203" charset="-122"/>
              </a:rPr>
              <a:t>——</a:t>
            </a:r>
            <a:r>
              <a:rPr lang="zh-CN" altLang="en-US" sz="2000" dirty="0">
                <a:ea typeface="微软雅黑 Light" panose="020B0502040204020203" charset="-122"/>
              </a:rPr>
              <a:t>链队列类型</a:t>
            </a:r>
            <a:endParaRPr lang="zh-CN" altLang="en-US" sz="2000" dirty="0">
              <a:ea typeface="微软雅黑 Light" panose="020B0502040204020203" charset="-122"/>
            </a:endParaRPr>
          </a:p>
        </p:txBody>
      </p:sp>
      <p:sp>
        <p:nvSpPr>
          <p:cNvPr id="64516" name="Rectangle 3"/>
          <p:cNvSpPr>
            <a:spLocks noGrp="1"/>
          </p:cNvSpPr>
          <p:nvPr>
            <p:ph idx="1"/>
          </p:nvPr>
        </p:nvSpPr>
        <p:spPr>
          <a:xfrm>
            <a:off x="1692275" y="1341438"/>
            <a:ext cx="5688013" cy="4392612"/>
          </a:xfrm>
        </p:spPr>
        <p:txBody>
          <a:bodyPr vert="horz" wrap="square" lIns="91440" tIns="45720" rIns="91440" bIns="45720" anchor="t" anchorCtr="0"/>
          <a:p>
            <a:pPr eaLnBrk="1" hangingPunct="1">
              <a:buNone/>
            </a:pPr>
            <a:r>
              <a:rPr lang="en-US" altLang="zh-CN" sz="2400" b="1" dirty="0">
                <a:ea typeface="微软雅黑 Light" panose="020B0502040204020203" charset="-122"/>
              </a:rPr>
              <a:t>typedef struct QNode{</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QElemType data;</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struct QNode *next;</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}QNode,*QueuePtr;</a:t>
            </a:r>
            <a:endParaRPr lang="en-US" altLang="zh-CN" sz="2400" b="1" dirty="0">
              <a:ea typeface="微软雅黑 Light" panose="020B0502040204020203" charset="-122"/>
            </a:endParaRPr>
          </a:p>
          <a:p>
            <a:pPr eaLnBrk="1" hangingPunct="1">
              <a:spcBef>
                <a:spcPct val="50000"/>
              </a:spcBef>
              <a:buNone/>
            </a:pPr>
            <a:r>
              <a:rPr lang="en-US" altLang="zh-CN" sz="2400" b="1" dirty="0">
                <a:ea typeface="微软雅黑 Light" panose="020B0502040204020203" charset="-122"/>
              </a:rPr>
              <a:t>typedef struct {</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QueuePtr front;  //</a:t>
            </a:r>
            <a:r>
              <a:rPr lang="zh-CN" altLang="en-US" sz="2400" b="1" dirty="0">
                <a:ea typeface="微软雅黑 Light" panose="020B0502040204020203" charset="-122"/>
              </a:rPr>
              <a:t>头指针</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   QueuePtr rear;   //</a:t>
            </a:r>
            <a:r>
              <a:rPr lang="zh-CN" altLang="en-US" sz="2400" b="1" dirty="0">
                <a:ea typeface="微软雅黑 Light" panose="020B0502040204020203" charset="-122"/>
              </a:rPr>
              <a:t>尾指针</a:t>
            </a:r>
            <a:endParaRPr lang="en-US" altLang="zh-CN" sz="2400" b="1" dirty="0">
              <a:ea typeface="微软雅黑 Light" panose="020B0502040204020203" charset="-122"/>
            </a:endParaRPr>
          </a:p>
          <a:p>
            <a:pPr eaLnBrk="1" hangingPunct="1">
              <a:buNone/>
            </a:pPr>
            <a:r>
              <a:rPr lang="en-US" altLang="zh-CN" sz="2400" b="1" dirty="0">
                <a:ea typeface="微软雅黑 Light" panose="020B0502040204020203" charset="-122"/>
              </a:rPr>
              <a:t>}LinkQueue;</a:t>
            </a:r>
            <a:r>
              <a:rPr lang="en-US" altLang="zh-CN" sz="2400" dirty="0">
                <a:ea typeface="微软雅黑 Light" panose="020B0502040204020203" charset="-122"/>
              </a:rPr>
              <a:t> </a:t>
            </a:r>
            <a:endParaRPr lang="en-US" altLang="zh-CN" sz="2400" dirty="0">
              <a:ea typeface="微软雅黑 Light" panose="020B0502040204020203"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65539" name="Rectangle 2"/>
          <p:cNvSpPr>
            <a:spLocks noGrp="1"/>
          </p:cNvSpPr>
          <p:nvPr>
            <p:ph type="title"/>
          </p:nvPr>
        </p:nvSpPr>
        <p:spPr>
          <a:xfrm>
            <a:off x="107950" y="238125"/>
            <a:ext cx="6477000" cy="868363"/>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栈和队列：队列的实现</a:t>
            </a:r>
            <a:r>
              <a:rPr lang="en-US" altLang="zh-CN" sz="1800" dirty="0">
                <a:ea typeface="微软雅黑 Light" panose="020B0502040204020203" charset="-122"/>
              </a:rPr>
              <a:t>——</a:t>
            </a:r>
            <a:r>
              <a:rPr lang="zh-CN" altLang="en-US" sz="1800" dirty="0">
                <a:ea typeface="微软雅黑 Light" panose="020B0502040204020203" charset="-122"/>
              </a:rPr>
              <a:t>链队列入队</a:t>
            </a:r>
            <a:endParaRPr lang="zh-CN" altLang="en-US" sz="1800" dirty="0">
              <a:ea typeface="微软雅黑 Light" panose="020B0502040204020203" charset="-122"/>
            </a:endParaRPr>
          </a:p>
        </p:txBody>
      </p:sp>
      <p:sp>
        <p:nvSpPr>
          <p:cNvPr id="65540" name="Text Box 4"/>
          <p:cNvSpPr txBox="1"/>
          <p:nvPr/>
        </p:nvSpPr>
        <p:spPr>
          <a:xfrm>
            <a:off x="755650" y="1196975"/>
            <a:ext cx="7345363"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pt-BR" altLang="zh-CN" sz="2400" b="1" dirty="0">
                <a:solidFill>
                  <a:srgbClr val="020603"/>
                </a:solidFill>
                <a:latin typeface="微软雅黑 Light" panose="020B0502040204020203" charset="-122"/>
                <a:ea typeface="微软雅黑 Light" panose="020B0502040204020203" charset="-122"/>
              </a:rPr>
              <a:t>Status EnQueue(LinkQueue &amp;Q, ElemType e)</a:t>
            </a:r>
            <a:endParaRPr lang="pt-BR"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pt-BR" altLang="zh-CN" sz="2400" b="1" dirty="0">
                <a:solidFill>
                  <a:srgbClr val="020603"/>
                </a:solidFill>
                <a:latin typeface="微软雅黑 Light" panose="020B0502040204020203" charset="-122"/>
                <a:ea typeface="微软雅黑 Light" panose="020B0502040204020203" charset="-122"/>
              </a:rPr>
              <a:t>{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p=(QueuePtr)malloc(sizeof(QNode));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if(!p) exit(OVERFLOW);</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p-&gt;data=e; p-&gt;next=NULL;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a:t>
            </a:r>
            <a:r>
              <a:rPr lang="en-US" altLang="zh-CN" sz="2400" b="1" dirty="0">
                <a:solidFill>
                  <a:srgbClr val="FF0000"/>
                </a:solidFill>
                <a:latin typeface="微软雅黑 Light" panose="020B0502040204020203" charset="-122"/>
                <a:ea typeface="微软雅黑 Light" panose="020B0502040204020203" charset="-122"/>
              </a:rPr>
              <a:t>Q.rear-&gt;next=p;   </a:t>
            </a:r>
            <a:endParaRPr lang="en-US" altLang="zh-CN" sz="2400" b="1" dirty="0">
              <a:solidFill>
                <a:srgbClr val="FF0000"/>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FF0000"/>
                </a:solidFill>
                <a:latin typeface="微软雅黑 Light" panose="020B0502040204020203" charset="-122"/>
                <a:ea typeface="微软雅黑 Light" panose="020B0502040204020203" charset="-122"/>
              </a:rPr>
              <a:t>   Q.rear=p;   </a:t>
            </a:r>
            <a:r>
              <a:rPr lang="en-US" altLang="zh-CN" sz="2400" b="1" dirty="0">
                <a:solidFill>
                  <a:srgbClr val="020603"/>
                </a:solidFill>
                <a:latin typeface="微软雅黑 Light" panose="020B0502040204020203" charset="-122"/>
                <a:ea typeface="微软雅黑 Light" panose="020B0502040204020203" charset="-122"/>
              </a:rPr>
              <a:t>//</a:t>
            </a:r>
            <a:r>
              <a:rPr lang="zh-CN" altLang="en-US" sz="2400" b="1" dirty="0">
                <a:solidFill>
                  <a:srgbClr val="020603"/>
                </a:solidFill>
                <a:latin typeface="微软雅黑 Light" panose="020B0502040204020203" charset="-122"/>
                <a:ea typeface="微软雅黑 Light" panose="020B0502040204020203" charset="-122"/>
              </a:rPr>
              <a:t>尾指针指向新的尾结点</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return OK;</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a:t>
            </a:r>
            <a:r>
              <a:rPr lang="pt-BR" altLang="zh-CN" sz="2400" b="1" dirty="0">
                <a:solidFill>
                  <a:srgbClr val="020603"/>
                </a:solidFill>
                <a:latin typeface="微软雅黑 Light" panose="020B0502040204020203" charset="-122"/>
                <a:ea typeface="微软雅黑 Light" panose="020B0502040204020203" charset="-122"/>
              </a:rPr>
              <a:t>EnQueue </a:t>
            </a:r>
            <a:endParaRPr lang="en-US" altLang="zh-CN" sz="2400" b="1" dirty="0">
              <a:solidFill>
                <a:srgbClr val="020603"/>
              </a:solidFill>
              <a:latin typeface="微软雅黑 Light" panose="020B0502040204020203" charset="-122"/>
              <a:ea typeface="微软雅黑 Light" panose="020B0502040204020203" charset="-122"/>
            </a:endParaRPr>
          </a:p>
        </p:txBody>
      </p:sp>
      <p:pic>
        <p:nvPicPr>
          <p:cNvPr id="65541" name="Picture 6"/>
          <p:cNvPicPr>
            <a:picLocks noChangeAspect="1"/>
          </p:cNvPicPr>
          <p:nvPr/>
        </p:nvPicPr>
        <p:blipFill>
          <a:blip r:embed="rId1"/>
          <a:stretch>
            <a:fillRect/>
          </a:stretch>
        </p:blipFill>
        <p:spPr>
          <a:xfrm>
            <a:off x="1350963" y="5013325"/>
            <a:ext cx="6153150" cy="800100"/>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66563" name="Rectangle 2"/>
          <p:cNvSpPr>
            <a:spLocks noGrp="1"/>
          </p:cNvSpPr>
          <p:nvPr>
            <p:ph type="title"/>
          </p:nvPr>
        </p:nvSpPr>
        <p:spPr>
          <a:xfrm>
            <a:off x="107950" y="238125"/>
            <a:ext cx="6477000" cy="868363"/>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栈和队列：队列的实现</a:t>
            </a:r>
            <a:r>
              <a:rPr lang="en-US" altLang="zh-CN" sz="1800" dirty="0">
                <a:ea typeface="微软雅黑 Light" panose="020B0502040204020203" charset="-122"/>
              </a:rPr>
              <a:t>——</a:t>
            </a:r>
            <a:r>
              <a:rPr lang="zh-CN" altLang="en-US" sz="1800" dirty="0">
                <a:ea typeface="微软雅黑 Light" panose="020B0502040204020203" charset="-122"/>
              </a:rPr>
              <a:t>链队列入出队</a:t>
            </a:r>
            <a:endParaRPr lang="zh-CN" altLang="en-US" sz="1800" dirty="0">
              <a:ea typeface="微软雅黑 Light" panose="020B0502040204020203" charset="-122"/>
            </a:endParaRPr>
          </a:p>
        </p:txBody>
      </p:sp>
      <p:sp>
        <p:nvSpPr>
          <p:cNvPr id="66564" name="Text Box 3"/>
          <p:cNvSpPr txBox="1"/>
          <p:nvPr/>
        </p:nvSpPr>
        <p:spPr>
          <a:xfrm>
            <a:off x="539750" y="1125538"/>
            <a:ext cx="8064500" cy="4524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pt-BR" altLang="zh-CN" sz="2400" b="1" dirty="0">
                <a:solidFill>
                  <a:srgbClr val="020603"/>
                </a:solidFill>
                <a:latin typeface="微软雅黑 Light" panose="020B0502040204020203" charset="-122"/>
                <a:ea typeface="微软雅黑 Light" panose="020B0502040204020203" charset="-122"/>
              </a:rPr>
              <a:t>Status DeQueue(LinkQueue &amp;Q, ElemType &amp;e)</a:t>
            </a:r>
            <a:endParaRPr lang="pt-BR"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pt-BR" altLang="zh-CN" sz="2400" b="1" dirty="0">
                <a:solidFill>
                  <a:srgbClr val="020603"/>
                </a:solidFill>
                <a:latin typeface="微软雅黑 Light" panose="020B0502040204020203" charset="-122"/>
                <a:ea typeface="微软雅黑 Light" panose="020B0502040204020203" charset="-122"/>
              </a:rPr>
              <a:t>{</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if(Q.rear == Q.front) return ERROR;</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p=Q.front-&gt;next;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e=p-&gt;data;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Q.front-&gt;next=p-&gt;next;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a:t>
            </a:r>
            <a:r>
              <a:rPr lang="en-US" altLang="zh-CN" sz="2400" b="1" dirty="0">
                <a:solidFill>
                  <a:srgbClr val="FF0000"/>
                </a:solidFill>
                <a:latin typeface="微软雅黑 Light" panose="020B0502040204020203" charset="-122"/>
                <a:ea typeface="微软雅黑 Light" panose="020B0502040204020203" charset="-122"/>
              </a:rPr>
              <a:t>if(Q.rear==p)  Q.rear=Q.front; </a:t>
            </a:r>
            <a:endParaRPr lang="en-US" altLang="zh-CN" sz="2400" b="1" dirty="0">
              <a:solidFill>
                <a:srgbClr val="FF0000"/>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chemeClr val="bg1"/>
                </a:solidFill>
                <a:latin typeface="微软雅黑 Light" panose="020B0502040204020203" charset="-122"/>
                <a:ea typeface="微软雅黑 Light" panose="020B0502040204020203" charset="-122"/>
              </a:rPr>
              <a:t>//</a:t>
            </a:r>
            <a:r>
              <a:rPr lang="zh-CN" altLang="en-US" sz="2400" b="1" dirty="0">
                <a:solidFill>
                  <a:schemeClr val="bg1"/>
                </a:solidFill>
                <a:latin typeface="微软雅黑 Light" panose="020B0502040204020203" charset="-122"/>
                <a:ea typeface="微软雅黑 Light" panose="020B0502040204020203" charset="-122"/>
              </a:rPr>
              <a:t>若队头元素是队列中唯一的一个元素</a:t>
            </a:r>
            <a:r>
              <a:rPr lang="en-US" altLang="zh-CN" sz="2400" b="1" dirty="0">
                <a:solidFill>
                  <a:schemeClr val="bg1"/>
                </a:solidFill>
                <a:latin typeface="微软雅黑 Light" panose="020B0502040204020203" charset="-122"/>
                <a:ea typeface="微软雅黑 Light" panose="020B0502040204020203" charset="-122"/>
              </a:rPr>
              <a:t>, </a:t>
            </a:r>
            <a:r>
              <a:rPr lang="zh-CN" altLang="en-US" sz="2400" b="1" dirty="0">
                <a:solidFill>
                  <a:schemeClr val="bg1"/>
                </a:solidFill>
                <a:latin typeface="微软雅黑 Light" panose="020B0502040204020203" charset="-122"/>
                <a:ea typeface="微软雅黑 Light" panose="020B0502040204020203" charset="-122"/>
              </a:rPr>
              <a:t>则删除该结点后</a:t>
            </a:r>
            <a:endParaRPr lang="en-US" altLang="zh-CN" sz="2400" b="1" dirty="0">
              <a:solidFill>
                <a:schemeClr val="bg1"/>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chemeClr val="bg1"/>
                </a:solidFill>
                <a:latin typeface="微软雅黑 Light" panose="020B0502040204020203" charset="-122"/>
                <a:ea typeface="微软雅黑 Light" panose="020B0502040204020203" charset="-122"/>
              </a:rPr>
              <a:t>//</a:t>
            </a:r>
            <a:r>
              <a:rPr lang="zh-CN" altLang="en-US" sz="2400" b="1" dirty="0">
                <a:solidFill>
                  <a:schemeClr val="bg1"/>
                </a:solidFill>
                <a:latin typeface="微软雅黑 Light" panose="020B0502040204020203" charset="-122"/>
                <a:ea typeface="微软雅黑 Light" panose="020B0502040204020203" charset="-122"/>
              </a:rPr>
              <a:t>还需要修改尾指针，让它指向头结点</a:t>
            </a:r>
            <a:endParaRPr lang="en-US" altLang="zh-CN" sz="2400" b="1" dirty="0">
              <a:solidFill>
                <a:schemeClr val="bg1"/>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free(p);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return OK;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 </a:t>
            </a:r>
            <a:r>
              <a:rPr lang="en-US" altLang="zh-CN" sz="2400" b="1" dirty="0">
                <a:solidFill>
                  <a:schemeClr val="bg1"/>
                </a:solidFill>
                <a:latin typeface="微软雅黑 Light" panose="020B0502040204020203" charset="-122"/>
                <a:ea typeface="微软雅黑 Light" panose="020B0502040204020203" charset="-122"/>
              </a:rPr>
              <a:t>// DeQueue  </a:t>
            </a:r>
            <a:endParaRPr lang="en-US" altLang="zh-CN" sz="2400" b="1" dirty="0">
              <a:solidFill>
                <a:schemeClr val="bg1"/>
              </a:solidFill>
              <a:latin typeface="微软雅黑 Light" panose="020B0502040204020203" charset="-122"/>
              <a:ea typeface="微软雅黑 Light" panose="020B0502040204020203" charset="-122"/>
            </a:endParaRPr>
          </a:p>
        </p:txBody>
      </p:sp>
      <p:pic>
        <p:nvPicPr>
          <p:cNvPr id="66565" name="Picture 4"/>
          <p:cNvPicPr>
            <a:picLocks noChangeAspect="1"/>
          </p:cNvPicPr>
          <p:nvPr/>
        </p:nvPicPr>
        <p:blipFill>
          <a:blip r:embed="rId1"/>
          <a:stretch>
            <a:fillRect/>
          </a:stretch>
        </p:blipFill>
        <p:spPr>
          <a:xfrm>
            <a:off x="2484438" y="5661025"/>
            <a:ext cx="6153150" cy="800100"/>
          </a:xfrm>
          <a:prstGeom prst="rect">
            <a:avLst/>
          </a:prstGeom>
          <a:noFill/>
          <a:ln w="9525">
            <a:noFill/>
          </a:ln>
        </p:spPr>
      </p:pic>
      <p:sp>
        <p:nvSpPr>
          <p:cNvPr id="66566" name="Line 5"/>
          <p:cNvSpPr/>
          <p:nvPr/>
        </p:nvSpPr>
        <p:spPr>
          <a:xfrm>
            <a:off x="2628900" y="5803900"/>
            <a:ext cx="360363" cy="0"/>
          </a:xfrm>
          <a:prstGeom prst="line">
            <a:avLst/>
          </a:prstGeom>
          <a:ln w="9525" cap="flat" cmpd="sng">
            <a:solidFill>
              <a:srgbClr val="020603"/>
            </a:solidFill>
            <a:prstDash val="solid"/>
            <a:headEnd type="none" w="med" len="med"/>
            <a:tailEnd type="triangle" w="med" len="med"/>
          </a:ln>
        </p:spPr>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67587" name="Rectangle 2"/>
          <p:cNvSpPr>
            <a:spLocks noGrp="1"/>
          </p:cNvSpPr>
          <p:nvPr>
            <p:ph type="title"/>
          </p:nvPr>
        </p:nvSpPr>
        <p:spPr>
          <a:xfrm>
            <a:off x="107950" y="333375"/>
            <a:ext cx="7559675" cy="736600"/>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000" dirty="0">
                <a:ea typeface="微软雅黑 Light" panose="020B0502040204020203" charset="-122"/>
              </a:rPr>
              <a:t>——</a:t>
            </a:r>
            <a:r>
              <a:rPr lang="zh-CN" altLang="en-US" sz="2000" dirty="0">
                <a:ea typeface="微软雅黑 Light" panose="020B0502040204020203" charset="-122"/>
              </a:rPr>
              <a:t>顺序队列</a:t>
            </a:r>
            <a:endParaRPr lang="zh-CN" altLang="en-US" sz="2000" dirty="0">
              <a:ea typeface="微软雅黑 Light" panose="020B0502040204020203" charset="-122"/>
            </a:endParaRPr>
          </a:p>
        </p:txBody>
      </p:sp>
      <p:sp>
        <p:nvSpPr>
          <p:cNvPr id="67588" name="Rectangle 3"/>
          <p:cNvSpPr>
            <a:spLocks noGrp="1"/>
          </p:cNvSpPr>
          <p:nvPr>
            <p:ph idx="1"/>
          </p:nvPr>
        </p:nvSpPr>
        <p:spPr>
          <a:xfrm>
            <a:off x="179388" y="1268413"/>
            <a:ext cx="8713787" cy="2438400"/>
          </a:xfrm>
        </p:spPr>
        <p:txBody>
          <a:bodyPr vert="horz" wrap="square" lIns="91440" tIns="45720" rIns="91440" bIns="45720" anchor="t" anchorCtr="0"/>
          <a:p>
            <a:pPr algn="just" eaLnBrk="1" hangingPunct="1">
              <a:lnSpc>
                <a:spcPct val="90000"/>
              </a:lnSpc>
            </a:pPr>
            <a:r>
              <a:rPr lang="zh-CN" altLang="en-US" sz="2400" b="1" dirty="0">
                <a:ea typeface="微软雅黑 Light" panose="020B0502040204020203" charset="-122"/>
              </a:rPr>
              <a:t>队列的顺序表示：用一组地址连续的存储单元依次存储从队头到队尾的数据元素。</a:t>
            </a:r>
            <a:endParaRPr lang="zh-CN" altLang="en-US" sz="2400" b="1" dirty="0">
              <a:ea typeface="微软雅黑 Light" panose="020B0502040204020203" charset="-122"/>
            </a:endParaRPr>
          </a:p>
          <a:p>
            <a:pPr algn="just" eaLnBrk="1" hangingPunct="1">
              <a:lnSpc>
                <a:spcPct val="90000"/>
              </a:lnSpc>
            </a:pPr>
            <a:r>
              <a:rPr lang="zh-CN" altLang="en-US" sz="2400" b="1" dirty="0">
                <a:ea typeface="微软雅黑 Light" panose="020B0502040204020203" charset="-122"/>
              </a:rPr>
              <a:t>附设指针</a:t>
            </a:r>
            <a:r>
              <a:rPr lang="en-US" altLang="zh-CN" sz="2400" b="1" dirty="0">
                <a:ea typeface="微软雅黑 Light" panose="020B0502040204020203" charset="-122"/>
              </a:rPr>
              <a:t>front</a:t>
            </a:r>
            <a:r>
              <a:rPr lang="zh-CN" altLang="en-US" sz="2400" b="1" dirty="0">
                <a:ea typeface="微软雅黑 Light" panose="020B0502040204020203" charset="-122"/>
              </a:rPr>
              <a:t>和</a:t>
            </a:r>
            <a:r>
              <a:rPr lang="en-US" altLang="zh-CN" sz="2400" b="1" dirty="0">
                <a:ea typeface="微软雅黑 Light" panose="020B0502040204020203" charset="-122"/>
              </a:rPr>
              <a:t>rear</a:t>
            </a:r>
            <a:r>
              <a:rPr lang="zh-CN" altLang="en-US" sz="2400" b="1" dirty="0">
                <a:ea typeface="微软雅黑 Light" panose="020B0502040204020203" charset="-122"/>
              </a:rPr>
              <a:t>分别指示队头元素和队尾元素的位置。</a:t>
            </a:r>
            <a:endParaRPr lang="zh-CN" altLang="en-US" sz="2400" b="1" dirty="0">
              <a:ea typeface="微软雅黑 Light" panose="020B0502040204020203" charset="-122"/>
            </a:endParaRPr>
          </a:p>
        </p:txBody>
      </p:sp>
      <p:sp>
        <p:nvSpPr>
          <p:cNvPr id="67589" name="Rectangle 4"/>
          <p:cNvSpPr/>
          <p:nvPr/>
        </p:nvSpPr>
        <p:spPr>
          <a:xfrm>
            <a:off x="755650" y="2492375"/>
            <a:ext cx="8064500" cy="36734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eaLnBrk="1" hangingPunct="1">
              <a:spcBef>
                <a:spcPct val="50000"/>
              </a:spcBef>
              <a:buNone/>
            </a:pPr>
            <a:r>
              <a:rPr lang="en-US" altLang="zh-CN" sz="2400" b="1" dirty="0">
                <a:latin typeface="微软雅黑 Light" panose="020B0502040204020203" charset="-122"/>
                <a:ea typeface="微软雅黑 Light" panose="020B0502040204020203" charset="-122"/>
              </a:rPr>
              <a:t>#define MAXQSIZE 100</a:t>
            </a:r>
            <a:endParaRPr lang="en-US" altLang="zh-CN" sz="2400" b="1" dirty="0">
              <a:latin typeface="微软雅黑 Light" panose="020B0502040204020203" charset="-122"/>
              <a:ea typeface="微软雅黑 Light" panose="020B0502040204020203" charset="-122"/>
            </a:endParaRPr>
          </a:p>
          <a:p>
            <a:pPr marL="342900" lvl="0" indent="-342900" eaLnBrk="1" hangingPunct="1">
              <a:buNone/>
            </a:pPr>
            <a:r>
              <a:rPr lang="en-US" altLang="zh-CN" sz="2400" b="1" dirty="0">
                <a:latin typeface="微软雅黑 Light" panose="020B0502040204020203" charset="-122"/>
                <a:ea typeface="微软雅黑 Light" panose="020B0502040204020203" charset="-122"/>
              </a:rPr>
              <a:t>typedef struct {</a:t>
            </a:r>
            <a:endParaRPr lang="en-US" altLang="zh-CN" sz="2400" b="1" dirty="0">
              <a:latin typeface="微软雅黑 Light" panose="020B0502040204020203" charset="-122"/>
              <a:ea typeface="微软雅黑 Light" panose="020B0502040204020203" charset="-122"/>
            </a:endParaRPr>
          </a:p>
          <a:p>
            <a:pPr marL="342900" lvl="0" indent="-342900" eaLnBrk="1" hangingPunct="1">
              <a:buNone/>
            </a:pPr>
            <a:r>
              <a:rPr lang="en-US" altLang="zh-CN" sz="2400" b="1" dirty="0">
                <a:latin typeface="微软雅黑 Light" panose="020B0502040204020203" charset="-122"/>
                <a:ea typeface="微软雅黑 Light" panose="020B0502040204020203" charset="-122"/>
              </a:rPr>
              <a:t>   QElemType *base; //</a:t>
            </a:r>
            <a:r>
              <a:rPr lang="zh-CN" altLang="en-US" sz="2400" b="1" dirty="0">
                <a:latin typeface="微软雅黑 Light" panose="020B0502040204020203" charset="-122"/>
                <a:ea typeface="微软雅黑 Light" panose="020B0502040204020203" charset="-122"/>
              </a:rPr>
              <a:t>存储空间基地址</a:t>
            </a:r>
            <a:endParaRPr lang="en-US" altLang="zh-CN" sz="2400" b="1" dirty="0">
              <a:latin typeface="微软雅黑 Light" panose="020B0502040204020203" charset="-122"/>
              <a:ea typeface="微软雅黑 Light" panose="020B0502040204020203" charset="-122"/>
            </a:endParaRPr>
          </a:p>
          <a:p>
            <a:pPr marL="342900" lvl="0" indent="-342900" eaLnBrk="1" hangingPunct="1">
              <a:buNone/>
            </a:pPr>
            <a:r>
              <a:rPr lang="en-US" altLang="zh-CN" sz="2400" b="1" dirty="0">
                <a:latin typeface="微软雅黑 Light" panose="020B0502040204020203" charset="-122"/>
                <a:ea typeface="微软雅黑 Light" panose="020B0502040204020203" charset="-122"/>
              </a:rPr>
              <a:t>   int front;//</a:t>
            </a:r>
            <a:r>
              <a:rPr lang="zh-CN" altLang="en-US" sz="2400" b="1" dirty="0">
                <a:latin typeface="微软雅黑 Light" panose="020B0502040204020203" charset="-122"/>
                <a:ea typeface="微软雅黑 Light" panose="020B0502040204020203" charset="-122"/>
              </a:rPr>
              <a:t>队头指针，指向队头元素</a:t>
            </a:r>
            <a:endParaRPr lang="en-US" altLang="zh-CN" sz="2400" b="1" dirty="0">
              <a:latin typeface="微软雅黑 Light" panose="020B0502040204020203" charset="-122"/>
              <a:ea typeface="微软雅黑 Light" panose="020B0502040204020203" charset="-122"/>
            </a:endParaRPr>
          </a:p>
          <a:p>
            <a:pPr marL="342900" lvl="0" indent="-342900" eaLnBrk="1" hangingPunct="1">
              <a:buNone/>
            </a:pPr>
            <a:r>
              <a:rPr lang="en-US" altLang="zh-CN" sz="2400" b="1" dirty="0">
                <a:latin typeface="微软雅黑 Light" panose="020B0502040204020203" charset="-122"/>
                <a:ea typeface="微软雅黑 Light" panose="020B0502040204020203" charset="-122"/>
              </a:rPr>
              <a:t>   int rear;//</a:t>
            </a:r>
            <a:r>
              <a:rPr lang="zh-CN" altLang="en-US" sz="2400" b="1" dirty="0">
                <a:latin typeface="微软雅黑 Light" panose="020B0502040204020203" charset="-122"/>
                <a:ea typeface="微软雅黑 Light" panose="020B0502040204020203" charset="-122"/>
              </a:rPr>
              <a:t>队尾指针，指向队尾元素的</a:t>
            </a:r>
            <a:r>
              <a:rPr lang="zh-CN" altLang="en-US" sz="2400" b="1" dirty="0">
                <a:solidFill>
                  <a:srgbClr val="FF0000"/>
                </a:solidFill>
                <a:latin typeface="微软雅黑 Light" panose="020B0502040204020203" charset="-122"/>
                <a:ea typeface="微软雅黑 Light" panose="020B0502040204020203" charset="-122"/>
              </a:rPr>
              <a:t>下一个</a:t>
            </a:r>
            <a:r>
              <a:rPr lang="zh-CN" altLang="en-US" sz="2400" b="1" dirty="0">
                <a:latin typeface="微软雅黑 Light" panose="020B0502040204020203" charset="-122"/>
                <a:ea typeface="微软雅黑 Light" panose="020B0502040204020203" charset="-122"/>
              </a:rPr>
              <a:t>位置</a:t>
            </a:r>
            <a:endParaRPr lang="en-US" altLang="zh-CN" sz="2400" b="1" dirty="0">
              <a:latin typeface="微软雅黑 Light" panose="020B0502040204020203" charset="-122"/>
              <a:ea typeface="微软雅黑 Light" panose="020B0502040204020203" charset="-122"/>
            </a:endParaRPr>
          </a:p>
          <a:p>
            <a:pPr marL="342900" lvl="0" indent="-342900" eaLnBrk="1" hangingPunct="1">
              <a:buNone/>
            </a:pPr>
            <a:r>
              <a:rPr lang="en-US" altLang="zh-CN" sz="2400" b="1" dirty="0">
                <a:latin typeface="微软雅黑 Light" panose="020B0502040204020203" charset="-122"/>
                <a:ea typeface="微软雅黑 Light" panose="020B0502040204020203" charset="-122"/>
              </a:rPr>
              <a:t>}SqQueue;</a:t>
            </a:r>
            <a:endParaRPr lang="zh-CN" altLang="en-US" sz="2400" b="1" dirty="0">
              <a:latin typeface="微软雅黑 Light" panose="020B0502040204020203" charset="-122"/>
              <a:ea typeface="微软雅黑 Light" panose="020B0502040204020203"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54626" name="Rectangle 2"/>
          <p:cNvSpPr>
            <a:spLocks noGrp="1" noChangeArrowheads="1"/>
          </p:cNvSpPr>
          <p:nvPr>
            <p:ph idx="1"/>
          </p:nvPr>
        </p:nvSpPr>
        <p:spPr>
          <a:xfrm>
            <a:off x="539750" y="1268413"/>
            <a:ext cx="8208963" cy="4681538"/>
          </a:xfrm>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1 </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已知一个栈的入栈序列是</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1</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2</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n</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，其输出序列为</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p</a:t>
            </a:r>
            <a:r>
              <a:rPr kumimoji="0" lang="en-US" altLang="zh-CN" sz="2400" b="1" i="0" u="none" strike="noStrike" kern="0" cap="none" spc="0" normalizeH="0" baseline="-25000" noProof="0" dirty="0" smtClean="0">
                <a:ln>
                  <a:noFill/>
                </a:ln>
                <a:solidFill>
                  <a:srgbClr val="000000"/>
                </a:solidFill>
                <a:effectLst/>
                <a:uLnTx/>
                <a:uFillTx/>
                <a:ea typeface="微软雅黑 Light" panose="020B0502040204020203" charset="-122"/>
                <a:cs typeface="+mn-cs"/>
              </a:rPr>
              <a:t>1</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,p</a:t>
            </a:r>
            <a:r>
              <a:rPr kumimoji="0" lang="en-US" altLang="zh-CN" sz="2400" b="1" i="0" u="none" strike="noStrike" kern="0" cap="none" spc="0" normalizeH="0" baseline="-25000" noProof="0" dirty="0" smtClean="0">
                <a:ln>
                  <a:noFill/>
                </a:ln>
                <a:solidFill>
                  <a:srgbClr val="000000"/>
                </a:solidFill>
                <a:effectLst/>
                <a:uLnTx/>
                <a:uFillTx/>
                <a:ea typeface="微软雅黑 Light" panose="020B0502040204020203" charset="-122"/>
                <a:cs typeface="+mn-cs"/>
              </a:rPr>
              <a:t>2</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en-US" altLang="zh-CN" sz="2400" b="1" i="0" u="none" strike="noStrike" kern="0" cap="none" spc="0" normalizeH="0" baseline="0" noProof="0" dirty="0" err="1" smtClean="0">
                <a:ln>
                  <a:noFill/>
                </a:ln>
                <a:solidFill>
                  <a:srgbClr val="000000"/>
                </a:solidFill>
                <a:effectLst/>
                <a:uLnTx/>
                <a:uFillTx/>
                <a:ea typeface="微软雅黑 Light" panose="020B0502040204020203" charset="-122"/>
                <a:cs typeface="+mn-cs"/>
              </a:rPr>
              <a:t>p</a:t>
            </a:r>
            <a:r>
              <a:rPr kumimoji="0" lang="en-US" altLang="zh-CN" sz="2400" b="1" i="0" u="none" strike="noStrike" kern="0" cap="none" spc="0" normalizeH="0" baseline="-25000" noProof="0" dirty="0" err="1" smtClean="0">
                <a:ln>
                  <a:noFill/>
                </a:ln>
                <a:solidFill>
                  <a:srgbClr val="000000"/>
                </a:solidFill>
                <a:effectLst/>
                <a:uLnTx/>
                <a:uFillTx/>
                <a:ea typeface="微软雅黑 Light" panose="020B0502040204020203" charset="-122"/>
                <a:cs typeface="+mn-cs"/>
              </a:rPr>
              <a:t>n</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，若</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p</a:t>
            </a:r>
            <a:r>
              <a:rPr kumimoji="0" lang="en-US" altLang="zh-CN" sz="2400" b="1" i="0" u="none" strike="noStrike" kern="0" cap="none" spc="0" normalizeH="0" baseline="-25000" noProof="0" dirty="0" smtClean="0">
                <a:ln>
                  <a:noFill/>
                </a:ln>
                <a:solidFill>
                  <a:srgbClr val="000000"/>
                </a:solidFill>
                <a:effectLst/>
                <a:uLnTx/>
                <a:uFillTx/>
                <a:ea typeface="微软雅黑 Light" panose="020B0502040204020203" charset="-122"/>
                <a:cs typeface="+mn-cs"/>
              </a:rPr>
              <a:t>1</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=n</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，则</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p</a:t>
            </a:r>
            <a:r>
              <a:rPr kumimoji="0" lang="en-US" altLang="zh-CN" sz="2400" b="1" i="0" u="none" strike="noStrike" kern="0" cap="none" spc="0" normalizeH="0" baseline="-25000" noProof="0" dirty="0" smtClean="0">
                <a:ln>
                  <a:noFill/>
                </a:ln>
                <a:solidFill>
                  <a:srgbClr val="000000"/>
                </a:solidFill>
                <a:effectLst/>
                <a:uLnTx/>
                <a:uFillTx/>
                <a:ea typeface="微软雅黑 Light" panose="020B0502040204020203" charset="-122"/>
                <a:cs typeface="+mn-cs"/>
              </a:rPr>
              <a:t>i</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en-US" altLang="zh-CN" sz="2400" b="1" i="0" u="sng" strike="noStrike" kern="0" cap="none" spc="0" normalizeH="0" baseline="0" noProof="0" dirty="0" smtClean="0">
                <a:ln>
                  <a:noFill/>
                </a:ln>
                <a:solidFill>
                  <a:srgbClr val="000000"/>
                </a:solidFill>
                <a:effectLst/>
                <a:uLnTx/>
                <a:uFillTx/>
                <a:latin typeface="+mn-lt"/>
                <a:ea typeface="微软雅黑 Light" panose="020B0502040204020203" charset="-122"/>
                <a:cs typeface="+mn-cs"/>
              </a:rPr>
              <a:t>________</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endPar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just" defTabSz="914400" rtl="0" eaLnBrk="1" fontAlgn="base" latinLnBrk="0" hangingPunct="1">
              <a:lnSpc>
                <a:spcPct val="90000"/>
              </a:lnSpc>
              <a:spcBef>
                <a:spcPts val="3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2 </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设栈的输入序列是</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1234</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，则</a:t>
            </a:r>
            <a:r>
              <a:rPr kumimoji="0" lang="en-US" altLang="zh-CN" sz="2400" b="1" i="0" u="sng" strike="noStrike" kern="0" cap="none" spc="0" normalizeH="0" baseline="0" noProof="0" dirty="0" smtClean="0">
                <a:ln>
                  <a:noFill/>
                </a:ln>
                <a:solidFill>
                  <a:srgbClr val="000000"/>
                </a:solidFill>
                <a:effectLst/>
                <a:uLnTx/>
                <a:uFillTx/>
                <a:latin typeface="+mn-lt"/>
                <a:ea typeface="微软雅黑 Light" panose="020B0502040204020203" charset="-122"/>
                <a:cs typeface="+mn-cs"/>
              </a:rPr>
              <a:t>____</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不可能是其出栈序列</a:t>
            </a:r>
            <a:endPar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just" defTabSz="914400" rtl="0" eaLnBrk="1" fontAlgn="base" latinLnBrk="0" hangingPunct="1">
              <a:lnSpc>
                <a:spcPct val="90000"/>
              </a:lnSpc>
              <a:spcBef>
                <a:spcPts val="1500"/>
              </a:spcBef>
              <a:spcAft>
                <a:spcPct val="0"/>
              </a:spcAft>
              <a:buClrTx/>
              <a:buSzTx/>
              <a:buFontTx/>
              <a:buNone/>
              <a:defRPr/>
            </a:pP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 1243   B 2134   C 1432   D 4312   E 3214</a:t>
            </a:r>
            <a:endPar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just" defTabSz="914400" rtl="0" eaLnBrk="1" fontAlgn="base" latinLnBrk="0" hangingPunct="1">
              <a:lnSpc>
                <a:spcPct val="90000"/>
              </a:lnSpc>
              <a:spcBef>
                <a:spcPts val="3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3 </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对于一个栈，若输入序列依次为</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{A,B,C}, </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试写出所有可能的输出序列。</a:t>
            </a:r>
            <a:r>
              <a:rPr kumimoji="0" lang="zh-CN" altLang="en-US" sz="2400" b="0" i="0" u="none" strike="noStrike" kern="0" cap="none" spc="0" normalizeH="0" baseline="0" noProof="0" dirty="0" smtClean="0">
                <a:ln>
                  <a:noFill/>
                </a:ln>
                <a:solidFill>
                  <a:srgbClr val="000000"/>
                </a:solidFill>
                <a:effectLst/>
                <a:uLnTx/>
                <a:uFillTx/>
                <a:ea typeface="微软雅黑 Light" panose="020B0502040204020203" charset="-122"/>
                <a:cs typeface="+mn-cs"/>
              </a:rPr>
              <a:t> </a:t>
            </a:r>
            <a:endParaRPr kumimoji="0" lang="zh-CN" altLang="en-US" sz="2400" b="0"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just" defTabSz="914400" rtl="0" eaLnBrk="1" fontAlgn="base" latinLnBrk="0" hangingPunct="1">
              <a:lnSpc>
                <a:spcPct val="90000"/>
              </a:lnSpc>
              <a:spcBef>
                <a:spcPts val="1500"/>
              </a:spcBef>
              <a:spcAft>
                <a:spcPct val="0"/>
              </a:spcAft>
              <a:buClrTx/>
              <a:buSzTx/>
              <a:buFontTx/>
              <a:buNone/>
              <a:defRPr/>
            </a:pPr>
            <a:r>
              <a:rPr kumimoji="0" lang="en-US" altLang="zh-CN" sz="2400" b="0"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zh-CN" altLang="en-US" sz="2400" b="1" i="0" u="none" strike="noStrike" kern="0" cap="none" spc="0" normalizeH="0" baseline="0" noProof="0" dirty="0" smtClean="0">
                <a:ln>
                  <a:noFill/>
                </a:ln>
                <a:solidFill>
                  <a:srgbClr val="FF0000"/>
                </a:solidFill>
                <a:effectLst/>
                <a:uLnTx/>
                <a:uFillTx/>
                <a:ea typeface="微软雅黑 Light" panose="020B0502040204020203" charset="-122"/>
                <a:cs typeface="+mn-cs"/>
              </a:rPr>
              <a:t>提示：</a:t>
            </a:r>
            <a:r>
              <a:rPr kumimoji="0" lang="zh-CN" altLang="en-US" sz="2400" b="1" i="0" u="none" strike="noStrike" kern="0" cap="none" spc="0" normalizeH="0" baseline="0" noProof="0" dirty="0" smtClean="0">
                <a:ln>
                  <a:noFill/>
                </a:ln>
                <a:solidFill>
                  <a:srgbClr val="020603"/>
                </a:solidFill>
                <a:effectLst/>
                <a:uLnTx/>
                <a:uFillTx/>
                <a:ea typeface="微软雅黑 Light" panose="020B0502040204020203" charset="-122"/>
                <a:cs typeface="+mn-cs"/>
              </a:rPr>
              <a:t>在所有可能的组合中，只有</a:t>
            </a:r>
            <a:r>
              <a:rPr kumimoji="0" lang="en-US" altLang="zh-CN" sz="2400" b="1" i="0" u="none" strike="noStrike" kern="0" cap="none" spc="0" normalizeH="0" baseline="0" noProof="0" dirty="0" smtClean="0">
                <a:ln>
                  <a:noFill/>
                </a:ln>
                <a:solidFill>
                  <a:srgbClr val="020603"/>
                </a:solidFill>
                <a:effectLst/>
                <a:uLnTx/>
                <a:uFillTx/>
                <a:ea typeface="微软雅黑 Light" panose="020B0502040204020203" charset="-122"/>
                <a:cs typeface="+mn-cs"/>
              </a:rPr>
              <a:t>{C,A,B}</a:t>
            </a:r>
            <a:r>
              <a:rPr kumimoji="0" lang="zh-CN" altLang="en-US" sz="2400" b="1" i="0" u="none" strike="noStrike" kern="0" cap="none" spc="0" normalizeH="0" baseline="0" noProof="0" dirty="0" smtClean="0">
                <a:ln>
                  <a:noFill/>
                </a:ln>
                <a:solidFill>
                  <a:srgbClr val="020603"/>
                </a:solidFill>
                <a:effectLst/>
                <a:uLnTx/>
                <a:uFillTx/>
                <a:ea typeface="微软雅黑 Light" panose="020B0502040204020203" charset="-122"/>
                <a:cs typeface="+mn-cs"/>
              </a:rPr>
              <a:t>是不可能的输出序列</a:t>
            </a:r>
            <a:endParaRPr kumimoji="0" lang="zh-CN" altLang="en-US" sz="2400" b="1" i="0" u="none" strike="noStrike" kern="0" cap="none" spc="0" normalizeH="0" baseline="0" noProof="0" dirty="0" smtClean="0">
              <a:ln>
                <a:noFill/>
              </a:ln>
              <a:solidFill>
                <a:srgbClr val="020603"/>
              </a:solidFill>
              <a:effectLst/>
              <a:uLnTx/>
              <a:uFillTx/>
              <a:ea typeface="微软雅黑 Light" panose="020B0502040204020203" charset="-122"/>
              <a:cs typeface="+mn-cs"/>
            </a:endParaRPr>
          </a:p>
        </p:txBody>
      </p:sp>
      <p:sp>
        <p:nvSpPr>
          <p:cNvPr id="9220" name="Rectangle 3"/>
          <p:cNvSpPr>
            <a:spLocks noGrp="1"/>
          </p:cNvSpPr>
          <p:nvPr>
            <p:ph type="title"/>
          </p:nvPr>
        </p:nvSpPr>
        <p:spPr>
          <a:xfrm>
            <a:off x="107950" y="257175"/>
            <a:ext cx="6840538" cy="868363"/>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栈和队列：栈和队列的定义</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课堂练习</a:t>
            </a:r>
            <a:endParaRPr lang="zh-CN" altLang="en-US" sz="1800" dirty="0">
              <a:ea typeface="微软雅黑 Light" panose="020B0502040204020203" charset="-122"/>
            </a:endParaRPr>
          </a:p>
        </p:txBody>
      </p:sp>
      <p:sp>
        <p:nvSpPr>
          <p:cNvPr id="154628" name="Text Box 4"/>
          <p:cNvSpPr txBox="1"/>
          <p:nvPr/>
        </p:nvSpPr>
        <p:spPr>
          <a:xfrm>
            <a:off x="5108575" y="1538288"/>
            <a:ext cx="982663" cy="461962"/>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FB2938"/>
                </a:solidFill>
                <a:latin typeface="微软雅黑 Light" panose="020B0502040204020203" charset="-122"/>
                <a:ea typeface="微软雅黑 Light" panose="020B0502040204020203" charset="-122"/>
              </a:rPr>
              <a:t>n-i+1</a:t>
            </a:r>
            <a:endParaRPr lang="en-US" altLang="zh-CN" sz="2400" b="1" dirty="0">
              <a:solidFill>
                <a:srgbClr val="FB2938"/>
              </a:solidFill>
              <a:latin typeface="微软雅黑 Light" panose="020B0502040204020203" charset="-122"/>
              <a:ea typeface="微软雅黑 Light" panose="020B0502040204020203" charset="-122"/>
            </a:endParaRPr>
          </a:p>
        </p:txBody>
      </p:sp>
      <p:sp>
        <p:nvSpPr>
          <p:cNvPr id="154630" name="Text Box 6"/>
          <p:cNvSpPr txBox="1"/>
          <p:nvPr/>
        </p:nvSpPr>
        <p:spPr>
          <a:xfrm>
            <a:off x="4702175" y="2276475"/>
            <a:ext cx="406400" cy="461963"/>
          </a:xfrm>
          <a:prstGeom prst="rect">
            <a:avLst/>
          </a:prstGeom>
          <a:noFill/>
          <a:ln w="9525">
            <a:noFill/>
          </a:ln>
          <a:effectLst>
            <a:prstShdw prst="shdw17" dist="17961" dir="2699999">
              <a:srgbClr val="6E8855"/>
            </a:prstShdw>
          </a:effectLst>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FB2938"/>
                </a:solidFill>
                <a:latin typeface="微软雅黑 Light" panose="020B0502040204020203" charset="-122"/>
                <a:ea typeface="微软雅黑 Light" panose="020B0502040204020203" charset="-122"/>
              </a:rPr>
              <a:t>D</a:t>
            </a:r>
            <a:endParaRPr lang="en-US" altLang="zh-CN" sz="2400" b="1" dirty="0">
              <a:solidFill>
                <a:srgbClr val="FB2938"/>
              </a:solidFill>
              <a:latin typeface="微软雅黑 Light" panose="020B0502040204020203" charset="-122"/>
              <a:ea typeface="微软雅黑 Light" panose="020B0502040204020203"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626">
                                            <p:txEl>
                                              <p:charRg st="177" end="2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P spid="15463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68611" name="Rectangle 2"/>
          <p:cNvSpPr/>
          <p:nvPr/>
        </p:nvSpPr>
        <p:spPr>
          <a:xfrm>
            <a:off x="1219200" y="685800"/>
            <a:ext cx="6934200" cy="1143000"/>
          </a:xfrm>
          <a:prstGeom prst="rect">
            <a:avLst/>
          </a:prstGeom>
          <a:noFill/>
          <a:ln w="9525">
            <a:noFill/>
          </a:ln>
        </p:spPr>
        <p:txBody>
          <a:bodyPr anchor="b"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3600" b="1" dirty="0">
                <a:solidFill>
                  <a:schemeClr val="tx2"/>
                </a:solidFill>
                <a:latin typeface="Times New Roman" panose="02020603050405020304" pitchFamily="18" charset="0"/>
                <a:ea typeface="微软雅黑 Light" panose="020B0502040204020203" charset="-122"/>
              </a:rPr>
              <a:t>头、尾指针和队列中元素的关系</a:t>
            </a:r>
            <a:endParaRPr lang="zh-CN" altLang="en-US" sz="3600" b="1" dirty="0">
              <a:solidFill>
                <a:schemeClr val="tx2"/>
              </a:solidFill>
              <a:latin typeface="Times New Roman" panose="02020603050405020304" pitchFamily="18" charset="0"/>
              <a:ea typeface="微软雅黑 Light" panose="020B0502040204020203" charset="-122"/>
            </a:endParaRPr>
          </a:p>
        </p:txBody>
      </p:sp>
      <p:sp>
        <p:nvSpPr>
          <p:cNvPr id="68612" name="Rectangle 3"/>
          <p:cNvSpPr/>
          <p:nvPr/>
        </p:nvSpPr>
        <p:spPr>
          <a:xfrm>
            <a:off x="52181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8613" name="Rectangle 4"/>
          <p:cNvSpPr/>
          <p:nvPr/>
        </p:nvSpPr>
        <p:spPr>
          <a:xfrm>
            <a:off x="47609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8614" name="Rectangle 5"/>
          <p:cNvSpPr/>
          <p:nvPr/>
        </p:nvSpPr>
        <p:spPr>
          <a:xfrm>
            <a:off x="43037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8615" name="Rectangle 6"/>
          <p:cNvSpPr/>
          <p:nvPr/>
        </p:nvSpPr>
        <p:spPr>
          <a:xfrm>
            <a:off x="38465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8616" name="Rectangle 7"/>
          <p:cNvSpPr/>
          <p:nvPr/>
        </p:nvSpPr>
        <p:spPr>
          <a:xfrm>
            <a:off x="33893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8617" name="Rectangle 8"/>
          <p:cNvSpPr/>
          <p:nvPr/>
        </p:nvSpPr>
        <p:spPr>
          <a:xfrm>
            <a:off x="29321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zh-CN" altLang="en-US" sz="2800" dirty="0">
                <a:latin typeface="微软雅黑 Light" panose="020B0502040204020203" charset="-122"/>
                <a:ea typeface="微软雅黑 Light" panose="020B0502040204020203" charset="-122"/>
              </a:rPr>
              <a:t>　</a:t>
            </a:r>
            <a:endParaRPr lang="zh-CN" altLang="en-US" sz="2800" dirty="0">
              <a:latin typeface="微软雅黑 Light" panose="020B0502040204020203" charset="-122"/>
              <a:ea typeface="微软雅黑 Light" panose="020B0502040204020203" charset="-122"/>
            </a:endParaRPr>
          </a:p>
        </p:txBody>
      </p:sp>
      <p:sp>
        <p:nvSpPr>
          <p:cNvPr id="68618" name="Line 9"/>
          <p:cNvSpPr/>
          <p:nvPr/>
        </p:nvSpPr>
        <p:spPr>
          <a:xfrm>
            <a:off x="2932113" y="3141663"/>
            <a:ext cx="2743200" cy="0"/>
          </a:xfrm>
          <a:prstGeom prst="line">
            <a:avLst/>
          </a:prstGeom>
          <a:ln w="28575" cap="sq" cmpd="sng">
            <a:solidFill>
              <a:schemeClr val="bg1"/>
            </a:solidFill>
            <a:prstDash val="solid"/>
            <a:miter/>
            <a:headEnd type="none" w="med" len="med"/>
            <a:tailEnd type="none" w="med" len="med"/>
          </a:ln>
        </p:spPr>
      </p:sp>
      <p:sp>
        <p:nvSpPr>
          <p:cNvPr id="68619" name="Line 10"/>
          <p:cNvSpPr/>
          <p:nvPr/>
        </p:nvSpPr>
        <p:spPr>
          <a:xfrm>
            <a:off x="2932113" y="3659188"/>
            <a:ext cx="2743200" cy="0"/>
          </a:xfrm>
          <a:prstGeom prst="line">
            <a:avLst/>
          </a:prstGeom>
          <a:ln w="28575" cap="sq" cmpd="sng">
            <a:solidFill>
              <a:schemeClr val="bg1"/>
            </a:solidFill>
            <a:prstDash val="solid"/>
            <a:miter/>
            <a:headEnd type="none" w="med" len="med"/>
            <a:tailEnd type="none" w="med" len="med"/>
          </a:ln>
        </p:spPr>
      </p:sp>
      <p:sp>
        <p:nvSpPr>
          <p:cNvPr id="68620" name="Line 11"/>
          <p:cNvSpPr/>
          <p:nvPr/>
        </p:nvSpPr>
        <p:spPr>
          <a:xfrm>
            <a:off x="2932113" y="3141663"/>
            <a:ext cx="0" cy="517525"/>
          </a:xfrm>
          <a:prstGeom prst="line">
            <a:avLst/>
          </a:prstGeom>
          <a:ln w="28575" cap="sq" cmpd="sng">
            <a:solidFill>
              <a:schemeClr val="bg1"/>
            </a:solidFill>
            <a:prstDash val="solid"/>
            <a:miter/>
            <a:headEnd type="none" w="med" len="med"/>
            <a:tailEnd type="none" w="med" len="med"/>
          </a:ln>
        </p:spPr>
      </p:sp>
      <p:sp>
        <p:nvSpPr>
          <p:cNvPr id="68621" name="Line 12"/>
          <p:cNvSpPr/>
          <p:nvPr/>
        </p:nvSpPr>
        <p:spPr>
          <a:xfrm>
            <a:off x="3389313" y="3141663"/>
            <a:ext cx="0" cy="517525"/>
          </a:xfrm>
          <a:prstGeom prst="line">
            <a:avLst/>
          </a:prstGeom>
          <a:ln w="12700" cap="flat" cmpd="sng">
            <a:solidFill>
              <a:schemeClr val="bg1"/>
            </a:solidFill>
            <a:prstDash val="solid"/>
            <a:miter/>
            <a:headEnd type="none" w="med" len="med"/>
            <a:tailEnd type="none" w="med" len="med"/>
          </a:ln>
        </p:spPr>
      </p:sp>
      <p:sp>
        <p:nvSpPr>
          <p:cNvPr id="68622" name="Line 13"/>
          <p:cNvSpPr/>
          <p:nvPr/>
        </p:nvSpPr>
        <p:spPr>
          <a:xfrm>
            <a:off x="3846513" y="3141663"/>
            <a:ext cx="0" cy="517525"/>
          </a:xfrm>
          <a:prstGeom prst="line">
            <a:avLst/>
          </a:prstGeom>
          <a:ln w="12700" cap="flat" cmpd="sng">
            <a:solidFill>
              <a:schemeClr val="bg1"/>
            </a:solidFill>
            <a:prstDash val="solid"/>
            <a:miter/>
            <a:headEnd type="none" w="med" len="med"/>
            <a:tailEnd type="none" w="med" len="med"/>
          </a:ln>
        </p:spPr>
      </p:sp>
      <p:sp>
        <p:nvSpPr>
          <p:cNvPr id="68623" name="Line 14"/>
          <p:cNvSpPr/>
          <p:nvPr/>
        </p:nvSpPr>
        <p:spPr>
          <a:xfrm>
            <a:off x="4303713" y="3141663"/>
            <a:ext cx="0" cy="517525"/>
          </a:xfrm>
          <a:prstGeom prst="line">
            <a:avLst/>
          </a:prstGeom>
          <a:ln w="12700" cap="flat" cmpd="sng">
            <a:solidFill>
              <a:schemeClr val="bg1"/>
            </a:solidFill>
            <a:prstDash val="solid"/>
            <a:miter/>
            <a:headEnd type="none" w="med" len="med"/>
            <a:tailEnd type="none" w="med" len="med"/>
          </a:ln>
        </p:spPr>
      </p:sp>
      <p:sp>
        <p:nvSpPr>
          <p:cNvPr id="68624" name="Line 15"/>
          <p:cNvSpPr/>
          <p:nvPr/>
        </p:nvSpPr>
        <p:spPr>
          <a:xfrm>
            <a:off x="5675313" y="3141663"/>
            <a:ext cx="0" cy="517525"/>
          </a:xfrm>
          <a:prstGeom prst="line">
            <a:avLst/>
          </a:prstGeom>
          <a:ln w="28575" cap="sq" cmpd="sng">
            <a:solidFill>
              <a:schemeClr val="bg1"/>
            </a:solidFill>
            <a:prstDash val="solid"/>
            <a:miter/>
            <a:headEnd type="none" w="med" len="med"/>
            <a:tailEnd type="none" w="med" len="med"/>
          </a:ln>
        </p:spPr>
      </p:sp>
      <p:sp>
        <p:nvSpPr>
          <p:cNvPr id="68625" name="Line 16"/>
          <p:cNvSpPr/>
          <p:nvPr/>
        </p:nvSpPr>
        <p:spPr>
          <a:xfrm>
            <a:off x="4760913" y="3141663"/>
            <a:ext cx="0" cy="517525"/>
          </a:xfrm>
          <a:prstGeom prst="line">
            <a:avLst/>
          </a:prstGeom>
          <a:ln w="12700" cap="flat" cmpd="sng">
            <a:solidFill>
              <a:schemeClr val="bg1"/>
            </a:solidFill>
            <a:prstDash val="solid"/>
            <a:miter/>
            <a:headEnd type="none" w="med" len="med"/>
            <a:tailEnd type="none" w="med" len="med"/>
          </a:ln>
        </p:spPr>
      </p:sp>
      <p:sp>
        <p:nvSpPr>
          <p:cNvPr id="68626" name="Line 17"/>
          <p:cNvSpPr/>
          <p:nvPr/>
        </p:nvSpPr>
        <p:spPr>
          <a:xfrm>
            <a:off x="5218113" y="3141663"/>
            <a:ext cx="0" cy="517525"/>
          </a:xfrm>
          <a:prstGeom prst="line">
            <a:avLst/>
          </a:prstGeom>
          <a:ln w="12700" cap="flat" cmpd="sng">
            <a:solidFill>
              <a:schemeClr val="bg1"/>
            </a:solidFill>
            <a:prstDash val="solid"/>
            <a:miter/>
            <a:headEnd type="none" w="med" len="med"/>
            <a:tailEnd type="none" w="med" len="med"/>
          </a:ln>
        </p:spPr>
      </p:sp>
      <p:sp>
        <p:nvSpPr>
          <p:cNvPr id="68627" name="Text Box 18"/>
          <p:cNvSpPr txBox="1"/>
          <p:nvPr/>
        </p:nvSpPr>
        <p:spPr>
          <a:xfrm>
            <a:off x="2268538" y="3716338"/>
            <a:ext cx="1008062"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1800" b="1" dirty="0">
                <a:solidFill>
                  <a:srgbClr val="020603"/>
                </a:solidFill>
                <a:latin typeface="Times New Roman" panose="02020603050405020304" pitchFamily="18" charset="0"/>
                <a:ea typeface="微软雅黑 Light" panose="020B0502040204020203" charset="-122"/>
              </a:rPr>
              <a:t>Q.front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68628" name="Line 19"/>
          <p:cNvSpPr/>
          <p:nvPr/>
        </p:nvSpPr>
        <p:spPr>
          <a:xfrm flipV="1">
            <a:off x="3103563" y="3670300"/>
            <a:ext cx="0" cy="304800"/>
          </a:xfrm>
          <a:prstGeom prst="line">
            <a:avLst/>
          </a:prstGeom>
          <a:ln w="9525" cap="flat" cmpd="sng">
            <a:solidFill>
              <a:schemeClr val="bg1"/>
            </a:solidFill>
            <a:prstDash val="solid"/>
            <a:miter/>
            <a:headEnd type="none" w="med" len="med"/>
            <a:tailEnd type="triangle" w="med" len="lg"/>
          </a:ln>
        </p:spPr>
      </p:sp>
      <p:sp>
        <p:nvSpPr>
          <p:cNvPr id="68629" name="Rectangle 20"/>
          <p:cNvSpPr/>
          <p:nvPr/>
        </p:nvSpPr>
        <p:spPr>
          <a:xfrm>
            <a:off x="3219450" y="3716338"/>
            <a:ext cx="8382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Q.rear</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68630" name="Line 21"/>
          <p:cNvSpPr/>
          <p:nvPr/>
        </p:nvSpPr>
        <p:spPr>
          <a:xfrm flipV="1">
            <a:off x="3262313" y="3659188"/>
            <a:ext cx="0" cy="304800"/>
          </a:xfrm>
          <a:prstGeom prst="line">
            <a:avLst/>
          </a:prstGeom>
          <a:ln w="9525" cap="flat" cmpd="sng">
            <a:solidFill>
              <a:schemeClr val="bg1"/>
            </a:solidFill>
            <a:prstDash val="solid"/>
            <a:miter/>
            <a:headEnd type="none" w="med" len="med"/>
            <a:tailEnd type="triangle" w="med" len="lg"/>
          </a:ln>
        </p:spPr>
      </p:sp>
      <p:sp>
        <p:nvSpPr>
          <p:cNvPr id="68631" name="Rectangle 22"/>
          <p:cNvSpPr/>
          <p:nvPr/>
        </p:nvSpPr>
        <p:spPr>
          <a:xfrm>
            <a:off x="2268538" y="4581525"/>
            <a:ext cx="43656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初始化空队列</a:t>
            </a:r>
            <a:r>
              <a:rPr lang="en-US" altLang="zh-CN" sz="2400" b="1" dirty="0">
                <a:solidFill>
                  <a:srgbClr val="020603"/>
                </a:solidFill>
                <a:latin typeface="微软雅黑 Light" panose="020B0502040204020203" charset="-122"/>
                <a:ea typeface="微软雅黑 Light" panose="020B0502040204020203" charset="-122"/>
              </a:rPr>
              <a:t>:</a:t>
            </a:r>
            <a:r>
              <a:rPr lang="en-US" altLang="zh-CN" sz="2400" b="1" dirty="0">
                <a:solidFill>
                  <a:srgbClr val="020603"/>
                </a:solidFill>
                <a:latin typeface="Times New Roman" panose="02020603050405020304" pitchFamily="18" charset="0"/>
                <a:ea typeface="微软雅黑 Light" panose="020B0502040204020203" charset="-122"/>
              </a:rPr>
              <a:t>Q.front==Q.rear</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68632" name="Rectangle 23"/>
          <p:cNvSpPr>
            <a:spLocks noGrp="1"/>
          </p:cNvSpPr>
          <p:nvPr>
            <p:ph type="title" idx="4294967295"/>
          </p:nvPr>
        </p:nvSpPr>
        <p:spPr>
          <a:xfrm>
            <a:off x="107950" y="238125"/>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000" dirty="0">
                <a:ea typeface="微软雅黑 Light" panose="020B0502040204020203" charset="-122"/>
              </a:rPr>
              <a:t>——</a:t>
            </a:r>
            <a:r>
              <a:rPr lang="zh-CN" altLang="en-US" sz="2000" dirty="0">
                <a:ea typeface="微软雅黑 Light" panose="020B0502040204020203" charset="-122"/>
              </a:rPr>
              <a:t>顺序队列</a:t>
            </a:r>
            <a:endParaRPr lang="zh-CN" altLang="en-US" sz="2000" dirty="0">
              <a:ea typeface="微软雅黑 Light" panose="020B0502040204020203"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66955" name="Rectangle 43"/>
          <p:cNvSpPr/>
          <p:nvPr/>
        </p:nvSpPr>
        <p:spPr>
          <a:xfrm>
            <a:off x="4021138" y="3716338"/>
            <a:ext cx="8382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Q.rear</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66960" name="Rectangle 48"/>
          <p:cNvSpPr/>
          <p:nvPr/>
        </p:nvSpPr>
        <p:spPr>
          <a:xfrm>
            <a:off x="3846513" y="3271838"/>
            <a:ext cx="457200" cy="5175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000" b="1" dirty="0">
                <a:solidFill>
                  <a:srgbClr val="020603"/>
                </a:solidFill>
                <a:latin typeface="微软雅黑 Light" panose="020B0502040204020203" charset="-122"/>
                <a:ea typeface="微软雅黑 Light" panose="020B0502040204020203" charset="-122"/>
              </a:rPr>
              <a:t>J3</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69637" name="Rectangle 7"/>
          <p:cNvSpPr/>
          <p:nvPr/>
        </p:nvSpPr>
        <p:spPr>
          <a:xfrm>
            <a:off x="2916238" y="3141663"/>
            <a:ext cx="457200" cy="5175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000" b="1" dirty="0">
                <a:latin typeface="微软雅黑 Light" panose="020B0502040204020203" charset="-122"/>
                <a:ea typeface="微软雅黑 Light" panose="020B0502040204020203" charset="-122"/>
              </a:rPr>
              <a:t>J1</a:t>
            </a:r>
            <a:r>
              <a:rPr lang="zh-CN" altLang="en-US" sz="2800" b="1" dirty="0">
                <a:latin typeface="微软雅黑 Light" panose="020B0502040204020203" charset="-122"/>
                <a:ea typeface="微软雅黑 Light" panose="020B0502040204020203" charset="-122"/>
              </a:rPr>
              <a:t>　</a:t>
            </a:r>
            <a:endParaRPr lang="zh-CN" altLang="en-US" sz="2800" b="1" dirty="0">
              <a:latin typeface="微软雅黑 Light" panose="020B0502040204020203" charset="-122"/>
              <a:ea typeface="微软雅黑 Light" panose="020B0502040204020203" charset="-122"/>
            </a:endParaRPr>
          </a:p>
        </p:txBody>
      </p:sp>
      <p:sp>
        <p:nvSpPr>
          <p:cNvPr id="69638" name="Rectangle 19"/>
          <p:cNvSpPr/>
          <p:nvPr/>
        </p:nvSpPr>
        <p:spPr>
          <a:xfrm>
            <a:off x="2411413" y="4437063"/>
            <a:ext cx="4156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20603"/>
                </a:solidFill>
                <a:latin typeface="Times New Roman" panose="02020603050405020304" pitchFamily="18" charset="0"/>
                <a:ea typeface="微软雅黑 Light" panose="020B0502040204020203" charset="-122"/>
              </a:rPr>
              <a:t>入队列</a:t>
            </a:r>
            <a:r>
              <a:rPr lang="en-US" altLang="zh-CN" sz="2400" b="1" dirty="0">
                <a:solidFill>
                  <a:srgbClr val="020603"/>
                </a:solidFill>
                <a:latin typeface="Times New Roman" panose="02020603050405020304" pitchFamily="18" charset="0"/>
                <a:ea typeface="微软雅黑 Light" panose="020B0502040204020203" charset="-122"/>
              </a:rPr>
              <a:t>:Q.rear++(</a:t>
            </a:r>
            <a:r>
              <a:rPr lang="zh-CN" altLang="en-US" sz="2400" b="1" dirty="0">
                <a:solidFill>
                  <a:srgbClr val="020603"/>
                </a:solidFill>
                <a:latin typeface="Times New Roman" panose="02020603050405020304" pitchFamily="18" charset="0"/>
                <a:ea typeface="微软雅黑 Light" panose="020B0502040204020203" charset="-122"/>
              </a:rPr>
              <a:t>尾指针增１</a:t>
            </a:r>
            <a:r>
              <a:rPr lang="en-US" altLang="zh-CN" sz="2400" b="1" dirty="0">
                <a:solidFill>
                  <a:srgbClr val="020603"/>
                </a:solidFill>
                <a:latin typeface="Times New Roman" panose="02020603050405020304" pitchFamily="18" charset="0"/>
                <a:ea typeface="微软雅黑 Light" panose="020B0502040204020203" charset="-122"/>
              </a:rPr>
              <a:t>)</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69639" name="Rectangle 23"/>
          <p:cNvSpPr/>
          <p:nvPr/>
        </p:nvSpPr>
        <p:spPr>
          <a:xfrm>
            <a:off x="52181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9640" name="Rectangle 24"/>
          <p:cNvSpPr/>
          <p:nvPr/>
        </p:nvSpPr>
        <p:spPr>
          <a:xfrm>
            <a:off x="47609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9641" name="Rectangle 25"/>
          <p:cNvSpPr/>
          <p:nvPr/>
        </p:nvSpPr>
        <p:spPr>
          <a:xfrm>
            <a:off x="43037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9642" name="Rectangle 26"/>
          <p:cNvSpPr/>
          <p:nvPr/>
        </p:nvSpPr>
        <p:spPr>
          <a:xfrm>
            <a:off x="38465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9643" name="Rectangle 27"/>
          <p:cNvSpPr/>
          <p:nvPr/>
        </p:nvSpPr>
        <p:spPr>
          <a:xfrm>
            <a:off x="33893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69644" name="Rectangle 28"/>
          <p:cNvSpPr/>
          <p:nvPr/>
        </p:nvSpPr>
        <p:spPr>
          <a:xfrm>
            <a:off x="29321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zh-CN" altLang="en-US" sz="2800" dirty="0">
                <a:latin typeface="微软雅黑 Light" panose="020B0502040204020203" charset="-122"/>
                <a:ea typeface="微软雅黑 Light" panose="020B0502040204020203" charset="-122"/>
              </a:rPr>
              <a:t>　</a:t>
            </a:r>
            <a:endParaRPr lang="zh-CN" altLang="en-US" sz="2800" dirty="0">
              <a:latin typeface="微软雅黑 Light" panose="020B0502040204020203" charset="-122"/>
              <a:ea typeface="微软雅黑 Light" panose="020B0502040204020203" charset="-122"/>
            </a:endParaRPr>
          </a:p>
        </p:txBody>
      </p:sp>
      <p:sp>
        <p:nvSpPr>
          <p:cNvPr id="69645" name="Line 29"/>
          <p:cNvSpPr/>
          <p:nvPr/>
        </p:nvSpPr>
        <p:spPr>
          <a:xfrm>
            <a:off x="2932113" y="3141663"/>
            <a:ext cx="2743200" cy="0"/>
          </a:xfrm>
          <a:prstGeom prst="line">
            <a:avLst/>
          </a:prstGeom>
          <a:ln w="28575" cap="sq" cmpd="sng">
            <a:solidFill>
              <a:schemeClr val="bg1"/>
            </a:solidFill>
            <a:prstDash val="solid"/>
            <a:miter/>
            <a:headEnd type="none" w="med" len="med"/>
            <a:tailEnd type="none" w="med" len="med"/>
          </a:ln>
        </p:spPr>
      </p:sp>
      <p:sp>
        <p:nvSpPr>
          <p:cNvPr id="69646" name="Line 30"/>
          <p:cNvSpPr/>
          <p:nvPr/>
        </p:nvSpPr>
        <p:spPr>
          <a:xfrm>
            <a:off x="2932113" y="3659188"/>
            <a:ext cx="2743200" cy="0"/>
          </a:xfrm>
          <a:prstGeom prst="line">
            <a:avLst/>
          </a:prstGeom>
          <a:ln w="28575" cap="sq" cmpd="sng">
            <a:solidFill>
              <a:schemeClr val="bg1"/>
            </a:solidFill>
            <a:prstDash val="solid"/>
            <a:miter/>
            <a:headEnd type="none" w="med" len="med"/>
            <a:tailEnd type="none" w="med" len="med"/>
          </a:ln>
        </p:spPr>
      </p:sp>
      <p:sp>
        <p:nvSpPr>
          <p:cNvPr id="69647" name="Line 31"/>
          <p:cNvSpPr/>
          <p:nvPr/>
        </p:nvSpPr>
        <p:spPr>
          <a:xfrm>
            <a:off x="2932113" y="3141663"/>
            <a:ext cx="0" cy="517525"/>
          </a:xfrm>
          <a:prstGeom prst="line">
            <a:avLst/>
          </a:prstGeom>
          <a:ln w="28575" cap="sq" cmpd="sng">
            <a:solidFill>
              <a:schemeClr val="bg1"/>
            </a:solidFill>
            <a:prstDash val="solid"/>
            <a:miter/>
            <a:headEnd type="none" w="med" len="med"/>
            <a:tailEnd type="none" w="med" len="med"/>
          </a:ln>
        </p:spPr>
      </p:sp>
      <p:sp>
        <p:nvSpPr>
          <p:cNvPr id="69648" name="Line 32"/>
          <p:cNvSpPr/>
          <p:nvPr/>
        </p:nvSpPr>
        <p:spPr>
          <a:xfrm>
            <a:off x="3389313" y="3141663"/>
            <a:ext cx="0" cy="517525"/>
          </a:xfrm>
          <a:prstGeom prst="line">
            <a:avLst/>
          </a:prstGeom>
          <a:ln w="12700" cap="flat" cmpd="sng">
            <a:solidFill>
              <a:schemeClr val="bg1"/>
            </a:solidFill>
            <a:prstDash val="solid"/>
            <a:miter/>
            <a:headEnd type="none" w="med" len="med"/>
            <a:tailEnd type="none" w="med" len="med"/>
          </a:ln>
        </p:spPr>
      </p:sp>
      <p:sp>
        <p:nvSpPr>
          <p:cNvPr id="69649" name="Line 33"/>
          <p:cNvSpPr/>
          <p:nvPr/>
        </p:nvSpPr>
        <p:spPr>
          <a:xfrm>
            <a:off x="3846513" y="3141663"/>
            <a:ext cx="0" cy="517525"/>
          </a:xfrm>
          <a:prstGeom prst="line">
            <a:avLst/>
          </a:prstGeom>
          <a:ln w="12700" cap="flat" cmpd="sng">
            <a:solidFill>
              <a:schemeClr val="bg1"/>
            </a:solidFill>
            <a:prstDash val="solid"/>
            <a:miter/>
            <a:headEnd type="none" w="med" len="med"/>
            <a:tailEnd type="none" w="med" len="med"/>
          </a:ln>
        </p:spPr>
      </p:sp>
      <p:sp>
        <p:nvSpPr>
          <p:cNvPr id="69650" name="Line 34"/>
          <p:cNvSpPr/>
          <p:nvPr/>
        </p:nvSpPr>
        <p:spPr>
          <a:xfrm>
            <a:off x="4303713" y="3141663"/>
            <a:ext cx="0" cy="517525"/>
          </a:xfrm>
          <a:prstGeom prst="line">
            <a:avLst/>
          </a:prstGeom>
          <a:ln w="12700" cap="flat" cmpd="sng">
            <a:solidFill>
              <a:schemeClr val="bg1"/>
            </a:solidFill>
            <a:prstDash val="solid"/>
            <a:miter/>
            <a:headEnd type="none" w="med" len="med"/>
            <a:tailEnd type="none" w="med" len="med"/>
          </a:ln>
        </p:spPr>
      </p:sp>
      <p:sp>
        <p:nvSpPr>
          <p:cNvPr id="69651" name="Line 35"/>
          <p:cNvSpPr/>
          <p:nvPr/>
        </p:nvSpPr>
        <p:spPr>
          <a:xfrm>
            <a:off x="5675313" y="3141663"/>
            <a:ext cx="0" cy="517525"/>
          </a:xfrm>
          <a:prstGeom prst="line">
            <a:avLst/>
          </a:prstGeom>
          <a:ln w="28575" cap="sq" cmpd="sng">
            <a:solidFill>
              <a:schemeClr val="bg1"/>
            </a:solidFill>
            <a:prstDash val="solid"/>
            <a:miter/>
            <a:headEnd type="none" w="med" len="med"/>
            <a:tailEnd type="none" w="med" len="med"/>
          </a:ln>
        </p:spPr>
      </p:sp>
      <p:sp>
        <p:nvSpPr>
          <p:cNvPr id="69652" name="Line 36"/>
          <p:cNvSpPr/>
          <p:nvPr/>
        </p:nvSpPr>
        <p:spPr>
          <a:xfrm>
            <a:off x="4760913" y="3141663"/>
            <a:ext cx="0" cy="517525"/>
          </a:xfrm>
          <a:prstGeom prst="line">
            <a:avLst/>
          </a:prstGeom>
          <a:ln w="12700" cap="flat" cmpd="sng">
            <a:solidFill>
              <a:schemeClr val="bg1"/>
            </a:solidFill>
            <a:prstDash val="solid"/>
            <a:miter/>
            <a:headEnd type="none" w="med" len="med"/>
            <a:tailEnd type="none" w="med" len="med"/>
          </a:ln>
        </p:spPr>
      </p:sp>
      <p:sp>
        <p:nvSpPr>
          <p:cNvPr id="69653" name="Line 37"/>
          <p:cNvSpPr/>
          <p:nvPr/>
        </p:nvSpPr>
        <p:spPr>
          <a:xfrm>
            <a:off x="5218113" y="3141663"/>
            <a:ext cx="0" cy="517525"/>
          </a:xfrm>
          <a:prstGeom prst="line">
            <a:avLst/>
          </a:prstGeom>
          <a:ln w="12700" cap="flat" cmpd="sng">
            <a:solidFill>
              <a:schemeClr val="bg1"/>
            </a:solidFill>
            <a:prstDash val="solid"/>
            <a:miter/>
            <a:headEnd type="none" w="med" len="med"/>
            <a:tailEnd type="none" w="med" len="med"/>
          </a:ln>
        </p:spPr>
      </p:sp>
      <p:sp>
        <p:nvSpPr>
          <p:cNvPr id="69654" name="Text Box 38"/>
          <p:cNvSpPr txBox="1"/>
          <p:nvPr/>
        </p:nvSpPr>
        <p:spPr>
          <a:xfrm>
            <a:off x="2268538" y="3716338"/>
            <a:ext cx="1008062"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1800" b="1" dirty="0">
                <a:solidFill>
                  <a:srgbClr val="020603"/>
                </a:solidFill>
                <a:latin typeface="Times New Roman" panose="02020603050405020304" pitchFamily="18" charset="0"/>
                <a:ea typeface="微软雅黑 Light" panose="020B0502040204020203" charset="-122"/>
              </a:rPr>
              <a:t>Q.front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69655" name="Line 39"/>
          <p:cNvSpPr/>
          <p:nvPr/>
        </p:nvSpPr>
        <p:spPr>
          <a:xfrm flipV="1">
            <a:off x="3103563" y="3670300"/>
            <a:ext cx="0" cy="304800"/>
          </a:xfrm>
          <a:prstGeom prst="line">
            <a:avLst/>
          </a:prstGeom>
          <a:ln w="9525" cap="flat" cmpd="sng">
            <a:solidFill>
              <a:schemeClr val="bg1"/>
            </a:solidFill>
            <a:prstDash val="solid"/>
            <a:miter/>
            <a:headEnd type="none" w="med" len="med"/>
            <a:tailEnd type="triangle" w="med" len="lg"/>
          </a:ln>
        </p:spPr>
      </p:sp>
      <p:sp>
        <p:nvSpPr>
          <p:cNvPr id="166952" name="Rectangle 40"/>
          <p:cNvSpPr/>
          <p:nvPr/>
        </p:nvSpPr>
        <p:spPr>
          <a:xfrm>
            <a:off x="3492500" y="3709988"/>
            <a:ext cx="8382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Q.rear</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66953" name="Line 41"/>
          <p:cNvSpPr/>
          <p:nvPr/>
        </p:nvSpPr>
        <p:spPr>
          <a:xfrm flipV="1">
            <a:off x="3535363" y="3652838"/>
            <a:ext cx="0" cy="304800"/>
          </a:xfrm>
          <a:prstGeom prst="line">
            <a:avLst/>
          </a:prstGeom>
          <a:ln w="9525" cap="flat" cmpd="sng">
            <a:solidFill>
              <a:schemeClr val="bg1"/>
            </a:solidFill>
            <a:prstDash val="solid"/>
            <a:miter/>
            <a:headEnd type="none" w="med" len="med"/>
            <a:tailEnd type="triangle" w="med" len="lg"/>
          </a:ln>
        </p:spPr>
      </p:sp>
      <p:sp>
        <p:nvSpPr>
          <p:cNvPr id="166956" name="Line 44"/>
          <p:cNvSpPr/>
          <p:nvPr/>
        </p:nvSpPr>
        <p:spPr>
          <a:xfrm flipV="1">
            <a:off x="4064000" y="3659188"/>
            <a:ext cx="0" cy="304800"/>
          </a:xfrm>
          <a:prstGeom prst="line">
            <a:avLst/>
          </a:prstGeom>
          <a:ln w="9525" cap="flat" cmpd="sng">
            <a:solidFill>
              <a:schemeClr val="bg1"/>
            </a:solidFill>
            <a:prstDash val="solid"/>
            <a:miter/>
            <a:headEnd type="none" w="med" len="med"/>
            <a:tailEnd type="triangle" w="med" len="lg"/>
          </a:ln>
        </p:spPr>
      </p:sp>
      <p:sp>
        <p:nvSpPr>
          <p:cNvPr id="166959" name="Rectangle 47"/>
          <p:cNvSpPr/>
          <p:nvPr/>
        </p:nvSpPr>
        <p:spPr>
          <a:xfrm>
            <a:off x="3394075" y="3271838"/>
            <a:ext cx="457200" cy="5175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000" b="1" dirty="0">
                <a:latin typeface="微软雅黑 Light" panose="020B0502040204020203" charset="-122"/>
                <a:ea typeface="微软雅黑 Light" panose="020B0502040204020203" charset="-122"/>
              </a:rPr>
              <a:t>J2</a:t>
            </a:r>
            <a:endParaRPr lang="en-US" altLang="zh-CN" sz="2000" b="1" dirty="0">
              <a:latin typeface="微软雅黑 Light" panose="020B0502040204020203" charset="-122"/>
              <a:ea typeface="微软雅黑 Light" panose="020B0502040204020203" charset="-122"/>
            </a:endParaRPr>
          </a:p>
        </p:txBody>
      </p:sp>
      <p:sp>
        <p:nvSpPr>
          <p:cNvPr id="166961" name="Rectangle 49"/>
          <p:cNvSpPr/>
          <p:nvPr/>
        </p:nvSpPr>
        <p:spPr>
          <a:xfrm>
            <a:off x="4525963" y="3716338"/>
            <a:ext cx="8382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Q.rear</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66962" name="Line 50"/>
          <p:cNvSpPr/>
          <p:nvPr/>
        </p:nvSpPr>
        <p:spPr>
          <a:xfrm flipV="1">
            <a:off x="4568825" y="3659188"/>
            <a:ext cx="0" cy="304800"/>
          </a:xfrm>
          <a:prstGeom prst="line">
            <a:avLst/>
          </a:prstGeom>
          <a:ln w="9525" cap="flat" cmpd="sng">
            <a:solidFill>
              <a:schemeClr val="bg1"/>
            </a:solidFill>
            <a:prstDash val="solid"/>
            <a:miter/>
            <a:headEnd type="none" w="med" len="med"/>
            <a:tailEnd type="triangle" w="med" len="lg"/>
          </a:ln>
        </p:spPr>
      </p:sp>
      <p:sp>
        <p:nvSpPr>
          <p:cNvPr id="69662" name="Rectangle 51"/>
          <p:cNvSpPr>
            <a:spLocks noGrp="1"/>
          </p:cNvSpPr>
          <p:nvPr>
            <p:ph type="title" idx="4294967295"/>
          </p:nvPr>
        </p:nvSpPr>
        <p:spPr>
          <a:xfrm>
            <a:off x="107950" y="188913"/>
            <a:ext cx="6477000" cy="868362"/>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000" dirty="0">
                <a:ea typeface="微软雅黑 Light" panose="020B0502040204020203" charset="-122"/>
              </a:rPr>
              <a:t>——</a:t>
            </a:r>
            <a:r>
              <a:rPr lang="zh-CN" altLang="en-US" sz="2000" dirty="0">
                <a:ea typeface="微软雅黑 Light" panose="020B0502040204020203" charset="-122"/>
              </a:rPr>
              <a:t>顺序队列</a:t>
            </a:r>
            <a:endParaRPr lang="zh-CN" altLang="en-US" sz="2000" dirty="0">
              <a:ea typeface="微软雅黑 Light" panose="020B0502040204020203" charset="-122"/>
            </a:endParaRPr>
          </a:p>
        </p:txBody>
      </p:sp>
      <p:sp>
        <p:nvSpPr>
          <p:cNvPr id="69663" name="Rectangle 52"/>
          <p:cNvSpPr/>
          <p:nvPr/>
        </p:nvSpPr>
        <p:spPr>
          <a:xfrm>
            <a:off x="1219200" y="685800"/>
            <a:ext cx="6934200" cy="1143000"/>
          </a:xfrm>
          <a:prstGeom prst="rect">
            <a:avLst/>
          </a:prstGeom>
          <a:noFill/>
          <a:ln w="9525">
            <a:noFill/>
          </a:ln>
        </p:spPr>
        <p:txBody>
          <a:bodyPr anchor="b"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3600" b="1" dirty="0">
                <a:solidFill>
                  <a:schemeClr val="tx2"/>
                </a:solidFill>
                <a:latin typeface="Tahoma" panose="020B0604030504040204" pitchFamily="34" charset="0"/>
                <a:ea typeface="微软雅黑 Light" panose="020B0502040204020203" charset="-122"/>
              </a:rPr>
              <a:t>头、尾指针和队列中元素的关系</a:t>
            </a:r>
            <a:endParaRPr lang="zh-CN" altLang="en-US" sz="3600" b="1" dirty="0">
              <a:solidFill>
                <a:schemeClr val="tx2"/>
              </a:solidFill>
              <a:latin typeface="Tahoma" panose="020B0604030504040204" pitchFamily="34" charset="0"/>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9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695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6695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695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696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6695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669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55" grpId="0"/>
      <p:bldP spid="166955" grpId="1"/>
      <p:bldP spid="166960" grpId="0"/>
      <p:bldP spid="166952" grpId="0"/>
      <p:bldP spid="166959" grpId="0"/>
      <p:bldP spid="16696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70033" name="Text Box 49"/>
          <p:cNvSpPr txBox="1"/>
          <p:nvPr/>
        </p:nvSpPr>
        <p:spPr>
          <a:xfrm>
            <a:off x="3276600" y="3716338"/>
            <a:ext cx="1008063"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1800" b="1" dirty="0">
                <a:solidFill>
                  <a:srgbClr val="020603"/>
                </a:solidFill>
                <a:latin typeface="Times New Roman" panose="02020603050405020304" pitchFamily="18" charset="0"/>
                <a:ea typeface="微软雅黑 Light" panose="020B0502040204020203" charset="-122"/>
              </a:rPr>
              <a:t>Q.front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70030" name="Rectangle 46"/>
          <p:cNvSpPr/>
          <p:nvPr/>
        </p:nvSpPr>
        <p:spPr>
          <a:xfrm>
            <a:off x="3394075" y="3271838"/>
            <a:ext cx="457200" cy="5175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000" b="1" dirty="0">
                <a:latin typeface="微软雅黑 Light" panose="020B0502040204020203" charset="-122"/>
                <a:ea typeface="微软雅黑 Light" panose="020B0502040204020203" charset="-122"/>
              </a:rPr>
              <a:t>J2</a:t>
            </a:r>
            <a:endParaRPr lang="en-US" altLang="zh-CN" sz="2000" b="1" dirty="0">
              <a:latin typeface="微软雅黑 Light" panose="020B0502040204020203" charset="-122"/>
              <a:ea typeface="微软雅黑 Light" panose="020B0502040204020203" charset="-122"/>
            </a:endParaRPr>
          </a:p>
        </p:txBody>
      </p:sp>
      <p:sp>
        <p:nvSpPr>
          <p:cNvPr id="70661" name="Rectangle 21"/>
          <p:cNvSpPr/>
          <p:nvPr/>
        </p:nvSpPr>
        <p:spPr>
          <a:xfrm>
            <a:off x="1219200" y="685800"/>
            <a:ext cx="6934200" cy="1143000"/>
          </a:xfrm>
          <a:prstGeom prst="rect">
            <a:avLst/>
          </a:prstGeom>
          <a:noFill/>
          <a:ln w="9525">
            <a:noFill/>
          </a:ln>
        </p:spPr>
        <p:txBody>
          <a:bodyPr anchor="b"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3600" b="1" dirty="0">
                <a:solidFill>
                  <a:schemeClr val="tx2"/>
                </a:solidFill>
                <a:latin typeface="Tahoma" panose="020B0604030504040204" pitchFamily="34" charset="0"/>
                <a:ea typeface="微软雅黑 Light" panose="020B0502040204020203" charset="-122"/>
              </a:rPr>
              <a:t>头、尾指针和队列中元素的关系</a:t>
            </a:r>
            <a:endParaRPr lang="zh-CN" altLang="en-US" sz="3600" b="1" dirty="0">
              <a:solidFill>
                <a:schemeClr val="tx2"/>
              </a:solidFill>
              <a:latin typeface="Tahoma" panose="020B0604030504040204" pitchFamily="34" charset="0"/>
              <a:ea typeface="微软雅黑 Light" panose="020B0502040204020203" charset="-122"/>
            </a:endParaRPr>
          </a:p>
        </p:txBody>
      </p:sp>
      <p:sp>
        <p:nvSpPr>
          <p:cNvPr id="70662" name="Rectangle 22"/>
          <p:cNvSpPr/>
          <p:nvPr/>
        </p:nvSpPr>
        <p:spPr>
          <a:xfrm>
            <a:off x="2700338" y="4581525"/>
            <a:ext cx="42592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20603"/>
                </a:solidFill>
                <a:latin typeface="Times New Roman" panose="02020603050405020304" pitchFamily="18" charset="0"/>
                <a:ea typeface="微软雅黑 Light" panose="020B0502040204020203" charset="-122"/>
              </a:rPr>
              <a:t>出队列</a:t>
            </a:r>
            <a:r>
              <a:rPr lang="en-US" altLang="zh-CN" sz="2400" b="1" dirty="0">
                <a:solidFill>
                  <a:srgbClr val="020603"/>
                </a:solidFill>
                <a:latin typeface="Times New Roman" panose="02020603050405020304" pitchFamily="18" charset="0"/>
                <a:ea typeface="微软雅黑 Light" panose="020B0502040204020203" charset="-122"/>
              </a:rPr>
              <a:t>:Q.front++(</a:t>
            </a:r>
            <a:r>
              <a:rPr lang="zh-CN" altLang="en-US" sz="2400" b="1" dirty="0">
                <a:solidFill>
                  <a:srgbClr val="020603"/>
                </a:solidFill>
                <a:latin typeface="Times New Roman" panose="02020603050405020304" pitchFamily="18" charset="0"/>
                <a:ea typeface="微软雅黑 Light" panose="020B0502040204020203" charset="-122"/>
              </a:rPr>
              <a:t>头指针增１</a:t>
            </a:r>
            <a:r>
              <a:rPr lang="en-US" altLang="zh-CN" sz="2400" b="1" dirty="0">
                <a:solidFill>
                  <a:srgbClr val="020603"/>
                </a:solidFill>
                <a:latin typeface="Times New Roman" panose="02020603050405020304" pitchFamily="18" charset="0"/>
                <a:ea typeface="微软雅黑 Light" panose="020B0502040204020203" charset="-122"/>
              </a:rPr>
              <a:t>)</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170008" name="Rectangle 24"/>
          <p:cNvSpPr/>
          <p:nvPr/>
        </p:nvSpPr>
        <p:spPr>
          <a:xfrm>
            <a:off x="3846513" y="3271838"/>
            <a:ext cx="457200" cy="5175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000" b="1" dirty="0">
                <a:solidFill>
                  <a:srgbClr val="020603"/>
                </a:solidFill>
                <a:latin typeface="微软雅黑 Light" panose="020B0502040204020203" charset="-122"/>
                <a:ea typeface="微软雅黑 Light" panose="020B0502040204020203" charset="-122"/>
              </a:rPr>
              <a:t>J3</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70664" name="Rectangle 26"/>
          <p:cNvSpPr/>
          <p:nvPr/>
        </p:nvSpPr>
        <p:spPr>
          <a:xfrm>
            <a:off x="52181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0665" name="Rectangle 27"/>
          <p:cNvSpPr/>
          <p:nvPr/>
        </p:nvSpPr>
        <p:spPr>
          <a:xfrm>
            <a:off x="47609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0666" name="Rectangle 28"/>
          <p:cNvSpPr/>
          <p:nvPr/>
        </p:nvSpPr>
        <p:spPr>
          <a:xfrm>
            <a:off x="43037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0667" name="Rectangle 29"/>
          <p:cNvSpPr/>
          <p:nvPr/>
        </p:nvSpPr>
        <p:spPr>
          <a:xfrm>
            <a:off x="38465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0668" name="Rectangle 30"/>
          <p:cNvSpPr/>
          <p:nvPr/>
        </p:nvSpPr>
        <p:spPr>
          <a:xfrm>
            <a:off x="33893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0669" name="Line 32"/>
          <p:cNvSpPr/>
          <p:nvPr/>
        </p:nvSpPr>
        <p:spPr>
          <a:xfrm>
            <a:off x="2932113" y="3141663"/>
            <a:ext cx="2743200" cy="0"/>
          </a:xfrm>
          <a:prstGeom prst="line">
            <a:avLst/>
          </a:prstGeom>
          <a:ln w="28575" cap="sq" cmpd="sng">
            <a:solidFill>
              <a:schemeClr val="bg1"/>
            </a:solidFill>
            <a:prstDash val="solid"/>
            <a:miter/>
            <a:headEnd type="none" w="med" len="med"/>
            <a:tailEnd type="none" w="med" len="med"/>
          </a:ln>
        </p:spPr>
      </p:sp>
      <p:sp>
        <p:nvSpPr>
          <p:cNvPr id="70670" name="Line 33"/>
          <p:cNvSpPr/>
          <p:nvPr/>
        </p:nvSpPr>
        <p:spPr>
          <a:xfrm>
            <a:off x="2932113" y="3659188"/>
            <a:ext cx="2743200" cy="0"/>
          </a:xfrm>
          <a:prstGeom prst="line">
            <a:avLst/>
          </a:prstGeom>
          <a:ln w="28575" cap="sq" cmpd="sng">
            <a:solidFill>
              <a:schemeClr val="bg1"/>
            </a:solidFill>
            <a:prstDash val="solid"/>
            <a:miter/>
            <a:headEnd type="none" w="med" len="med"/>
            <a:tailEnd type="none" w="med" len="med"/>
          </a:ln>
        </p:spPr>
      </p:sp>
      <p:sp>
        <p:nvSpPr>
          <p:cNvPr id="70671" name="Line 34"/>
          <p:cNvSpPr/>
          <p:nvPr/>
        </p:nvSpPr>
        <p:spPr>
          <a:xfrm>
            <a:off x="2932113" y="3141663"/>
            <a:ext cx="0" cy="517525"/>
          </a:xfrm>
          <a:prstGeom prst="line">
            <a:avLst/>
          </a:prstGeom>
          <a:ln w="28575" cap="sq" cmpd="sng">
            <a:solidFill>
              <a:schemeClr val="bg1"/>
            </a:solidFill>
            <a:prstDash val="solid"/>
            <a:miter/>
            <a:headEnd type="none" w="med" len="med"/>
            <a:tailEnd type="none" w="med" len="med"/>
          </a:ln>
        </p:spPr>
      </p:sp>
      <p:sp>
        <p:nvSpPr>
          <p:cNvPr id="70672" name="Line 35"/>
          <p:cNvSpPr/>
          <p:nvPr/>
        </p:nvSpPr>
        <p:spPr>
          <a:xfrm>
            <a:off x="3389313" y="3141663"/>
            <a:ext cx="0" cy="517525"/>
          </a:xfrm>
          <a:prstGeom prst="line">
            <a:avLst/>
          </a:prstGeom>
          <a:ln w="12700" cap="flat" cmpd="sng">
            <a:solidFill>
              <a:schemeClr val="bg1"/>
            </a:solidFill>
            <a:prstDash val="solid"/>
            <a:miter/>
            <a:headEnd type="none" w="med" len="med"/>
            <a:tailEnd type="none" w="med" len="med"/>
          </a:ln>
        </p:spPr>
      </p:sp>
      <p:sp>
        <p:nvSpPr>
          <p:cNvPr id="70673" name="Line 36"/>
          <p:cNvSpPr/>
          <p:nvPr/>
        </p:nvSpPr>
        <p:spPr>
          <a:xfrm>
            <a:off x="3846513" y="3141663"/>
            <a:ext cx="0" cy="517525"/>
          </a:xfrm>
          <a:prstGeom prst="line">
            <a:avLst/>
          </a:prstGeom>
          <a:ln w="12700" cap="flat" cmpd="sng">
            <a:solidFill>
              <a:schemeClr val="bg1"/>
            </a:solidFill>
            <a:prstDash val="solid"/>
            <a:miter/>
            <a:headEnd type="none" w="med" len="med"/>
            <a:tailEnd type="none" w="med" len="med"/>
          </a:ln>
        </p:spPr>
      </p:sp>
      <p:sp>
        <p:nvSpPr>
          <p:cNvPr id="70674" name="Line 37"/>
          <p:cNvSpPr/>
          <p:nvPr/>
        </p:nvSpPr>
        <p:spPr>
          <a:xfrm>
            <a:off x="4303713" y="3141663"/>
            <a:ext cx="0" cy="517525"/>
          </a:xfrm>
          <a:prstGeom prst="line">
            <a:avLst/>
          </a:prstGeom>
          <a:ln w="12700" cap="flat" cmpd="sng">
            <a:solidFill>
              <a:schemeClr val="bg1"/>
            </a:solidFill>
            <a:prstDash val="solid"/>
            <a:miter/>
            <a:headEnd type="none" w="med" len="med"/>
            <a:tailEnd type="none" w="med" len="med"/>
          </a:ln>
        </p:spPr>
      </p:sp>
      <p:sp>
        <p:nvSpPr>
          <p:cNvPr id="70675" name="Line 38"/>
          <p:cNvSpPr/>
          <p:nvPr/>
        </p:nvSpPr>
        <p:spPr>
          <a:xfrm>
            <a:off x="5675313" y="3141663"/>
            <a:ext cx="0" cy="517525"/>
          </a:xfrm>
          <a:prstGeom prst="line">
            <a:avLst/>
          </a:prstGeom>
          <a:ln w="28575" cap="sq" cmpd="sng">
            <a:solidFill>
              <a:schemeClr val="bg1"/>
            </a:solidFill>
            <a:prstDash val="solid"/>
            <a:miter/>
            <a:headEnd type="none" w="med" len="med"/>
            <a:tailEnd type="none" w="med" len="med"/>
          </a:ln>
        </p:spPr>
      </p:sp>
      <p:sp>
        <p:nvSpPr>
          <p:cNvPr id="70676" name="Line 39"/>
          <p:cNvSpPr/>
          <p:nvPr/>
        </p:nvSpPr>
        <p:spPr>
          <a:xfrm>
            <a:off x="4760913" y="3141663"/>
            <a:ext cx="0" cy="517525"/>
          </a:xfrm>
          <a:prstGeom prst="line">
            <a:avLst/>
          </a:prstGeom>
          <a:ln w="12700" cap="flat" cmpd="sng">
            <a:solidFill>
              <a:schemeClr val="bg1"/>
            </a:solidFill>
            <a:prstDash val="solid"/>
            <a:miter/>
            <a:headEnd type="none" w="med" len="med"/>
            <a:tailEnd type="none" w="med" len="med"/>
          </a:ln>
        </p:spPr>
      </p:sp>
      <p:sp>
        <p:nvSpPr>
          <p:cNvPr id="70677" name="Line 40"/>
          <p:cNvSpPr/>
          <p:nvPr/>
        </p:nvSpPr>
        <p:spPr>
          <a:xfrm>
            <a:off x="5218113" y="3141663"/>
            <a:ext cx="0" cy="517525"/>
          </a:xfrm>
          <a:prstGeom prst="line">
            <a:avLst/>
          </a:prstGeom>
          <a:ln w="12700" cap="flat" cmpd="sng">
            <a:solidFill>
              <a:schemeClr val="bg1"/>
            </a:solidFill>
            <a:prstDash val="solid"/>
            <a:miter/>
            <a:headEnd type="none" w="med" len="med"/>
            <a:tailEnd type="none" w="med" len="med"/>
          </a:ln>
        </p:spPr>
      </p:sp>
      <p:sp>
        <p:nvSpPr>
          <p:cNvPr id="170025" name="Text Box 41"/>
          <p:cNvSpPr txBox="1"/>
          <p:nvPr/>
        </p:nvSpPr>
        <p:spPr>
          <a:xfrm>
            <a:off x="2771775" y="3716338"/>
            <a:ext cx="1008063"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1800" b="1" dirty="0">
                <a:solidFill>
                  <a:srgbClr val="020603"/>
                </a:solidFill>
                <a:latin typeface="Times New Roman" panose="02020603050405020304" pitchFamily="18" charset="0"/>
                <a:ea typeface="微软雅黑 Light" panose="020B0502040204020203" charset="-122"/>
              </a:rPr>
              <a:t>Q.front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70026" name="Line 42"/>
          <p:cNvSpPr/>
          <p:nvPr/>
        </p:nvSpPr>
        <p:spPr>
          <a:xfrm flipV="1">
            <a:off x="3606800" y="3670300"/>
            <a:ext cx="0" cy="304800"/>
          </a:xfrm>
          <a:prstGeom prst="line">
            <a:avLst/>
          </a:prstGeom>
          <a:ln w="9525" cap="flat" cmpd="sng">
            <a:solidFill>
              <a:schemeClr val="bg1"/>
            </a:solidFill>
            <a:prstDash val="solid"/>
            <a:miter/>
            <a:headEnd type="none" w="med" len="med"/>
            <a:tailEnd type="triangle" w="med" len="lg"/>
          </a:ln>
        </p:spPr>
      </p:sp>
      <p:sp>
        <p:nvSpPr>
          <p:cNvPr id="70680" name="Rectangle 47"/>
          <p:cNvSpPr/>
          <p:nvPr/>
        </p:nvSpPr>
        <p:spPr>
          <a:xfrm>
            <a:off x="4525963" y="3716338"/>
            <a:ext cx="8382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Q.rear</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70681" name="Line 48"/>
          <p:cNvSpPr/>
          <p:nvPr/>
        </p:nvSpPr>
        <p:spPr>
          <a:xfrm flipV="1">
            <a:off x="4568825" y="3659188"/>
            <a:ext cx="0" cy="304800"/>
          </a:xfrm>
          <a:prstGeom prst="line">
            <a:avLst/>
          </a:prstGeom>
          <a:ln w="9525" cap="flat" cmpd="sng">
            <a:solidFill>
              <a:schemeClr val="bg1"/>
            </a:solidFill>
            <a:prstDash val="solid"/>
            <a:miter/>
            <a:headEnd type="none" w="med" len="med"/>
            <a:tailEnd type="triangle" w="med" len="lg"/>
          </a:ln>
        </p:spPr>
      </p:sp>
      <p:sp>
        <p:nvSpPr>
          <p:cNvPr id="170034" name="Line 50"/>
          <p:cNvSpPr/>
          <p:nvPr/>
        </p:nvSpPr>
        <p:spPr>
          <a:xfrm flipV="1">
            <a:off x="4111625" y="3670300"/>
            <a:ext cx="0" cy="304800"/>
          </a:xfrm>
          <a:prstGeom prst="line">
            <a:avLst/>
          </a:prstGeom>
          <a:ln w="9525" cap="flat" cmpd="sng">
            <a:solidFill>
              <a:schemeClr val="bg1"/>
            </a:solidFill>
            <a:prstDash val="solid"/>
            <a:miter/>
            <a:headEnd type="none" w="med" len="med"/>
            <a:tailEnd type="triangle" w="med" len="lg"/>
          </a:ln>
        </p:spPr>
      </p:sp>
      <p:sp>
        <p:nvSpPr>
          <p:cNvPr id="170035" name="Text Box 51"/>
          <p:cNvSpPr txBox="1"/>
          <p:nvPr/>
        </p:nvSpPr>
        <p:spPr>
          <a:xfrm>
            <a:off x="3635375" y="3709988"/>
            <a:ext cx="1008063"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1800" b="1" dirty="0">
                <a:solidFill>
                  <a:srgbClr val="020603"/>
                </a:solidFill>
                <a:latin typeface="Times New Roman" panose="02020603050405020304" pitchFamily="18" charset="0"/>
                <a:ea typeface="微软雅黑 Light" panose="020B0502040204020203" charset="-122"/>
              </a:rPr>
              <a:t>Q.front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70036" name="Line 52"/>
          <p:cNvSpPr/>
          <p:nvPr/>
        </p:nvSpPr>
        <p:spPr>
          <a:xfrm flipV="1">
            <a:off x="4470400" y="3663950"/>
            <a:ext cx="0" cy="304800"/>
          </a:xfrm>
          <a:prstGeom prst="line">
            <a:avLst/>
          </a:prstGeom>
          <a:ln w="9525" cap="flat" cmpd="sng">
            <a:solidFill>
              <a:schemeClr val="bg1"/>
            </a:solidFill>
            <a:prstDash val="solid"/>
            <a:miter/>
            <a:headEnd type="none" w="med" len="med"/>
            <a:tailEnd type="triangle" w="med" len="lg"/>
          </a:ln>
        </p:spPr>
      </p:sp>
      <p:sp>
        <p:nvSpPr>
          <p:cNvPr id="170037" name="Rectangle 53"/>
          <p:cNvSpPr/>
          <p:nvPr/>
        </p:nvSpPr>
        <p:spPr>
          <a:xfrm>
            <a:off x="2700338" y="5013325"/>
            <a:ext cx="41767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20603"/>
                </a:solidFill>
                <a:latin typeface="Times New Roman" panose="02020603050405020304" pitchFamily="18" charset="0"/>
                <a:ea typeface="微软雅黑 Light" panose="020B0502040204020203" charset="-122"/>
              </a:rPr>
              <a:t>队列空</a:t>
            </a:r>
            <a:r>
              <a:rPr lang="en-US" altLang="zh-CN" sz="2400" b="1" dirty="0">
                <a:solidFill>
                  <a:srgbClr val="020603"/>
                </a:solidFill>
                <a:latin typeface="Times New Roman" panose="02020603050405020304" pitchFamily="18" charset="0"/>
                <a:ea typeface="微软雅黑 Light" panose="020B0502040204020203" charset="-122"/>
              </a:rPr>
              <a:t>:Q.front==Q.rear</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70686" name="Rectangle 54"/>
          <p:cNvSpPr>
            <a:spLocks noGrp="1"/>
          </p:cNvSpPr>
          <p:nvPr>
            <p:ph type="title" idx="4294967295"/>
          </p:nvPr>
        </p:nvSpPr>
        <p:spPr>
          <a:xfrm>
            <a:off x="111125" y="188913"/>
            <a:ext cx="6477000" cy="868362"/>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000" dirty="0">
                <a:ea typeface="微软雅黑 Light" panose="020B0502040204020203" charset="-122"/>
              </a:rPr>
              <a:t>——</a:t>
            </a:r>
            <a:r>
              <a:rPr lang="zh-CN" altLang="en-US" sz="2000" dirty="0">
                <a:ea typeface="微软雅黑 Light" panose="020B0502040204020203" charset="-122"/>
              </a:rPr>
              <a:t>顺序队列</a:t>
            </a:r>
            <a:endParaRPr lang="zh-CN" altLang="en-US" sz="2000" dirty="0">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00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700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003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7002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00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7000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700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003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7003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7003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70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33" grpId="0"/>
      <p:bldP spid="170033" grpId="1"/>
      <p:bldP spid="170030" grpId="0"/>
      <p:bldP spid="170008" grpId="0"/>
      <p:bldP spid="170025" grpId="0"/>
      <p:bldP spid="170035" grpId="0"/>
      <p:bldP spid="17003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71683" name="Text Box 44"/>
          <p:cNvSpPr txBox="1"/>
          <p:nvPr/>
        </p:nvSpPr>
        <p:spPr>
          <a:xfrm>
            <a:off x="3563938" y="3716338"/>
            <a:ext cx="1008062"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1800" b="1" dirty="0">
                <a:solidFill>
                  <a:srgbClr val="020603"/>
                </a:solidFill>
                <a:latin typeface="Times New Roman" panose="02020603050405020304" pitchFamily="18" charset="0"/>
                <a:ea typeface="微软雅黑 Light" panose="020B0502040204020203" charset="-122"/>
              </a:rPr>
              <a:t>Q.front</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71684" name="Rectangle 27"/>
          <p:cNvSpPr/>
          <p:nvPr/>
        </p:nvSpPr>
        <p:spPr>
          <a:xfrm>
            <a:off x="43037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1685" name="Rectangle 20"/>
          <p:cNvSpPr/>
          <p:nvPr/>
        </p:nvSpPr>
        <p:spPr>
          <a:xfrm>
            <a:off x="1219200" y="685800"/>
            <a:ext cx="6934200" cy="1143000"/>
          </a:xfrm>
          <a:prstGeom prst="rect">
            <a:avLst/>
          </a:prstGeom>
          <a:noFill/>
          <a:ln w="9525">
            <a:noFill/>
          </a:ln>
        </p:spPr>
        <p:txBody>
          <a:bodyPr anchor="b"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3600" b="1" dirty="0">
                <a:solidFill>
                  <a:schemeClr val="tx2"/>
                </a:solidFill>
                <a:latin typeface="Tahoma" panose="020B0604030504040204" pitchFamily="34" charset="0"/>
                <a:ea typeface="微软雅黑 Light" panose="020B0502040204020203" charset="-122"/>
              </a:rPr>
              <a:t>头、尾指针和队列中元素的关系</a:t>
            </a:r>
            <a:endParaRPr lang="zh-CN" altLang="en-US" sz="3600" b="1" dirty="0">
              <a:solidFill>
                <a:schemeClr val="tx2"/>
              </a:solidFill>
              <a:latin typeface="Tahoma" panose="020B0604030504040204" pitchFamily="34" charset="0"/>
              <a:ea typeface="微软雅黑 Light" panose="020B0502040204020203" charset="-122"/>
            </a:endParaRPr>
          </a:p>
        </p:txBody>
      </p:sp>
      <p:sp>
        <p:nvSpPr>
          <p:cNvPr id="71686" name="Rectangle 21"/>
          <p:cNvSpPr/>
          <p:nvPr/>
        </p:nvSpPr>
        <p:spPr>
          <a:xfrm>
            <a:off x="2627313" y="4437063"/>
            <a:ext cx="4156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20603"/>
                </a:solidFill>
                <a:latin typeface="Times New Roman" panose="02020603050405020304" pitchFamily="18" charset="0"/>
                <a:ea typeface="微软雅黑 Light" panose="020B0502040204020203" charset="-122"/>
              </a:rPr>
              <a:t>入队列</a:t>
            </a:r>
            <a:r>
              <a:rPr lang="en-US" altLang="zh-CN" sz="2400" b="1" dirty="0">
                <a:solidFill>
                  <a:srgbClr val="020603"/>
                </a:solidFill>
                <a:latin typeface="Times New Roman" panose="02020603050405020304" pitchFamily="18" charset="0"/>
                <a:ea typeface="微软雅黑 Light" panose="020B0502040204020203" charset="-122"/>
              </a:rPr>
              <a:t>:Q.rear++(</a:t>
            </a:r>
            <a:r>
              <a:rPr lang="zh-CN" altLang="en-US" sz="2400" b="1" dirty="0">
                <a:solidFill>
                  <a:srgbClr val="020603"/>
                </a:solidFill>
                <a:latin typeface="Times New Roman" panose="02020603050405020304" pitchFamily="18" charset="0"/>
                <a:ea typeface="微软雅黑 Light" panose="020B0502040204020203" charset="-122"/>
              </a:rPr>
              <a:t>尾指针增１</a:t>
            </a:r>
            <a:r>
              <a:rPr lang="en-US" altLang="zh-CN" sz="2400" b="1" dirty="0">
                <a:solidFill>
                  <a:srgbClr val="020603"/>
                </a:solidFill>
                <a:latin typeface="Times New Roman" panose="02020603050405020304" pitchFamily="18" charset="0"/>
                <a:ea typeface="微软雅黑 Light" panose="020B0502040204020203" charset="-122"/>
              </a:rPr>
              <a:t>)</a:t>
            </a:r>
            <a:endParaRPr lang="en-US" altLang="zh-CN" sz="2400" b="1" dirty="0">
              <a:solidFill>
                <a:srgbClr val="020603"/>
              </a:solidFill>
              <a:latin typeface="Times New Roman" panose="02020603050405020304" pitchFamily="18" charset="0"/>
              <a:ea typeface="微软雅黑 Light" panose="020B0502040204020203" charset="-122"/>
            </a:endParaRPr>
          </a:p>
        </p:txBody>
      </p:sp>
      <p:sp>
        <p:nvSpPr>
          <p:cNvPr id="71687" name="Rectangle 24"/>
          <p:cNvSpPr/>
          <p:nvPr/>
        </p:nvSpPr>
        <p:spPr>
          <a:xfrm>
            <a:off x="4284663" y="3213100"/>
            <a:ext cx="457200" cy="5175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000" b="1" dirty="0">
                <a:solidFill>
                  <a:srgbClr val="020603"/>
                </a:solidFill>
                <a:latin typeface="微软雅黑 Light" panose="020B0502040204020203" charset="-122"/>
                <a:ea typeface="微软雅黑 Light" panose="020B0502040204020203" charset="-122"/>
              </a:rPr>
              <a:t>J4</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71688" name="Rectangle 25"/>
          <p:cNvSpPr/>
          <p:nvPr/>
        </p:nvSpPr>
        <p:spPr>
          <a:xfrm>
            <a:off x="52181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1689" name="Rectangle 26"/>
          <p:cNvSpPr/>
          <p:nvPr/>
        </p:nvSpPr>
        <p:spPr>
          <a:xfrm>
            <a:off x="47609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1690" name="Rectangle 28"/>
          <p:cNvSpPr/>
          <p:nvPr/>
        </p:nvSpPr>
        <p:spPr>
          <a:xfrm>
            <a:off x="38465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1691" name="Rectangle 29"/>
          <p:cNvSpPr/>
          <p:nvPr/>
        </p:nvSpPr>
        <p:spPr>
          <a:xfrm>
            <a:off x="3389313" y="3141663"/>
            <a:ext cx="457200" cy="517525"/>
          </a:xfrm>
          <a:prstGeom prst="rect">
            <a:avLst/>
          </a:prstGeom>
          <a:noFill/>
          <a:ln w="9525" cap="flat" cmpd="sng">
            <a:solidFill>
              <a:schemeClr val="bg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endParaRPr lang="zh-CN" altLang="en-US" sz="2800" dirty="0">
              <a:latin typeface="微软雅黑 Light" panose="020B0502040204020203" charset="-122"/>
              <a:ea typeface="微软雅黑 Light" panose="020B0502040204020203" charset="-122"/>
            </a:endParaRPr>
          </a:p>
        </p:txBody>
      </p:sp>
      <p:sp>
        <p:nvSpPr>
          <p:cNvPr id="71692" name="Line 30"/>
          <p:cNvSpPr/>
          <p:nvPr/>
        </p:nvSpPr>
        <p:spPr>
          <a:xfrm>
            <a:off x="2932113" y="3141663"/>
            <a:ext cx="2743200" cy="0"/>
          </a:xfrm>
          <a:prstGeom prst="line">
            <a:avLst/>
          </a:prstGeom>
          <a:ln w="28575" cap="sq" cmpd="sng">
            <a:solidFill>
              <a:schemeClr val="bg1"/>
            </a:solidFill>
            <a:prstDash val="solid"/>
            <a:miter/>
            <a:headEnd type="none" w="med" len="med"/>
            <a:tailEnd type="none" w="med" len="med"/>
          </a:ln>
        </p:spPr>
      </p:sp>
      <p:sp>
        <p:nvSpPr>
          <p:cNvPr id="71693" name="Line 31"/>
          <p:cNvSpPr/>
          <p:nvPr/>
        </p:nvSpPr>
        <p:spPr>
          <a:xfrm>
            <a:off x="2932113" y="3659188"/>
            <a:ext cx="2743200" cy="0"/>
          </a:xfrm>
          <a:prstGeom prst="line">
            <a:avLst/>
          </a:prstGeom>
          <a:ln w="28575" cap="sq" cmpd="sng">
            <a:solidFill>
              <a:schemeClr val="bg1"/>
            </a:solidFill>
            <a:prstDash val="solid"/>
            <a:miter/>
            <a:headEnd type="none" w="med" len="med"/>
            <a:tailEnd type="none" w="med" len="med"/>
          </a:ln>
        </p:spPr>
      </p:sp>
      <p:sp>
        <p:nvSpPr>
          <p:cNvPr id="71694" name="Line 32"/>
          <p:cNvSpPr/>
          <p:nvPr/>
        </p:nvSpPr>
        <p:spPr>
          <a:xfrm>
            <a:off x="2932113" y="3141663"/>
            <a:ext cx="0" cy="517525"/>
          </a:xfrm>
          <a:prstGeom prst="line">
            <a:avLst/>
          </a:prstGeom>
          <a:ln w="28575" cap="sq" cmpd="sng">
            <a:solidFill>
              <a:schemeClr val="bg1"/>
            </a:solidFill>
            <a:prstDash val="solid"/>
            <a:miter/>
            <a:headEnd type="none" w="med" len="med"/>
            <a:tailEnd type="none" w="med" len="med"/>
          </a:ln>
        </p:spPr>
      </p:sp>
      <p:sp>
        <p:nvSpPr>
          <p:cNvPr id="71695" name="Line 33"/>
          <p:cNvSpPr/>
          <p:nvPr/>
        </p:nvSpPr>
        <p:spPr>
          <a:xfrm>
            <a:off x="3389313" y="3141663"/>
            <a:ext cx="0" cy="517525"/>
          </a:xfrm>
          <a:prstGeom prst="line">
            <a:avLst/>
          </a:prstGeom>
          <a:ln w="12700" cap="flat" cmpd="sng">
            <a:solidFill>
              <a:schemeClr val="bg1"/>
            </a:solidFill>
            <a:prstDash val="solid"/>
            <a:miter/>
            <a:headEnd type="none" w="med" len="med"/>
            <a:tailEnd type="none" w="med" len="med"/>
          </a:ln>
        </p:spPr>
      </p:sp>
      <p:sp>
        <p:nvSpPr>
          <p:cNvPr id="71696" name="Line 34"/>
          <p:cNvSpPr/>
          <p:nvPr/>
        </p:nvSpPr>
        <p:spPr>
          <a:xfrm>
            <a:off x="3846513" y="3141663"/>
            <a:ext cx="0" cy="517525"/>
          </a:xfrm>
          <a:prstGeom prst="line">
            <a:avLst/>
          </a:prstGeom>
          <a:ln w="12700" cap="flat" cmpd="sng">
            <a:solidFill>
              <a:schemeClr val="bg1"/>
            </a:solidFill>
            <a:prstDash val="solid"/>
            <a:miter/>
            <a:headEnd type="none" w="med" len="med"/>
            <a:tailEnd type="none" w="med" len="med"/>
          </a:ln>
        </p:spPr>
      </p:sp>
      <p:sp>
        <p:nvSpPr>
          <p:cNvPr id="71697" name="Line 35"/>
          <p:cNvSpPr/>
          <p:nvPr/>
        </p:nvSpPr>
        <p:spPr>
          <a:xfrm>
            <a:off x="4303713" y="3141663"/>
            <a:ext cx="0" cy="517525"/>
          </a:xfrm>
          <a:prstGeom prst="line">
            <a:avLst/>
          </a:prstGeom>
          <a:ln w="12700" cap="flat" cmpd="sng">
            <a:solidFill>
              <a:schemeClr val="bg1"/>
            </a:solidFill>
            <a:prstDash val="solid"/>
            <a:miter/>
            <a:headEnd type="none" w="med" len="med"/>
            <a:tailEnd type="none" w="med" len="med"/>
          </a:ln>
        </p:spPr>
      </p:sp>
      <p:sp>
        <p:nvSpPr>
          <p:cNvPr id="71698" name="Line 36"/>
          <p:cNvSpPr/>
          <p:nvPr/>
        </p:nvSpPr>
        <p:spPr>
          <a:xfrm>
            <a:off x="5675313" y="3141663"/>
            <a:ext cx="0" cy="517525"/>
          </a:xfrm>
          <a:prstGeom prst="line">
            <a:avLst/>
          </a:prstGeom>
          <a:ln w="28575" cap="sq" cmpd="sng">
            <a:solidFill>
              <a:schemeClr val="bg1"/>
            </a:solidFill>
            <a:prstDash val="solid"/>
            <a:miter/>
            <a:headEnd type="none" w="med" len="med"/>
            <a:tailEnd type="none" w="med" len="med"/>
          </a:ln>
        </p:spPr>
      </p:sp>
      <p:sp>
        <p:nvSpPr>
          <p:cNvPr id="71699" name="Line 37"/>
          <p:cNvSpPr/>
          <p:nvPr/>
        </p:nvSpPr>
        <p:spPr>
          <a:xfrm>
            <a:off x="4760913" y="3141663"/>
            <a:ext cx="0" cy="517525"/>
          </a:xfrm>
          <a:prstGeom prst="line">
            <a:avLst/>
          </a:prstGeom>
          <a:ln w="12700" cap="flat" cmpd="sng">
            <a:solidFill>
              <a:schemeClr val="bg1"/>
            </a:solidFill>
            <a:prstDash val="solid"/>
            <a:miter/>
            <a:headEnd type="none" w="med" len="med"/>
            <a:tailEnd type="none" w="med" len="med"/>
          </a:ln>
        </p:spPr>
      </p:sp>
      <p:sp>
        <p:nvSpPr>
          <p:cNvPr id="71700" name="Line 38"/>
          <p:cNvSpPr/>
          <p:nvPr/>
        </p:nvSpPr>
        <p:spPr>
          <a:xfrm>
            <a:off x="5218113" y="3141663"/>
            <a:ext cx="0" cy="517525"/>
          </a:xfrm>
          <a:prstGeom prst="line">
            <a:avLst/>
          </a:prstGeom>
          <a:ln w="12700" cap="flat" cmpd="sng">
            <a:solidFill>
              <a:schemeClr val="bg1"/>
            </a:solidFill>
            <a:prstDash val="solid"/>
            <a:miter/>
            <a:headEnd type="none" w="med" len="med"/>
            <a:tailEnd type="none" w="med" len="med"/>
          </a:ln>
        </p:spPr>
      </p:sp>
      <p:sp>
        <p:nvSpPr>
          <p:cNvPr id="173097" name="Rectangle 41"/>
          <p:cNvSpPr/>
          <p:nvPr/>
        </p:nvSpPr>
        <p:spPr>
          <a:xfrm>
            <a:off x="4859338" y="3716338"/>
            <a:ext cx="8382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Q.rear</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73098" name="Line 42"/>
          <p:cNvSpPr/>
          <p:nvPr/>
        </p:nvSpPr>
        <p:spPr>
          <a:xfrm flipV="1">
            <a:off x="4902200" y="3659188"/>
            <a:ext cx="0" cy="304800"/>
          </a:xfrm>
          <a:prstGeom prst="line">
            <a:avLst/>
          </a:prstGeom>
          <a:ln w="9525" cap="flat" cmpd="sng">
            <a:solidFill>
              <a:schemeClr val="bg1"/>
            </a:solidFill>
            <a:prstDash val="solid"/>
            <a:miter/>
            <a:headEnd type="none" w="med" len="med"/>
            <a:tailEnd type="triangle" w="med" len="lg"/>
          </a:ln>
        </p:spPr>
      </p:sp>
      <p:sp>
        <p:nvSpPr>
          <p:cNvPr id="71703" name="Line 45"/>
          <p:cNvSpPr/>
          <p:nvPr/>
        </p:nvSpPr>
        <p:spPr>
          <a:xfrm flipV="1">
            <a:off x="4470400" y="3663950"/>
            <a:ext cx="0" cy="304800"/>
          </a:xfrm>
          <a:prstGeom prst="line">
            <a:avLst/>
          </a:prstGeom>
          <a:ln w="9525" cap="flat" cmpd="sng">
            <a:solidFill>
              <a:schemeClr val="bg1"/>
            </a:solidFill>
            <a:prstDash val="solid"/>
            <a:miter/>
            <a:headEnd type="none" w="med" len="med"/>
            <a:tailEnd type="triangle" w="med" len="lg"/>
          </a:ln>
        </p:spPr>
      </p:sp>
      <p:sp>
        <p:nvSpPr>
          <p:cNvPr id="173102" name="Rectangle 46"/>
          <p:cNvSpPr/>
          <p:nvPr/>
        </p:nvSpPr>
        <p:spPr>
          <a:xfrm>
            <a:off x="5389563" y="3716338"/>
            <a:ext cx="8382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Q.rear</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73103" name="Line 47"/>
          <p:cNvSpPr/>
          <p:nvPr/>
        </p:nvSpPr>
        <p:spPr>
          <a:xfrm flipV="1">
            <a:off x="5432425" y="3659188"/>
            <a:ext cx="0" cy="304800"/>
          </a:xfrm>
          <a:prstGeom prst="line">
            <a:avLst/>
          </a:prstGeom>
          <a:ln w="9525" cap="flat" cmpd="sng">
            <a:solidFill>
              <a:schemeClr val="bg1"/>
            </a:solidFill>
            <a:prstDash val="solid"/>
            <a:miter/>
            <a:headEnd type="none" w="med" len="med"/>
            <a:tailEnd type="triangle" w="med" len="lg"/>
          </a:ln>
        </p:spPr>
      </p:sp>
      <p:sp>
        <p:nvSpPr>
          <p:cNvPr id="173104" name="Rectangle 48"/>
          <p:cNvSpPr/>
          <p:nvPr/>
        </p:nvSpPr>
        <p:spPr>
          <a:xfrm>
            <a:off x="4762500" y="3213100"/>
            <a:ext cx="457200" cy="5175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000" b="1" dirty="0">
                <a:solidFill>
                  <a:srgbClr val="020603"/>
                </a:solidFill>
                <a:latin typeface="微软雅黑 Light" panose="020B0502040204020203" charset="-122"/>
                <a:ea typeface="微软雅黑 Light" panose="020B0502040204020203" charset="-122"/>
              </a:rPr>
              <a:t>J5</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173105" name="Rectangle 49"/>
          <p:cNvSpPr/>
          <p:nvPr/>
        </p:nvSpPr>
        <p:spPr>
          <a:xfrm>
            <a:off x="5218113" y="3213100"/>
            <a:ext cx="457200" cy="5175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000" b="1" dirty="0">
                <a:solidFill>
                  <a:srgbClr val="020603"/>
                </a:solidFill>
                <a:latin typeface="微软雅黑 Light" panose="020B0502040204020203" charset="-122"/>
                <a:ea typeface="微软雅黑 Light" panose="020B0502040204020203" charset="-122"/>
              </a:rPr>
              <a:t>J6</a:t>
            </a:r>
            <a:endParaRPr lang="en-US" altLang="zh-CN" sz="2000" b="1" dirty="0">
              <a:solidFill>
                <a:srgbClr val="020603"/>
              </a:solidFill>
              <a:latin typeface="微软雅黑 Light" panose="020B0502040204020203" charset="-122"/>
              <a:ea typeface="微软雅黑 Light" panose="020B0502040204020203" charset="-122"/>
            </a:endParaRPr>
          </a:p>
        </p:txBody>
      </p:sp>
      <p:sp>
        <p:nvSpPr>
          <p:cNvPr id="173106" name="Rectangle 50"/>
          <p:cNvSpPr/>
          <p:nvPr/>
        </p:nvSpPr>
        <p:spPr>
          <a:xfrm>
            <a:off x="5894388" y="3716338"/>
            <a:ext cx="8382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1800" b="1" dirty="0">
                <a:solidFill>
                  <a:srgbClr val="020603"/>
                </a:solidFill>
                <a:latin typeface="Times New Roman" panose="02020603050405020304" pitchFamily="18" charset="0"/>
                <a:ea typeface="微软雅黑 Light" panose="020B0502040204020203" charset="-122"/>
              </a:rPr>
              <a:t>Q.rear</a:t>
            </a:r>
            <a:endParaRPr lang="en-US" altLang="zh-CN" sz="1800" b="1" dirty="0">
              <a:solidFill>
                <a:srgbClr val="020603"/>
              </a:solidFill>
              <a:latin typeface="Times New Roman" panose="02020603050405020304" pitchFamily="18" charset="0"/>
              <a:ea typeface="微软雅黑 Light" panose="020B0502040204020203" charset="-122"/>
            </a:endParaRPr>
          </a:p>
        </p:txBody>
      </p:sp>
      <p:sp>
        <p:nvSpPr>
          <p:cNvPr id="173107" name="Line 51"/>
          <p:cNvSpPr/>
          <p:nvPr/>
        </p:nvSpPr>
        <p:spPr>
          <a:xfrm flipV="1">
            <a:off x="5937250" y="3659188"/>
            <a:ext cx="0" cy="304800"/>
          </a:xfrm>
          <a:prstGeom prst="line">
            <a:avLst/>
          </a:prstGeom>
          <a:ln w="9525" cap="flat" cmpd="sng">
            <a:solidFill>
              <a:schemeClr val="bg1"/>
            </a:solidFill>
            <a:prstDash val="solid"/>
            <a:miter/>
            <a:headEnd type="none" w="med" len="med"/>
            <a:tailEnd type="triangle" w="med" len="lg"/>
          </a:ln>
        </p:spPr>
      </p:sp>
      <p:sp>
        <p:nvSpPr>
          <p:cNvPr id="173108" name="Rectangle 52"/>
          <p:cNvSpPr/>
          <p:nvPr/>
        </p:nvSpPr>
        <p:spPr>
          <a:xfrm>
            <a:off x="6011863" y="3068638"/>
            <a:ext cx="2133600" cy="4206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lnSpc>
                <a:spcPct val="90000"/>
              </a:lnSpc>
              <a:buClr>
                <a:schemeClr val="folHlink"/>
              </a:buClr>
              <a:buSzPct val="90000"/>
              <a:buFont typeface="Wingdings" panose="05000000000000000000" pitchFamily="2" charset="2"/>
              <a:buNone/>
            </a:pPr>
            <a:r>
              <a:rPr lang="zh-CN" altLang="en-US" sz="2400" b="1" dirty="0">
                <a:solidFill>
                  <a:srgbClr val="FF0000"/>
                </a:solidFill>
                <a:latin typeface="Tahoma" panose="020B0604030504040204" pitchFamily="34" charset="0"/>
                <a:ea typeface="微软雅黑 Light" panose="020B0502040204020203" charset="-122"/>
              </a:rPr>
              <a:t>假上溢现象</a:t>
            </a:r>
            <a:endParaRPr lang="zh-CN" altLang="en-US" sz="2400" b="1" dirty="0">
              <a:solidFill>
                <a:srgbClr val="FF0000"/>
              </a:solidFill>
              <a:latin typeface="Tahoma" panose="020B0604030504040204" pitchFamily="34" charset="0"/>
              <a:ea typeface="微软雅黑 Light" panose="020B0502040204020203" charset="-122"/>
            </a:endParaRPr>
          </a:p>
        </p:txBody>
      </p:sp>
      <p:sp>
        <p:nvSpPr>
          <p:cNvPr id="173109" name="Rectangle 53"/>
          <p:cNvSpPr/>
          <p:nvPr/>
        </p:nvSpPr>
        <p:spPr>
          <a:xfrm>
            <a:off x="6011863" y="2636838"/>
            <a:ext cx="2133600" cy="4206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lnSpc>
                <a:spcPct val="90000"/>
              </a:lnSpc>
              <a:buClr>
                <a:schemeClr val="folHlink"/>
              </a:buClr>
              <a:buSzPct val="90000"/>
              <a:buFont typeface="Wingdings" panose="05000000000000000000" pitchFamily="2" charset="2"/>
              <a:buNone/>
            </a:pPr>
            <a:r>
              <a:rPr lang="zh-CN" altLang="en-US" sz="2400" b="1" dirty="0">
                <a:solidFill>
                  <a:srgbClr val="020603"/>
                </a:solidFill>
                <a:latin typeface="Tahoma" panose="020B0604030504040204" pitchFamily="34" charset="0"/>
                <a:ea typeface="微软雅黑 Light" panose="020B0502040204020203" charset="-122"/>
              </a:rPr>
              <a:t>无法继续插入</a:t>
            </a:r>
            <a:endParaRPr lang="en-US" altLang="zh-CN" sz="2400" b="1" dirty="0">
              <a:solidFill>
                <a:srgbClr val="020603"/>
              </a:solidFill>
              <a:latin typeface="Tahoma" panose="020B0604030504040204" pitchFamily="34" charset="0"/>
              <a:ea typeface="微软雅黑 Light" panose="020B0502040204020203" charset="-122"/>
            </a:endParaRPr>
          </a:p>
        </p:txBody>
      </p:sp>
      <p:sp>
        <p:nvSpPr>
          <p:cNvPr id="71712" name="Rectangle 55"/>
          <p:cNvSpPr>
            <a:spLocks noGrp="1"/>
          </p:cNvSpPr>
          <p:nvPr>
            <p:ph type="title" idx="4294967295"/>
          </p:nvPr>
        </p:nvSpPr>
        <p:spPr>
          <a:xfrm>
            <a:off x="107950" y="188913"/>
            <a:ext cx="6477000" cy="868362"/>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000" dirty="0">
                <a:ea typeface="微软雅黑 Light" panose="020B0502040204020203" charset="-122"/>
              </a:rPr>
              <a:t>——</a:t>
            </a:r>
            <a:r>
              <a:rPr lang="zh-CN" altLang="en-US" sz="2000" dirty="0">
                <a:ea typeface="微软雅黑 Light" panose="020B0502040204020203" charset="-122"/>
              </a:rPr>
              <a:t>顺序队列</a:t>
            </a:r>
            <a:endParaRPr lang="zh-CN" altLang="en-US" sz="2000" dirty="0">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10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7309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309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1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310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7310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7310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73109"/>
                                        </p:tgtEl>
                                        <p:attrNameLst>
                                          <p:attrName>style.visibility</p:attrName>
                                        </p:attrNameLst>
                                      </p:cBhvr>
                                      <p:to>
                                        <p:strVal val="visible"/>
                                      </p:to>
                                    </p:set>
                                    <p:animEffect transition="in" filter="strips(downLeft)">
                                      <p:cBhvr>
                                        <p:cTn id="31" dur="500"/>
                                        <p:tgtEl>
                                          <p:spTgt spid="17310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173108"/>
                                        </p:tgtEl>
                                        <p:attrNameLst>
                                          <p:attrName>style.visibility</p:attrName>
                                        </p:attrNameLst>
                                      </p:cBhvr>
                                      <p:to>
                                        <p:strVal val="visible"/>
                                      </p:to>
                                    </p:set>
                                  </p:childTnLst>
                                </p:cTn>
                              </p:par>
                            </p:childTnLst>
                          </p:cTn>
                        </p:par>
                        <p:par>
                          <p:cTn id="36" fill="hold">
                            <p:stCondLst>
                              <p:cond delay="0"/>
                            </p:stCondLst>
                            <p:childTnLst>
                              <p:par>
                                <p:cTn id="37" presetID="26" presetClass="emph" presetSubtype="0" fill="hold" grpId="0" nodeType="afterEffect">
                                  <p:stCondLst>
                                    <p:cond delay="100"/>
                                  </p:stCondLst>
                                  <p:childTnLst>
                                    <p:animEffect transition="out" filter="fade">
                                      <p:cBhvr>
                                        <p:cTn id="38" dur="500" tmFilter="0, 0; .2, .5; .8, .5; 1, 0"/>
                                        <p:tgtEl>
                                          <p:spTgt spid="173108"/>
                                        </p:tgtEl>
                                      </p:cBhvr>
                                    </p:animEffect>
                                    <p:animScale>
                                      <p:cBhvr>
                                        <p:cTn id="39" dur="250" autoRev="1" fill="hold"/>
                                        <p:tgtEl>
                                          <p:spTgt spid="17310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97" grpId="0"/>
      <p:bldP spid="173102" grpId="0"/>
      <p:bldP spid="173102" grpId="1"/>
      <p:bldP spid="173104" grpId="0"/>
      <p:bldP spid="173105" grpId="0"/>
      <p:bldP spid="173106" grpId="0"/>
      <p:bldP spid="173108" grpId="0"/>
      <p:bldP spid="173108" grpId="1"/>
      <p:bldP spid="17310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72707" name="Rectangle 2"/>
          <p:cNvSpPr>
            <a:spLocks noGrp="1"/>
          </p:cNvSpPr>
          <p:nvPr>
            <p:ph type="title"/>
          </p:nvPr>
        </p:nvSpPr>
        <p:spPr>
          <a:xfrm>
            <a:off x="92075" y="0"/>
            <a:ext cx="7793038" cy="1462088"/>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400" dirty="0">
                <a:ea typeface="微软雅黑 Light" panose="020B0502040204020203" charset="-122"/>
              </a:rPr>
              <a:t>——</a:t>
            </a:r>
            <a:r>
              <a:rPr lang="zh-CN" altLang="en-US" sz="2000" dirty="0">
                <a:ea typeface="微软雅黑 Light" panose="020B0502040204020203" charset="-122"/>
              </a:rPr>
              <a:t>循环队列</a:t>
            </a:r>
            <a:endParaRPr lang="zh-CN" altLang="en-US" sz="2000" dirty="0">
              <a:ea typeface="微软雅黑 Light" panose="020B0502040204020203" charset="-122"/>
            </a:endParaRPr>
          </a:p>
        </p:txBody>
      </p:sp>
      <p:sp>
        <p:nvSpPr>
          <p:cNvPr id="176131" name="AutoShape 3"/>
          <p:cNvSpPr/>
          <p:nvPr/>
        </p:nvSpPr>
        <p:spPr>
          <a:xfrm>
            <a:off x="1069975" y="2538413"/>
            <a:ext cx="2276475" cy="216535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176132" name="Line 4"/>
          <p:cNvSpPr/>
          <p:nvPr/>
        </p:nvSpPr>
        <p:spPr>
          <a:xfrm>
            <a:off x="1066800" y="3606800"/>
            <a:ext cx="688975" cy="0"/>
          </a:xfrm>
          <a:prstGeom prst="line">
            <a:avLst/>
          </a:prstGeom>
          <a:ln w="9525" cap="flat" cmpd="sng">
            <a:solidFill>
              <a:srgbClr val="0066FF"/>
            </a:solidFill>
            <a:prstDash val="solid"/>
            <a:headEnd type="none" w="med" len="med"/>
            <a:tailEnd type="none" w="med" len="med"/>
          </a:ln>
        </p:spPr>
      </p:sp>
      <p:sp>
        <p:nvSpPr>
          <p:cNvPr id="176133" name="Line 5"/>
          <p:cNvSpPr/>
          <p:nvPr/>
        </p:nvSpPr>
        <p:spPr>
          <a:xfrm>
            <a:off x="2644775" y="3643313"/>
            <a:ext cx="688975" cy="0"/>
          </a:xfrm>
          <a:prstGeom prst="line">
            <a:avLst/>
          </a:prstGeom>
          <a:ln w="9525" cap="flat" cmpd="sng">
            <a:solidFill>
              <a:srgbClr val="0066FF"/>
            </a:solidFill>
            <a:prstDash val="solid"/>
            <a:headEnd type="none" w="med" len="med"/>
            <a:tailEnd type="none" w="med" len="med"/>
          </a:ln>
        </p:spPr>
      </p:sp>
      <p:sp>
        <p:nvSpPr>
          <p:cNvPr id="176134" name="Line 6"/>
          <p:cNvSpPr/>
          <p:nvPr/>
        </p:nvSpPr>
        <p:spPr>
          <a:xfrm>
            <a:off x="1635125" y="2692400"/>
            <a:ext cx="352425" cy="555625"/>
          </a:xfrm>
          <a:prstGeom prst="line">
            <a:avLst/>
          </a:prstGeom>
          <a:ln w="9525" cap="flat" cmpd="sng">
            <a:solidFill>
              <a:srgbClr val="0066FF"/>
            </a:solidFill>
            <a:prstDash val="solid"/>
            <a:headEnd type="none" w="med" len="med"/>
            <a:tailEnd type="none" w="med" len="med"/>
          </a:ln>
        </p:spPr>
      </p:sp>
      <p:sp>
        <p:nvSpPr>
          <p:cNvPr id="176135" name="Line 7"/>
          <p:cNvSpPr/>
          <p:nvPr/>
        </p:nvSpPr>
        <p:spPr>
          <a:xfrm>
            <a:off x="2511425" y="3954463"/>
            <a:ext cx="352425" cy="555625"/>
          </a:xfrm>
          <a:prstGeom prst="line">
            <a:avLst/>
          </a:prstGeom>
          <a:ln w="9525" cap="flat" cmpd="sng">
            <a:solidFill>
              <a:srgbClr val="0066FF"/>
            </a:solidFill>
            <a:prstDash val="solid"/>
            <a:headEnd type="none" w="med" len="med"/>
            <a:tailEnd type="none" w="med" len="med"/>
          </a:ln>
        </p:spPr>
      </p:sp>
      <p:sp>
        <p:nvSpPr>
          <p:cNvPr id="176136" name="Line 8"/>
          <p:cNvSpPr/>
          <p:nvPr/>
        </p:nvSpPr>
        <p:spPr>
          <a:xfrm flipH="1">
            <a:off x="2463800" y="2711450"/>
            <a:ext cx="369888" cy="536575"/>
          </a:xfrm>
          <a:prstGeom prst="line">
            <a:avLst/>
          </a:prstGeom>
          <a:ln w="9525" cap="flat" cmpd="sng">
            <a:solidFill>
              <a:srgbClr val="0066FF"/>
            </a:solidFill>
            <a:prstDash val="solid"/>
            <a:headEnd type="none" w="med" len="med"/>
            <a:tailEnd type="none" w="med" len="med"/>
          </a:ln>
        </p:spPr>
      </p:sp>
      <p:sp>
        <p:nvSpPr>
          <p:cNvPr id="176137" name="Line 9"/>
          <p:cNvSpPr/>
          <p:nvPr/>
        </p:nvSpPr>
        <p:spPr>
          <a:xfrm flipH="1">
            <a:off x="1592263" y="3989388"/>
            <a:ext cx="369887" cy="536575"/>
          </a:xfrm>
          <a:prstGeom prst="line">
            <a:avLst/>
          </a:prstGeom>
          <a:ln w="9525" cap="flat" cmpd="sng">
            <a:solidFill>
              <a:srgbClr val="0066FF"/>
            </a:solidFill>
            <a:prstDash val="solid"/>
            <a:headEnd type="none" w="med" len="med"/>
            <a:tailEnd type="none" w="med" len="med"/>
          </a:ln>
        </p:spPr>
      </p:sp>
      <p:sp>
        <p:nvSpPr>
          <p:cNvPr id="176138" name="Text Box 10"/>
          <p:cNvSpPr txBox="1"/>
          <p:nvPr/>
        </p:nvSpPr>
        <p:spPr>
          <a:xfrm>
            <a:off x="2398713" y="3311525"/>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0</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76139" name="Text Box 11"/>
          <p:cNvSpPr txBox="1"/>
          <p:nvPr/>
        </p:nvSpPr>
        <p:spPr>
          <a:xfrm>
            <a:off x="2393950" y="3609975"/>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1</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76140" name="Text Box 12"/>
          <p:cNvSpPr txBox="1"/>
          <p:nvPr/>
        </p:nvSpPr>
        <p:spPr>
          <a:xfrm>
            <a:off x="2093913" y="3763963"/>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2</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76141" name="Text Box 13"/>
          <p:cNvSpPr txBox="1"/>
          <p:nvPr/>
        </p:nvSpPr>
        <p:spPr>
          <a:xfrm>
            <a:off x="1774825" y="3592513"/>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3</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76142" name="Text Box 14"/>
          <p:cNvSpPr txBox="1"/>
          <p:nvPr/>
        </p:nvSpPr>
        <p:spPr>
          <a:xfrm>
            <a:off x="1792288" y="3305175"/>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4</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76143" name="Text Box 15"/>
          <p:cNvSpPr txBox="1"/>
          <p:nvPr/>
        </p:nvSpPr>
        <p:spPr>
          <a:xfrm>
            <a:off x="2092325" y="3151188"/>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5</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76144" name="Line 16"/>
          <p:cNvSpPr/>
          <p:nvPr/>
        </p:nvSpPr>
        <p:spPr>
          <a:xfrm flipH="1">
            <a:off x="3352800" y="3276600"/>
            <a:ext cx="533400" cy="192088"/>
          </a:xfrm>
          <a:prstGeom prst="line">
            <a:avLst/>
          </a:prstGeom>
          <a:ln w="9525" cap="flat" cmpd="sng">
            <a:solidFill>
              <a:schemeClr val="bg1"/>
            </a:solidFill>
            <a:prstDash val="solid"/>
            <a:headEnd type="none" w="med" len="med"/>
            <a:tailEnd type="triangle" w="med" len="med"/>
          </a:ln>
        </p:spPr>
      </p:sp>
      <p:sp>
        <p:nvSpPr>
          <p:cNvPr id="176145" name="Text Box 17"/>
          <p:cNvSpPr txBox="1"/>
          <p:nvPr/>
        </p:nvSpPr>
        <p:spPr>
          <a:xfrm>
            <a:off x="3929063" y="3048000"/>
            <a:ext cx="577850"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6146" name="Line 18"/>
          <p:cNvSpPr/>
          <p:nvPr/>
        </p:nvSpPr>
        <p:spPr>
          <a:xfrm flipH="1">
            <a:off x="3276600" y="3048000"/>
            <a:ext cx="611188" cy="252413"/>
          </a:xfrm>
          <a:prstGeom prst="line">
            <a:avLst/>
          </a:prstGeom>
          <a:ln w="9525" cap="flat" cmpd="sng">
            <a:solidFill>
              <a:schemeClr val="bg1"/>
            </a:solidFill>
            <a:prstDash val="solid"/>
            <a:headEnd type="none" w="med" len="med"/>
            <a:tailEnd type="triangle" w="med" len="med"/>
          </a:ln>
        </p:spPr>
      </p:sp>
      <p:sp>
        <p:nvSpPr>
          <p:cNvPr id="176147" name="Text Box 19"/>
          <p:cNvSpPr txBox="1"/>
          <p:nvPr/>
        </p:nvSpPr>
        <p:spPr>
          <a:xfrm>
            <a:off x="3919538" y="2819400"/>
            <a:ext cx="676275" cy="430213"/>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front</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6148" name="Text Box 20"/>
          <p:cNvSpPr txBox="1"/>
          <p:nvPr/>
        </p:nvSpPr>
        <p:spPr>
          <a:xfrm>
            <a:off x="1489075" y="4887913"/>
            <a:ext cx="1570038" cy="396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000" b="1" dirty="0">
                <a:solidFill>
                  <a:srgbClr val="020603"/>
                </a:solidFill>
                <a:latin typeface="Times New Roman" panose="02020603050405020304" pitchFamily="18" charset="0"/>
                <a:ea typeface="微软雅黑 Light" panose="020B0502040204020203" charset="-122"/>
              </a:rPr>
              <a:t>初始状态</a:t>
            </a: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176149" name="Rectangle 21"/>
          <p:cNvSpPr/>
          <p:nvPr/>
        </p:nvSpPr>
        <p:spPr>
          <a:xfrm>
            <a:off x="457200" y="5334000"/>
            <a:ext cx="4475163" cy="4206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buClr>
                <a:schemeClr val="folHlink"/>
              </a:buClr>
              <a:buSzPct val="60000"/>
              <a:buFont typeface="Wingdings" panose="05000000000000000000" pitchFamily="2" charset="2"/>
              <a:buNone/>
            </a:pPr>
            <a:r>
              <a:rPr lang="zh-CN" altLang="en-US" sz="2400" b="1" dirty="0">
                <a:solidFill>
                  <a:srgbClr val="FF0000"/>
                </a:solidFill>
                <a:latin typeface="Tahoma" panose="020B0604030504040204" pitchFamily="34" charset="0"/>
                <a:ea typeface="微软雅黑 Light" panose="020B0502040204020203" charset="-122"/>
              </a:rPr>
              <a:t>队列空： </a:t>
            </a:r>
            <a:r>
              <a:rPr lang="en-US" altLang="zh-CN" sz="2400" b="1" dirty="0">
                <a:solidFill>
                  <a:srgbClr val="FF0000"/>
                </a:solidFill>
                <a:latin typeface="微软雅黑 Light" panose="020B0502040204020203" charset="-122"/>
                <a:ea typeface="微软雅黑 Light" panose="020B0502040204020203" charset="-122"/>
              </a:rPr>
              <a:t>Q.front==Q.rear</a:t>
            </a:r>
            <a:endParaRPr lang="en-US" altLang="zh-CN" sz="2400" b="1" dirty="0">
              <a:solidFill>
                <a:srgbClr val="FF0000"/>
              </a:solidFill>
              <a:latin typeface="微软雅黑 Light" panose="020B0502040204020203" charset="-122"/>
              <a:ea typeface="微软雅黑 Light" panose="020B0502040204020203" charset="-122"/>
            </a:endParaRPr>
          </a:p>
        </p:txBody>
      </p:sp>
      <p:sp>
        <p:nvSpPr>
          <p:cNvPr id="72727" name="Rectangle 22"/>
          <p:cNvSpPr/>
          <p:nvPr/>
        </p:nvSpPr>
        <p:spPr>
          <a:xfrm>
            <a:off x="3348038" y="1196975"/>
            <a:ext cx="4635500" cy="14224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lnSpc>
                <a:spcPct val="90000"/>
              </a:lnSpc>
              <a:buClr>
                <a:schemeClr val="folHlink"/>
              </a:buClr>
              <a:buSzPct val="60000"/>
              <a:buFont typeface="Wingdings" panose="05000000000000000000" pitchFamily="2" charset="2"/>
              <a:buNone/>
            </a:pPr>
            <a:r>
              <a:rPr lang="zh-CN" altLang="en-US" sz="2400" b="1" dirty="0">
                <a:solidFill>
                  <a:srgbClr val="FF0000"/>
                </a:solidFill>
                <a:latin typeface="Tahoma" panose="020B0604030504040204" pitchFamily="34" charset="0"/>
                <a:ea typeface="微软雅黑 Light" panose="020B0502040204020203" charset="-122"/>
              </a:rPr>
              <a:t>解决顺序队列假上溢的方法就是：利用模运算，把连续空间的</a:t>
            </a:r>
            <a:r>
              <a:rPr lang="en-US" altLang="zh-CN" sz="2400" b="1" dirty="0">
                <a:solidFill>
                  <a:srgbClr val="FF0000"/>
                </a:solidFill>
                <a:latin typeface="Times New Roman" panose="02020603050405020304" pitchFamily="18" charset="0"/>
                <a:ea typeface="微软雅黑 Light" panose="020B0502040204020203" charset="-122"/>
              </a:rPr>
              <a:t>0</a:t>
            </a:r>
            <a:r>
              <a:rPr lang="zh-CN" altLang="en-US" sz="2400" b="1" dirty="0">
                <a:solidFill>
                  <a:srgbClr val="FF0000"/>
                </a:solidFill>
                <a:latin typeface="Tahoma" panose="020B0604030504040204" pitchFamily="34" charset="0"/>
                <a:ea typeface="微软雅黑 Light" panose="020B0502040204020203" charset="-122"/>
              </a:rPr>
              <a:t>下标接在最大下标之后，使之成为假想中的循环空间。</a:t>
            </a:r>
            <a:r>
              <a:rPr lang="en-US" altLang="zh-CN" sz="2400" b="1" dirty="0">
                <a:solidFill>
                  <a:srgbClr val="FF0000"/>
                </a:solidFill>
                <a:latin typeface="Tahoma" panose="020B0604030504040204" pitchFamily="34" charset="0"/>
                <a:ea typeface="微软雅黑 Light" panose="020B0502040204020203" charset="-122"/>
              </a:rPr>
              <a:t> </a:t>
            </a:r>
            <a:endParaRPr lang="en-US" altLang="zh-CN" sz="2400" b="1" dirty="0">
              <a:solidFill>
                <a:srgbClr val="FF0000"/>
              </a:solidFill>
              <a:latin typeface="微软雅黑 Light" panose="020B0502040204020203" charset="-122"/>
              <a:ea typeface="微软雅黑 Light" panose="020B0502040204020203" charset="-122"/>
            </a:endParaRPr>
          </a:p>
        </p:txBody>
      </p:sp>
      <p:sp>
        <p:nvSpPr>
          <p:cNvPr id="176152" name="Text Box 24"/>
          <p:cNvSpPr txBox="1"/>
          <p:nvPr/>
        </p:nvSpPr>
        <p:spPr>
          <a:xfrm>
            <a:off x="4932363" y="2997200"/>
            <a:ext cx="4032250" cy="3232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zh-CN" altLang="en-US" sz="2400" b="1" dirty="0">
                <a:solidFill>
                  <a:srgbClr val="020603"/>
                </a:solidFill>
                <a:latin typeface="微软雅黑 Light" panose="020B0502040204020203" charset="-122"/>
                <a:ea typeface="微软雅黑 Light" panose="020B0502040204020203" charset="-122"/>
              </a:rPr>
              <a:t>说    明</a:t>
            </a:r>
            <a:endParaRPr lang="zh-CN" altLang="en-US"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50000"/>
              </a:spcBef>
            </a:pPr>
            <a:r>
              <a:rPr lang="zh-CN" altLang="en-US" sz="2400" b="1" dirty="0">
                <a:solidFill>
                  <a:srgbClr val="020603"/>
                </a:solidFill>
                <a:latin typeface="微软雅黑 Light" panose="020B0502040204020203" charset="-122"/>
                <a:ea typeface="微软雅黑 Light" panose="020B0502040204020203" charset="-122"/>
              </a:rPr>
              <a:t>用一维数组实现循环队列时，空间满时不再重新分配空间。</a:t>
            </a:r>
            <a:endParaRPr lang="zh-CN" altLang="en-US"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50000"/>
              </a:spcBef>
            </a:pPr>
            <a:r>
              <a:rPr lang="zh-CN" altLang="en-US" sz="2400" b="1" dirty="0">
                <a:solidFill>
                  <a:srgbClr val="020603"/>
                </a:solidFill>
                <a:latin typeface="微软雅黑 Light" panose="020B0502040204020203" charset="-122"/>
                <a:ea typeface="微软雅黑 Light" panose="020B0502040204020203" charset="-122"/>
              </a:rPr>
              <a:t>使用循环队列，必须为它设定一个最大队列长度。</a:t>
            </a:r>
            <a:endParaRPr lang="zh-CN" altLang="en-US"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50000"/>
              </a:spcBef>
            </a:pPr>
            <a:r>
              <a:rPr lang="zh-CN" altLang="en-US" sz="2400" b="1" dirty="0">
                <a:solidFill>
                  <a:srgbClr val="020603"/>
                </a:solidFill>
                <a:latin typeface="微软雅黑 Light" panose="020B0502040204020203" charset="-122"/>
                <a:ea typeface="微软雅黑 Light" panose="020B0502040204020203" charset="-122"/>
              </a:rPr>
              <a:t>若无法估计所使用的队列长度，则宜采用链队列。</a:t>
            </a:r>
            <a:endParaRPr lang="zh-CN" altLang="en-US" sz="2400" b="1" dirty="0">
              <a:solidFill>
                <a:srgbClr val="020603"/>
              </a:solidFill>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61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6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1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61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61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61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61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61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61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61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61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61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61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61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8" grpId="0"/>
      <p:bldP spid="176139" grpId="0"/>
      <p:bldP spid="176140" grpId="0"/>
      <p:bldP spid="176141" grpId="0"/>
      <p:bldP spid="176142" grpId="0"/>
      <p:bldP spid="176143" grpId="0"/>
      <p:bldP spid="176145" grpId="0"/>
      <p:bldP spid="176147" grpId="0"/>
      <p:bldP spid="176148" grpId="0"/>
      <p:bldP spid="176149" grpId="0"/>
      <p:bldP spid="17615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73731" name="Rectangle 3"/>
          <p:cNvSpPr/>
          <p:nvPr/>
        </p:nvSpPr>
        <p:spPr>
          <a:xfrm>
            <a:off x="2667000" y="3048000"/>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J1</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3732" name="AutoShape 4"/>
          <p:cNvSpPr/>
          <p:nvPr/>
        </p:nvSpPr>
        <p:spPr>
          <a:xfrm>
            <a:off x="1069975" y="2538413"/>
            <a:ext cx="2276475" cy="216535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73733" name="Line 5"/>
          <p:cNvSpPr/>
          <p:nvPr/>
        </p:nvSpPr>
        <p:spPr>
          <a:xfrm>
            <a:off x="1066800" y="3606800"/>
            <a:ext cx="688975" cy="0"/>
          </a:xfrm>
          <a:prstGeom prst="line">
            <a:avLst/>
          </a:prstGeom>
          <a:ln w="9525" cap="flat" cmpd="sng">
            <a:solidFill>
              <a:srgbClr val="0066FF"/>
            </a:solidFill>
            <a:prstDash val="solid"/>
            <a:headEnd type="none" w="med" len="med"/>
            <a:tailEnd type="none" w="med" len="med"/>
          </a:ln>
        </p:spPr>
      </p:sp>
      <p:sp>
        <p:nvSpPr>
          <p:cNvPr id="73734" name="Line 6"/>
          <p:cNvSpPr/>
          <p:nvPr/>
        </p:nvSpPr>
        <p:spPr>
          <a:xfrm>
            <a:off x="2644775" y="3643313"/>
            <a:ext cx="688975" cy="0"/>
          </a:xfrm>
          <a:prstGeom prst="line">
            <a:avLst/>
          </a:prstGeom>
          <a:ln w="9525" cap="flat" cmpd="sng">
            <a:solidFill>
              <a:srgbClr val="0066FF"/>
            </a:solidFill>
            <a:prstDash val="solid"/>
            <a:headEnd type="none" w="med" len="med"/>
            <a:tailEnd type="none" w="med" len="med"/>
          </a:ln>
        </p:spPr>
      </p:sp>
      <p:sp>
        <p:nvSpPr>
          <p:cNvPr id="73735" name="Line 7"/>
          <p:cNvSpPr/>
          <p:nvPr/>
        </p:nvSpPr>
        <p:spPr>
          <a:xfrm>
            <a:off x="1635125" y="2692400"/>
            <a:ext cx="352425" cy="555625"/>
          </a:xfrm>
          <a:prstGeom prst="line">
            <a:avLst/>
          </a:prstGeom>
          <a:ln w="9525" cap="flat" cmpd="sng">
            <a:solidFill>
              <a:srgbClr val="0066FF"/>
            </a:solidFill>
            <a:prstDash val="solid"/>
            <a:headEnd type="none" w="med" len="med"/>
            <a:tailEnd type="none" w="med" len="med"/>
          </a:ln>
        </p:spPr>
      </p:sp>
      <p:sp>
        <p:nvSpPr>
          <p:cNvPr id="73736" name="Line 8"/>
          <p:cNvSpPr/>
          <p:nvPr/>
        </p:nvSpPr>
        <p:spPr>
          <a:xfrm>
            <a:off x="2511425" y="3954463"/>
            <a:ext cx="352425" cy="555625"/>
          </a:xfrm>
          <a:prstGeom prst="line">
            <a:avLst/>
          </a:prstGeom>
          <a:ln w="9525" cap="flat" cmpd="sng">
            <a:solidFill>
              <a:srgbClr val="0066FF"/>
            </a:solidFill>
            <a:prstDash val="solid"/>
            <a:headEnd type="none" w="med" len="med"/>
            <a:tailEnd type="none" w="med" len="med"/>
          </a:ln>
        </p:spPr>
      </p:sp>
      <p:sp>
        <p:nvSpPr>
          <p:cNvPr id="73737" name="Line 9"/>
          <p:cNvSpPr/>
          <p:nvPr/>
        </p:nvSpPr>
        <p:spPr>
          <a:xfrm flipH="1">
            <a:off x="2463800" y="2711450"/>
            <a:ext cx="369888" cy="536575"/>
          </a:xfrm>
          <a:prstGeom prst="line">
            <a:avLst/>
          </a:prstGeom>
          <a:ln w="9525" cap="flat" cmpd="sng">
            <a:solidFill>
              <a:srgbClr val="0066FF"/>
            </a:solidFill>
            <a:prstDash val="solid"/>
            <a:headEnd type="none" w="med" len="med"/>
            <a:tailEnd type="none" w="med" len="med"/>
          </a:ln>
        </p:spPr>
      </p:sp>
      <p:sp>
        <p:nvSpPr>
          <p:cNvPr id="73738" name="Line 10"/>
          <p:cNvSpPr/>
          <p:nvPr/>
        </p:nvSpPr>
        <p:spPr>
          <a:xfrm flipH="1">
            <a:off x="1592263" y="3989388"/>
            <a:ext cx="369887" cy="536575"/>
          </a:xfrm>
          <a:prstGeom prst="line">
            <a:avLst/>
          </a:prstGeom>
          <a:ln w="9525" cap="flat" cmpd="sng">
            <a:solidFill>
              <a:srgbClr val="0066FF"/>
            </a:solidFill>
            <a:prstDash val="solid"/>
            <a:headEnd type="none" w="med" len="med"/>
            <a:tailEnd type="none" w="med" len="med"/>
          </a:ln>
        </p:spPr>
      </p:sp>
      <p:sp>
        <p:nvSpPr>
          <p:cNvPr id="73739" name="Text Box 11"/>
          <p:cNvSpPr txBox="1"/>
          <p:nvPr/>
        </p:nvSpPr>
        <p:spPr>
          <a:xfrm>
            <a:off x="2398713" y="3311525"/>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0</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3740" name="Text Box 12"/>
          <p:cNvSpPr txBox="1"/>
          <p:nvPr/>
        </p:nvSpPr>
        <p:spPr>
          <a:xfrm>
            <a:off x="2393950" y="3609975"/>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1</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3741" name="Text Box 13"/>
          <p:cNvSpPr txBox="1"/>
          <p:nvPr/>
        </p:nvSpPr>
        <p:spPr>
          <a:xfrm>
            <a:off x="2093913" y="3763963"/>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2</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3742" name="Text Box 14"/>
          <p:cNvSpPr txBox="1"/>
          <p:nvPr/>
        </p:nvSpPr>
        <p:spPr>
          <a:xfrm>
            <a:off x="1774825" y="3592513"/>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3</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3743" name="Text Box 15"/>
          <p:cNvSpPr txBox="1"/>
          <p:nvPr/>
        </p:nvSpPr>
        <p:spPr>
          <a:xfrm>
            <a:off x="1792288" y="3305175"/>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4</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3744" name="Text Box 16"/>
          <p:cNvSpPr txBox="1"/>
          <p:nvPr/>
        </p:nvSpPr>
        <p:spPr>
          <a:xfrm>
            <a:off x="2092325" y="3151188"/>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5</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77169" name="Line 17"/>
          <p:cNvSpPr/>
          <p:nvPr/>
        </p:nvSpPr>
        <p:spPr>
          <a:xfrm flipH="1">
            <a:off x="3179763" y="4191000"/>
            <a:ext cx="477837" cy="0"/>
          </a:xfrm>
          <a:prstGeom prst="line">
            <a:avLst/>
          </a:prstGeom>
          <a:ln w="9525" cap="flat" cmpd="sng">
            <a:solidFill>
              <a:schemeClr val="bg1"/>
            </a:solidFill>
            <a:prstDash val="solid"/>
            <a:headEnd type="none" w="med" len="med"/>
            <a:tailEnd type="triangle" w="med" len="med"/>
          </a:ln>
        </p:spPr>
      </p:sp>
      <p:sp>
        <p:nvSpPr>
          <p:cNvPr id="177170" name="Text Box 18"/>
          <p:cNvSpPr txBox="1"/>
          <p:nvPr/>
        </p:nvSpPr>
        <p:spPr>
          <a:xfrm>
            <a:off x="3657600" y="3962400"/>
            <a:ext cx="577850"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3747" name="Line 19"/>
          <p:cNvSpPr/>
          <p:nvPr/>
        </p:nvSpPr>
        <p:spPr>
          <a:xfrm flipH="1">
            <a:off x="3276600" y="3048000"/>
            <a:ext cx="611188" cy="252413"/>
          </a:xfrm>
          <a:prstGeom prst="line">
            <a:avLst/>
          </a:prstGeom>
          <a:ln w="9525" cap="flat" cmpd="sng">
            <a:solidFill>
              <a:schemeClr val="bg1"/>
            </a:solidFill>
            <a:prstDash val="solid"/>
            <a:headEnd type="none" w="med" len="med"/>
            <a:tailEnd type="triangle" w="med" len="med"/>
          </a:ln>
        </p:spPr>
      </p:sp>
      <p:sp>
        <p:nvSpPr>
          <p:cNvPr id="73748" name="Text Box 20"/>
          <p:cNvSpPr txBox="1"/>
          <p:nvPr/>
        </p:nvSpPr>
        <p:spPr>
          <a:xfrm>
            <a:off x="3919538" y="2819400"/>
            <a:ext cx="676275" cy="430213"/>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front</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73" name="Rectangle 21"/>
          <p:cNvSpPr/>
          <p:nvPr/>
        </p:nvSpPr>
        <p:spPr>
          <a:xfrm>
            <a:off x="457200" y="5322888"/>
            <a:ext cx="5802313" cy="8302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buClr>
                <a:schemeClr val="folHlink"/>
              </a:buClr>
              <a:buSzPct val="60000"/>
              <a:buFont typeface="Wingdings" panose="05000000000000000000" pitchFamily="2" charset="2"/>
              <a:buNone/>
            </a:pPr>
            <a:r>
              <a:rPr lang="zh-CN" altLang="en-US" sz="2400" b="1" dirty="0">
                <a:solidFill>
                  <a:srgbClr val="FF0000"/>
                </a:solidFill>
                <a:latin typeface="Tahoma" panose="020B0604030504040204" pitchFamily="34" charset="0"/>
                <a:ea typeface="微软雅黑 Light" panose="020B0502040204020203" charset="-122"/>
              </a:rPr>
              <a:t>入队列：</a:t>
            </a:r>
            <a:r>
              <a:rPr lang="en-US" altLang="zh-CN" sz="2400" b="1" dirty="0">
                <a:solidFill>
                  <a:srgbClr val="FF0000"/>
                </a:solidFill>
                <a:latin typeface="微软雅黑 Light" panose="020B0502040204020203" charset="-122"/>
                <a:ea typeface="微软雅黑 Light" panose="020B0502040204020203" charset="-122"/>
              </a:rPr>
              <a:t>Q.base[Q.rear]=e;</a:t>
            </a:r>
            <a:endParaRPr lang="en-US" altLang="zh-CN" sz="2400" b="1" dirty="0">
              <a:solidFill>
                <a:srgbClr val="FF0000"/>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FF0000"/>
                </a:solidFill>
                <a:latin typeface="微软雅黑 Light" panose="020B0502040204020203" charset="-122"/>
                <a:ea typeface="微软雅黑 Light" panose="020B0502040204020203" charset="-122"/>
              </a:rPr>
              <a:t>              Q.rear=(Q.rear+1)% MAXQSIZE;</a:t>
            </a:r>
            <a:endParaRPr lang="en-US" altLang="zh-CN" sz="2400" b="1" dirty="0">
              <a:solidFill>
                <a:srgbClr val="FF0000"/>
              </a:solidFill>
              <a:latin typeface="微软雅黑 Light" panose="020B0502040204020203" charset="-122"/>
              <a:ea typeface="微软雅黑 Light" panose="020B0502040204020203" charset="-122"/>
            </a:endParaRPr>
          </a:p>
        </p:txBody>
      </p:sp>
      <p:sp>
        <p:nvSpPr>
          <p:cNvPr id="177174" name="Line 22"/>
          <p:cNvSpPr/>
          <p:nvPr/>
        </p:nvSpPr>
        <p:spPr>
          <a:xfrm flipH="1" flipV="1">
            <a:off x="2362200" y="4724400"/>
            <a:ext cx="401638" cy="101600"/>
          </a:xfrm>
          <a:prstGeom prst="line">
            <a:avLst/>
          </a:prstGeom>
          <a:ln w="9525" cap="flat" cmpd="sng">
            <a:solidFill>
              <a:schemeClr val="bg1"/>
            </a:solidFill>
            <a:prstDash val="solid"/>
            <a:headEnd type="none" w="med" len="med"/>
            <a:tailEnd type="triangle" w="med" len="med"/>
          </a:ln>
        </p:spPr>
      </p:sp>
      <p:sp>
        <p:nvSpPr>
          <p:cNvPr id="177175" name="Text Box 23"/>
          <p:cNvSpPr txBox="1"/>
          <p:nvPr/>
        </p:nvSpPr>
        <p:spPr>
          <a:xfrm>
            <a:off x="2763838" y="4597400"/>
            <a:ext cx="577850"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76" name="Rectangle 24"/>
          <p:cNvSpPr/>
          <p:nvPr/>
        </p:nvSpPr>
        <p:spPr>
          <a:xfrm>
            <a:off x="2667000" y="3810000"/>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J2</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77" name="Line 25"/>
          <p:cNvSpPr/>
          <p:nvPr/>
        </p:nvSpPr>
        <p:spPr>
          <a:xfrm flipV="1">
            <a:off x="671513" y="4052888"/>
            <a:ext cx="512762" cy="0"/>
          </a:xfrm>
          <a:prstGeom prst="line">
            <a:avLst/>
          </a:prstGeom>
          <a:ln w="9525" cap="flat" cmpd="sng">
            <a:solidFill>
              <a:schemeClr val="bg1"/>
            </a:solidFill>
            <a:prstDash val="solid"/>
            <a:headEnd type="none" w="med" len="med"/>
            <a:tailEnd type="triangle" w="med" len="med"/>
          </a:ln>
        </p:spPr>
      </p:sp>
      <p:sp>
        <p:nvSpPr>
          <p:cNvPr id="177178" name="Text Box 26"/>
          <p:cNvSpPr txBox="1"/>
          <p:nvPr/>
        </p:nvSpPr>
        <p:spPr>
          <a:xfrm>
            <a:off x="114300" y="3852863"/>
            <a:ext cx="665163" cy="304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79" name="Rectangle 27"/>
          <p:cNvSpPr/>
          <p:nvPr/>
        </p:nvSpPr>
        <p:spPr>
          <a:xfrm>
            <a:off x="1981200" y="4191000"/>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J3</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80" name="Text Box 28"/>
          <p:cNvSpPr txBox="1"/>
          <p:nvPr/>
        </p:nvSpPr>
        <p:spPr>
          <a:xfrm>
            <a:off x="1371600" y="3733800"/>
            <a:ext cx="409575" cy="430213"/>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J4</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81" name="Line 29"/>
          <p:cNvSpPr/>
          <p:nvPr/>
        </p:nvSpPr>
        <p:spPr>
          <a:xfrm flipV="1">
            <a:off x="642938" y="3219450"/>
            <a:ext cx="512762" cy="0"/>
          </a:xfrm>
          <a:prstGeom prst="line">
            <a:avLst/>
          </a:prstGeom>
          <a:ln w="9525" cap="flat" cmpd="sng">
            <a:solidFill>
              <a:schemeClr val="bg1"/>
            </a:solidFill>
            <a:prstDash val="solid"/>
            <a:headEnd type="none" w="med" len="med"/>
            <a:tailEnd type="triangle" w="med" len="med"/>
          </a:ln>
        </p:spPr>
      </p:sp>
      <p:sp>
        <p:nvSpPr>
          <p:cNvPr id="177182" name="Text Box 30"/>
          <p:cNvSpPr txBox="1"/>
          <p:nvPr/>
        </p:nvSpPr>
        <p:spPr>
          <a:xfrm>
            <a:off x="85725" y="3019425"/>
            <a:ext cx="665163" cy="304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83" name="Text Box 31"/>
          <p:cNvSpPr txBox="1"/>
          <p:nvPr/>
        </p:nvSpPr>
        <p:spPr>
          <a:xfrm>
            <a:off x="1371600" y="3048000"/>
            <a:ext cx="4095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J5</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84" name="Line 32"/>
          <p:cNvSpPr/>
          <p:nvPr/>
        </p:nvSpPr>
        <p:spPr>
          <a:xfrm>
            <a:off x="1828800" y="2362200"/>
            <a:ext cx="457200" cy="200025"/>
          </a:xfrm>
          <a:prstGeom prst="line">
            <a:avLst/>
          </a:prstGeom>
          <a:ln w="9525" cap="flat" cmpd="sng">
            <a:solidFill>
              <a:schemeClr val="bg1"/>
            </a:solidFill>
            <a:prstDash val="solid"/>
            <a:headEnd type="none" w="med" len="med"/>
            <a:tailEnd type="triangle" w="med" len="med"/>
          </a:ln>
        </p:spPr>
      </p:sp>
      <p:sp>
        <p:nvSpPr>
          <p:cNvPr id="177185" name="Text Box 33"/>
          <p:cNvSpPr txBox="1"/>
          <p:nvPr/>
        </p:nvSpPr>
        <p:spPr>
          <a:xfrm>
            <a:off x="1239838" y="2133600"/>
            <a:ext cx="665162" cy="304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89" name="Text Box 37"/>
          <p:cNvSpPr txBox="1"/>
          <p:nvPr/>
        </p:nvSpPr>
        <p:spPr>
          <a:xfrm>
            <a:off x="2057400" y="2667000"/>
            <a:ext cx="4095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J6</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90" name="Line 38"/>
          <p:cNvSpPr/>
          <p:nvPr/>
        </p:nvSpPr>
        <p:spPr>
          <a:xfrm flipH="1">
            <a:off x="3200400" y="2895600"/>
            <a:ext cx="609600" cy="200025"/>
          </a:xfrm>
          <a:prstGeom prst="line">
            <a:avLst/>
          </a:prstGeom>
          <a:ln w="9525" cap="flat" cmpd="sng">
            <a:solidFill>
              <a:schemeClr val="bg1"/>
            </a:solidFill>
            <a:prstDash val="solid"/>
            <a:headEnd type="none" w="med" len="med"/>
            <a:tailEnd type="triangle" w="med" len="med"/>
          </a:ln>
        </p:spPr>
      </p:sp>
      <p:sp>
        <p:nvSpPr>
          <p:cNvPr id="177191" name="Text Box 39"/>
          <p:cNvSpPr txBox="1"/>
          <p:nvPr/>
        </p:nvSpPr>
        <p:spPr>
          <a:xfrm>
            <a:off x="3886200" y="2667000"/>
            <a:ext cx="665163" cy="304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77192" name="Rectangle 40"/>
          <p:cNvSpPr/>
          <p:nvPr/>
        </p:nvSpPr>
        <p:spPr>
          <a:xfrm>
            <a:off x="539750" y="5373688"/>
            <a:ext cx="3795713" cy="4206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buClr>
                <a:schemeClr val="folHlink"/>
              </a:buClr>
              <a:buSzPct val="60000"/>
              <a:buFont typeface="Wingdings" panose="05000000000000000000" pitchFamily="2" charset="2"/>
              <a:buNone/>
            </a:pPr>
            <a:r>
              <a:rPr lang="zh-CN" altLang="en-US" sz="2400" b="1" dirty="0">
                <a:solidFill>
                  <a:srgbClr val="FF0000"/>
                </a:solidFill>
                <a:latin typeface="Times New Roman" panose="02020603050405020304" pitchFamily="18" charset="0"/>
                <a:ea typeface="微软雅黑 Light" panose="020B0502040204020203" charset="-122"/>
              </a:rPr>
              <a:t>队列满！ </a:t>
            </a:r>
            <a:r>
              <a:rPr lang="en-US" altLang="zh-CN" sz="2400" b="1" dirty="0">
                <a:solidFill>
                  <a:srgbClr val="FF0000"/>
                </a:solidFill>
                <a:latin typeface="微软雅黑 Light" panose="020B0502040204020203" charset="-122"/>
                <a:ea typeface="微软雅黑 Light" panose="020B0502040204020203" charset="-122"/>
              </a:rPr>
              <a:t>Q.front==Q.rear</a:t>
            </a:r>
            <a:endParaRPr lang="en-US" altLang="zh-CN" sz="2400" b="1" dirty="0">
              <a:solidFill>
                <a:srgbClr val="FF0000"/>
              </a:solidFill>
              <a:latin typeface="微软雅黑 Light" panose="020B0502040204020203" charset="-122"/>
              <a:ea typeface="微软雅黑 Light" panose="020B0502040204020203" charset="-122"/>
            </a:endParaRPr>
          </a:p>
        </p:txBody>
      </p:sp>
      <p:sp>
        <p:nvSpPr>
          <p:cNvPr id="177193" name="Rectangle 41"/>
          <p:cNvSpPr/>
          <p:nvPr/>
        </p:nvSpPr>
        <p:spPr>
          <a:xfrm>
            <a:off x="5003800" y="2060575"/>
            <a:ext cx="3921125" cy="1754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buClr>
                <a:schemeClr val="folHlink"/>
              </a:buClr>
              <a:buSzPct val="60000"/>
              <a:buFont typeface="Wingdings" panose="05000000000000000000" pitchFamily="2" charset="2"/>
              <a:buNone/>
            </a:pPr>
            <a:r>
              <a:rPr lang="zh-CN" altLang="en-US" sz="2400" b="1" dirty="0">
                <a:solidFill>
                  <a:srgbClr val="FF0000"/>
                </a:solidFill>
                <a:latin typeface="Tahoma" panose="020B0604030504040204" pitchFamily="34" charset="0"/>
                <a:ea typeface="微软雅黑 Light" panose="020B0502040204020203" charset="-122"/>
              </a:rPr>
              <a:t>此时又出现一个问题：循环队列队空、队满的判断条件一样。</a:t>
            </a:r>
            <a:r>
              <a:rPr lang="en-US" altLang="zh-CN" sz="2400" b="1" dirty="0">
                <a:solidFill>
                  <a:srgbClr val="FF0000"/>
                </a:solidFill>
                <a:latin typeface="Tahoma" panose="020B0604030504040204" pitchFamily="34" charset="0"/>
                <a:ea typeface="微软雅黑 Light" panose="020B0502040204020203" charset="-122"/>
              </a:rPr>
              <a:t> </a:t>
            </a:r>
            <a:r>
              <a:rPr lang="zh-CN" altLang="en-US" sz="2400" b="1" dirty="0">
                <a:solidFill>
                  <a:srgbClr val="FF0000"/>
                </a:solidFill>
                <a:latin typeface="Tahoma" panose="020B0604030504040204" pitchFamily="34" charset="0"/>
                <a:ea typeface="微软雅黑 Light" panose="020B0502040204020203" charset="-122"/>
              </a:rPr>
              <a:t>当</a:t>
            </a:r>
            <a:r>
              <a:rPr lang="en-US" altLang="zh-CN" sz="2400" b="1" dirty="0">
                <a:solidFill>
                  <a:srgbClr val="FF0000"/>
                </a:solidFill>
                <a:latin typeface="微软雅黑 Light" panose="020B0502040204020203" charset="-122"/>
                <a:ea typeface="微软雅黑 Light" panose="020B0502040204020203" charset="-122"/>
              </a:rPr>
              <a:t>Q.front==Q.rear</a:t>
            </a:r>
            <a:r>
              <a:rPr lang="zh-CN" altLang="en-US" sz="2400" b="1" dirty="0">
                <a:solidFill>
                  <a:srgbClr val="FF0000"/>
                </a:solidFill>
                <a:latin typeface="微软雅黑 Light" panose="020B0502040204020203" charset="-122"/>
                <a:ea typeface="微软雅黑 Light" panose="020B0502040204020203" charset="-122"/>
              </a:rPr>
              <a:t>时，我们不能确定到底是队空还是队满</a:t>
            </a:r>
            <a:endParaRPr lang="en-US" altLang="zh-CN" sz="2400" b="1" dirty="0">
              <a:solidFill>
                <a:srgbClr val="FF0000"/>
              </a:solidFill>
              <a:latin typeface="微软雅黑 Light" panose="020B0502040204020203" charset="-122"/>
              <a:ea typeface="微软雅黑 Light" panose="020B0502040204020203" charset="-122"/>
            </a:endParaRPr>
          </a:p>
        </p:txBody>
      </p:sp>
      <p:sp>
        <p:nvSpPr>
          <p:cNvPr id="73767" name="Rectangle 42"/>
          <p:cNvSpPr>
            <a:spLocks noGrp="1"/>
          </p:cNvSpPr>
          <p:nvPr>
            <p:ph type="title"/>
          </p:nvPr>
        </p:nvSpPr>
        <p:spPr>
          <a:xfrm>
            <a:off x="107950" y="238125"/>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400" dirty="0">
                <a:ea typeface="微软雅黑 Light" panose="020B0502040204020203" charset="-122"/>
              </a:rPr>
              <a:t>——</a:t>
            </a:r>
            <a:r>
              <a:rPr lang="zh-CN" altLang="en-US" sz="2000" dirty="0">
                <a:ea typeface="微软雅黑 Light" panose="020B0502040204020203" charset="-122"/>
              </a:rPr>
              <a:t>循环队列</a:t>
            </a:r>
            <a:endParaRPr lang="zh-CN" altLang="en-US" sz="2000" dirty="0">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71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7176"/>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7717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7716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1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71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717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7717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7717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71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71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718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7717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717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718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7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718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7718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7718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71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7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719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7718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7185"/>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77173"/>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771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70" grpId="0"/>
      <p:bldP spid="177173" grpId="0"/>
      <p:bldP spid="177175" grpId="0"/>
      <p:bldP spid="177175" grpId="1"/>
      <p:bldP spid="177176" grpId="0"/>
      <p:bldP spid="177178" grpId="0"/>
      <p:bldP spid="177178" grpId="1"/>
      <p:bldP spid="177179" grpId="0"/>
      <p:bldP spid="177180" grpId="0"/>
      <p:bldP spid="177182" grpId="0"/>
      <p:bldP spid="177182" grpId="1"/>
      <p:bldP spid="177183" grpId="0"/>
      <p:bldP spid="177185" grpId="0"/>
      <p:bldP spid="177185" grpId="1"/>
      <p:bldP spid="177189" grpId="0"/>
      <p:bldP spid="177191" grpId="0"/>
      <p:bldP spid="177192" grpId="0"/>
      <p:bldP spid="17719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74755" name="Rectangle 26"/>
          <p:cNvSpPr/>
          <p:nvPr/>
        </p:nvSpPr>
        <p:spPr>
          <a:xfrm>
            <a:off x="4513263" y="1195388"/>
            <a:ext cx="4352925"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pPr>
            <a:r>
              <a:rPr lang="zh-CN" altLang="en-US" sz="2400" b="1" dirty="0">
                <a:solidFill>
                  <a:srgbClr val="4B35EF"/>
                </a:solidFill>
                <a:latin typeface="微软雅黑 Light" panose="020B0502040204020203" charset="-122"/>
                <a:ea typeface="微软雅黑 Light" panose="020B0502040204020203" charset="-122"/>
              </a:rPr>
              <a:t>少用一个元素空间，约定队列头指针在队尾指针下一个位置为队列</a:t>
            </a:r>
            <a:r>
              <a:rPr lang="zh-CN" altLang="en-US" sz="2400" b="1" dirty="0">
                <a:solidFill>
                  <a:srgbClr val="FB1F44"/>
                </a:solidFill>
                <a:latin typeface="微软雅黑 Light" panose="020B0502040204020203" charset="-122"/>
                <a:ea typeface="微软雅黑 Light" panose="020B0502040204020203" charset="-122"/>
              </a:rPr>
              <a:t>满</a:t>
            </a:r>
            <a:endParaRPr lang="zh-CN" altLang="en-US" sz="2400" b="1" dirty="0">
              <a:solidFill>
                <a:srgbClr val="008000"/>
              </a:solidFill>
              <a:latin typeface="Tahoma" panose="020B0604030504040204" pitchFamily="34" charset="0"/>
              <a:ea typeface="微软雅黑 Light" panose="020B0502040204020203" charset="-122"/>
            </a:endParaRPr>
          </a:p>
        </p:txBody>
      </p:sp>
      <p:sp>
        <p:nvSpPr>
          <p:cNvPr id="182301" name="Rectangle 29"/>
          <p:cNvSpPr/>
          <p:nvPr/>
        </p:nvSpPr>
        <p:spPr>
          <a:xfrm>
            <a:off x="323850" y="4941888"/>
            <a:ext cx="7129463" cy="4206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buClr>
                <a:schemeClr val="folHlink"/>
              </a:buClr>
              <a:buSzPct val="60000"/>
              <a:buFont typeface="Wingdings" panose="05000000000000000000" pitchFamily="2" charset="2"/>
              <a:buNone/>
            </a:pPr>
            <a:r>
              <a:rPr lang="zh-CN" altLang="en-US" sz="2400" b="1" dirty="0">
                <a:solidFill>
                  <a:srgbClr val="FF0000"/>
                </a:solidFill>
                <a:latin typeface="Times New Roman" panose="02020603050405020304" pitchFamily="18" charset="0"/>
                <a:ea typeface="微软雅黑 Light" panose="020B0502040204020203" charset="-122"/>
              </a:rPr>
              <a:t>队列满： </a:t>
            </a:r>
            <a:r>
              <a:rPr lang="en-US" altLang="zh-CN" sz="2400" b="1" dirty="0">
                <a:solidFill>
                  <a:srgbClr val="FF0000"/>
                </a:solidFill>
                <a:latin typeface="Times New Roman" panose="02020603050405020304" pitchFamily="18" charset="0"/>
                <a:ea typeface="微软雅黑 Light" panose="020B0502040204020203" charset="-122"/>
              </a:rPr>
              <a:t>Q.front==</a:t>
            </a:r>
            <a:r>
              <a:rPr lang="zh-CN" altLang="en-US" sz="2400" b="1" dirty="0">
                <a:solidFill>
                  <a:srgbClr val="FF0000"/>
                </a:solidFill>
                <a:latin typeface="Times New Roman" panose="02020603050405020304" pitchFamily="18" charset="0"/>
                <a:ea typeface="微软雅黑 Light" panose="020B0502040204020203" charset="-122"/>
              </a:rPr>
              <a:t>（</a:t>
            </a:r>
            <a:r>
              <a:rPr lang="en-US" altLang="zh-CN" sz="2400" b="1" dirty="0">
                <a:solidFill>
                  <a:srgbClr val="FF0000"/>
                </a:solidFill>
                <a:latin typeface="Times New Roman" panose="02020603050405020304" pitchFamily="18" charset="0"/>
                <a:ea typeface="微软雅黑 Light" panose="020B0502040204020203" charset="-122"/>
              </a:rPr>
              <a:t>Q.rear+1</a:t>
            </a:r>
            <a:r>
              <a:rPr lang="zh-CN" altLang="en-US" sz="2400" b="1" dirty="0">
                <a:solidFill>
                  <a:srgbClr val="FF0000"/>
                </a:solidFill>
                <a:latin typeface="Times New Roman" panose="02020603050405020304" pitchFamily="18" charset="0"/>
                <a:ea typeface="微软雅黑 Light" panose="020B0502040204020203" charset="-122"/>
              </a:rPr>
              <a:t>）</a:t>
            </a:r>
            <a:r>
              <a:rPr lang="en-US" altLang="zh-CN" sz="2400" b="1" dirty="0">
                <a:solidFill>
                  <a:srgbClr val="FF0000"/>
                </a:solidFill>
                <a:latin typeface="Times New Roman" panose="02020603050405020304" pitchFamily="18" charset="0"/>
                <a:ea typeface="微软雅黑 Light" panose="020B0502040204020203" charset="-122"/>
              </a:rPr>
              <a:t>% MAXQSIZE</a:t>
            </a:r>
            <a:endParaRPr lang="en-US" altLang="zh-CN" sz="2400" b="1" dirty="0">
              <a:solidFill>
                <a:srgbClr val="FF0000"/>
              </a:solidFill>
              <a:latin typeface="Times New Roman" panose="02020603050405020304" pitchFamily="18" charset="0"/>
              <a:ea typeface="微软雅黑 Light" panose="020B0502040204020203" charset="-122"/>
            </a:endParaRPr>
          </a:p>
        </p:txBody>
      </p:sp>
      <p:sp>
        <p:nvSpPr>
          <p:cNvPr id="74757" name="Rectangle 30"/>
          <p:cNvSpPr/>
          <p:nvPr/>
        </p:nvSpPr>
        <p:spPr>
          <a:xfrm>
            <a:off x="2571750" y="2471738"/>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J1</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4758" name="AutoShape 31"/>
          <p:cNvSpPr/>
          <p:nvPr/>
        </p:nvSpPr>
        <p:spPr>
          <a:xfrm>
            <a:off x="974725" y="1962150"/>
            <a:ext cx="2276475" cy="216535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74759" name="Line 32"/>
          <p:cNvSpPr/>
          <p:nvPr/>
        </p:nvSpPr>
        <p:spPr>
          <a:xfrm>
            <a:off x="971550" y="3030538"/>
            <a:ext cx="688975" cy="0"/>
          </a:xfrm>
          <a:prstGeom prst="line">
            <a:avLst/>
          </a:prstGeom>
          <a:ln w="9525" cap="flat" cmpd="sng">
            <a:solidFill>
              <a:srgbClr val="0066FF"/>
            </a:solidFill>
            <a:prstDash val="solid"/>
            <a:headEnd type="none" w="med" len="med"/>
            <a:tailEnd type="none" w="med" len="med"/>
          </a:ln>
        </p:spPr>
      </p:sp>
      <p:sp>
        <p:nvSpPr>
          <p:cNvPr id="74760" name="Line 33"/>
          <p:cNvSpPr/>
          <p:nvPr/>
        </p:nvSpPr>
        <p:spPr>
          <a:xfrm>
            <a:off x="2549525" y="3067050"/>
            <a:ext cx="688975" cy="0"/>
          </a:xfrm>
          <a:prstGeom prst="line">
            <a:avLst/>
          </a:prstGeom>
          <a:ln w="9525" cap="flat" cmpd="sng">
            <a:solidFill>
              <a:srgbClr val="0066FF"/>
            </a:solidFill>
            <a:prstDash val="solid"/>
            <a:headEnd type="none" w="med" len="med"/>
            <a:tailEnd type="none" w="med" len="med"/>
          </a:ln>
        </p:spPr>
      </p:sp>
      <p:sp>
        <p:nvSpPr>
          <p:cNvPr id="74761" name="Line 34"/>
          <p:cNvSpPr/>
          <p:nvPr/>
        </p:nvSpPr>
        <p:spPr>
          <a:xfrm>
            <a:off x="1539875" y="2116138"/>
            <a:ext cx="352425" cy="555625"/>
          </a:xfrm>
          <a:prstGeom prst="line">
            <a:avLst/>
          </a:prstGeom>
          <a:ln w="9525" cap="flat" cmpd="sng">
            <a:solidFill>
              <a:srgbClr val="0066FF"/>
            </a:solidFill>
            <a:prstDash val="solid"/>
            <a:headEnd type="none" w="med" len="med"/>
            <a:tailEnd type="none" w="med" len="med"/>
          </a:ln>
        </p:spPr>
      </p:sp>
      <p:sp>
        <p:nvSpPr>
          <p:cNvPr id="74762" name="Line 35"/>
          <p:cNvSpPr/>
          <p:nvPr/>
        </p:nvSpPr>
        <p:spPr>
          <a:xfrm>
            <a:off x="2416175" y="3378200"/>
            <a:ext cx="352425" cy="555625"/>
          </a:xfrm>
          <a:prstGeom prst="line">
            <a:avLst/>
          </a:prstGeom>
          <a:ln w="9525" cap="flat" cmpd="sng">
            <a:solidFill>
              <a:srgbClr val="0066FF"/>
            </a:solidFill>
            <a:prstDash val="solid"/>
            <a:headEnd type="none" w="med" len="med"/>
            <a:tailEnd type="none" w="med" len="med"/>
          </a:ln>
        </p:spPr>
      </p:sp>
      <p:sp>
        <p:nvSpPr>
          <p:cNvPr id="74763" name="Line 36"/>
          <p:cNvSpPr/>
          <p:nvPr/>
        </p:nvSpPr>
        <p:spPr>
          <a:xfrm flipH="1">
            <a:off x="2368550" y="2135188"/>
            <a:ext cx="369888" cy="536575"/>
          </a:xfrm>
          <a:prstGeom prst="line">
            <a:avLst/>
          </a:prstGeom>
          <a:ln w="9525" cap="flat" cmpd="sng">
            <a:solidFill>
              <a:srgbClr val="0066FF"/>
            </a:solidFill>
            <a:prstDash val="solid"/>
            <a:headEnd type="none" w="med" len="med"/>
            <a:tailEnd type="none" w="med" len="med"/>
          </a:ln>
        </p:spPr>
      </p:sp>
      <p:sp>
        <p:nvSpPr>
          <p:cNvPr id="74764" name="Line 37"/>
          <p:cNvSpPr/>
          <p:nvPr/>
        </p:nvSpPr>
        <p:spPr>
          <a:xfrm flipH="1">
            <a:off x="1497013" y="3413125"/>
            <a:ext cx="369887" cy="536575"/>
          </a:xfrm>
          <a:prstGeom prst="line">
            <a:avLst/>
          </a:prstGeom>
          <a:ln w="9525" cap="flat" cmpd="sng">
            <a:solidFill>
              <a:srgbClr val="0066FF"/>
            </a:solidFill>
            <a:prstDash val="solid"/>
            <a:headEnd type="none" w="med" len="med"/>
            <a:tailEnd type="none" w="med" len="med"/>
          </a:ln>
        </p:spPr>
      </p:sp>
      <p:sp>
        <p:nvSpPr>
          <p:cNvPr id="74765" name="Text Box 38"/>
          <p:cNvSpPr txBox="1"/>
          <p:nvPr/>
        </p:nvSpPr>
        <p:spPr>
          <a:xfrm>
            <a:off x="2303463" y="2735263"/>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0</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4766" name="Text Box 39"/>
          <p:cNvSpPr txBox="1"/>
          <p:nvPr/>
        </p:nvSpPr>
        <p:spPr>
          <a:xfrm>
            <a:off x="2298700" y="3033713"/>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1</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4767" name="Text Box 40"/>
          <p:cNvSpPr txBox="1"/>
          <p:nvPr/>
        </p:nvSpPr>
        <p:spPr>
          <a:xfrm>
            <a:off x="1998663" y="3187700"/>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2</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4768" name="Text Box 41"/>
          <p:cNvSpPr txBox="1"/>
          <p:nvPr/>
        </p:nvSpPr>
        <p:spPr>
          <a:xfrm>
            <a:off x="1679575" y="3016250"/>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3</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4769" name="Text Box 42"/>
          <p:cNvSpPr txBox="1"/>
          <p:nvPr/>
        </p:nvSpPr>
        <p:spPr>
          <a:xfrm>
            <a:off x="1697038" y="2728913"/>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4</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4770" name="Text Box 43"/>
          <p:cNvSpPr txBox="1"/>
          <p:nvPr/>
        </p:nvSpPr>
        <p:spPr>
          <a:xfrm>
            <a:off x="1997075" y="2574925"/>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5</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4771" name="Line 46"/>
          <p:cNvSpPr/>
          <p:nvPr/>
        </p:nvSpPr>
        <p:spPr>
          <a:xfrm flipH="1">
            <a:off x="3181350" y="2471738"/>
            <a:ext cx="611188" cy="252412"/>
          </a:xfrm>
          <a:prstGeom prst="line">
            <a:avLst/>
          </a:prstGeom>
          <a:ln w="9525" cap="flat" cmpd="sng">
            <a:solidFill>
              <a:schemeClr val="bg1"/>
            </a:solidFill>
            <a:prstDash val="solid"/>
            <a:headEnd type="none" w="med" len="med"/>
            <a:tailEnd type="triangle" w="med" len="med"/>
          </a:ln>
        </p:spPr>
      </p:sp>
      <p:sp>
        <p:nvSpPr>
          <p:cNvPr id="74772" name="Text Box 47"/>
          <p:cNvSpPr txBox="1"/>
          <p:nvPr/>
        </p:nvSpPr>
        <p:spPr>
          <a:xfrm>
            <a:off x="3824288" y="2243138"/>
            <a:ext cx="676275" cy="430212"/>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front</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4773" name="Rectangle 50"/>
          <p:cNvSpPr/>
          <p:nvPr/>
        </p:nvSpPr>
        <p:spPr>
          <a:xfrm>
            <a:off x="2571750" y="3233738"/>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J2</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4774" name="Rectangle 53"/>
          <p:cNvSpPr/>
          <p:nvPr/>
        </p:nvSpPr>
        <p:spPr>
          <a:xfrm>
            <a:off x="1885950" y="3614738"/>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J3</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4775" name="Text Box 54"/>
          <p:cNvSpPr txBox="1"/>
          <p:nvPr/>
        </p:nvSpPr>
        <p:spPr>
          <a:xfrm>
            <a:off x="1276350" y="3157538"/>
            <a:ext cx="409575" cy="430212"/>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J4</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4776" name="Text Box 57"/>
          <p:cNvSpPr txBox="1"/>
          <p:nvPr/>
        </p:nvSpPr>
        <p:spPr>
          <a:xfrm>
            <a:off x="1276350" y="2471738"/>
            <a:ext cx="4095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J5</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4777" name="Line 58"/>
          <p:cNvSpPr/>
          <p:nvPr/>
        </p:nvSpPr>
        <p:spPr>
          <a:xfrm>
            <a:off x="1733550" y="1785938"/>
            <a:ext cx="457200" cy="200025"/>
          </a:xfrm>
          <a:prstGeom prst="line">
            <a:avLst/>
          </a:prstGeom>
          <a:ln w="9525" cap="flat" cmpd="sng">
            <a:solidFill>
              <a:schemeClr val="bg1"/>
            </a:solidFill>
            <a:prstDash val="solid"/>
            <a:headEnd type="none" w="med" len="med"/>
            <a:tailEnd type="triangle" w="med" len="med"/>
          </a:ln>
        </p:spPr>
      </p:sp>
      <p:sp>
        <p:nvSpPr>
          <p:cNvPr id="74778" name="Text Box 59"/>
          <p:cNvSpPr txBox="1"/>
          <p:nvPr/>
        </p:nvSpPr>
        <p:spPr>
          <a:xfrm>
            <a:off x="1144588" y="1557338"/>
            <a:ext cx="665162" cy="304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82335" name="Rectangle 63"/>
          <p:cNvSpPr/>
          <p:nvPr/>
        </p:nvSpPr>
        <p:spPr>
          <a:xfrm>
            <a:off x="323850" y="5373688"/>
            <a:ext cx="5184775" cy="4206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buClr>
                <a:schemeClr val="folHlink"/>
              </a:buClr>
              <a:buSzPct val="60000"/>
              <a:buFont typeface="Wingdings" panose="05000000000000000000" pitchFamily="2" charset="2"/>
              <a:buNone/>
            </a:pPr>
            <a:r>
              <a:rPr lang="zh-CN" altLang="en-US" sz="2400" b="1" dirty="0">
                <a:solidFill>
                  <a:srgbClr val="FF0000"/>
                </a:solidFill>
                <a:latin typeface="Times New Roman" panose="02020603050405020304" pitchFamily="18" charset="0"/>
                <a:ea typeface="微软雅黑 Light" panose="020B0502040204020203" charset="-122"/>
              </a:rPr>
              <a:t>队列空： </a:t>
            </a:r>
            <a:r>
              <a:rPr lang="en-US" altLang="zh-CN" sz="2400" b="1" dirty="0">
                <a:solidFill>
                  <a:srgbClr val="FF0000"/>
                </a:solidFill>
                <a:latin typeface="Times New Roman" panose="02020603050405020304" pitchFamily="18" charset="0"/>
                <a:ea typeface="微软雅黑 Light" panose="020B0502040204020203" charset="-122"/>
              </a:rPr>
              <a:t>Q.front==Q.rear</a:t>
            </a:r>
            <a:endParaRPr lang="en-US" altLang="zh-CN" sz="2400" b="1" dirty="0">
              <a:solidFill>
                <a:srgbClr val="FF0000"/>
              </a:solidFill>
              <a:latin typeface="Times New Roman" panose="02020603050405020304" pitchFamily="18" charset="0"/>
              <a:ea typeface="微软雅黑 Light" panose="020B0502040204020203" charset="-122"/>
            </a:endParaRPr>
          </a:p>
        </p:txBody>
      </p:sp>
      <p:sp>
        <p:nvSpPr>
          <p:cNvPr id="182336" name="Rectangle 64"/>
          <p:cNvSpPr/>
          <p:nvPr/>
        </p:nvSpPr>
        <p:spPr>
          <a:xfrm>
            <a:off x="6816725" y="3146425"/>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J7</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82337" name="AutoShape 65"/>
          <p:cNvSpPr/>
          <p:nvPr/>
        </p:nvSpPr>
        <p:spPr>
          <a:xfrm>
            <a:off x="5219700" y="2636838"/>
            <a:ext cx="2276475" cy="216535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182338" name="Line 66"/>
          <p:cNvSpPr/>
          <p:nvPr/>
        </p:nvSpPr>
        <p:spPr>
          <a:xfrm>
            <a:off x="5216525" y="3705225"/>
            <a:ext cx="688975" cy="0"/>
          </a:xfrm>
          <a:prstGeom prst="line">
            <a:avLst/>
          </a:prstGeom>
          <a:ln w="9525" cap="flat" cmpd="sng">
            <a:solidFill>
              <a:srgbClr val="0066FF"/>
            </a:solidFill>
            <a:prstDash val="solid"/>
            <a:headEnd type="none" w="med" len="med"/>
            <a:tailEnd type="none" w="med" len="med"/>
          </a:ln>
        </p:spPr>
      </p:sp>
      <p:sp>
        <p:nvSpPr>
          <p:cNvPr id="182339" name="Line 67"/>
          <p:cNvSpPr/>
          <p:nvPr/>
        </p:nvSpPr>
        <p:spPr>
          <a:xfrm>
            <a:off x="6794500" y="3741738"/>
            <a:ext cx="688975" cy="0"/>
          </a:xfrm>
          <a:prstGeom prst="line">
            <a:avLst/>
          </a:prstGeom>
          <a:ln w="9525" cap="flat" cmpd="sng">
            <a:solidFill>
              <a:srgbClr val="0066FF"/>
            </a:solidFill>
            <a:prstDash val="solid"/>
            <a:headEnd type="none" w="med" len="med"/>
            <a:tailEnd type="none" w="med" len="med"/>
          </a:ln>
        </p:spPr>
      </p:sp>
      <p:sp>
        <p:nvSpPr>
          <p:cNvPr id="182340" name="Line 68"/>
          <p:cNvSpPr/>
          <p:nvPr/>
        </p:nvSpPr>
        <p:spPr>
          <a:xfrm>
            <a:off x="5784850" y="2790825"/>
            <a:ext cx="352425" cy="555625"/>
          </a:xfrm>
          <a:prstGeom prst="line">
            <a:avLst/>
          </a:prstGeom>
          <a:ln w="9525" cap="flat" cmpd="sng">
            <a:solidFill>
              <a:srgbClr val="0066FF"/>
            </a:solidFill>
            <a:prstDash val="solid"/>
            <a:headEnd type="none" w="med" len="med"/>
            <a:tailEnd type="none" w="med" len="med"/>
          </a:ln>
        </p:spPr>
      </p:sp>
      <p:sp>
        <p:nvSpPr>
          <p:cNvPr id="182341" name="Line 69"/>
          <p:cNvSpPr/>
          <p:nvPr/>
        </p:nvSpPr>
        <p:spPr>
          <a:xfrm>
            <a:off x="6661150" y="4052888"/>
            <a:ext cx="352425" cy="555625"/>
          </a:xfrm>
          <a:prstGeom prst="line">
            <a:avLst/>
          </a:prstGeom>
          <a:ln w="9525" cap="flat" cmpd="sng">
            <a:solidFill>
              <a:srgbClr val="0066FF"/>
            </a:solidFill>
            <a:prstDash val="solid"/>
            <a:headEnd type="none" w="med" len="med"/>
            <a:tailEnd type="none" w="med" len="med"/>
          </a:ln>
        </p:spPr>
      </p:sp>
      <p:sp>
        <p:nvSpPr>
          <p:cNvPr id="182342" name="Line 70"/>
          <p:cNvSpPr/>
          <p:nvPr/>
        </p:nvSpPr>
        <p:spPr>
          <a:xfrm flipH="1">
            <a:off x="6613525" y="2809875"/>
            <a:ext cx="369888" cy="536575"/>
          </a:xfrm>
          <a:prstGeom prst="line">
            <a:avLst/>
          </a:prstGeom>
          <a:ln w="9525" cap="flat" cmpd="sng">
            <a:solidFill>
              <a:srgbClr val="0066FF"/>
            </a:solidFill>
            <a:prstDash val="solid"/>
            <a:headEnd type="none" w="med" len="med"/>
            <a:tailEnd type="none" w="med" len="med"/>
          </a:ln>
        </p:spPr>
      </p:sp>
      <p:sp>
        <p:nvSpPr>
          <p:cNvPr id="182343" name="Line 71"/>
          <p:cNvSpPr/>
          <p:nvPr/>
        </p:nvSpPr>
        <p:spPr>
          <a:xfrm flipH="1">
            <a:off x="5741988" y="4087813"/>
            <a:ext cx="369887" cy="536575"/>
          </a:xfrm>
          <a:prstGeom prst="line">
            <a:avLst/>
          </a:prstGeom>
          <a:ln w="9525" cap="flat" cmpd="sng">
            <a:solidFill>
              <a:srgbClr val="0066FF"/>
            </a:solidFill>
            <a:prstDash val="solid"/>
            <a:headEnd type="none" w="med" len="med"/>
            <a:tailEnd type="none" w="med" len="med"/>
          </a:ln>
        </p:spPr>
      </p:sp>
      <p:sp>
        <p:nvSpPr>
          <p:cNvPr id="182344" name="Text Box 72"/>
          <p:cNvSpPr txBox="1"/>
          <p:nvPr/>
        </p:nvSpPr>
        <p:spPr>
          <a:xfrm>
            <a:off x="6548438" y="3409950"/>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0</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82345" name="Text Box 73"/>
          <p:cNvSpPr txBox="1"/>
          <p:nvPr/>
        </p:nvSpPr>
        <p:spPr>
          <a:xfrm>
            <a:off x="6543675" y="3708400"/>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1</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82346" name="Text Box 74"/>
          <p:cNvSpPr txBox="1"/>
          <p:nvPr/>
        </p:nvSpPr>
        <p:spPr>
          <a:xfrm>
            <a:off x="6243638" y="3862388"/>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2</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82347" name="Text Box 75"/>
          <p:cNvSpPr txBox="1"/>
          <p:nvPr/>
        </p:nvSpPr>
        <p:spPr>
          <a:xfrm>
            <a:off x="5924550" y="3690938"/>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3</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82348" name="Text Box 76"/>
          <p:cNvSpPr txBox="1"/>
          <p:nvPr/>
        </p:nvSpPr>
        <p:spPr>
          <a:xfrm>
            <a:off x="5942013" y="3403600"/>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4</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82349" name="Text Box 77"/>
          <p:cNvSpPr txBox="1"/>
          <p:nvPr/>
        </p:nvSpPr>
        <p:spPr>
          <a:xfrm>
            <a:off x="6242050" y="3249613"/>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5</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182350" name="Line 78"/>
          <p:cNvSpPr/>
          <p:nvPr/>
        </p:nvSpPr>
        <p:spPr>
          <a:xfrm flipH="1" flipV="1">
            <a:off x="6521450" y="4797425"/>
            <a:ext cx="1003300" cy="287338"/>
          </a:xfrm>
          <a:prstGeom prst="line">
            <a:avLst/>
          </a:prstGeom>
          <a:ln w="9525" cap="flat" cmpd="sng">
            <a:solidFill>
              <a:schemeClr val="bg1"/>
            </a:solidFill>
            <a:prstDash val="solid"/>
            <a:headEnd type="none" w="med" len="med"/>
            <a:tailEnd type="triangle" w="med" len="med"/>
          </a:ln>
        </p:spPr>
      </p:sp>
      <p:sp>
        <p:nvSpPr>
          <p:cNvPr id="182351" name="Text Box 79"/>
          <p:cNvSpPr txBox="1"/>
          <p:nvPr/>
        </p:nvSpPr>
        <p:spPr>
          <a:xfrm>
            <a:off x="7524750" y="4868863"/>
            <a:ext cx="676275" cy="430212"/>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front</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82353" name="Rectangle 81"/>
          <p:cNvSpPr/>
          <p:nvPr/>
        </p:nvSpPr>
        <p:spPr>
          <a:xfrm>
            <a:off x="6130925" y="4289425"/>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J3</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82354" name="Text Box 82"/>
          <p:cNvSpPr txBox="1"/>
          <p:nvPr/>
        </p:nvSpPr>
        <p:spPr>
          <a:xfrm>
            <a:off x="5521325" y="3832225"/>
            <a:ext cx="409575" cy="430213"/>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J4</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82355" name="Text Box 83"/>
          <p:cNvSpPr txBox="1"/>
          <p:nvPr/>
        </p:nvSpPr>
        <p:spPr>
          <a:xfrm>
            <a:off x="5521325" y="3146425"/>
            <a:ext cx="4095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J5</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82356" name="Line 84"/>
          <p:cNvSpPr/>
          <p:nvPr/>
        </p:nvSpPr>
        <p:spPr>
          <a:xfrm flipH="1" flipV="1">
            <a:off x="7308850" y="4294188"/>
            <a:ext cx="576263" cy="142875"/>
          </a:xfrm>
          <a:prstGeom prst="line">
            <a:avLst/>
          </a:prstGeom>
          <a:ln w="9525" cap="flat" cmpd="sng">
            <a:solidFill>
              <a:schemeClr val="bg1"/>
            </a:solidFill>
            <a:prstDash val="solid"/>
            <a:headEnd type="none" w="med" len="med"/>
            <a:tailEnd type="triangle" w="med" len="med"/>
          </a:ln>
        </p:spPr>
      </p:sp>
      <p:sp>
        <p:nvSpPr>
          <p:cNvPr id="182357" name="Text Box 85"/>
          <p:cNvSpPr txBox="1"/>
          <p:nvPr/>
        </p:nvSpPr>
        <p:spPr>
          <a:xfrm>
            <a:off x="7812088" y="4294188"/>
            <a:ext cx="665162" cy="304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82358" name="Text Box 86"/>
          <p:cNvSpPr txBox="1"/>
          <p:nvPr/>
        </p:nvSpPr>
        <p:spPr>
          <a:xfrm>
            <a:off x="6156325" y="2781300"/>
            <a:ext cx="4095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J6</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4802" name="Rectangle 88"/>
          <p:cNvSpPr>
            <a:spLocks noGrp="1"/>
          </p:cNvSpPr>
          <p:nvPr>
            <p:ph type="title" idx="4294967295"/>
          </p:nvPr>
        </p:nvSpPr>
        <p:spPr>
          <a:xfrm>
            <a:off x="107950" y="260350"/>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400" dirty="0">
                <a:ea typeface="微软雅黑 Light" panose="020B0502040204020203" charset="-122"/>
              </a:rPr>
              <a:t>——</a:t>
            </a:r>
            <a:r>
              <a:rPr lang="zh-CN" altLang="en-US" sz="2000" dirty="0">
                <a:ea typeface="微软雅黑 Light" panose="020B0502040204020203" charset="-122"/>
              </a:rPr>
              <a:t>循环队列</a:t>
            </a:r>
            <a:endParaRPr lang="zh-CN" altLang="en-US" sz="2000" dirty="0">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3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23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23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23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23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3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23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23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23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23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23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23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23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23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23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234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23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23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23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23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23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23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23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1" grpId="0"/>
      <p:bldP spid="182335" grpId="0"/>
      <p:bldP spid="182336" grpId="0"/>
      <p:bldP spid="182344" grpId="0"/>
      <p:bldP spid="182345" grpId="0"/>
      <p:bldP spid="182346" grpId="0"/>
      <p:bldP spid="182347" grpId="0"/>
      <p:bldP spid="182348" grpId="0"/>
      <p:bldP spid="182349" grpId="0"/>
      <p:bldP spid="182351" grpId="0"/>
      <p:bldP spid="182353" grpId="0"/>
      <p:bldP spid="182354" grpId="0"/>
      <p:bldP spid="182355" grpId="0"/>
      <p:bldP spid="182357" grpId="0"/>
      <p:bldP spid="18235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75779" name="Text Box 2"/>
          <p:cNvSpPr txBox="1"/>
          <p:nvPr/>
        </p:nvSpPr>
        <p:spPr>
          <a:xfrm>
            <a:off x="1295400" y="0"/>
            <a:ext cx="68580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1800" b="1" dirty="0">
                <a:solidFill>
                  <a:schemeClr val="tx1"/>
                </a:solidFill>
                <a:latin typeface="Tahoma" panose="020B0604030504040204" pitchFamily="34" charset="0"/>
                <a:ea typeface="微软雅黑 Light" panose="020B0502040204020203" charset="-122"/>
              </a:rPr>
              <a:t>  </a:t>
            </a:r>
            <a:endParaRPr lang="zh-CN" altLang="en-US" sz="1800" b="1" dirty="0">
              <a:solidFill>
                <a:schemeClr val="tx1"/>
              </a:solidFill>
              <a:latin typeface="Tahoma" panose="020B0604030504040204" pitchFamily="34" charset="0"/>
              <a:ea typeface="微软雅黑 Light" panose="020B0502040204020203" charset="-122"/>
            </a:endParaRPr>
          </a:p>
        </p:txBody>
      </p:sp>
      <p:sp>
        <p:nvSpPr>
          <p:cNvPr id="75780" name="Text Box 4"/>
          <p:cNvSpPr txBox="1"/>
          <p:nvPr/>
        </p:nvSpPr>
        <p:spPr>
          <a:xfrm>
            <a:off x="931863" y="1266825"/>
            <a:ext cx="7993062" cy="44878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微软雅黑 Light" panose="020B0502040204020203" charset="-122"/>
                <a:ea typeface="微软雅黑 Light" panose="020B0502040204020203" charset="-122"/>
              </a:rPr>
              <a:t>Status InitQueue(SqQueue &amp;Q) {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Q.base=new QElemType[MAXQSIZE];</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if(!Q.base) exit(OVERFLOW);</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Q.front=Q.rear=0;</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return OK;</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微软雅黑 Light" panose="020B0502040204020203" charset="-122"/>
                <a:ea typeface="微软雅黑 Light" panose="020B0502040204020203" charset="-122"/>
              </a:rPr>
              <a:t>}</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微软雅黑 Light" panose="020B0502040204020203" charset="-122"/>
                <a:ea typeface="微软雅黑 Light" panose="020B0502040204020203" charset="-122"/>
              </a:rPr>
              <a:t>int QueueLength(SqQueue Q)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微软雅黑 Light" panose="020B0502040204020203" charset="-122"/>
                <a:ea typeface="微软雅黑 Light" panose="020B0502040204020203" charset="-122"/>
              </a:rPr>
              <a:t>    return( Q.rear- Q.front+MAXQSIZE) % MAXQSIZE;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微软雅黑 Light" panose="020B0502040204020203" charset="-122"/>
                <a:ea typeface="微软雅黑 Light" panose="020B0502040204020203" charset="-122"/>
              </a:rPr>
              <a:t>}</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50000"/>
              </a:spcBef>
              <a:buNone/>
            </a:pPr>
            <a:endParaRPr lang="zh-CN" altLang="en-US" sz="2400" b="1" dirty="0">
              <a:solidFill>
                <a:srgbClr val="020603"/>
              </a:solidFill>
              <a:latin typeface="微软雅黑 Light" panose="020B0502040204020203" charset="-122"/>
              <a:ea typeface="微软雅黑 Light" panose="020B0502040204020203" charset="-122"/>
            </a:endParaRPr>
          </a:p>
        </p:txBody>
      </p:sp>
      <p:sp>
        <p:nvSpPr>
          <p:cNvPr id="75781" name="Rectangle 5"/>
          <p:cNvSpPr>
            <a:spLocks noGrp="1"/>
          </p:cNvSpPr>
          <p:nvPr>
            <p:ph type="title" idx="4294967295"/>
          </p:nvPr>
        </p:nvSpPr>
        <p:spPr>
          <a:xfrm>
            <a:off x="107950" y="238125"/>
            <a:ext cx="7920038"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400" dirty="0">
                <a:ea typeface="微软雅黑 Light" panose="020B0502040204020203" charset="-122"/>
              </a:rPr>
              <a:t>——</a:t>
            </a:r>
            <a:r>
              <a:rPr lang="zh-CN" altLang="en-US" sz="2000" dirty="0">
                <a:ea typeface="微软雅黑 Light" panose="020B0502040204020203" charset="-122"/>
              </a:rPr>
              <a:t>循环队列初始化、求队长</a:t>
            </a:r>
            <a:endParaRPr lang="en-US" altLang="zh-CN" sz="2000" dirty="0">
              <a:ea typeface="微软雅黑 Light" panose="020B0502040204020203"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76803" name="Text Box 3"/>
          <p:cNvSpPr txBox="1"/>
          <p:nvPr/>
        </p:nvSpPr>
        <p:spPr>
          <a:xfrm>
            <a:off x="358775" y="1106488"/>
            <a:ext cx="8785225" cy="5003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微软雅黑 Light" panose="020B0502040204020203" charset="-122"/>
                <a:ea typeface="微软雅黑 Light" panose="020B0502040204020203" charset="-122"/>
              </a:rPr>
              <a:t>Status EnQueue(SqQueue &amp;Q, ElemType e) {</a:t>
            </a:r>
            <a:r>
              <a:rPr lang="zh-CN" altLang="en-US" sz="2400" b="1" dirty="0">
                <a:solidFill>
                  <a:srgbClr val="020603"/>
                </a:solidFill>
                <a:latin typeface="微软雅黑 Light" panose="020B0502040204020203" charset="-122"/>
                <a:ea typeface="微软雅黑 Light" panose="020B0502040204020203" charset="-122"/>
              </a:rPr>
              <a:t> </a:t>
            </a:r>
            <a:endParaRPr lang="zh-CN" altLang="en-US"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   </a:t>
            </a:r>
            <a:r>
              <a:rPr lang="en-US" altLang="zh-CN" sz="2400" b="1" dirty="0">
                <a:solidFill>
                  <a:srgbClr val="020603"/>
                </a:solidFill>
                <a:latin typeface="微软雅黑 Light" panose="020B0502040204020203" charset="-122"/>
                <a:ea typeface="微软雅黑 Light" panose="020B0502040204020203" charset="-122"/>
              </a:rPr>
              <a:t>if((Q.rear+1)%MAXQSIZE==Q.front) return ERROR; //</a:t>
            </a:r>
            <a:r>
              <a:rPr lang="zh-CN" altLang="en-US" sz="2400" b="1" dirty="0">
                <a:solidFill>
                  <a:srgbClr val="020603"/>
                </a:solidFill>
                <a:latin typeface="微软雅黑 Light" panose="020B0502040204020203" charset="-122"/>
                <a:ea typeface="微软雅黑 Light" panose="020B0502040204020203" charset="-122"/>
              </a:rPr>
              <a:t>队满</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a:t>
            </a:r>
            <a:r>
              <a:rPr lang="pt-BR" altLang="zh-CN" sz="2400" b="1" dirty="0">
                <a:solidFill>
                  <a:srgbClr val="020603"/>
                </a:solidFill>
                <a:latin typeface="微软雅黑 Light" panose="020B0502040204020203" charset="-122"/>
                <a:ea typeface="微软雅黑 Light" panose="020B0502040204020203" charset="-122"/>
              </a:rPr>
              <a:t>Q.base[Q.rear]=e;</a:t>
            </a:r>
            <a:endParaRPr lang="pt-BR"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pt-BR" altLang="zh-CN" sz="2400" b="1" dirty="0">
                <a:solidFill>
                  <a:srgbClr val="020603"/>
                </a:solidFill>
                <a:latin typeface="微软雅黑 Light" panose="020B0502040204020203" charset="-122"/>
                <a:ea typeface="微软雅黑 Light" panose="020B0502040204020203" charset="-122"/>
              </a:rPr>
              <a:t>   </a:t>
            </a:r>
            <a:r>
              <a:rPr lang="en-US" altLang="zh-CN" sz="2400" b="1" dirty="0">
                <a:solidFill>
                  <a:srgbClr val="020603"/>
                </a:solidFill>
                <a:latin typeface="微软雅黑 Light" panose="020B0502040204020203" charset="-122"/>
                <a:ea typeface="微软雅黑 Light" panose="020B0502040204020203" charset="-122"/>
              </a:rPr>
              <a:t>Q.rear=(Q.rear+1)%MAXQSIZE;</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return OK;</a:t>
            </a:r>
            <a:r>
              <a:rPr lang="en-US" altLang="zh-CN" sz="2400" dirty="0">
                <a:solidFill>
                  <a:schemeClr val="tx1"/>
                </a:solidFill>
                <a:latin typeface="微软雅黑 Light" panose="020B0502040204020203" charset="-122"/>
                <a:ea typeface="微软雅黑 Light" panose="020B0502040204020203" charset="-122"/>
              </a:rPr>
              <a:t>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微软雅黑 Light" panose="020B0502040204020203" charset="-122"/>
                <a:ea typeface="微软雅黑 Light" panose="020B0502040204020203" charset="-122"/>
              </a:rPr>
              <a:t>}</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微软雅黑 Light" panose="020B0502040204020203" charset="-122"/>
                <a:ea typeface="微软雅黑 Light" panose="020B0502040204020203" charset="-122"/>
              </a:rPr>
              <a:t>Status DeQueue(SqQueue &amp;Q, ElemType &amp;e) {</a:t>
            </a:r>
            <a:endParaRPr lang="zh-CN" altLang="en-US"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zh-CN" altLang="en-US" sz="2400" b="1" dirty="0">
                <a:solidFill>
                  <a:srgbClr val="020603"/>
                </a:solidFill>
                <a:latin typeface="微软雅黑 Light" panose="020B0502040204020203" charset="-122"/>
                <a:ea typeface="微软雅黑 Light" panose="020B0502040204020203" charset="-122"/>
              </a:rPr>
              <a:t>   </a:t>
            </a:r>
            <a:r>
              <a:rPr lang="en-US" altLang="zh-CN" sz="2400" b="1" dirty="0">
                <a:solidFill>
                  <a:srgbClr val="020603"/>
                </a:solidFill>
                <a:latin typeface="微软雅黑 Light" panose="020B0502040204020203" charset="-122"/>
                <a:ea typeface="微软雅黑 Light" panose="020B0502040204020203" charset="-122"/>
              </a:rPr>
              <a:t>if (Q.front==Q.rear) return ERROR;  //</a:t>
            </a:r>
            <a:r>
              <a:rPr lang="zh-CN" altLang="en-US" sz="2400" b="1" dirty="0">
                <a:solidFill>
                  <a:srgbClr val="020603"/>
                </a:solidFill>
                <a:latin typeface="微软雅黑 Light" panose="020B0502040204020203" charset="-122"/>
                <a:ea typeface="微软雅黑 Light" panose="020B0502040204020203" charset="-122"/>
              </a:rPr>
              <a:t>队空</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en-US" altLang="zh-CN" sz="2400" b="1" dirty="0">
                <a:solidFill>
                  <a:srgbClr val="020603"/>
                </a:solidFill>
                <a:latin typeface="微软雅黑 Light" panose="020B0502040204020203" charset="-122"/>
                <a:ea typeface="微软雅黑 Light" panose="020B0502040204020203" charset="-122"/>
              </a:rPr>
              <a:t>   </a:t>
            </a:r>
            <a:r>
              <a:rPr lang="fr-FR" altLang="zh-CN" sz="2400" b="1" dirty="0">
                <a:solidFill>
                  <a:srgbClr val="020603"/>
                </a:solidFill>
                <a:latin typeface="微软雅黑 Light" panose="020B0502040204020203" charset="-122"/>
                <a:ea typeface="微软雅黑 Light" panose="020B0502040204020203" charset="-122"/>
              </a:rPr>
              <a:t>e=Q.base[Q.front];</a:t>
            </a:r>
            <a:endParaRPr lang="fr-FR"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fr-FR" altLang="zh-CN" sz="2400" b="1" dirty="0">
                <a:solidFill>
                  <a:srgbClr val="020603"/>
                </a:solidFill>
                <a:latin typeface="微软雅黑 Light" panose="020B0502040204020203" charset="-122"/>
                <a:ea typeface="微软雅黑 Light" panose="020B0502040204020203" charset="-122"/>
              </a:rPr>
              <a:t>   Q.front=(Q.front+1)%MAXQSIZE;</a:t>
            </a:r>
            <a:endParaRPr lang="fr-FR" altLang="zh-CN" sz="2400" b="1" dirty="0">
              <a:solidFill>
                <a:srgbClr val="020603"/>
              </a:solidFill>
              <a:latin typeface="微软雅黑 Light" panose="020B0502040204020203" charset="-122"/>
              <a:ea typeface="微软雅黑 Light" panose="020B0502040204020203" charset="-122"/>
            </a:endParaRPr>
          </a:p>
          <a:p>
            <a:pPr marL="0" lvl="0" indent="0" eaLnBrk="1" hangingPunct="1">
              <a:spcBef>
                <a:spcPct val="0"/>
              </a:spcBef>
              <a:buNone/>
            </a:pPr>
            <a:r>
              <a:rPr lang="fr-FR" altLang="zh-CN" sz="2400" b="1" dirty="0">
                <a:solidFill>
                  <a:srgbClr val="020603"/>
                </a:solidFill>
                <a:latin typeface="微软雅黑 Light" panose="020B0502040204020203" charset="-122"/>
                <a:ea typeface="微软雅黑 Light" panose="020B0502040204020203" charset="-122"/>
              </a:rPr>
              <a:t>   </a:t>
            </a:r>
            <a:r>
              <a:rPr lang="en-US" altLang="zh-CN" sz="2400" b="1" dirty="0">
                <a:solidFill>
                  <a:srgbClr val="020603"/>
                </a:solidFill>
                <a:latin typeface="微软雅黑 Light" panose="020B0502040204020203" charset="-122"/>
                <a:ea typeface="微软雅黑 Light" panose="020B0502040204020203" charset="-122"/>
              </a:rPr>
              <a:t>return OK;</a:t>
            </a:r>
            <a:r>
              <a:rPr lang="en-US" altLang="zh-CN" sz="2400" dirty="0">
                <a:solidFill>
                  <a:schemeClr val="tx1"/>
                </a:solidFill>
                <a:latin typeface="微软雅黑 Light" panose="020B0502040204020203" charset="-122"/>
                <a:ea typeface="微软雅黑 Light" panose="020B0502040204020203" charset="-122"/>
              </a:rPr>
              <a:t> </a:t>
            </a:r>
            <a:endParaRPr lang="en-US" altLang="zh-CN" sz="2400" b="1" dirty="0">
              <a:solidFill>
                <a:srgbClr val="020603"/>
              </a:solidFill>
              <a:latin typeface="微软雅黑 Light" panose="020B0502040204020203" charset="-122"/>
              <a:ea typeface="微软雅黑 Light" panose="020B0502040204020203" charset="-122"/>
            </a:endParaRPr>
          </a:p>
          <a:p>
            <a:pPr marL="0" lvl="0" indent="0" eaLnBrk="1" hangingPunct="1">
              <a:lnSpc>
                <a:spcPct val="90000"/>
              </a:lnSpc>
              <a:buClr>
                <a:schemeClr val="folHlink"/>
              </a:buClr>
              <a:buSzPct val="60000"/>
              <a:buFont typeface="Wingdings" panose="05000000000000000000" pitchFamily="2" charset="2"/>
              <a:buNone/>
            </a:pPr>
            <a:r>
              <a:rPr lang="en-US" altLang="zh-CN" sz="2400" b="1" dirty="0">
                <a:solidFill>
                  <a:srgbClr val="020603"/>
                </a:solidFill>
                <a:latin typeface="微软雅黑 Light" panose="020B0502040204020203" charset="-122"/>
                <a:ea typeface="微软雅黑 Light" panose="020B0502040204020203" charset="-122"/>
              </a:rPr>
              <a:t>}</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76804" name="Rectangle 4"/>
          <p:cNvSpPr>
            <a:spLocks noGrp="1"/>
          </p:cNvSpPr>
          <p:nvPr>
            <p:ph type="title" idx="4294967295"/>
          </p:nvPr>
        </p:nvSpPr>
        <p:spPr>
          <a:xfrm>
            <a:off x="107950" y="238125"/>
            <a:ext cx="78486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400" dirty="0">
                <a:ea typeface="微软雅黑 Light" panose="020B0502040204020203" charset="-122"/>
              </a:rPr>
              <a:t>——</a:t>
            </a:r>
            <a:r>
              <a:rPr lang="zh-CN" altLang="en-US" sz="2000" dirty="0">
                <a:ea typeface="微软雅黑 Light" panose="020B0502040204020203" charset="-122"/>
              </a:rPr>
              <a:t>循环队列入队、出队</a:t>
            </a:r>
            <a:endParaRPr lang="en-US" altLang="zh-CN" sz="2000" dirty="0">
              <a:ea typeface="微软雅黑 Light" panose="020B0502040204020203"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77827" name="Rectangle 3"/>
          <p:cNvSpPr/>
          <p:nvPr/>
        </p:nvSpPr>
        <p:spPr>
          <a:xfrm>
            <a:off x="3851275" y="2708275"/>
            <a:ext cx="5041900" cy="18891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spcBef>
                <a:spcPct val="50000"/>
              </a:spcBef>
              <a:buClr>
                <a:schemeClr val="folHlink"/>
              </a:buClr>
              <a:buSzPct val="90000"/>
              <a:buFont typeface="Wingdings" panose="05000000000000000000" pitchFamily="2" charset="2"/>
              <a:buChar char="§"/>
            </a:pPr>
            <a:r>
              <a:rPr lang="zh-CN" altLang="en-US" sz="2400" b="1" dirty="0">
                <a:solidFill>
                  <a:srgbClr val="3B3FE9"/>
                </a:solidFill>
                <a:latin typeface="Tahoma" panose="020B0604030504040204" pitchFamily="34" charset="0"/>
                <a:ea typeface="微软雅黑 Light" panose="020B0502040204020203" charset="-122"/>
              </a:rPr>
              <a:t>另设标志位区别队列空、满</a:t>
            </a:r>
            <a:endParaRPr lang="zh-CN" altLang="en-US" sz="2400" b="1" dirty="0">
              <a:solidFill>
                <a:srgbClr val="3B3FE9"/>
              </a:solidFill>
              <a:latin typeface="Tahoma" panose="020B0604030504040204" pitchFamily="34" charset="0"/>
              <a:ea typeface="微软雅黑 Light" panose="020B0502040204020203" charset="-122"/>
            </a:endParaRPr>
          </a:p>
          <a:p>
            <a:pPr marL="0" lvl="0" indent="0" eaLnBrk="1" hangingPunct="1">
              <a:lnSpc>
                <a:spcPct val="90000"/>
              </a:lnSpc>
              <a:spcBef>
                <a:spcPct val="50000"/>
              </a:spcBef>
              <a:buSzPct val="90000"/>
              <a:buNone/>
            </a:pPr>
            <a:r>
              <a:rPr lang="zh-CN" altLang="en-US" sz="2400" dirty="0">
                <a:solidFill>
                  <a:srgbClr val="3B3FE9"/>
                </a:solidFill>
                <a:latin typeface="Tahoma" panose="020B0604030504040204" pitchFamily="34" charset="0"/>
                <a:ea typeface="微软雅黑 Light" panose="020B0502040204020203" charset="-122"/>
              </a:rPr>
              <a:t>   </a:t>
            </a:r>
            <a:r>
              <a:rPr lang="en-US" altLang="zh-CN" sz="2000" b="1" dirty="0">
                <a:solidFill>
                  <a:srgbClr val="3B3FE9"/>
                </a:solidFill>
                <a:latin typeface="微软雅黑 Light" panose="020B0502040204020203" charset="-122"/>
                <a:ea typeface="微软雅黑 Light" panose="020B0502040204020203" charset="-122"/>
              </a:rPr>
              <a:t>Q.rear==Q.front     Q.rear=Q.front</a:t>
            </a:r>
            <a:endParaRPr lang="en-US" altLang="zh-CN" sz="2000" b="1" dirty="0">
              <a:solidFill>
                <a:srgbClr val="3B3FE9"/>
              </a:solidFill>
              <a:latin typeface="微软雅黑 Light" panose="020B0502040204020203" charset="-122"/>
              <a:ea typeface="微软雅黑 Light" panose="020B0502040204020203" charset="-122"/>
            </a:endParaRPr>
          </a:p>
          <a:p>
            <a:pPr marL="0" lvl="0" indent="0" eaLnBrk="1" hangingPunct="1">
              <a:lnSpc>
                <a:spcPct val="90000"/>
              </a:lnSpc>
              <a:spcBef>
                <a:spcPct val="50000"/>
              </a:spcBef>
              <a:buSzPct val="90000"/>
              <a:buNone/>
            </a:pPr>
            <a:r>
              <a:rPr lang="en-US" altLang="zh-CN" sz="2000" b="1" dirty="0">
                <a:solidFill>
                  <a:srgbClr val="3B3FE9"/>
                </a:solidFill>
                <a:latin typeface="微软雅黑 Light" panose="020B0502040204020203" charset="-122"/>
                <a:ea typeface="微软雅黑 Light" panose="020B0502040204020203" charset="-122"/>
              </a:rPr>
              <a:t>    </a:t>
            </a:r>
            <a:r>
              <a:rPr lang="en-US" altLang="zh-CN" sz="1800" b="1" dirty="0">
                <a:solidFill>
                  <a:srgbClr val="3B3FE9"/>
                </a:solidFill>
                <a:latin typeface="微软雅黑 Light" panose="020B0502040204020203" charset="-122"/>
                <a:ea typeface="微软雅黑 Light" panose="020B0502040204020203" charset="-122"/>
              </a:rPr>
              <a:t>Q.</a:t>
            </a:r>
            <a:r>
              <a:rPr lang="en-US" altLang="zh-CN" sz="2000" b="1" dirty="0">
                <a:solidFill>
                  <a:srgbClr val="3B3FE9"/>
                </a:solidFill>
                <a:latin typeface="微软雅黑 Light" panose="020B0502040204020203" charset="-122"/>
                <a:ea typeface="微软雅黑 Light" panose="020B0502040204020203" charset="-122"/>
              </a:rPr>
              <a:t>tag=0                   </a:t>
            </a:r>
            <a:r>
              <a:rPr lang="en-US" altLang="zh-CN" sz="1800" b="1" dirty="0">
                <a:solidFill>
                  <a:srgbClr val="3B3FE9"/>
                </a:solidFill>
                <a:latin typeface="微软雅黑 Light" panose="020B0502040204020203" charset="-122"/>
                <a:ea typeface="微软雅黑 Light" panose="020B0502040204020203" charset="-122"/>
              </a:rPr>
              <a:t>Q.</a:t>
            </a:r>
            <a:r>
              <a:rPr lang="en-US" altLang="zh-CN" sz="2000" b="1" dirty="0">
                <a:solidFill>
                  <a:srgbClr val="3B3FE9"/>
                </a:solidFill>
                <a:latin typeface="微软雅黑 Light" panose="020B0502040204020203" charset="-122"/>
                <a:ea typeface="微软雅黑 Light" panose="020B0502040204020203" charset="-122"/>
              </a:rPr>
              <a:t>tag=1</a:t>
            </a:r>
            <a:endParaRPr lang="en-US" altLang="zh-CN" sz="2000" b="1" dirty="0">
              <a:solidFill>
                <a:srgbClr val="3B3FE9"/>
              </a:solidFill>
              <a:latin typeface="微软雅黑 Light" panose="020B0502040204020203" charset="-122"/>
              <a:ea typeface="微软雅黑 Light" panose="020B0502040204020203" charset="-122"/>
            </a:endParaRPr>
          </a:p>
          <a:p>
            <a:pPr marL="0" lvl="0" indent="0" eaLnBrk="1" hangingPunct="1">
              <a:lnSpc>
                <a:spcPct val="90000"/>
              </a:lnSpc>
              <a:spcBef>
                <a:spcPct val="50000"/>
              </a:spcBef>
              <a:buSzPct val="90000"/>
              <a:buNone/>
            </a:pPr>
            <a:r>
              <a:rPr lang="en-US" altLang="zh-CN" sz="2400" dirty="0">
                <a:solidFill>
                  <a:schemeClr val="tx1"/>
                </a:solidFill>
                <a:latin typeface="Tahoma" panose="020B0604030504040204" pitchFamily="34" charset="0"/>
                <a:ea typeface="微软雅黑 Light" panose="020B0502040204020203" charset="-122"/>
              </a:rPr>
              <a:t>    </a:t>
            </a:r>
            <a:r>
              <a:rPr lang="zh-CN" altLang="en-US" sz="2400" b="1" dirty="0">
                <a:solidFill>
                  <a:srgbClr val="008000"/>
                </a:solidFill>
                <a:latin typeface="Tahoma" panose="020B0604030504040204" pitchFamily="34" charset="0"/>
                <a:ea typeface="微软雅黑 Light" panose="020B0502040204020203" charset="-122"/>
              </a:rPr>
              <a:t>队列空                 队列满</a:t>
            </a:r>
            <a:endParaRPr lang="zh-CN" altLang="en-US" sz="2400" b="1" dirty="0">
              <a:solidFill>
                <a:srgbClr val="008000"/>
              </a:solidFill>
              <a:latin typeface="Tahoma" panose="020B0604030504040204" pitchFamily="34" charset="0"/>
              <a:ea typeface="微软雅黑 Light" panose="020B0502040204020203" charset="-122"/>
            </a:endParaRPr>
          </a:p>
        </p:txBody>
      </p:sp>
      <p:sp>
        <p:nvSpPr>
          <p:cNvPr id="77828" name="Rectangle 7"/>
          <p:cNvSpPr/>
          <p:nvPr/>
        </p:nvSpPr>
        <p:spPr>
          <a:xfrm>
            <a:off x="2667000" y="3048000"/>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J1</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7829" name="AutoShape 8"/>
          <p:cNvSpPr/>
          <p:nvPr/>
        </p:nvSpPr>
        <p:spPr>
          <a:xfrm>
            <a:off x="1069975" y="2538413"/>
            <a:ext cx="2276475" cy="216535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77830" name="Line 9"/>
          <p:cNvSpPr/>
          <p:nvPr/>
        </p:nvSpPr>
        <p:spPr>
          <a:xfrm>
            <a:off x="1066800" y="3606800"/>
            <a:ext cx="688975" cy="0"/>
          </a:xfrm>
          <a:prstGeom prst="line">
            <a:avLst/>
          </a:prstGeom>
          <a:ln w="9525" cap="flat" cmpd="sng">
            <a:solidFill>
              <a:srgbClr val="0066FF"/>
            </a:solidFill>
            <a:prstDash val="solid"/>
            <a:headEnd type="none" w="med" len="med"/>
            <a:tailEnd type="none" w="med" len="med"/>
          </a:ln>
        </p:spPr>
      </p:sp>
      <p:sp>
        <p:nvSpPr>
          <p:cNvPr id="77831" name="Line 10"/>
          <p:cNvSpPr/>
          <p:nvPr/>
        </p:nvSpPr>
        <p:spPr>
          <a:xfrm>
            <a:off x="2644775" y="3643313"/>
            <a:ext cx="688975" cy="0"/>
          </a:xfrm>
          <a:prstGeom prst="line">
            <a:avLst/>
          </a:prstGeom>
          <a:ln w="9525" cap="flat" cmpd="sng">
            <a:solidFill>
              <a:srgbClr val="0066FF"/>
            </a:solidFill>
            <a:prstDash val="solid"/>
            <a:headEnd type="none" w="med" len="med"/>
            <a:tailEnd type="none" w="med" len="med"/>
          </a:ln>
        </p:spPr>
      </p:sp>
      <p:sp>
        <p:nvSpPr>
          <p:cNvPr id="77832" name="Line 11"/>
          <p:cNvSpPr/>
          <p:nvPr/>
        </p:nvSpPr>
        <p:spPr>
          <a:xfrm>
            <a:off x="1635125" y="2692400"/>
            <a:ext cx="352425" cy="555625"/>
          </a:xfrm>
          <a:prstGeom prst="line">
            <a:avLst/>
          </a:prstGeom>
          <a:ln w="9525" cap="flat" cmpd="sng">
            <a:solidFill>
              <a:srgbClr val="0066FF"/>
            </a:solidFill>
            <a:prstDash val="solid"/>
            <a:headEnd type="none" w="med" len="med"/>
            <a:tailEnd type="none" w="med" len="med"/>
          </a:ln>
        </p:spPr>
      </p:sp>
      <p:sp>
        <p:nvSpPr>
          <p:cNvPr id="77833" name="Line 12"/>
          <p:cNvSpPr/>
          <p:nvPr/>
        </p:nvSpPr>
        <p:spPr>
          <a:xfrm>
            <a:off x="2511425" y="3954463"/>
            <a:ext cx="352425" cy="555625"/>
          </a:xfrm>
          <a:prstGeom prst="line">
            <a:avLst/>
          </a:prstGeom>
          <a:ln w="9525" cap="flat" cmpd="sng">
            <a:solidFill>
              <a:srgbClr val="0066FF"/>
            </a:solidFill>
            <a:prstDash val="solid"/>
            <a:headEnd type="none" w="med" len="med"/>
            <a:tailEnd type="none" w="med" len="med"/>
          </a:ln>
        </p:spPr>
      </p:sp>
      <p:sp>
        <p:nvSpPr>
          <p:cNvPr id="77834" name="Line 13"/>
          <p:cNvSpPr/>
          <p:nvPr/>
        </p:nvSpPr>
        <p:spPr>
          <a:xfrm flipH="1">
            <a:off x="2463800" y="2711450"/>
            <a:ext cx="369888" cy="536575"/>
          </a:xfrm>
          <a:prstGeom prst="line">
            <a:avLst/>
          </a:prstGeom>
          <a:ln w="9525" cap="flat" cmpd="sng">
            <a:solidFill>
              <a:srgbClr val="0066FF"/>
            </a:solidFill>
            <a:prstDash val="solid"/>
            <a:headEnd type="none" w="med" len="med"/>
            <a:tailEnd type="none" w="med" len="med"/>
          </a:ln>
        </p:spPr>
      </p:sp>
      <p:sp>
        <p:nvSpPr>
          <p:cNvPr id="77835" name="Line 14"/>
          <p:cNvSpPr/>
          <p:nvPr/>
        </p:nvSpPr>
        <p:spPr>
          <a:xfrm flipH="1">
            <a:off x="1592263" y="3989388"/>
            <a:ext cx="369887" cy="536575"/>
          </a:xfrm>
          <a:prstGeom prst="line">
            <a:avLst/>
          </a:prstGeom>
          <a:ln w="9525" cap="flat" cmpd="sng">
            <a:solidFill>
              <a:srgbClr val="0066FF"/>
            </a:solidFill>
            <a:prstDash val="solid"/>
            <a:headEnd type="none" w="med" len="med"/>
            <a:tailEnd type="none" w="med" len="med"/>
          </a:ln>
        </p:spPr>
      </p:sp>
      <p:sp>
        <p:nvSpPr>
          <p:cNvPr id="77836" name="Text Box 15"/>
          <p:cNvSpPr txBox="1"/>
          <p:nvPr/>
        </p:nvSpPr>
        <p:spPr>
          <a:xfrm>
            <a:off x="2398713" y="3311525"/>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0</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7837" name="Text Box 16"/>
          <p:cNvSpPr txBox="1"/>
          <p:nvPr/>
        </p:nvSpPr>
        <p:spPr>
          <a:xfrm>
            <a:off x="2393950" y="3609975"/>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1</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7838" name="Text Box 17"/>
          <p:cNvSpPr txBox="1"/>
          <p:nvPr/>
        </p:nvSpPr>
        <p:spPr>
          <a:xfrm>
            <a:off x="2093913" y="3763963"/>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2</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7839" name="Text Box 18"/>
          <p:cNvSpPr txBox="1"/>
          <p:nvPr/>
        </p:nvSpPr>
        <p:spPr>
          <a:xfrm>
            <a:off x="1774825" y="3592513"/>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3</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7840" name="Text Box 19"/>
          <p:cNvSpPr txBox="1"/>
          <p:nvPr/>
        </p:nvSpPr>
        <p:spPr>
          <a:xfrm>
            <a:off x="1792288" y="3305175"/>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4</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7841" name="Text Box 20"/>
          <p:cNvSpPr txBox="1"/>
          <p:nvPr/>
        </p:nvSpPr>
        <p:spPr>
          <a:xfrm>
            <a:off x="2092325" y="3151188"/>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5</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7842" name="Line 21"/>
          <p:cNvSpPr/>
          <p:nvPr/>
        </p:nvSpPr>
        <p:spPr>
          <a:xfrm flipH="1">
            <a:off x="3276600" y="2565400"/>
            <a:ext cx="431800" cy="735013"/>
          </a:xfrm>
          <a:prstGeom prst="line">
            <a:avLst/>
          </a:prstGeom>
          <a:ln w="9525" cap="flat" cmpd="sng">
            <a:solidFill>
              <a:schemeClr val="bg1"/>
            </a:solidFill>
            <a:prstDash val="solid"/>
            <a:headEnd type="none" w="med" len="med"/>
            <a:tailEnd type="triangle" w="med" len="med"/>
          </a:ln>
        </p:spPr>
      </p:sp>
      <p:sp>
        <p:nvSpPr>
          <p:cNvPr id="77843" name="Text Box 22"/>
          <p:cNvSpPr txBox="1"/>
          <p:nvPr/>
        </p:nvSpPr>
        <p:spPr>
          <a:xfrm>
            <a:off x="3348038" y="2205038"/>
            <a:ext cx="676275" cy="430212"/>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front</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7844" name="Rectangle 23"/>
          <p:cNvSpPr/>
          <p:nvPr/>
        </p:nvSpPr>
        <p:spPr>
          <a:xfrm>
            <a:off x="2667000" y="3810000"/>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J2</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7845" name="Rectangle 24"/>
          <p:cNvSpPr/>
          <p:nvPr/>
        </p:nvSpPr>
        <p:spPr>
          <a:xfrm>
            <a:off x="1981200" y="4191000"/>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J3</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7846" name="Text Box 25"/>
          <p:cNvSpPr txBox="1"/>
          <p:nvPr/>
        </p:nvSpPr>
        <p:spPr>
          <a:xfrm>
            <a:off x="1371600" y="3733800"/>
            <a:ext cx="409575" cy="430213"/>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J4</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7847" name="Text Box 26"/>
          <p:cNvSpPr txBox="1"/>
          <p:nvPr/>
        </p:nvSpPr>
        <p:spPr>
          <a:xfrm>
            <a:off x="1371600" y="3048000"/>
            <a:ext cx="4095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J5</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07899" name="Line 27"/>
          <p:cNvSpPr/>
          <p:nvPr/>
        </p:nvSpPr>
        <p:spPr>
          <a:xfrm flipH="1">
            <a:off x="3059113" y="2133600"/>
            <a:ext cx="433387" cy="719138"/>
          </a:xfrm>
          <a:prstGeom prst="line">
            <a:avLst/>
          </a:prstGeom>
          <a:ln w="9525" cap="flat" cmpd="sng">
            <a:solidFill>
              <a:schemeClr val="bg1"/>
            </a:solidFill>
            <a:prstDash val="solid"/>
            <a:headEnd type="none" w="med" len="med"/>
            <a:tailEnd type="triangle" w="med" len="med"/>
          </a:ln>
        </p:spPr>
      </p:sp>
      <p:sp>
        <p:nvSpPr>
          <p:cNvPr id="207900" name="Text Box 28"/>
          <p:cNvSpPr txBox="1"/>
          <p:nvPr/>
        </p:nvSpPr>
        <p:spPr>
          <a:xfrm>
            <a:off x="3203575" y="1916113"/>
            <a:ext cx="665163" cy="304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07901" name="AutoShape 29"/>
          <p:cNvSpPr/>
          <p:nvPr/>
        </p:nvSpPr>
        <p:spPr bwMode="auto">
          <a:xfrm>
            <a:off x="3995738" y="3500438"/>
            <a:ext cx="144463" cy="360363"/>
          </a:xfrm>
          <a:prstGeom prst="leftBrace">
            <a:avLst>
              <a:gd name="adj1" fmla="val 20787"/>
              <a:gd name="adj2" fmla="val 50000"/>
            </a:avLst>
          </a:prstGeom>
          <a:noFill/>
          <a:ln w="9525">
            <a:solidFill>
              <a:schemeClr val="bg1"/>
            </a:solidFill>
            <a:round/>
          </a:ln>
          <a:effectLst>
            <a:prstShdw prst="shdw17" dist="17961" dir="2700000">
              <a:schemeClr val="bg1">
                <a:gamma/>
                <a:shade val="60000"/>
                <a:invGamma/>
              </a:schemeClr>
            </a:prst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3B3FE9"/>
              </a:solidFill>
              <a:effectLst/>
              <a:uLnTx/>
              <a:uFillTx/>
              <a:latin typeface="微软雅黑 Light" panose="020B0502040204020203" charset="-122"/>
              <a:ea typeface="微软雅黑 Light" panose="020B0502040204020203" charset="-122"/>
              <a:cs typeface="+mn-cs"/>
            </a:endParaRPr>
          </a:p>
        </p:txBody>
      </p:sp>
      <p:sp>
        <p:nvSpPr>
          <p:cNvPr id="207902" name="AutoShape 30"/>
          <p:cNvSpPr/>
          <p:nvPr/>
        </p:nvSpPr>
        <p:spPr bwMode="auto">
          <a:xfrm>
            <a:off x="6299200" y="3500438"/>
            <a:ext cx="144463" cy="360363"/>
          </a:xfrm>
          <a:prstGeom prst="leftBrace">
            <a:avLst>
              <a:gd name="adj1" fmla="val 20787"/>
              <a:gd name="adj2" fmla="val 50000"/>
            </a:avLst>
          </a:prstGeom>
          <a:noFill/>
          <a:ln w="9525">
            <a:solidFill>
              <a:schemeClr val="bg1"/>
            </a:solidFill>
            <a:round/>
          </a:ln>
          <a:effectLst>
            <a:prstShdw prst="shdw17" dist="17961" dir="2700000">
              <a:schemeClr val="bg1">
                <a:gamma/>
                <a:shade val="60000"/>
                <a:invGamma/>
              </a:schemeClr>
            </a:prst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3B3FE9"/>
              </a:solidFill>
              <a:effectLst/>
              <a:uLnTx/>
              <a:uFillTx/>
              <a:latin typeface="微软雅黑 Light" panose="020B0502040204020203" charset="-122"/>
              <a:ea typeface="微软雅黑 Light" panose="020B0502040204020203" charset="-122"/>
              <a:cs typeface="+mn-cs"/>
            </a:endParaRPr>
          </a:p>
        </p:txBody>
      </p:sp>
      <p:sp>
        <p:nvSpPr>
          <p:cNvPr id="207903" name="Text Box 31"/>
          <p:cNvSpPr txBox="1"/>
          <p:nvPr/>
        </p:nvSpPr>
        <p:spPr>
          <a:xfrm>
            <a:off x="2057400" y="2667000"/>
            <a:ext cx="4095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J6</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07904" name="Rectangle 32"/>
          <p:cNvSpPr/>
          <p:nvPr/>
        </p:nvSpPr>
        <p:spPr>
          <a:xfrm>
            <a:off x="2268538" y="5084763"/>
            <a:ext cx="6335712"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pPr>
            <a:r>
              <a:rPr lang="zh-CN" altLang="en-US" sz="2400" b="1" dirty="0">
                <a:solidFill>
                  <a:srgbClr val="4B35EF"/>
                </a:solidFill>
                <a:latin typeface="微软雅黑 Light" panose="020B0502040204020203" charset="-122"/>
                <a:ea typeface="微软雅黑 Light" panose="020B0502040204020203" charset="-122"/>
              </a:rPr>
              <a:t>此时初始化时应把</a:t>
            </a:r>
            <a:r>
              <a:rPr lang="en-US" altLang="zh-CN" sz="2400" b="1" dirty="0">
                <a:solidFill>
                  <a:srgbClr val="4B35EF"/>
                </a:solidFill>
                <a:latin typeface="微软雅黑 Light" panose="020B0502040204020203" charset="-122"/>
                <a:ea typeface="微软雅黑 Light" panose="020B0502040204020203" charset="-122"/>
              </a:rPr>
              <a:t>tag</a:t>
            </a:r>
            <a:r>
              <a:rPr lang="zh-CN" altLang="en-US" sz="2400" b="1" dirty="0">
                <a:solidFill>
                  <a:srgbClr val="4B35EF"/>
                </a:solidFill>
                <a:latin typeface="微软雅黑 Light" panose="020B0502040204020203" charset="-122"/>
                <a:ea typeface="微软雅黑 Light" panose="020B0502040204020203" charset="-122"/>
              </a:rPr>
              <a:t>置为</a:t>
            </a:r>
            <a:r>
              <a:rPr lang="en-US" altLang="zh-CN" sz="2400" b="1" dirty="0">
                <a:solidFill>
                  <a:srgbClr val="4B35EF"/>
                </a:solidFill>
                <a:latin typeface="微软雅黑 Light" panose="020B0502040204020203" charset="-122"/>
                <a:ea typeface="微软雅黑 Light" panose="020B0502040204020203" charset="-122"/>
              </a:rPr>
              <a:t>0</a:t>
            </a:r>
            <a:r>
              <a:rPr lang="zh-CN" altLang="en-US" sz="2400" b="1" dirty="0">
                <a:solidFill>
                  <a:srgbClr val="4B35EF"/>
                </a:solidFill>
                <a:latin typeface="微软雅黑 Light" panose="020B0502040204020203" charset="-122"/>
                <a:ea typeface="微软雅黑 Light" panose="020B0502040204020203" charset="-122"/>
              </a:rPr>
              <a:t>，入</a:t>
            </a:r>
            <a:r>
              <a:rPr lang="en-US" altLang="zh-CN" sz="2400" b="1" dirty="0">
                <a:solidFill>
                  <a:srgbClr val="4B35EF"/>
                </a:solidFill>
                <a:latin typeface="微软雅黑 Light" panose="020B0502040204020203" charset="-122"/>
                <a:ea typeface="微软雅黑 Light" panose="020B0502040204020203" charset="-122"/>
              </a:rPr>
              <a:t>/</a:t>
            </a:r>
            <a:r>
              <a:rPr lang="zh-CN" altLang="en-US" sz="2400" b="1" dirty="0">
                <a:solidFill>
                  <a:srgbClr val="4B35EF"/>
                </a:solidFill>
                <a:latin typeface="微软雅黑 Light" panose="020B0502040204020203" charset="-122"/>
                <a:ea typeface="微软雅黑 Light" panose="020B0502040204020203" charset="-122"/>
              </a:rPr>
              <a:t>出队操作前应</a:t>
            </a:r>
            <a:r>
              <a:rPr lang="zh-CN" altLang="en-US" sz="2400" b="1" dirty="0">
                <a:solidFill>
                  <a:srgbClr val="FF0000"/>
                </a:solidFill>
                <a:latin typeface="微软雅黑 Light" panose="020B0502040204020203" charset="-122"/>
                <a:ea typeface="微软雅黑 Light" panose="020B0502040204020203" charset="-122"/>
              </a:rPr>
              <a:t>检查</a:t>
            </a:r>
            <a:r>
              <a:rPr lang="zh-CN" altLang="en-US" sz="2400" b="1" dirty="0">
                <a:solidFill>
                  <a:srgbClr val="4B35EF"/>
                </a:solidFill>
                <a:latin typeface="微软雅黑 Light" panose="020B0502040204020203" charset="-122"/>
                <a:ea typeface="微软雅黑 Light" panose="020B0502040204020203" charset="-122"/>
              </a:rPr>
              <a:t>是否队空</a:t>
            </a:r>
            <a:r>
              <a:rPr lang="en-US" altLang="zh-CN" sz="2400" b="1" dirty="0">
                <a:solidFill>
                  <a:srgbClr val="4B35EF"/>
                </a:solidFill>
                <a:latin typeface="微软雅黑 Light" panose="020B0502040204020203" charset="-122"/>
                <a:ea typeface="微软雅黑 Light" panose="020B0502040204020203" charset="-122"/>
              </a:rPr>
              <a:t>/</a:t>
            </a:r>
            <a:r>
              <a:rPr lang="zh-CN" altLang="en-US" sz="2400" b="1" dirty="0">
                <a:solidFill>
                  <a:srgbClr val="4B35EF"/>
                </a:solidFill>
                <a:latin typeface="微软雅黑 Light" panose="020B0502040204020203" charset="-122"/>
                <a:ea typeface="微软雅黑 Light" panose="020B0502040204020203" charset="-122"/>
              </a:rPr>
              <a:t>满；入队操作后应</a:t>
            </a:r>
            <a:r>
              <a:rPr lang="zh-CN" altLang="en-US" sz="2400" b="1" dirty="0">
                <a:solidFill>
                  <a:srgbClr val="FF0000"/>
                </a:solidFill>
                <a:latin typeface="微软雅黑 Light" panose="020B0502040204020203" charset="-122"/>
                <a:ea typeface="微软雅黑 Light" panose="020B0502040204020203" charset="-122"/>
              </a:rPr>
              <a:t>设置</a:t>
            </a:r>
            <a:r>
              <a:rPr lang="zh-CN" altLang="en-US" sz="2400" b="1" dirty="0">
                <a:solidFill>
                  <a:srgbClr val="4B35EF"/>
                </a:solidFill>
                <a:latin typeface="微软雅黑 Light" panose="020B0502040204020203" charset="-122"/>
                <a:ea typeface="微软雅黑 Light" panose="020B0502040204020203" charset="-122"/>
              </a:rPr>
              <a:t>此标志为</a:t>
            </a:r>
            <a:r>
              <a:rPr lang="en-US" altLang="zh-CN" sz="2400" b="1" dirty="0">
                <a:solidFill>
                  <a:srgbClr val="4B35EF"/>
                </a:solidFill>
                <a:latin typeface="微软雅黑 Light" panose="020B0502040204020203" charset="-122"/>
                <a:ea typeface="微软雅黑 Light" panose="020B0502040204020203" charset="-122"/>
              </a:rPr>
              <a:t>1</a:t>
            </a:r>
            <a:r>
              <a:rPr lang="zh-CN" altLang="en-US" sz="2400" b="1" dirty="0">
                <a:solidFill>
                  <a:srgbClr val="4B35EF"/>
                </a:solidFill>
                <a:latin typeface="微软雅黑 Light" panose="020B0502040204020203" charset="-122"/>
                <a:ea typeface="微软雅黑 Light" panose="020B0502040204020203" charset="-122"/>
              </a:rPr>
              <a:t>，出队操作后应设置此标志为</a:t>
            </a:r>
            <a:r>
              <a:rPr lang="en-US" altLang="zh-CN" sz="2400" b="1" dirty="0">
                <a:solidFill>
                  <a:srgbClr val="4B35EF"/>
                </a:solidFill>
                <a:latin typeface="微软雅黑 Light" panose="020B0502040204020203" charset="-122"/>
                <a:ea typeface="微软雅黑 Light" panose="020B0502040204020203" charset="-122"/>
              </a:rPr>
              <a:t>0</a:t>
            </a:r>
            <a:r>
              <a:rPr lang="zh-CN" altLang="en-US" sz="2400" b="1" dirty="0">
                <a:solidFill>
                  <a:srgbClr val="4B35EF"/>
                </a:solidFill>
                <a:latin typeface="微软雅黑 Light" panose="020B0502040204020203" charset="-122"/>
                <a:ea typeface="微软雅黑 Light" panose="020B0502040204020203" charset="-122"/>
              </a:rPr>
              <a:t>。</a:t>
            </a:r>
            <a:endParaRPr lang="en-US" altLang="zh-CN" sz="2400" b="1" dirty="0">
              <a:solidFill>
                <a:srgbClr val="4B35EF"/>
              </a:solidFill>
              <a:latin typeface="微软雅黑 Light" panose="020B0502040204020203" charset="-122"/>
              <a:ea typeface="微软雅黑 Light" panose="020B0502040204020203" charset="-122"/>
            </a:endParaRPr>
          </a:p>
        </p:txBody>
      </p:sp>
      <p:sp>
        <p:nvSpPr>
          <p:cNvPr id="77854" name="Rectangle 33"/>
          <p:cNvSpPr>
            <a:spLocks noGrp="1"/>
          </p:cNvSpPr>
          <p:nvPr>
            <p:ph type="title" idx="4294967295"/>
          </p:nvPr>
        </p:nvSpPr>
        <p:spPr>
          <a:xfrm>
            <a:off x="111125" y="257175"/>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400" dirty="0">
                <a:ea typeface="微软雅黑 Light" panose="020B0502040204020203" charset="-122"/>
              </a:rPr>
              <a:t>——</a:t>
            </a:r>
            <a:r>
              <a:rPr lang="zh-CN" altLang="en-US" sz="2000" dirty="0">
                <a:ea typeface="微软雅黑 Light" panose="020B0502040204020203" charset="-122"/>
              </a:rPr>
              <a:t>循环队列</a:t>
            </a:r>
            <a:endParaRPr lang="zh-CN" altLang="en-US" sz="2000" dirty="0">
              <a:ea typeface="微软雅黑 Light" panose="020B0502040204020203" charset="-122"/>
            </a:endParaRPr>
          </a:p>
        </p:txBody>
      </p:sp>
      <p:sp>
        <p:nvSpPr>
          <p:cNvPr id="207907" name="AutoShape 35"/>
          <p:cNvSpPr>
            <a:spLocks noChangeArrowheads="1"/>
          </p:cNvSpPr>
          <p:nvPr/>
        </p:nvSpPr>
        <p:spPr bwMode="auto">
          <a:xfrm>
            <a:off x="5614988" y="836613"/>
            <a:ext cx="2917825" cy="1584325"/>
          </a:xfrm>
          <a:prstGeom prst="wedgeRoundRectCallout">
            <a:avLst>
              <a:gd name="adj1" fmla="val -63329"/>
              <a:gd name="adj2" fmla="val 74250"/>
              <a:gd name="adj3" fmla="val 16667"/>
            </a:avLst>
          </a:prstGeom>
          <a:solidFill>
            <a:schemeClr val="accent5">
              <a:lumMod val="20000"/>
              <a:lumOff val="80000"/>
            </a:schemeClr>
          </a:solidFill>
          <a:ln>
            <a:noFill/>
          </a:ln>
          <a:effectLst>
            <a:prstShdw prst="shdw17" dist="17961" dir="2700000">
              <a:srgbClr val="678F98"/>
            </a:prstShdw>
          </a:effectLst>
        </p:spPr>
        <p:txBody>
          <a:bodyPr anchor="ct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typedef</a:t>
            </a: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r>
              <a:rPr kumimoji="0" lang="en-US" altLang="zh-CN" sz="18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struct</a:t>
            </a: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endPar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r>
              <a:rPr kumimoji="0" lang="en-US" altLang="zh-CN" sz="18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ElemType</a:t>
            </a: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*base;</a:t>
            </a:r>
            <a:endPar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r>
              <a:rPr kumimoji="0" lang="en-US" altLang="zh-CN" sz="18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int</a:t>
            </a: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front;</a:t>
            </a:r>
            <a:endParaRPr kumimoji="0" lang="zh-CN" altLang="en-US"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r>
              <a:rPr kumimoji="0" lang="en-US" altLang="zh-CN" sz="18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int</a:t>
            </a: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rear;</a:t>
            </a:r>
            <a:endPar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r>
              <a:rPr kumimoji="0" lang="en-US" altLang="zh-CN" sz="18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int</a:t>
            </a: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tag;</a:t>
            </a:r>
            <a:endPar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a:t>
            </a:r>
            <a:r>
              <a:rPr kumimoji="0" lang="en-US" altLang="zh-CN" sz="18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SqQueue</a:t>
            </a:r>
            <a:r>
              <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a:t>
            </a:r>
            <a:endParaRPr kumimoji="0" lang="en-US" altLang="zh-CN" sz="18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p:txBody>
      </p:sp>
      <p:sp>
        <p:nvSpPr>
          <p:cNvPr id="207908" name="Line 36"/>
          <p:cNvSpPr/>
          <p:nvPr/>
        </p:nvSpPr>
        <p:spPr>
          <a:xfrm flipH="1">
            <a:off x="2195513" y="1846263"/>
            <a:ext cx="1587" cy="719137"/>
          </a:xfrm>
          <a:prstGeom prst="line">
            <a:avLst/>
          </a:prstGeom>
          <a:ln w="9525" cap="flat" cmpd="sng">
            <a:solidFill>
              <a:schemeClr val="bg1"/>
            </a:solidFill>
            <a:prstDash val="solid"/>
            <a:headEnd type="none" w="med" len="med"/>
            <a:tailEnd type="triangle" w="med" len="med"/>
          </a:ln>
        </p:spPr>
      </p:sp>
      <p:sp>
        <p:nvSpPr>
          <p:cNvPr id="207909" name="Text Box 37"/>
          <p:cNvSpPr txBox="1"/>
          <p:nvPr/>
        </p:nvSpPr>
        <p:spPr>
          <a:xfrm>
            <a:off x="1908175" y="1628775"/>
            <a:ext cx="665163" cy="304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rear</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07910" name="Rectangle 38"/>
          <p:cNvSpPr/>
          <p:nvPr/>
        </p:nvSpPr>
        <p:spPr>
          <a:xfrm>
            <a:off x="3995738" y="1773238"/>
            <a:ext cx="13398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4B35EF"/>
                </a:solidFill>
                <a:latin typeface="微软雅黑 Light" panose="020B0502040204020203" charset="-122"/>
                <a:ea typeface="微软雅黑 Light" panose="020B0502040204020203" charset="-122"/>
              </a:rPr>
              <a:t>tag=1</a:t>
            </a:r>
            <a:endParaRPr lang="en-US" altLang="zh-CN" sz="2400" b="1" dirty="0">
              <a:solidFill>
                <a:srgbClr val="4B35EF"/>
              </a:solidFill>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903"/>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0" nodeType="afterEffect">
                                  <p:stCondLst>
                                    <p:cond delay="0"/>
                                  </p:stCondLst>
                                  <p:childTnLst>
                                    <p:set>
                                      <p:cBhvr>
                                        <p:cTn id="13" dur="1" fill="hold">
                                          <p:stCondLst>
                                            <p:cond delay="0"/>
                                          </p:stCondLst>
                                        </p:cTn>
                                        <p:tgtEl>
                                          <p:spTgt spid="207909"/>
                                        </p:tgtEl>
                                        <p:attrNameLst>
                                          <p:attrName>style.visibility</p:attrName>
                                        </p:attrNameLst>
                                      </p:cBhvr>
                                      <p:to>
                                        <p:strVal val="hidden"/>
                                      </p:to>
                                    </p:set>
                                  </p:childTnLst>
                                </p:cTn>
                              </p:par>
                            </p:childTnLst>
                          </p:cTn>
                        </p:par>
                        <p:par>
                          <p:cTn id="14" fill="hold">
                            <p:stCondLst>
                              <p:cond delay="0"/>
                            </p:stCondLst>
                            <p:childTnLst>
                              <p:par>
                                <p:cTn id="15" presetID="1" presetClass="exit" presetSubtype="0" fill="hold" nodeType="afterEffect">
                                  <p:stCondLst>
                                    <p:cond delay="0"/>
                                  </p:stCondLst>
                                  <p:childTnLst>
                                    <p:set>
                                      <p:cBhvr>
                                        <p:cTn id="16" dur="1" fill="hold">
                                          <p:stCondLst>
                                            <p:cond delay="0"/>
                                          </p:stCondLst>
                                        </p:cTn>
                                        <p:tgtEl>
                                          <p:spTgt spid="20790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79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79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7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00" grpId="0"/>
      <p:bldP spid="207903" grpId="0"/>
      <p:bldP spid="207904" grpId="0"/>
      <p:bldP spid="207907" grpId="0" animBg="1"/>
      <p:bldP spid="207909" grpId="0"/>
      <p:bldP spid="2079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1267" name="Rectangle 2"/>
          <p:cNvSpPr>
            <a:spLocks noGrp="1"/>
          </p:cNvSpPr>
          <p:nvPr>
            <p:ph type="title"/>
          </p:nvPr>
        </p:nvSpPr>
        <p:spPr>
          <a:xfrm>
            <a:off x="179388" y="188913"/>
            <a:ext cx="5224462" cy="974725"/>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顺序栈定义</a:t>
            </a:r>
            <a:endParaRPr lang="zh-CN" altLang="en-US" sz="1800" dirty="0">
              <a:ea typeface="微软雅黑 Light" panose="020B0502040204020203" charset="-122"/>
            </a:endParaRPr>
          </a:p>
        </p:txBody>
      </p:sp>
      <p:sp>
        <p:nvSpPr>
          <p:cNvPr id="11268" name="Rectangle 3"/>
          <p:cNvSpPr>
            <a:spLocks noGrp="1"/>
          </p:cNvSpPr>
          <p:nvPr>
            <p:ph idx="1"/>
          </p:nvPr>
        </p:nvSpPr>
        <p:spPr>
          <a:xfrm>
            <a:off x="250825" y="1341438"/>
            <a:ext cx="8286750" cy="4876800"/>
          </a:xfrm>
        </p:spPr>
        <p:txBody>
          <a:bodyPr vert="horz" wrap="square" lIns="91440" tIns="45720" rIns="91440" bIns="45720" anchor="t" anchorCtr="0"/>
          <a:p>
            <a:pPr algn="just" eaLnBrk="1" hangingPunct="1"/>
            <a:r>
              <a:rPr lang="zh-CN" altLang="en-US" sz="2400" b="1" dirty="0">
                <a:ea typeface="微软雅黑 Light" panose="020B0502040204020203" charset="-122"/>
              </a:rPr>
              <a:t>栈的顺序存储结构</a:t>
            </a:r>
            <a:r>
              <a:rPr lang="en-US" altLang="zh-CN" sz="2400" b="1" dirty="0">
                <a:ea typeface="微软雅黑 Light" panose="020B0502040204020203" charset="-122"/>
              </a:rPr>
              <a:t>——</a:t>
            </a:r>
            <a:r>
              <a:rPr lang="zh-CN" altLang="en-US" sz="2400" b="1" dirty="0">
                <a:ea typeface="微软雅黑 Light" panose="020B0502040204020203" charset="-122"/>
              </a:rPr>
              <a:t>顺序栈</a:t>
            </a:r>
            <a:endParaRPr lang="zh-CN" altLang="en-US" sz="2400" b="1" dirty="0">
              <a:ea typeface="微软雅黑 Light" panose="020B0502040204020203" charset="-122"/>
            </a:endParaRPr>
          </a:p>
          <a:p>
            <a:pPr lvl="1" algn="just" eaLnBrk="1" hangingPunct="1">
              <a:spcBef>
                <a:spcPts val="1000"/>
              </a:spcBef>
              <a:spcAft>
                <a:spcPts val="1000"/>
              </a:spcAft>
            </a:pPr>
            <a:r>
              <a:rPr lang="zh-CN" altLang="en-US" sz="2400" b="1" dirty="0">
                <a:solidFill>
                  <a:srgbClr val="020603"/>
                </a:solidFill>
                <a:ea typeface="微软雅黑 Light" panose="020B0502040204020203" charset="-122"/>
              </a:rPr>
              <a:t>特点</a:t>
            </a:r>
            <a:r>
              <a:rPr lang="zh-CN" altLang="en-US" sz="2400" b="1" dirty="0">
                <a:ea typeface="微软雅黑 Light" panose="020B0502040204020203" charset="-122"/>
              </a:rPr>
              <a:t>：用一组地址</a:t>
            </a:r>
            <a:r>
              <a:rPr lang="zh-CN" altLang="en-US" sz="2400" b="1" dirty="0">
                <a:solidFill>
                  <a:srgbClr val="FB1F44"/>
                </a:solidFill>
                <a:ea typeface="微软雅黑 Light" panose="020B0502040204020203" charset="-122"/>
              </a:rPr>
              <a:t>连续</a:t>
            </a:r>
            <a:r>
              <a:rPr lang="zh-CN" altLang="en-US" sz="2400" b="1" dirty="0">
                <a:ea typeface="微软雅黑 Light" panose="020B0502040204020203" charset="-122"/>
              </a:rPr>
              <a:t>的存储单元</a:t>
            </a:r>
            <a:r>
              <a:rPr lang="zh-CN" altLang="en-US" sz="2400" b="1" dirty="0">
                <a:solidFill>
                  <a:srgbClr val="FB1F44"/>
                </a:solidFill>
                <a:ea typeface="微软雅黑 Light" panose="020B0502040204020203" charset="-122"/>
              </a:rPr>
              <a:t>依次</a:t>
            </a:r>
            <a:r>
              <a:rPr lang="zh-CN" altLang="en-US" sz="2400" b="1" dirty="0">
                <a:ea typeface="微软雅黑 Light" panose="020B0502040204020203" charset="-122"/>
              </a:rPr>
              <a:t>存放自栈底到栈顶的数据元素</a:t>
            </a:r>
            <a:endParaRPr lang="zh-CN" altLang="en-US" sz="2400" b="1" dirty="0">
              <a:ea typeface="微软雅黑 Light" panose="020B0502040204020203" charset="-122"/>
            </a:endParaRPr>
          </a:p>
          <a:p>
            <a:pPr lvl="1" algn="just" eaLnBrk="1" hangingPunct="1">
              <a:spcBef>
                <a:spcPts val="1000"/>
              </a:spcBef>
              <a:spcAft>
                <a:spcPts val="1000"/>
              </a:spcAft>
            </a:pPr>
            <a:r>
              <a:rPr lang="zh-CN" altLang="en-US" sz="2400" b="1" dirty="0">
                <a:ea typeface="微软雅黑 Light" panose="020B0502040204020203" charset="-122"/>
              </a:rPr>
              <a:t>栈中元素可动态增删，即栈长是可变的，因此和顺序表一样，用动态分配的一维数组来表示顺序栈</a:t>
            </a:r>
            <a:endParaRPr lang="en-US" altLang="zh-CN" sz="2400" b="1" dirty="0">
              <a:ea typeface="微软雅黑 Light" panose="020B0502040204020203" charset="-122"/>
            </a:endParaRPr>
          </a:p>
          <a:p>
            <a:pPr lvl="1" algn="just" eaLnBrk="1" hangingPunct="1">
              <a:spcBef>
                <a:spcPts val="1000"/>
              </a:spcBef>
              <a:spcAft>
                <a:spcPts val="1000"/>
              </a:spcAft>
            </a:pPr>
            <a:r>
              <a:rPr lang="zh-CN" altLang="en-US" b="1" dirty="0">
                <a:ea typeface="微软雅黑 Light" panose="020B0502040204020203" charset="-122"/>
              </a:rPr>
              <a:t>设指针</a:t>
            </a:r>
            <a:r>
              <a:rPr lang="en-US" altLang="zh-CN" b="1" dirty="0">
                <a:solidFill>
                  <a:srgbClr val="FB4743"/>
                </a:solidFill>
                <a:ea typeface="微软雅黑 Light" panose="020B0502040204020203" charset="-122"/>
              </a:rPr>
              <a:t>top</a:t>
            </a:r>
            <a:r>
              <a:rPr lang="zh-CN" altLang="en-US" b="1" dirty="0">
                <a:ea typeface="微软雅黑 Light" panose="020B0502040204020203" charset="-122"/>
              </a:rPr>
              <a:t>指示栈顶位置</a:t>
            </a:r>
            <a:endParaRPr lang="zh-CN" altLang="en-US" sz="2400" b="1" dirty="0">
              <a:ea typeface="微软雅黑 Light" panose="020B0502040204020203" charset="-122"/>
            </a:endParaRPr>
          </a:p>
          <a:p>
            <a:pPr algn="just" eaLnBrk="1" hangingPunct="1"/>
            <a:endParaRPr lang="en-US" altLang="zh-CN" sz="2800" b="1" dirty="0">
              <a:ea typeface="微软雅黑 Light" panose="020B0502040204020203" charset="-122"/>
            </a:endParaRPr>
          </a:p>
          <a:p>
            <a:pPr lvl="1" algn="just" eaLnBrk="1" hangingPunct="1">
              <a:buNone/>
            </a:pPr>
            <a:endParaRPr lang="zh-CN" altLang="en-US" sz="2400" b="1" dirty="0">
              <a:ea typeface="微软雅黑 Light" panose="020B0502040204020203"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212002" name="Rectangle 34"/>
          <p:cNvSpPr/>
          <p:nvPr/>
        </p:nvSpPr>
        <p:spPr>
          <a:xfrm>
            <a:off x="1020763" y="1916113"/>
            <a:ext cx="2663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4B35EF"/>
                </a:solidFill>
                <a:latin typeface="微软雅黑 Light" panose="020B0502040204020203" charset="-122"/>
                <a:ea typeface="微软雅黑 Light" panose="020B0502040204020203" charset="-122"/>
              </a:rPr>
              <a:t>length=6,</a:t>
            </a:r>
            <a:r>
              <a:rPr lang="zh-CN" altLang="en-US" sz="2400" b="1" dirty="0">
                <a:solidFill>
                  <a:srgbClr val="4B35EF"/>
                </a:solidFill>
                <a:latin typeface="微软雅黑 Light" panose="020B0502040204020203" charset="-122"/>
                <a:ea typeface="微软雅黑 Light" panose="020B0502040204020203" charset="-122"/>
              </a:rPr>
              <a:t>队列满</a:t>
            </a:r>
            <a:endParaRPr lang="en-US" altLang="zh-CN" sz="2400" b="1" dirty="0">
              <a:solidFill>
                <a:srgbClr val="4B35EF"/>
              </a:solidFill>
              <a:latin typeface="微软雅黑 Light" panose="020B0502040204020203" charset="-122"/>
              <a:ea typeface="微软雅黑 Light" panose="020B0502040204020203" charset="-122"/>
            </a:endParaRPr>
          </a:p>
        </p:txBody>
      </p:sp>
      <p:sp>
        <p:nvSpPr>
          <p:cNvPr id="78852" name="Rectangle 3"/>
          <p:cNvSpPr/>
          <p:nvPr/>
        </p:nvSpPr>
        <p:spPr>
          <a:xfrm>
            <a:off x="3281363" y="2773363"/>
            <a:ext cx="5649912" cy="1790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spcBef>
                <a:spcPct val="50000"/>
              </a:spcBef>
              <a:buClr>
                <a:schemeClr val="folHlink"/>
              </a:buClr>
              <a:buSzPct val="90000"/>
              <a:buNone/>
            </a:pPr>
            <a:r>
              <a:rPr lang="zh-CN" altLang="en-US" sz="2400" b="1" dirty="0">
                <a:solidFill>
                  <a:srgbClr val="3B3FE9"/>
                </a:solidFill>
                <a:latin typeface="Tahoma" panose="020B0604030504040204" pitchFamily="34" charset="0"/>
                <a:ea typeface="微软雅黑 Light" panose="020B0502040204020203" charset="-122"/>
              </a:rPr>
              <a:t>去掉</a:t>
            </a:r>
            <a:r>
              <a:rPr lang="en-US" altLang="zh-CN" sz="2400" b="1" dirty="0">
                <a:solidFill>
                  <a:srgbClr val="3B3FE9"/>
                </a:solidFill>
                <a:latin typeface="微软雅黑 Light" panose="020B0502040204020203" charset="-122"/>
                <a:ea typeface="微软雅黑 Light" panose="020B0502040204020203" charset="-122"/>
              </a:rPr>
              <a:t>rear</a:t>
            </a:r>
            <a:r>
              <a:rPr lang="zh-CN" altLang="en-US" sz="2400" b="1" dirty="0">
                <a:solidFill>
                  <a:srgbClr val="3B3FE9"/>
                </a:solidFill>
                <a:latin typeface="Tahoma" panose="020B0604030504040204" pitchFamily="34" charset="0"/>
                <a:ea typeface="微软雅黑 Light" panose="020B0502040204020203" charset="-122"/>
              </a:rPr>
              <a:t>或</a:t>
            </a:r>
            <a:r>
              <a:rPr lang="en-US" altLang="zh-CN" sz="2400" b="1" dirty="0">
                <a:solidFill>
                  <a:srgbClr val="3B3FE9"/>
                </a:solidFill>
                <a:latin typeface="微软雅黑 Light" panose="020B0502040204020203" charset="-122"/>
                <a:ea typeface="微软雅黑 Light" panose="020B0502040204020203" charset="-122"/>
              </a:rPr>
              <a:t>front</a:t>
            </a:r>
            <a:r>
              <a:rPr lang="zh-CN" altLang="en-US" sz="2400" b="1" dirty="0">
                <a:solidFill>
                  <a:srgbClr val="3B3FE9"/>
                </a:solidFill>
                <a:latin typeface="Tahoma" panose="020B0604030504040204" pitchFamily="34" charset="0"/>
                <a:ea typeface="微软雅黑 Light" panose="020B0502040204020203" charset="-122"/>
              </a:rPr>
              <a:t>中的一个，另设表示队列长度的</a:t>
            </a:r>
            <a:r>
              <a:rPr lang="en-US" altLang="zh-CN" sz="2400" b="1" dirty="0">
                <a:solidFill>
                  <a:srgbClr val="3B3FE9"/>
                </a:solidFill>
                <a:latin typeface="微软雅黑 Light" panose="020B0502040204020203" charset="-122"/>
                <a:ea typeface="微软雅黑 Light" panose="020B0502040204020203" charset="-122"/>
              </a:rPr>
              <a:t>length</a:t>
            </a:r>
            <a:r>
              <a:rPr lang="zh-CN" altLang="en-US" sz="2400" b="1" dirty="0">
                <a:solidFill>
                  <a:srgbClr val="3B3FE9"/>
                </a:solidFill>
                <a:latin typeface="Tahoma" panose="020B0604030504040204" pitchFamily="34" charset="0"/>
                <a:ea typeface="微软雅黑 Light" panose="020B0502040204020203" charset="-122"/>
              </a:rPr>
              <a:t>域区别队列空、满</a:t>
            </a:r>
            <a:endParaRPr lang="zh-CN" altLang="en-US" sz="2400" b="1" dirty="0">
              <a:solidFill>
                <a:srgbClr val="3B3FE9"/>
              </a:solidFill>
              <a:latin typeface="Tahoma" panose="020B0604030504040204" pitchFamily="34" charset="0"/>
              <a:ea typeface="微软雅黑 Light" panose="020B0502040204020203" charset="-122"/>
            </a:endParaRPr>
          </a:p>
          <a:p>
            <a:pPr marL="0" lvl="0" indent="0" eaLnBrk="1" hangingPunct="1">
              <a:lnSpc>
                <a:spcPct val="90000"/>
              </a:lnSpc>
              <a:spcBef>
                <a:spcPct val="50000"/>
              </a:spcBef>
              <a:buSzPct val="90000"/>
              <a:buNone/>
            </a:pPr>
            <a:r>
              <a:rPr lang="en-US" altLang="zh-CN" sz="2400" b="1" dirty="0">
                <a:solidFill>
                  <a:srgbClr val="3B3FE9"/>
                </a:solidFill>
                <a:latin typeface="微软雅黑 Light" panose="020B0502040204020203" charset="-122"/>
                <a:ea typeface="微软雅黑 Light" panose="020B0502040204020203" charset="-122"/>
              </a:rPr>
              <a:t>Q.length==0     Q.length==MAXQSIZE</a:t>
            </a:r>
            <a:endParaRPr lang="en-US" altLang="zh-CN" sz="2400" b="1" dirty="0">
              <a:solidFill>
                <a:srgbClr val="3B3FE9"/>
              </a:solidFill>
              <a:latin typeface="微软雅黑 Light" panose="020B0502040204020203" charset="-122"/>
              <a:ea typeface="微软雅黑 Light" panose="020B0502040204020203" charset="-122"/>
            </a:endParaRPr>
          </a:p>
          <a:p>
            <a:pPr marL="0" lvl="0" indent="0" eaLnBrk="1" hangingPunct="1">
              <a:lnSpc>
                <a:spcPct val="90000"/>
              </a:lnSpc>
              <a:spcBef>
                <a:spcPct val="50000"/>
              </a:spcBef>
              <a:buSzPct val="90000"/>
              <a:buNone/>
            </a:pPr>
            <a:r>
              <a:rPr lang="en-US" altLang="zh-CN" sz="2000" b="1" dirty="0">
                <a:solidFill>
                  <a:srgbClr val="3B3FE9"/>
                </a:solidFill>
                <a:latin typeface="微软雅黑 Light" panose="020B0502040204020203" charset="-122"/>
                <a:ea typeface="微软雅黑 Light" panose="020B0502040204020203" charset="-122"/>
              </a:rPr>
              <a:t>  </a:t>
            </a:r>
            <a:r>
              <a:rPr lang="en-US" altLang="zh-CN" sz="2400" dirty="0">
                <a:solidFill>
                  <a:schemeClr val="tx1"/>
                </a:solidFill>
                <a:latin typeface="Tahoma" panose="020B0604030504040204" pitchFamily="34" charset="0"/>
                <a:ea typeface="微软雅黑 Light" panose="020B0502040204020203" charset="-122"/>
              </a:rPr>
              <a:t>  </a:t>
            </a:r>
            <a:r>
              <a:rPr lang="zh-CN" altLang="en-US" sz="2400" b="1" dirty="0">
                <a:solidFill>
                  <a:srgbClr val="008000"/>
                </a:solidFill>
                <a:latin typeface="Tahoma" panose="020B0604030504040204" pitchFamily="34" charset="0"/>
                <a:ea typeface="微软雅黑 Light" panose="020B0502040204020203" charset="-122"/>
              </a:rPr>
              <a:t>队列空                   队列满</a:t>
            </a:r>
            <a:endParaRPr lang="zh-CN" altLang="en-US" sz="2400" b="1" dirty="0">
              <a:solidFill>
                <a:srgbClr val="008000"/>
              </a:solidFill>
              <a:latin typeface="Tahoma" panose="020B0604030504040204" pitchFamily="34" charset="0"/>
              <a:ea typeface="微软雅黑 Light" panose="020B0502040204020203" charset="-122"/>
            </a:endParaRPr>
          </a:p>
        </p:txBody>
      </p:sp>
      <p:sp>
        <p:nvSpPr>
          <p:cNvPr id="78853" name="Rectangle 6"/>
          <p:cNvSpPr/>
          <p:nvPr/>
        </p:nvSpPr>
        <p:spPr>
          <a:xfrm>
            <a:off x="2211388" y="3048000"/>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J1</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8854" name="AutoShape 7"/>
          <p:cNvSpPr/>
          <p:nvPr/>
        </p:nvSpPr>
        <p:spPr>
          <a:xfrm>
            <a:off x="614363" y="2538413"/>
            <a:ext cx="2276475" cy="216535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78855" name="Line 8"/>
          <p:cNvSpPr/>
          <p:nvPr/>
        </p:nvSpPr>
        <p:spPr>
          <a:xfrm>
            <a:off x="611188" y="3606800"/>
            <a:ext cx="688975" cy="0"/>
          </a:xfrm>
          <a:prstGeom prst="line">
            <a:avLst/>
          </a:prstGeom>
          <a:ln w="9525" cap="flat" cmpd="sng">
            <a:solidFill>
              <a:srgbClr val="0066FF"/>
            </a:solidFill>
            <a:prstDash val="solid"/>
            <a:headEnd type="none" w="med" len="med"/>
            <a:tailEnd type="none" w="med" len="med"/>
          </a:ln>
        </p:spPr>
      </p:sp>
      <p:sp>
        <p:nvSpPr>
          <p:cNvPr id="78856" name="Line 9"/>
          <p:cNvSpPr/>
          <p:nvPr/>
        </p:nvSpPr>
        <p:spPr>
          <a:xfrm>
            <a:off x="2189163" y="3643313"/>
            <a:ext cx="688975" cy="0"/>
          </a:xfrm>
          <a:prstGeom prst="line">
            <a:avLst/>
          </a:prstGeom>
          <a:ln w="9525" cap="flat" cmpd="sng">
            <a:solidFill>
              <a:srgbClr val="0066FF"/>
            </a:solidFill>
            <a:prstDash val="solid"/>
            <a:headEnd type="none" w="med" len="med"/>
            <a:tailEnd type="none" w="med" len="med"/>
          </a:ln>
        </p:spPr>
      </p:sp>
      <p:sp>
        <p:nvSpPr>
          <p:cNvPr id="78857" name="Line 10"/>
          <p:cNvSpPr/>
          <p:nvPr/>
        </p:nvSpPr>
        <p:spPr>
          <a:xfrm>
            <a:off x="1179513" y="2692400"/>
            <a:ext cx="352425" cy="555625"/>
          </a:xfrm>
          <a:prstGeom prst="line">
            <a:avLst/>
          </a:prstGeom>
          <a:ln w="9525" cap="flat" cmpd="sng">
            <a:solidFill>
              <a:srgbClr val="0066FF"/>
            </a:solidFill>
            <a:prstDash val="solid"/>
            <a:headEnd type="none" w="med" len="med"/>
            <a:tailEnd type="none" w="med" len="med"/>
          </a:ln>
        </p:spPr>
      </p:sp>
      <p:sp>
        <p:nvSpPr>
          <p:cNvPr id="78858" name="Line 11"/>
          <p:cNvSpPr/>
          <p:nvPr/>
        </p:nvSpPr>
        <p:spPr>
          <a:xfrm>
            <a:off x="2055813" y="3954463"/>
            <a:ext cx="352425" cy="555625"/>
          </a:xfrm>
          <a:prstGeom prst="line">
            <a:avLst/>
          </a:prstGeom>
          <a:ln w="9525" cap="flat" cmpd="sng">
            <a:solidFill>
              <a:srgbClr val="0066FF"/>
            </a:solidFill>
            <a:prstDash val="solid"/>
            <a:headEnd type="none" w="med" len="med"/>
            <a:tailEnd type="none" w="med" len="med"/>
          </a:ln>
        </p:spPr>
      </p:sp>
      <p:sp>
        <p:nvSpPr>
          <p:cNvPr id="78859" name="Line 12"/>
          <p:cNvSpPr/>
          <p:nvPr/>
        </p:nvSpPr>
        <p:spPr>
          <a:xfrm flipH="1">
            <a:off x="2008188" y="2711450"/>
            <a:ext cx="369887" cy="536575"/>
          </a:xfrm>
          <a:prstGeom prst="line">
            <a:avLst/>
          </a:prstGeom>
          <a:ln w="9525" cap="flat" cmpd="sng">
            <a:solidFill>
              <a:srgbClr val="0066FF"/>
            </a:solidFill>
            <a:prstDash val="solid"/>
            <a:headEnd type="none" w="med" len="med"/>
            <a:tailEnd type="none" w="med" len="med"/>
          </a:ln>
        </p:spPr>
      </p:sp>
      <p:sp>
        <p:nvSpPr>
          <p:cNvPr id="78860" name="Line 13"/>
          <p:cNvSpPr/>
          <p:nvPr/>
        </p:nvSpPr>
        <p:spPr>
          <a:xfrm flipH="1">
            <a:off x="1136650" y="3989388"/>
            <a:ext cx="369888" cy="536575"/>
          </a:xfrm>
          <a:prstGeom prst="line">
            <a:avLst/>
          </a:prstGeom>
          <a:ln w="9525" cap="flat" cmpd="sng">
            <a:solidFill>
              <a:srgbClr val="0066FF"/>
            </a:solidFill>
            <a:prstDash val="solid"/>
            <a:headEnd type="none" w="med" len="med"/>
            <a:tailEnd type="none" w="med" len="med"/>
          </a:ln>
        </p:spPr>
      </p:sp>
      <p:sp>
        <p:nvSpPr>
          <p:cNvPr id="78861" name="Text Box 14"/>
          <p:cNvSpPr txBox="1"/>
          <p:nvPr/>
        </p:nvSpPr>
        <p:spPr>
          <a:xfrm>
            <a:off x="1943100" y="3311525"/>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0</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8862" name="Text Box 15"/>
          <p:cNvSpPr txBox="1"/>
          <p:nvPr/>
        </p:nvSpPr>
        <p:spPr>
          <a:xfrm>
            <a:off x="1938338" y="3609975"/>
            <a:ext cx="273050" cy="3317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1</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8863" name="Text Box 16"/>
          <p:cNvSpPr txBox="1"/>
          <p:nvPr/>
        </p:nvSpPr>
        <p:spPr>
          <a:xfrm>
            <a:off x="1638300" y="3763963"/>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2</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8864" name="Text Box 17"/>
          <p:cNvSpPr txBox="1"/>
          <p:nvPr/>
        </p:nvSpPr>
        <p:spPr>
          <a:xfrm>
            <a:off x="1319213" y="3592513"/>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3</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8865" name="Text Box 18"/>
          <p:cNvSpPr txBox="1"/>
          <p:nvPr/>
        </p:nvSpPr>
        <p:spPr>
          <a:xfrm>
            <a:off x="1336675" y="3305175"/>
            <a:ext cx="273050" cy="330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4</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8866" name="Text Box 19"/>
          <p:cNvSpPr txBox="1"/>
          <p:nvPr/>
        </p:nvSpPr>
        <p:spPr>
          <a:xfrm>
            <a:off x="1636713" y="3151188"/>
            <a:ext cx="273050" cy="331787"/>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1400" dirty="0">
                <a:solidFill>
                  <a:srgbClr val="020603"/>
                </a:solidFill>
                <a:latin typeface="Times New Roman" panose="02020603050405020304" pitchFamily="18" charset="0"/>
                <a:ea typeface="微软雅黑 Light" panose="020B0502040204020203" charset="-122"/>
              </a:rPr>
              <a:t>5</a:t>
            </a:r>
            <a:endParaRPr lang="en-US" altLang="zh-CN" sz="2000" dirty="0">
              <a:solidFill>
                <a:srgbClr val="020603"/>
              </a:solidFill>
              <a:latin typeface="Times New Roman" panose="02020603050405020304" pitchFamily="18" charset="0"/>
              <a:ea typeface="微软雅黑 Light" panose="020B0502040204020203" charset="-122"/>
            </a:endParaRPr>
          </a:p>
        </p:txBody>
      </p:sp>
      <p:sp>
        <p:nvSpPr>
          <p:cNvPr id="78867" name="Line 20"/>
          <p:cNvSpPr/>
          <p:nvPr/>
        </p:nvSpPr>
        <p:spPr>
          <a:xfrm flipH="1">
            <a:off x="2676525" y="2565400"/>
            <a:ext cx="576263" cy="503238"/>
          </a:xfrm>
          <a:prstGeom prst="line">
            <a:avLst/>
          </a:prstGeom>
          <a:ln w="9525" cap="flat" cmpd="sng">
            <a:solidFill>
              <a:schemeClr val="bg1"/>
            </a:solidFill>
            <a:prstDash val="solid"/>
            <a:headEnd type="none" w="med" len="med"/>
            <a:tailEnd type="triangle" w="med" len="med"/>
          </a:ln>
        </p:spPr>
      </p:sp>
      <p:sp>
        <p:nvSpPr>
          <p:cNvPr id="78868" name="Text Box 21"/>
          <p:cNvSpPr txBox="1"/>
          <p:nvPr/>
        </p:nvSpPr>
        <p:spPr>
          <a:xfrm>
            <a:off x="2892425" y="2205038"/>
            <a:ext cx="676275" cy="430212"/>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front</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8869" name="Rectangle 22"/>
          <p:cNvSpPr/>
          <p:nvPr/>
        </p:nvSpPr>
        <p:spPr>
          <a:xfrm>
            <a:off x="2211388" y="3810000"/>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J2</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8870" name="Rectangle 23"/>
          <p:cNvSpPr/>
          <p:nvPr/>
        </p:nvSpPr>
        <p:spPr>
          <a:xfrm>
            <a:off x="1525588" y="4191000"/>
            <a:ext cx="438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J3</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8871" name="Text Box 24"/>
          <p:cNvSpPr txBox="1"/>
          <p:nvPr/>
        </p:nvSpPr>
        <p:spPr>
          <a:xfrm>
            <a:off x="915988" y="3733800"/>
            <a:ext cx="409575" cy="430213"/>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J4</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78872" name="Text Box 25"/>
          <p:cNvSpPr txBox="1"/>
          <p:nvPr/>
        </p:nvSpPr>
        <p:spPr>
          <a:xfrm>
            <a:off x="915988" y="3048000"/>
            <a:ext cx="4095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J5</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11998" name="Text Box 30"/>
          <p:cNvSpPr txBox="1"/>
          <p:nvPr/>
        </p:nvSpPr>
        <p:spPr>
          <a:xfrm>
            <a:off x="1601788" y="2667000"/>
            <a:ext cx="4095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J6</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211999" name="Rectangle 31"/>
          <p:cNvSpPr/>
          <p:nvPr/>
        </p:nvSpPr>
        <p:spPr>
          <a:xfrm>
            <a:off x="1817688" y="5086350"/>
            <a:ext cx="6408737"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4B35EF"/>
                </a:solidFill>
                <a:latin typeface="微软雅黑 Light" panose="020B0502040204020203" charset="-122"/>
                <a:ea typeface="微软雅黑 Light" panose="020B0502040204020203" charset="-122"/>
              </a:rPr>
              <a:t>此时初始化时应把</a:t>
            </a:r>
            <a:r>
              <a:rPr lang="en-US" altLang="zh-CN" sz="2400" b="1" dirty="0">
                <a:solidFill>
                  <a:srgbClr val="4B35EF"/>
                </a:solidFill>
                <a:latin typeface="微软雅黑 Light" panose="020B0502040204020203" charset="-122"/>
                <a:ea typeface="微软雅黑 Light" panose="020B0502040204020203" charset="-122"/>
              </a:rPr>
              <a:t>length</a:t>
            </a:r>
            <a:r>
              <a:rPr lang="zh-CN" altLang="en-US" sz="2400" b="1" dirty="0">
                <a:solidFill>
                  <a:srgbClr val="4B35EF"/>
                </a:solidFill>
                <a:latin typeface="微软雅黑 Light" panose="020B0502040204020203" charset="-122"/>
                <a:ea typeface="微软雅黑 Light" panose="020B0502040204020203" charset="-122"/>
              </a:rPr>
              <a:t>置为</a:t>
            </a:r>
            <a:r>
              <a:rPr lang="en-US" altLang="zh-CN" sz="2400" b="1" dirty="0">
                <a:solidFill>
                  <a:srgbClr val="4B35EF"/>
                </a:solidFill>
                <a:latin typeface="微软雅黑 Light" panose="020B0502040204020203" charset="-122"/>
                <a:ea typeface="微软雅黑 Light" panose="020B0502040204020203" charset="-122"/>
              </a:rPr>
              <a:t>0</a:t>
            </a:r>
            <a:r>
              <a:rPr lang="zh-CN" altLang="en-US" sz="2400" b="1" dirty="0">
                <a:solidFill>
                  <a:srgbClr val="4B35EF"/>
                </a:solidFill>
                <a:latin typeface="微软雅黑 Light" panose="020B0502040204020203" charset="-122"/>
                <a:ea typeface="微软雅黑 Light" panose="020B0502040204020203" charset="-122"/>
              </a:rPr>
              <a:t>，</a:t>
            </a:r>
            <a:endParaRPr lang="en-US" altLang="zh-CN" sz="2400" b="1" dirty="0">
              <a:solidFill>
                <a:srgbClr val="4B35EF"/>
              </a:solidFill>
              <a:latin typeface="微软雅黑 Light" panose="020B0502040204020203" charset="-122"/>
              <a:ea typeface="微软雅黑 Light" panose="020B0502040204020203" charset="-122"/>
            </a:endParaRPr>
          </a:p>
          <a:p>
            <a:pPr marL="0" lvl="0" indent="0" eaLnBrk="1" hangingPunct="1">
              <a:spcBef>
                <a:spcPct val="0"/>
              </a:spcBef>
              <a:buNone/>
            </a:pPr>
            <a:r>
              <a:rPr lang="zh-CN" altLang="en-US" sz="2400" b="1" dirty="0">
                <a:solidFill>
                  <a:srgbClr val="4B35EF"/>
                </a:solidFill>
                <a:latin typeface="微软雅黑 Light" panose="020B0502040204020203" charset="-122"/>
                <a:ea typeface="微软雅黑 Light" panose="020B0502040204020203" charset="-122"/>
              </a:rPr>
              <a:t>入</a:t>
            </a:r>
            <a:r>
              <a:rPr lang="en-US" altLang="zh-CN" sz="2400" b="1" dirty="0">
                <a:solidFill>
                  <a:srgbClr val="4B35EF"/>
                </a:solidFill>
                <a:latin typeface="微软雅黑 Light" panose="020B0502040204020203" charset="-122"/>
                <a:ea typeface="微软雅黑 Light" panose="020B0502040204020203" charset="-122"/>
              </a:rPr>
              <a:t>/</a:t>
            </a:r>
            <a:r>
              <a:rPr lang="zh-CN" altLang="en-US" sz="2400" b="1" dirty="0">
                <a:solidFill>
                  <a:srgbClr val="4B35EF"/>
                </a:solidFill>
                <a:latin typeface="微软雅黑 Light" panose="020B0502040204020203" charset="-122"/>
                <a:ea typeface="微软雅黑 Light" panose="020B0502040204020203" charset="-122"/>
              </a:rPr>
              <a:t>出队操作</a:t>
            </a:r>
            <a:r>
              <a:rPr lang="zh-CN" altLang="en-US" sz="2400" b="1" dirty="0">
                <a:solidFill>
                  <a:srgbClr val="FF0000"/>
                </a:solidFill>
                <a:latin typeface="微软雅黑 Light" panose="020B0502040204020203" charset="-122"/>
                <a:ea typeface="微软雅黑 Light" panose="020B0502040204020203" charset="-122"/>
              </a:rPr>
              <a:t>前</a:t>
            </a:r>
            <a:r>
              <a:rPr lang="zh-CN" altLang="en-US" sz="2400" b="1" dirty="0">
                <a:solidFill>
                  <a:srgbClr val="4B35EF"/>
                </a:solidFill>
                <a:latin typeface="微软雅黑 Light" panose="020B0502040204020203" charset="-122"/>
                <a:ea typeface="微软雅黑 Light" panose="020B0502040204020203" charset="-122"/>
              </a:rPr>
              <a:t>应根据它检查是否队空</a:t>
            </a:r>
            <a:r>
              <a:rPr lang="en-US" altLang="zh-CN" sz="2400" b="1" dirty="0">
                <a:solidFill>
                  <a:srgbClr val="4B35EF"/>
                </a:solidFill>
                <a:latin typeface="微软雅黑 Light" panose="020B0502040204020203" charset="-122"/>
                <a:ea typeface="微软雅黑 Light" panose="020B0502040204020203" charset="-122"/>
              </a:rPr>
              <a:t>/</a:t>
            </a:r>
            <a:r>
              <a:rPr lang="zh-CN" altLang="en-US" sz="2400" b="1" dirty="0">
                <a:solidFill>
                  <a:srgbClr val="4B35EF"/>
                </a:solidFill>
                <a:latin typeface="微软雅黑 Light" panose="020B0502040204020203" charset="-122"/>
                <a:ea typeface="微软雅黑 Light" panose="020B0502040204020203" charset="-122"/>
              </a:rPr>
              <a:t>满；</a:t>
            </a:r>
            <a:endParaRPr lang="en-US" altLang="zh-CN" sz="2400" b="1" dirty="0">
              <a:solidFill>
                <a:srgbClr val="4B35EF"/>
              </a:solidFill>
              <a:latin typeface="微软雅黑 Light" panose="020B0502040204020203" charset="-122"/>
              <a:ea typeface="微软雅黑 Light" panose="020B0502040204020203" charset="-122"/>
            </a:endParaRPr>
          </a:p>
          <a:p>
            <a:pPr marL="0" lvl="0" indent="0" eaLnBrk="1" hangingPunct="1">
              <a:spcBef>
                <a:spcPct val="0"/>
              </a:spcBef>
              <a:buNone/>
            </a:pPr>
            <a:r>
              <a:rPr lang="zh-CN" altLang="en-US" sz="2400" b="1" dirty="0">
                <a:solidFill>
                  <a:srgbClr val="4B35EF"/>
                </a:solidFill>
                <a:latin typeface="微软雅黑 Light" panose="020B0502040204020203" charset="-122"/>
                <a:ea typeface="微软雅黑 Light" panose="020B0502040204020203" charset="-122"/>
              </a:rPr>
              <a:t>入</a:t>
            </a:r>
            <a:r>
              <a:rPr lang="en-US" altLang="zh-CN" sz="2400" b="1" dirty="0">
                <a:solidFill>
                  <a:srgbClr val="4B35EF"/>
                </a:solidFill>
                <a:latin typeface="微软雅黑 Light" panose="020B0502040204020203" charset="-122"/>
                <a:ea typeface="微软雅黑 Light" panose="020B0502040204020203" charset="-122"/>
              </a:rPr>
              <a:t>/</a:t>
            </a:r>
            <a:r>
              <a:rPr lang="zh-CN" altLang="en-US" sz="2400" b="1" dirty="0">
                <a:solidFill>
                  <a:srgbClr val="4B35EF"/>
                </a:solidFill>
                <a:latin typeface="微软雅黑 Light" panose="020B0502040204020203" charset="-122"/>
                <a:ea typeface="微软雅黑 Light" panose="020B0502040204020203" charset="-122"/>
              </a:rPr>
              <a:t>出队操作</a:t>
            </a:r>
            <a:r>
              <a:rPr lang="zh-CN" altLang="en-US" sz="2400" b="1" dirty="0">
                <a:solidFill>
                  <a:srgbClr val="FF0000"/>
                </a:solidFill>
                <a:latin typeface="微软雅黑 Light" panose="020B0502040204020203" charset="-122"/>
                <a:ea typeface="微软雅黑 Light" panose="020B0502040204020203" charset="-122"/>
              </a:rPr>
              <a:t>后</a:t>
            </a:r>
            <a:r>
              <a:rPr lang="zh-CN" altLang="en-US" sz="2400" b="1" dirty="0">
                <a:solidFill>
                  <a:srgbClr val="4B35EF"/>
                </a:solidFill>
                <a:latin typeface="微软雅黑 Light" panose="020B0502040204020203" charset="-122"/>
                <a:ea typeface="微软雅黑 Light" panose="020B0502040204020203" charset="-122"/>
              </a:rPr>
              <a:t>应把它随之加</a:t>
            </a:r>
            <a:r>
              <a:rPr lang="en-US" altLang="zh-CN" sz="2400" b="1" dirty="0">
                <a:solidFill>
                  <a:srgbClr val="4B35EF"/>
                </a:solidFill>
                <a:latin typeface="微软雅黑 Light" panose="020B0502040204020203" charset="-122"/>
                <a:ea typeface="微软雅黑 Light" panose="020B0502040204020203" charset="-122"/>
              </a:rPr>
              <a:t>1</a:t>
            </a:r>
            <a:r>
              <a:rPr lang="zh-CN" altLang="en-US" sz="2400" b="1" dirty="0">
                <a:solidFill>
                  <a:srgbClr val="4B35EF"/>
                </a:solidFill>
                <a:latin typeface="微软雅黑 Light" panose="020B0502040204020203" charset="-122"/>
                <a:ea typeface="微软雅黑 Light" panose="020B0502040204020203" charset="-122"/>
              </a:rPr>
              <a:t>或减</a:t>
            </a:r>
            <a:r>
              <a:rPr lang="en-US" altLang="zh-CN" sz="2400" b="1" dirty="0">
                <a:solidFill>
                  <a:srgbClr val="4B35EF"/>
                </a:solidFill>
                <a:latin typeface="微软雅黑 Light" panose="020B0502040204020203" charset="-122"/>
                <a:ea typeface="微软雅黑 Light" panose="020B0502040204020203" charset="-122"/>
              </a:rPr>
              <a:t>1</a:t>
            </a:r>
            <a:r>
              <a:rPr lang="zh-CN" altLang="en-US" sz="2400" b="1" dirty="0">
                <a:solidFill>
                  <a:srgbClr val="4B35EF"/>
                </a:solidFill>
                <a:latin typeface="微软雅黑 Light" panose="020B0502040204020203" charset="-122"/>
                <a:ea typeface="微软雅黑 Light" panose="020B0502040204020203" charset="-122"/>
              </a:rPr>
              <a:t>。</a:t>
            </a:r>
            <a:endParaRPr lang="en-US" altLang="zh-CN" sz="2400" b="1" dirty="0">
              <a:solidFill>
                <a:srgbClr val="4B35EF"/>
              </a:solidFill>
              <a:latin typeface="微软雅黑 Light" panose="020B0502040204020203" charset="-122"/>
              <a:ea typeface="微软雅黑 Light" panose="020B0502040204020203" charset="-122"/>
            </a:endParaRPr>
          </a:p>
        </p:txBody>
      </p:sp>
      <p:sp>
        <p:nvSpPr>
          <p:cNvPr id="78875" name="Rectangle 32"/>
          <p:cNvSpPr>
            <a:spLocks noGrp="1"/>
          </p:cNvSpPr>
          <p:nvPr>
            <p:ph type="title" idx="4294967295"/>
          </p:nvPr>
        </p:nvSpPr>
        <p:spPr>
          <a:xfrm>
            <a:off x="111125" y="257175"/>
            <a:ext cx="6477000" cy="868363"/>
          </a:xfrm>
        </p:spPr>
        <p:txBody>
          <a:bodyPr vert="horz" wrap="square" lIns="91440" tIns="45720" rIns="91440" bIns="45720" anchor="ctr" anchorCtr="0"/>
          <a:p>
            <a:pPr eaLnBrk="1" hangingPunct="1"/>
            <a:r>
              <a:rPr lang="en-US" altLang="zh-CN" sz="2800" dirty="0">
                <a:ea typeface="微软雅黑 Light" panose="020B0502040204020203" charset="-122"/>
              </a:rPr>
              <a:t>Ch3.</a:t>
            </a:r>
            <a:r>
              <a:rPr lang="zh-CN" altLang="en-US" sz="2800" dirty="0">
                <a:ea typeface="微软雅黑 Light" panose="020B0502040204020203" charset="-122"/>
              </a:rPr>
              <a:t>栈和队列：队列的实现</a:t>
            </a:r>
            <a:r>
              <a:rPr lang="en-US" altLang="zh-CN" sz="2400" dirty="0">
                <a:ea typeface="微软雅黑 Light" panose="020B0502040204020203" charset="-122"/>
              </a:rPr>
              <a:t>——</a:t>
            </a:r>
            <a:r>
              <a:rPr lang="zh-CN" altLang="en-US" sz="2000" dirty="0">
                <a:ea typeface="微软雅黑 Light" panose="020B0502040204020203" charset="-122"/>
              </a:rPr>
              <a:t>循环队列</a:t>
            </a:r>
            <a:endParaRPr lang="zh-CN" altLang="en-US" sz="2000" dirty="0">
              <a:ea typeface="微软雅黑 Light" panose="020B0502040204020203" charset="-122"/>
            </a:endParaRPr>
          </a:p>
        </p:txBody>
      </p:sp>
      <p:sp>
        <p:nvSpPr>
          <p:cNvPr id="212001" name="Rectangle 33"/>
          <p:cNvSpPr/>
          <p:nvPr/>
        </p:nvSpPr>
        <p:spPr>
          <a:xfrm>
            <a:off x="1020763" y="1916113"/>
            <a:ext cx="31670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4B35EF"/>
                </a:solidFill>
                <a:latin typeface="微软雅黑 Light" panose="020B0502040204020203" charset="-122"/>
                <a:ea typeface="微软雅黑 Light" panose="020B0502040204020203" charset="-122"/>
              </a:rPr>
              <a:t>length=5</a:t>
            </a:r>
            <a:r>
              <a:rPr lang="zh-CN" altLang="en-US" sz="2400" b="1" dirty="0">
                <a:solidFill>
                  <a:srgbClr val="4B35EF"/>
                </a:solidFill>
                <a:latin typeface="微软雅黑 Light" panose="020B0502040204020203" charset="-122"/>
                <a:ea typeface="微软雅黑 Light" panose="020B0502040204020203" charset="-122"/>
              </a:rPr>
              <a:t>，队列未满</a:t>
            </a:r>
            <a:endParaRPr lang="en-US" altLang="zh-CN" sz="2400" b="1" dirty="0">
              <a:solidFill>
                <a:srgbClr val="4B35EF"/>
              </a:solidFill>
              <a:latin typeface="微软雅黑 Light" panose="020B0502040204020203" charset="-122"/>
              <a:ea typeface="微软雅黑 Light" panose="020B0502040204020203" charset="-122"/>
            </a:endParaRPr>
          </a:p>
        </p:txBody>
      </p:sp>
      <p:sp>
        <p:nvSpPr>
          <p:cNvPr id="212003" name="AutoShape 35"/>
          <p:cNvSpPr>
            <a:spLocks noChangeArrowheads="1"/>
          </p:cNvSpPr>
          <p:nvPr/>
        </p:nvSpPr>
        <p:spPr bwMode="auto">
          <a:xfrm>
            <a:off x="5629275" y="728663"/>
            <a:ext cx="2917825" cy="1584325"/>
          </a:xfrm>
          <a:prstGeom prst="wedgeRoundRectCallout">
            <a:avLst>
              <a:gd name="adj1" fmla="val -64583"/>
              <a:gd name="adj2" fmla="val 89641"/>
              <a:gd name="adj3" fmla="val 16667"/>
            </a:avLst>
          </a:prstGeom>
          <a:solidFill>
            <a:schemeClr val="accent5">
              <a:lumMod val="20000"/>
              <a:lumOff val="80000"/>
            </a:schemeClr>
          </a:solidFill>
          <a:ln>
            <a:noFill/>
          </a:ln>
          <a:effectLst>
            <a:prstShdw prst="shdw17" dist="17961" dir="2700000">
              <a:srgbClr val="678F98"/>
            </a:prstShdw>
          </a:effectLst>
        </p:spPr>
        <p:txBody>
          <a:bodyPr anchor="ct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typedef</a:t>
            </a: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r>
              <a:rPr kumimoji="0" lang="en-US" altLang="zh-CN" sz="20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struct</a:t>
            </a: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endPar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r>
              <a:rPr kumimoji="0" lang="en-US" altLang="zh-CN" sz="20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ElemType</a:t>
            </a: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*base;</a:t>
            </a:r>
            <a:endPar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r>
              <a:rPr kumimoji="0" lang="en-US" altLang="zh-CN" sz="20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int</a:t>
            </a: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front;</a:t>
            </a:r>
            <a:endParaRPr kumimoji="0" lang="zh-CN" altLang="en-US"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a:t>
            </a:r>
            <a:r>
              <a:rPr kumimoji="0" lang="en-US" altLang="zh-CN" sz="20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int</a:t>
            </a: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 length;</a:t>
            </a:r>
            <a:endPar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a:t>
            </a:r>
            <a:r>
              <a:rPr kumimoji="0" lang="en-US" altLang="zh-CN" sz="2000" b="1" i="0" u="none" strike="noStrike" kern="1200" cap="none" spc="0" normalizeH="0" baseline="0" noProof="0" dirty="0" err="1" smtClean="0">
                <a:ln>
                  <a:noFill/>
                </a:ln>
                <a:solidFill>
                  <a:srgbClr val="000000"/>
                </a:solidFill>
                <a:effectLst/>
                <a:uLnTx/>
                <a:uFillTx/>
                <a:latin typeface="微软雅黑 Light" panose="020B0502040204020203" charset="-122"/>
                <a:ea typeface="微软雅黑 Light" panose="020B0502040204020203" charset="-122"/>
                <a:cs typeface="+mn-cs"/>
              </a:rPr>
              <a:t>SqQueue</a:t>
            </a:r>
            <a:r>
              <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rPr>
              <a:t>;</a:t>
            </a:r>
            <a:endParaRPr kumimoji="0" lang="en-US" altLang="zh-CN" sz="2000" b="1" i="0" u="none" strike="noStrike" kern="1200" cap="none" spc="0" normalizeH="0" baseline="0" noProof="0" dirty="0" smtClean="0">
              <a:ln>
                <a:noFill/>
              </a:ln>
              <a:solidFill>
                <a:srgbClr val="000000"/>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0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120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9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2002"/>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21200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1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2" grpId="0"/>
      <p:bldP spid="211998" grpId="0"/>
      <p:bldP spid="211999" grpId="0"/>
      <p:bldP spid="212001" grpId="0"/>
      <p:bldP spid="212001" grpId="1"/>
      <p:bldP spid="21200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79875" name="Rectangle 2"/>
          <p:cNvSpPr>
            <a:spLocks noGrp="1"/>
          </p:cNvSpPr>
          <p:nvPr>
            <p:ph type="title"/>
          </p:nvPr>
        </p:nvSpPr>
        <p:spPr>
          <a:xfrm>
            <a:off x="107950" y="287338"/>
            <a:ext cx="7793038" cy="838200"/>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栈和队列：栈和队列的应用</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总结</a:t>
            </a:r>
            <a:endParaRPr lang="zh-CN" altLang="en-US" sz="1800" dirty="0">
              <a:ea typeface="微软雅黑 Light" panose="020B0502040204020203" charset="-122"/>
            </a:endParaRPr>
          </a:p>
        </p:txBody>
      </p:sp>
      <p:sp>
        <p:nvSpPr>
          <p:cNvPr id="79876" name="Rectangle 3"/>
          <p:cNvSpPr>
            <a:spLocks noGrp="1"/>
          </p:cNvSpPr>
          <p:nvPr>
            <p:ph sz="half" idx="1"/>
          </p:nvPr>
        </p:nvSpPr>
        <p:spPr>
          <a:xfrm>
            <a:off x="539750" y="1412875"/>
            <a:ext cx="8208963" cy="4392613"/>
          </a:xfrm>
        </p:spPr>
        <p:txBody>
          <a:bodyPr vert="horz" wrap="square" lIns="91440" tIns="45720" rIns="91440" bIns="45720" anchor="t" anchorCtr="0"/>
          <a:p>
            <a:pPr eaLnBrk="1" hangingPunct="1">
              <a:buClrTx/>
              <a:buSzTx/>
              <a:buFontTx/>
            </a:pPr>
            <a:r>
              <a:rPr lang="zh-CN" altLang="en-US" sz="2400" b="1" dirty="0">
                <a:ea typeface="微软雅黑 Light" panose="020B0502040204020203" charset="-122"/>
                <a:cs typeface="+mn-cs"/>
              </a:rPr>
              <a:t>在具体应用问题的实现过程中，只要有结构具有“后进先出”或“先进先出”的特性，就应考虑用栈或队列作辅助结构。</a:t>
            </a:r>
            <a:endParaRPr lang="zh-CN" altLang="en-US" sz="2400" b="1" dirty="0">
              <a:ea typeface="微软雅黑 Light" panose="020B0502040204020203" charset="-122"/>
              <a:cs typeface="+mn-cs"/>
            </a:endParaRPr>
          </a:p>
          <a:p>
            <a:pPr eaLnBrk="1" hangingPunct="1">
              <a:buClrTx/>
              <a:buSzTx/>
              <a:buFontTx/>
            </a:pPr>
            <a:r>
              <a:rPr lang="zh-CN" altLang="en-US" sz="2400" b="1" dirty="0">
                <a:ea typeface="微软雅黑 Light" panose="020B0502040204020203" charset="-122"/>
                <a:cs typeface="+mn-cs"/>
              </a:rPr>
              <a:t>课本上给出了队列的应用例子，实际生活中大家可以看到更多的队列的例子，限于授课时间和课件篇幅，我们不再介绍队列的应用实例，大家可以在课下自学。</a:t>
            </a:r>
            <a:endParaRPr lang="en-US" altLang="zh-CN" sz="2400" b="1" dirty="0">
              <a:ea typeface="微软雅黑 Light" panose="020B0502040204020203"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pic>
        <p:nvPicPr>
          <p:cNvPr id="81923" name="Picture 16"/>
          <p:cNvPicPr>
            <a:picLocks noChangeAspect="1"/>
          </p:cNvPicPr>
          <p:nvPr/>
        </p:nvPicPr>
        <p:blipFill>
          <a:blip r:embed="rId1"/>
          <a:stretch>
            <a:fillRect/>
          </a:stretch>
        </p:blipFill>
        <p:spPr>
          <a:xfrm rot="259368">
            <a:off x="7258050" y="2922588"/>
            <a:ext cx="1860550" cy="2665412"/>
          </a:xfrm>
          <a:prstGeom prst="rect">
            <a:avLst/>
          </a:prstGeom>
          <a:gradFill rotWithShape="1">
            <a:gsLst>
              <a:gs pos="0">
                <a:srgbClr val="B8E28E">
                  <a:alpha val="0"/>
                </a:srgbClr>
              </a:gs>
              <a:gs pos="100000">
                <a:srgbClr val="556942">
                  <a:alpha val="0"/>
                </a:srgbClr>
              </a:gs>
            </a:gsLst>
            <a:lin ang="5400000" scaled="1"/>
            <a:tileRect/>
          </a:gradFill>
          <a:ln w="9525">
            <a:noFill/>
          </a:ln>
        </p:spPr>
      </p:pic>
      <p:sp>
        <p:nvSpPr>
          <p:cNvPr id="81924" name="Rectangle 3"/>
          <p:cNvSpPr>
            <a:spLocks noGrp="1"/>
          </p:cNvSpPr>
          <p:nvPr>
            <p:ph type="title"/>
          </p:nvPr>
        </p:nvSpPr>
        <p:spPr/>
        <p:txBody>
          <a:bodyPr vert="horz" wrap="square" lIns="91440" tIns="45720" rIns="91440" bIns="45720" anchor="ctr" anchorCtr="0"/>
          <a:p>
            <a:pPr eaLnBrk="1" hangingPunct="1"/>
            <a:r>
              <a:rPr lang="zh-CN" altLang="en-US" sz="3200" dirty="0">
                <a:ea typeface="微软雅黑 Light" panose="020B0502040204020203" charset="-122"/>
              </a:rPr>
              <a:t>第</a:t>
            </a:r>
            <a:r>
              <a:rPr lang="en-US" altLang="zh-CN" sz="3200" dirty="0">
                <a:ea typeface="微软雅黑 Light" panose="020B0502040204020203" charset="-122"/>
              </a:rPr>
              <a:t>3</a:t>
            </a:r>
            <a:r>
              <a:rPr lang="zh-CN" altLang="en-US" sz="3200" dirty="0">
                <a:ea typeface="微软雅黑 Light" panose="020B0502040204020203" charset="-122"/>
              </a:rPr>
              <a:t>章小结</a:t>
            </a:r>
            <a:endParaRPr lang="en-US" altLang="zh-CN" sz="3200" dirty="0">
              <a:ea typeface="微软雅黑 Light" panose="020B0502040204020203" charset="-122"/>
            </a:endParaRPr>
          </a:p>
        </p:txBody>
      </p:sp>
      <p:sp>
        <p:nvSpPr>
          <p:cNvPr id="17412" name="AutoShape 4"/>
          <p:cNvSpPr/>
          <p:nvPr/>
        </p:nvSpPr>
        <p:spPr>
          <a:xfrm>
            <a:off x="3683000" y="1831975"/>
            <a:ext cx="3913188" cy="3340100"/>
          </a:xfrm>
          <a:prstGeom prst="homePlate">
            <a:avLst>
              <a:gd name="adj" fmla="val 26338"/>
            </a:avLst>
          </a:prstGeom>
          <a:gradFill rotWithShape="1">
            <a:gsLst>
              <a:gs pos="0">
                <a:srgbClr val="F6F6F6"/>
              </a:gs>
              <a:gs pos="100000">
                <a:srgbClr val="C0C0C0"/>
              </a:gs>
            </a:gsLst>
            <a:lin ang="2700000" scaled="1"/>
            <a:tileRect/>
          </a:gradFill>
          <a:ln w="12700">
            <a:noFill/>
          </a:ln>
          <a:effectLst>
            <a:outerShdw dist="71842" dir="2699999" algn="ctr" rotWithShape="0">
              <a:srgbClr val="808080">
                <a:alpha val="50000"/>
              </a:srgbClr>
            </a:outer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DDE89A"/>
              </a:solidFill>
              <a:latin typeface="微软雅黑 Light" panose="020B0502040204020203" charset="-122"/>
              <a:ea typeface="微软雅黑 Light" panose="020B0502040204020203" charset="-122"/>
            </a:endParaRPr>
          </a:p>
        </p:txBody>
      </p:sp>
      <p:sp>
        <p:nvSpPr>
          <p:cNvPr id="17413" name="AutoShape 5"/>
          <p:cNvSpPr>
            <a:spLocks noChangeArrowheads="1"/>
          </p:cNvSpPr>
          <p:nvPr/>
        </p:nvSpPr>
        <p:spPr bwMode="gray">
          <a:xfrm>
            <a:off x="1614488" y="1833563"/>
            <a:ext cx="4037013" cy="3336925"/>
          </a:xfrm>
          <a:prstGeom prst="homePlate">
            <a:avLst>
              <a:gd name="adj" fmla="val 27281"/>
            </a:avLst>
          </a:prstGeom>
          <a:gradFill rotWithShape="1">
            <a:gsLst>
              <a:gs pos="0">
                <a:schemeClr val="hlink">
                  <a:gamma/>
                  <a:tint val="0"/>
                  <a:invGamma/>
                </a:schemeClr>
              </a:gs>
              <a:gs pos="100000">
                <a:schemeClr val="hlink"/>
              </a:gs>
            </a:gsLst>
            <a:lin ang="18900000" scaled="1"/>
          </a:gradFill>
          <a:ln w="12700" algn="ctr">
            <a:noFill/>
            <a:prstDash val="dash"/>
            <a:miter lim="800000"/>
          </a:ln>
          <a:effectLst>
            <a:outerShdw dist="71842" dir="2700000" algn="ctr" rotWithShape="0">
              <a:srgbClr val="808080">
                <a:alpha val="50000"/>
              </a:srgbClr>
            </a:outerShdw>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微软雅黑 Light" panose="020B0502040204020203" charset="-122"/>
              <a:ea typeface="微软雅黑 Light" panose="020B0502040204020203" charset="-122"/>
              <a:cs typeface="+mn-cs"/>
            </a:endParaRPr>
          </a:p>
        </p:txBody>
      </p:sp>
      <p:sp>
        <p:nvSpPr>
          <p:cNvPr id="17414" name="Freeform 6"/>
          <p:cNvSpPr/>
          <p:nvPr/>
        </p:nvSpPr>
        <p:spPr bwMode="gray">
          <a:xfrm>
            <a:off x="822325" y="1484313"/>
            <a:ext cx="5981700" cy="649288"/>
          </a:xfrm>
          <a:custGeom>
            <a:avLst/>
            <a:gdLst/>
            <a:ahLst/>
            <a:cxnLst>
              <a:cxn ang="0">
                <a:pos x="0" y="0"/>
              </a:cxn>
              <a:cxn ang="0">
                <a:pos x="87" y="267"/>
              </a:cxn>
              <a:cxn ang="0">
                <a:pos x="3454" y="267"/>
              </a:cxn>
              <a:cxn ang="0">
                <a:pos x="3292" y="8"/>
              </a:cxn>
              <a:cxn ang="0">
                <a:pos x="0" y="0"/>
              </a:cxn>
            </a:cxnLst>
            <a:rect l="0" t="0" r="r" b="b"/>
            <a:pathLst>
              <a:path w="3454" h="267">
                <a:moveTo>
                  <a:pt x="0" y="0"/>
                </a:moveTo>
                <a:lnTo>
                  <a:pt x="87" y="267"/>
                </a:lnTo>
                <a:lnTo>
                  <a:pt x="3454" y="267"/>
                </a:lnTo>
                <a:lnTo>
                  <a:pt x="3292" y="8"/>
                </a:lnTo>
                <a:lnTo>
                  <a:pt x="0" y="0"/>
                </a:lnTo>
                <a:close/>
              </a:path>
            </a:pathLst>
          </a:custGeom>
          <a:gradFill rotWithShape="1">
            <a:gsLst>
              <a:gs pos="0">
                <a:schemeClr val="accent2"/>
              </a:gs>
              <a:gs pos="100000">
                <a:schemeClr val="accent2">
                  <a:gamma/>
                  <a:shade val="46275"/>
                  <a:invGamma/>
                </a:schemeClr>
              </a:gs>
            </a:gsLst>
            <a:lin ang="5400000" scaled="1"/>
          </a:gradFill>
          <a:ln w="12700" cap="flat" cmpd="sng">
            <a:noFill/>
            <a:prstDash val="dash"/>
            <a:round/>
            <a:headEnd type="none" w="med" len="med"/>
            <a:tailEnd type="none" w="med" len="me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微软雅黑 Light" panose="020B0502040204020203" charset="-122"/>
              <a:ea typeface="微软雅黑 Light" panose="020B0502040204020203" charset="-122"/>
              <a:cs typeface="+mn-cs"/>
            </a:endParaRPr>
          </a:p>
        </p:txBody>
      </p:sp>
      <p:sp>
        <p:nvSpPr>
          <p:cNvPr id="17415" name="AutoShape 7"/>
          <p:cNvSpPr>
            <a:spLocks noChangeArrowheads="1"/>
          </p:cNvSpPr>
          <p:nvPr/>
        </p:nvSpPr>
        <p:spPr bwMode="ltGray">
          <a:xfrm>
            <a:off x="295275" y="1484313"/>
            <a:ext cx="3235325" cy="3673475"/>
          </a:xfrm>
          <a:prstGeom prst="homePlate">
            <a:avLst>
              <a:gd name="adj" fmla="val 25000"/>
            </a:avLst>
          </a:prstGeom>
          <a:gradFill rotWithShape="1">
            <a:gsLst>
              <a:gs pos="0">
                <a:schemeClr val="accent1"/>
              </a:gs>
              <a:gs pos="100000">
                <a:schemeClr val="accent1">
                  <a:gamma/>
                  <a:shade val="69804"/>
                  <a:invGamma/>
                </a:schemeClr>
              </a:gs>
            </a:gsLst>
            <a:lin ang="2700000" scaled="1"/>
          </a:gradFill>
          <a:ln w="12700" algn="ctr">
            <a:noFill/>
            <a:prstDash val="dash"/>
            <a:miter lim="800000"/>
          </a:ln>
          <a:effectLst>
            <a:outerShdw dist="56796" dir="3806097" algn="ctr" rotWithShape="0">
              <a:srgbClr val="808080">
                <a:alpha val="50000"/>
              </a:srgbClr>
            </a:outerShdw>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微软雅黑 Light" panose="020B0502040204020203" charset="-122"/>
              <a:ea typeface="微软雅黑 Light" panose="020B0502040204020203" charset="-122"/>
              <a:cs typeface="+mn-cs"/>
            </a:endParaRPr>
          </a:p>
        </p:txBody>
      </p:sp>
      <p:sp>
        <p:nvSpPr>
          <p:cNvPr id="81929" name="Rectangle 8"/>
          <p:cNvSpPr/>
          <p:nvPr/>
        </p:nvSpPr>
        <p:spPr>
          <a:xfrm>
            <a:off x="323850" y="1989138"/>
            <a:ext cx="2808288" cy="2720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120000"/>
              </a:lnSpc>
              <a:spcBef>
                <a:spcPct val="0"/>
              </a:spcBef>
              <a:buNone/>
            </a:pPr>
            <a:r>
              <a:rPr lang="zh-CN" altLang="en-US" sz="2400" b="1" dirty="0">
                <a:solidFill>
                  <a:srgbClr val="020603"/>
                </a:solidFill>
                <a:latin typeface="微软雅黑 Light" panose="020B0502040204020203" charset="-122"/>
                <a:ea typeface="微软雅黑 Light" panose="020B0502040204020203" charset="-122"/>
              </a:rPr>
              <a:t>本章介绍了栈和队列的基本概念和特点，给出了栈和队列的各种实现方法，并分别介绍了它们的应用实例</a:t>
            </a:r>
            <a:endParaRPr lang="en-US" altLang="zh-CN" sz="2400" b="1" dirty="0">
              <a:solidFill>
                <a:srgbClr val="020603"/>
              </a:solidFill>
              <a:latin typeface="微软雅黑 Light" panose="020B0502040204020203" charset="-122"/>
              <a:ea typeface="微软雅黑 Light" panose="020B0502040204020203" charset="-122"/>
            </a:endParaRPr>
          </a:p>
        </p:txBody>
      </p:sp>
      <p:sp>
        <p:nvSpPr>
          <p:cNvPr id="13321" name="Rectangle 9"/>
          <p:cNvSpPr/>
          <p:nvPr/>
        </p:nvSpPr>
        <p:spPr>
          <a:xfrm>
            <a:off x="2124075" y="1484313"/>
            <a:ext cx="471328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800" b="1" dirty="0">
                <a:solidFill>
                  <a:srgbClr val="FFFFFF"/>
                </a:solidFill>
                <a:latin typeface="微软雅黑 Light" panose="020B0502040204020203" charset="-122"/>
                <a:ea typeface="微软雅黑 Light" panose="020B0502040204020203" charset="-122"/>
              </a:rPr>
              <a:t>重点和难点</a:t>
            </a:r>
            <a:endParaRPr lang="en-US" altLang="zh-CN" sz="2800" b="1" dirty="0">
              <a:solidFill>
                <a:srgbClr val="FFFFFF"/>
              </a:solidFill>
              <a:latin typeface="微软雅黑 Light" panose="020B0502040204020203" charset="-122"/>
              <a:ea typeface="微软雅黑 Light" panose="020B0502040204020203" charset="-122"/>
            </a:endParaRPr>
          </a:p>
        </p:txBody>
      </p:sp>
      <p:sp>
        <p:nvSpPr>
          <p:cNvPr id="13322" name="Rectangle 10"/>
          <p:cNvSpPr/>
          <p:nvPr/>
        </p:nvSpPr>
        <p:spPr>
          <a:xfrm>
            <a:off x="5508625" y="2420938"/>
            <a:ext cx="1547813"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800" b="1" dirty="0">
                <a:solidFill>
                  <a:srgbClr val="329A2A"/>
                </a:solidFill>
                <a:latin typeface="微软雅黑 Light" panose="020B0502040204020203" charset="-122"/>
                <a:ea typeface="微软雅黑 Light" panose="020B0502040204020203" charset="-122"/>
              </a:rPr>
              <a:t>难点</a:t>
            </a:r>
            <a:endParaRPr lang="en-US" altLang="zh-CN" sz="2800" b="1" dirty="0">
              <a:solidFill>
                <a:srgbClr val="329A2A"/>
              </a:solidFill>
              <a:latin typeface="微软雅黑 Light" panose="020B0502040204020203" charset="-122"/>
              <a:ea typeface="微软雅黑 Light" panose="020B0502040204020203" charset="-122"/>
            </a:endParaRPr>
          </a:p>
          <a:p>
            <a:pPr marL="0" lvl="0" indent="0" eaLnBrk="1" hangingPunct="1">
              <a:spcBef>
                <a:spcPct val="0"/>
              </a:spcBef>
              <a:buNone/>
            </a:pPr>
            <a:r>
              <a:rPr lang="zh-CN" altLang="en-US" sz="2400" b="1" dirty="0">
                <a:latin typeface="微软雅黑 Light" panose="020B0502040204020203" charset="-122"/>
                <a:ea typeface="微软雅黑 Light" panose="020B0502040204020203" charset="-122"/>
              </a:rPr>
              <a:t>循环队列</a:t>
            </a:r>
            <a:endParaRPr lang="zh-CN" altLang="en-US" sz="2400" b="1" dirty="0">
              <a:latin typeface="微软雅黑 Light" panose="020B0502040204020203" charset="-122"/>
              <a:ea typeface="微软雅黑 Light" panose="020B0502040204020203" charset="-122"/>
            </a:endParaRPr>
          </a:p>
          <a:p>
            <a:pPr marL="0" lvl="0" indent="0" eaLnBrk="1" hangingPunct="1">
              <a:spcBef>
                <a:spcPct val="0"/>
              </a:spcBef>
              <a:buNone/>
            </a:pPr>
            <a:r>
              <a:rPr lang="zh-CN" altLang="en-US" sz="2400" b="1" dirty="0">
                <a:latin typeface="微软雅黑 Light" panose="020B0502040204020203" charset="-122"/>
                <a:ea typeface="微软雅黑 Light" panose="020B0502040204020203" charset="-122"/>
              </a:rPr>
              <a:t>栈和队列的应用</a:t>
            </a:r>
            <a:endParaRPr lang="en-US" altLang="zh-CN" sz="2400" b="1" dirty="0">
              <a:latin typeface="微软雅黑 Light" panose="020B0502040204020203" charset="-122"/>
              <a:ea typeface="微软雅黑 Light" panose="020B0502040204020203" charset="-122"/>
            </a:endParaRPr>
          </a:p>
        </p:txBody>
      </p:sp>
      <p:sp>
        <p:nvSpPr>
          <p:cNvPr id="13324" name="Rectangle 12"/>
          <p:cNvSpPr/>
          <p:nvPr/>
        </p:nvSpPr>
        <p:spPr>
          <a:xfrm>
            <a:off x="3348038" y="2133600"/>
            <a:ext cx="1871662" cy="23701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800" b="1" dirty="0">
                <a:solidFill>
                  <a:srgbClr val="FFFFFF"/>
                </a:solidFill>
                <a:latin typeface="微软雅黑 Light" panose="020B0502040204020203" charset="-122"/>
                <a:ea typeface="微软雅黑 Light" panose="020B0502040204020203" charset="-122"/>
              </a:rPr>
              <a:t>重点</a:t>
            </a:r>
            <a:endParaRPr lang="en-US" altLang="zh-CN" sz="2800" b="1" dirty="0">
              <a:solidFill>
                <a:srgbClr val="FFFFFF"/>
              </a:solidFill>
              <a:latin typeface="微软雅黑 Light" panose="020B0502040204020203" charset="-122"/>
              <a:ea typeface="微软雅黑 Light" panose="020B0502040204020203" charset="-122"/>
            </a:endParaRPr>
          </a:p>
          <a:p>
            <a:pPr marL="0" lvl="0" indent="0" algn="ctr" eaLnBrk="1" hangingPunct="1">
              <a:spcBef>
                <a:spcPct val="0"/>
              </a:spcBef>
              <a:buNone/>
            </a:pPr>
            <a:r>
              <a:rPr lang="zh-CN" altLang="en-US" sz="2400" b="1" dirty="0">
                <a:latin typeface="微软雅黑 Light" panose="020B0502040204020203" charset="-122"/>
                <a:ea typeface="微软雅黑 Light" panose="020B0502040204020203" charset="-122"/>
              </a:rPr>
              <a:t>掌握栈和队列的顺序和链式存储结构的实现方法</a:t>
            </a:r>
            <a:endParaRPr lang="en-US" altLang="zh-CN" sz="2400" b="1" dirty="0">
              <a:latin typeface="微软雅黑 Light" panose="020B0502040204020203" charset="-122"/>
              <a:ea typeface="微软雅黑 Light" panose="020B0502040204020203"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3" grpId="0" animBg="1"/>
      <p:bldP spid="13321" grpId="0"/>
      <p:bldP spid="13322" grpId="0"/>
      <p:bldP spid="1332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4"/>
          <p:cNvSpPr/>
          <p:nvPr/>
        </p:nvSpPr>
        <p:spPr>
          <a:xfrm>
            <a:off x="395288" y="549275"/>
            <a:ext cx="6019800" cy="1470025"/>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3600" b="1" i="1" dirty="0">
                <a:solidFill>
                  <a:srgbClr val="FFFFFF"/>
                </a:solidFill>
                <a:latin typeface="微软雅黑 Light" panose="020B0502040204020203" charset="-122"/>
                <a:ea typeface="微软雅黑 Light" panose="020B0502040204020203" charset="-122"/>
              </a:rPr>
              <a:t>下课啦</a:t>
            </a:r>
            <a:endParaRPr lang="en-US" altLang="zh-CN" sz="3600" b="1" i="1" dirty="0">
              <a:solidFill>
                <a:srgbClr val="FFFFFF"/>
              </a:solidFill>
              <a:latin typeface="微软雅黑 Light" panose="020B0502040204020203" charset="-122"/>
              <a:ea typeface="微软雅黑 Light" panose="020B0502040204020203" charset="-122"/>
            </a:endParaRPr>
          </a:p>
        </p:txBody>
      </p:sp>
      <p:pic>
        <p:nvPicPr>
          <p:cNvPr id="82947" name="Picture 3" descr="200905302325460848"/>
          <p:cNvPicPr>
            <a:picLocks noChangeAspect="1"/>
          </p:cNvPicPr>
          <p:nvPr/>
        </p:nvPicPr>
        <p:blipFill>
          <a:blip r:embed="rId1"/>
          <a:stretch>
            <a:fillRect/>
          </a:stretch>
        </p:blipFill>
        <p:spPr>
          <a:xfrm>
            <a:off x="4859338" y="1700213"/>
            <a:ext cx="4176712" cy="42481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2291" name="Rectangle 2"/>
          <p:cNvSpPr>
            <a:spLocks noGrp="1"/>
          </p:cNvSpPr>
          <p:nvPr>
            <p:ph type="title"/>
          </p:nvPr>
        </p:nvSpPr>
        <p:spPr>
          <a:xfrm>
            <a:off x="179388" y="188913"/>
            <a:ext cx="6697662" cy="974725"/>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顺序栈的</a:t>
            </a:r>
            <a:r>
              <a:rPr lang="en-US" altLang="zh-CN" sz="1800" dirty="0">
                <a:ea typeface="微软雅黑 Light" panose="020B0502040204020203" charset="-122"/>
              </a:rPr>
              <a:t>top</a:t>
            </a:r>
            <a:r>
              <a:rPr lang="zh-CN" altLang="en-US" sz="1800" dirty="0">
                <a:ea typeface="微软雅黑 Light" panose="020B0502040204020203" charset="-122"/>
              </a:rPr>
              <a:t>指针</a:t>
            </a:r>
            <a:endParaRPr lang="zh-CN" altLang="en-US" sz="1800" dirty="0">
              <a:ea typeface="微软雅黑 Light" panose="020B0502040204020203" charset="-122"/>
            </a:endParaRPr>
          </a:p>
        </p:txBody>
      </p:sp>
      <p:sp>
        <p:nvSpPr>
          <p:cNvPr id="12292" name="Rectangle 3"/>
          <p:cNvSpPr>
            <a:spLocks noGrp="1"/>
          </p:cNvSpPr>
          <p:nvPr>
            <p:ph idx="1"/>
          </p:nvPr>
        </p:nvSpPr>
        <p:spPr>
          <a:xfrm>
            <a:off x="250825" y="1341438"/>
            <a:ext cx="8286750" cy="4876800"/>
          </a:xfrm>
        </p:spPr>
        <p:txBody>
          <a:bodyPr vert="horz" wrap="square" lIns="91440" tIns="45720" rIns="91440" bIns="45720" anchor="t" anchorCtr="0"/>
          <a:p>
            <a:pPr algn="just" eaLnBrk="1" hangingPunct="1"/>
            <a:r>
              <a:rPr lang="zh-CN" altLang="en-US" sz="2800" b="1" dirty="0">
                <a:ea typeface="微软雅黑 Light" panose="020B0502040204020203" charset="-122"/>
              </a:rPr>
              <a:t>入栈的操作</a:t>
            </a:r>
            <a:endParaRPr lang="zh-CN" altLang="en-US" sz="2800" b="1" dirty="0">
              <a:ea typeface="微软雅黑 Light" panose="020B0502040204020203" charset="-122"/>
            </a:endParaRPr>
          </a:p>
          <a:p>
            <a:pPr lvl="1" algn="just" eaLnBrk="1" hangingPunct="1"/>
            <a:r>
              <a:rPr lang="zh-CN" altLang="en-US" sz="2400" b="1" dirty="0">
                <a:ea typeface="微软雅黑 Light" panose="020B0502040204020203" charset="-122"/>
              </a:rPr>
              <a:t>放置新元素到栈顶</a:t>
            </a:r>
            <a:endParaRPr lang="en-US" altLang="zh-CN" sz="2400" b="1" dirty="0">
              <a:ea typeface="微软雅黑 Light" panose="020B0502040204020203" charset="-122"/>
            </a:endParaRPr>
          </a:p>
          <a:p>
            <a:pPr lvl="1" algn="just" eaLnBrk="1" hangingPunct="1"/>
            <a:r>
              <a:rPr lang="zh-CN" altLang="en-US" sz="2400" b="1" dirty="0">
                <a:ea typeface="微软雅黑 Light" panose="020B0502040204020203" charset="-122"/>
              </a:rPr>
              <a:t>栈顶指针加</a:t>
            </a:r>
            <a:r>
              <a:rPr lang="en-US" altLang="zh-CN" sz="2400" b="1" dirty="0">
                <a:ea typeface="微软雅黑 Light" panose="020B0502040204020203" charset="-122"/>
              </a:rPr>
              <a:t>1</a:t>
            </a:r>
            <a:endParaRPr lang="en-US" altLang="zh-CN" sz="2400" b="1" dirty="0">
              <a:ea typeface="微软雅黑 Light" panose="020B0502040204020203" charset="-122"/>
            </a:endParaRPr>
          </a:p>
          <a:p>
            <a:pPr lvl="1" algn="just" eaLnBrk="1" hangingPunct="1">
              <a:buNone/>
            </a:pPr>
            <a:endParaRPr lang="zh-CN" altLang="en-US" sz="2400" b="1" dirty="0">
              <a:ea typeface="微软雅黑 Light" panose="020B0502040204020203" charset="-122"/>
            </a:endParaRPr>
          </a:p>
        </p:txBody>
      </p:sp>
      <p:sp>
        <p:nvSpPr>
          <p:cNvPr id="190468" name="Text Box 4"/>
          <p:cNvSpPr txBox="1"/>
          <p:nvPr/>
        </p:nvSpPr>
        <p:spPr>
          <a:xfrm>
            <a:off x="1476375" y="5445125"/>
            <a:ext cx="2519363" cy="3651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000" b="1" dirty="0">
                <a:solidFill>
                  <a:srgbClr val="020603"/>
                </a:solidFill>
                <a:latin typeface="微软雅黑 Light" panose="020B0502040204020203" charset="-122"/>
                <a:ea typeface="微软雅黑 Light" panose="020B0502040204020203" charset="-122"/>
              </a:rPr>
              <a:t>先放元素</a:t>
            </a:r>
            <a:r>
              <a:rPr lang="en-US" altLang="zh-CN" sz="2000" b="1" dirty="0">
                <a:solidFill>
                  <a:srgbClr val="020603"/>
                </a:solidFill>
                <a:latin typeface="微软雅黑 Light" panose="020B0502040204020203" charset="-122"/>
                <a:ea typeface="微软雅黑 Light" panose="020B0502040204020203" charset="-122"/>
              </a:rPr>
              <a:t>,top</a:t>
            </a:r>
            <a:r>
              <a:rPr lang="zh-CN" altLang="en-US" sz="2000" b="1" dirty="0">
                <a:solidFill>
                  <a:srgbClr val="020603"/>
                </a:solidFill>
                <a:latin typeface="微软雅黑 Light" panose="020B0502040204020203" charset="-122"/>
                <a:ea typeface="微软雅黑 Light" panose="020B0502040204020203" charset="-122"/>
              </a:rPr>
              <a:t>再加</a:t>
            </a:r>
            <a:r>
              <a:rPr lang="en-US" altLang="zh-CN" sz="2000" b="1" dirty="0">
                <a:solidFill>
                  <a:srgbClr val="020603"/>
                </a:solidFill>
                <a:latin typeface="微软雅黑 Light" panose="020B0502040204020203" charset="-122"/>
                <a:ea typeface="微软雅黑 Light" panose="020B0502040204020203" charset="-122"/>
              </a:rPr>
              <a:t>1</a:t>
            </a:r>
            <a:endParaRPr lang="en-US" altLang="zh-CN" sz="2000" b="1" dirty="0">
              <a:solidFill>
                <a:srgbClr val="020603"/>
              </a:solidFill>
              <a:latin typeface="微软雅黑 Light" panose="020B0502040204020203" charset="-122"/>
              <a:ea typeface="微软雅黑 Light" panose="020B0502040204020203" charset="-122"/>
            </a:endParaRPr>
          </a:p>
          <a:p>
            <a:pPr marL="0" lvl="0" indent="0">
              <a:spcBef>
                <a:spcPct val="0"/>
              </a:spcBef>
              <a:buNone/>
            </a:pPr>
            <a:endParaRPr lang="zh-CN" altLang="en-US" sz="2000" b="1" dirty="0">
              <a:solidFill>
                <a:srgbClr val="020603"/>
              </a:solidFill>
              <a:latin typeface="微软雅黑 Light" panose="020B0502040204020203" charset="-122"/>
              <a:ea typeface="微软雅黑 Light" panose="020B0502040204020203" charset="-122"/>
            </a:endParaRPr>
          </a:p>
        </p:txBody>
      </p:sp>
      <p:grpSp>
        <p:nvGrpSpPr>
          <p:cNvPr id="2" name="Group 5"/>
          <p:cNvGrpSpPr/>
          <p:nvPr/>
        </p:nvGrpSpPr>
        <p:grpSpPr>
          <a:xfrm>
            <a:off x="1476375" y="4656138"/>
            <a:ext cx="1052513" cy="212725"/>
            <a:chOff x="1398" y="2230"/>
            <a:chExt cx="663" cy="134"/>
          </a:xfrm>
        </p:grpSpPr>
        <p:sp>
          <p:nvSpPr>
            <p:cNvPr id="12322" name="Text Box 6"/>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2323" name="Line 7"/>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12295" name="Rectangle 9"/>
          <p:cNvSpPr/>
          <p:nvPr/>
        </p:nvSpPr>
        <p:spPr>
          <a:xfrm>
            <a:off x="2509838" y="3500438"/>
            <a:ext cx="1076325" cy="17526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12296" name="Line 10"/>
          <p:cNvSpPr/>
          <p:nvPr/>
        </p:nvSpPr>
        <p:spPr>
          <a:xfrm>
            <a:off x="2509838" y="4902200"/>
            <a:ext cx="1076325" cy="0"/>
          </a:xfrm>
          <a:prstGeom prst="line">
            <a:avLst/>
          </a:prstGeom>
          <a:ln w="9525" cap="flat" cmpd="sng">
            <a:solidFill>
              <a:srgbClr val="000000"/>
            </a:solidFill>
            <a:prstDash val="solid"/>
            <a:headEnd type="none" w="med" len="med"/>
            <a:tailEnd type="none" w="med" len="med"/>
          </a:ln>
        </p:spPr>
      </p:sp>
      <p:sp>
        <p:nvSpPr>
          <p:cNvPr id="12297" name="Line 11"/>
          <p:cNvSpPr/>
          <p:nvPr/>
        </p:nvSpPr>
        <p:spPr>
          <a:xfrm>
            <a:off x="2509838" y="4551363"/>
            <a:ext cx="1076325" cy="0"/>
          </a:xfrm>
          <a:prstGeom prst="line">
            <a:avLst/>
          </a:prstGeom>
          <a:ln w="9525" cap="flat" cmpd="sng">
            <a:solidFill>
              <a:srgbClr val="000000"/>
            </a:solidFill>
            <a:prstDash val="solid"/>
            <a:headEnd type="none" w="med" len="med"/>
            <a:tailEnd type="none" w="med" len="med"/>
          </a:ln>
        </p:spPr>
      </p:sp>
      <p:sp>
        <p:nvSpPr>
          <p:cNvPr id="12298" name="Line 12"/>
          <p:cNvSpPr/>
          <p:nvPr/>
        </p:nvSpPr>
        <p:spPr>
          <a:xfrm>
            <a:off x="2509838" y="4202113"/>
            <a:ext cx="1076325" cy="0"/>
          </a:xfrm>
          <a:prstGeom prst="line">
            <a:avLst/>
          </a:prstGeom>
          <a:ln w="9525" cap="flat" cmpd="sng">
            <a:solidFill>
              <a:srgbClr val="000000"/>
            </a:solidFill>
            <a:prstDash val="solid"/>
            <a:headEnd type="none" w="med" len="med"/>
            <a:tailEnd type="none" w="med" len="med"/>
          </a:ln>
        </p:spPr>
      </p:sp>
      <p:sp>
        <p:nvSpPr>
          <p:cNvPr id="12299" name="Line 13"/>
          <p:cNvSpPr/>
          <p:nvPr/>
        </p:nvSpPr>
        <p:spPr>
          <a:xfrm>
            <a:off x="2509838" y="3851275"/>
            <a:ext cx="1076325" cy="0"/>
          </a:xfrm>
          <a:prstGeom prst="line">
            <a:avLst/>
          </a:prstGeom>
          <a:ln w="9525" cap="flat" cmpd="sng">
            <a:solidFill>
              <a:srgbClr val="000000"/>
            </a:solidFill>
            <a:prstDash val="solid"/>
            <a:headEnd type="none" w="med" len="med"/>
            <a:tailEnd type="none" w="med" len="med"/>
          </a:ln>
        </p:spPr>
      </p:sp>
      <p:sp>
        <p:nvSpPr>
          <p:cNvPr id="12300" name="Line 14"/>
          <p:cNvSpPr/>
          <p:nvPr/>
        </p:nvSpPr>
        <p:spPr>
          <a:xfrm>
            <a:off x="2052638" y="5259388"/>
            <a:ext cx="466725" cy="0"/>
          </a:xfrm>
          <a:prstGeom prst="line">
            <a:avLst/>
          </a:prstGeom>
          <a:ln w="9525" cap="flat" cmpd="sng">
            <a:solidFill>
              <a:srgbClr val="000000"/>
            </a:solidFill>
            <a:prstDash val="solid"/>
            <a:headEnd type="none" w="med" len="med"/>
            <a:tailEnd type="triangle" w="med" len="med"/>
          </a:ln>
        </p:spPr>
      </p:sp>
      <p:sp>
        <p:nvSpPr>
          <p:cNvPr id="12301" name="Rectangle 15"/>
          <p:cNvSpPr/>
          <p:nvPr/>
        </p:nvSpPr>
        <p:spPr>
          <a:xfrm>
            <a:off x="1476375" y="5048250"/>
            <a:ext cx="66357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base</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90480" name="Text Box 16"/>
          <p:cNvSpPr txBox="1"/>
          <p:nvPr/>
        </p:nvSpPr>
        <p:spPr>
          <a:xfrm>
            <a:off x="2847975" y="4872038"/>
            <a:ext cx="488950" cy="2190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A</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defTabSz="914400">
              <a:spcBef>
                <a:spcPct val="0"/>
              </a:spcBef>
              <a:buNone/>
              <a:tabLst>
                <a:tab pos="5273675" algn="r"/>
              </a:tabLst>
            </a:pPr>
            <a:endParaRPr lang="zh-CN" altLang="en-US" sz="2000" b="1" dirty="0">
              <a:solidFill>
                <a:srgbClr val="020603"/>
              </a:solidFill>
              <a:latin typeface="Times New Roman" panose="02020603050405020304" pitchFamily="18" charset="0"/>
              <a:ea typeface="微软雅黑 Light" panose="020B0502040204020203" charset="-122"/>
            </a:endParaRPr>
          </a:p>
        </p:txBody>
      </p:sp>
      <p:sp>
        <p:nvSpPr>
          <p:cNvPr id="190481" name="Text Box 17"/>
          <p:cNvSpPr txBox="1"/>
          <p:nvPr/>
        </p:nvSpPr>
        <p:spPr>
          <a:xfrm>
            <a:off x="5003800" y="5440363"/>
            <a:ext cx="2520950" cy="3651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000" b="1" dirty="0">
                <a:solidFill>
                  <a:srgbClr val="020603"/>
                </a:solidFill>
                <a:latin typeface="微软雅黑 Light" panose="020B0502040204020203" charset="-122"/>
                <a:ea typeface="微软雅黑 Light" panose="020B0502040204020203" charset="-122"/>
              </a:rPr>
              <a:t>top</a:t>
            </a:r>
            <a:r>
              <a:rPr lang="zh-CN" altLang="en-US" sz="2000" b="1" dirty="0">
                <a:solidFill>
                  <a:srgbClr val="020603"/>
                </a:solidFill>
                <a:latin typeface="微软雅黑 Light" panose="020B0502040204020203" charset="-122"/>
                <a:ea typeface="微软雅黑 Light" panose="020B0502040204020203" charset="-122"/>
              </a:rPr>
              <a:t>先加</a:t>
            </a:r>
            <a:r>
              <a:rPr lang="en-US" altLang="zh-CN" sz="2000" b="1" dirty="0">
                <a:solidFill>
                  <a:srgbClr val="020603"/>
                </a:solidFill>
                <a:latin typeface="微软雅黑 Light" panose="020B0502040204020203" charset="-122"/>
                <a:ea typeface="微软雅黑 Light" panose="020B0502040204020203" charset="-122"/>
              </a:rPr>
              <a:t>1,</a:t>
            </a:r>
            <a:r>
              <a:rPr lang="zh-CN" altLang="en-US" sz="2000" b="1" dirty="0">
                <a:solidFill>
                  <a:srgbClr val="020603"/>
                </a:solidFill>
                <a:latin typeface="微软雅黑 Light" panose="020B0502040204020203" charset="-122"/>
                <a:ea typeface="微软雅黑 Light" panose="020B0502040204020203" charset="-122"/>
              </a:rPr>
              <a:t>再放元素</a:t>
            </a:r>
            <a:endParaRPr lang="zh-CN" altLang="en-US" sz="2000" b="1" dirty="0">
              <a:solidFill>
                <a:srgbClr val="020603"/>
              </a:solidFill>
              <a:latin typeface="微软雅黑 Light" panose="020B0502040204020203" charset="-122"/>
              <a:ea typeface="微软雅黑 Light" panose="020B0502040204020203" charset="-122"/>
            </a:endParaRPr>
          </a:p>
        </p:txBody>
      </p:sp>
      <p:grpSp>
        <p:nvGrpSpPr>
          <p:cNvPr id="3" name="Group 18"/>
          <p:cNvGrpSpPr/>
          <p:nvPr/>
        </p:nvGrpSpPr>
        <p:grpSpPr>
          <a:xfrm>
            <a:off x="4572000" y="4800600"/>
            <a:ext cx="1052513" cy="212725"/>
            <a:chOff x="1398" y="2230"/>
            <a:chExt cx="663" cy="134"/>
          </a:xfrm>
        </p:grpSpPr>
        <p:sp>
          <p:nvSpPr>
            <p:cNvPr id="12320" name="Text Box 19"/>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2321" name="Line 20"/>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190486" name="Rectangle 22"/>
          <p:cNvSpPr/>
          <p:nvPr/>
        </p:nvSpPr>
        <p:spPr>
          <a:xfrm>
            <a:off x="5605463" y="3429000"/>
            <a:ext cx="1076325" cy="17526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en-US" sz="1800" dirty="0">
              <a:solidFill>
                <a:schemeClr val="tx1"/>
              </a:solidFill>
              <a:latin typeface="微软雅黑 Light" panose="020B0502040204020203" charset="-122"/>
              <a:ea typeface="微软雅黑 Light" panose="020B0502040204020203" charset="-122"/>
            </a:endParaRPr>
          </a:p>
        </p:txBody>
      </p:sp>
      <p:sp>
        <p:nvSpPr>
          <p:cNvPr id="190487" name="Line 23"/>
          <p:cNvSpPr/>
          <p:nvPr/>
        </p:nvSpPr>
        <p:spPr>
          <a:xfrm>
            <a:off x="5605463" y="4830763"/>
            <a:ext cx="1076325" cy="0"/>
          </a:xfrm>
          <a:prstGeom prst="line">
            <a:avLst/>
          </a:prstGeom>
          <a:ln w="9525" cap="flat" cmpd="sng">
            <a:solidFill>
              <a:srgbClr val="000000"/>
            </a:solidFill>
            <a:prstDash val="solid"/>
            <a:headEnd type="none" w="med" len="med"/>
            <a:tailEnd type="none" w="med" len="med"/>
          </a:ln>
        </p:spPr>
      </p:sp>
      <p:sp>
        <p:nvSpPr>
          <p:cNvPr id="190488" name="Line 24"/>
          <p:cNvSpPr/>
          <p:nvPr/>
        </p:nvSpPr>
        <p:spPr>
          <a:xfrm>
            <a:off x="5605463" y="4479925"/>
            <a:ext cx="1076325" cy="0"/>
          </a:xfrm>
          <a:prstGeom prst="line">
            <a:avLst/>
          </a:prstGeom>
          <a:ln w="9525" cap="flat" cmpd="sng">
            <a:solidFill>
              <a:srgbClr val="000000"/>
            </a:solidFill>
            <a:prstDash val="solid"/>
            <a:headEnd type="none" w="med" len="med"/>
            <a:tailEnd type="none" w="med" len="med"/>
          </a:ln>
        </p:spPr>
      </p:sp>
      <p:sp>
        <p:nvSpPr>
          <p:cNvPr id="190489" name="Line 25"/>
          <p:cNvSpPr/>
          <p:nvPr/>
        </p:nvSpPr>
        <p:spPr>
          <a:xfrm>
            <a:off x="5605463" y="4130675"/>
            <a:ext cx="1076325" cy="0"/>
          </a:xfrm>
          <a:prstGeom prst="line">
            <a:avLst/>
          </a:prstGeom>
          <a:ln w="9525" cap="flat" cmpd="sng">
            <a:solidFill>
              <a:srgbClr val="000000"/>
            </a:solidFill>
            <a:prstDash val="solid"/>
            <a:headEnd type="none" w="med" len="med"/>
            <a:tailEnd type="none" w="med" len="med"/>
          </a:ln>
        </p:spPr>
      </p:sp>
      <p:sp>
        <p:nvSpPr>
          <p:cNvPr id="190490" name="Line 26"/>
          <p:cNvSpPr/>
          <p:nvPr/>
        </p:nvSpPr>
        <p:spPr>
          <a:xfrm>
            <a:off x="5605463" y="3779838"/>
            <a:ext cx="1076325" cy="0"/>
          </a:xfrm>
          <a:prstGeom prst="line">
            <a:avLst/>
          </a:prstGeom>
          <a:ln w="9525" cap="flat" cmpd="sng">
            <a:solidFill>
              <a:srgbClr val="000000"/>
            </a:solidFill>
            <a:prstDash val="solid"/>
            <a:headEnd type="none" w="med" len="med"/>
            <a:tailEnd type="none" w="med" len="med"/>
          </a:ln>
        </p:spPr>
      </p:sp>
      <p:sp>
        <p:nvSpPr>
          <p:cNvPr id="190491" name="Line 27"/>
          <p:cNvSpPr/>
          <p:nvPr/>
        </p:nvSpPr>
        <p:spPr>
          <a:xfrm>
            <a:off x="5148263" y="5153025"/>
            <a:ext cx="466725" cy="0"/>
          </a:xfrm>
          <a:prstGeom prst="line">
            <a:avLst/>
          </a:prstGeom>
          <a:ln w="9525" cap="flat" cmpd="sng">
            <a:solidFill>
              <a:srgbClr val="000000"/>
            </a:solidFill>
            <a:prstDash val="solid"/>
            <a:headEnd type="none" w="med" len="med"/>
            <a:tailEnd type="triangle" w="med" len="med"/>
          </a:ln>
        </p:spPr>
      </p:sp>
      <p:sp>
        <p:nvSpPr>
          <p:cNvPr id="190492" name="Rectangle 28"/>
          <p:cNvSpPr/>
          <p:nvPr/>
        </p:nvSpPr>
        <p:spPr>
          <a:xfrm>
            <a:off x="4572000" y="4941888"/>
            <a:ext cx="66357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20603"/>
                </a:solidFill>
                <a:latin typeface="Times New Roman" panose="02020603050405020304" pitchFamily="18" charset="0"/>
                <a:ea typeface="微软雅黑 Light" panose="020B0502040204020203" charset="-122"/>
              </a:rPr>
              <a:t>base</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90493" name="Text Box 29"/>
          <p:cNvSpPr txBox="1"/>
          <p:nvPr/>
        </p:nvSpPr>
        <p:spPr>
          <a:xfrm>
            <a:off x="5868988" y="4437063"/>
            <a:ext cx="488950" cy="2190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A</a:t>
            </a:r>
            <a:endParaRPr lang="en-US" altLang="zh-CN" sz="2000" b="1" dirty="0">
              <a:solidFill>
                <a:srgbClr val="020603"/>
              </a:solidFill>
              <a:latin typeface="Times New Roman" panose="02020603050405020304" pitchFamily="18" charset="0"/>
              <a:ea typeface="微软雅黑 Light" panose="020B0502040204020203" charset="-122"/>
            </a:endParaRPr>
          </a:p>
          <a:p>
            <a:pPr marL="0" lvl="0" indent="0" defTabSz="914400">
              <a:spcBef>
                <a:spcPct val="0"/>
              </a:spcBef>
              <a:buNone/>
              <a:tabLst>
                <a:tab pos="5273675" algn="r"/>
              </a:tabLst>
            </a:pPr>
            <a:endParaRPr lang="zh-CN" altLang="en-US" sz="2000" b="1" dirty="0">
              <a:solidFill>
                <a:srgbClr val="020603"/>
              </a:solidFill>
              <a:latin typeface="Times New Roman" panose="02020603050405020304" pitchFamily="18" charset="0"/>
              <a:ea typeface="微软雅黑 Light" panose="020B0502040204020203" charset="-122"/>
            </a:endParaRPr>
          </a:p>
        </p:txBody>
      </p:sp>
      <p:grpSp>
        <p:nvGrpSpPr>
          <p:cNvPr id="4" name="Group 30"/>
          <p:cNvGrpSpPr/>
          <p:nvPr/>
        </p:nvGrpSpPr>
        <p:grpSpPr>
          <a:xfrm>
            <a:off x="1476375" y="4872038"/>
            <a:ext cx="1052513" cy="212725"/>
            <a:chOff x="1398" y="2230"/>
            <a:chExt cx="663" cy="134"/>
          </a:xfrm>
        </p:grpSpPr>
        <p:sp>
          <p:nvSpPr>
            <p:cNvPr id="12318" name="Text Box 31"/>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2319" name="Line 32"/>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grpSp>
        <p:nvGrpSpPr>
          <p:cNvPr id="5" name="Group 33"/>
          <p:cNvGrpSpPr/>
          <p:nvPr/>
        </p:nvGrpSpPr>
        <p:grpSpPr>
          <a:xfrm>
            <a:off x="4572000" y="4584700"/>
            <a:ext cx="1052513" cy="212725"/>
            <a:chOff x="1398" y="2230"/>
            <a:chExt cx="663" cy="134"/>
          </a:xfrm>
        </p:grpSpPr>
        <p:sp>
          <p:nvSpPr>
            <p:cNvPr id="12316" name="Text Box 34"/>
            <p:cNvSpPr txBox="1"/>
            <p:nvPr/>
          </p:nvSpPr>
          <p:spPr>
            <a:xfrm>
              <a:off x="1398" y="2230"/>
              <a:ext cx="480" cy="13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defTabSz="914400" eaLnBrk="1" hangingPunct="1">
                <a:spcBef>
                  <a:spcPct val="0"/>
                </a:spcBef>
                <a:buNone/>
                <a:tabLst>
                  <a:tab pos="5273675" algn="r"/>
                </a:tabLst>
              </a:pPr>
              <a:r>
                <a:rPr lang="en-US" altLang="zh-CN" sz="2000" b="1" dirty="0">
                  <a:solidFill>
                    <a:srgbClr val="020603"/>
                  </a:solidFill>
                  <a:latin typeface="Times New Roman" panose="02020603050405020304" pitchFamily="18" charset="0"/>
                  <a:ea typeface="微软雅黑 Light" panose="020B0502040204020203" charset="-122"/>
                </a:rPr>
                <a:t>top</a:t>
              </a:r>
              <a:endParaRPr lang="en-US" altLang="zh-CN" sz="2000" b="1" dirty="0">
                <a:solidFill>
                  <a:srgbClr val="020603"/>
                </a:solidFill>
                <a:latin typeface="Times New Roman" panose="02020603050405020304" pitchFamily="18" charset="0"/>
                <a:ea typeface="微软雅黑 Light" panose="020B0502040204020203" charset="-122"/>
              </a:endParaRPr>
            </a:p>
          </p:txBody>
        </p:sp>
        <p:sp>
          <p:nvSpPr>
            <p:cNvPr id="12317" name="Line 35"/>
            <p:cNvSpPr/>
            <p:nvPr/>
          </p:nvSpPr>
          <p:spPr>
            <a:xfrm>
              <a:off x="1767" y="2362"/>
              <a:ext cx="294" cy="0"/>
            </a:xfrm>
            <a:prstGeom prst="line">
              <a:avLst/>
            </a:prstGeom>
            <a:ln w="9525" cap="flat" cmpd="sng">
              <a:solidFill>
                <a:srgbClr val="000000"/>
              </a:solidFill>
              <a:prstDash val="solid"/>
              <a:headEnd type="none" w="med" len="med"/>
              <a:tailEnd type="triangle" w="med" len="med"/>
            </a:ln>
          </p:spPr>
        </p:sp>
      </p:grpSp>
      <p:sp>
        <p:nvSpPr>
          <p:cNvPr id="190501" name="AutoShape 37"/>
          <p:cNvSpPr/>
          <p:nvPr/>
        </p:nvSpPr>
        <p:spPr>
          <a:xfrm>
            <a:off x="4356100" y="1989138"/>
            <a:ext cx="3744913" cy="1125537"/>
          </a:xfrm>
          <a:prstGeom prst="wedgeRoundRectCallout">
            <a:avLst>
              <a:gd name="adj1" fmla="val -70019"/>
              <a:gd name="adj2" fmla="val 232671"/>
              <a:gd name="adj3" fmla="val 16667"/>
            </a:avLst>
          </a:prstGeom>
          <a:solidFill>
            <a:srgbClr val="ACEEFE"/>
          </a:solidFill>
          <a:ln w="9525">
            <a:noFill/>
          </a:ln>
          <a:effectLst>
            <a:prstShdw prst="shdw17" dist="17961" dir="2699999">
              <a:srgbClr val="678F98"/>
            </a:prstShdw>
          </a:effectLst>
        </p:spPr>
        <p:txBody>
          <a:bodyPr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000" b="1" dirty="0">
                <a:solidFill>
                  <a:srgbClr val="020603"/>
                </a:solidFill>
                <a:latin typeface="微软雅黑 Light" panose="020B0502040204020203" charset="-122"/>
                <a:ea typeface="微软雅黑 Light" panose="020B0502040204020203" charset="-122"/>
              </a:rPr>
              <a:t>为了</a:t>
            </a:r>
            <a:r>
              <a:rPr lang="en-US" altLang="zh-CN" sz="2000" b="1" dirty="0">
                <a:solidFill>
                  <a:srgbClr val="020603"/>
                </a:solidFill>
                <a:latin typeface="微软雅黑 Light" panose="020B0502040204020203" charset="-122"/>
                <a:ea typeface="微软雅黑 Light" panose="020B0502040204020203" charset="-122"/>
              </a:rPr>
              <a:t>0</a:t>
            </a:r>
            <a:r>
              <a:rPr lang="zh-CN" altLang="en-US" sz="2000" b="1" dirty="0">
                <a:solidFill>
                  <a:srgbClr val="020603"/>
                </a:solidFill>
                <a:latin typeface="微软雅黑 Light" panose="020B0502040204020203" charset="-122"/>
                <a:ea typeface="微软雅黑 Light" panose="020B0502040204020203" charset="-122"/>
              </a:rPr>
              <a:t>下标位置不空置，我们采用第</a:t>
            </a:r>
            <a:r>
              <a:rPr lang="en-US" altLang="zh-CN" sz="2000" b="1" dirty="0">
                <a:solidFill>
                  <a:srgbClr val="020603"/>
                </a:solidFill>
                <a:latin typeface="微软雅黑 Light" panose="020B0502040204020203" charset="-122"/>
                <a:ea typeface="微软雅黑 Light" panose="020B0502040204020203" charset="-122"/>
              </a:rPr>
              <a:t>1</a:t>
            </a:r>
            <a:r>
              <a:rPr lang="zh-CN" altLang="en-US" sz="2000" b="1" dirty="0">
                <a:solidFill>
                  <a:srgbClr val="020603"/>
                </a:solidFill>
                <a:latin typeface="微软雅黑 Light" panose="020B0502040204020203" charset="-122"/>
                <a:ea typeface="微软雅黑 Light" panose="020B0502040204020203" charset="-122"/>
              </a:rPr>
              <a:t>个顺序方案，此时</a:t>
            </a:r>
            <a:r>
              <a:rPr lang="en-US" altLang="zh-CN" sz="2000" b="1" dirty="0">
                <a:solidFill>
                  <a:srgbClr val="020603"/>
                </a:solidFill>
                <a:latin typeface="微软雅黑 Light" panose="020B0502040204020203" charset="-122"/>
                <a:ea typeface="微软雅黑 Light" panose="020B0502040204020203" charset="-122"/>
              </a:rPr>
              <a:t>top</a:t>
            </a:r>
            <a:r>
              <a:rPr lang="zh-CN" altLang="en-US" sz="2000" b="1" dirty="0">
                <a:solidFill>
                  <a:srgbClr val="020603"/>
                </a:solidFill>
                <a:latin typeface="微软雅黑 Light" panose="020B0502040204020203" charset="-122"/>
                <a:ea typeface="微软雅黑 Light" panose="020B0502040204020203" charset="-122"/>
              </a:rPr>
              <a:t>指示栈顶元素的</a:t>
            </a:r>
            <a:r>
              <a:rPr lang="zh-CN" altLang="en-US" sz="2400" b="1" dirty="0">
                <a:solidFill>
                  <a:srgbClr val="C00000"/>
                </a:solidFill>
                <a:latin typeface="微软雅黑 Light" panose="020B0502040204020203" charset="-122"/>
                <a:ea typeface="微软雅黑 Light" panose="020B0502040204020203" charset="-122"/>
              </a:rPr>
              <a:t>下一个</a:t>
            </a:r>
            <a:r>
              <a:rPr lang="zh-CN" altLang="en-US" sz="2000" b="1" dirty="0">
                <a:solidFill>
                  <a:srgbClr val="020603"/>
                </a:solidFill>
                <a:latin typeface="微软雅黑 Light" panose="020B0502040204020203" charset="-122"/>
                <a:ea typeface="微软雅黑 Light" panose="020B0502040204020203" charset="-122"/>
              </a:rPr>
              <a:t>位置</a:t>
            </a:r>
            <a:endParaRPr lang="en-US" altLang="zh-CN" sz="2000" b="1" dirty="0">
              <a:solidFill>
                <a:srgbClr val="020603"/>
              </a:solidFill>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8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100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xit" presetSubtype="0" fill="hold" nodeType="withEffect">
                                  <p:stCondLst>
                                    <p:cond delay="1000"/>
                                  </p:stCondLst>
                                  <p:childTnLst>
                                    <p:set>
                                      <p:cBhvr>
                                        <p:cTn id="15" dur="1" fill="hold">
                                          <p:stCondLst>
                                            <p:cond delay="0"/>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048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048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9049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048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9048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048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049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9049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3"/>
                                        </p:tgtEl>
                                        <p:attrNameLst>
                                          <p:attrName>style.visibility</p:attrName>
                                        </p:attrNameLst>
                                      </p:cBhvr>
                                      <p:to>
                                        <p:strVal val="hidden"/>
                                      </p:to>
                                    </p:set>
                                  </p:childTnLst>
                                </p:cTn>
                              </p:par>
                            </p:childTnLst>
                          </p:cTn>
                        </p:par>
                        <p:par>
                          <p:cTn id="44" fill="hold">
                            <p:stCondLst>
                              <p:cond delay="0"/>
                            </p:stCondLst>
                            <p:childTnLst>
                              <p:par>
                                <p:cTn id="45" presetID="1" presetClass="entr" presetSubtype="0" fill="hold" grpId="0" nodeType="afterEffect">
                                  <p:stCondLst>
                                    <p:cond delay="1000"/>
                                  </p:stCondLst>
                                  <p:childTnLst>
                                    <p:set>
                                      <p:cBhvr>
                                        <p:cTn id="46" dur="1" fill="hold">
                                          <p:stCondLst>
                                            <p:cond delay="0"/>
                                          </p:stCondLst>
                                        </p:cTn>
                                        <p:tgtEl>
                                          <p:spTgt spid="1904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0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p:bldP spid="190480" grpId="0"/>
      <p:bldP spid="190481" grpId="0"/>
      <p:bldP spid="190486" grpId="0" animBg="1"/>
      <p:bldP spid="190492" grpId="0"/>
      <p:bldP spid="190493" grpId="0"/>
      <p:bldP spid="1905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微软雅黑 Light" panose="020B0502040204020203" charset="-122"/>
              </a:rPr>
            </a:fld>
            <a:endParaRPr lang="en-US" altLang="zh-CN" sz="1000" b="1" dirty="0">
              <a:solidFill>
                <a:srgbClr val="FFFFFF"/>
              </a:solidFill>
              <a:ea typeface="微软雅黑 Light" panose="020B0502040204020203" charset="-122"/>
            </a:endParaRPr>
          </a:p>
        </p:txBody>
      </p:sp>
      <p:sp>
        <p:nvSpPr>
          <p:cNvPr id="13315" name="Rectangle 2"/>
          <p:cNvSpPr>
            <a:spLocks noGrp="1"/>
          </p:cNvSpPr>
          <p:nvPr>
            <p:ph type="title"/>
          </p:nvPr>
        </p:nvSpPr>
        <p:spPr>
          <a:xfrm>
            <a:off x="211138" y="188913"/>
            <a:ext cx="5656262" cy="974725"/>
          </a:xfrm>
        </p:spPr>
        <p:txBody>
          <a:bodyPr vert="horz" wrap="square" lIns="91440" tIns="45720" rIns="91440" bIns="45720" anchor="ctr" anchorCtr="0"/>
          <a:p>
            <a:pPr eaLnBrk="1" hangingPunct="1"/>
            <a:r>
              <a:rPr lang="en-US" altLang="zh-CN" sz="2400" dirty="0">
                <a:ea typeface="微软雅黑 Light" panose="020B0502040204020203" charset="-122"/>
              </a:rPr>
              <a:t>Ch3.</a:t>
            </a:r>
            <a:r>
              <a:rPr lang="zh-CN" altLang="en-US" sz="2400" dirty="0">
                <a:ea typeface="微软雅黑 Light" panose="020B0502040204020203" charset="-122"/>
              </a:rPr>
              <a:t>栈和队列：栈的实现</a:t>
            </a:r>
            <a:r>
              <a:rPr lang="en-US" altLang="zh-CN" sz="1800" dirty="0">
                <a:latin typeface="Arial" panose="020B0604020202020204" pitchFamily="34" charset="0"/>
                <a:ea typeface="微软雅黑 Light" panose="020B0502040204020203" charset="-122"/>
              </a:rPr>
              <a:t>——</a:t>
            </a:r>
            <a:r>
              <a:rPr lang="zh-CN" altLang="en-US" sz="1800" dirty="0">
                <a:ea typeface="微软雅黑 Light" panose="020B0502040204020203" charset="-122"/>
              </a:rPr>
              <a:t>顺序栈类型定义</a:t>
            </a:r>
            <a:endParaRPr lang="en-US" altLang="zh-CN" sz="1800" dirty="0">
              <a:ea typeface="微软雅黑 Light" panose="020B0502040204020203" charset="-122"/>
            </a:endParaRPr>
          </a:p>
        </p:txBody>
      </p:sp>
      <p:sp>
        <p:nvSpPr>
          <p:cNvPr id="13316" name="Rectangle 3"/>
          <p:cNvSpPr>
            <a:spLocks noGrp="1" noChangeArrowheads="1"/>
          </p:cNvSpPr>
          <p:nvPr>
            <p:ph idx="1"/>
          </p:nvPr>
        </p:nvSpPr>
        <p:spPr>
          <a:xfrm>
            <a:off x="395288" y="1125538"/>
            <a:ext cx="8640763" cy="4876800"/>
          </a:xfrm>
        </p:spPr>
        <p:txBody>
          <a:bodyPr vert="horz" wrap="square" lIns="91440" tIns="45720" rIns="91440" bIns="45720" numCol="1" anchor="t" anchorCtr="0" compatLnSpc="1"/>
          <a:lstStyle/>
          <a:p>
            <a:pPr marL="342900" marR="0" lvl="0" indent="-342900" algn="just" defTabSz="914400" rtl="0" eaLnBrk="1" fontAlgn="base" latinLnBrk="0" hangingPunct="1">
              <a:lnSpc>
                <a:spcPct val="150000"/>
              </a:lnSpc>
              <a:spcBef>
                <a:spcPct val="20000"/>
              </a:spcBef>
              <a:spcAft>
                <a:spcPct val="0"/>
              </a:spcAft>
              <a:buClrTx/>
              <a:buSzTx/>
              <a:buFontTx/>
              <a:buChar char="•"/>
              <a:defRPr/>
            </a:pP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顺序栈类型的</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C</a:t>
            </a:r>
            <a:r>
              <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rPr>
              <a:t>语言描述</a:t>
            </a:r>
            <a:endParaRPr kumimoji="0" lang="zh-CN" altLang="en-US" sz="24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#define STACK_INIT_SIZE 100 </a:t>
            </a:r>
            <a:r>
              <a:rPr kumimoji="0" lang="en-US" altLang="zh-CN"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a:t>
            </a:r>
            <a:r>
              <a:rPr kumimoji="0" lang="zh-CN" altLang="en-US"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顺序栈存储空间的初始分配量</a:t>
            </a:r>
            <a:endParaRPr kumimoji="0" lang="en-US" altLang="zh-CN"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#define STACKINCREMENT 10   </a:t>
            </a:r>
            <a:r>
              <a:rPr kumimoji="0" lang="en-US" altLang="zh-CN"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a:t>
            </a:r>
            <a:r>
              <a:rPr kumimoji="0" lang="zh-CN" altLang="en-US"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顺序栈存储空间的分配增量</a:t>
            </a:r>
            <a:endParaRPr kumimoji="0" lang="en-US" altLang="zh-CN"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endParaRPr>
          </a:p>
          <a:p>
            <a:pPr marL="342900" marR="0" lvl="0" indent="-34290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0" cap="none" spc="0" normalizeH="0" baseline="0" noProof="0" dirty="0" err="1" smtClean="0">
                <a:ln>
                  <a:noFill/>
                </a:ln>
                <a:solidFill>
                  <a:srgbClr val="000000"/>
                </a:solidFill>
                <a:effectLst/>
                <a:uLnTx/>
                <a:uFillTx/>
                <a:ea typeface="微软雅黑 Light" panose="020B0502040204020203" charset="-122"/>
                <a:cs typeface="+mn-cs"/>
              </a:rPr>
              <a:t>typedef</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2400" b="1" i="0" u="none" strike="noStrike" kern="0" cap="none" spc="0" normalizeH="0" baseline="0" noProof="0" dirty="0" err="1" smtClean="0">
                <a:ln>
                  <a:noFill/>
                </a:ln>
                <a:solidFill>
                  <a:srgbClr val="000000"/>
                </a:solidFill>
                <a:effectLst/>
                <a:uLnTx/>
                <a:uFillTx/>
                <a:ea typeface="微软雅黑 Light" panose="020B0502040204020203" charset="-122"/>
                <a:cs typeface="+mn-cs"/>
              </a:rPr>
              <a:t>struct</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endPar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2400" b="1" i="0" u="none" strike="noStrike" kern="0" cap="none" spc="0" normalizeH="0" baseline="0" noProof="0" dirty="0" err="1" smtClean="0">
                <a:ln>
                  <a:noFill/>
                </a:ln>
                <a:solidFill>
                  <a:srgbClr val="000000"/>
                </a:solidFill>
                <a:effectLst/>
                <a:uLnTx/>
                <a:uFillTx/>
                <a:ea typeface="微软雅黑 Light" panose="020B0502040204020203" charset="-122"/>
                <a:cs typeface="+mn-cs"/>
              </a:rPr>
              <a:t>SElemType</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*base; </a:t>
            </a:r>
            <a:r>
              <a:rPr kumimoji="0" lang="en-US" altLang="zh-CN"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a:t>
            </a:r>
            <a:r>
              <a:rPr kumimoji="0" lang="zh-CN" altLang="en-US"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栈底指针，始终指示存储空间的基址</a:t>
            </a:r>
            <a:endParaRPr kumimoji="0" lang="en-US" altLang="zh-CN"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endParaRPr>
          </a:p>
          <a:p>
            <a:pPr marL="342900" marR="0" lvl="0" indent="-34290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2400" b="1" i="0" u="none" strike="noStrike" kern="0" cap="none" spc="0" normalizeH="0" baseline="0" noProof="0" dirty="0" err="1" smtClean="0">
                <a:ln>
                  <a:noFill/>
                </a:ln>
                <a:solidFill>
                  <a:srgbClr val="000000"/>
                </a:solidFill>
                <a:effectLst/>
                <a:uLnTx/>
                <a:uFillTx/>
                <a:ea typeface="微软雅黑 Light" panose="020B0502040204020203" charset="-122"/>
                <a:cs typeface="+mn-cs"/>
              </a:rPr>
              <a:t>SElemType</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*top; </a:t>
            </a:r>
            <a:r>
              <a:rPr kumimoji="0" lang="en-US" altLang="zh-CN"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a:t>
            </a:r>
            <a:r>
              <a:rPr kumimoji="0" lang="zh-CN" altLang="en-US" sz="2400" b="1" i="0" u="none" strike="noStrike" kern="0" cap="none" spc="0" normalizeH="0" baseline="0" noProof="0" dirty="0" smtClean="0">
                <a:ln>
                  <a:noFill/>
                </a:ln>
                <a:solidFill>
                  <a:srgbClr val="C00000"/>
                </a:solidFill>
                <a:effectLst/>
                <a:uLnTx/>
                <a:uFillTx/>
                <a:ea typeface="微软雅黑 Light" panose="020B0502040204020203" charset="-122"/>
                <a:cs typeface="+mn-cs"/>
              </a:rPr>
              <a:t>栈顶指针</a:t>
            </a:r>
            <a:r>
              <a:rPr kumimoji="0" lang="zh-CN" altLang="en-US"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，指向栈顶元素的</a:t>
            </a:r>
            <a:r>
              <a:rPr kumimoji="0" lang="zh-CN" altLang="en-US" sz="2400" b="1" i="0" u="none" strike="noStrike" kern="0" cap="none" spc="0" normalizeH="0" baseline="0" noProof="0" dirty="0" smtClean="0">
                <a:ln>
                  <a:noFill/>
                </a:ln>
                <a:solidFill>
                  <a:srgbClr val="C00000"/>
                </a:solidFill>
                <a:effectLst/>
                <a:uLnTx/>
                <a:uFillTx/>
                <a:ea typeface="微软雅黑 Light" panose="020B0502040204020203" charset="-122"/>
                <a:cs typeface="+mn-cs"/>
              </a:rPr>
              <a:t>下一个位置</a:t>
            </a:r>
            <a:endParaRPr kumimoji="0" lang="en-US" altLang="zh-CN" sz="2400" b="1" i="0" u="none" strike="noStrike" kern="0" cap="none" spc="0" normalizeH="0" baseline="0" noProof="0" dirty="0" smtClean="0">
              <a:ln>
                <a:noFill/>
              </a:ln>
              <a:solidFill>
                <a:srgbClr val="C00000"/>
              </a:solidFill>
              <a:effectLst/>
              <a:uLnTx/>
              <a:uFillTx/>
              <a:ea typeface="微软雅黑 Light" panose="020B0502040204020203" charset="-122"/>
              <a:cs typeface="+mn-cs"/>
            </a:endParaRPr>
          </a:p>
          <a:p>
            <a:pPr marL="342900" marR="0" lvl="0" indent="-34290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2400" b="1" i="0" u="none" strike="noStrike" kern="0" cap="none" spc="0" normalizeH="0" baseline="0" noProof="0" dirty="0" err="1" smtClean="0">
                <a:ln>
                  <a:noFill/>
                </a:ln>
                <a:solidFill>
                  <a:srgbClr val="000000"/>
                </a:solidFill>
                <a:effectLst/>
                <a:uLnTx/>
                <a:uFillTx/>
                <a:ea typeface="微软雅黑 Light" panose="020B0502040204020203" charset="-122"/>
                <a:cs typeface="+mn-cs"/>
              </a:rPr>
              <a:t>int</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2400" b="1" i="0" u="none" strike="noStrike" kern="0" cap="none" spc="0" normalizeH="0" baseline="0" noProof="0" dirty="0" err="1" smtClean="0">
                <a:ln>
                  <a:noFill/>
                </a:ln>
                <a:solidFill>
                  <a:srgbClr val="000000"/>
                </a:solidFill>
                <a:effectLst/>
                <a:uLnTx/>
                <a:uFillTx/>
                <a:ea typeface="微软雅黑 Light" panose="020B0502040204020203" charset="-122"/>
                <a:cs typeface="+mn-cs"/>
              </a:rPr>
              <a:t>stacksize</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    </a:t>
            </a:r>
            <a:r>
              <a:rPr kumimoji="0" lang="en-US" altLang="zh-CN"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a:t>
            </a:r>
            <a:r>
              <a:rPr kumimoji="0" lang="zh-CN" altLang="en-US"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rPr>
              <a:t>数组存储空间的长度</a:t>
            </a:r>
            <a:endParaRPr kumimoji="0" lang="en-US" altLang="zh-CN" sz="2400" b="1" i="0" u="none" strike="noStrike" kern="0" cap="none" spc="0" normalizeH="0" baseline="0" noProof="0" dirty="0" smtClean="0">
              <a:ln>
                <a:noFill/>
              </a:ln>
              <a:solidFill>
                <a:schemeClr val="bg1">
                  <a:lumMod val="75000"/>
                </a:schemeClr>
              </a:solidFill>
              <a:effectLst/>
              <a:uLnTx/>
              <a:uFillTx/>
              <a:ea typeface="微软雅黑 Light" panose="020B0502040204020203" charset="-122"/>
              <a:cs typeface="+mn-cs"/>
            </a:endParaRPr>
          </a:p>
          <a:p>
            <a:pPr marL="342900" marR="0" lvl="0" indent="-34290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en-US" altLang="zh-CN" sz="2400" b="1" i="0" u="none" strike="noStrike" kern="0" cap="none" spc="0" normalizeH="0" baseline="0" noProof="0" dirty="0" err="1" smtClean="0">
                <a:ln>
                  <a:noFill/>
                </a:ln>
                <a:solidFill>
                  <a:srgbClr val="000000"/>
                </a:solidFill>
                <a:effectLst/>
                <a:uLnTx/>
                <a:uFillTx/>
                <a:ea typeface="微软雅黑 Light" panose="020B0502040204020203" charset="-122"/>
                <a:cs typeface="+mn-cs"/>
              </a:rPr>
              <a:t>SqStack</a:t>
            </a:r>
            <a:r>
              <a:rPr kumimoji="0" lang="en-US" altLang="zh-CN" sz="2400" b="1" i="0" u="none" strike="noStrike" kern="0" cap="none" spc="0" normalizeH="0" baseline="0" noProof="0" dirty="0" smtClean="0">
                <a:ln>
                  <a:noFill/>
                </a:ln>
                <a:solidFill>
                  <a:srgbClr val="000000"/>
                </a:solidFill>
                <a:effectLst/>
                <a:uLnTx/>
                <a:uFillTx/>
                <a:ea typeface="微软雅黑 Light" panose="020B0502040204020203" charset="-122"/>
                <a:cs typeface="+mn-cs"/>
              </a:rPr>
              <a:t>;</a:t>
            </a:r>
            <a:r>
              <a:rPr kumimoji="0" lang="en-US" altLang="zh-CN" sz="2400" b="0" i="0" u="none" strike="noStrike" kern="0" cap="none" spc="0" normalizeH="0" baseline="0" noProof="0" dirty="0" smtClean="0">
                <a:ln>
                  <a:noFill/>
                </a:ln>
                <a:solidFill>
                  <a:srgbClr val="000000"/>
                </a:solidFill>
                <a:effectLst/>
                <a:uLnTx/>
                <a:uFillTx/>
                <a:ea typeface="微软雅黑 Light" panose="020B0502040204020203" charset="-122"/>
                <a:cs typeface="+mn-cs"/>
              </a:rPr>
              <a:t> </a:t>
            </a:r>
            <a:endParaRPr kumimoji="0" lang="en-US" altLang="zh-CN" sz="2400" b="0" i="0" u="none" strike="noStrike" kern="0" cap="none" spc="0" normalizeH="0" baseline="0" noProof="0" dirty="0" smtClean="0">
              <a:ln>
                <a:noFill/>
              </a:ln>
              <a:solidFill>
                <a:srgbClr val="000000"/>
              </a:solidFill>
              <a:effectLst/>
              <a:uLnTx/>
              <a:uFillTx/>
              <a:ea typeface="微软雅黑 Light" panose="020B0502040204020203" charset="-122"/>
              <a:cs typeface="+mn-cs"/>
            </a:endParaRPr>
          </a:p>
        </p:txBody>
      </p:sp>
    </p:spTree>
  </p:cSld>
  <p:clrMapOvr>
    <a:masterClrMapping/>
  </p:clrMapOvr>
</p:sld>
</file>

<file path=ppt/tags/tag1.xml><?xml version="1.0" encoding="utf-8"?>
<p:tagLst xmlns:p="http://schemas.openxmlformats.org/presentationml/2006/main">
  <p:tag name="commondata" val="eyJoZGlkIjoiMWJiNDI1OGI3NmEwYTQyMDk1MDdjMGZlZDFhMjQxNWQifQ=="/>
</p:tagLst>
</file>

<file path=ppt/theme/theme1.xml><?xml version="1.0" encoding="utf-8"?>
<a:theme xmlns:a="http://schemas.openxmlformats.org/drawingml/2006/main" name="14">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14</Template>
  <TotalTime>0</TotalTime>
  <Words>15102</Words>
  <Application>WPS 演示</Application>
  <PresentationFormat>全屏显示(4:3)</PresentationFormat>
  <Paragraphs>1828</Paragraphs>
  <Slides>73</Slides>
  <Notes>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7" baseType="lpstr">
      <vt:lpstr>Arial</vt:lpstr>
      <vt:lpstr>宋体</vt:lpstr>
      <vt:lpstr>Wingdings</vt:lpstr>
      <vt:lpstr>微软雅黑 Light</vt:lpstr>
      <vt:lpstr>等线</vt:lpstr>
      <vt:lpstr>Times New Roman</vt:lpstr>
      <vt:lpstr>微软雅黑</vt:lpstr>
      <vt:lpstr>Symbol</vt:lpstr>
      <vt:lpstr>Arial Unicode MS</vt:lpstr>
      <vt:lpstr>Adobe Gothic Std B</vt:lpstr>
      <vt:lpstr>Tahoma</vt:lpstr>
      <vt:lpstr>14</vt:lpstr>
      <vt:lpstr>Paint.Picture</vt:lpstr>
      <vt:lpstr>Equation.3</vt:lpstr>
      <vt:lpstr>Ch3 栈和队列  </vt:lpstr>
      <vt:lpstr>Ch3.栈和队列</vt:lpstr>
      <vt:lpstr>Ch3.栈和队列</vt:lpstr>
      <vt:lpstr>Ch3.栈和队列：栈的定义——栈</vt:lpstr>
      <vt:lpstr>Ch3.栈和队列：栈的定义——ADT栈的定义</vt:lpstr>
      <vt:lpstr>Ch3.栈和队列：栈和队列的定义——课堂练习</vt:lpstr>
      <vt:lpstr>Ch3.栈和队列：栈的实现——顺序栈定义</vt:lpstr>
      <vt:lpstr>Ch3.栈和队列：栈的实现——顺序栈的top指针</vt:lpstr>
      <vt:lpstr>Ch3.栈和队列：栈的实现——顺序栈类型定义</vt:lpstr>
      <vt:lpstr>Ch3.栈和队列：栈的实现——判空/满条件</vt:lpstr>
      <vt:lpstr>Ch3.栈和队列：栈的实现——顺序栈初始化</vt:lpstr>
      <vt:lpstr>Ch3.栈和队列：栈的实现——顺序栈销毁</vt:lpstr>
      <vt:lpstr>Ch3.栈和队列：栈的实现——顺序栈清空和判空</vt:lpstr>
      <vt:lpstr>Ch3.栈和队列：栈的实现——顺序栈求栈长和取栈顶元素</vt:lpstr>
      <vt:lpstr>Ch3.栈和队列：栈的实现——顺序栈入栈</vt:lpstr>
      <vt:lpstr>Ch3.栈和队列：栈的实现——顺序栈出栈</vt:lpstr>
      <vt:lpstr>Ch3.栈和队列：栈的实现——顺序栈出栈</vt:lpstr>
      <vt:lpstr>Ch3.栈和队列：栈的实现——顺序栈出栈</vt:lpstr>
      <vt:lpstr>Ch3.栈和队列：栈的实现——顺序栈出栈</vt:lpstr>
      <vt:lpstr>Ch3.栈和队列：栈的实现——顺序栈遍历</vt:lpstr>
      <vt:lpstr>Ch3.栈和队列：栈的实现——链栈定义</vt:lpstr>
      <vt:lpstr>Ch3.栈和队列：栈的实现——链栈定义</vt:lpstr>
      <vt:lpstr>Ch3.栈和队列：栈的实现——链栈入栈</vt:lpstr>
      <vt:lpstr>Ch3.栈和队列：栈的实现——链栈出栈</vt:lpstr>
      <vt:lpstr>Ch3.栈和队列</vt:lpstr>
      <vt:lpstr>Ch3.栈和队列：栈的应用——数制转换</vt:lpstr>
      <vt:lpstr>Ch3.栈和队列：栈的应用——数制转换</vt:lpstr>
      <vt:lpstr>Ch3.栈和队列：栈的应用——括号匹配的检验</vt:lpstr>
      <vt:lpstr>Ch3.栈和队列：栈的应用——迷宫求解</vt:lpstr>
      <vt:lpstr>Ch3.栈和队列：栈的应用——迷宫求解算法思想</vt:lpstr>
      <vt:lpstr>Ch3.栈和队列：栈的应用——迷宫求解算法简单描述</vt:lpstr>
      <vt:lpstr>Ch3.栈和队列：栈的应用——迷宫求解算法</vt:lpstr>
      <vt:lpstr>Ch3.栈和队列：栈的应用——迷宫求解算法</vt:lpstr>
      <vt:lpstr>Ch3.栈和队列：栈的应用——算术表达式求值</vt:lpstr>
      <vt:lpstr>Ch3.栈和队列：栈的应用——算术表达式求值方法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Ch3.栈和队列：栈的应用——栈与递归</vt:lpstr>
      <vt:lpstr>Ch3.栈和队列：栈的应用——栈与递归</vt:lpstr>
      <vt:lpstr>PowerPoint 演示文稿</vt:lpstr>
      <vt:lpstr>Ch3.栈和队列：栈的应用——栈与递归</vt:lpstr>
      <vt:lpstr>Ch3.栈和队列：栈的应用——栈与递归</vt:lpstr>
      <vt:lpstr>PowerPoint 演示文稿</vt:lpstr>
      <vt:lpstr>Ch3.栈和队列：栈的应用——栈与递归</vt:lpstr>
      <vt:lpstr>Ch3.栈和队列</vt:lpstr>
      <vt:lpstr>Ch3.栈和队列：队列的定义——队列</vt:lpstr>
      <vt:lpstr>Ch3.栈和队列：队列的定义——ADT队列的定义</vt:lpstr>
      <vt:lpstr>Ch3.栈和队列：队列的定义——双端队列</vt:lpstr>
      <vt:lpstr>Ch3.栈和队列：队列的实现——链队列定义</vt:lpstr>
      <vt:lpstr>Ch3.栈和队列：队列的实现——链队列类型</vt:lpstr>
      <vt:lpstr>Ch3.栈和队列：队列的实现——链队列入队</vt:lpstr>
      <vt:lpstr>Ch3.栈和队列：队列的实现——链队列入出队</vt:lpstr>
      <vt:lpstr>Ch3.栈和队列：队列的实现——顺序队列</vt:lpstr>
      <vt:lpstr>Ch3.栈和队列：队列的实现——顺序队列</vt:lpstr>
      <vt:lpstr>Ch3.栈和队列：队列的实现——顺序队列</vt:lpstr>
      <vt:lpstr>Ch3.栈和队列：队列的实现——顺序队列</vt:lpstr>
      <vt:lpstr>Ch3.栈和队列：队列的实现——顺序队列</vt:lpstr>
      <vt:lpstr>Ch3.栈和队列：队列的实现——循环队列</vt:lpstr>
      <vt:lpstr>Ch3.栈和队列：队列的实现——循环队列</vt:lpstr>
      <vt:lpstr>Ch3.栈和队列：队列的实现——循环队列</vt:lpstr>
      <vt:lpstr>Ch3.栈和队列：队列的实现——循环队列初始化、求队长</vt:lpstr>
      <vt:lpstr>Ch3.栈和队列：队列的实现——循环队列入队、出队</vt:lpstr>
      <vt:lpstr>Ch3.栈和队列：队列的实现——循环队列</vt:lpstr>
      <vt:lpstr>Ch3.栈和队列：队列的实现——循环队列</vt:lpstr>
      <vt:lpstr>Ch3.栈和队列：栈和队列的应用——总结</vt:lpstr>
      <vt:lpstr>第3章小结</vt:lpstr>
      <vt:lpstr>PowerPoint 演示文稿</vt:lpstr>
    </vt:vector>
  </TitlesOfParts>
  <Company>zzu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GuoChunyi</dc:creator>
  <cp:lastModifiedBy>企业用户_900264367</cp:lastModifiedBy>
  <cp:revision>143</cp:revision>
  <dcterms:created xsi:type="dcterms:W3CDTF">2011-03-28T12:09:00Z</dcterms:created>
  <dcterms:modified xsi:type="dcterms:W3CDTF">2024-10-18T00:10:39Z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7843DA801CED46F2AF9B9AE4B95E6A9A_12</vt:lpwstr>
  </property>
  <property fmtid="{D5CDD505-2E9C-101B-9397-08002B2CF9AE}" pid="3" name="KSOProductBuildVer">
    <vt:lpwstr>2052-12.1.0.18276</vt:lpwstr>
  </property>
</Properties>
</file>